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2"/>
  </p:notesMasterIdLst>
  <p:sldIdLst>
    <p:sldId id="438" r:id="rId2"/>
    <p:sldId id="656" r:id="rId3"/>
    <p:sldId id="439" r:id="rId4"/>
    <p:sldId id="441" r:id="rId5"/>
    <p:sldId id="442" r:id="rId6"/>
    <p:sldId id="440" r:id="rId7"/>
    <p:sldId id="445" r:id="rId8"/>
    <p:sldId id="444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46" r:id="rId17"/>
    <p:sldId id="447" r:id="rId18"/>
    <p:sldId id="634" r:id="rId19"/>
    <p:sldId id="657" r:id="rId20"/>
    <p:sldId id="448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9" r:id="rId34"/>
    <p:sldId id="477" r:id="rId35"/>
    <p:sldId id="478" r:id="rId36"/>
    <p:sldId id="480" r:id="rId37"/>
    <p:sldId id="481" r:id="rId38"/>
    <p:sldId id="482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658" r:id="rId50"/>
    <p:sldId id="493" r:id="rId51"/>
    <p:sldId id="494" r:id="rId52"/>
    <p:sldId id="495" r:id="rId53"/>
    <p:sldId id="496" r:id="rId54"/>
    <p:sldId id="497" r:id="rId55"/>
    <p:sldId id="498" r:id="rId56"/>
    <p:sldId id="499" r:id="rId57"/>
    <p:sldId id="500" r:id="rId58"/>
    <p:sldId id="638" r:id="rId59"/>
    <p:sldId id="659" r:id="rId60"/>
    <p:sldId id="660" r:id="rId61"/>
    <p:sldId id="661" r:id="rId62"/>
    <p:sldId id="662" r:id="rId63"/>
    <p:sldId id="663" r:id="rId64"/>
    <p:sldId id="664" r:id="rId65"/>
    <p:sldId id="666" r:id="rId66"/>
    <p:sldId id="668" r:id="rId67"/>
    <p:sldId id="669" r:id="rId68"/>
    <p:sldId id="665" r:id="rId69"/>
    <p:sldId id="670" r:id="rId70"/>
    <p:sldId id="672" r:id="rId71"/>
    <p:sldId id="675" r:id="rId72"/>
    <p:sldId id="671" r:id="rId73"/>
    <p:sldId id="673" r:id="rId74"/>
    <p:sldId id="674" r:id="rId75"/>
    <p:sldId id="676" r:id="rId76"/>
    <p:sldId id="667" r:id="rId77"/>
    <p:sldId id="677" r:id="rId78"/>
    <p:sldId id="678" r:id="rId79"/>
    <p:sldId id="679" r:id="rId80"/>
    <p:sldId id="680" r:id="rId81"/>
    <p:sldId id="681" r:id="rId82"/>
    <p:sldId id="682" r:id="rId83"/>
    <p:sldId id="684" r:id="rId84"/>
    <p:sldId id="685" r:id="rId85"/>
    <p:sldId id="653" r:id="rId86"/>
    <p:sldId id="686" r:id="rId87"/>
    <p:sldId id="687" r:id="rId88"/>
    <p:sldId id="688" r:id="rId89"/>
    <p:sldId id="689" r:id="rId90"/>
    <p:sldId id="690" r:id="rId91"/>
    <p:sldId id="691" r:id="rId92"/>
    <p:sldId id="692" r:id="rId93"/>
    <p:sldId id="693" r:id="rId94"/>
    <p:sldId id="694" r:id="rId95"/>
    <p:sldId id="695" r:id="rId96"/>
    <p:sldId id="697" r:id="rId97"/>
    <p:sldId id="698" r:id="rId98"/>
    <p:sldId id="699" r:id="rId99"/>
    <p:sldId id="696" r:id="rId100"/>
    <p:sldId id="700" r:id="rId101"/>
    <p:sldId id="701" r:id="rId102"/>
    <p:sldId id="702" r:id="rId103"/>
    <p:sldId id="703" r:id="rId104"/>
    <p:sldId id="654" r:id="rId105"/>
    <p:sldId id="704" r:id="rId106"/>
    <p:sldId id="705" r:id="rId107"/>
    <p:sldId id="706" r:id="rId108"/>
    <p:sldId id="707" r:id="rId109"/>
    <p:sldId id="708" r:id="rId110"/>
    <p:sldId id="709" r:id="rId111"/>
    <p:sldId id="710" r:id="rId112"/>
    <p:sldId id="711" r:id="rId113"/>
    <p:sldId id="712" r:id="rId114"/>
    <p:sldId id="713" r:id="rId115"/>
    <p:sldId id="714" r:id="rId116"/>
    <p:sldId id="715" r:id="rId117"/>
    <p:sldId id="716" r:id="rId118"/>
    <p:sldId id="717" r:id="rId119"/>
    <p:sldId id="718" r:id="rId120"/>
    <p:sldId id="719" r:id="rId121"/>
    <p:sldId id="720" r:id="rId122"/>
    <p:sldId id="721" r:id="rId123"/>
    <p:sldId id="722" r:id="rId124"/>
    <p:sldId id="723" r:id="rId125"/>
    <p:sldId id="724" r:id="rId126"/>
    <p:sldId id="725" r:id="rId127"/>
    <p:sldId id="726" r:id="rId128"/>
    <p:sldId id="727" r:id="rId129"/>
    <p:sldId id="728" r:id="rId130"/>
    <p:sldId id="729" r:id="rId131"/>
    <p:sldId id="730" r:id="rId132"/>
    <p:sldId id="731" r:id="rId133"/>
    <p:sldId id="650" r:id="rId134"/>
    <p:sldId id="502" r:id="rId135"/>
    <p:sldId id="503" r:id="rId136"/>
    <p:sldId id="504" r:id="rId137"/>
    <p:sldId id="505" r:id="rId138"/>
    <p:sldId id="506" r:id="rId139"/>
    <p:sldId id="507" r:id="rId140"/>
    <p:sldId id="508" r:id="rId141"/>
    <p:sldId id="509" r:id="rId142"/>
    <p:sldId id="732" r:id="rId143"/>
    <p:sldId id="510" r:id="rId144"/>
    <p:sldId id="511" r:id="rId145"/>
    <p:sldId id="512" r:id="rId146"/>
    <p:sldId id="513" r:id="rId147"/>
    <p:sldId id="514" r:id="rId148"/>
    <p:sldId id="515" r:id="rId149"/>
    <p:sldId id="517" r:id="rId150"/>
    <p:sldId id="518" r:id="rId151"/>
    <p:sldId id="516" r:id="rId152"/>
    <p:sldId id="519" r:id="rId153"/>
    <p:sldId id="520" r:id="rId154"/>
    <p:sldId id="521" r:id="rId155"/>
    <p:sldId id="522" r:id="rId156"/>
    <p:sldId id="523" r:id="rId157"/>
    <p:sldId id="524" r:id="rId158"/>
    <p:sldId id="525" r:id="rId159"/>
    <p:sldId id="526" r:id="rId160"/>
    <p:sldId id="733" r:id="rId161"/>
    <p:sldId id="527" r:id="rId162"/>
    <p:sldId id="528" r:id="rId163"/>
    <p:sldId id="529" r:id="rId164"/>
    <p:sldId id="530" r:id="rId165"/>
    <p:sldId id="531" r:id="rId166"/>
    <p:sldId id="734" r:id="rId167"/>
    <p:sldId id="532" r:id="rId168"/>
    <p:sldId id="533" r:id="rId169"/>
    <p:sldId id="534" r:id="rId170"/>
    <p:sldId id="535" r:id="rId171"/>
    <p:sldId id="536" r:id="rId172"/>
    <p:sldId id="537" r:id="rId173"/>
    <p:sldId id="538" r:id="rId174"/>
    <p:sldId id="735" r:id="rId175"/>
    <p:sldId id="736" r:id="rId176"/>
    <p:sldId id="539" r:id="rId177"/>
    <p:sldId id="540" r:id="rId178"/>
    <p:sldId id="541" r:id="rId179"/>
    <p:sldId id="542" r:id="rId180"/>
    <p:sldId id="543" r:id="rId181"/>
    <p:sldId id="544" r:id="rId182"/>
    <p:sldId id="545" r:id="rId183"/>
    <p:sldId id="737" r:id="rId184"/>
    <p:sldId id="546" r:id="rId185"/>
    <p:sldId id="547" r:id="rId186"/>
    <p:sldId id="548" r:id="rId187"/>
    <p:sldId id="549" r:id="rId188"/>
    <p:sldId id="550" r:id="rId189"/>
    <p:sldId id="551" r:id="rId190"/>
    <p:sldId id="552" r:id="rId191"/>
    <p:sldId id="556" r:id="rId192"/>
    <p:sldId id="557" r:id="rId193"/>
    <p:sldId id="558" r:id="rId194"/>
    <p:sldId id="562" r:id="rId195"/>
    <p:sldId id="559" r:id="rId196"/>
    <p:sldId id="561" r:id="rId197"/>
    <p:sldId id="563" r:id="rId198"/>
    <p:sldId id="564" r:id="rId199"/>
    <p:sldId id="565" r:id="rId200"/>
    <p:sldId id="566" r:id="rId201"/>
    <p:sldId id="567" r:id="rId202"/>
    <p:sldId id="568" r:id="rId203"/>
    <p:sldId id="570" r:id="rId204"/>
    <p:sldId id="569" r:id="rId205"/>
    <p:sldId id="571" r:id="rId206"/>
    <p:sldId id="572" r:id="rId207"/>
    <p:sldId id="573" r:id="rId208"/>
    <p:sldId id="574" r:id="rId209"/>
    <p:sldId id="741" r:id="rId210"/>
    <p:sldId id="742" r:id="rId211"/>
    <p:sldId id="575" r:id="rId212"/>
    <p:sldId id="576" r:id="rId213"/>
    <p:sldId id="577" r:id="rId214"/>
    <p:sldId id="740" r:id="rId215"/>
    <p:sldId id="580" r:id="rId216"/>
    <p:sldId id="583" r:id="rId217"/>
    <p:sldId id="584" r:id="rId218"/>
    <p:sldId id="585" r:id="rId219"/>
    <p:sldId id="586" r:id="rId220"/>
    <p:sldId id="587" r:id="rId221"/>
    <p:sldId id="588" r:id="rId222"/>
    <p:sldId id="590" r:id="rId223"/>
    <p:sldId id="591" r:id="rId224"/>
    <p:sldId id="589" r:id="rId225"/>
    <p:sldId id="593" r:id="rId226"/>
    <p:sldId id="594" r:id="rId227"/>
    <p:sldId id="595" r:id="rId228"/>
    <p:sldId id="596" r:id="rId229"/>
    <p:sldId id="597" r:id="rId230"/>
    <p:sldId id="598" r:id="rId2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4" autoAdjust="0"/>
    <p:restoredTop sz="94524" autoAdjust="0"/>
  </p:normalViewPr>
  <p:slideViewPr>
    <p:cSldViewPr>
      <p:cViewPr varScale="1">
        <p:scale>
          <a:sx n="88" d="100"/>
          <a:sy n="88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presProps" Target="pres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79AD-1ADA-4AAB-AC62-290A38E7594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5CCB-6940-4C6E-9727-692236C85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FDD30-E343-41AC-BB88-C118302D796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0A8F6-39E7-4197-9CD8-9A1DFBF8227A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 universal TM</a:t>
            </a:r>
            <a:r>
              <a:rPr lang="en-US" baseline="0" dirty="0" smtClean="0"/>
              <a:t> into a “contradictor” machine.  If U says yes, D says no.  But what if we feed D into itself?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5CCB-6940-4C6E-9727-692236C853B7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q doesn’t have to be prime</a:t>
            </a:r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692EA-072B-4BC7-8A99-D2765CEDF46A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B5CCB-6940-4C6E-9727-692236C853B7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Rivest, Shamir, Adleman</a:t>
            </a:r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B7DA3-CADC-40EE-A651-BD05CD8A5980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Try some examples.</a:t>
            </a: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E89A-93D8-49D4-B875-B38C68CA98A2}" type="slidenum">
              <a:rPr lang="en-US" smtClean="0"/>
              <a:pPr/>
              <a:t>134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01B8E-B78D-49FB-8FBA-12412EAF92C9}" type="slidenum">
              <a:rPr lang="en-US" smtClean="0"/>
              <a:pPr/>
              <a:t>138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998E3-B57D-402A-94FA-918EECF8C6FC}" type="slidenum">
              <a:rPr lang="en-US" smtClean="0"/>
              <a:pPr/>
              <a:t>151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04CF4-57B1-484A-864B-ABF5A68D4204}" type="slidenum">
              <a:rPr lang="en-US" smtClean="0"/>
              <a:pPr/>
              <a:t>155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“biased” representation is also called “excess”</a:t>
            </a:r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6F4B3-B505-4CAA-8695-00DEF76D0C6F}" type="slidenum">
              <a:rPr lang="en-US" smtClean="0"/>
              <a:pPr/>
              <a:t>158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A3BEB-46B0-4668-89D4-CD9173FAF8C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C32D-7D80-4248-BD0C-9E5BDA878E19}" type="slidenum">
              <a:rPr lang="en-US" smtClean="0"/>
              <a:pPr/>
              <a:t>162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Try a couple more examples. 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7D5EE-D22D-4C26-B2B0-F6C08F6035BC}" type="slidenum">
              <a:rPr lang="en-US" smtClean="0"/>
              <a:pPr/>
              <a:t>163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Try more examples…</a:t>
            </a:r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8DFF0-ADA8-4D11-92D1-5D76E83F4CBF}" type="slidenum">
              <a:rPr lang="en-US" smtClean="0"/>
              <a:pPr/>
              <a:t>164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01D6A-6B5C-4AAE-8E24-3E05B893F8F6}" type="slidenum">
              <a:rPr lang="en-US" smtClean="0"/>
              <a:pPr/>
              <a:t>170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9209D-A28D-4223-BE6E-2744DD39029B}" type="slidenum">
              <a:rPr lang="en-US" smtClean="0"/>
              <a:pPr/>
              <a:t>179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DA593-8368-4F82-9BDC-33A8B56FE290}" type="slidenum">
              <a:rPr lang="en-US" smtClean="0"/>
              <a:pPr/>
              <a:t>184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981AD-66AD-49A7-AA67-431EA6E6E6E6}" type="slidenum">
              <a:rPr lang="en-US" smtClean="0"/>
              <a:pPr/>
              <a:t>194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78384-7CEC-4E34-8BA2-4A6BEB4FBC57}" type="slidenum">
              <a:rPr lang="en-US" smtClean="0"/>
              <a:pPr/>
              <a:t>203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F653D-C8E7-4BF7-8991-ADFD23FABFE6}" type="slidenum">
              <a:rPr lang="en-US" smtClean="0"/>
              <a:pPr/>
              <a:t>216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9F7A3-BD28-4AE7-BD51-678E0EC20A0F}" type="slidenum">
              <a:rPr lang="en-US" smtClean="0"/>
              <a:pPr/>
              <a:t>224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Think of car’s odometer</a:t>
            </a:r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9754A-9EA7-4F13-90C8-AE614F8A6201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DBAC1-DC9E-49C5-9525-79D4AD87BBB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AFA29-379C-45CC-A338-BE959D43854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5ADF5-A55D-4EC2-A60E-4DD1506757B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095C9-EE0F-4DB3-8345-4E94281E2F9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BCAD9-E2A8-4AB0-ABD3-A4A4E2C3B332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FDDEA-B1D7-47C5-994E-F79B3DFECF3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44C66-7528-4618-89D5-C6112F750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What is this class about?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Using the computer to solve problems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How to make computers useful for people 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Understanding what goes on inside (and outside) the machine</a:t>
            </a: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Commitment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Find 5 software companies.  What are they best known for?  Why is their product useful or popular?</a:t>
            </a:r>
          </a:p>
          <a:p>
            <a:pPr lvl="1" eaLnBrk="1" hangingPunct="1"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1940s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Code-breaking machines in WW 2</a:t>
            </a:r>
          </a:p>
          <a:p>
            <a:pPr eaLnBrk="1" hangingPunct="1"/>
            <a:r>
              <a:rPr lang="en-US" sz="2800" smtClean="0"/>
              <a:t>First general purpose electronic computers</a:t>
            </a:r>
          </a:p>
          <a:p>
            <a:pPr lvl="1" eaLnBrk="1" hangingPunct="1"/>
            <a:r>
              <a:rPr lang="en-US" sz="2400" smtClean="0"/>
              <a:t>ENIAC, U. of Pennsylvania</a:t>
            </a:r>
          </a:p>
          <a:p>
            <a:pPr lvl="1" eaLnBrk="1" hangingPunct="1"/>
            <a:r>
              <a:rPr lang="en-US" sz="2400" smtClean="0"/>
              <a:t>ABC, Iowa State</a:t>
            </a:r>
          </a:p>
          <a:p>
            <a:pPr lvl="1" eaLnBrk="1" hangingPunct="1"/>
            <a:r>
              <a:rPr lang="en-US" sz="2400" smtClean="0"/>
              <a:t>Z3, Konrad Zuse in Germany</a:t>
            </a:r>
          </a:p>
          <a:p>
            <a:pPr eaLnBrk="1" hangingPunct="1"/>
            <a:r>
              <a:rPr lang="en-US" sz="2800" smtClean="0"/>
              <a:t>Transistor (1947) to have impact later</a:t>
            </a:r>
          </a:p>
          <a:p>
            <a:pPr eaLnBrk="1" hangingPunct="1"/>
            <a:r>
              <a:rPr lang="en-US" sz="2800" smtClean="0"/>
              <a:t>von Neumann concept forms basis of computer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Recap </a:t>
            </a:r>
            <a:r>
              <a:rPr lang="en-US" sz="2800" dirty="0" err="1" smtClean="0"/>
              <a:t>Diffie</a:t>
            </a:r>
            <a:r>
              <a:rPr lang="en-US" sz="2800" dirty="0" smtClean="0"/>
              <a:t>-Hellman protocol – what is it?</a:t>
            </a:r>
          </a:p>
          <a:p>
            <a:r>
              <a:rPr lang="en-US" sz="2800" dirty="0" smtClean="0"/>
              <a:t>How to calculate something like </a:t>
            </a:r>
            <a:r>
              <a:rPr lang="en-US" sz="2800" dirty="0" err="1" smtClean="0"/>
              <a:t>q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 mod p?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Asymmetric cipher system:  RSA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Please read Piper:  pp. 53–56, 70–71, all of Chapter 6</a:t>
            </a:r>
            <a:endParaRPr lang="en-US" sz="2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“mod”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(In Python, the symbol for mod is %)</a:t>
            </a:r>
          </a:p>
          <a:p>
            <a:r>
              <a:rPr lang="en-US" sz="2800" dirty="0" smtClean="0"/>
              <a:t>x mod y is always less than y</a:t>
            </a:r>
          </a:p>
          <a:p>
            <a:r>
              <a:rPr lang="en-US" sz="2800" dirty="0" smtClean="0"/>
              <a:t>If x &lt; y, the answer is x.</a:t>
            </a:r>
          </a:p>
          <a:p>
            <a:r>
              <a:rPr lang="en-US" sz="2800" dirty="0" smtClean="0"/>
              <a:t>If x is a multiple of y, the answer is 0.</a:t>
            </a:r>
          </a:p>
          <a:p>
            <a:endParaRPr lang="en-US" sz="2800" dirty="0" smtClean="0"/>
          </a:p>
          <a:p>
            <a:r>
              <a:rPr lang="en-US" sz="2800" dirty="0" smtClean="0"/>
              <a:t>The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of the year is in which month?</a:t>
            </a:r>
          </a:p>
          <a:p>
            <a:pPr lvl="1"/>
            <a:r>
              <a:rPr lang="en-US" sz="2400" dirty="0" smtClean="0"/>
              <a:t>What about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day, the 40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the 100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?  These are essentially mod calculations, except that the month lengths are not quite the same!</a:t>
            </a:r>
          </a:p>
          <a:p>
            <a:r>
              <a:rPr lang="en-US" sz="2800" dirty="0" smtClean="0"/>
              <a:t>What time is it, 75 hours after midnight?</a:t>
            </a:r>
            <a:endParaRPr lang="en-US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Asymmetric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Perennial problem in cryptography:  key security</a:t>
            </a:r>
          </a:p>
          <a:p>
            <a:r>
              <a:rPr lang="en-US" sz="2800" dirty="0" smtClean="0"/>
              <a:t>One solution is </a:t>
            </a:r>
            <a:r>
              <a:rPr lang="en-US" sz="2800" dirty="0" err="1" smtClean="0"/>
              <a:t>Diffie</a:t>
            </a:r>
            <a:r>
              <a:rPr lang="en-US" sz="2800" dirty="0" smtClean="0"/>
              <a:t>-Hellman protocol</a:t>
            </a:r>
          </a:p>
          <a:p>
            <a:r>
              <a:rPr lang="en-US" sz="2800" dirty="0" err="1" smtClean="0"/>
              <a:t>Diffie</a:t>
            </a:r>
            <a:r>
              <a:rPr lang="en-US" sz="2800" dirty="0" smtClean="0"/>
              <a:t> thought of another approach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u="sng" dirty="0" smtClean="0"/>
              <a:t>separate keys</a:t>
            </a:r>
            <a:r>
              <a:rPr lang="en-US" sz="2400" dirty="0" smtClean="0"/>
              <a:t> for encrypting and decrypting (this is why it’s called asymmetric)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Each person has a public encryption key, and a private decryption key</a:t>
            </a:r>
          </a:p>
          <a:p>
            <a:pPr lvl="1"/>
            <a:r>
              <a:rPr lang="en-US" sz="2400" dirty="0" smtClean="0"/>
              <a:t>These keys don’t need to change often</a:t>
            </a:r>
          </a:p>
          <a:p>
            <a:pPr lvl="1"/>
            <a:r>
              <a:rPr lang="en-US" sz="2400" dirty="0" smtClean="0"/>
              <a:t>No messages need to be passed to compute value of keys.  It can be arbitrary &amp; predetermined.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kind of math formula can support asymmetric ciphers?</a:t>
            </a:r>
          </a:p>
          <a:p>
            <a:r>
              <a:rPr lang="en-US" sz="2800" dirty="0" smtClean="0"/>
              <a:t>Goal:  we want </a:t>
            </a:r>
            <a:r>
              <a:rPr lang="en-US" sz="2800" i="1" dirty="0" smtClean="0"/>
              <a:t>secure</a:t>
            </a:r>
            <a:r>
              <a:rPr lang="en-US" sz="2800" dirty="0" smtClean="0"/>
              <a:t> decryption key, but publicly known encryption key.  </a:t>
            </a:r>
          </a:p>
          <a:p>
            <a:r>
              <a:rPr lang="en-US" sz="2800" dirty="0" smtClean="0"/>
              <a:t>RSA system</a:t>
            </a:r>
          </a:p>
          <a:p>
            <a:pPr lvl="1"/>
            <a:r>
              <a:rPr lang="en-US" sz="2400" dirty="0" smtClean="0"/>
              <a:t>The key value N is the product of two large prime numbers N = </a:t>
            </a:r>
            <a:r>
              <a:rPr lang="en-US" sz="2400" dirty="0" err="1" smtClean="0"/>
              <a:t>pq</a:t>
            </a:r>
            <a:endParaRPr lang="en-US" sz="2400" dirty="0" smtClean="0"/>
          </a:p>
          <a:p>
            <a:pPr lvl="1"/>
            <a:r>
              <a:rPr lang="en-US" sz="2400" dirty="0" smtClean="0"/>
              <a:t>Given N, there is no algorithm, other than trial and error, for determining values of p and q.</a:t>
            </a:r>
          </a:p>
          <a:p>
            <a:pPr lvl="1"/>
            <a:r>
              <a:rPr lang="en-US" sz="2400" dirty="0" smtClean="0"/>
              <a:t>Ideally, N should be very large, e.g. hundreds of digits.</a:t>
            </a:r>
          </a:p>
          <a:p>
            <a:pPr lvl="1"/>
            <a:r>
              <a:rPr lang="en-US" sz="2400" dirty="0" smtClean="0"/>
              <a:t>See Appendix J.</a:t>
            </a:r>
            <a:endParaRPr lang="en-US" sz="24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RSA</a:t>
            </a:r>
          </a:p>
        </p:txBody>
      </p:sp>
      <p:sp>
        <p:nvSpPr>
          <p:cNvPr id="259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Choose secret &amp; distinct 512-bit random primes p and q</a:t>
            </a:r>
          </a:p>
          <a:p>
            <a:r>
              <a:rPr lang="en-US" sz="2800" dirty="0" smtClean="0"/>
              <a:t>Let N = </a:t>
            </a:r>
            <a:r>
              <a:rPr lang="en-US" sz="2800" dirty="0" err="1" smtClean="0"/>
              <a:t>pq</a:t>
            </a:r>
            <a:r>
              <a:rPr lang="en-US" sz="2800" dirty="0" smtClean="0"/>
              <a:t>, and let M = (p – 1)(q – 1)</a:t>
            </a:r>
          </a:p>
          <a:p>
            <a:r>
              <a:rPr lang="en-US" sz="2800" dirty="0" smtClean="0"/>
              <a:t>Choose (another) public encryption key e:  a value less than and relatively prime to M.</a:t>
            </a:r>
          </a:p>
          <a:p>
            <a:pPr lvl="1"/>
            <a:r>
              <a:rPr lang="en-US" sz="2400" dirty="0" smtClean="0"/>
              <a:t>Message is x.  Sender transmits:  </a:t>
            </a:r>
            <a:r>
              <a:rPr lang="en-US" sz="2400" dirty="0" smtClean="0">
                <a:solidFill>
                  <a:srgbClr val="FFFF00"/>
                </a:solidFill>
              </a:rPr>
              <a:t>y = </a:t>
            </a:r>
            <a:r>
              <a:rPr lang="en-US" sz="2400" dirty="0" err="1" smtClean="0">
                <a:solidFill>
                  <a:srgbClr val="FFFF00"/>
                </a:solidFill>
              </a:rPr>
              <a:t>x</a:t>
            </a:r>
            <a:r>
              <a:rPr lang="en-US" sz="2400" baseline="30000" dirty="0" err="1" smtClean="0">
                <a:solidFill>
                  <a:srgbClr val="FFFF00"/>
                </a:solidFill>
              </a:rPr>
              <a:t>e</a:t>
            </a:r>
            <a:r>
              <a:rPr lang="en-US" sz="2400" baseline="300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mod N</a:t>
            </a:r>
            <a:endParaRPr lang="en-US" sz="2400" baseline="300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Choose private decryption key d:  where  </a:t>
            </a:r>
            <a:r>
              <a:rPr lang="en-US" sz="2800" dirty="0" err="1" smtClean="0"/>
              <a:t>ed</a:t>
            </a:r>
            <a:r>
              <a:rPr lang="en-US" sz="2800" dirty="0" smtClean="0"/>
              <a:t> mod M = 1</a:t>
            </a:r>
          </a:p>
          <a:p>
            <a:pPr lvl="1"/>
            <a:r>
              <a:rPr lang="en-US" sz="2400" dirty="0" smtClean="0"/>
              <a:t>e and N are public; outsider should have a tough time factoring N to obtain p and q to determine d</a:t>
            </a:r>
          </a:p>
          <a:p>
            <a:pPr lvl="1"/>
            <a:r>
              <a:rPr lang="en-US" sz="2400" dirty="0" smtClean="0"/>
              <a:t>Recipient converts:  </a:t>
            </a:r>
            <a:r>
              <a:rPr lang="en-US" sz="2400" dirty="0" smtClean="0">
                <a:solidFill>
                  <a:srgbClr val="FFFF00"/>
                </a:solidFill>
              </a:rPr>
              <a:t>z = y</a:t>
            </a:r>
            <a:r>
              <a:rPr lang="en-US" sz="2400" baseline="30000" dirty="0" smtClean="0">
                <a:solidFill>
                  <a:srgbClr val="FFFF00"/>
                </a:solidFill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 mod N </a:t>
            </a:r>
            <a:r>
              <a:rPr lang="en-US" sz="2400" dirty="0" smtClean="0"/>
              <a:t>which should equal x.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Choose secret primes </a:t>
            </a:r>
            <a:r>
              <a:rPr lang="en-US" sz="2400" dirty="0" err="1" smtClean="0"/>
              <a:t>p,q</a:t>
            </a:r>
            <a:endParaRPr lang="en-US" sz="2400" dirty="0" smtClean="0"/>
          </a:p>
          <a:p>
            <a:r>
              <a:rPr lang="en-US" sz="2400" dirty="0" smtClean="0"/>
              <a:t>N = </a:t>
            </a:r>
            <a:r>
              <a:rPr lang="en-US" sz="2400" dirty="0" err="1" smtClean="0"/>
              <a:t>pq</a:t>
            </a:r>
            <a:r>
              <a:rPr lang="en-US" sz="2400" dirty="0" smtClean="0"/>
              <a:t>; M = (p – 1)(q – 1)</a:t>
            </a:r>
          </a:p>
          <a:p>
            <a:r>
              <a:rPr lang="en-US" sz="2400" dirty="0" smtClean="0"/>
              <a:t>Choose e &lt; &amp; relatively prime to M.</a:t>
            </a:r>
          </a:p>
          <a:p>
            <a:r>
              <a:rPr lang="en-US" sz="2400" dirty="0" smtClean="0"/>
              <a:t>Message is x.  Compute and send y = 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e</a:t>
            </a:r>
            <a:r>
              <a:rPr lang="en-US" sz="2400" dirty="0" smtClean="0"/>
              <a:t> mod N</a:t>
            </a:r>
          </a:p>
          <a:p>
            <a:endParaRPr lang="en-US" sz="2400" dirty="0" smtClean="0"/>
          </a:p>
          <a:p>
            <a:r>
              <a:rPr lang="en-US" sz="2400" dirty="0" smtClean="0"/>
              <a:t>Pick private decrypt key d where </a:t>
            </a:r>
            <a:r>
              <a:rPr lang="en-US" sz="2400" dirty="0" err="1" smtClean="0"/>
              <a:t>ed</a:t>
            </a:r>
            <a:r>
              <a:rPr lang="en-US" sz="2400" dirty="0" smtClean="0"/>
              <a:t> mod M = 1</a:t>
            </a:r>
          </a:p>
          <a:p>
            <a:r>
              <a:rPr lang="en-US" sz="2400" dirty="0" smtClean="0"/>
              <a:t>z = y</a:t>
            </a:r>
            <a:r>
              <a:rPr lang="en-US" sz="2400" baseline="30000" dirty="0" smtClean="0"/>
              <a:t>d</a:t>
            </a:r>
            <a:r>
              <a:rPr lang="en-US" sz="2400" dirty="0" smtClean="0"/>
              <a:t> mod N, which should equal x.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2200" dirty="0" smtClean="0"/>
              <a:t>p = 31, q = 41</a:t>
            </a:r>
          </a:p>
          <a:p>
            <a:pPr lvl="1">
              <a:buFontTx/>
              <a:buNone/>
            </a:pPr>
            <a:r>
              <a:rPr lang="en-US" sz="2200" dirty="0" smtClean="0">
                <a:sym typeface="Wingdings" pitchFamily="2" charset="2"/>
              </a:rPr>
              <a:t>N = 1271, M = 1200</a:t>
            </a:r>
          </a:p>
          <a:p>
            <a:pPr lvl="1">
              <a:buFontTx/>
              <a:buNone/>
            </a:pPr>
            <a:endParaRPr lang="en-US" sz="2200" dirty="0" smtClean="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sz="2200" dirty="0" smtClean="0">
                <a:sym typeface="Wingdings" pitchFamily="2" charset="2"/>
              </a:rPr>
              <a:t>e = 7</a:t>
            </a:r>
          </a:p>
          <a:p>
            <a:pPr lvl="1">
              <a:buFontTx/>
              <a:buNone/>
            </a:pPr>
            <a:r>
              <a:rPr lang="en-US" sz="2200" dirty="0" smtClean="0"/>
              <a:t>x = 12</a:t>
            </a:r>
          </a:p>
          <a:p>
            <a:pPr lvl="1">
              <a:buFontTx/>
              <a:buNone/>
            </a:pPr>
            <a:r>
              <a:rPr lang="en-US" sz="2200" dirty="0" smtClean="0">
                <a:sym typeface="Wingdings" pitchFamily="2" charset="2"/>
              </a:rPr>
              <a:t>y = 12</a:t>
            </a:r>
            <a:r>
              <a:rPr lang="en-US" sz="2200" baseline="30000" dirty="0" smtClean="0">
                <a:sym typeface="Wingdings" pitchFamily="2" charset="2"/>
              </a:rPr>
              <a:t>7</a:t>
            </a:r>
            <a:r>
              <a:rPr lang="en-US" sz="2200" dirty="0" smtClean="0">
                <a:sym typeface="Wingdings" pitchFamily="2" charset="2"/>
              </a:rPr>
              <a:t> mod 1271 = 1047</a:t>
            </a:r>
          </a:p>
          <a:p>
            <a:pPr marL="342900" lvl="1" indent="-342900">
              <a:buNone/>
            </a:pPr>
            <a:r>
              <a:rPr lang="en-US" sz="2200" dirty="0" smtClean="0">
                <a:sym typeface="Wingdings" pitchFamily="2" charset="2"/>
              </a:rPr>
              <a:t>	</a:t>
            </a:r>
          </a:p>
          <a:p>
            <a:pPr marL="342900" lvl="1" indent="-342900">
              <a:buNone/>
            </a:pPr>
            <a:endParaRPr lang="en-US" sz="2200" dirty="0" smtClean="0">
              <a:sym typeface="Wingdings" pitchFamily="2" charset="2"/>
            </a:endParaRPr>
          </a:p>
          <a:p>
            <a:pPr marL="342900" lvl="1" indent="-342900">
              <a:buNone/>
            </a:pPr>
            <a:r>
              <a:rPr lang="en-US" sz="2200" dirty="0" smtClean="0">
                <a:sym typeface="Wingdings" pitchFamily="2" charset="2"/>
              </a:rPr>
              <a:t>	d = 343 </a:t>
            </a:r>
          </a:p>
          <a:p>
            <a:pPr marL="342900" lvl="1" indent="-342900">
              <a:buNone/>
            </a:pPr>
            <a:r>
              <a:rPr lang="en-US" sz="2200" dirty="0" smtClean="0">
                <a:sym typeface="Wingdings" pitchFamily="2" charset="2"/>
              </a:rPr>
              <a:t>	z = 1047</a:t>
            </a:r>
            <a:r>
              <a:rPr lang="en-US" sz="2200" baseline="30000" dirty="0" smtClean="0">
                <a:sym typeface="Wingdings" pitchFamily="2" charset="2"/>
              </a:rPr>
              <a:t>343</a:t>
            </a:r>
            <a:r>
              <a:rPr lang="en-US" sz="2200" dirty="0" smtClean="0">
                <a:sym typeface="Wingdings" pitchFamily="2" charset="2"/>
              </a:rPr>
              <a:t> mod 1271 = 12</a:t>
            </a:r>
            <a:endParaRPr lang="en-US" dirty="0" smtClean="0">
              <a:sym typeface="Wingdings" pitchFamily="2" charset="2"/>
            </a:endParaRPr>
          </a:p>
          <a:p>
            <a:pPr marL="342900" lvl="1" indent="-342900">
              <a:buNone/>
            </a:pPr>
            <a:r>
              <a:rPr lang="en-US" sz="2200" dirty="0" smtClean="0">
                <a:sym typeface="Wingdings" pitchFamily="2" charset="2"/>
              </a:rPr>
              <a:t>		It works!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24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Topics in cryptography</a:t>
            </a:r>
          </a:p>
          <a:p>
            <a:r>
              <a:rPr lang="en-US" sz="2800" dirty="0" smtClean="0"/>
              <a:t>“Perfect secrecy”</a:t>
            </a:r>
          </a:p>
          <a:p>
            <a:r>
              <a:rPr lang="en-US" sz="2800" dirty="0" smtClean="0"/>
              <a:t>Hash functions</a:t>
            </a:r>
          </a:p>
          <a:p>
            <a:r>
              <a:rPr lang="en-US" sz="2800" dirty="0" smtClean="0"/>
              <a:t>Practical considerations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Monday, please read Piper chapters 7 and 9</a:t>
            </a:r>
            <a:endParaRPr lang="en-US" sz="28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Purpose of cipher system is to protect you in case an eavesdropper finds your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But, even presence of the message itself may be enough information for the enemy</a:t>
            </a:r>
          </a:p>
          <a:p>
            <a:pPr lvl="1"/>
            <a:r>
              <a:rPr lang="en-US" sz="2400" dirty="0" smtClean="0"/>
              <a:t>Eve will try to guess plaintext even if no </a:t>
            </a:r>
            <a:r>
              <a:rPr lang="en-US" sz="2400" dirty="0" err="1" smtClean="0"/>
              <a:t>ciphtertext</a:t>
            </a:r>
            <a:endParaRPr lang="en-US" sz="2400" dirty="0" smtClean="0"/>
          </a:p>
          <a:p>
            <a:pPr lvl="1"/>
            <a:r>
              <a:rPr lang="en-US" sz="2400" dirty="0" smtClean="0"/>
              <a:t>Don’t be too predictable!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Very short message (e.g. 1 char) can’t be broken with any certainty</a:t>
            </a:r>
          </a:p>
          <a:p>
            <a:r>
              <a:rPr lang="en-US" sz="2800" dirty="0" smtClean="0"/>
              <a:t>Try to have as many possible keys as possible messages.  (key length &gt;= message length)</a:t>
            </a:r>
          </a:p>
          <a:p>
            <a:endParaRPr lang="en-US" dirty="0" smtClean="0"/>
          </a:p>
          <a:p>
            <a:r>
              <a:rPr lang="en-US" sz="2800" dirty="0" smtClean="0"/>
              <a:t>Cryptography is just 1 facet of overall security</a:t>
            </a:r>
          </a:p>
          <a:p>
            <a:pPr lvl="1"/>
            <a:r>
              <a:rPr lang="en-US" sz="2400" dirty="0" smtClean="0"/>
              <a:t>If you notice someone is trying to guess your PIN or password, how can you tell?  What should happen?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applications in CS</a:t>
            </a:r>
          </a:p>
          <a:p>
            <a:pPr lvl="1"/>
            <a:r>
              <a:rPr lang="en-US" sz="2400" dirty="0" smtClean="0"/>
              <a:t>An efficient way to store lots of data, for easy retrieval later</a:t>
            </a:r>
          </a:p>
          <a:p>
            <a:pPr lvl="1"/>
            <a:r>
              <a:rPr lang="en-US" sz="2400" dirty="0" smtClean="0"/>
              <a:t>Quickly determine whether data has become corrupted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dirty="0" smtClean="0">
                <a:solidFill>
                  <a:srgbClr val="FFFF00"/>
                </a:solidFill>
              </a:rPr>
              <a:t>password security</a:t>
            </a:r>
          </a:p>
          <a:p>
            <a:r>
              <a:rPr lang="en-US" sz="2800" dirty="0" smtClean="0"/>
              <a:t>It’s a 1-way function:  used to encrypt passwords</a:t>
            </a:r>
          </a:p>
          <a:p>
            <a:pPr lvl="1"/>
            <a:r>
              <a:rPr lang="en-US" sz="2400" dirty="0" smtClean="0"/>
              <a:t>When you enter your password, p, the system computes value of e(p)</a:t>
            </a:r>
          </a:p>
          <a:p>
            <a:pPr lvl="1"/>
            <a:r>
              <a:rPr lang="en-US" sz="2400" dirty="0" smtClean="0"/>
              <a:t>Your correct password, c, is already stored in encrypted form e(c)</a:t>
            </a:r>
          </a:p>
          <a:p>
            <a:pPr lvl="1"/>
            <a:r>
              <a:rPr lang="en-US" sz="2400" dirty="0" smtClean="0"/>
              <a:t>If e(p) == e(c), then you are “authenticated”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niac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391400" y="6257925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US Army photo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it this way?</a:t>
            </a:r>
          </a:p>
          <a:p>
            <a:pPr lvl="1"/>
            <a:r>
              <a:rPr lang="en-US" sz="2400" dirty="0" smtClean="0"/>
              <a:t>If password file is compromised, thief really has no information</a:t>
            </a:r>
          </a:p>
          <a:p>
            <a:pPr lvl="1"/>
            <a:r>
              <a:rPr lang="en-US" sz="2400" dirty="0" smtClean="0"/>
              <a:t>If you lose your password, no one can retrieve it </a:t>
            </a:r>
            <a:r>
              <a:rPr lang="en-US" sz="2400" dirty="0" smtClean="0">
                <a:sym typeface="Wingdings" pitchFamily="2" charset="2"/>
              </a:rPr>
              <a:t> very secure.  In this case, a new password is generated</a:t>
            </a:r>
          </a:p>
          <a:p>
            <a:r>
              <a:rPr lang="en-US" sz="2800" dirty="0" smtClean="0"/>
              <a:t>One way to do it:</a:t>
            </a:r>
          </a:p>
          <a:p>
            <a:pPr lvl="1"/>
            <a:r>
              <a:rPr lang="en-US" sz="2400" dirty="0" smtClean="0"/>
              <a:t>Multiply first letter value by 3</a:t>
            </a:r>
          </a:p>
          <a:p>
            <a:pPr lvl="1"/>
            <a:r>
              <a:rPr lang="en-US" sz="2400" dirty="0" smtClean="0"/>
              <a:t>Add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letter value.  Multiply answer by 3.</a:t>
            </a:r>
          </a:p>
          <a:p>
            <a:pPr lvl="1"/>
            <a:r>
              <a:rPr lang="en-US" sz="2400" dirty="0" smtClean="0"/>
              <a:t>Add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letter value.  Multiply answer by 3.  Continue…</a:t>
            </a:r>
          </a:p>
          <a:p>
            <a:pPr lvl="1"/>
            <a:r>
              <a:rPr lang="en-US" sz="2400" dirty="0" smtClean="0"/>
              <a:t>At each point, take mod by a large prime ~ 1 billion</a:t>
            </a:r>
            <a:endParaRPr lang="en-US" sz="24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Another purpose:  provide digital fingerprint to a file</a:t>
            </a:r>
          </a:p>
          <a:p>
            <a:r>
              <a:rPr lang="en-US" sz="2800" dirty="0" smtClean="0"/>
              <a:t>Associate with each file a single numerical value, like a serial number</a:t>
            </a:r>
          </a:p>
          <a:p>
            <a:pPr lvl="1"/>
            <a:r>
              <a:rPr lang="en-US" sz="2400" dirty="0" smtClean="0"/>
              <a:t>For example, the file size</a:t>
            </a:r>
          </a:p>
          <a:p>
            <a:pPr lvl="1"/>
            <a:r>
              <a:rPr lang="en-US" sz="2400" dirty="0" smtClean="0"/>
              <a:t>There is a slim chance that 2 files will map to the same number.</a:t>
            </a:r>
          </a:p>
          <a:p>
            <a:r>
              <a:rPr lang="en-US" sz="2800" dirty="0" smtClean="0"/>
              <a:t>Quick way to determine if your files have been altered or damaged.  Saves space.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using a hash function, it’s possible for two items (e.g. message/file) to have same hash value.</a:t>
            </a:r>
          </a:p>
          <a:p>
            <a:pPr lvl="1"/>
            <a:r>
              <a:rPr lang="en-US" sz="2400" dirty="0" smtClean="0"/>
              <a:t>Two passwords might be treated the same, e(p1) versus e(p2).</a:t>
            </a:r>
          </a:p>
          <a:p>
            <a:r>
              <a:rPr lang="en-US" sz="2800" dirty="0" smtClean="0"/>
              <a:t>Issues:</a:t>
            </a:r>
          </a:p>
          <a:p>
            <a:pPr lvl="1"/>
            <a:r>
              <a:rPr lang="en-US" sz="2400" dirty="0" smtClean="0"/>
              <a:t>Do you want to design a hash function that will handle all collisions?  Or, is it acceptable to have a tiny probability of collision?</a:t>
            </a:r>
          </a:p>
          <a:p>
            <a:pPr lvl="1"/>
            <a:r>
              <a:rPr lang="en-US" sz="2400" dirty="0" smtClean="0"/>
              <a:t>Techniques to handle collision, e.g. add 1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One-time pad &amp; RSA are really good cipher systems</a:t>
            </a:r>
          </a:p>
          <a:p>
            <a:pPr lvl="1"/>
            <a:r>
              <a:rPr lang="en-US" sz="2400" dirty="0" smtClean="0"/>
              <a:t>But only if used properly.  3 is not a good choice of a prime number.</a:t>
            </a:r>
          </a:p>
          <a:p>
            <a:r>
              <a:rPr lang="en-US" sz="2800" dirty="0" smtClean="0"/>
              <a:t>Better security requires higher cost</a:t>
            </a:r>
          </a:p>
          <a:p>
            <a:pPr lvl="1"/>
            <a:r>
              <a:rPr lang="en-US" sz="2400" dirty="0" smtClean="0"/>
              <a:t>More computational time, more memory may be needed</a:t>
            </a:r>
          </a:p>
          <a:p>
            <a:r>
              <a:rPr lang="en-US" sz="2800" dirty="0" smtClean="0"/>
              <a:t>Questions to consider</a:t>
            </a:r>
          </a:p>
          <a:p>
            <a:pPr lvl="1"/>
            <a:r>
              <a:rPr lang="en-US" sz="2400" dirty="0" smtClean="0"/>
              <a:t>Do you really need to encrypt it?</a:t>
            </a:r>
          </a:p>
          <a:p>
            <a:pPr lvl="1"/>
            <a:r>
              <a:rPr lang="en-US" sz="2400" dirty="0" smtClean="0"/>
              <a:t>Is the information confidential forever, or might it become obsolete soon?</a:t>
            </a:r>
          </a:p>
          <a:p>
            <a:pPr lvl="1"/>
            <a:r>
              <a:rPr lang="en-US" sz="2400" dirty="0" smtClean="0"/>
              <a:t>What is the cost of compromised data?</a:t>
            </a:r>
            <a:endParaRPr lang="en-US" sz="24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Cryptanalysis often relies on “exhaustive key search.”  What does this mean?</a:t>
            </a:r>
          </a:p>
          <a:p>
            <a:r>
              <a:rPr lang="en-US" sz="2800" dirty="0" smtClean="0"/>
              <a:t>How does Moore’s Law relate?</a:t>
            </a:r>
          </a:p>
          <a:p>
            <a:r>
              <a:rPr lang="en-US" sz="2800" dirty="0" smtClean="0"/>
              <a:t>What can an attacker do to speed up a search?</a:t>
            </a:r>
          </a:p>
          <a:p>
            <a:r>
              <a:rPr lang="en-US" sz="2800" dirty="0" smtClean="0"/>
              <a:t>RSA &amp; </a:t>
            </a:r>
            <a:r>
              <a:rPr lang="en-US" sz="2800" dirty="0" err="1" smtClean="0"/>
              <a:t>Diffie</a:t>
            </a:r>
            <a:r>
              <a:rPr lang="en-US" sz="2800" dirty="0" smtClean="0"/>
              <a:t>-Hellman rely on </a:t>
            </a:r>
            <a:r>
              <a:rPr lang="en-US" sz="2800" dirty="0" err="1" smtClean="0"/>
              <a:t>unsolvability</a:t>
            </a:r>
            <a:r>
              <a:rPr lang="en-US" sz="2800" dirty="0" smtClean="0"/>
              <a:t> of certain number theory problems</a:t>
            </a:r>
          </a:p>
          <a:p>
            <a:pPr lvl="1"/>
            <a:r>
              <a:rPr lang="en-US" sz="2400" dirty="0" smtClean="0"/>
              <a:t>(we have faith in them)</a:t>
            </a:r>
          </a:p>
          <a:p>
            <a:pPr lvl="1"/>
            <a:r>
              <a:rPr lang="en-US" sz="2400" dirty="0" smtClean="0"/>
              <a:t>But will someone discover short cuts?</a:t>
            </a:r>
          </a:p>
          <a:p>
            <a:r>
              <a:rPr lang="en-US" sz="2800" dirty="0" smtClean="0"/>
              <a:t>We should be seeking out better 1-way functions just in case!  Learn from history.</a:t>
            </a:r>
            <a:endParaRPr lang="en-US" sz="28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Uses of cryptography</a:t>
            </a:r>
          </a:p>
          <a:p>
            <a:pPr lvl="1"/>
            <a:r>
              <a:rPr lang="en-US" sz="2400" dirty="0" smtClean="0"/>
              <a:t>It’s not just to thwart eavesdroppers</a:t>
            </a:r>
          </a:p>
          <a:p>
            <a:pPr lvl="1"/>
            <a:r>
              <a:rPr lang="en-US" sz="2400" dirty="0" smtClean="0"/>
              <a:t>Data Integrity</a:t>
            </a:r>
          </a:p>
          <a:p>
            <a:pPr lvl="1"/>
            <a:r>
              <a:rPr lang="en-US" sz="2400" dirty="0" smtClean="0"/>
              <a:t>Authenticating people or data</a:t>
            </a:r>
          </a:p>
          <a:p>
            <a:pPr lvl="1"/>
            <a:r>
              <a:rPr lang="en-US" sz="2400" dirty="0" smtClean="0"/>
              <a:t>Non-repudiation</a:t>
            </a:r>
          </a:p>
          <a:p>
            <a:pPr lvl="1"/>
            <a:r>
              <a:rPr lang="en-US" sz="2400" dirty="0" smtClean="0"/>
              <a:t>Examples in chapter 9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For W, Please read last chapter (8) in Singh</a:t>
            </a:r>
          </a:p>
          <a:p>
            <a:r>
              <a:rPr lang="en-US" sz="2800" smtClean="0"/>
              <a:t>Lab today on RSA</a:t>
            </a:r>
            <a:endParaRPr lang="en-US" sz="28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hacker might not care what your message says</a:t>
            </a:r>
          </a:p>
          <a:p>
            <a:r>
              <a:rPr lang="en-US" sz="2800" dirty="0" smtClean="0"/>
              <a:t>Wants to modify / corrupt it</a:t>
            </a:r>
          </a:p>
          <a:p>
            <a:r>
              <a:rPr lang="en-US" sz="2800" dirty="0" smtClean="0"/>
              <a:t>Just encrypting your data won’t help</a:t>
            </a:r>
          </a:p>
          <a:p>
            <a:r>
              <a:rPr lang="en-US" sz="2800" dirty="0" smtClean="0"/>
              <a:t>Need to </a:t>
            </a:r>
          </a:p>
          <a:p>
            <a:pPr lvl="1"/>
            <a:r>
              <a:rPr lang="en-US" sz="2400" dirty="0" smtClean="0"/>
              <a:t>Recognize genuine data, unchanged from the source</a:t>
            </a:r>
          </a:p>
          <a:p>
            <a:pPr lvl="1"/>
            <a:r>
              <a:rPr lang="en-US" sz="2400" dirty="0" smtClean="0"/>
              <a:t>Detect unauthorized access or change (security)</a:t>
            </a:r>
          </a:p>
          <a:p>
            <a:r>
              <a:rPr lang="en-US" sz="2800" dirty="0" smtClean="0"/>
              <a:t>Preventing the attack might not be necessary</a:t>
            </a:r>
          </a:p>
          <a:p>
            <a:pPr lvl="1"/>
            <a:r>
              <a:rPr lang="en-US" sz="2400" dirty="0" smtClean="0"/>
              <a:t>We have backups of the data</a:t>
            </a:r>
            <a:endParaRPr lang="en-US" sz="2400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Look for a long file/message to decrypt</a:t>
            </a:r>
          </a:p>
          <a:p>
            <a:r>
              <a:rPr lang="en-US" sz="2800" dirty="0" smtClean="0"/>
              <a:t>Cryptanalysis</a:t>
            </a:r>
          </a:p>
          <a:p>
            <a:r>
              <a:rPr lang="en-US" sz="2800" dirty="0" smtClean="0"/>
              <a:t>Once you discover the key, insert your own message in the original’s place</a:t>
            </a:r>
          </a:p>
          <a:p>
            <a:endParaRPr lang="en-US" sz="2800" dirty="0" smtClean="0"/>
          </a:p>
          <a:p>
            <a:r>
              <a:rPr lang="en-US" sz="2800" dirty="0" smtClean="0"/>
              <a:t>How to make attacker’s job harder:  </a:t>
            </a:r>
          </a:p>
          <a:p>
            <a:pPr lvl="1"/>
            <a:r>
              <a:rPr lang="en-US" sz="2400" dirty="0" smtClean="0"/>
              <a:t>During the message, modify the key so that it depends on an earlier part of the message</a:t>
            </a:r>
          </a:p>
          <a:p>
            <a:pPr lvl="1"/>
            <a:r>
              <a:rPr lang="en-US" sz="2400" dirty="0" smtClean="0"/>
              <a:t>In effect, you are sending several messages, each with different keys</a:t>
            </a:r>
            <a:endParaRPr lang="en-US" sz="24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“How do I know it’s from you?”</a:t>
            </a:r>
          </a:p>
          <a:p>
            <a:r>
              <a:rPr lang="en-US" sz="2800" dirty="0" smtClean="0"/>
              <a:t>2 types:  for “entities” and data</a:t>
            </a:r>
          </a:p>
          <a:p>
            <a:r>
              <a:rPr lang="en-US" sz="2800" dirty="0" smtClean="0"/>
              <a:t>Ways to authenticate users:</a:t>
            </a:r>
          </a:p>
          <a:p>
            <a:pPr lvl="1"/>
            <a:r>
              <a:rPr lang="en-US" sz="2400" dirty="0" smtClean="0"/>
              <a:t>Something known (password)</a:t>
            </a:r>
          </a:p>
          <a:p>
            <a:pPr lvl="1"/>
            <a:r>
              <a:rPr lang="en-US" sz="2400" dirty="0" smtClean="0"/>
              <a:t>Something possessed (physical key/token/file)</a:t>
            </a:r>
          </a:p>
          <a:p>
            <a:pPr lvl="1"/>
            <a:r>
              <a:rPr lang="en-US" sz="2400" dirty="0" smtClean="0"/>
              <a:t>Intrinsic property (retina, static IP address)</a:t>
            </a:r>
            <a:endParaRPr lang="en-US" sz="2800" dirty="0" smtClean="0"/>
          </a:p>
          <a:p>
            <a:r>
              <a:rPr lang="en-US" sz="2800" dirty="0" smtClean="0"/>
              <a:t>1-way &amp; 2-way authentication</a:t>
            </a:r>
          </a:p>
          <a:p>
            <a:pPr lvl="1"/>
            <a:r>
              <a:rPr lang="en-US" sz="2400" dirty="0" smtClean="0"/>
              <a:t>When you set up your account, you can ask bank to always display some message when it asks for password</a:t>
            </a:r>
          </a:p>
          <a:p>
            <a:pPr lvl="1"/>
            <a:r>
              <a:rPr lang="en-US" sz="2400" dirty="0" smtClean="0"/>
              <a:t>Fake login scams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sends message to B.  (p. 95)</a:t>
            </a:r>
          </a:p>
          <a:p>
            <a:pPr lvl="1"/>
            <a:r>
              <a:rPr lang="en-US" sz="2400" dirty="0" smtClean="0"/>
              <a:t>B wants to be assured data hasn’t been altered.</a:t>
            </a:r>
          </a:p>
          <a:p>
            <a:pPr lvl="1"/>
            <a:r>
              <a:rPr lang="en-US" sz="2400" dirty="0" smtClean="0"/>
              <a:t>B wants to verify it really came from A, not someone else.</a:t>
            </a:r>
          </a:p>
          <a:p>
            <a:r>
              <a:rPr lang="en-US" sz="2800" dirty="0" smtClean="0"/>
              <a:t>Some encryption algorithm is used as the “authentication function,” with a key</a:t>
            </a:r>
          </a:p>
          <a:p>
            <a:r>
              <a:rPr lang="en-US" sz="2800" dirty="0" smtClean="0"/>
              <a:t>Both A &amp; B share a secret key – very common in cryptography</a:t>
            </a:r>
          </a:p>
          <a:p>
            <a:pPr lvl="1"/>
            <a:r>
              <a:rPr lang="en-US" sz="2400" dirty="0" smtClean="0"/>
              <a:t>Can be set up ahead of time or with </a:t>
            </a:r>
            <a:r>
              <a:rPr lang="en-US" sz="2400" dirty="0" err="1" smtClean="0"/>
              <a:t>Diffie</a:t>
            </a:r>
            <a:r>
              <a:rPr lang="en-US" sz="2400" dirty="0" smtClean="0"/>
              <a:t>-Hellman</a:t>
            </a:r>
          </a:p>
          <a:p>
            <a:r>
              <a:rPr lang="en-US" sz="2800" dirty="0" smtClean="0"/>
              <a:t>A computes message’s </a:t>
            </a:r>
            <a:r>
              <a:rPr lang="en-US" sz="2800" dirty="0" smtClean="0">
                <a:solidFill>
                  <a:srgbClr val="FFFF00"/>
                </a:solidFill>
              </a:rPr>
              <a:t>authentication value</a:t>
            </a:r>
            <a:r>
              <a:rPr lang="en-US" sz="2800" dirty="0" smtClean="0"/>
              <a:t>, and appends it to message</a:t>
            </a:r>
          </a:p>
          <a:p>
            <a:r>
              <a:rPr lang="en-US" sz="2800" dirty="0" smtClean="0"/>
              <a:t>B performs same computation for verification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1950s &amp; 1960s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Commercially produced computers</a:t>
            </a:r>
          </a:p>
          <a:p>
            <a:pPr lvl="1" eaLnBrk="1" hangingPunct="1"/>
            <a:r>
              <a:rPr lang="en-US" smtClean="0"/>
              <a:t>UNIVAC</a:t>
            </a:r>
          </a:p>
          <a:p>
            <a:pPr lvl="1" eaLnBrk="1" hangingPunct="1"/>
            <a:r>
              <a:rPr lang="en-US" smtClean="0"/>
              <a:t>IBM</a:t>
            </a:r>
          </a:p>
          <a:p>
            <a:pPr eaLnBrk="1" hangingPunct="1"/>
            <a:r>
              <a:rPr lang="en-US" sz="2800" smtClean="0"/>
              <a:t>Programming languages developed to facilitate commands to the machine</a:t>
            </a:r>
          </a:p>
          <a:p>
            <a:pPr eaLnBrk="1" hangingPunct="1"/>
            <a:r>
              <a:rPr lang="en-US" sz="2800" smtClean="0"/>
              <a:t>Colleges begin to teach computing</a:t>
            </a:r>
          </a:p>
          <a:p>
            <a:pPr eaLnBrk="1" hangingPunct="1"/>
            <a:r>
              <a:rPr lang="en-US" sz="2800" smtClean="0"/>
              <a:t>Large and expensive, gradually adopted in industry</a:t>
            </a:r>
          </a:p>
          <a:p>
            <a:pPr eaLnBrk="1" hangingPunct="1"/>
            <a:r>
              <a:rPr lang="en-US" sz="2800" smtClean="0"/>
              <a:t>Moore’s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integrity with extra feature:  proof of origin</a:t>
            </a:r>
          </a:p>
          <a:p>
            <a:pPr lvl="1"/>
            <a:r>
              <a:rPr lang="en-US" sz="2400" dirty="0" smtClean="0"/>
              <a:t>Sender can’t later deny sending message!</a:t>
            </a:r>
          </a:p>
          <a:p>
            <a:pPr lvl="1"/>
            <a:r>
              <a:rPr lang="en-US" sz="2400" dirty="0" smtClean="0"/>
              <a:t>In ordinary authentication, an imposter could have used </a:t>
            </a:r>
            <a:r>
              <a:rPr lang="en-US" sz="2400" dirty="0" err="1" smtClean="0"/>
              <a:t>Diffie</a:t>
            </a:r>
            <a:r>
              <a:rPr lang="en-US" sz="2400" dirty="0" smtClean="0"/>
              <a:t>-Hellman to pretend being A.</a:t>
            </a:r>
          </a:p>
          <a:p>
            <a:r>
              <a:rPr lang="en-US" sz="2800" dirty="0" smtClean="0"/>
              <a:t>DS relies on sender’s public and private keys</a:t>
            </a:r>
          </a:p>
          <a:p>
            <a:pPr lvl="1"/>
            <a:r>
              <a:rPr lang="en-US" sz="2400" dirty="0" smtClean="0"/>
              <a:t>The two keys are mathematically related</a:t>
            </a:r>
          </a:p>
          <a:p>
            <a:pPr lvl="1"/>
            <a:r>
              <a:rPr lang="en-US" sz="2400" dirty="0" smtClean="0"/>
              <a:t>Sender must use private key to compute the message’s digital signature (analogous to authentication value)</a:t>
            </a:r>
          </a:p>
          <a:p>
            <a:pPr lvl="1"/>
            <a:r>
              <a:rPr lang="en-US" sz="2400" dirty="0" smtClean="0"/>
              <a:t>Receiver uses sender’s public key to verify origin</a:t>
            </a:r>
          </a:p>
          <a:p>
            <a:pPr lvl="1"/>
            <a:r>
              <a:rPr lang="en-US" sz="2400" dirty="0" smtClean="0"/>
              <a:t>See p. 98.  </a:t>
            </a:r>
          </a:p>
          <a:p>
            <a:pPr lvl="1"/>
            <a:r>
              <a:rPr lang="en-US" sz="2400" dirty="0" smtClean="0"/>
              <a:t>Why is the message “hashed”?</a:t>
            </a:r>
            <a:endParaRPr lang="en-US" sz="24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Impersonating you:  “Hey, I just changed my public key.”</a:t>
            </a:r>
          </a:p>
          <a:p>
            <a:pPr lvl="1"/>
            <a:r>
              <a:rPr lang="en-US" sz="2400" dirty="0" smtClean="0"/>
              <a:t>Computes new public and private key, and claims they belong to you, so he really looks like you online</a:t>
            </a:r>
          </a:p>
          <a:p>
            <a:pPr lvl="1"/>
            <a:r>
              <a:rPr lang="en-US" sz="2400" dirty="0" smtClean="0"/>
              <a:t>Can now perform digital signatures just like they came from you</a:t>
            </a:r>
          </a:p>
          <a:p>
            <a:r>
              <a:rPr lang="en-US" sz="2800" dirty="0" smtClean="0"/>
              <a:t>Response: 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trust</a:t>
            </a:r>
          </a:p>
          <a:p>
            <a:pPr lvl="1"/>
            <a:r>
              <a:rPr lang="en-US" sz="2400" dirty="0" smtClean="0"/>
              <a:t>Your public key needs to be verified by a Certification Authority, known to your Web browser and the receiver of your message.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 err="1" smtClean="0"/>
              <a:t>Verisign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Features both privacy and data integrity</a:t>
            </a:r>
          </a:p>
          <a:p>
            <a:endParaRPr lang="en-US" sz="2800" dirty="0" smtClean="0"/>
          </a:p>
          <a:p>
            <a:r>
              <a:rPr lang="en-US" sz="2800" dirty="0" smtClean="0"/>
              <a:t>Attacker’s plans</a:t>
            </a:r>
          </a:p>
          <a:p>
            <a:pPr lvl="1"/>
            <a:r>
              <a:rPr lang="en-US" sz="2400" dirty="0" smtClean="0"/>
              <a:t>Impersonate you</a:t>
            </a:r>
          </a:p>
          <a:p>
            <a:pPr lvl="1"/>
            <a:r>
              <a:rPr lang="en-US" sz="2400" dirty="0" smtClean="0"/>
              <a:t>Intercept communication to bank</a:t>
            </a:r>
          </a:p>
          <a:p>
            <a:pPr lvl="1"/>
            <a:r>
              <a:rPr lang="en-US" sz="2400" dirty="0" smtClean="0"/>
              <a:t>Alter amount of money bank knowing</a:t>
            </a:r>
          </a:p>
          <a:p>
            <a:pPr lvl="1"/>
            <a:r>
              <a:rPr lang="en-US" sz="2400" dirty="0" smtClean="0"/>
              <a:t>Duplicating transaction without bank knowing</a:t>
            </a:r>
            <a:endParaRPr lang="en-US" sz="24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Imagine the future of cryptography…</a:t>
            </a:r>
          </a:p>
          <a:p>
            <a:r>
              <a:rPr lang="en-US" sz="2800" dirty="0" smtClean="0"/>
              <a:t>What if there were no such thing?</a:t>
            </a:r>
          </a:p>
          <a:p>
            <a:pPr lvl="1"/>
            <a:r>
              <a:rPr lang="en-US" sz="2400" dirty="0" smtClean="0"/>
              <a:t>i.e. encryption futile because every computer has capability to break the code</a:t>
            </a:r>
          </a:p>
          <a:p>
            <a:pPr lvl="1"/>
            <a:r>
              <a:rPr lang="en-US" sz="2400" dirty="0" smtClean="0"/>
              <a:t>Quantum computer:  </a:t>
            </a:r>
            <a:r>
              <a:rPr lang="en-US" sz="2400" dirty="0" smtClean="0">
                <a:solidFill>
                  <a:srgbClr val="FFFF00"/>
                </a:solidFill>
              </a:rPr>
              <a:t>test every possible key simultaneously</a:t>
            </a:r>
          </a:p>
          <a:p>
            <a:r>
              <a:rPr lang="en-US" sz="2800" dirty="0" smtClean="0"/>
              <a:t>Other extreme:  What if there existed an unbreakable cipher system?</a:t>
            </a:r>
          </a:p>
          <a:p>
            <a:pPr lvl="1"/>
            <a:r>
              <a:rPr lang="en-US" sz="2400" dirty="0" smtClean="0"/>
              <a:t>Quantum cryptography:  </a:t>
            </a:r>
            <a:r>
              <a:rPr lang="en-US" sz="2400" dirty="0" smtClean="0">
                <a:solidFill>
                  <a:srgbClr val="FFFF00"/>
                </a:solidFill>
              </a:rPr>
              <a:t>securely establish a random key</a:t>
            </a:r>
          </a:p>
          <a:p>
            <a:r>
              <a:rPr lang="en-US" sz="2800" dirty="0" smtClean="0"/>
              <a:t>(This view of future depends on our current understanding of physics)</a:t>
            </a:r>
            <a:endParaRPr lang="en-US" sz="2800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research is done in secret</a:t>
            </a:r>
          </a:p>
          <a:p>
            <a:pPr lvl="1"/>
            <a:r>
              <a:rPr lang="en-US" sz="2400" dirty="0" smtClean="0"/>
              <a:t>We may be unaware of state of the art</a:t>
            </a:r>
          </a:p>
          <a:p>
            <a:r>
              <a:rPr lang="en-US" sz="2800" dirty="0" smtClean="0"/>
              <a:t>Cat/mouse game</a:t>
            </a:r>
          </a:p>
          <a:p>
            <a:pPr lvl="1"/>
            <a:r>
              <a:rPr lang="en-US" sz="2400" dirty="0" smtClean="0"/>
              <a:t>Cryptographers want better cipher system</a:t>
            </a:r>
          </a:p>
          <a:p>
            <a:pPr lvl="1"/>
            <a:r>
              <a:rPr lang="en-US" sz="2400" dirty="0" smtClean="0"/>
              <a:t>Cryptanalysts want better computer</a:t>
            </a:r>
          </a:p>
          <a:p>
            <a:r>
              <a:rPr lang="en-US" sz="2800" dirty="0" smtClean="0"/>
              <a:t>There is more to security than just finding/breaking a secure message</a:t>
            </a:r>
          </a:p>
          <a:p>
            <a:pPr lvl="1"/>
            <a:r>
              <a:rPr lang="en-US" sz="2400" dirty="0" smtClean="0"/>
              <a:t>Knowing message exists may be enough information</a:t>
            </a:r>
          </a:p>
          <a:p>
            <a:pPr lvl="1"/>
            <a:r>
              <a:rPr lang="en-US" sz="2400" dirty="0" smtClean="0"/>
              <a:t>Knowing source or destination may be enough</a:t>
            </a:r>
          </a:p>
          <a:p>
            <a:pPr lvl="1"/>
            <a:r>
              <a:rPr lang="en-US" sz="2400" dirty="0" smtClean="0"/>
              <a:t>Much traffic is poorly or not encrypted anyway</a:t>
            </a:r>
          </a:p>
          <a:p>
            <a:pPr lvl="1"/>
            <a:r>
              <a:rPr lang="en-US" sz="2400" dirty="0" smtClean="0"/>
              <a:t>Cipher system software may be hacked (e.g. backdoor)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 to idea of parallel computing</a:t>
            </a:r>
          </a:p>
          <a:p>
            <a:r>
              <a:rPr lang="en-US" sz="2800" dirty="0" smtClean="0"/>
              <a:t>No one has built one yet, still a theory (or </a:t>
            </a:r>
            <a:r>
              <a:rPr lang="en-US" sz="2800" dirty="0" err="1" smtClean="0"/>
              <a:t>Sci</a:t>
            </a:r>
            <a:r>
              <a:rPr lang="en-US" sz="2800" dirty="0" smtClean="0"/>
              <a:t> </a:t>
            </a:r>
            <a:r>
              <a:rPr lang="en-US" sz="2800" dirty="0" err="1" smtClean="0"/>
              <a:t>Fi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Charles Babbage had the same problem</a:t>
            </a:r>
          </a:p>
          <a:p>
            <a:r>
              <a:rPr lang="en-US" sz="2800" dirty="0" smtClean="0"/>
              <a:t>What does “quantum” mean?</a:t>
            </a:r>
          </a:p>
          <a:p>
            <a:pPr lvl="1"/>
            <a:r>
              <a:rPr lang="en-US" sz="2400" dirty="0" smtClean="0"/>
              <a:t>When you are not looking at something, it </a:t>
            </a:r>
            <a:r>
              <a:rPr lang="en-US" sz="2400" dirty="0" smtClean="0">
                <a:solidFill>
                  <a:srgbClr val="FFFF00"/>
                </a:solidFill>
              </a:rPr>
              <a:t>may exist in different states simultaneously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Sounds bizarre, but idea works well in </a:t>
            </a:r>
            <a:r>
              <a:rPr lang="en-US" sz="2400" dirty="0" smtClean="0">
                <a:solidFill>
                  <a:srgbClr val="FFFF00"/>
                </a:solidFill>
              </a:rPr>
              <a:t>physics</a:t>
            </a:r>
            <a:r>
              <a:rPr lang="en-US" sz="2400" dirty="0" smtClean="0"/>
              <a:t> already.</a:t>
            </a:r>
          </a:p>
          <a:p>
            <a:r>
              <a:rPr lang="en-US" sz="2800" dirty="0" smtClean="0"/>
              <a:t>HW trend:  chips keep getting smaller</a:t>
            </a:r>
          </a:p>
          <a:p>
            <a:pPr lvl="1"/>
            <a:r>
              <a:rPr lang="en-US" sz="2400" dirty="0" smtClean="0"/>
              <a:t>So, let subatomic particles represent basic units of information, the 0 and 1, depending on its </a:t>
            </a:r>
            <a:r>
              <a:rPr lang="en-US" sz="2400" dirty="0" smtClean="0">
                <a:solidFill>
                  <a:srgbClr val="FFFF00"/>
                </a:solidFill>
              </a:rPr>
              <a:t>spin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0 and 1 are different spins of a particle</a:t>
            </a:r>
          </a:p>
          <a:p>
            <a:r>
              <a:rPr lang="en-US" sz="2800" dirty="0" smtClean="0"/>
              <a:t>Hit a particle with burst of energy to change it</a:t>
            </a:r>
          </a:p>
          <a:p>
            <a:r>
              <a:rPr lang="en-US" sz="2800" dirty="0" smtClean="0"/>
              <a:t>Hit it with </a:t>
            </a:r>
            <a:r>
              <a:rPr lang="en-US" sz="2800" dirty="0" smtClean="0">
                <a:solidFill>
                  <a:srgbClr val="FFFF00"/>
                </a:solidFill>
              </a:rPr>
              <a:t>less energy</a:t>
            </a:r>
            <a:r>
              <a:rPr lang="en-US" sz="2800" dirty="0" smtClean="0"/>
              <a:t>:  enters indeterminate state </a:t>
            </a:r>
            <a:r>
              <a:rPr lang="en-US" sz="2800" dirty="0" smtClean="0">
                <a:sym typeface="Wingdings" pitchFamily="2" charset="2"/>
              </a:rPr>
              <a:t> enters both (i.e. 2) states!</a:t>
            </a:r>
          </a:p>
          <a:p>
            <a:r>
              <a:rPr lang="en-US" sz="2800" dirty="0" smtClean="0"/>
              <a:t>Hit n particles with low energy </a:t>
            </a:r>
            <a:r>
              <a:rPr lang="en-US" sz="2800" dirty="0" smtClean="0">
                <a:sym typeface="Wingdings" pitchFamily="2" charset="2"/>
              </a:rPr>
              <a:t> can represent any number from 1 to 2</a:t>
            </a:r>
            <a:r>
              <a:rPr lang="en-US" sz="2800" baseline="30000" dirty="0" smtClean="0">
                <a:sym typeface="Wingdings" pitchFamily="2" charset="2"/>
              </a:rPr>
              <a:t>n</a:t>
            </a:r>
            <a:r>
              <a:rPr lang="en-US" sz="2800" dirty="0" smtClean="0">
                <a:sym typeface="Wingdings" pitchFamily="2" charset="2"/>
              </a:rPr>
              <a:t>.</a:t>
            </a:r>
          </a:p>
          <a:p>
            <a:r>
              <a:rPr lang="en-US" sz="2800" dirty="0" smtClean="0"/>
              <a:t>Ex.  Which number from 1 to 128 has a certain property?</a:t>
            </a:r>
          </a:p>
          <a:p>
            <a:pPr lvl="1"/>
            <a:r>
              <a:rPr lang="en-US" sz="2400" dirty="0" smtClean="0"/>
              <a:t>Create a number x consisting of 7 particles.  </a:t>
            </a:r>
          </a:p>
          <a:p>
            <a:pPr lvl="1"/>
            <a:r>
              <a:rPr lang="en-US" sz="2400" dirty="0" smtClean="0"/>
              <a:t>Bombard x with low energy.  Meanwhile, tell x to test itself.</a:t>
            </a:r>
          </a:p>
          <a:p>
            <a:pPr lvl="1"/>
            <a:r>
              <a:rPr lang="en-US" sz="2400" dirty="0" smtClean="0"/>
              <a:t>The correct x will print itself as the solution.</a:t>
            </a:r>
            <a:endParaRPr lang="en-US" sz="24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HW:  We don’t even know </a:t>
            </a:r>
            <a:r>
              <a:rPr lang="en-US" sz="2800" u="sng" dirty="0" smtClean="0"/>
              <a:t>if</a:t>
            </a:r>
            <a:r>
              <a:rPr lang="en-US" sz="2800" dirty="0" smtClean="0"/>
              <a:t> we can create a quantum computer</a:t>
            </a:r>
          </a:p>
          <a:p>
            <a:r>
              <a:rPr lang="en-US" sz="2800" dirty="0" smtClean="0"/>
              <a:t>SW:  How to write a program for such a machine</a:t>
            </a:r>
          </a:p>
          <a:p>
            <a:pPr lvl="1"/>
            <a:r>
              <a:rPr lang="en-US" sz="2400" dirty="0" smtClean="0"/>
              <a:t>Need to maintain indeterminate state for long enough for the computation to finish</a:t>
            </a:r>
          </a:p>
          <a:p>
            <a:pPr lvl="1"/>
            <a:r>
              <a:rPr lang="en-US" sz="2400" dirty="0" smtClean="0"/>
              <a:t>Need to conceive of a new way to write programs</a:t>
            </a:r>
          </a:p>
          <a:p>
            <a:pPr lvl="1"/>
            <a:r>
              <a:rPr lang="en-US" sz="2400" dirty="0" smtClean="0"/>
              <a:t>Some success (p. 330)</a:t>
            </a:r>
          </a:p>
          <a:p>
            <a:pPr lvl="1"/>
            <a:r>
              <a:rPr lang="en-US" sz="2400" dirty="0" smtClean="0"/>
              <a:t>But we still can’t test it, since no machine exists</a:t>
            </a:r>
          </a:p>
          <a:p>
            <a:r>
              <a:rPr lang="en-US" sz="2800" dirty="0" smtClean="0"/>
              <a:t>If we overcome these problems, what do we have?</a:t>
            </a:r>
          </a:p>
          <a:p>
            <a:pPr lvl="1"/>
            <a:r>
              <a:rPr lang="en-US" sz="2400" dirty="0" smtClean="0"/>
              <a:t>The means to try all keys simultaneously</a:t>
            </a:r>
          </a:p>
          <a:p>
            <a:pPr lvl="1"/>
            <a:r>
              <a:rPr lang="en-US" sz="2400" dirty="0" smtClean="0"/>
              <a:t>Can quickly break anything</a:t>
            </a:r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realistic possibility</a:t>
            </a:r>
          </a:p>
          <a:p>
            <a:r>
              <a:rPr lang="en-US" sz="2800" dirty="0" smtClean="0"/>
              <a:t>Based on vibration or “polarization” of photons</a:t>
            </a:r>
          </a:p>
          <a:p>
            <a:r>
              <a:rPr lang="en-US" sz="2800" dirty="0" smtClean="0"/>
              <a:t>When we transmit light particles, we can set orientation of each, e.g. the 4 directions:  |   –    \    /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 a means of encoding messages</a:t>
            </a:r>
            <a:endParaRPr lang="en-US" sz="2400" dirty="0" smtClean="0"/>
          </a:p>
          <a:p>
            <a:r>
              <a:rPr lang="en-US" sz="2800" dirty="0" smtClean="0"/>
              <a:t>Receiver detects orientation of photon using a Polaroid </a:t>
            </a:r>
            <a:r>
              <a:rPr lang="en-US" sz="2800" dirty="0" smtClean="0">
                <a:solidFill>
                  <a:srgbClr val="FFFF00"/>
                </a:solidFill>
              </a:rPr>
              <a:t>filter</a:t>
            </a:r>
          </a:p>
          <a:p>
            <a:pPr lvl="1"/>
            <a:r>
              <a:rPr lang="en-US" sz="2400" dirty="0" smtClean="0"/>
              <a:t>We’d like a perfect filter:  e.g. a vertical one accepting | photons and rejecting all other types.</a:t>
            </a:r>
          </a:p>
          <a:p>
            <a:pPr lvl="1"/>
            <a:r>
              <a:rPr lang="en-US" sz="2400" dirty="0" smtClean="0"/>
              <a:t>No such luck!  50% of  /  and \  get through due to physical nature of light.  These will look like |  too:  p. 333.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Suppose you set up a | filter.</a:t>
            </a:r>
          </a:p>
          <a:p>
            <a:pPr lvl="1"/>
            <a:r>
              <a:rPr lang="en-US" sz="2400" dirty="0" smtClean="0"/>
              <a:t>If a photon passes through, you only know it is not   – .</a:t>
            </a:r>
          </a:p>
          <a:p>
            <a:pPr lvl="1"/>
            <a:r>
              <a:rPr lang="en-US" sz="2400" dirty="0" smtClean="0"/>
              <a:t>If a photon is blocked, you only know it is not | .</a:t>
            </a:r>
          </a:p>
          <a:p>
            <a:pPr lvl="1"/>
            <a:r>
              <a:rPr lang="en-US" sz="2400" dirty="0" smtClean="0"/>
              <a:t>Same kind of problem with any other filter.</a:t>
            </a:r>
          </a:p>
          <a:p>
            <a:r>
              <a:rPr lang="en-US" sz="2800" dirty="0" smtClean="0"/>
              <a:t>In order to be sure, you have to know the </a:t>
            </a:r>
            <a:r>
              <a:rPr lang="en-US" sz="2800" dirty="0" smtClean="0">
                <a:solidFill>
                  <a:srgbClr val="FFFF00"/>
                </a:solidFill>
              </a:rPr>
              <a:t>orientation of the filter</a:t>
            </a:r>
            <a:r>
              <a:rPr lang="en-US" sz="2800" dirty="0" smtClean="0"/>
              <a:t> to use.</a:t>
            </a:r>
          </a:p>
          <a:p>
            <a:pPr lvl="1"/>
            <a:r>
              <a:rPr lang="en-US" sz="2400" dirty="0" smtClean="0"/>
              <a:t>If you know a photon is either | or –, you can use a | filter. </a:t>
            </a:r>
          </a:p>
          <a:p>
            <a:pPr lvl="1"/>
            <a:r>
              <a:rPr lang="en-US" sz="2400" dirty="0" smtClean="0"/>
              <a:t>If you know it’s either \ or /, then you can use a / filter.</a:t>
            </a:r>
          </a:p>
          <a:p>
            <a:pPr lvl="1"/>
            <a:r>
              <a:rPr lang="en-US" sz="2400" dirty="0" smtClean="0"/>
              <a:t>Sender may send |  –   \  or  /:  choice of orientation may change on each photon.</a:t>
            </a:r>
          </a:p>
          <a:p>
            <a:pPr lvl="1"/>
            <a:r>
              <a:rPr lang="en-US" sz="2400" dirty="0" smtClean="0"/>
              <a:t>List of orientations (rectilinear or diagonal) becomes key!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dc6600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send a message:</a:t>
            </a:r>
          </a:p>
          <a:p>
            <a:pPr lvl="1"/>
            <a:r>
              <a:rPr lang="en-US" sz="2400" dirty="0" smtClean="0"/>
              <a:t>Convert it to binary, e.g. 101100110011 …</a:t>
            </a:r>
          </a:p>
          <a:p>
            <a:pPr lvl="1"/>
            <a:r>
              <a:rPr lang="en-US" sz="2400" dirty="0" smtClean="0"/>
              <a:t>For each bit, also select photon orientation (|– , or \/)</a:t>
            </a:r>
          </a:p>
          <a:p>
            <a:pPr lvl="1"/>
            <a:r>
              <a:rPr lang="en-US" sz="2400" dirty="0" smtClean="0"/>
              <a:t>So, each bit of your message is one of </a:t>
            </a:r>
            <a:r>
              <a:rPr lang="en-US" sz="2400" u="sng" dirty="0" smtClean="0"/>
              <a:t>4</a:t>
            </a:r>
            <a:r>
              <a:rPr lang="en-US" sz="2400" dirty="0" smtClean="0"/>
              <a:t> possible values</a:t>
            </a:r>
          </a:p>
          <a:p>
            <a:pPr lvl="1"/>
            <a:r>
              <a:rPr lang="en-US" sz="2400" dirty="0" smtClean="0"/>
              <a:t>In effect, the message key is as long as the message.</a:t>
            </a:r>
          </a:p>
          <a:p>
            <a:pPr lvl="1"/>
            <a:r>
              <a:rPr lang="en-US" sz="2400" dirty="0" smtClean="0"/>
              <a:t>See pp. 340, 342, 343.</a:t>
            </a:r>
          </a:p>
          <a:p>
            <a:r>
              <a:rPr lang="en-US" sz="2800" dirty="0" smtClean="0"/>
              <a:t>Eavesdropper (Eve) has to guess at orientation of each photon.  </a:t>
            </a:r>
          </a:p>
          <a:p>
            <a:pPr lvl="1"/>
            <a:r>
              <a:rPr lang="en-US" sz="2400" dirty="0" smtClean="0"/>
              <a:t>Often wrong, e.g. passing thru | could mean | or \ or /.</a:t>
            </a:r>
          </a:p>
          <a:p>
            <a:r>
              <a:rPr lang="en-US" sz="2800" dirty="0" smtClean="0"/>
              <a:t>Alice &amp; Bob need to establish the key securely</a:t>
            </a:r>
          </a:p>
          <a:p>
            <a:pPr lvl="1"/>
            <a:r>
              <a:rPr lang="en-US" sz="2400" dirty="0" smtClean="0"/>
              <a:t>Follow example, and try card analogy (pp. 344-345)</a:t>
            </a:r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Making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Eve doesn’t know which bits to discard. 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 smtClean="0"/>
          </a:p>
          <a:p>
            <a:r>
              <a:rPr lang="en-US" sz="2800" dirty="0" smtClean="0"/>
              <a:t>Key will be </a:t>
            </a:r>
            <a:r>
              <a:rPr lang="en-US" sz="2800" dirty="0" smtClean="0">
                <a:solidFill>
                  <a:srgbClr val="FFFF00"/>
                </a:solidFill>
              </a:rPr>
              <a:t>random</a:t>
            </a:r>
            <a:r>
              <a:rPr lang="en-US" sz="2800" dirty="0" smtClean="0"/>
              <a:t>, so can use it in a 1-time pad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Method has been shown to work for short distances.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219200"/>
          <a:ext cx="630205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058"/>
                <a:gridCol w="3048000"/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Alice wants to send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101100110011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Arbitrarily</a:t>
                      </a:r>
                      <a:r>
                        <a:rPr lang="en-US" sz="2000" baseline="0" dirty="0" smtClean="0"/>
                        <a:t> chooses directions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++X+XXX+X++X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Therefore</a:t>
                      </a:r>
                      <a:r>
                        <a:rPr lang="en-US" sz="2000" baseline="0" dirty="0" smtClean="0"/>
                        <a:t> she transmits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Courier New" pitchFamily="49" charset="0"/>
                          <a:cs typeface="Courier New" pitchFamily="49" charset="0"/>
                        </a:rPr>
                        <a:t>|-/|\\/|\-|/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 guesses directions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+X++XX++X+XX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</a:t>
                      </a:r>
                      <a:r>
                        <a:rPr lang="en-US" sz="2000" baseline="0" dirty="0" smtClean="0"/>
                        <a:t> observes thru filter: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100100110001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(When was Bob lucky?)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r>
                        <a:rPr lang="en-US" sz="2000" dirty="0" err="1" smtClean="0">
                          <a:latin typeface="Courier New" pitchFamily="49" charset="0"/>
                          <a:cs typeface="Courier New" pitchFamily="49" charset="0"/>
                        </a:rPr>
                        <a:t>yn___y___n</a:t>
                      </a:r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_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After sharing orientations, which bits do we keep?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1--100-100-1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March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Start of unit on representing information</a:t>
            </a:r>
          </a:p>
          <a:p>
            <a:r>
              <a:rPr lang="en-US" sz="2800" dirty="0" smtClean="0"/>
              <a:t>Bits and bytes</a:t>
            </a:r>
          </a:p>
          <a:p>
            <a:r>
              <a:rPr lang="en-US" sz="2800" dirty="0" smtClean="0"/>
              <a:t>Numbers:</a:t>
            </a:r>
          </a:p>
          <a:p>
            <a:pPr lvl="1"/>
            <a:r>
              <a:rPr lang="en-US" sz="2400" dirty="0" smtClean="0"/>
              <a:t>interpreting:  binary </a:t>
            </a:r>
            <a:r>
              <a:rPr lang="en-US" sz="2400" dirty="0" smtClean="0">
                <a:sym typeface="Wingdings" pitchFamily="2" charset="2"/>
              </a:rPr>
              <a:t> decimal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encoding:  decimal  binary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If time permits, shorthand ways of writing binary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information in computer is in </a:t>
            </a:r>
            <a:r>
              <a:rPr lang="en-US" sz="2800" dirty="0" smtClean="0">
                <a:solidFill>
                  <a:srgbClr val="FFFF00"/>
                </a:solidFill>
              </a:rPr>
              <a:t>binary</a:t>
            </a:r>
            <a:r>
              <a:rPr lang="en-US" sz="2800" dirty="0" smtClean="0"/>
              <a:t> form (0/1)</a:t>
            </a:r>
          </a:p>
          <a:p>
            <a:r>
              <a:rPr lang="en-US" sz="2800" dirty="0" smtClean="0"/>
              <a:t>Smallest unit of information is the </a:t>
            </a:r>
            <a:r>
              <a:rPr lang="en-US" sz="2800" dirty="0" smtClean="0">
                <a:solidFill>
                  <a:srgbClr val="FFFF00"/>
                </a:solidFill>
              </a:rPr>
              <a:t>bit</a:t>
            </a:r>
            <a:r>
              <a:rPr lang="en-US" sz="2800" dirty="0" smtClean="0"/>
              <a:t>:  a single 0 or 1</a:t>
            </a:r>
          </a:p>
          <a:p>
            <a:r>
              <a:rPr lang="en-US" sz="2800" dirty="0" smtClean="0"/>
              <a:t>When we have lots of bits, usually grouped in set of 8 called a </a:t>
            </a:r>
            <a:r>
              <a:rPr lang="en-US" sz="2800" dirty="0" smtClean="0">
                <a:solidFill>
                  <a:srgbClr val="FFFF00"/>
                </a:solidFill>
              </a:rPr>
              <a:t>byte</a:t>
            </a:r>
          </a:p>
          <a:p>
            <a:r>
              <a:rPr lang="en-US" sz="2800" dirty="0" smtClean="0"/>
              <a:t>Basic building block of CPU is the </a:t>
            </a:r>
            <a:r>
              <a:rPr lang="en-US" sz="2800" dirty="0" smtClean="0">
                <a:solidFill>
                  <a:srgbClr val="FFFF00"/>
                </a:solidFill>
              </a:rPr>
              <a:t>logic gate</a:t>
            </a:r>
            <a:r>
              <a:rPr lang="en-US" sz="2800" dirty="0" smtClean="0"/>
              <a:t>, which manipulates bit values.</a:t>
            </a:r>
          </a:p>
          <a:p>
            <a:pPr lvl="1"/>
            <a:r>
              <a:rPr lang="en-US" sz="2400" dirty="0" smtClean="0"/>
              <a:t>Very fast</a:t>
            </a:r>
          </a:p>
          <a:p>
            <a:pPr lvl="1"/>
            <a:r>
              <a:rPr lang="en-US" sz="2400" dirty="0" smtClean="0"/>
              <a:t>Logic gates combine to perform math operations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Numbers in binary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Place value system just like decimal</a:t>
            </a:r>
          </a:p>
          <a:p>
            <a:pPr lvl="1"/>
            <a:r>
              <a:rPr lang="en-US" sz="2400" smtClean="0"/>
              <a:t>We understand 278 = (2 * 100) + (7 * 10) + (8 * 1)</a:t>
            </a:r>
          </a:p>
          <a:p>
            <a:r>
              <a:rPr lang="en-US" sz="2800" smtClean="0"/>
              <a:t>In a binary number:</a:t>
            </a:r>
          </a:p>
          <a:p>
            <a:pPr lvl="1"/>
            <a:r>
              <a:rPr lang="en-US" sz="2400" smtClean="0"/>
              <a:t>Each digit is either a 0 or 1</a:t>
            </a:r>
          </a:p>
          <a:p>
            <a:pPr lvl="1"/>
            <a:r>
              <a:rPr lang="en-US" sz="2400" smtClean="0"/>
              <a:t>Digits are multiplied by powers of 2, not powers of 10.</a:t>
            </a:r>
          </a:p>
          <a:p>
            <a:pPr lvl="1">
              <a:buFontTx/>
              <a:buNone/>
            </a:pPr>
            <a:endParaRPr lang="en-US" sz="2400" smtClean="0"/>
          </a:p>
          <a:p>
            <a:r>
              <a:rPr lang="en-US" sz="2800" smtClean="0"/>
              <a:t>For example, 001110 and 100011:</a:t>
            </a:r>
          </a:p>
          <a:p>
            <a:endParaRPr lang="en-US" sz="2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5181600"/>
          <a:ext cx="42795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780"/>
                <a:gridCol w="652780"/>
                <a:gridCol w="525780"/>
                <a:gridCol w="525780"/>
                <a:gridCol w="525780"/>
                <a:gridCol w="525780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r>
                        <a:rPr lang="en-US" baseline="0" dirty="0" smtClean="0"/>
                        <a:t>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Powers of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2</a:t>
            </a:r>
            <a:r>
              <a:rPr lang="en-US" baseline="30000" smtClean="0"/>
              <a:t>0</a:t>
            </a:r>
            <a:r>
              <a:rPr lang="en-US" smtClean="0"/>
              <a:t> = 1</a:t>
            </a:r>
          </a:p>
          <a:p>
            <a:r>
              <a:rPr lang="en-US" smtClean="0"/>
              <a:t>2</a:t>
            </a:r>
            <a:r>
              <a:rPr lang="en-US" baseline="30000" smtClean="0"/>
              <a:t>1</a:t>
            </a:r>
            <a:r>
              <a:rPr lang="en-US" smtClean="0"/>
              <a:t> = 2</a:t>
            </a:r>
          </a:p>
          <a:p>
            <a:r>
              <a:rPr lang="en-US" smtClean="0"/>
              <a:t>2</a:t>
            </a:r>
            <a:r>
              <a:rPr lang="en-US" baseline="30000" smtClean="0"/>
              <a:t>2</a:t>
            </a:r>
            <a:r>
              <a:rPr lang="en-US" smtClean="0"/>
              <a:t> = 4</a:t>
            </a:r>
          </a:p>
          <a:p>
            <a:r>
              <a:rPr lang="en-US" smtClean="0"/>
              <a:t>2</a:t>
            </a:r>
            <a:r>
              <a:rPr lang="en-US" baseline="30000" smtClean="0"/>
              <a:t>3</a:t>
            </a:r>
            <a:r>
              <a:rPr lang="en-US" smtClean="0"/>
              <a:t> = 8</a:t>
            </a:r>
          </a:p>
          <a:p>
            <a:r>
              <a:rPr lang="en-US" smtClean="0"/>
              <a:t>2</a:t>
            </a:r>
            <a:r>
              <a:rPr lang="en-US" baseline="30000" smtClean="0"/>
              <a:t>4</a:t>
            </a:r>
            <a:r>
              <a:rPr lang="en-US" smtClean="0"/>
              <a:t> = 16</a:t>
            </a:r>
          </a:p>
          <a:p>
            <a:pPr>
              <a:buFontTx/>
              <a:buNone/>
            </a:pPr>
            <a:r>
              <a:rPr lang="en-US" smtClean="0"/>
              <a:t>	…</a:t>
            </a:r>
          </a:p>
          <a:p>
            <a:r>
              <a:rPr lang="en-US" smtClean="0"/>
              <a:t>2</a:t>
            </a:r>
            <a:r>
              <a:rPr lang="en-US" baseline="30000" smtClean="0"/>
              <a:t>10</a:t>
            </a:r>
            <a:r>
              <a:rPr lang="en-US" smtClean="0"/>
              <a:t> ~ 1 thousand</a:t>
            </a:r>
          </a:p>
          <a:p>
            <a:r>
              <a:rPr lang="en-US" smtClean="0"/>
              <a:t>2</a:t>
            </a:r>
            <a:r>
              <a:rPr lang="en-US" baseline="30000" smtClean="0"/>
              <a:t>20</a:t>
            </a:r>
            <a:r>
              <a:rPr lang="en-US" smtClean="0"/>
              <a:t> ~ 1 million</a:t>
            </a:r>
          </a:p>
          <a:p>
            <a:r>
              <a:rPr lang="en-US" smtClean="0"/>
              <a:t>2</a:t>
            </a:r>
            <a:r>
              <a:rPr lang="en-US" baseline="30000" smtClean="0"/>
              <a:t>30</a:t>
            </a:r>
            <a:r>
              <a:rPr lang="en-US" smtClean="0"/>
              <a:t> ~ 1 billion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Let’s say we have 4 bits.</a:t>
            </a:r>
          </a:p>
          <a:p>
            <a:pPr lvl="1"/>
            <a:r>
              <a:rPr lang="en-US" smtClean="0"/>
              <a:t>What is the lowest # ?</a:t>
            </a:r>
          </a:p>
          <a:p>
            <a:pPr lvl="1"/>
            <a:r>
              <a:rPr lang="en-US" smtClean="0"/>
              <a:t>What is the highest # ?</a:t>
            </a:r>
          </a:p>
          <a:p>
            <a:endParaRPr lang="en-US" smtClean="0"/>
          </a:p>
          <a:p>
            <a:r>
              <a:rPr lang="en-US" smtClean="0"/>
              <a:t>What if we had 5 bits?</a:t>
            </a:r>
          </a:p>
          <a:p>
            <a:endParaRPr lang="en-US" smtClean="0"/>
          </a:p>
          <a:p>
            <a:r>
              <a:rPr lang="en-US" smtClean="0"/>
              <a:t>Is there a pattern?</a:t>
            </a:r>
          </a:p>
        </p:txBody>
      </p:sp>
      <p:cxnSp>
        <p:nvCxnSpPr>
          <p:cNvPr id="32773" name="Straight Connector 5"/>
          <p:cNvCxnSpPr>
            <a:cxnSpLocks noChangeShapeType="1"/>
          </p:cNvCxnSpPr>
          <p:nvPr/>
        </p:nvCxnSpPr>
        <p:spPr bwMode="auto">
          <a:xfrm rot="5400000">
            <a:off x="1866900" y="3924300"/>
            <a:ext cx="4495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Decimal </a:t>
            </a:r>
            <a:r>
              <a:rPr lang="en-US" smtClean="0">
                <a:sym typeface="Wingdings" pitchFamily="2" charset="2"/>
              </a:rPr>
              <a:t> binary</a:t>
            </a:r>
            <a:endParaRPr lang="en-US" smtClean="0"/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One thing to note is that binary numbers are “longer” than decimal.</a:t>
            </a:r>
          </a:p>
          <a:p>
            <a:pPr lvl="1"/>
            <a:r>
              <a:rPr lang="en-US" sz="2400" smtClean="0"/>
              <a:t>A 5-digit decimal number may turn out to be 15 bits long.</a:t>
            </a:r>
          </a:p>
          <a:p>
            <a:r>
              <a:rPr lang="en-US" sz="2800" smtClean="0"/>
              <a:t>My technique is the “binary store”</a:t>
            </a:r>
          </a:p>
          <a:p>
            <a:pPr lvl="1"/>
            <a:r>
              <a:rPr lang="en-US" sz="2400" smtClean="0"/>
              <a:t>All merchandise is priced </a:t>
            </a:r>
            <a:r>
              <a:rPr lang="en-US" sz="2400" i="1" smtClean="0"/>
              <a:t>$1, $2, $4, $8, $16, …</a:t>
            </a:r>
          </a:p>
          <a:p>
            <a:pPr lvl="1"/>
            <a:r>
              <a:rPr lang="en-US" sz="2400" smtClean="0"/>
              <a:t>You enter store with some money, say $45.</a:t>
            </a:r>
          </a:p>
          <a:p>
            <a:pPr lvl="1"/>
            <a:r>
              <a:rPr lang="en-US" sz="2400" smtClean="0"/>
              <a:t>Goal is to always buy most expensive gift possible.</a:t>
            </a:r>
          </a:p>
          <a:p>
            <a:pPr lvl="1"/>
            <a:r>
              <a:rPr lang="en-US" sz="2400" smtClean="0"/>
              <a:t>So, 45 = 32 + 8 + 4 + 1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571500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example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Convert 61 to binary:</a:t>
            </a:r>
          </a:p>
          <a:p>
            <a:r>
              <a:rPr lang="en-US" sz="2800" smtClean="0"/>
              <a:t>Go to binary store with $61…</a:t>
            </a:r>
          </a:p>
          <a:p>
            <a:pPr>
              <a:buFontTx/>
              <a:buNone/>
            </a:pPr>
            <a:r>
              <a:rPr lang="en-US" sz="2800" smtClean="0"/>
              <a:t>		61 = 32 + 16 + 8 + 4 + 1</a:t>
            </a:r>
          </a:p>
          <a:p>
            <a:pPr>
              <a:buFontTx/>
              <a:buNone/>
            </a:pPr>
            <a:r>
              <a:rPr lang="en-US" sz="2800" smtClean="0"/>
              <a:t>		Another way to write this is:</a:t>
            </a:r>
          </a:p>
          <a:p>
            <a:pPr>
              <a:buFontTx/>
              <a:buNone/>
            </a:pPr>
            <a:r>
              <a:rPr lang="en-US" sz="2800" smtClean="0"/>
              <a:t>		61 = 2</a:t>
            </a:r>
            <a:r>
              <a:rPr lang="en-US" sz="2800" baseline="30000" smtClean="0"/>
              <a:t>5</a:t>
            </a:r>
            <a:r>
              <a:rPr lang="en-US" sz="2800" smtClean="0"/>
              <a:t> + 2</a:t>
            </a:r>
            <a:r>
              <a:rPr lang="en-US" sz="2800" baseline="30000" smtClean="0"/>
              <a:t>4</a:t>
            </a:r>
            <a:r>
              <a:rPr lang="en-US" sz="2800" smtClean="0"/>
              <a:t> + 2</a:t>
            </a:r>
            <a:r>
              <a:rPr lang="en-US" sz="2800" baseline="30000" smtClean="0"/>
              <a:t>3</a:t>
            </a:r>
            <a:r>
              <a:rPr lang="en-US" sz="2800" smtClean="0"/>
              <a:t> + 2</a:t>
            </a:r>
            <a:r>
              <a:rPr lang="en-US" sz="2800" baseline="30000" smtClean="0"/>
              <a:t>2</a:t>
            </a:r>
            <a:r>
              <a:rPr lang="en-US" sz="2800" smtClean="0"/>
              <a:t> + 2</a:t>
            </a:r>
            <a:r>
              <a:rPr lang="en-US" sz="2800" baseline="30000" smtClean="0"/>
              <a:t>0</a:t>
            </a:r>
          </a:p>
          <a:p>
            <a:pPr>
              <a:buFontTx/>
              <a:buNone/>
            </a:pPr>
            <a:endParaRPr lang="en-US" sz="2800" smtClean="0"/>
          </a:p>
          <a:p>
            <a:r>
              <a:rPr lang="en-US" sz="2800" smtClean="0"/>
              <a:t>Our binary answer is 111101.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March 14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sym typeface="Wingdings" pitchFamily="2" charset="2"/>
              </a:rPr>
              <a:t>Data representation</a:t>
            </a:r>
          </a:p>
          <a:p>
            <a:pPr eaLnBrk="1" hangingPunct="1">
              <a:buFontTx/>
              <a:buNone/>
            </a:pP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Shorthand of writing binary:  hexadecimal notation</a:t>
            </a: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Text</a:t>
            </a:r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ASCII and Unicode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Sound 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Images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Numbers in a byte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 byte is 8 bits</a:t>
            </a:r>
          </a:p>
          <a:p>
            <a:r>
              <a:rPr lang="en-US" sz="2800" dirty="0" smtClean="0"/>
              <a:t>So, how big can an 8-bit binary number be?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rgbClr val="FFFF00"/>
                </a:solidFill>
              </a:rPr>
              <a:t>Hexidecimal</a:t>
            </a:r>
            <a:r>
              <a:rPr lang="en-US" sz="2800" dirty="0" smtClean="0"/>
              <a:t> shorthand</a:t>
            </a:r>
          </a:p>
          <a:p>
            <a:pPr lvl="1"/>
            <a:r>
              <a:rPr lang="en-US" sz="2400" dirty="0" smtClean="0"/>
              <a:t>8/4 = 2 </a:t>
            </a:r>
            <a:r>
              <a:rPr lang="en-US" sz="2400" dirty="0" err="1" smtClean="0"/>
              <a:t>hexidecimal</a:t>
            </a:r>
            <a:r>
              <a:rPr lang="en-US" sz="2400" dirty="0" smtClean="0"/>
              <a:t> digits per byte</a:t>
            </a:r>
          </a:p>
          <a:p>
            <a:pPr lvl="1"/>
            <a:r>
              <a:rPr lang="en-US" sz="2400" dirty="0" smtClean="0"/>
              <a:t>What do the letters ‘a’ – ‘f’ mean?</a:t>
            </a:r>
          </a:p>
          <a:p>
            <a:pPr lvl="1">
              <a:buFontTx/>
              <a:buNone/>
            </a:pPr>
            <a:r>
              <a:rPr lang="en-US" sz="2400" dirty="0" smtClean="0"/>
              <a:t>		a = 10,  b = 11,  c = 12,  d = 13,  e = 14,  f = 15</a:t>
            </a:r>
          </a:p>
          <a:p>
            <a:pPr lvl="1"/>
            <a:r>
              <a:rPr lang="en-US" sz="2400" dirty="0" smtClean="0"/>
              <a:t>Example:  01011110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= 5e in hex.</a:t>
            </a:r>
          </a:p>
          <a:p>
            <a:pPr lvl="1"/>
            <a:r>
              <a:rPr lang="en-US" sz="2400" dirty="0" smtClean="0"/>
              <a:t>Try this one:  111000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______ in hex.</a:t>
            </a:r>
          </a:p>
          <a:p>
            <a:pPr lvl="1"/>
            <a:r>
              <a:rPr lang="en-US" sz="2400" dirty="0" smtClean="0"/>
              <a:t>Try this one:  a4c in hex = ________ in binary.</a:t>
            </a:r>
          </a:p>
          <a:p>
            <a:pPr lvl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1970s &amp; 1980s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Integrated circuit (1971) allows computers to become much 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Intel chips 4004, 8008, 8086, 80286,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Personal (home) computing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Applications for non-specialists:  word processing, personal finance, games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Intense competition in HW and SW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Internet initially only used in large companies, universities:   low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Fundamental unit is the </a:t>
            </a:r>
            <a:r>
              <a:rPr lang="en-US" sz="2800" dirty="0" smtClean="0">
                <a:solidFill>
                  <a:srgbClr val="FFFF00"/>
                </a:solidFill>
              </a:rPr>
              <a:t>character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Each character of a text document is given a numerical code.</a:t>
            </a:r>
          </a:p>
          <a:p>
            <a:r>
              <a:rPr lang="en-US" sz="2800" dirty="0" smtClean="0"/>
              <a:t>ASCII code</a:t>
            </a:r>
          </a:p>
          <a:p>
            <a:pPr lvl="1"/>
            <a:r>
              <a:rPr lang="en-US" sz="2400" dirty="0" smtClean="0"/>
              <a:t>Contiguous (make it easy to alphabetize)</a:t>
            </a:r>
          </a:p>
          <a:p>
            <a:pPr lvl="1"/>
            <a:r>
              <a:rPr lang="en-US" sz="2400" dirty="0" smtClean="0"/>
              <a:t>Case sensitive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One byte per character</a:t>
            </a:r>
          </a:p>
          <a:p>
            <a:r>
              <a:rPr lang="en-US" sz="2800" dirty="0" smtClean="0"/>
              <a:t>ASCII table</a:t>
            </a:r>
          </a:p>
          <a:p>
            <a:pPr lvl="1"/>
            <a:r>
              <a:rPr lang="en-US" sz="2400" dirty="0" smtClean="0"/>
              <a:t>‘A’ = 65		‘a’ = 97		‘0’ = 48</a:t>
            </a:r>
          </a:p>
          <a:p>
            <a:pPr lvl="1"/>
            <a:r>
              <a:rPr lang="en-US" sz="2400" dirty="0" smtClean="0"/>
              <a:t>Try encoding the word:  “Dog”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Unicode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To support foreign alphabet and misc. symbols.</a:t>
            </a:r>
          </a:p>
          <a:p>
            <a:r>
              <a:rPr lang="en-US" sz="2800" smtClean="0"/>
              <a:t>Extension of ASCII</a:t>
            </a:r>
          </a:p>
          <a:p>
            <a:r>
              <a:rPr lang="en-US" sz="2800" smtClean="0"/>
              <a:t>16 bits per character, rather than 8</a:t>
            </a:r>
          </a:p>
          <a:p>
            <a:endParaRPr lang="en-US" sz="2800" smtClean="0"/>
          </a:p>
          <a:p>
            <a:r>
              <a:rPr lang="en-US" sz="2800" smtClean="0">
                <a:latin typeface="Courier New" pitchFamily="49" charset="0"/>
                <a:cs typeface="Courier New" pitchFamily="49" charset="0"/>
              </a:rPr>
              <a:t>unicode.org</a:t>
            </a:r>
            <a:r>
              <a:rPr lang="en-US" sz="2800" smtClean="0"/>
              <a:t>  has code charts</a:t>
            </a:r>
          </a:p>
          <a:p>
            <a:r>
              <a:rPr lang="en-US" sz="2800" smtClean="0"/>
              <a:t>Codes are given in hex.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March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Sampling</a:t>
            </a:r>
          </a:p>
          <a:p>
            <a:pPr lvl="1"/>
            <a:r>
              <a:rPr lang="en-US" sz="2400" dirty="0" smtClean="0"/>
              <a:t>Frame rate in a video</a:t>
            </a:r>
          </a:p>
          <a:p>
            <a:pPr lvl="1"/>
            <a:r>
              <a:rPr lang="en-US" sz="2400" dirty="0" smtClean="0"/>
              <a:t>Sound representation</a:t>
            </a:r>
          </a:p>
          <a:p>
            <a:r>
              <a:rPr lang="en-US" sz="2800" dirty="0" smtClean="0"/>
              <a:t>Images</a:t>
            </a:r>
          </a:p>
          <a:p>
            <a:pPr lvl="1"/>
            <a:r>
              <a:rPr lang="en-US" sz="2400" dirty="0" smtClean="0"/>
              <a:t>General concepts</a:t>
            </a:r>
          </a:p>
          <a:p>
            <a:pPr lvl="1"/>
            <a:r>
              <a:rPr lang="en-US" sz="2400" dirty="0" smtClean="0"/>
              <a:t>Grayscale (black &amp; white)</a:t>
            </a:r>
          </a:p>
          <a:p>
            <a:pPr lvl="1"/>
            <a:r>
              <a:rPr lang="en-US" sz="2400" dirty="0" smtClean="0"/>
              <a:t>Color</a:t>
            </a:r>
            <a:endParaRPr lang="en-US" sz="2400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“Real” sound and visual data are continuous, constantly changing</a:t>
            </a:r>
          </a:p>
          <a:p>
            <a:r>
              <a:rPr lang="en-US" sz="2400" dirty="0" smtClean="0"/>
              <a:t>Sampling means to take rapid snapshots</a:t>
            </a:r>
          </a:p>
          <a:p>
            <a:r>
              <a:rPr lang="en-US" sz="2400" dirty="0" smtClean="0"/>
              <a:t>Video:  30 images a second is good enough for our eyes</a:t>
            </a:r>
          </a:p>
          <a:p>
            <a:endParaRPr lang="en-US" sz="2400" dirty="0" smtClean="0"/>
          </a:p>
          <a:p>
            <a:r>
              <a:rPr lang="en-US" sz="2400" dirty="0" smtClean="0"/>
              <a:t>Real sound is in the form of a wave</a:t>
            </a:r>
            <a:endParaRPr lang="en-US" sz="2000" dirty="0" smtClean="0"/>
          </a:p>
          <a:p>
            <a:r>
              <a:rPr lang="en-US" sz="2400" dirty="0" smtClean="0"/>
              <a:t>Sampling sound means finding points along the curve.</a:t>
            </a:r>
          </a:p>
          <a:p>
            <a:pPr lvl="1"/>
            <a:r>
              <a:rPr lang="en-US" sz="2000" dirty="0" smtClean="0"/>
              <a:t>Music CD:  take a reading 44,100 times a second, and store as a 16-bit number…  How much data is captured in 1 hour?</a:t>
            </a:r>
          </a:p>
          <a:p>
            <a:pPr lvl="1"/>
            <a:r>
              <a:rPr lang="en-US" sz="2000" dirty="0" smtClean="0"/>
              <a:t>MIDI (= Musical Instrument Digital Interface) uses far less space, though does not sound like an actual recording.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Fundamental unit is the pixel</a:t>
            </a:r>
          </a:p>
          <a:p>
            <a:r>
              <a:rPr lang="en-US" sz="2800" smtClean="0"/>
              <a:t>Usually 8 bits (1 byte) per pixel</a:t>
            </a:r>
          </a:p>
          <a:p>
            <a:pPr lvl="1"/>
            <a:r>
              <a:rPr lang="en-US" sz="2400" smtClean="0"/>
              <a:t>This means each pixel is assigned a value from 0 to 255</a:t>
            </a:r>
          </a:p>
          <a:p>
            <a:pPr lvl="1"/>
            <a:r>
              <a:rPr lang="en-US" sz="2400" smtClean="0"/>
              <a:t>What do these numbers mean?  Depends on color system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Grayscale</a:t>
            </a:r>
            <a:r>
              <a:rPr lang="en-US" sz="2400" smtClean="0"/>
              <a:t> = system for B/W images</a:t>
            </a:r>
          </a:p>
          <a:p>
            <a:r>
              <a:rPr lang="en-US" sz="2800" smtClean="0"/>
              <a:t>Image dimensions are (horiz x vert)</a:t>
            </a:r>
          </a:p>
          <a:p>
            <a:pPr lvl="1"/>
            <a:r>
              <a:rPr lang="en-US" sz="2400" smtClean="0"/>
              <a:t>Ex.  400 x 300 </a:t>
            </a:r>
            <a:r>
              <a:rPr lang="en-US" sz="2400" smtClean="0">
                <a:sym typeface="Wingdings" pitchFamily="2" charset="2"/>
              </a:rPr>
              <a:t> 120,000 pixels</a:t>
            </a:r>
            <a:endParaRPr lang="en-US" sz="2400" smtClean="0"/>
          </a:p>
          <a:p>
            <a:r>
              <a:rPr lang="en-US" sz="2800" smtClean="0"/>
              <a:t>Aspect ratio</a:t>
            </a:r>
          </a:p>
          <a:p>
            <a:pPr lvl="1"/>
            <a:r>
              <a:rPr lang="en-US" sz="2400" smtClean="0"/>
              <a:t>When changing size, this should not change.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Resolution – total number of pixels in image</a:t>
            </a:r>
          </a:p>
          <a:p>
            <a:pPr lvl="1"/>
            <a:r>
              <a:rPr lang="en-US" sz="2400" smtClean="0"/>
              <a:t>“hi res” takes up more space</a:t>
            </a:r>
          </a:p>
          <a:p>
            <a:pPr lvl="1"/>
            <a:r>
              <a:rPr lang="en-US" sz="2400" smtClean="0"/>
              <a:t>“lo res” means pixels become more obvious, pixelated</a:t>
            </a:r>
          </a:p>
          <a:p>
            <a:endParaRPr lang="en-US" sz="2800" smtClean="0"/>
          </a:p>
          <a:p>
            <a:endParaRPr lang="en-US" sz="2800" smtClean="0"/>
          </a:p>
          <a:p>
            <a:pPr lvl="1"/>
            <a:endParaRPr lang="en-US" sz="2400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23256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2327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range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Dynamic range – how many colors / how many shades of gray</a:t>
            </a:r>
          </a:p>
          <a:p>
            <a:pPr lvl="1"/>
            <a:r>
              <a:rPr lang="en-US" sz="2400" smtClean="0"/>
              <a:t>High dynamic range:  more bits per pixel</a:t>
            </a:r>
          </a:p>
          <a:p>
            <a:pPr lvl="1"/>
            <a:r>
              <a:rPr lang="en-US" sz="2400" smtClean="0"/>
              <a:t>Low dynamic range:   may obscure features </a:t>
            </a:r>
          </a:p>
          <a:p>
            <a:endParaRPr lang="en-US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21383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21383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B/W vs. color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B/W:  usually 1 byte per pixel</a:t>
            </a:r>
          </a:p>
          <a:p>
            <a:pPr lvl="1"/>
            <a:r>
              <a:rPr lang="en-US" sz="2400" smtClean="0"/>
              <a:t>Each pixel = grayscale number 0-255</a:t>
            </a:r>
          </a:p>
          <a:p>
            <a:pPr lvl="1"/>
            <a:r>
              <a:rPr lang="en-US" sz="2400" smtClean="0"/>
              <a:t>Ex.  180 is a brighter shade of gray</a:t>
            </a:r>
          </a:p>
          <a:p>
            <a:pPr lvl="1"/>
            <a:endParaRPr lang="en-US" sz="2400" smtClean="0"/>
          </a:p>
          <a:p>
            <a:r>
              <a:rPr lang="en-US" sz="2800" smtClean="0"/>
              <a:t>Color:  usually 3 bytes (24 bits) per pixel</a:t>
            </a:r>
          </a:p>
          <a:p>
            <a:pPr lvl="1"/>
            <a:r>
              <a:rPr lang="en-US" sz="2400" smtClean="0"/>
              <a:t>Each pixel has 3 values, each 0-255</a:t>
            </a:r>
          </a:p>
          <a:p>
            <a:pPr lvl="1"/>
            <a:r>
              <a:rPr lang="en-US" sz="2400" smtClean="0"/>
              <a:t>Ex.  (200, 50, 128) = ?</a:t>
            </a:r>
          </a:p>
          <a:p>
            <a:pPr lvl="1"/>
            <a:r>
              <a:rPr lang="en-US" sz="2400" smtClean="0"/>
              <a:t>Most common scheme is RGB, where each pixel has a red #, green #, and blue #.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system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Based on primary colors for light</a:t>
            </a:r>
          </a:p>
          <a:p>
            <a:r>
              <a:rPr lang="en-US" sz="2800" smtClean="0"/>
              <a:t>(red, green, blue)</a:t>
            </a:r>
          </a:p>
          <a:p>
            <a:r>
              <a:rPr lang="en-US" sz="2800" smtClean="0"/>
              <a:t>Examples</a:t>
            </a:r>
          </a:p>
          <a:p>
            <a:pPr lvl="1"/>
            <a:r>
              <a:rPr lang="en-US" sz="2400" smtClean="0"/>
              <a:t>Black = (0, 0, 0)</a:t>
            </a:r>
          </a:p>
          <a:p>
            <a:pPr lvl="1"/>
            <a:r>
              <a:rPr lang="en-US" sz="2400" smtClean="0"/>
              <a:t>Purple = (75, 0, 100)</a:t>
            </a:r>
          </a:p>
          <a:p>
            <a:pPr lvl="1"/>
            <a:r>
              <a:rPr lang="en-US" sz="2400" smtClean="0"/>
              <a:t>White = (255, 255, 255)</a:t>
            </a:r>
          </a:p>
          <a:p>
            <a:r>
              <a:rPr lang="en-US" sz="2800" smtClean="0"/>
              <a:t>How about (x, x, x) or (0, 0, x) ?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RGB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00200"/>
          <a:ext cx="6400800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8"/>
                <a:gridCol w="1593532"/>
                <a:gridCol w="1676400"/>
                <a:gridCol w="1676400"/>
              </a:tblGrid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Cyan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Magenta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Yellow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59" name="TextBox 4"/>
          <p:cNvSpPr txBox="1">
            <a:spLocks noChangeArrowheads="1"/>
          </p:cNvSpPr>
          <p:nvPr/>
        </p:nvSpPr>
        <p:spPr bwMode="auto">
          <a:xfrm>
            <a:off x="1981200" y="63246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Q:  How do we get “other” shades of blue?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1990s &amp; 2000s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for communication and mass medium</a:t>
            </a:r>
          </a:p>
          <a:p>
            <a:pPr eaLnBrk="1" hangingPunct="1"/>
            <a:r>
              <a:rPr lang="en-US" smtClean="0"/>
              <a:t>Internet as a virtual library &amp; soapbox</a:t>
            </a:r>
          </a:p>
          <a:p>
            <a:pPr eaLnBrk="1" hangingPunct="1"/>
            <a:r>
              <a:rPr lang="en-US" smtClean="0"/>
              <a:t>Tech companies (Apple, Microsoft, Intel, Nokia,…) mature and gain clout</a:t>
            </a:r>
          </a:p>
          <a:p>
            <a:pPr eaLnBrk="1" hangingPunct="1"/>
            <a:r>
              <a:rPr lang="en-US" smtClean="0"/>
              <a:t>Growing need to manage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Indexed color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Do we really need 24 bits to represent color of one pixel?</a:t>
            </a:r>
          </a:p>
          <a:p>
            <a:pPr lvl="1"/>
            <a:r>
              <a:rPr lang="en-US" sz="2400" smtClean="0"/>
              <a:t>This means we allocate 16,777,216 colors!</a:t>
            </a:r>
          </a:p>
          <a:p>
            <a:pPr lvl="1"/>
            <a:r>
              <a:rPr lang="en-US" sz="2400" smtClean="0"/>
              <a:t>About 200 would be more practical</a:t>
            </a:r>
          </a:p>
          <a:p>
            <a:r>
              <a:rPr lang="en-US" sz="2800" smtClean="0"/>
              <a:t>Indexed color is a “compressed” RGB</a:t>
            </a:r>
          </a:p>
          <a:p>
            <a:pPr lvl="1"/>
            <a:r>
              <a:rPr lang="en-US" sz="2400" smtClean="0"/>
              <a:t>6 values of each primary color, not 256</a:t>
            </a:r>
          </a:p>
          <a:p>
            <a:pPr lvl="1"/>
            <a:r>
              <a:rPr lang="en-US" sz="2400" smtClean="0"/>
              <a:t>Use hex values 00, 33, 66, 99, cc, ff</a:t>
            </a:r>
          </a:p>
          <a:p>
            <a:pPr lvl="1"/>
            <a:r>
              <a:rPr lang="en-US" sz="2400" smtClean="0"/>
              <a:t>This is the color system used on the Web.</a:t>
            </a:r>
          </a:p>
          <a:p>
            <a:r>
              <a:rPr lang="en-US" sz="2800" smtClean="0"/>
              <a:t>1 byte per pixel instead of 3</a:t>
            </a:r>
          </a:p>
          <a:p>
            <a:r>
              <a:rPr lang="en-US" sz="2800" smtClean="0"/>
              <a:t>Use “dithering” to simulate in-between colors.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March 19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Review indexed color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Restricted values of each primary color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Dithering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Adding binary numbers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Integer </a:t>
            </a:r>
            <a:r>
              <a:rPr lang="en-US" sz="2800" dirty="0" err="1" smtClean="0">
                <a:sym typeface="Wingdings" pitchFamily="2" charset="2"/>
              </a:rPr>
              <a:t>rep’n</a:t>
            </a:r>
            <a:r>
              <a:rPr lang="en-US" sz="2800" dirty="0" smtClean="0">
                <a:sym typeface="Wingdings" pitchFamily="2" charset="2"/>
              </a:rPr>
              <a:t> in general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Unsigned  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Signed                    the most important of the 3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Biased </a:t>
            </a:r>
          </a:p>
          <a:p>
            <a:pPr eaLnBrk="1" hangingPunct="1">
              <a:buNone/>
            </a:pP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addition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Analogous to decimal addition you know</a:t>
            </a:r>
          </a:p>
          <a:p>
            <a:r>
              <a:rPr lang="en-US" sz="2400" smtClean="0"/>
              <a:t>Only a few cases to consider – just watch out for carry.</a:t>
            </a:r>
          </a:p>
          <a:p>
            <a:pPr lvl="1"/>
            <a:r>
              <a:rPr lang="en-US" sz="2400" smtClean="0"/>
              <a:t>0 + 0 = 0 (no carry)</a:t>
            </a:r>
          </a:p>
          <a:p>
            <a:pPr lvl="1"/>
            <a:r>
              <a:rPr lang="en-US" sz="2400" smtClean="0"/>
              <a:t>0 + 1 = 1 (no carry)</a:t>
            </a:r>
          </a:p>
          <a:p>
            <a:pPr lvl="1"/>
            <a:r>
              <a:rPr lang="en-US" sz="2400" smtClean="0"/>
              <a:t>1 + 1 = 10 (sum = 0, carry = 1)</a:t>
            </a:r>
          </a:p>
          <a:p>
            <a:pPr lvl="1"/>
            <a:r>
              <a:rPr lang="en-US" sz="2400" smtClean="0"/>
              <a:t>1 + 1 + 1 = 11 (sum = 1, carry = 1)</a:t>
            </a:r>
          </a:p>
          <a:p>
            <a:r>
              <a:rPr lang="en-US" sz="2400" smtClean="0"/>
              <a:t>Example, 6-bit addition:  001110 + 001100</a:t>
            </a:r>
          </a:p>
          <a:p>
            <a:pPr lvl="1"/>
            <a:r>
              <a:rPr lang="en-US" sz="2400" smtClean="0"/>
              <a:t>Can check our answer in base 10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Overflow</a:t>
            </a:r>
            <a:r>
              <a:rPr lang="en-US" sz="2400" smtClean="0"/>
              <a:t>:  correct answer is beyond possible range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Integer rep’n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we represent integers inside the computer?</a:t>
            </a:r>
          </a:p>
          <a:p>
            <a:pPr lvl="1"/>
            <a:r>
              <a:rPr lang="en-US" sz="2000" dirty="0" smtClean="0"/>
              <a:t>Scheme I:  </a:t>
            </a:r>
            <a:r>
              <a:rPr lang="en-US" sz="2000" dirty="0" smtClean="0">
                <a:solidFill>
                  <a:srgbClr val="FFFF00"/>
                </a:solidFill>
              </a:rPr>
              <a:t>unsigned</a:t>
            </a:r>
          </a:p>
          <a:p>
            <a:pPr lvl="1"/>
            <a:r>
              <a:rPr lang="en-US" sz="2000" dirty="0" smtClean="0"/>
              <a:t>Scheme II:  </a:t>
            </a:r>
            <a:r>
              <a:rPr lang="en-US" sz="2000" dirty="0" smtClean="0">
                <a:solidFill>
                  <a:srgbClr val="FFFF00"/>
                </a:solidFill>
              </a:rPr>
              <a:t>signed</a:t>
            </a:r>
            <a:r>
              <a:rPr lang="en-US" sz="2000" dirty="0" smtClean="0"/>
              <a:t> (a.k.a.  Two’s complement)</a:t>
            </a:r>
          </a:p>
          <a:p>
            <a:pPr lvl="1"/>
            <a:r>
              <a:rPr lang="en-US" sz="2000" dirty="0" smtClean="0"/>
              <a:t>Scheme III:  </a:t>
            </a:r>
            <a:r>
              <a:rPr lang="en-US" sz="2000" dirty="0" smtClean="0">
                <a:solidFill>
                  <a:srgbClr val="FFFF00"/>
                </a:solidFill>
              </a:rPr>
              <a:t>biased</a:t>
            </a:r>
            <a:r>
              <a:rPr lang="en-US" sz="2000" dirty="0" smtClean="0"/>
              <a:t> (a.k.a.  Excess notation)</a:t>
            </a:r>
          </a:p>
          <a:p>
            <a:r>
              <a:rPr lang="en-US" sz="2400" dirty="0" smtClean="0"/>
              <a:t>Scheme I:  Unsigned</a:t>
            </a:r>
          </a:p>
          <a:p>
            <a:pPr lvl="1"/>
            <a:r>
              <a:rPr lang="en-US" sz="2000" dirty="0" smtClean="0"/>
              <a:t>This is the scheme you already know. </a:t>
            </a: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Cannot handle negative numbers.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For n bits, possible range is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0 to 2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– 1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r>
              <a:rPr lang="en-US" sz="2400" dirty="0" smtClean="0">
                <a:sym typeface="Wingdings" pitchFamily="2" charset="2"/>
              </a:rPr>
              <a:t>Scheme II:  Signed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Basic idea:  half of the representations should be negative.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Ex.  For 5 bits, 16 of the 32 values are negative, so the range goes from –16 to +15.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For n bits, possible range is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–2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n–1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to 2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n–1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– 1.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Signed rep’n continued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How do we represent a number in signed?</a:t>
            </a:r>
          </a:p>
          <a:p>
            <a:r>
              <a:rPr lang="en-US" sz="2400" smtClean="0"/>
              <a:t>If positive, same as unsigned.   </a:t>
            </a:r>
            <a:r>
              <a:rPr lang="en-US" sz="2400" smtClean="0">
                <a:sym typeface="Wingdings" pitchFamily="2" charset="2"/>
              </a:rPr>
              <a:t>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Ex.  6-bit signed rep’n of 13 is 001101.</a:t>
            </a:r>
          </a:p>
          <a:p>
            <a:pPr lvl="1"/>
            <a:r>
              <a:rPr lang="en-US" sz="2000" smtClean="0"/>
              <a:t>Ex.  6-bit signed rep’n of 31 is 011111.        (the largest #)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If negative:  3 steps to represent –x:</a:t>
            </a:r>
          </a:p>
          <a:p>
            <a:pPr lvl="1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</a:rPr>
              <a:t>Find rep’n of +x.</a:t>
            </a:r>
          </a:p>
          <a:p>
            <a:pPr lvl="1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</a:rPr>
              <a:t>Invert the bits.</a:t>
            </a:r>
          </a:p>
          <a:p>
            <a:pPr lvl="1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</a:rPr>
              <a:t>Add 1.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Try some examples of negative numbers, and check answers.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March 21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Bits have no inherent meaning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To represent information, need to know: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Representation scheme + number of bits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Integer representation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Unsigned  √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Signed  (review)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Biased 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Closer look…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5-bit unsigned…</a:t>
            </a:r>
          </a:p>
          <a:p>
            <a:pPr lvl="1"/>
            <a:r>
              <a:rPr lang="en-US" sz="2000" dirty="0" smtClean="0"/>
              <a:t>Smallest number is 00000 (= 0)</a:t>
            </a:r>
          </a:p>
          <a:p>
            <a:pPr lvl="1"/>
            <a:r>
              <a:rPr lang="en-US" sz="2000" dirty="0" smtClean="0"/>
              <a:t>Largest number is   11111 (= 31)</a:t>
            </a:r>
          </a:p>
          <a:p>
            <a:r>
              <a:rPr lang="en-US" sz="2400" dirty="0" smtClean="0"/>
              <a:t>In 5-bit signed…</a:t>
            </a:r>
          </a:p>
          <a:p>
            <a:pPr lvl="1"/>
            <a:r>
              <a:rPr lang="en-US" sz="2000" dirty="0" smtClean="0"/>
              <a:t>Smallest number is 10000 (= –16)</a:t>
            </a:r>
          </a:p>
          <a:p>
            <a:pPr lvl="1"/>
            <a:r>
              <a:rPr lang="en-US" sz="2000" dirty="0" smtClean="0"/>
              <a:t>Largest number is   01111 (= 15)</a:t>
            </a:r>
            <a:endParaRPr lang="en-US" sz="2400" dirty="0" smtClean="0"/>
          </a:p>
          <a:p>
            <a:r>
              <a:rPr lang="en-US" sz="2400" dirty="0" smtClean="0"/>
              <a:t>Given a bit pattern, its signed and unsigned values differ by how much?</a:t>
            </a:r>
          </a:p>
          <a:p>
            <a:pPr lvl="1"/>
            <a:r>
              <a:rPr lang="en-US" sz="2000" dirty="0" smtClean="0"/>
              <a:t>Try some examples.</a:t>
            </a:r>
          </a:p>
          <a:p>
            <a:r>
              <a:rPr lang="en-US" sz="2400" dirty="0" smtClean="0"/>
              <a:t>In signed:</a:t>
            </a:r>
          </a:p>
          <a:p>
            <a:pPr lvl="1"/>
            <a:r>
              <a:rPr lang="en-US" sz="2000" dirty="0" smtClean="0"/>
              <a:t>Leftmost bit is the </a:t>
            </a:r>
            <a:r>
              <a:rPr lang="en-US" sz="2000" dirty="0" smtClean="0">
                <a:solidFill>
                  <a:srgbClr val="FFFF00"/>
                </a:solidFill>
              </a:rPr>
              <a:t>sign bit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Positive #’s have same </a:t>
            </a:r>
            <a:r>
              <a:rPr lang="en-US" sz="2000" dirty="0" err="1" smtClean="0"/>
              <a:t>rep’n</a:t>
            </a:r>
            <a:r>
              <a:rPr lang="en-US" sz="2000" dirty="0" smtClean="0"/>
              <a:t> as unsigned.</a:t>
            </a:r>
          </a:p>
          <a:p>
            <a:pPr lvl="1"/>
            <a:r>
              <a:rPr lang="en-US" sz="2000" dirty="0" smtClean="0"/>
              <a:t>Technique for –x doesn’t work for lowest number.  Special case.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Signed + and –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Signed + is like unsigned.</a:t>
            </a:r>
          </a:p>
          <a:p>
            <a:r>
              <a:rPr lang="en-US" sz="2400" dirty="0" smtClean="0"/>
              <a:t>Watch out for overflow.</a:t>
            </a:r>
          </a:p>
          <a:p>
            <a:pPr lvl="1"/>
            <a:r>
              <a:rPr lang="en-US" sz="2000" dirty="0" smtClean="0"/>
              <a:t>The correct mathematical result can’t be represented.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(Pos) + (Pos) = (</a:t>
            </a:r>
            <a:r>
              <a:rPr lang="en-US" sz="2000" dirty="0" err="1" smtClean="0">
                <a:solidFill>
                  <a:srgbClr val="FFFF00"/>
                </a:solidFill>
              </a:rPr>
              <a:t>Neg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Neg</a:t>
            </a:r>
            <a:r>
              <a:rPr lang="en-US" sz="2000" dirty="0" smtClean="0">
                <a:solidFill>
                  <a:srgbClr val="FFFF00"/>
                </a:solidFill>
              </a:rPr>
              <a:t>) + (</a:t>
            </a:r>
            <a:r>
              <a:rPr lang="en-US" sz="2000" dirty="0" err="1" smtClean="0">
                <a:solidFill>
                  <a:srgbClr val="FFFF00"/>
                </a:solidFill>
              </a:rPr>
              <a:t>Neg</a:t>
            </a:r>
            <a:r>
              <a:rPr lang="en-US" sz="2000" dirty="0" smtClean="0">
                <a:solidFill>
                  <a:srgbClr val="FFFF00"/>
                </a:solidFill>
              </a:rPr>
              <a:t>) = (Pos)</a:t>
            </a:r>
          </a:p>
          <a:p>
            <a:pPr lvl="1"/>
            <a:r>
              <a:rPr lang="en-US" sz="2000" dirty="0" smtClean="0"/>
              <a:t>Example:  01111 + 00001.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To subtract, add the opposite. 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lvl="1">
              <a:buFontTx/>
              <a:buNone/>
            </a:pPr>
            <a:r>
              <a:rPr lang="en-US" sz="2400" dirty="0" smtClean="0"/>
              <a:t>Example:  10111 – 00111</a:t>
            </a:r>
          </a:p>
          <a:p>
            <a:pPr lvl="1"/>
            <a:r>
              <a:rPr lang="en-US" sz="2000" dirty="0" smtClean="0"/>
              <a:t>First, –(00111) = 11001</a:t>
            </a:r>
          </a:p>
          <a:p>
            <a:pPr lvl="1"/>
            <a:r>
              <a:rPr lang="en-US" sz="2000" dirty="0" smtClean="0"/>
              <a:t>Turn into addition problem:  10111 + 11001 = __________</a:t>
            </a:r>
          </a:p>
          <a:p>
            <a:pPr lvl="1"/>
            <a:r>
              <a:rPr lang="en-US" sz="2000" dirty="0" smtClean="0"/>
              <a:t>Is there overflow?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Scheme III:  biased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Another way to represent integers that allows for negatives.</a:t>
            </a:r>
          </a:p>
          <a:p>
            <a:r>
              <a:rPr lang="en-US" sz="2400" smtClean="0"/>
              <a:t>(It will soon help us see how real numbers are stored.) </a:t>
            </a:r>
            <a:r>
              <a:rPr lang="en-US" sz="2400" smtClean="0">
                <a:sym typeface="Wingdings" pitchFamily="2" charset="2"/>
              </a:rPr>
              <a:t></a:t>
            </a:r>
            <a:endParaRPr lang="en-US" sz="2400" smtClean="0"/>
          </a:p>
          <a:p>
            <a:r>
              <a:rPr lang="en-US" sz="2400" smtClean="0"/>
              <a:t>The “bias” is </a:t>
            </a:r>
            <a:r>
              <a:rPr lang="en-US" sz="2400" smtClean="0">
                <a:solidFill>
                  <a:srgbClr val="FFFF00"/>
                </a:solidFill>
              </a:rPr>
              <a:t>the number we subtract from unsigned range.  </a:t>
            </a:r>
          </a:p>
          <a:p>
            <a:pPr lvl="1"/>
            <a:r>
              <a:rPr lang="en-US" sz="2000" smtClean="0"/>
              <a:t>If B is the bias, the lowest number is –B.</a:t>
            </a:r>
          </a:p>
          <a:p>
            <a:r>
              <a:rPr lang="en-US" sz="2400" smtClean="0"/>
              <a:t>When working with a biased rep’n, you have to be given the bias.</a:t>
            </a:r>
          </a:p>
          <a:p>
            <a:pPr lvl="1"/>
            <a:r>
              <a:rPr lang="en-US" sz="2000" smtClean="0"/>
              <a:t>Ex.  For 6-bits, bias is typically 31 or 32.</a:t>
            </a:r>
          </a:p>
          <a:p>
            <a:pPr lvl="1"/>
            <a:r>
              <a:rPr lang="en-US" sz="2000" smtClean="0"/>
              <a:t>Ex.  For 8-bits, bias is typically 127 or 128.</a:t>
            </a:r>
            <a:endParaRPr lang="en-US" sz="2400" smtClean="0"/>
          </a:p>
          <a:p>
            <a:r>
              <a:rPr lang="en-US" sz="2400" smtClean="0"/>
              <a:t>So, a “6 bit biased-31 rep’n” is based on 6-bit unsigned, except that 000000 is now –31 instead of 0.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convert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How do we represent a number n in biased (B)?</a:t>
            </a:r>
          </a:p>
          <a:p>
            <a:pPr marL="914400" lvl="1" indent="-457200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  <a:sym typeface="Wingdings" pitchFamily="2" charset="2"/>
              </a:rPr>
              <a:t>Add the bias:  n + B.</a:t>
            </a:r>
          </a:p>
          <a:p>
            <a:pPr marL="914400" lvl="1" indent="-457200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  <a:sym typeface="Wingdings" pitchFamily="2" charset="2"/>
              </a:rPr>
              <a:t>Determine the unsigned rep’n of this number.</a:t>
            </a:r>
          </a:p>
          <a:p>
            <a:pPr marL="914400" lvl="1" indent="-457200"/>
            <a:r>
              <a:rPr lang="en-US" sz="2000" smtClean="0">
                <a:sym typeface="Wingdings" pitchFamily="2" charset="2"/>
              </a:rPr>
              <a:t>Example:  What is the 6-bit biased-31 rep’n of –9?</a:t>
            </a:r>
          </a:p>
          <a:p>
            <a:pPr lvl="2"/>
            <a:r>
              <a:rPr lang="en-US" sz="2000" smtClean="0"/>
              <a:t>It’s the same as the unsigned rep’n of –9 + 31 = 22.</a:t>
            </a:r>
          </a:p>
          <a:p>
            <a:pPr lvl="2"/>
            <a:r>
              <a:rPr lang="en-US" sz="2000" smtClean="0"/>
              <a:t>22 in 6 bit unsigned is 010110.</a:t>
            </a:r>
          </a:p>
          <a:p>
            <a:pPr lvl="2"/>
            <a:endParaRPr lang="en-US" sz="2000" smtClean="0"/>
          </a:p>
          <a:p>
            <a:r>
              <a:rPr lang="en-US" sz="2400" smtClean="0"/>
              <a:t>How do we convert a biased number back into base 10?</a:t>
            </a:r>
          </a:p>
          <a:p>
            <a:pPr marL="914400" lvl="1" indent="-457200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</a:rPr>
              <a:t>Interpret the number as unsigned</a:t>
            </a:r>
          </a:p>
          <a:p>
            <a:pPr marL="914400" lvl="1" indent="-457200">
              <a:buFontTx/>
              <a:buAutoNum type="arabicPeriod"/>
            </a:pPr>
            <a:r>
              <a:rPr lang="en-US" sz="2000" smtClean="0">
                <a:solidFill>
                  <a:srgbClr val="FFFF00"/>
                </a:solidFill>
              </a:rPr>
              <a:t>Subtract the bias.</a:t>
            </a:r>
          </a:p>
          <a:p>
            <a:pPr marL="914400" lvl="1" indent="-457200"/>
            <a:r>
              <a:rPr lang="en-US" sz="2000" smtClean="0"/>
              <a:t>Example:  101010 is the 6-bit biased-31 rep’n of what number?</a:t>
            </a:r>
          </a:p>
          <a:p>
            <a:pPr lvl="2"/>
            <a:r>
              <a:rPr lang="en-US" sz="2000" smtClean="0"/>
              <a:t>If unsigned, 101010 = 32+8+2 = 42.</a:t>
            </a:r>
          </a:p>
          <a:p>
            <a:pPr lvl="2"/>
            <a:r>
              <a:rPr lang="en-US" sz="2000" smtClean="0"/>
              <a:t>42 – 31 = 11.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HW &amp; SW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Hardware – physical computer components</a:t>
            </a:r>
          </a:p>
          <a:p>
            <a:pPr lvl="1"/>
            <a:r>
              <a:rPr lang="en-US" sz="2400" smtClean="0"/>
              <a:t>CPU, memory, I/O devices, network</a:t>
            </a:r>
          </a:p>
          <a:p>
            <a:r>
              <a:rPr lang="en-US" sz="2800" smtClean="0"/>
              <a:t>Software – programs that run on machine</a:t>
            </a:r>
          </a:p>
          <a:p>
            <a:pPr lvl="1"/>
            <a:r>
              <a:rPr lang="en-US" sz="2400" smtClean="0"/>
              <a:t>Allows computer to do useful work (or play)</a:t>
            </a:r>
          </a:p>
          <a:p>
            <a:pPr lvl="1"/>
            <a:r>
              <a:rPr lang="en-US" sz="2400" smtClean="0"/>
              <a:t>Tell the computer exactly what to do</a:t>
            </a:r>
          </a:p>
          <a:p>
            <a:pPr lvl="1"/>
            <a:r>
              <a:rPr lang="en-US" sz="2400" smtClean="0"/>
              <a:t>Behind any program is its </a:t>
            </a:r>
            <a:r>
              <a:rPr lang="en-US" sz="2400" smtClean="0">
                <a:solidFill>
                  <a:srgbClr val="FFFF00"/>
                </a:solidFill>
              </a:rPr>
              <a:t>algorithm</a:t>
            </a:r>
          </a:p>
          <a:p>
            <a:pPr lvl="2"/>
            <a:r>
              <a:rPr lang="en-US" sz="2000" smtClean="0"/>
              <a:t>The secret to how it really works</a:t>
            </a:r>
          </a:p>
          <a:p>
            <a:pPr lvl="2"/>
            <a:r>
              <a:rPr lang="en-US" sz="2000" smtClean="0">
                <a:solidFill>
                  <a:srgbClr val="FFFF00"/>
                </a:solidFill>
              </a:rPr>
              <a:t>Clearly defined list of steps to solve a problem</a:t>
            </a:r>
          </a:p>
          <a:p>
            <a:pPr lvl="2"/>
            <a:r>
              <a:rPr lang="en-US" sz="2000" smtClean="0"/>
              <a:t>Needs to be precise, and spell out details</a:t>
            </a:r>
          </a:p>
          <a:p>
            <a:r>
              <a:rPr lang="en-US" sz="2800" smtClean="0"/>
              <a:t>Analogy:  </a:t>
            </a:r>
          </a:p>
          <a:p>
            <a:pPr lvl="1"/>
            <a:r>
              <a:rPr lang="en-US" sz="2400" smtClean="0"/>
              <a:t>a restaurant building, versus the actual restaurant</a:t>
            </a:r>
          </a:p>
          <a:p>
            <a:endParaRPr lang="en-US" sz="2800" smtClean="0"/>
          </a:p>
        </p:txBody>
      </p:sp>
      <p:cxnSp>
        <p:nvCxnSpPr>
          <p:cNvPr id="10244" name="Straight Connector 4"/>
          <p:cNvCxnSpPr>
            <a:cxnSpLocks noChangeShapeType="1"/>
          </p:cNvCxnSpPr>
          <p:nvPr/>
        </p:nvCxnSpPr>
        <p:spPr bwMode="auto">
          <a:xfrm>
            <a:off x="914400" y="5562600"/>
            <a:ext cx="7315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March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 numbers:</a:t>
            </a:r>
          </a:p>
          <a:p>
            <a:pPr lvl="1"/>
            <a:r>
              <a:rPr lang="en-US" sz="2400" dirty="0" smtClean="0"/>
              <a:t>How to express in binary</a:t>
            </a:r>
          </a:p>
          <a:p>
            <a:pPr lvl="1"/>
            <a:r>
              <a:rPr lang="en-US" sz="2400" dirty="0" smtClean="0"/>
              <a:t>Binary scientific notation</a:t>
            </a:r>
          </a:p>
          <a:p>
            <a:pPr lvl="1"/>
            <a:r>
              <a:rPr lang="en-US" sz="2400" dirty="0" smtClean="0"/>
              <a:t>Floating-point representation</a:t>
            </a:r>
          </a:p>
          <a:p>
            <a:pPr lvl="1">
              <a:buNone/>
            </a:pPr>
            <a:r>
              <a:rPr lang="en-US" sz="2400" dirty="0" smtClean="0"/>
              <a:t>	Need to learn how to convert both ways.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Handout on floating-point representation</a:t>
            </a:r>
            <a:endParaRPr lang="en-US" sz="2800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Integer vs. Real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Integer arithmetic on computer is quick &amp; exact, but has limited range.</a:t>
            </a:r>
          </a:p>
          <a:p>
            <a:endParaRPr lang="en-US" sz="2400" smtClean="0"/>
          </a:p>
          <a:p>
            <a:r>
              <a:rPr lang="en-US" sz="2400" smtClean="0"/>
              <a:t>Real arithmetic needs wide </a:t>
            </a:r>
            <a:r>
              <a:rPr lang="en-US" sz="2400" u="sng" smtClean="0"/>
              <a:t>range</a:t>
            </a:r>
            <a:r>
              <a:rPr lang="en-US" sz="2400" smtClean="0"/>
              <a:t>, and a reasonable degree of </a:t>
            </a:r>
            <a:r>
              <a:rPr lang="en-US" sz="2400" u="sng" smtClean="0"/>
              <a:t>precision</a:t>
            </a:r>
            <a:r>
              <a:rPr lang="en-US" sz="2400" smtClean="0"/>
              <a:t>.</a:t>
            </a:r>
          </a:p>
          <a:p>
            <a:pPr lvl="1"/>
            <a:r>
              <a:rPr lang="en-US" sz="2400" smtClean="0"/>
              <a:t>Scientific / numerical computation</a:t>
            </a:r>
          </a:p>
          <a:p>
            <a:pPr lvl="1"/>
            <a:r>
              <a:rPr lang="en-US" sz="2400" smtClean="0"/>
              <a:t>14 significant digits is usually enough!</a:t>
            </a:r>
          </a:p>
          <a:p>
            <a:pPr lvl="1"/>
            <a:endParaRPr lang="en-US" sz="2400" smtClean="0"/>
          </a:p>
          <a:p>
            <a:r>
              <a:rPr lang="en-US" sz="2400" smtClean="0"/>
              <a:t>Skills:</a:t>
            </a:r>
          </a:p>
          <a:p>
            <a:pPr lvl="1"/>
            <a:r>
              <a:rPr lang="en-US" sz="2400" smtClean="0"/>
              <a:t>Converting a base-10 real number into binary</a:t>
            </a:r>
          </a:p>
          <a:p>
            <a:pPr lvl="1"/>
            <a:r>
              <a:rPr lang="en-US" sz="2400" smtClean="0"/>
              <a:t>Actual representation relies on “scientific notation”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33800"/>
          </a:xfrm>
        </p:spPr>
        <p:txBody>
          <a:bodyPr/>
          <a:lstStyle/>
          <a:p>
            <a:r>
              <a:rPr lang="en-US" sz="2400" smtClean="0"/>
              <a:t>Consider this sequence:</a:t>
            </a:r>
          </a:p>
          <a:p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        111 = 7</a:t>
            </a:r>
          </a:p>
          <a:p>
            <a:pPr>
              <a:buFontTx/>
              <a:buNone/>
            </a:pPr>
            <a:r>
              <a:rPr lang="en-US" sz="2400" smtClean="0"/>
              <a:t>          1110 = 14</a:t>
            </a:r>
          </a:p>
          <a:p>
            <a:pPr>
              <a:buFontTx/>
              <a:buNone/>
            </a:pPr>
            <a:r>
              <a:rPr lang="en-US" sz="2400" smtClean="0"/>
              <a:t>        11100 = 28</a:t>
            </a:r>
          </a:p>
          <a:p>
            <a:pPr>
              <a:buFontTx/>
              <a:buNone/>
            </a:pPr>
            <a:r>
              <a:rPr lang="en-US" sz="2400" smtClean="0"/>
              <a:t>      111000 = 56</a:t>
            </a:r>
          </a:p>
          <a:p>
            <a:pPr>
              <a:buFontTx/>
              <a:buNone/>
            </a:pPr>
            <a:r>
              <a:rPr lang="en-US" sz="2400" smtClean="0"/>
              <a:t>    1110000 = 112</a:t>
            </a:r>
          </a:p>
        </p:txBody>
      </p:sp>
      <p:sp>
        <p:nvSpPr>
          <p:cNvPr id="58372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33800"/>
          </a:xfrm>
        </p:spPr>
        <p:txBody>
          <a:bodyPr/>
          <a:lstStyle/>
          <a:p>
            <a:r>
              <a:rPr lang="en-US" sz="2400" smtClean="0"/>
              <a:t>Going the other way…</a:t>
            </a:r>
          </a:p>
          <a:p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111. = 7</a:t>
            </a:r>
          </a:p>
          <a:p>
            <a:pPr>
              <a:buFontTx/>
              <a:buNone/>
            </a:pPr>
            <a:r>
              <a:rPr lang="en-US" sz="2400" smtClean="0"/>
              <a:t>	11.1 = 3.5  or  7/2</a:t>
            </a:r>
          </a:p>
          <a:p>
            <a:pPr>
              <a:buFontTx/>
              <a:buNone/>
            </a:pPr>
            <a:r>
              <a:rPr lang="en-US" sz="2400" smtClean="0"/>
              <a:t>	1.11 = 1.75  or  7/4</a:t>
            </a:r>
          </a:p>
          <a:p>
            <a:pPr>
              <a:buFontTx/>
              <a:buNone/>
            </a:pPr>
            <a:r>
              <a:rPr lang="en-US" sz="2400" smtClean="0"/>
              <a:t>	.111 = 7/8</a:t>
            </a:r>
          </a:p>
          <a:p>
            <a:pPr>
              <a:buFontTx/>
              <a:buNone/>
            </a:pPr>
            <a:r>
              <a:rPr lang="en-US" sz="2400" smtClean="0"/>
              <a:t>	.0111 = 7/16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1447800" y="53340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See the pattern?</a:t>
            </a:r>
          </a:p>
          <a:p>
            <a:r>
              <a:rPr lang="en-US" sz="2400"/>
              <a:t>Each digit corresponds to (+ /–) power of 2.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 </a:t>
            </a:r>
            <a:r>
              <a:rPr lang="en-US" u="sng" smtClean="0"/>
              <a:t>to</a:t>
            </a:r>
            <a:r>
              <a:rPr lang="en-US" smtClean="0"/>
              <a:t> binary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Separate real number (e.g. 5.7) into integer and fractional parts</a:t>
            </a:r>
          </a:p>
          <a:p>
            <a:r>
              <a:rPr lang="en-US" sz="2400" dirty="0" smtClean="0"/>
              <a:t>Integer part </a:t>
            </a:r>
            <a:r>
              <a:rPr lang="en-US" sz="2400" dirty="0" smtClean="0">
                <a:sym typeface="Wingdings" pitchFamily="2" charset="2"/>
              </a:rPr>
              <a:t> use binary store.</a:t>
            </a:r>
          </a:p>
          <a:p>
            <a:r>
              <a:rPr lang="en-US" sz="2400" dirty="0" smtClean="0">
                <a:sym typeface="Wingdings" pitchFamily="2" charset="2"/>
              </a:rPr>
              <a:t>Fractional part:</a:t>
            </a:r>
          </a:p>
          <a:p>
            <a:pPr lvl="1"/>
            <a:r>
              <a:rPr lang="en-US" sz="2000" i="1" dirty="0" smtClean="0">
                <a:solidFill>
                  <a:srgbClr val="FFFF00"/>
                </a:solidFill>
                <a:sym typeface="Wingdings" pitchFamily="2" charset="2"/>
              </a:rPr>
              <a:t>Keep multiplying fractional part by 2 until it becomes zero, or until you have a repeating pattern.</a:t>
            </a:r>
          </a:p>
          <a:p>
            <a:r>
              <a:rPr lang="en-US" sz="2400" dirty="0" smtClean="0">
                <a:sym typeface="Wingdings" pitchFamily="2" charset="2"/>
              </a:rPr>
              <a:t>Example:  9.625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Integer part 9 becomes “1001”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Fractional part is 0.625: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.625 * 2 	=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.25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.25 * 2 	=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0</a:t>
            </a:r>
            <a:r>
              <a:rPr lang="en-US" sz="2000" dirty="0" smtClean="0">
                <a:sym typeface="Wingdings" pitchFamily="2" charset="2"/>
              </a:rPr>
              <a:t>.5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.5 * 2 	=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.0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Wingdings" pitchFamily="2" charset="2"/>
              </a:rPr>
              <a:t>Fractional part reaches 0.  So our answer is 1001.101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Repeating pattern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Let’ try converting 0.7 to binary: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	.7 * 2 = 1.4</a:t>
            </a:r>
          </a:p>
          <a:p>
            <a:pPr>
              <a:buFontTx/>
              <a:buNone/>
            </a:pPr>
            <a:r>
              <a:rPr lang="en-US" sz="2000" dirty="0" smtClean="0"/>
              <a:t>		.4 * 2 = 0.8</a:t>
            </a:r>
          </a:p>
          <a:p>
            <a:pPr>
              <a:buFontTx/>
              <a:buNone/>
            </a:pPr>
            <a:r>
              <a:rPr lang="en-US" sz="2000" dirty="0" smtClean="0"/>
              <a:t>		.8 * 2 = 1.6</a:t>
            </a:r>
          </a:p>
          <a:p>
            <a:pPr>
              <a:buFontTx/>
              <a:buNone/>
            </a:pPr>
            <a:r>
              <a:rPr lang="en-US" sz="2000" dirty="0" smtClean="0"/>
              <a:t>		.6 * 2 = 1.2</a:t>
            </a:r>
          </a:p>
          <a:p>
            <a:pPr>
              <a:buFontTx/>
              <a:buNone/>
            </a:pPr>
            <a:r>
              <a:rPr lang="en-US" sz="2000" dirty="0" smtClean="0"/>
              <a:t>		.2 * 2 = 0.4</a:t>
            </a:r>
          </a:p>
          <a:p>
            <a:pPr>
              <a:buFontTx/>
              <a:buNone/>
            </a:pPr>
            <a:r>
              <a:rPr lang="en-US" sz="2000" dirty="0" smtClean="0"/>
              <a:t>		.4 * 2 = 0.8</a:t>
            </a:r>
          </a:p>
          <a:p>
            <a:r>
              <a:rPr lang="en-US" sz="2400" dirty="0" smtClean="0"/>
              <a:t>“Aha!”  The pattern tells you which digits repeat.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                             ____</a:t>
            </a:r>
          </a:p>
          <a:p>
            <a:r>
              <a:rPr lang="en-US" sz="2400" dirty="0" smtClean="0"/>
              <a:t>Answer is 0.1 0110 0110 0110 …	or  .10110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number rep’n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Also called “floating point”</a:t>
            </a:r>
          </a:p>
          <a:p>
            <a:r>
              <a:rPr lang="en-US" sz="2400" smtClean="0"/>
              <a:t>Size is 32 or 64 bits:  “single” vs. “double” precision</a:t>
            </a:r>
            <a:endParaRPr lang="en-US" sz="2000" smtClean="0"/>
          </a:p>
          <a:p>
            <a:r>
              <a:rPr lang="en-US" sz="2400" smtClean="0"/>
              <a:t>Based on binary scientific notation</a:t>
            </a:r>
          </a:p>
          <a:p>
            <a:r>
              <a:rPr lang="en-US" sz="2400" smtClean="0"/>
              <a:t>Let’s look at single precision: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1 bit for sign		(0 = positive, 1 = negative)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8 bits for exponent	(expressed in biased-127)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23 bits for mantissa</a:t>
            </a:r>
          </a:p>
          <a:p>
            <a:r>
              <a:rPr lang="en-US" sz="2400" smtClean="0"/>
              <a:t>Big mantissa </a:t>
            </a:r>
            <a:r>
              <a:rPr lang="en-US" sz="2400" smtClean="0">
                <a:sym typeface="Wingdings" pitchFamily="2" charset="2"/>
              </a:rPr>
              <a:t> precision is most important feature</a:t>
            </a:r>
            <a:endParaRPr lang="en-US" sz="2400" smtClean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March 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Floating-point representation</a:t>
            </a:r>
          </a:p>
          <a:p>
            <a:pPr lvl="1"/>
            <a:r>
              <a:rPr lang="en-US" sz="2400" dirty="0" smtClean="0"/>
              <a:t>See handout</a:t>
            </a:r>
          </a:p>
          <a:p>
            <a:endParaRPr lang="en-US" sz="2800" dirty="0" smtClean="0"/>
          </a:p>
          <a:p>
            <a:r>
              <a:rPr lang="en-US" sz="2800" dirty="0" smtClean="0"/>
              <a:t>Single vs. double precision</a:t>
            </a:r>
          </a:p>
          <a:p>
            <a:r>
              <a:rPr lang="en-US" sz="2800" dirty="0" smtClean="0"/>
              <a:t>Consequences of the representation</a:t>
            </a:r>
            <a:endParaRPr lang="en-US" sz="2800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We saw earlier that 9.625 = 1001.101 in binary.  Let’s continue with the true representation.</a:t>
            </a:r>
          </a:p>
          <a:p>
            <a:r>
              <a:rPr lang="en-US" sz="2400" smtClean="0"/>
              <a:t>Sign:  1 bit.  Since it’s a positive number, we have  </a:t>
            </a:r>
            <a:r>
              <a:rPr lang="en-US" sz="2400" smtClean="0">
                <a:solidFill>
                  <a:srgbClr val="FFFF00"/>
                </a:solidFill>
              </a:rPr>
              <a:t>0</a:t>
            </a:r>
          </a:p>
          <a:p>
            <a:r>
              <a:rPr lang="en-US" sz="2400" smtClean="0"/>
              <a:t>Exponent:  8 bits</a:t>
            </a:r>
          </a:p>
          <a:p>
            <a:pPr lvl="1"/>
            <a:r>
              <a:rPr lang="en-US" sz="2400" smtClean="0"/>
              <a:t>If we write 1001.101 in binary scientific notation, we get 1.001101 * 2</a:t>
            </a:r>
            <a:r>
              <a:rPr lang="en-US" sz="2400" baseline="30000" smtClean="0"/>
              <a:t>3</a:t>
            </a:r>
            <a:r>
              <a:rPr lang="en-US" sz="2400" smtClean="0"/>
              <a:t>.</a:t>
            </a:r>
          </a:p>
          <a:p>
            <a:pPr lvl="1"/>
            <a:r>
              <a:rPr lang="en-US" sz="2400" smtClean="0"/>
              <a:t>The exponent 3 is expressed in 8-bit biased-127.  In other words 3+127=130 in unsigned:  </a:t>
            </a:r>
            <a:r>
              <a:rPr lang="en-US" sz="2400" smtClean="0">
                <a:solidFill>
                  <a:srgbClr val="FFFF00"/>
                </a:solidFill>
              </a:rPr>
              <a:t>10000010</a:t>
            </a:r>
          </a:p>
          <a:p>
            <a:r>
              <a:rPr lang="en-US" sz="2400" smtClean="0"/>
              <a:t>Mantissa (23-bits):  We only store the fractional part of the mantissa:  </a:t>
            </a:r>
            <a:r>
              <a:rPr lang="en-US" sz="2400" smtClean="0">
                <a:solidFill>
                  <a:srgbClr val="FFFF00"/>
                </a:solidFill>
              </a:rPr>
              <a:t>001101</a:t>
            </a:r>
            <a:r>
              <a:rPr lang="en-US" sz="2400" smtClean="0"/>
              <a:t>.  Remaining bits are zero.</a:t>
            </a:r>
          </a:p>
          <a:p>
            <a:r>
              <a:rPr lang="en-US" sz="2400" smtClean="0"/>
              <a:t>Final answer:  0  10000010  (1) 001101 0</a:t>
            </a:r>
            <a:r>
              <a:rPr lang="en-US" sz="2400" baseline="30000" smtClean="0"/>
              <a:t>17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Let’s see if we can decode a real number:</a:t>
            </a:r>
          </a:p>
          <a:p>
            <a:pPr>
              <a:buFontTx/>
              <a:buNone/>
            </a:pPr>
            <a:r>
              <a:rPr lang="en-US" sz="2400" smtClean="0"/>
              <a:t>	1  10000001  (1) 011 0</a:t>
            </a:r>
            <a:r>
              <a:rPr lang="en-US" sz="2400" baseline="30000" smtClean="0"/>
              <a:t>20</a:t>
            </a:r>
          </a:p>
          <a:p>
            <a:endParaRPr lang="en-US" sz="2400" smtClean="0"/>
          </a:p>
          <a:p>
            <a:r>
              <a:rPr lang="en-US" sz="2400" smtClean="0"/>
              <a:t>Sign:  “1” means a negative number</a:t>
            </a:r>
          </a:p>
          <a:p>
            <a:r>
              <a:rPr lang="en-US" sz="2400" smtClean="0"/>
              <a:t>Exponent:  “10000001” looks like 129 in unsigned.  But in biased-127 it is 129 – 127 = 2.  So our number is something multiplied by 2</a:t>
            </a:r>
            <a:r>
              <a:rPr lang="en-US" sz="2400" baseline="30000" smtClean="0"/>
              <a:t>2</a:t>
            </a:r>
            <a:r>
              <a:rPr lang="en-US" sz="2400" smtClean="0"/>
              <a:t>.</a:t>
            </a:r>
          </a:p>
          <a:p>
            <a:r>
              <a:rPr lang="en-US" sz="2400" smtClean="0"/>
              <a:t>Mantissa:  1.011 in binary = 1 + 1/4 + 1/8 = 1.375</a:t>
            </a:r>
          </a:p>
          <a:p>
            <a:endParaRPr lang="en-US" sz="2400" smtClean="0"/>
          </a:p>
          <a:p>
            <a:r>
              <a:rPr lang="en-US" sz="2400" smtClean="0"/>
              <a:t>Combine all 3 parts:  –1.375 * 2</a:t>
            </a:r>
            <a:r>
              <a:rPr lang="en-US" sz="2400" baseline="30000" smtClean="0"/>
              <a:t>2</a:t>
            </a:r>
            <a:r>
              <a:rPr lang="en-US" sz="2400" smtClean="0"/>
              <a:t> = –5.5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thoughts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In single precision…</a:t>
            </a:r>
          </a:p>
          <a:p>
            <a:pPr lvl="1"/>
            <a:r>
              <a:rPr lang="en-US" sz="2000" smtClean="0"/>
              <a:t>8 bit exponent </a:t>
            </a:r>
            <a:r>
              <a:rPr lang="en-US" sz="2000" smtClean="0">
                <a:sym typeface="Wingdings" pitchFamily="2" charset="2"/>
              </a:rPr>
              <a:t> 256 possible exponents</a:t>
            </a:r>
          </a:p>
          <a:p>
            <a:pPr lvl="1">
              <a:buFontTx/>
              <a:buNone/>
            </a:pPr>
            <a:r>
              <a:rPr lang="en-US" sz="2000" smtClean="0"/>
              <a:t>	Highest number ~ 10</a:t>
            </a:r>
            <a:r>
              <a:rPr lang="en-US" sz="2000" baseline="30000" smtClean="0"/>
              <a:t>38</a:t>
            </a:r>
          </a:p>
          <a:p>
            <a:pPr lvl="1">
              <a:buFontTx/>
              <a:buNone/>
            </a:pPr>
            <a:r>
              <a:rPr lang="en-US" sz="2000" smtClean="0"/>
              <a:t>	Lowest number ~ 10</a:t>
            </a:r>
            <a:r>
              <a:rPr lang="en-US" sz="2000" baseline="30000" smtClean="0"/>
              <a:t>–38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23 bit mantissa  </a:t>
            </a:r>
            <a:r>
              <a:rPr lang="en-US" sz="2000" smtClean="0">
                <a:solidFill>
                  <a:srgbClr val="FFFF00"/>
                </a:solidFill>
                <a:sym typeface="Wingdings" pitchFamily="2" charset="2"/>
              </a:rPr>
              <a:t>~ 8 million </a:t>
            </a:r>
            <a:r>
              <a:rPr lang="en-US" sz="2000" smtClean="0">
                <a:sym typeface="Wingdings" pitchFamily="2" charset="2"/>
              </a:rPr>
              <a:t>exact real number per power of 2</a:t>
            </a:r>
            <a:endParaRPr lang="en-US" sz="2000" baseline="30000" smtClean="0"/>
          </a:p>
          <a:p>
            <a:pPr lvl="1">
              <a:buFontTx/>
              <a:buNone/>
            </a:pPr>
            <a:r>
              <a:rPr lang="en-US" sz="2000" smtClean="0"/>
              <a:t>	We have about 7 significant digits</a:t>
            </a:r>
          </a:p>
          <a:p>
            <a:pPr lvl="1">
              <a:buFontTx/>
              <a:buNone/>
            </a:pPr>
            <a:endParaRPr lang="en-US" sz="2000" smtClean="0"/>
          </a:p>
          <a:p>
            <a:r>
              <a:rPr lang="en-US" sz="2400" smtClean="0"/>
              <a:t>Comparing with double precision</a:t>
            </a:r>
          </a:p>
          <a:p>
            <a:pPr lvl="1"/>
            <a:r>
              <a:rPr lang="en-US" sz="2000" smtClean="0"/>
              <a:t>What can we conclude?</a:t>
            </a:r>
          </a:p>
          <a:p>
            <a:endParaRPr lang="en-US" sz="2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5257800"/>
          <a:ext cx="48285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/>
                <a:gridCol w="741680"/>
                <a:gridCol w="128778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Mantissa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example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smtClean="0"/>
              <a:t>Euclidean algorithm:  Given two numbers, find their greatest common divisor….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Let m = larger, and n = smaller number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Let r = remainder after dividing m/n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If r = 0, then our answer is n, and we’re done.</a:t>
            </a:r>
          </a:p>
          <a:p>
            <a:pPr marL="914400" lvl="1" indent="-457200"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	But if r ≠ 0, let m = n, and let n = r, and go to step 2.</a:t>
            </a:r>
          </a:p>
          <a:p>
            <a:pPr marL="914400" lvl="1" indent="-457200">
              <a:buFontTx/>
              <a:buNone/>
            </a:pPr>
            <a:endParaRPr lang="en-US" sz="2400" smtClean="0"/>
          </a:p>
          <a:p>
            <a:r>
              <a:rPr lang="en-US" sz="2800" smtClean="0"/>
              <a:t>Try it out…Do you understand the steps?  Does the procedure work?</a:t>
            </a:r>
          </a:p>
          <a:p>
            <a:r>
              <a:rPr lang="en-US" sz="2800" smtClean="0"/>
              <a:t>BTW, an algorithm should also clearly specify its input and output.  √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March 28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Finish real number </a:t>
            </a:r>
            <a:r>
              <a:rPr lang="en-US" sz="2800" dirty="0" err="1" smtClean="0">
                <a:sym typeface="Wingdings" pitchFamily="2" charset="2"/>
              </a:rPr>
              <a:t>rep’n</a:t>
            </a: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Properties, consequences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Numbers that cannot be represented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Data compression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Compress what?  Text, images, sounds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Huffman code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 compression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Goal is for a document to take up less space</a:t>
            </a:r>
          </a:p>
          <a:p>
            <a:r>
              <a:rPr lang="en-US" sz="2400" dirty="0" smtClean="0"/>
              <a:t>Techniques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Keyword encoding:  </a:t>
            </a:r>
            <a:r>
              <a:rPr lang="en-US" sz="2400" dirty="0" smtClean="0"/>
              <a:t>replace common words by special symbols like  </a:t>
            </a:r>
            <a:r>
              <a:rPr lang="en-US" sz="2400" dirty="0" smtClean="0">
                <a:sym typeface="Mathematica1" pitchFamily="2" charset="2"/>
              </a:rPr>
              <a:t>        ╞</a:t>
            </a:r>
          </a:p>
          <a:p>
            <a:pPr lvl="1"/>
            <a:endParaRPr lang="en-US" sz="2400" dirty="0" smtClean="0">
              <a:sym typeface="Mathematica1" pitchFamily="2" charset="2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sym typeface="Mathematica1" pitchFamily="2" charset="2"/>
              </a:rPr>
              <a:t>Run-length encoding:  </a:t>
            </a:r>
            <a:r>
              <a:rPr lang="en-US" sz="2400" dirty="0" smtClean="0">
                <a:sym typeface="Mathematica1" pitchFamily="2" charset="2"/>
              </a:rPr>
              <a:t>replace repetitions with a number:  “</a:t>
            </a:r>
            <a:r>
              <a:rPr lang="en-US" sz="2400" dirty="0" err="1" smtClean="0">
                <a:sym typeface="Mathematica1" pitchFamily="2" charset="2"/>
              </a:rPr>
              <a:t>pppppppppppppp</a:t>
            </a:r>
            <a:r>
              <a:rPr lang="en-US" sz="2400" dirty="0" smtClean="0">
                <a:sym typeface="Mathematica1" pitchFamily="2" charset="2"/>
              </a:rPr>
              <a:t>” </a:t>
            </a:r>
            <a:r>
              <a:rPr lang="en-US" sz="2400" dirty="0" smtClean="0">
                <a:sym typeface="Wingdings" pitchFamily="2" charset="2"/>
              </a:rPr>
              <a:t> [14p]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Huffman code:  </a:t>
            </a:r>
            <a:r>
              <a:rPr lang="en-US" sz="2400" dirty="0" smtClean="0">
                <a:sym typeface="Wingdings" pitchFamily="2" charset="2"/>
              </a:rPr>
              <a:t>common letters should take up fewer bits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code example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Suppose you want to send a message, and you know the only letters you need are A, D, E, L, N, P, S.</a:t>
            </a:r>
          </a:p>
          <a:p>
            <a:endParaRPr lang="en-US" sz="2400" smtClean="0"/>
          </a:p>
          <a:p>
            <a:r>
              <a:rPr lang="en-US" sz="2400" smtClean="0"/>
              <a:t>A Huffman code might look like this table: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How would you decode this message?  01110000101001000100110001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810000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code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We’re given the set of letters used for the message, and their frequencies.</a:t>
            </a:r>
          </a:p>
          <a:p>
            <a:pPr lvl="1"/>
            <a:r>
              <a:rPr lang="en-US" sz="2000" smtClean="0"/>
              <a:t>Ex.  A = 5, B = 10, C = 20, D = 25, E = 30</a:t>
            </a:r>
          </a:p>
          <a:p>
            <a:pPr lvl="1"/>
            <a:r>
              <a:rPr lang="en-US" sz="2000" smtClean="0"/>
              <a:t>Ex. P = 5, N = 10, D = 10, L = 15, A = 20, S = 20, E = 30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It’s convenient to arrange the frequencies in order.</a:t>
            </a:r>
          </a:p>
          <a:p>
            <a:endParaRPr lang="en-US" sz="2400" smtClean="0"/>
          </a:p>
          <a:p>
            <a:r>
              <a:rPr lang="en-US" sz="2400" smtClean="0"/>
              <a:t>Group the letters in pairs, always looking for the smallest sum of frequencies.</a:t>
            </a:r>
          </a:p>
          <a:p>
            <a:r>
              <a:rPr lang="en-US" sz="2400" smtClean="0"/>
              <a:t>The resulting structure is a “tree”.  Each left arm = “0” in the code; each right arm is a “1”.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March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create Huffman code</a:t>
            </a:r>
          </a:p>
          <a:p>
            <a:r>
              <a:rPr lang="en-US" sz="2800" dirty="0" smtClean="0"/>
              <a:t>Dictionary encoding</a:t>
            </a:r>
          </a:p>
          <a:p>
            <a:endParaRPr lang="en-US" sz="2800" dirty="0" smtClean="0"/>
          </a:p>
          <a:p>
            <a:r>
              <a:rPr lang="en-US" sz="2800" dirty="0" smtClean="0"/>
              <a:t>How to compress</a:t>
            </a:r>
          </a:p>
          <a:p>
            <a:pPr lvl="1"/>
            <a:r>
              <a:rPr lang="en-US" sz="2400" dirty="0" smtClean="0"/>
              <a:t>Image</a:t>
            </a:r>
          </a:p>
          <a:p>
            <a:pPr lvl="1"/>
            <a:r>
              <a:rPr lang="en-US" sz="2400" dirty="0" smtClean="0"/>
              <a:t>Video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code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We’re given the set of letters used for the message, and their frequencies.</a:t>
            </a:r>
          </a:p>
          <a:p>
            <a:pPr lvl="1"/>
            <a:r>
              <a:rPr lang="en-US" sz="2000" smtClean="0"/>
              <a:t>Ex.  A = 5, B = 10, C = 20, D = 25, E = 30</a:t>
            </a:r>
          </a:p>
          <a:p>
            <a:pPr lvl="1"/>
            <a:r>
              <a:rPr lang="en-US" sz="2000" smtClean="0"/>
              <a:t>Ex. P = 5, N = 10, D = 10, L = 15, A = 20, S = 20, E = 30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It’s convenient to arrange the frequencies in order.</a:t>
            </a:r>
          </a:p>
          <a:p>
            <a:endParaRPr lang="en-US" sz="2400" smtClean="0"/>
          </a:p>
          <a:p>
            <a:r>
              <a:rPr lang="en-US" sz="2400" smtClean="0"/>
              <a:t>Group the letters in pairs, always looking for the smallest sum of frequencies.</a:t>
            </a:r>
          </a:p>
          <a:p>
            <a:r>
              <a:rPr lang="en-US" sz="2400" smtClean="0"/>
              <a:t>The resulting structure is a “tree”.  Each left arm = “0” in the code; each right arm is a “1”.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encoding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Convert each word to a number</a:t>
            </a:r>
          </a:p>
          <a:p>
            <a:r>
              <a:rPr lang="en-US" sz="2800" dirty="0" smtClean="0"/>
              <a:t>Represent this number in binary</a:t>
            </a:r>
          </a:p>
          <a:p>
            <a:r>
              <a:rPr lang="en-US" sz="2800" dirty="0" smtClean="0"/>
              <a:t>If 50,000 words in dictionary, we can represent each with 16 bits (2 bytes) since 2</a:t>
            </a:r>
            <a:r>
              <a:rPr lang="en-US" sz="2800" baseline="30000" dirty="0" smtClean="0"/>
              <a:t>16</a:t>
            </a:r>
            <a:r>
              <a:rPr lang="en-US" sz="2800" dirty="0" smtClean="0"/>
              <a:t> &gt; 50,000</a:t>
            </a:r>
          </a:p>
          <a:p>
            <a:r>
              <a:rPr lang="en-US" sz="2800" dirty="0" smtClean="0"/>
              <a:t>A lot shorter than the average word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Hmmm, sometimes a cipher system can be used for compression. 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compression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RGB 24-bit color represented as (huge) bitmap file *.bmp</a:t>
            </a:r>
          </a:p>
          <a:p>
            <a:r>
              <a:rPr lang="en-US" sz="2400" dirty="0" smtClean="0"/>
              <a:t>Most of the time, compressing an image is “</a:t>
            </a:r>
            <a:r>
              <a:rPr lang="en-US" sz="2400" dirty="0" err="1" smtClean="0">
                <a:solidFill>
                  <a:srgbClr val="FFFF00"/>
                </a:solidFill>
              </a:rPr>
              <a:t>lossy</a:t>
            </a:r>
            <a:r>
              <a:rPr lang="en-US" sz="2400" dirty="0" smtClean="0"/>
              <a:t>”, meaning that uncompressing won’t restore original .bmp information</a:t>
            </a:r>
          </a:p>
          <a:p>
            <a:r>
              <a:rPr lang="en-US" sz="2400" dirty="0" smtClean="0"/>
              <a:t>GIF compression uses indexed color</a:t>
            </a:r>
          </a:p>
          <a:p>
            <a:r>
              <a:rPr lang="en-US" sz="2400" dirty="0" smtClean="0"/>
              <a:t>JPG entails several steps</a:t>
            </a:r>
            <a:endParaRPr lang="en-US" sz="2000" dirty="0" smtClean="0"/>
          </a:p>
          <a:p>
            <a:pPr lvl="1"/>
            <a:r>
              <a:rPr lang="en-US" sz="2400" dirty="0" smtClean="0"/>
              <a:t>Make tiny modifications to the image, so that neighboring pixels will have more uniform values.  For example, (10, 11, 12, 90) </a:t>
            </a:r>
            <a:r>
              <a:rPr lang="en-US" sz="2400" dirty="0" smtClean="0">
                <a:sym typeface="Wingdings" pitchFamily="2" charset="2"/>
              </a:rPr>
              <a:t> (11, 11, 11, 90)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Use text/numerical compression techniques like run-length encoding.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MPEG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Motion Picture Experts Group</a:t>
            </a:r>
          </a:p>
          <a:p>
            <a:r>
              <a:rPr lang="en-US" sz="2400" dirty="0" smtClean="0"/>
              <a:t>Industry standard for compressing multimedia</a:t>
            </a:r>
          </a:p>
          <a:p>
            <a:endParaRPr lang="en-US" sz="2400" dirty="0" smtClean="0"/>
          </a:p>
          <a:p>
            <a:r>
              <a:rPr lang="en-US" sz="2400" dirty="0" smtClean="0"/>
              <a:t>Note that much information in consecutive frames is the same</a:t>
            </a:r>
          </a:p>
          <a:p>
            <a:pPr lvl="1"/>
            <a:r>
              <a:rPr lang="en-US" sz="2400" dirty="0" smtClean="0"/>
              <a:t>Effectively doing run-length encoding in 3-D</a:t>
            </a:r>
          </a:p>
          <a:p>
            <a:r>
              <a:rPr lang="en-US" sz="2400" dirty="0" smtClean="0"/>
              <a:t>Delete sound information that humans can’t detect</a:t>
            </a:r>
          </a:p>
          <a:p>
            <a:endParaRPr lang="en-US" sz="2400" dirty="0" smtClean="0"/>
          </a:p>
          <a:p>
            <a:r>
              <a:rPr lang="en-US" sz="2400" dirty="0" smtClean="0"/>
              <a:t>Goal:  to make streaming video possible:  30 frames per second at a minimal DSL connection</a:t>
            </a:r>
          </a:p>
          <a:p>
            <a:pPr lvl="1"/>
            <a:r>
              <a:rPr lang="en-US" sz="2400" dirty="0" smtClean="0"/>
              <a:t>Ex.  5-minute 300x200 video ~ 12 MB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The last word on representing information:</a:t>
            </a:r>
          </a:p>
          <a:p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Error detection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Error correction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13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Most essential skill:  problem solving using the computer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Telling the machine exactly what we want it to do.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Also:  making sure result of software is packaged in a way that ordinary people will understand.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Problem solving procedure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What does a solution look like?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Learn by example, and generalize.</a:t>
            </a:r>
          </a:p>
          <a:p>
            <a:pPr eaLnBrk="1" hangingPunct="1"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 errors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When you send data over a network, there could be rare random flipping of bits.</a:t>
            </a:r>
          </a:p>
          <a:p>
            <a:r>
              <a:rPr lang="en-US" sz="2400" smtClean="0"/>
              <a:t>Error Detection</a:t>
            </a:r>
          </a:p>
          <a:p>
            <a:r>
              <a:rPr lang="en-US" sz="2400" smtClean="0"/>
              <a:t>Error Correction</a:t>
            </a:r>
          </a:p>
          <a:p>
            <a:endParaRPr lang="en-US" sz="2400" smtClean="0"/>
          </a:p>
          <a:p>
            <a:r>
              <a:rPr lang="en-US" sz="2400" smtClean="0"/>
              <a:t>One method of detection is using a </a:t>
            </a:r>
            <a:r>
              <a:rPr lang="en-US" sz="2400" smtClean="0">
                <a:solidFill>
                  <a:srgbClr val="FFFF00"/>
                </a:solidFill>
              </a:rPr>
              <a:t>parity bit</a:t>
            </a:r>
          </a:p>
          <a:p>
            <a:pPr lvl="1"/>
            <a:r>
              <a:rPr lang="en-US" sz="2000" smtClean="0"/>
              <a:t>Add 9</a:t>
            </a:r>
            <a:r>
              <a:rPr lang="en-US" sz="2000" baseline="30000" smtClean="0"/>
              <a:t>th</a:t>
            </a:r>
            <a:r>
              <a:rPr lang="en-US" sz="2000" smtClean="0"/>
              <a:t> bit to each byte during transmission</a:t>
            </a:r>
          </a:p>
          <a:p>
            <a:pPr lvl="1"/>
            <a:r>
              <a:rPr lang="en-US" sz="2000" smtClean="0"/>
              <a:t>Goal is that each byte has even # of 1’s</a:t>
            </a:r>
          </a:p>
          <a:p>
            <a:pPr lvl="1"/>
            <a:r>
              <a:rPr lang="en-US" sz="2000" smtClean="0"/>
              <a:t>Receiver checks each byte.</a:t>
            </a:r>
          </a:p>
          <a:p>
            <a:pPr lvl="1"/>
            <a:r>
              <a:rPr lang="en-US" sz="2000" smtClean="0"/>
              <a:t>… Catches many but not all errors.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parity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cxnSp>
        <p:nvCxnSpPr>
          <p:cNvPr id="74837" name="Straight Connector 5"/>
          <p:cNvCxnSpPr>
            <a:cxnSpLocks noChangeShapeType="1"/>
          </p:cNvCxnSpPr>
          <p:nvPr/>
        </p:nvCxnSpPr>
        <p:spPr bwMode="auto">
          <a:xfrm>
            <a:off x="457200" y="5105400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838" name="Straight Connector 7"/>
          <p:cNvCxnSpPr>
            <a:cxnSpLocks noChangeShapeType="1"/>
          </p:cNvCxnSpPr>
          <p:nvPr/>
        </p:nvCxnSpPr>
        <p:spPr bwMode="auto">
          <a:xfrm rot="5400000">
            <a:off x="6172200" y="3810000"/>
            <a:ext cx="3352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4839" name="TextBox 8"/>
          <p:cNvSpPr txBox="1">
            <a:spLocks noChangeArrowheads="1"/>
          </p:cNvSpPr>
          <p:nvPr/>
        </p:nvSpPr>
        <p:spPr bwMode="auto">
          <a:xfrm>
            <a:off x="1752600" y="58674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9</a:t>
            </a:r>
            <a:r>
              <a:rPr lang="en-US" sz="2400" baseline="30000"/>
              <a:t>th</a:t>
            </a:r>
            <a:r>
              <a:rPr lang="en-US" sz="2400"/>
              <a:t> byte is called a check byte.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correction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Useful if you think there may be a lot of potential errors, such as a noisy transmission medium.</a:t>
            </a:r>
          </a:p>
          <a:p>
            <a:r>
              <a:rPr lang="en-US" sz="2400" dirty="0" smtClean="0"/>
              <a:t>Devise a “code” so that each symbol’s bit pattern is quite distinct from all the others.</a:t>
            </a:r>
          </a:p>
          <a:p>
            <a:pPr lvl="1"/>
            <a:r>
              <a:rPr lang="en-US" sz="2400" dirty="0" smtClean="0"/>
              <a:t>In practice, this means longer codes.  In other words, the 8-bit ASCII code would not be enough.</a:t>
            </a:r>
          </a:p>
          <a:p>
            <a:r>
              <a:rPr lang="en-US" sz="2400" dirty="0" smtClean="0"/>
              <a:t>One technique:  </a:t>
            </a:r>
            <a:r>
              <a:rPr lang="en-US" sz="2400" dirty="0" smtClean="0">
                <a:solidFill>
                  <a:srgbClr val="FFFF00"/>
                </a:solidFill>
              </a:rPr>
              <a:t>Hamming code</a:t>
            </a:r>
            <a:endParaRPr lang="en-US" sz="2400" dirty="0" smtClean="0"/>
          </a:p>
          <a:p>
            <a:pPr lvl="1"/>
            <a:r>
              <a:rPr lang="en-US" sz="2400" dirty="0" smtClean="0"/>
              <a:t>Idea for assigning code is Hamming distance:  comparing codes, </a:t>
            </a:r>
            <a:r>
              <a:rPr lang="en-US" sz="2400" dirty="0" smtClean="0">
                <a:solidFill>
                  <a:srgbClr val="FFFF00"/>
                </a:solidFill>
              </a:rPr>
              <a:t>count how many bits differ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When you receive an erroneous code, see which letter it’s closest to.  Then you can make a correction.  </a:t>
            </a:r>
            <a:r>
              <a:rPr lang="en-US" sz="24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sz="2400" dirty="0" smtClean="0"/>
              <a:t>Example …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 is a simple error-correcting code. 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would we interpret the bit string 010100 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1400" y="2133600"/>
          <a:ext cx="17239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369"/>
                <a:gridCol w="9305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001111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010011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011100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11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Building blocks of a computer system:</a:t>
            </a:r>
          </a:p>
          <a:p>
            <a:pPr eaLnBrk="1" hangingPunct="1"/>
            <a:r>
              <a:rPr lang="en-US" sz="2800" dirty="0" smtClean="0"/>
              <a:t>Using bits</a:t>
            </a:r>
          </a:p>
          <a:p>
            <a:pPr lvl="1" eaLnBrk="1" hangingPunct="1"/>
            <a:r>
              <a:rPr lang="en-US" sz="2400" dirty="0" smtClean="0"/>
              <a:t>Binary data and operations</a:t>
            </a:r>
          </a:p>
          <a:p>
            <a:pPr lvl="1" eaLnBrk="1" hangingPunct="1"/>
            <a:r>
              <a:rPr lang="en-US" sz="2400" dirty="0" smtClean="0"/>
              <a:t>Logic gates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 smtClean="0"/>
              <a:t>Units of measuring amount of data</a:t>
            </a:r>
          </a:p>
          <a:p>
            <a:r>
              <a:rPr lang="en-US" sz="2800" dirty="0" smtClean="0"/>
              <a:t>CPU vs. memory</a:t>
            </a:r>
          </a:p>
          <a:p>
            <a:pPr marL="457200" lvl="1" indent="0" eaLnBrk="1" hangingPunct="1"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All information inside computer is in </a:t>
            </a:r>
            <a:r>
              <a:rPr lang="en-US" sz="2800" smtClean="0">
                <a:solidFill>
                  <a:srgbClr val="FFFF00"/>
                </a:solidFill>
              </a:rPr>
              <a:t>binary</a:t>
            </a:r>
            <a:endParaRPr lang="en-US" sz="2800" smtClean="0"/>
          </a:p>
          <a:p>
            <a:r>
              <a:rPr lang="en-US" sz="2800" smtClean="0"/>
              <a:t>Smallest unit of data is the </a:t>
            </a:r>
            <a:r>
              <a:rPr lang="en-US" sz="2800" smtClean="0">
                <a:solidFill>
                  <a:srgbClr val="FFFF00"/>
                </a:solidFill>
              </a:rPr>
              <a:t>bit</a:t>
            </a:r>
          </a:p>
          <a:p>
            <a:r>
              <a:rPr lang="en-US" sz="2800" smtClean="0"/>
              <a:t>Only the values 0 and 1 are used</a:t>
            </a:r>
          </a:p>
          <a:p>
            <a:pPr lvl="1">
              <a:buFontTx/>
              <a:buNone/>
            </a:pPr>
            <a:r>
              <a:rPr lang="en-US" sz="2400" smtClean="0"/>
              <a:t>	0 means “false” or “off” or the number 0</a:t>
            </a:r>
          </a:p>
          <a:p>
            <a:pPr lvl="1">
              <a:buFontTx/>
              <a:buNone/>
            </a:pPr>
            <a:r>
              <a:rPr lang="en-US" sz="2400" smtClean="0"/>
              <a:t>	1 means “true” or “on” or the number 1</a:t>
            </a:r>
          </a:p>
          <a:p>
            <a:pPr lvl="1">
              <a:buFontTx/>
              <a:buNone/>
            </a:pPr>
            <a:endParaRPr lang="en-US" sz="2400" smtClean="0"/>
          </a:p>
          <a:p>
            <a:r>
              <a:rPr lang="en-US" sz="2800" smtClean="0"/>
              <a:t>Individual bit values can be manipulated with </a:t>
            </a:r>
            <a:r>
              <a:rPr lang="en-US" sz="2800" smtClean="0">
                <a:solidFill>
                  <a:srgbClr val="FFFF00"/>
                </a:solidFill>
              </a:rPr>
              <a:t>Boolean operations</a:t>
            </a:r>
            <a:r>
              <a:rPr lang="en-US" sz="2800" smtClean="0"/>
              <a:t>:  “and”, “or”, “not”, etc.</a:t>
            </a:r>
          </a:p>
          <a:p>
            <a:pPr lvl="1"/>
            <a:r>
              <a:rPr lang="en-US" sz="2400" smtClean="0"/>
              <a:t>In hardware, we implement these operations with logic gates.</a:t>
            </a:r>
          </a:p>
          <a:p>
            <a:pPr lvl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Boolean examples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FF00"/>
                </a:solidFill>
              </a:rPr>
              <a:t>AND</a:t>
            </a:r>
          </a:p>
          <a:p>
            <a:pPr lvl="1"/>
            <a:r>
              <a:rPr lang="en-US" sz="2000" smtClean="0"/>
              <a:t>To graduate, you must have 128 credits </a:t>
            </a:r>
            <a:r>
              <a:rPr lang="en-US" sz="2000" u="sng" smtClean="0"/>
              <a:t>and</a:t>
            </a:r>
            <a:r>
              <a:rPr lang="en-US" sz="2000" smtClean="0"/>
              <a:t> 2.0 GPA.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OR</a:t>
            </a:r>
          </a:p>
          <a:p>
            <a:pPr lvl="1"/>
            <a:r>
              <a:rPr lang="en-US" sz="2000" smtClean="0"/>
              <a:t>Classics scholarship requires 3 years of Latin </a:t>
            </a:r>
            <a:r>
              <a:rPr lang="en-US" sz="2000" u="sng" smtClean="0"/>
              <a:t>or</a:t>
            </a:r>
            <a:r>
              <a:rPr lang="en-US" sz="2000" smtClean="0"/>
              <a:t> 3 years of Greek.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XOR</a:t>
            </a:r>
            <a:r>
              <a:rPr lang="en-US" sz="2400" smtClean="0"/>
              <a:t> (“exclusive” or)</a:t>
            </a:r>
          </a:p>
          <a:p>
            <a:pPr lvl="1"/>
            <a:r>
              <a:rPr lang="en-US" sz="2000" smtClean="0"/>
              <a:t>To go to Cincinnati, you can fly </a:t>
            </a:r>
            <a:r>
              <a:rPr lang="en-US" sz="2000" u="sng" smtClean="0"/>
              <a:t>or</a:t>
            </a:r>
            <a:r>
              <a:rPr lang="en-US" sz="2000" smtClean="0"/>
              <a:t> drive.  In other words, it doesn’t make sense to do both.</a:t>
            </a:r>
          </a:p>
          <a:p>
            <a:pPr lvl="1"/>
            <a:r>
              <a:rPr lang="en-US" sz="2000" smtClean="0"/>
              <a:t>Do you want a 2-door </a:t>
            </a:r>
            <a:r>
              <a:rPr lang="en-US" sz="2000" u="sng" smtClean="0"/>
              <a:t>or</a:t>
            </a:r>
            <a:r>
              <a:rPr lang="en-US" sz="2000" smtClean="0"/>
              <a:t> a 4-door car?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NOT</a:t>
            </a:r>
          </a:p>
          <a:p>
            <a:pPr lvl="1"/>
            <a:r>
              <a:rPr lang="en-US" sz="2000" smtClean="0"/>
              <a:t>If a statement is true, its negation is false, and vice versa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Gates</a:t>
            </a:r>
          </a:p>
        </p:txBody>
      </p:sp>
      <p:sp>
        <p:nvSpPr>
          <p:cNvPr id="17411" name="Text Placeholder 4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Basic building blocks of CPU’s circuitry.</a:t>
            </a:r>
          </a:p>
          <a:p>
            <a:r>
              <a:rPr lang="en-US" sz="2400" smtClean="0"/>
              <a:t>Usually 2 inputs.</a:t>
            </a:r>
          </a:p>
          <a:p>
            <a:r>
              <a:rPr lang="en-US" sz="2400" smtClean="0"/>
              <a:t>X and Y could be 0 or 1.</a:t>
            </a:r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Combining gates into a </a:t>
            </a:r>
            <a:r>
              <a:rPr lang="en-US" sz="2400" smtClean="0">
                <a:solidFill>
                  <a:srgbClr val="FFFF00"/>
                </a:solidFill>
              </a:rPr>
              <a:t>circuit</a:t>
            </a:r>
            <a:r>
              <a:rPr lang="en-US" sz="2400" smtClean="0"/>
              <a:t>:</a:t>
            </a:r>
          </a:p>
          <a:p>
            <a:pPr lvl="1"/>
            <a:r>
              <a:rPr lang="en-US" sz="2000" smtClean="0"/>
              <a:t>The output of one gate becomes input to another.</a:t>
            </a:r>
          </a:p>
          <a:p>
            <a:pPr lvl="1"/>
            <a:r>
              <a:rPr lang="en-US" sz="2000" smtClean="0"/>
              <a:t>This is how more useful operations are performed.</a:t>
            </a:r>
          </a:p>
        </p:txBody>
      </p:sp>
      <p:pic>
        <p:nvPicPr>
          <p:cNvPr id="17412" name="Picture 5" descr="and_g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00200"/>
            <a:ext cx="2952750" cy="1181100"/>
          </a:xfrm>
          <a:noFill/>
        </p:spPr>
      </p:pic>
      <p:pic>
        <p:nvPicPr>
          <p:cNvPr id="17413" name="Picture 6" descr="or_g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not_g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‘AND’ and ‘OR’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1219200" y="2209800"/>
          <a:ext cx="2819400" cy="3251200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34"/>
          <p:cNvGraphicFramePr>
            <a:graphicFrameLocks noGrp="1"/>
          </p:cNvGraphicFramePr>
          <p:nvPr/>
        </p:nvGraphicFramePr>
        <p:xfrm>
          <a:off x="5029200" y="2209800"/>
          <a:ext cx="3048000" cy="325120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4" name="Line 64"/>
          <p:cNvSpPr>
            <a:spLocks noChangeShapeType="1"/>
          </p:cNvSpPr>
          <p:nvPr/>
        </p:nvSpPr>
        <p:spPr bwMode="auto">
          <a:xfrm>
            <a:off x="609600" y="35814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5" name="Line 65"/>
          <p:cNvSpPr>
            <a:spLocks noChangeShapeType="1"/>
          </p:cNvSpPr>
          <p:nvPr/>
        </p:nvSpPr>
        <p:spPr bwMode="auto">
          <a:xfrm flipH="1">
            <a:off x="8305800" y="5181600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96" name="TextBox 9"/>
          <p:cNvSpPr txBox="1">
            <a:spLocks noChangeArrowheads="1"/>
          </p:cNvSpPr>
          <p:nvPr/>
        </p:nvSpPr>
        <p:spPr bwMode="auto">
          <a:xfrm>
            <a:off x="1143000" y="58674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</a:t>
            </a:r>
            <a:r>
              <a:rPr lang="en-US" sz="2000"/>
              <a:t>Note:  	0  AND  (anything)  =  0</a:t>
            </a:r>
          </a:p>
          <a:p>
            <a:r>
              <a:rPr lang="en-US" sz="2000"/>
              <a:t>		1   OR   (anything)  =  1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XOR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XOR basically says, “either but not both”</a:t>
            </a:r>
          </a:p>
          <a:p>
            <a:endParaRPr lang="en-US" sz="2400" smtClean="0"/>
          </a:p>
          <a:p>
            <a:r>
              <a:rPr lang="en-US" sz="2400" smtClean="0"/>
              <a:t>The output is 1 if both inputs are different.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05400" y="1981200"/>
          <a:ext cx="3505200" cy="3479800"/>
        </p:xfrm>
        <a:graphic>
          <a:graphicData uri="http://schemas.openxmlformats.org/drawingml/2006/table">
            <a:tbl>
              <a:tblPr/>
              <a:tblGrid>
                <a:gridCol w="1168400"/>
                <a:gridCol w="1168400"/>
                <a:gridCol w="1168400"/>
              </a:tblGrid>
              <a:tr h="581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Ans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8" name="Picture 5" descr="xor_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244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example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smtClean="0"/>
              <a:t>Euclidean algorithm:  Given two numbers, find their greatest common divisor….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Let m = larger, and n = smaller number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Let r = remainder after dividing m/n</a:t>
            </a:r>
          </a:p>
          <a:p>
            <a:pPr marL="914400" lvl="1" indent="-457200">
              <a:buFontTx/>
              <a:buAutoNum type="arabicPeriod"/>
            </a:pPr>
            <a:r>
              <a:rPr lang="en-US" sz="2400" smtClean="0">
                <a:solidFill>
                  <a:srgbClr val="FFFF00"/>
                </a:solidFill>
              </a:rPr>
              <a:t>If r = 0, then our answer is n, and we’re done.</a:t>
            </a:r>
          </a:p>
          <a:p>
            <a:pPr marL="914400" lvl="1" indent="-457200"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	But if r ≠ 0, let m = n, and let n = r, and go to step 2.</a:t>
            </a:r>
          </a:p>
          <a:p>
            <a:pPr marL="914400" lvl="1" indent="-457200">
              <a:buFontTx/>
              <a:buNone/>
            </a:pPr>
            <a:endParaRPr lang="en-US" sz="2400" smtClean="0"/>
          </a:p>
          <a:p>
            <a:r>
              <a:rPr lang="en-US" sz="2800" smtClean="0"/>
              <a:t>Try it out…Do you understand the steps?  Does the procedure work?</a:t>
            </a:r>
          </a:p>
          <a:p>
            <a:r>
              <a:rPr lang="en-US" sz="2800" smtClean="0"/>
              <a:t>BTW, an algorithm should also clearly specify its input and output.  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NOR, NAND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NOR gate</a:t>
            </a:r>
          </a:p>
          <a:p>
            <a:pPr lvl="1"/>
            <a:r>
              <a:rPr lang="en-US" sz="2400" smtClean="0"/>
              <a:t>Negation of the OR</a:t>
            </a:r>
          </a:p>
          <a:p>
            <a:pPr lvl="1"/>
            <a:r>
              <a:rPr lang="en-US" sz="2400" smtClean="0"/>
              <a:t>Same as feeding output of OR into a NOT gate.</a:t>
            </a:r>
          </a:p>
          <a:p>
            <a:pPr lvl="1"/>
            <a:r>
              <a:rPr lang="en-US" sz="2400" smtClean="0"/>
              <a:t>Symbol for NOR gate is same as OR but with a loop on the end.</a:t>
            </a:r>
          </a:p>
          <a:p>
            <a:r>
              <a:rPr lang="en-US" sz="2800" smtClean="0"/>
              <a:t>NAND gate</a:t>
            </a:r>
          </a:p>
          <a:p>
            <a:pPr lvl="1"/>
            <a:r>
              <a:rPr lang="en-US" sz="2400" smtClean="0"/>
              <a:t>Negation of the AND…. analogous to NOR.</a:t>
            </a:r>
          </a:p>
          <a:p>
            <a:r>
              <a:rPr lang="en-US" sz="2800" smtClean="0"/>
              <a:t>Interesting property:</a:t>
            </a:r>
          </a:p>
          <a:p>
            <a:pPr lvl="1"/>
            <a:r>
              <a:rPr lang="en-US" sz="2400" smtClean="0"/>
              <a:t>NOR and NAND are </a:t>
            </a:r>
            <a:r>
              <a:rPr lang="en-US" sz="2400" smtClean="0">
                <a:solidFill>
                  <a:srgbClr val="FFFF00"/>
                </a:solidFill>
              </a:rPr>
              <a:t>universal gates</a:t>
            </a:r>
            <a:r>
              <a:rPr lang="en-US" sz="2400" smtClean="0"/>
              <a:t>.  Any other boolean operation can be implemented by using several NAND’s or several NOR’s.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data size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Bit = a single 0 or 1 value</a:t>
            </a:r>
          </a:p>
          <a:p>
            <a:r>
              <a:rPr lang="en-US" sz="2000" dirty="0" smtClean="0"/>
              <a:t>Nibble = 4 bits = 1 hexadecimal digit</a:t>
            </a:r>
          </a:p>
          <a:p>
            <a:r>
              <a:rPr lang="en-US" sz="2800" dirty="0" smtClean="0"/>
              <a:t>Byte = 8 bits</a:t>
            </a:r>
          </a:p>
          <a:p>
            <a:endParaRPr lang="en-US" sz="2800" dirty="0" smtClean="0"/>
          </a:p>
          <a:p>
            <a:r>
              <a:rPr lang="en-US" sz="2800" dirty="0" smtClean="0"/>
              <a:t>Kilobyte (KB) = 2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bytes</a:t>
            </a:r>
          </a:p>
          <a:p>
            <a:r>
              <a:rPr lang="en-US" sz="2800" dirty="0" smtClean="0"/>
              <a:t>Megabyte (MB) = 2</a:t>
            </a:r>
            <a:r>
              <a:rPr lang="en-US" sz="2800" baseline="30000" dirty="0" smtClean="0"/>
              <a:t>20</a:t>
            </a:r>
            <a:r>
              <a:rPr lang="en-US" sz="2800" dirty="0" smtClean="0"/>
              <a:t> bytes</a:t>
            </a:r>
          </a:p>
          <a:p>
            <a:r>
              <a:rPr lang="en-US" sz="2800" dirty="0" smtClean="0"/>
              <a:t>Gigabyte (GB) = 2</a:t>
            </a:r>
            <a:r>
              <a:rPr lang="en-US" sz="2800" baseline="30000" dirty="0" smtClean="0"/>
              <a:t>30</a:t>
            </a:r>
            <a:r>
              <a:rPr lang="en-US" sz="2800" dirty="0" smtClean="0"/>
              <a:t> bytes</a:t>
            </a:r>
          </a:p>
          <a:p>
            <a:r>
              <a:rPr lang="en-US" sz="2800" dirty="0" smtClean="0"/>
              <a:t>Terabyte (TB) = 2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 bytes</a:t>
            </a:r>
          </a:p>
          <a:p>
            <a:endParaRPr lang="en-US" sz="2800" dirty="0" smtClean="0"/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= 1024, though 1000 is a close approx.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and memory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CPU’s job is to obey instructions and do calculations</a:t>
            </a:r>
          </a:p>
          <a:p>
            <a:r>
              <a:rPr lang="en-US" sz="2400" smtClean="0"/>
              <a:t>Memory system stores information for current and future use</a:t>
            </a:r>
          </a:p>
          <a:p>
            <a:pPr lvl="1"/>
            <a:r>
              <a:rPr lang="en-US" sz="2400" smtClean="0"/>
              <a:t>CPU has tiny number of “</a:t>
            </a:r>
            <a:r>
              <a:rPr lang="en-US" sz="2400" smtClean="0">
                <a:solidFill>
                  <a:srgbClr val="FFFF00"/>
                </a:solidFill>
              </a:rPr>
              <a:t>registers</a:t>
            </a:r>
            <a:r>
              <a:rPr lang="en-US" sz="2400" smtClean="0"/>
              <a:t>” for calculations</a:t>
            </a:r>
          </a:p>
          <a:p>
            <a:pPr lvl="1"/>
            <a:r>
              <a:rPr lang="en-US" sz="2400" smtClean="0"/>
              <a:t>main memory (</a:t>
            </a:r>
            <a:r>
              <a:rPr lang="en-US" sz="2400" smtClean="0">
                <a:solidFill>
                  <a:srgbClr val="FFFF00"/>
                </a:solidFill>
              </a:rPr>
              <a:t>RAM</a:t>
            </a:r>
            <a:r>
              <a:rPr lang="en-US" sz="2400" smtClean="0"/>
              <a:t>) stores all files currently open</a:t>
            </a:r>
          </a:p>
          <a:p>
            <a:pPr lvl="1"/>
            <a:r>
              <a:rPr lang="en-US" sz="2400" smtClean="0"/>
              <a:t>Secondary memory (e.g. </a:t>
            </a:r>
            <a:r>
              <a:rPr lang="en-US" sz="2400" smtClean="0">
                <a:solidFill>
                  <a:srgbClr val="FFFF00"/>
                </a:solidFill>
              </a:rPr>
              <a:t>hard drive</a:t>
            </a:r>
            <a:r>
              <a:rPr lang="en-US" sz="2400" smtClean="0"/>
              <a:t>) is for long-term storage of files</a:t>
            </a:r>
          </a:p>
          <a:p>
            <a:pPr lvl="1"/>
            <a:r>
              <a:rPr lang="en-US" sz="2400" smtClean="0"/>
              <a:t>Backup system:  tape, external hard drive</a:t>
            </a:r>
          </a:p>
          <a:p>
            <a:r>
              <a:rPr lang="en-US" sz="2400" smtClean="0"/>
              <a:t>Other types of memory:</a:t>
            </a:r>
          </a:p>
          <a:p>
            <a:pPr lvl="1"/>
            <a:r>
              <a:rPr lang="en-US" sz="2400" smtClean="0"/>
              <a:t>Cache, between CPU and RAM</a:t>
            </a:r>
          </a:p>
          <a:p>
            <a:pPr lvl="1"/>
            <a:r>
              <a:rPr lang="en-US" sz="2400" smtClean="0"/>
              <a:t>Removable drive, e.g. USB or DVD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Runs on electricity:  volatile but fast</a:t>
            </a:r>
          </a:p>
          <a:p>
            <a:r>
              <a:rPr lang="en-US" sz="2800" smtClean="0"/>
              <a:t>Each byte is numbered and addressable</a:t>
            </a:r>
          </a:p>
          <a:p>
            <a:pPr lvl="1"/>
            <a:r>
              <a:rPr lang="en-US" sz="2400" smtClean="0"/>
              <a:t>Capable of holding a single character or small #</a:t>
            </a:r>
          </a:p>
          <a:p>
            <a:endParaRPr lang="en-US" sz="2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0" y="3352800"/>
          <a:ext cx="3657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09"/>
                <a:gridCol w="24106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Address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Contents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“c”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“a”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“t”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13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Contrast between levels of memory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Tradeoff between cost / size / speed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Manipulating data by performing instructions</a:t>
            </a:r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“What is going on in the CPU?”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Handout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 simple machine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comparison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24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92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Access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 per MB</a:t>
                      </a:r>
                      <a:endParaRPr lang="en-US" sz="2000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CPU registers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256 bytes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Cache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 KB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$ 20</a:t>
                      </a:r>
                      <a:endParaRPr lang="en-US" sz="2000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512 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$ 0.20</a:t>
                      </a:r>
                      <a:endParaRPr lang="en-US" sz="2000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GB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100,000 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$ 0.0002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83" name="TextBox 4"/>
          <p:cNvSpPr txBox="1">
            <a:spLocks noChangeArrowheads="1"/>
          </p:cNvSpPr>
          <p:nvPr/>
        </p:nvSpPr>
        <p:spPr bwMode="auto">
          <a:xfrm>
            <a:off x="1143000" y="54864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Numbers are approximate.</a:t>
            </a:r>
          </a:p>
          <a:p>
            <a:r>
              <a:rPr lang="en-US" sz="2400"/>
              <a:t>“ns” means nanosecond = 1 billionth of a second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disks slow?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Analogous to a record player:</a:t>
            </a:r>
          </a:p>
          <a:p>
            <a:r>
              <a:rPr lang="en-US" sz="2800" smtClean="0">
                <a:solidFill>
                  <a:srgbClr val="FFFF00"/>
                </a:solidFill>
              </a:rPr>
              <a:t>Seek time</a:t>
            </a:r>
            <a:r>
              <a:rPr lang="en-US" sz="2800" smtClean="0"/>
              <a:t>:  read-write head moves to find the correct track (up to ~ 8ms)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rgbClr val="FFFF00"/>
                </a:solidFill>
              </a:rPr>
              <a:t>Latency</a:t>
            </a:r>
            <a:r>
              <a:rPr lang="en-US" sz="2800" smtClean="0"/>
              <a:t>:  wait for disk to rotate to beginning of file (up to ~ 4ms)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rgbClr val="FFFF00"/>
                </a:solidFill>
              </a:rPr>
              <a:t>Transfer</a:t>
            </a:r>
            <a:r>
              <a:rPr lang="en-US" sz="2800" smtClean="0"/>
              <a:t>:  grab info from disk (e.g. 1 MB/sec read or 0.1 MB/sec write)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computer anatomy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Inside a computer are 2 parts</a:t>
            </a:r>
          </a:p>
          <a:p>
            <a:pPr lvl="1"/>
            <a:r>
              <a:rPr lang="en-US" sz="2000" dirty="0" smtClean="0"/>
              <a:t>CPU</a:t>
            </a:r>
          </a:p>
          <a:p>
            <a:pPr lvl="1"/>
            <a:r>
              <a:rPr lang="en-US" sz="2000" dirty="0" smtClean="0"/>
              <a:t>Memory</a:t>
            </a:r>
          </a:p>
          <a:p>
            <a:pPr lvl="1"/>
            <a:r>
              <a:rPr lang="en-US" sz="2000" dirty="0" smtClean="0"/>
              <a:t>These are connected by a data bus:  an “HOV lane” where traffic can go either way.</a:t>
            </a:r>
          </a:p>
          <a:p>
            <a:r>
              <a:rPr lang="en-US" sz="2400" dirty="0" smtClean="0"/>
              <a:t>CPU contains: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ALU</a:t>
            </a:r>
            <a:r>
              <a:rPr lang="en-US" sz="2000" dirty="0" smtClean="0"/>
              <a:t>:  arithmetic and logic unit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Control unit</a:t>
            </a:r>
            <a:r>
              <a:rPr lang="en-US" sz="2000" dirty="0" smtClean="0"/>
              <a:t>:  figures out what to do next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Registers</a:t>
            </a:r>
            <a:r>
              <a:rPr lang="en-US" sz="2000" dirty="0" smtClean="0"/>
              <a:t> to hold values needed for calculation</a:t>
            </a:r>
          </a:p>
          <a:p>
            <a:r>
              <a:rPr lang="en-US" sz="2400" dirty="0" smtClean="0"/>
              <a:t>Memory (RAM) contains:</a:t>
            </a:r>
          </a:p>
          <a:p>
            <a:pPr lvl="1"/>
            <a:r>
              <a:rPr lang="en-US" sz="2000" dirty="0" smtClean="0"/>
              <a:t>Software:  </a:t>
            </a:r>
            <a:r>
              <a:rPr lang="en-US" sz="2000" dirty="0" smtClean="0">
                <a:solidFill>
                  <a:srgbClr val="FFFF00"/>
                </a:solidFill>
              </a:rPr>
              <a:t>list of instructions </a:t>
            </a:r>
            <a:r>
              <a:rPr lang="en-US" sz="2000" dirty="0" smtClean="0"/>
              <a:t>the CPU needs to perform</a:t>
            </a:r>
          </a:p>
          <a:p>
            <a:pPr lvl="1"/>
            <a:r>
              <a:rPr lang="en-US" sz="2000" dirty="0" smtClean="0"/>
              <a:t>Data:  </a:t>
            </a:r>
            <a:r>
              <a:rPr lang="en-US" sz="2000" dirty="0" smtClean="0">
                <a:solidFill>
                  <a:srgbClr val="FFFF00"/>
                </a:solidFill>
              </a:rPr>
              <a:t>Input and output  values </a:t>
            </a:r>
            <a:r>
              <a:rPr lang="en-US" sz="2000" dirty="0" smtClean="0"/>
              <a:t>need to be stored while program runs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Stored program idea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Program = software = list of instructions for CPU to do</a:t>
            </a:r>
          </a:p>
          <a:p>
            <a:r>
              <a:rPr lang="en-US" sz="2400" smtClean="0"/>
              <a:t>Programs reside in memory</a:t>
            </a:r>
          </a:p>
          <a:p>
            <a:r>
              <a:rPr lang="en-US" sz="2400" smtClean="0"/>
              <a:t>CPU will do 1 instruction at a time</a:t>
            </a:r>
          </a:p>
          <a:p>
            <a:endParaRPr lang="en-US" sz="2400" smtClean="0"/>
          </a:p>
          <a:p>
            <a:r>
              <a:rPr lang="en-US" sz="2400" smtClean="0"/>
              <a:t>For each instruction, we do the following: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Fetch</a:t>
            </a:r>
            <a:r>
              <a:rPr lang="en-US" sz="2000" smtClean="0"/>
              <a:t> it from memory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Decode</a:t>
            </a:r>
            <a:r>
              <a:rPr lang="en-US" sz="2000" smtClean="0"/>
              <a:t>  – figure out what it means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Execute</a:t>
            </a:r>
            <a:r>
              <a:rPr lang="en-US" sz="2000" smtClean="0"/>
              <a:t> – do it</a:t>
            </a:r>
          </a:p>
          <a:p>
            <a:pPr lvl="1"/>
            <a:r>
              <a:rPr lang="en-US" sz="2000" smtClean="0"/>
              <a:t>And then we continue with the next instruction…  until the program is finished.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A program to add two numbers.</a:t>
            </a:r>
          </a:p>
          <a:p>
            <a:r>
              <a:rPr lang="en-US" sz="2400" smtClean="0"/>
              <a:t>This program may reside at bytes 100-116 in RAM.  </a:t>
            </a:r>
          </a:p>
          <a:p>
            <a:r>
              <a:rPr lang="en-US" sz="2400" smtClean="0"/>
              <a:t>The two numbers we wish to add are located at bytes 200 and 204 in RAM.</a:t>
            </a:r>
          </a:p>
          <a:p>
            <a:r>
              <a:rPr lang="en-US" sz="2400" smtClean="0"/>
              <a:t>We want the result to go into memory at byte 208.</a:t>
            </a:r>
          </a:p>
          <a:p>
            <a:r>
              <a:rPr lang="en-US" sz="2400" smtClean="0"/>
              <a:t>Program may go something like this: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Load the value at Memory[200] into register 1.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Load the value at Memory[204] into register 2.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Add registers 1 and 2, and put result in register 3.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Store the value from register 3 into Memory[208].</a:t>
            </a:r>
          </a:p>
          <a:p>
            <a:r>
              <a:rPr lang="en-US" sz="2400" smtClean="0"/>
              <a:t>Note that the bus is communicating instructions (RAM to CPU) as well as data (both ways).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computer?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Machine that </a:t>
            </a:r>
            <a:r>
              <a:rPr lang="en-US" sz="2400" u="sng" dirty="0" smtClean="0"/>
              <a:t>stores</a:t>
            </a:r>
            <a:r>
              <a:rPr lang="en-US" sz="2400" dirty="0" smtClean="0"/>
              <a:t> and </a:t>
            </a:r>
            <a:r>
              <a:rPr lang="en-US" sz="2400" u="sng" dirty="0" smtClean="0"/>
              <a:t>processes</a:t>
            </a:r>
            <a:r>
              <a:rPr lang="en-US" sz="2400" dirty="0" smtClean="0"/>
              <a:t> information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 memory, machine can be </a:t>
            </a:r>
            <a:r>
              <a:rPr lang="en-US" sz="2400" dirty="0" smtClean="0">
                <a:solidFill>
                  <a:srgbClr val="FFFF00"/>
                </a:solidFill>
              </a:rPr>
              <a:t>programmed</a:t>
            </a:r>
            <a:r>
              <a:rPr lang="en-US" sz="2400" dirty="0" smtClean="0"/>
              <a:t>.  Memory stores software and other files.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Information inside memory is all in binary!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CPU’s job is to obey instructions from a program.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57200" y="2286000"/>
            <a:ext cx="1219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 * </a:t>
            </a:r>
          </a:p>
          <a:p>
            <a:pPr algn="ctr"/>
            <a:r>
              <a:rPr lang="en-US"/>
              <a:t>–  /  %</a:t>
            </a:r>
          </a:p>
          <a:p>
            <a:pPr algn="ctr"/>
            <a:r>
              <a:rPr lang="en-US">
                <a:cs typeface="Arial" charset="0"/>
              </a:rPr>
              <a:t>√  </a:t>
            </a:r>
            <a:r>
              <a:rPr lang="en-US">
                <a:cs typeface="Arial" charset="0"/>
                <a:sym typeface="Symbol" pitchFamily="18" charset="2"/>
              </a:rPr>
              <a:t>  </a:t>
            </a:r>
            <a:r>
              <a:rPr lang="el-GR">
                <a:cs typeface="Arial" charset="0"/>
                <a:sym typeface="Symbol" pitchFamily="18" charset="2"/>
              </a:rPr>
              <a:t>Σ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362200" y="1981200"/>
            <a:ext cx="16002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33400" y="1828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CPU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514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Memory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514600" y="4038600"/>
            <a:ext cx="91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file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2895600" y="5029200"/>
            <a:ext cx="99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file</a:t>
            </a:r>
          </a:p>
        </p:txBody>
      </p:sp>
      <p:sp>
        <p:nvSpPr>
          <p:cNvPr id="3082" name="Line 15"/>
          <p:cNvSpPr>
            <a:spLocks noChangeShapeType="1"/>
          </p:cNvSpPr>
          <p:nvPr/>
        </p:nvSpPr>
        <p:spPr bwMode="auto">
          <a:xfrm>
            <a:off x="16764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6"/>
          <p:cNvSpPr>
            <a:spLocks noChangeArrowheads="1"/>
          </p:cNvSpPr>
          <p:nvPr/>
        </p:nvSpPr>
        <p:spPr bwMode="auto">
          <a:xfrm>
            <a:off x="2819400" y="33528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Our way to manage complex problems</a:t>
            </a:r>
          </a:p>
          <a:p>
            <a:r>
              <a:rPr lang="en-US" sz="2800" smtClean="0"/>
              <a:t>Big picture first, then the details</a:t>
            </a:r>
          </a:p>
          <a:p>
            <a:pPr lvl="1"/>
            <a:r>
              <a:rPr lang="en-US" sz="2400" smtClean="0"/>
              <a:t>Details omitted until they become important</a:t>
            </a:r>
          </a:p>
          <a:p>
            <a:pPr lvl="1"/>
            <a:r>
              <a:rPr lang="en-US" sz="2400" smtClean="0"/>
              <a:t>“top-down” design</a:t>
            </a:r>
          </a:p>
          <a:p>
            <a:pPr lvl="1"/>
            <a:r>
              <a:rPr lang="en-US" sz="2400" smtClean="0"/>
              <a:t>Ex. Road map</a:t>
            </a:r>
          </a:p>
          <a:p>
            <a:r>
              <a:rPr lang="en-US" sz="2800" smtClean="0"/>
              <a:t>We can study a machine without knowing how to build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language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Unfortunately, instructions for CPU can’t be in English, French, etc.</a:t>
            </a:r>
          </a:p>
          <a:p>
            <a:r>
              <a:rPr lang="en-US" sz="2400" dirty="0" smtClean="0"/>
              <a:t>Machine language = binary (or hex) representation of our instructions.</a:t>
            </a:r>
          </a:p>
          <a:p>
            <a:pPr lvl="1"/>
            <a:r>
              <a:rPr lang="en-US" sz="2400" dirty="0" smtClean="0"/>
              <a:t>Each type of computer has its own machine language.  </a:t>
            </a:r>
          </a:p>
          <a:p>
            <a:r>
              <a:rPr lang="en-US" sz="2400" dirty="0" smtClean="0"/>
              <a:t>This is the original form of “computer programming”. 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Verbs</a:t>
            </a:r>
            <a:r>
              <a:rPr lang="en-US" sz="2400" dirty="0" smtClean="0">
                <a:sym typeface="Wingdings" pitchFamily="2" charset="2"/>
              </a:rPr>
              <a:t>:  </a:t>
            </a:r>
            <a:r>
              <a:rPr lang="en-US" sz="2400" dirty="0" smtClean="0"/>
              <a:t>Instruction set.  </a:t>
            </a:r>
            <a:r>
              <a:rPr lang="en-US" sz="2400" i="1" dirty="0" smtClean="0"/>
              <a:t>e.g.</a:t>
            </a:r>
            <a:r>
              <a:rPr lang="en-US" sz="2400" dirty="0" smtClean="0"/>
              <a:t>  Add, subtract, load, store…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Nouns</a:t>
            </a:r>
            <a:r>
              <a:rPr lang="en-US" sz="2400" dirty="0" smtClean="0"/>
              <a:t>:  Operands such as: registers, memory locations, constants, other instructions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Verbs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smtClean="0"/>
              <a:t>3 kinds of instructions  (instruction set)</a:t>
            </a:r>
          </a:p>
          <a:p>
            <a:r>
              <a:rPr lang="en-US" sz="2400" smtClean="0"/>
              <a:t>Data transfer, using the bus</a:t>
            </a:r>
          </a:p>
          <a:p>
            <a:pPr lvl="1"/>
            <a:r>
              <a:rPr lang="en-US" sz="2000" smtClean="0"/>
              <a:t>Load a value from memory into a CPU register</a:t>
            </a:r>
          </a:p>
          <a:p>
            <a:pPr lvl="1">
              <a:buFontTx/>
              <a:buNone/>
            </a:pPr>
            <a:r>
              <a:rPr lang="en-US" sz="2000" smtClean="0"/>
              <a:t>	Very similar to fetching an instruction!</a:t>
            </a:r>
          </a:p>
          <a:p>
            <a:pPr lvl="1"/>
            <a:r>
              <a:rPr lang="en-US" sz="2000" smtClean="0"/>
              <a:t>Store a value from a CPU register into memory</a:t>
            </a:r>
          </a:p>
          <a:p>
            <a:r>
              <a:rPr lang="en-US" sz="2400" smtClean="0"/>
              <a:t>ALU</a:t>
            </a:r>
          </a:p>
          <a:p>
            <a:pPr lvl="1"/>
            <a:r>
              <a:rPr lang="en-US" sz="2000" smtClean="0"/>
              <a:t>Bit manipulation:  AND, OR, XOR, NOT, shift left, shift right, …</a:t>
            </a:r>
          </a:p>
          <a:p>
            <a:pPr lvl="1"/>
            <a:r>
              <a:rPr lang="en-US" sz="2000" smtClean="0"/>
              <a:t>Arithmetic:  add, sub, mul, div, remainder, =, &lt;, &gt;, </a:t>
            </a:r>
            <a:r>
              <a:rPr lang="en-US" sz="2000" smtClean="0">
                <a:sym typeface="Symbol" pitchFamily="18" charset="2"/>
              </a:rPr>
              <a:t>, , ≠, …</a:t>
            </a:r>
          </a:p>
          <a:p>
            <a:r>
              <a:rPr lang="en-US" sz="2400" smtClean="0">
                <a:sym typeface="Symbol" pitchFamily="18" charset="2"/>
              </a:rPr>
              <a:t>Control</a:t>
            </a:r>
          </a:p>
          <a:p>
            <a:pPr lvl="1"/>
            <a:r>
              <a:rPr lang="en-US" sz="2000" smtClean="0">
                <a:sym typeface="Symbol" pitchFamily="18" charset="2"/>
              </a:rPr>
              <a:t>“Go to” another instruction in program.  In other words, interrupt normal sequence of instructions.</a:t>
            </a:r>
          </a:p>
          <a:p>
            <a:pPr lvl="1"/>
            <a:r>
              <a:rPr lang="en-US" sz="2000" smtClean="0">
                <a:sym typeface="Symbol" pitchFamily="18" charset="2"/>
              </a:rPr>
              <a:t>Can be </a:t>
            </a:r>
            <a:r>
              <a:rPr lang="en-US" sz="2000" smtClean="0">
                <a:solidFill>
                  <a:srgbClr val="FFFF00"/>
                </a:solidFill>
                <a:sym typeface="Symbol" pitchFamily="18" charset="2"/>
              </a:rPr>
              <a:t>conditional</a:t>
            </a:r>
            <a:r>
              <a:rPr lang="en-US" sz="2000" smtClean="0">
                <a:sym typeface="Symbol" pitchFamily="18" charset="2"/>
              </a:rPr>
              <a:t> or </a:t>
            </a:r>
            <a:r>
              <a:rPr lang="en-US" sz="2000" smtClean="0">
                <a:solidFill>
                  <a:srgbClr val="FFFF00"/>
                </a:solidFill>
                <a:sym typeface="Symbol" pitchFamily="18" charset="2"/>
              </a:rPr>
              <a:t>unconditional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language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Let’s consider very simple HW.</a:t>
            </a:r>
          </a:p>
          <a:p>
            <a:r>
              <a:rPr lang="en-US" sz="2400" dirty="0" smtClean="0"/>
              <a:t>256 bytes of RAM:  addressable by 8 bits</a:t>
            </a:r>
          </a:p>
          <a:p>
            <a:r>
              <a:rPr lang="en-US" sz="2400" dirty="0" smtClean="0"/>
              <a:t>CPU contains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Instruction register </a:t>
            </a:r>
            <a:r>
              <a:rPr lang="en-US" sz="2000" dirty="0" smtClean="0"/>
              <a:t>(to store contents of instruction)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Program counter </a:t>
            </a:r>
            <a:r>
              <a:rPr lang="en-US" sz="2000" dirty="0" smtClean="0"/>
              <a:t>(to indicate instruction’s address)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16 general purpose registers:  addressable by 4 bits</a:t>
            </a:r>
          </a:p>
          <a:p>
            <a:r>
              <a:rPr lang="en-US" sz="2400" dirty="0" smtClean="0"/>
              <a:t>Each register is 1 byte</a:t>
            </a:r>
          </a:p>
          <a:p>
            <a:r>
              <a:rPr lang="en-US" sz="2400" dirty="0" smtClean="0"/>
              <a:t>Each instruction is 2 bytes = 16 bits = 4 hex digits long</a:t>
            </a:r>
          </a:p>
          <a:p>
            <a:r>
              <a:rPr lang="en-US" sz="2400" dirty="0" smtClean="0"/>
              <a:t>Instruction format:</a:t>
            </a:r>
          </a:p>
          <a:p>
            <a:pPr lvl="1"/>
            <a:r>
              <a:rPr lang="en-US" sz="2000" dirty="0" smtClean="0"/>
              <a:t>First 4 bits are the </a:t>
            </a:r>
            <a:r>
              <a:rPr lang="en-US" sz="2000" dirty="0" err="1" smtClean="0">
                <a:solidFill>
                  <a:srgbClr val="FFFF00"/>
                </a:solidFill>
              </a:rPr>
              <a:t>opcode</a:t>
            </a:r>
            <a:r>
              <a:rPr lang="en-US" sz="2000" dirty="0" smtClean="0"/>
              <a:t> = specify which instruction type</a:t>
            </a:r>
          </a:p>
          <a:p>
            <a:pPr lvl="1"/>
            <a:r>
              <a:rPr lang="en-US" sz="2000" dirty="0" smtClean="0"/>
              <a:t>Other 12 bits are </a:t>
            </a:r>
            <a:r>
              <a:rPr lang="en-US" sz="2000" dirty="0" smtClean="0">
                <a:solidFill>
                  <a:srgbClr val="FFFF00"/>
                </a:solidFill>
              </a:rPr>
              <a:t>operand</a:t>
            </a:r>
            <a:r>
              <a:rPr lang="en-US" sz="2000" dirty="0" smtClean="0"/>
              <a:t>(s)</a:t>
            </a:r>
          </a:p>
          <a:p>
            <a:r>
              <a:rPr lang="en-US" sz="2400" dirty="0" smtClean="0"/>
              <a:t>What do instructions mean? 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16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Machine language examples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Don’t memorize…</a:t>
            </a: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Instruction execution</a:t>
            </a: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Operations in instruction set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Performing arithmetic sometimes requires load / store instructions in addition to the arithmetic instruction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Instructions to manipulate bits directly</a:t>
            </a:r>
            <a:endParaRPr lang="en-US" sz="28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instructions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Note:  16 possible </a:t>
            </a:r>
            <a:r>
              <a:rPr lang="en-US" sz="2400" dirty="0" err="1" smtClean="0"/>
              <a:t>opcodes</a:t>
            </a:r>
            <a:r>
              <a:rPr lang="en-US" sz="2400" dirty="0" smtClean="0"/>
              <a:t>:  4 bit </a:t>
            </a:r>
            <a:r>
              <a:rPr lang="en-US" sz="2400" dirty="0" err="1" smtClean="0"/>
              <a:t>opcode</a:t>
            </a:r>
            <a:endParaRPr lang="en-US" sz="2400" dirty="0" smtClean="0"/>
          </a:p>
          <a:p>
            <a:r>
              <a:rPr lang="en-US" sz="2400" dirty="0" smtClean="0"/>
              <a:t>Note:  16 possible registers:  register number also 4 bits</a:t>
            </a:r>
          </a:p>
          <a:p>
            <a:r>
              <a:rPr lang="en-US" sz="2400" dirty="0" err="1" smtClean="0"/>
              <a:t>Opcode</a:t>
            </a:r>
            <a:r>
              <a:rPr lang="en-US" sz="2400" dirty="0" smtClean="0"/>
              <a:t> 5 is used for </a:t>
            </a:r>
            <a:r>
              <a:rPr lang="en-US" sz="2400" dirty="0" smtClean="0">
                <a:solidFill>
                  <a:srgbClr val="FFFF00"/>
                </a:solidFill>
              </a:rPr>
              <a:t>adding</a:t>
            </a:r>
          </a:p>
          <a:p>
            <a:pPr lvl="1"/>
            <a:r>
              <a:rPr lang="en-US" sz="2000" dirty="0" smtClean="0"/>
              <a:t>Expects 3 register operands</a:t>
            </a:r>
          </a:p>
          <a:p>
            <a:pPr lvl="1"/>
            <a:r>
              <a:rPr lang="en-US" sz="2000" dirty="0" smtClean="0"/>
              <a:t>5RST means R = S + T, where R, S and T are register numbers</a:t>
            </a:r>
          </a:p>
          <a:p>
            <a:pPr lvl="1"/>
            <a:r>
              <a:rPr lang="en-US" sz="2000" dirty="0" smtClean="0"/>
              <a:t>Ex.  5123 means</a:t>
            </a:r>
          </a:p>
          <a:p>
            <a:pPr lvl="1">
              <a:buFontTx/>
              <a:buNone/>
            </a:pPr>
            <a:r>
              <a:rPr lang="en-US" sz="2000" dirty="0" smtClean="0"/>
              <a:t>	Add registers 2 and 3 and put result in register 1.</a:t>
            </a:r>
          </a:p>
          <a:p>
            <a:r>
              <a:rPr lang="en-US" sz="2400" dirty="0" err="1" smtClean="0"/>
              <a:t>Opcode</a:t>
            </a:r>
            <a:r>
              <a:rPr lang="en-US" sz="2400" dirty="0" smtClean="0"/>
              <a:t> 2 is for </a:t>
            </a:r>
            <a:r>
              <a:rPr lang="en-US" sz="2400" dirty="0" smtClean="0">
                <a:solidFill>
                  <a:srgbClr val="FFFF00"/>
                </a:solidFill>
              </a:rPr>
              <a:t>putting a constant in a register</a:t>
            </a:r>
          </a:p>
          <a:p>
            <a:pPr lvl="1"/>
            <a:r>
              <a:rPr lang="en-US" sz="2000" dirty="0" smtClean="0"/>
              <a:t>Expects a register operand, and an 8-bit constant operand</a:t>
            </a:r>
          </a:p>
          <a:p>
            <a:pPr lvl="1"/>
            <a:r>
              <a:rPr lang="en-US" sz="2000" dirty="0" smtClean="0"/>
              <a:t>2RXX means R = XX, where XX is some 8-bit pattern</a:t>
            </a:r>
          </a:p>
          <a:p>
            <a:pPr lvl="1"/>
            <a:r>
              <a:rPr lang="en-US" sz="2000" dirty="0" smtClean="0"/>
              <a:t>Ex.  27c9 means</a:t>
            </a:r>
          </a:p>
          <a:p>
            <a:pPr lvl="1">
              <a:buFontTx/>
              <a:buNone/>
            </a:pPr>
            <a:r>
              <a:rPr lang="en-US" sz="2000" dirty="0" smtClean="0"/>
              <a:t>	Put the </a:t>
            </a:r>
            <a:r>
              <a:rPr lang="en-US" sz="2000" dirty="0" err="1" smtClean="0"/>
              <a:t>hexidecimal</a:t>
            </a:r>
            <a:r>
              <a:rPr lang="en-US" sz="2000" dirty="0" smtClean="0"/>
              <a:t> “c9” into register 7.</a:t>
            </a:r>
          </a:p>
          <a:p>
            <a:r>
              <a:rPr lang="en-US" sz="2400" dirty="0" smtClean="0"/>
              <a:t>Try an example using both types of instructions.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instructions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smtClean="0"/>
              <a:t>Opcode 1 is for </a:t>
            </a:r>
            <a:r>
              <a:rPr lang="en-US" sz="2400" smtClean="0">
                <a:solidFill>
                  <a:srgbClr val="FFFF00"/>
                </a:solidFill>
              </a:rPr>
              <a:t>loading a memory value </a:t>
            </a:r>
            <a:r>
              <a:rPr lang="en-US" sz="2400" smtClean="0"/>
              <a:t>into a register</a:t>
            </a:r>
          </a:p>
          <a:p>
            <a:pPr lvl="1"/>
            <a:r>
              <a:rPr lang="en-US" sz="2000" smtClean="0"/>
              <a:t>Expects a register operand (4 bits), and a memory address from which to load (8 bits).</a:t>
            </a:r>
          </a:p>
          <a:p>
            <a:pPr lvl="1"/>
            <a:r>
              <a:rPr lang="en-US" sz="2000" smtClean="0"/>
              <a:t>Ex.  1820 means to go out to memory at address [20], grab the contents and load it into register 8.  (It does not mean put the number 20 in register 8.)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Opcode 3 is a </a:t>
            </a:r>
            <a:r>
              <a:rPr lang="en-US" sz="2400" smtClean="0">
                <a:solidFill>
                  <a:srgbClr val="FFFF00"/>
                </a:solidFill>
              </a:rPr>
              <a:t>store</a:t>
            </a:r>
            <a:r>
              <a:rPr lang="en-US" sz="2400" smtClean="0"/>
              <a:t> = opposite of load</a:t>
            </a:r>
          </a:p>
          <a:p>
            <a:pPr lvl="1"/>
            <a:r>
              <a:rPr lang="en-US" sz="2000" smtClean="0"/>
              <a:t>Ex.  3921 means to take the value in register 9, and put it into memory at location [21].  (It does not mean put the number 9 into memory location 21.)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Opcode C (hex code for 12) is for telling CPU it’s </a:t>
            </a:r>
            <a:r>
              <a:rPr lang="en-US" sz="2400" smtClean="0">
                <a:solidFill>
                  <a:srgbClr val="FFFF00"/>
                </a:solidFill>
              </a:rPr>
              <a:t>done</a:t>
            </a:r>
            <a:r>
              <a:rPr lang="en-US" sz="2400" smtClean="0"/>
              <a:t>.</a:t>
            </a:r>
          </a:p>
          <a:p>
            <a:pPr lvl="1"/>
            <a:r>
              <a:rPr lang="en-US" sz="2000" smtClean="0"/>
              <a:t>Expects operand to be 12 zero-bits.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/>
              <a:t>Refer to handout…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800" dirty="0" smtClean="0"/>
              <a:t>How would we put the number 64 into memory at address 12?</a:t>
            </a:r>
          </a:p>
          <a:p>
            <a:r>
              <a:rPr lang="en-US" sz="2800" dirty="0" smtClean="0"/>
              <a:t>How would we add the numbers 6 and 8 and put the result in register 1?</a:t>
            </a:r>
          </a:p>
          <a:p>
            <a:r>
              <a:rPr lang="en-US" sz="2800" dirty="0" smtClean="0"/>
              <a:t>How would we add register 7 to register 5 and put the answer in memory at address 32?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our example, each instruction is 2 bytes long.</a:t>
            </a:r>
          </a:p>
          <a:p>
            <a:r>
              <a:rPr lang="en-US" sz="2400" dirty="0" smtClean="0"/>
              <a:t>Program counter (PC) begins at address of first instruction.</a:t>
            </a:r>
          </a:p>
          <a:p>
            <a:r>
              <a:rPr lang="en-US" sz="2400" dirty="0" smtClean="0"/>
              <a:t>For each instruction:</a:t>
            </a:r>
          </a:p>
          <a:p>
            <a:pPr lvl="1"/>
            <a:r>
              <a:rPr lang="en-US" sz="2000" dirty="0" smtClean="0"/>
              <a:t>Fetch (and increment PC by 2)</a:t>
            </a:r>
          </a:p>
          <a:p>
            <a:pPr lvl="1"/>
            <a:r>
              <a:rPr lang="en-US" sz="2000" dirty="0" smtClean="0"/>
              <a:t>Decode</a:t>
            </a:r>
          </a:p>
          <a:p>
            <a:pPr lvl="1"/>
            <a:r>
              <a:rPr lang="en-US" sz="2000" dirty="0" smtClean="0"/>
              <a:t>Execute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Note that RAM contains both instructions and data, separated from each other.  For example, addresses 0-99 could be reserved for code.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operations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 just like gates, but we do several bits in parallel.</a:t>
            </a:r>
          </a:p>
          <a:p>
            <a:r>
              <a:rPr lang="en-US" sz="2400" dirty="0" smtClean="0"/>
              <a:t>Examples</a:t>
            </a:r>
          </a:p>
          <a:p>
            <a:pPr>
              <a:buFontTx/>
              <a:buNone/>
            </a:pPr>
            <a:r>
              <a:rPr lang="en-US" sz="2400" dirty="0" smtClean="0"/>
              <a:t>	   	     10101110				01101011</a:t>
            </a:r>
          </a:p>
          <a:p>
            <a:pPr>
              <a:buFontTx/>
              <a:buNone/>
            </a:pPr>
            <a:r>
              <a:rPr lang="en-US" sz="2400" dirty="0" smtClean="0"/>
              <a:t>	AND     11110000			AND	00011111</a:t>
            </a:r>
          </a:p>
          <a:p>
            <a:r>
              <a:rPr lang="en-US" sz="2400" dirty="0" smtClean="0"/>
              <a:t>Try the same examples with “OR” and “XOR”</a:t>
            </a:r>
          </a:p>
          <a:p>
            <a:r>
              <a:rPr lang="en-US" sz="2400" dirty="0" smtClean="0"/>
              <a:t>Observations:</a:t>
            </a:r>
          </a:p>
          <a:p>
            <a:pPr lvl="1"/>
            <a:r>
              <a:rPr lang="en-US" sz="2000" dirty="0" smtClean="0"/>
              <a:t>What happens when you AND with a 1?  With a 0?</a:t>
            </a:r>
          </a:p>
          <a:p>
            <a:pPr lvl="1"/>
            <a:r>
              <a:rPr lang="en-US" sz="2000" dirty="0" smtClean="0"/>
              <a:t>What about </a:t>
            </a:r>
            <a:r>
              <a:rPr lang="en-US" sz="2000" dirty="0" err="1" smtClean="0"/>
              <a:t>OR’ing</a:t>
            </a:r>
            <a:r>
              <a:rPr lang="en-US" sz="2000" dirty="0" smtClean="0"/>
              <a:t> with a 1 versus a 0?</a:t>
            </a:r>
          </a:p>
          <a:p>
            <a:pPr lvl="1"/>
            <a:r>
              <a:rPr lang="en-US" sz="2000" dirty="0" smtClean="0"/>
              <a:t>What about XOR?</a:t>
            </a:r>
          </a:p>
          <a:p>
            <a:r>
              <a:rPr lang="en-US" sz="2800" dirty="0" smtClean="0"/>
              <a:t>ASCII code:  how do you capitalize a letter?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April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Operations that manipulate bits directly</a:t>
            </a:r>
          </a:p>
          <a:p>
            <a:pPr lvl="1"/>
            <a:r>
              <a:rPr lang="en-US" sz="2400" dirty="0" smtClean="0"/>
              <a:t>Logical  (review)</a:t>
            </a:r>
          </a:p>
          <a:p>
            <a:pPr lvl="1"/>
            <a:r>
              <a:rPr lang="en-US" sz="2400" dirty="0" smtClean="0"/>
              <a:t>Shift 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last topic = operating systems</a:t>
            </a:r>
          </a:p>
          <a:p>
            <a:pPr lvl="1"/>
            <a:r>
              <a:rPr lang="en-US" sz="2400" dirty="0" smtClean="0"/>
              <a:t>Appetizer today:  </a:t>
            </a:r>
            <a:r>
              <a:rPr lang="en-US" sz="2400" dirty="0" smtClean="0">
                <a:solidFill>
                  <a:srgbClr val="FFFF00"/>
                </a:solidFill>
              </a:rPr>
              <a:t>data transfer speeds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software?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Want computational power</a:t>
            </a:r>
          </a:p>
          <a:p>
            <a:pPr lvl="1"/>
            <a:r>
              <a:rPr lang="en-US" sz="2000" smtClean="0"/>
              <a:t>To have direct control of machine</a:t>
            </a:r>
          </a:p>
          <a:p>
            <a:pPr lvl="1"/>
            <a:r>
              <a:rPr lang="en-US" sz="2000" smtClean="0"/>
              <a:t>Sometimes, existing software is not sufficient, doesn’t give what you want</a:t>
            </a:r>
          </a:p>
          <a:p>
            <a:pPr lvl="1"/>
            <a:r>
              <a:rPr lang="en-US" sz="2000" smtClean="0"/>
              <a:t>Programs can be useful or fun for people to use (e.g. game, converting data to image, …)</a:t>
            </a:r>
          </a:p>
          <a:p>
            <a:pPr lvl="1"/>
            <a:endParaRPr lang="en-US" sz="2400" smtClean="0"/>
          </a:p>
          <a:p>
            <a:r>
              <a:rPr lang="en-US" sz="2400" smtClean="0"/>
              <a:t>Need to use a computer language</a:t>
            </a:r>
          </a:p>
          <a:p>
            <a:pPr lvl="1"/>
            <a:r>
              <a:rPr lang="en-US" sz="2000" smtClean="0"/>
              <a:t>E.g. Javascript, PHP, Python, C++, etc.</a:t>
            </a:r>
          </a:p>
          <a:p>
            <a:pPr lvl="1"/>
            <a:r>
              <a:rPr lang="en-US" sz="2000" smtClean="0"/>
              <a:t>Machine independent</a:t>
            </a:r>
          </a:p>
          <a:p>
            <a:pPr lvl="1"/>
            <a:r>
              <a:rPr lang="en-US" sz="2000" smtClean="0"/>
              <a:t>Many common calculations are pre-defined, such as sorting, opening files, surfing the Web, creating a form button, etc.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operations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 just like gates, but we do several bits in parallel.</a:t>
            </a:r>
          </a:p>
          <a:p>
            <a:r>
              <a:rPr lang="en-US" sz="2400" dirty="0" smtClean="0"/>
              <a:t>Examples</a:t>
            </a:r>
          </a:p>
          <a:p>
            <a:pPr>
              <a:buFontTx/>
              <a:buNone/>
            </a:pPr>
            <a:r>
              <a:rPr lang="en-US" sz="2400" dirty="0" smtClean="0"/>
              <a:t>	   	     10101110				01101011</a:t>
            </a:r>
          </a:p>
          <a:p>
            <a:pPr>
              <a:buFontTx/>
              <a:buNone/>
            </a:pPr>
            <a:r>
              <a:rPr lang="en-US" sz="2400" dirty="0" smtClean="0"/>
              <a:t>	AND     11110000			AND	00011111</a:t>
            </a:r>
          </a:p>
          <a:p>
            <a:r>
              <a:rPr lang="en-US" sz="2400" dirty="0" smtClean="0"/>
              <a:t>Try the same examples with “OR” and “XOR”</a:t>
            </a:r>
          </a:p>
          <a:p>
            <a:r>
              <a:rPr lang="en-US" sz="2400" dirty="0" smtClean="0"/>
              <a:t>Observations:</a:t>
            </a:r>
          </a:p>
          <a:p>
            <a:pPr lvl="1"/>
            <a:r>
              <a:rPr lang="en-US" sz="2000" dirty="0" smtClean="0"/>
              <a:t>What happens when you AND with a 1?  With a 0?</a:t>
            </a:r>
          </a:p>
          <a:p>
            <a:pPr lvl="1"/>
            <a:r>
              <a:rPr lang="en-US" sz="2000" dirty="0" smtClean="0"/>
              <a:t>What about </a:t>
            </a:r>
            <a:r>
              <a:rPr lang="en-US" sz="2000" dirty="0" err="1" smtClean="0"/>
              <a:t>OR’ing</a:t>
            </a:r>
            <a:r>
              <a:rPr lang="en-US" sz="2000" dirty="0" smtClean="0"/>
              <a:t> with a 1 versus a 0?</a:t>
            </a:r>
          </a:p>
          <a:p>
            <a:pPr lvl="1"/>
            <a:r>
              <a:rPr lang="en-US" sz="2000" dirty="0" smtClean="0"/>
              <a:t>What about XOR?</a:t>
            </a:r>
          </a:p>
          <a:p>
            <a:r>
              <a:rPr lang="en-US" sz="2800" dirty="0" smtClean="0"/>
              <a:t>ASCII code:  how do you capitalize a letter?</a:t>
            </a:r>
          </a:p>
        </p:txBody>
      </p:sp>
    </p:spTree>
    <p:extLst>
      <p:ext uri="{BB962C8B-B14F-4D97-AF65-F5344CB8AC3E}">
        <p14:creationId xmlns:p14="http://schemas.microsoft.com/office/powerpoint/2010/main" val="255729159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 operations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Given a bit pattern like 00011100, we can shift the bits left to obtain:                             00111000.</a:t>
            </a:r>
          </a:p>
          <a:p>
            <a:r>
              <a:rPr lang="en-US" sz="2400" dirty="0" smtClean="0"/>
              <a:t>If we shift to the right instead, 00011100 becomes                      this:                                                00001110.</a:t>
            </a:r>
          </a:p>
          <a:p>
            <a:r>
              <a:rPr lang="en-US" sz="2400" dirty="0" smtClean="0"/>
              <a:t>We can even shift by more than one position.</a:t>
            </a:r>
          </a:p>
          <a:p>
            <a:pPr lvl="1"/>
            <a:r>
              <a:rPr lang="en-US" sz="2000" dirty="0" smtClean="0"/>
              <a:t>Shifting 01010000 by 3 bits right </a:t>
            </a:r>
            <a:r>
              <a:rPr lang="en-US" sz="2000" dirty="0" smtClean="0">
                <a:sym typeface="Wingdings" pitchFamily="2" charset="2"/>
              </a:rPr>
              <a:t>  00001010.</a:t>
            </a: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Sometimes when we shift, 1’s fall off the edge.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Shifting 01010000 by 2 bits left   01000000.</a:t>
            </a: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When we shift, the “vacated” bits are usually 0.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shift?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application of a shift operation is to:</a:t>
            </a:r>
          </a:p>
          <a:p>
            <a:pPr lvl="1"/>
            <a:r>
              <a:rPr lang="en-US" sz="2000" dirty="0" smtClean="0"/>
              <a:t>Multiply by 2:  left shift</a:t>
            </a:r>
          </a:p>
          <a:p>
            <a:pPr lvl="1"/>
            <a:r>
              <a:rPr lang="en-US" sz="2000" dirty="0" smtClean="0"/>
              <a:t>Divide by 2:  right shift</a:t>
            </a:r>
          </a:p>
          <a:p>
            <a:pPr lvl="1"/>
            <a:r>
              <a:rPr lang="en-US" sz="2000" dirty="0" smtClean="0"/>
              <a:t>Try some examples – should look familiar with our earlier work on binary numbers.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One funny exception:  dividing a (signed) negative number by 2.  We need a different operation:  </a:t>
            </a:r>
            <a:r>
              <a:rPr lang="en-US" sz="2400" dirty="0" smtClean="0">
                <a:solidFill>
                  <a:srgbClr val="FFFF00"/>
                </a:solidFill>
              </a:rPr>
              <a:t>arithmetic right shift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In this case, we want the vacated bit to be 1</a:t>
            </a:r>
          </a:p>
          <a:p>
            <a:pPr lvl="1"/>
            <a:r>
              <a:rPr lang="en-US" sz="2000" dirty="0" smtClean="0"/>
              <a:t>Example:  –12 in signed is  11110100.</a:t>
            </a:r>
          </a:p>
          <a:p>
            <a:pPr lvl="1">
              <a:buFontTx/>
              <a:buNone/>
            </a:pPr>
            <a:r>
              <a:rPr lang="en-US" sz="2000" dirty="0" smtClean="0"/>
              <a:t>	If we shift right by 1, we get 01111010, but it should be</a:t>
            </a:r>
          </a:p>
          <a:p>
            <a:pPr lvl="1">
              <a:buFontTx/>
              <a:buNone/>
            </a:pPr>
            <a:r>
              <a:rPr lang="en-US" sz="2000" dirty="0" smtClean="0"/>
              <a:t>	this:                                           11111010.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Rotate operations work the same as shift… except that the </a:t>
            </a:r>
            <a:r>
              <a:rPr lang="en-US" sz="2400" dirty="0" smtClean="0">
                <a:solidFill>
                  <a:srgbClr val="FFFF00"/>
                </a:solidFill>
              </a:rPr>
              <a:t>vacated bits come from the other end of the number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So, instead of 1’s falling off the edge, they rotate.</a:t>
            </a:r>
          </a:p>
          <a:p>
            <a:endParaRPr lang="en-US" sz="2400" dirty="0" smtClean="0"/>
          </a:p>
          <a:p>
            <a:r>
              <a:rPr lang="en-US" sz="2400" dirty="0" smtClean="0"/>
              <a:t>For example, 01010000 rotated left by 2 becomes 01000001.</a:t>
            </a:r>
          </a:p>
          <a:p>
            <a:endParaRPr lang="en-US" sz="2400" dirty="0" smtClean="0"/>
          </a:p>
          <a:p>
            <a:r>
              <a:rPr lang="en-US" sz="2400" dirty="0" smtClean="0"/>
              <a:t>Also:  00001111 rotated right by 3 becomes:  11100001.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is a list of bitwise operators:</a:t>
            </a:r>
          </a:p>
          <a:p>
            <a:r>
              <a:rPr lang="en-US" sz="2800" dirty="0" smtClean="0"/>
              <a:t>Logical</a:t>
            </a:r>
          </a:p>
          <a:p>
            <a:pPr lvl="1"/>
            <a:r>
              <a:rPr lang="en-US" sz="2400" dirty="0" smtClean="0"/>
              <a:t>and, or, </a:t>
            </a:r>
            <a:r>
              <a:rPr lang="en-US" sz="2400" dirty="0" err="1" smtClean="0"/>
              <a:t>xor</a:t>
            </a:r>
            <a:r>
              <a:rPr lang="en-US" sz="2400" dirty="0" smtClean="0"/>
              <a:t>, not</a:t>
            </a:r>
          </a:p>
          <a:p>
            <a:r>
              <a:rPr lang="en-US" sz="2800" dirty="0" smtClean="0"/>
              <a:t>Shift</a:t>
            </a:r>
            <a:endParaRPr lang="en-US" sz="2800" dirty="0"/>
          </a:p>
          <a:p>
            <a:pPr lvl="1"/>
            <a:r>
              <a:rPr lang="en-US" sz="2400" dirty="0" err="1" smtClean="0"/>
              <a:t>sll</a:t>
            </a:r>
            <a:r>
              <a:rPr lang="en-US" sz="2400" dirty="0" smtClean="0"/>
              <a:t> (Shift left logical)</a:t>
            </a:r>
          </a:p>
          <a:p>
            <a:pPr lvl="1"/>
            <a:r>
              <a:rPr lang="en-US" sz="2400" dirty="0" err="1" smtClean="0"/>
              <a:t>srl</a:t>
            </a:r>
            <a:r>
              <a:rPr lang="en-US" sz="2400" dirty="0" smtClean="0"/>
              <a:t> (Shift right logical)</a:t>
            </a:r>
          </a:p>
          <a:p>
            <a:pPr lvl="1"/>
            <a:r>
              <a:rPr lang="en-US" sz="2400" dirty="0" err="1" smtClean="0"/>
              <a:t>sra</a:t>
            </a:r>
            <a:r>
              <a:rPr lang="en-US" sz="2400" dirty="0" smtClean="0"/>
              <a:t> (Shift right arithmetic)</a:t>
            </a:r>
          </a:p>
          <a:p>
            <a:pPr lvl="1"/>
            <a:r>
              <a:rPr lang="en-US" sz="2400" dirty="0" err="1" smtClean="0"/>
              <a:t>rol</a:t>
            </a:r>
            <a:r>
              <a:rPr lang="en-US" sz="2400" dirty="0" smtClean="0"/>
              <a:t> (Rotate left)</a:t>
            </a:r>
          </a:p>
          <a:p>
            <a:pPr lvl="1"/>
            <a:r>
              <a:rPr lang="en-US" sz="2400" dirty="0" err="1" smtClean="0"/>
              <a:t>ror</a:t>
            </a:r>
            <a:r>
              <a:rPr lang="en-US" sz="2400" dirty="0" smtClean="0"/>
              <a:t> (Rotate right)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74208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rate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Used for both internal &amp; network communication.</a:t>
            </a:r>
          </a:p>
          <a:p>
            <a:r>
              <a:rPr lang="en-US" sz="2400" smtClean="0"/>
              <a:t>Units </a:t>
            </a:r>
          </a:p>
          <a:p>
            <a:pPr lvl="1"/>
            <a:r>
              <a:rPr lang="en-US" sz="2000" smtClean="0"/>
              <a:t>“baud” = bit per second</a:t>
            </a:r>
          </a:p>
          <a:p>
            <a:pPr lvl="1"/>
            <a:r>
              <a:rPr lang="en-US" sz="2000" smtClean="0"/>
              <a:t>Kbps, Mbps, Gbps</a:t>
            </a:r>
          </a:p>
          <a:p>
            <a:pPr lvl="1"/>
            <a:r>
              <a:rPr lang="en-US" sz="2000" smtClean="0"/>
              <a:t>If there’s overhead/noise, figure on an average of 10 bits per byte, so 1 Mbps = 100 KB per second.</a:t>
            </a:r>
          </a:p>
          <a:p>
            <a:pPr lvl="1"/>
            <a:r>
              <a:rPr lang="en-US" sz="2000" smtClean="0"/>
              <a:t>I can read a 20 MB file from USB drive in 2 seconds.  What is the bit rate?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Voice telephone line – limited to 57.6 Kbps</a:t>
            </a:r>
          </a:p>
          <a:p>
            <a:r>
              <a:rPr lang="en-US" sz="2400" smtClean="0"/>
              <a:t>DSL, cable modem:  “broadband” 50-100+ times faster</a:t>
            </a:r>
          </a:p>
          <a:p>
            <a:pPr lvl="1"/>
            <a:r>
              <a:rPr lang="en-US" sz="2000" smtClean="0"/>
              <a:t>Uses more of the sound spectrum; and data compression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20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Operating Systems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definition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origin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responsibilities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relationship with other software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booting</a:t>
            </a:r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processes</a:t>
            </a:r>
            <a:endParaRPr lang="en-US" sz="2400" dirty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Original purpose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Streamline process of doing jobs on the computer.</a:t>
            </a:r>
          </a:p>
          <a:p>
            <a:r>
              <a:rPr lang="en-US" sz="2400" smtClean="0"/>
              <a:t>Reduce overhead spent between jobs.</a:t>
            </a:r>
          </a:p>
          <a:p>
            <a:endParaRPr lang="en-US" sz="2400" smtClean="0"/>
          </a:p>
          <a:p>
            <a:r>
              <a:rPr lang="en-US" sz="2400" smtClean="0"/>
              <a:t>Batch processing:</a:t>
            </a:r>
          </a:p>
          <a:p>
            <a:pPr lvl="1"/>
            <a:r>
              <a:rPr lang="en-US" sz="2000" smtClean="0"/>
              <a:t>Plan day’s jobs in advance</a:t>
            </a:r>
          </a:p>
          <a:p>
            <a:pPr lvl="1"/>
            <a:r>
              <a:rPr lang="en-US" sz="2000" smtClean="0"/>
              <a:t>Give jobs to a computer operator</a:t>
            </a:r>
          </a:p>
          <a:p>
            <a:pPr lvl="1"/>
            <a:r>
              <a:rPr lang="en-US" sz="2000" smtClean="0"/>
              <a:t>Job Control Language:  enter commands to the OS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Computer operator not practical</a:t>
            </a:r>
          </a:p>
          <a:p>
            <a:pPr lvl="1"/>
            <a:r>
              <a:rPr lang="en-US" sz="2000" smtClean="0"/>
              <a:t>Confidentiality</a:t>
            </a:r>
          </a:p>
          <a:p>
            <a:pPr lvl="1"/>
            <a:r>
              <a:rPr lang="en-US" sz="2000" smtClean="0"/>
              <a:t>Some applications like a game are inherently interactive; require fast turnaround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Utilization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smtClean="0"/>
              <a:t>Historically…</a:t>
            </a:r>
          </a:p>
          <a:p>
            <a:r>
              <a:rPr lang="en-US" sz="2400" smtClean="0"/>
              <a:t>CPU time used to be very expensive</a:t>
            </a:r>
          </a:p>
          <a:p>
            <a:r>
              <a:rPr lang="en-US" sz="2400" smtClean="0"/>
              <a:t>2 ways to run jobs</a:t>
            </a:r>
          </a:p>
          <a:p>
            <a:pPr lvl="1"/>
            <a:r>
              <a:rPr lang="en-US" sz="2000" smtClean="0"/>
              <a:t>Interactively</a:t>
            </a:r>
          </a:p>
          <a:p>
            <a:pPr lvl="1"/>
            <a:r>
              <a:rPr lang="en-US" sz="2000" smtClean="0"/>
              <a:t>In batch mode.  This is useful if jobs must complete by some deadline in a real-time system.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Time sharing</a:t>
            </a:r>
          </a:p>
          <a:p>
            <a:pPr lvl="1"/>
            <a:r>
              <a:rPr lang="en-US" sz="2000" smtClean="0"/>
              <a:t>Many users, but just 1 expensive machine.</a:t>
            </a:r>
          </a:p>
          <a:p>
            <a:pPr lvl="1"/>
            <a:r>
              <a:rPr lang="en-US" sz="2000" smtClean="0"/>
              <a:t>Do not let any one job monopolize machine.</a:t>
            </a:r>
          </a:p>
          <a:p>
            <a:pPr lvl="1"/>
            <a:r>
              <a:rPr lang="en-US" sz="2000" smtClean="0"/>
              <a:t>Have several jobs running at same time; give each a turn at the CPU:  </a:t>
            </a:r>
            <a:r>
              <a:rPr lang="en-US" sz="2000" smtClean="0">
                <a:solidFill>
                  <a:srgbClr val="FFFF00"/>
                </a:solidFill>
              </a:rPr>
              <a:t>multi-programming</a:t>
            </a:r>
          </a:p>
          <a:p>
            <a:pPr lvl="1"/>
            <a:r>
              <a:rPr lang="en-US" sz="2000" smtClean="0"/>
              <a:t>Today:  1 user has many jobs per day – use same technique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Kinds of software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Application – fun &amp; useful stuff for people</a:t>
            </a:r>
          </a:p>
          <a:p>
            <a:pPr lvl="1"/>
            <a:r>
              <a:rPr lang="en-US" sz="2000" smtClean="0"/>
              <a:t>Hearts, Excel, Firefox, e-mail, PPT, …</a:t>
            </a:r>
          </a:p>
          <a:p>
            <a:r>
              <a:rPr lang="en-US" sz="2400" smtClean="0"/>
              <a:t>System utilities – programs that make the computer more useful, added features</a:t>
            </a:r>
          </a:p>
          <a:p>
            <a:pPr lvl="1"/>
            <a:r>
              <a:rPr lang="en-US" sz="2000" smtClean="0"/>
              <a:t>Formatting a disk, compress data, play DVD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OS shell – accept commands from user; display error message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OS kernel – major responsibilities; manage resources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Note:  distinctions can be blurred – the distinctions among the categories are not exact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One specimen of software is called a computer program</a:t>
            </a:r>
          </a:p>
          <a:p>
            <a:r>
              <a:rPr lang="en-US" sz="2400" smtClean="0"/>
              <a:t>Small or large, purpose is to solve 1 problem.</a:t>
            </a:r>
          </a:p>
          <a:p>
            <a:endParaRPr lang="en-US" sz="2400" smtClean="0"/>
          </a:p>
          <a:p>
            <a:r>
              <a:rPr lang="en-US" sz="2400" smtClean="0"/>
              <a:t>Works like a recipe</a:t>
            </a:r>
          </a:p>
          <a:p>
            <a:pPr lvl="1"/>
            <a:r>
              <a:rPr lang="en-US" sz="2000" smtClean="0"/>
              <a:t>List of necessary ingredients</a:t>
            </a:r>
          </a:p>
          <a:p>
            <a:pPr lvl="1"/>
            <a:r>
              <a:rPr lang="en-US" sz="2000" smtClean="0"/>
              <a:t>List of instructions for CPU to obey.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A simple program normally has 3 phases.</a:t>
            </a:r>
          </a:p>
          <a:p>
            <a:pPr lvl="1"/>
            <a:r>
              <a:rPr lang="en-US" sz="2000" smtClean="0"/>
              <a:t>Input</a:t>
            </a:r>
          </a:p>
          <a:p>
            <a:pPr lvl="1"/>
            <a:r>
              <a:rPr lang="en-US" sz="2000" smtClean="0"/>
              <a:t>Calculations</a:t>
            </a:r>
          </a:p>
          <a:p>
            <a:pPr lvl="1"/>
            <a:r>
              <a:rPr lang="en-US" sz="2000" smtClean="0"/>
              <a:t>Output</a:t>
            </a:r>
          </a:p>
          <a:p>
            <a:pPr lvl="1">
              <a:buFontTx/>
              <a:buNone/>
            </a:pPr>
            <a:endParaRPr lang="en-US" sz="2000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Responsibilities (1)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Security</a:t>
            </a:r>
          </a:p>
          <a:p>
            <a:pPr lvl="1"/>
            <a:r>
              <a:rPr lang="en-US" sz="2000" smtClean="0"/>
              <a:t>Require many password combinations</a:t>
            </a:r>
          </a:p>
          <a:p>
            <a:pPr lvl="1"/>
            <a:r>
              <a:rPr lang="en-US" sz="2000" smtClean="0"/>
              <a:t>Penalties for mistake</a:t>
            </a:r>
          </a:p>
          <a:p>
            <a:pPr lvl="1"/>
            <a:r>
              <a:rPr lang="en-US" sz="2000" smtClean="0"/>
              <a:t>Super user &amp; diagnostic tools to detect abnormal activity</a:t>
            </a:r>
          </a:p>
          <a:p>
            <a:r>
              <a:rPr lang="en-US" sz="2400" smtClean="0"/>
              <a:t>CPU</a:t>
            </a:r>
          </a:p>
          <a:p>
            <a:pPr lvl="1"/>
            <a:r>
              <a:rPr lang="en-US" sz="2000" smtClean="0"/>
              <a:t>Be aware of all currently running programs</a:t>
            </a:r>
          </a:p>
          <a:p>
            <a:pPr lvl="1"/>
            <a:r>
              <a:rPr lang="en-US" sz="2000" smtClean="0"/>
              <a:t>Synchronization:  make sure 2 executing programs don’t interfere with each other</a:t>
            </a:r>
          </a:p>
          <a:p>
            <a:pPr lvl="1"/>
            <a:r>
              <a:rPr lang="en-US" sz="2000" smtClean="0"/>
              <a:t>Scheduling:  deciding which program to execute now</a:t>
            </a:r>
          </a:p>
          <a:p>
            <a:r>
              <a:rPr lang="en-US" sz="2400" smtClean="0"/>
              <a:t>Memory </a:t>
            </a:r>
          </a:p>
          <a:p>
            <a:pPr lvl="1"/>
            <a:r>
              <a:rPr lang="en-US" sz="2000" smtClean="0"/>
              <a:t>Decide which files (or portions of files) should be in RAM</a:t>
            </a:r>
          </a:p>
          <a:p>
            <a:pPr lvl="1"/>
            <a:r>
              <a:rPr lang="en-US" sz="2000" smtClean="0"/>
              <a:t>Virtual memory:  shuffle pages in and out of RAM to give illusion that RAM is bigger than it really is</a:t>
            </a:r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Responsibilities (2)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Files</a:t>
            </a:r>
          </a:p>
          <a:p>
            <a:pPr lvl="1"/>
            <a:r>
              <a:rPr lang="en-US" sz="2000" smtClean="0"/>
              <a:t>Maintain folders</a:t>
            </a:r>
          </a:p>
          <a:p>
            <a:pPr lvl="1"/>
            <a:r>
              <a:rPr lang="en-US" sz="2000" smtClean="0"/>
              <a:t>Keep information about each file:  name, size, owner, type, permissions</a:t>
            </a:r>
          </a:p>
          <a:p>
            <a:pPr lvl="1"/>
            <a:r>
              <a:rPr lang="en-US" sz="2000" smtClean="0"/>
              <a:t>User quotas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I/O and network</a:t>
            </a:r>
          </a:p>
          <a:p>
            <a:pPr lvl="1"/>
            <a:r>
              <a:rPr lang="en-US" sz="2000" smtClean="0"/>
              <a:t>Device drivers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User interface (shell or GUI)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Boot cycle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When you turn machine on, OS is on disk.</a:t>
            </a:r>
          </a:p>
          <a:p>
            <a:r>
              <a:rPr lang="en-US" sz="2400" smtClean="0"/>
              <a:t>CPU must begin running pre-arranged code in non-volatile </a:t>
            </a:r>
            <a:r>
              <a:rPr lang="en-US" sz="2400" smtClean="0">
                <a:solidFill>
                  <a:srgbClr val="FFFF00"/>
                </a:solidFill>
              </a:rPr>
              <a:t>ROM</a:t>
            </a:r>
            <a:r>
              <a:rPr lang="en-US" sz="2400" smtClean="0"/>
              <a:t>.</a:t>
            </a:r>
          </a:p>
          <a:p>
            <a:r>
              <a:rPr lang="en-US" sz="2400" smtClean="0"/>
              <a:t>The ROM program tells the CPU to load OS from disk to RAM.</a:t>
            </a:r>
          </a:p>
          <a:p>
            <a:pPr lvl="1"/>
            <a:r>
              <a:rPr lang="en-US" sz="2000" smtClean="0"/>
              <a:t>As well as BIOS:  basic I/O system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Finally, begin running the OS.</a:t>
            </a:r>
          </a:p>
          <a:p>
            <a:endParaRPr lang="en-US" sz="2400" smtClean="0"/>
          </a:p>
          <a:p>
            <a:r>
              <a:rPr lang="en-US" sz="2400" smtClean="0"/>
              <a:t>ROM designed to be fast/efficient, therefore small.  The entire OS cannot fit in ROM.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program that has started, but hasn’t yet completed…. Pending work.</a:t>
            </a:r>
          </a:p>
          <a:p>
            <a:r>
              <a:rPr lang="en-US" sz="2400" smtClean="0"/>
              <a:t>OS must keep track of all current work, in case of interruption or hibernation.</a:t>
            </a:r>
          </a:p>
          <a:p>
            <a:endParaRPr lang="en-US" sz="2400" smtClean="0"/>
          </a:p>
          <a:p>
            <a:r>
              <a:rPr lang="en-US" sz="2400" smtClean="0"/>
              <a:t>Possible states for a process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Ready</a:t>
            </a:r>
            <a:r>
              <a:rPr lang="en-US" sz="2000" smtClean="0"/>
              <a:t> (could execute, but doesn’t have CPU)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Running</a:t>
            </a:r>
            <a:r>
              <a:rPr lang="en-US" sz="2000" smtClean="0"/>
              <a:t> (in CPU)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Waiting</a:t>
            </a:r>
            <a:r>
              <a:rPr lang="en-US" sz="2000" smtClean="0"/>
              <a:t> (doing I/O operation)</a:t>
            </a:r>
          </a:p>
          <a:p>
            <a:r>
              <a:rPr lang="en-US" sz="2400" smtClean="0"/>
              <a:t>During its lifetime, a process may experience many state transitions.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April 23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Operating Systems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Scheduling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File permissions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OS may need to decide the order in which to do jobs</a:t>
            </a:r>
          </a:p>
          <a:p>
            <a:r>
              <a:rPr lang="en-US" sz="2400" smtClean="0"/>
              <a:t>Many ways to create a schedule.  We’ll look at 2.</a:t>
            </a:r>
          </a:p>
          <a:p>
            <a:endParaRPr lang="en-US" sz="1200" smtClean="0"/>
          </a:p>
          <a:p>
            <a:r>
              <a:rPr lang="en-US" sz="2400" smtClean="0">
                <a:solidFill>
                  <a:srgbClr val="FFFF00"/>
                </a:solidFill>
              </a:rPr>
              <a:t>First-come, first-served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Do the jobs in the order in which they are requested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Shortest Job Next</a:t>
            </a:r>
          </a:p>
          <a:p>
            <a:pPr lvl="1"/>
            <a:r>
              <a:rPr lang="en-US" sz="2000" smtClean="0">
                <a:solidFill>
                  <a:srgbClr val="FFFF00"/>
                </a:solidFill>
              </a:rPr>
              <a:t>Give priority to short/easy tasks.</a:t>
            </a:r>
          </a:p>
          <a:p>
            <a:pPr lvl="1"/>
            <a:endParaRPr lang="en-US" sz="1200" smtClean="0"/>
          </a:p>
          <a:p>
            <a:r>
              <a:rPr lang="en-US" sz="2400" smtClean="0"/>
              <a:t>Evaluating schedules</a:t>
            </a:r>
          </a:p>
          <a:p>
            <a:pPr lvl="1"/>
            <a:r>
              <a:rPr lang="en-US" sz="2000" smtClean="0"/>
              <a:t>People are interested in how long for their requested jobs to complete.</a:t>
            </a:r>
          </a:p>
          <a:p>
            <a:pPr lvl="1"/>
            <a:r>
              <a:rPr lang="en-US" sz="2000" smtClean="0"/>
              <a:t>Compute the average turnaround time.</a:t>
            </a:r>
          </a:p>
          <a:p>
            <a:pPr lvl="1"/>
            <a:r>
              <a:rPr lang="en-US" sz="2000" smtClean="0"/>
              <a:t>Turnaround time of a job = (time @ finish – time @ request)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1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First-come, first-served</a:t>
            </a:r>
          </a:p>
          <a:p>
            <a:pPr lvl="1"/>
            <a:r>
              <a:rPr lang="en-US" sz="2000" dirty="0" smtClean="0"/>
              <a:t>Process 1 can execute from t=0 to t=20</a:t>
            </a:r>
          </a:p>
          <a:p>
            <a:pPr lvl="1"/>
            <a:r>
              <a:rPr lang="en-US" sz="2000" dirty="0" smtClean="0"/>
              <a:t>Process 2 can execute from t=20 to t=50</a:t>
            </a:r>
          </a:p>
          <a:p>
            <a:pPr lvl="1"/>
            <a:r>
              <a:rPr lang="en-US" sz="2000" dirty="0" smtClean="0"/>
              <a:t>Process 3 can execute from t=50 to t=90</a:t>
            </a:r>
          </a:p>
          <a:p>
            <a:pPr lvl="1"/>
            <a:r>
              <a:rPr lang="en-US" sz="2000" dirty="0" smtClean="0"/>
              <a:t>Process 4 can execute from t=90 to t=100</a:t>
            </a:r>
          </a:p>
          <a:p>
            <a:r>
              <a:rPr lang="en-US" sz="2400" dirty="0" smtClean="0"/>
              <a:t>We can enter this info as extra columns in the table.</a:t>
            </a:r>
          </a:p>
          <a:p>
            <a:r>
              <a:rPr lang="en-US" sz="2400" dirty="0" smtClean="0"/>
              <a:t>What is the average turnaround time?</a:t>
            </a:r>
          </a:p>
          <a:p>
            <a:r>
              <a:rPr lang="en-US" sz="2400" dirty="0" smtClean="0"/>
              <a:t>What if we tried Shortest Job Next?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371600"/>
          <a:ext cx="67243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80"/>
                <a:gridCol w="1944053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of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Execution time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2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z="2400" smtClean="0"/>
              <a:t>Note that it’s possible to have </a:t>
            </a:r>
            <a:r>
              <a:rPr lang="en-US" sz="2400" smtClean="0">
                <a:solidFill>
                  <a:srgbClr val="FFFF00"/>
                </a:solidFill>
              </a:rPr>
              <a:t>idle</a:t>
            </a:r>
            <a:r>
              <a:rPr lang="en-US" sz="2400" smtClean="0"/>
              <a:t> time.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1828800"/>
          <a:ext cx="67243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80"/>
                <a:gridCol w="1944053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Process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of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Execution time needed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load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measure of how “busy” the CPU is</a:t>
            </a:r>
          </a:p>
          <a:p>
            <a:r>
              <a:rPr lang="en-US" sz="2400" smtClean="0"/>
              <a:t>At an instant:  </a:t>
            </a:r>
            <a:r>
              <a:rPr lang="en-US" sz="2400" smtClean="0">
                <a:solidFill>
                  <a:srgbClr val="FFFF00"/>
                </a:solidFill>
              </a:rPr>
              <a:t>how many tasks are currently running or ready.</a:t>
            </a:r>
          </a:p>
          <a:p>
            <a:pPr lvl="1"/>
            <a:r>
              <a:rPr lang="en-US" sz="2000" smtClean="0"/>
              <a:t>If load &gt; 1, the system is “overloaded”, and work is backing up.</a:t>
            </a:r>
          </a:p>
          <a:p>
            <a:r>
              <a:rPr lang="en-US" sz="2400" smtClean="0"/>
              <a:t>Typically reported as an average of the last 1, 5, or 15 minutes.</a:t>
            </a:r>
          </a:p>
          <a:p>
            <a:endParaRPr lang="en-US" sz="2400" smtClean="0"/>
          </a:p>
          <a:p>
            <a:r>
              <a:rPr lang="en-US" sz="2400" smtClean="0"/>
              <a:t>Based on the schedule, can calculate average load as well as maximum load.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permissions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3 levels:  owner, group, rest of world</a:t>
            </a:r>
          </a:p>
          <a:p>
            <a:r>
              <a:rPr lang="en-US" sz="2400" smtClean="0"/>
              <a:t>For each level:</a:t>
            </a:r>
          </a:p>
          <a:p>
            <a:pPr lvl="1"/>
            <a:r>
              <a:rPr lang="en-US" sz="2000" smtClean="0"/>
              <a:t>‘r’ = Can I read the file?</a:t>
            </a:r>
          </a:p>
          <a:p>
            <a:pPr lvl="1"/>
            <a:r>
              <a:rPr lang="en-US" sz="2000" smtClean="0"/>
              <a:t>‘w’ = Can I write to (or delete) the file?</a:t>
            </a:r>
          </a:p>
          <a:p>
            <a:pPr lvl="1"/>
            <a:r>
              <a:rPr lang="en-US" sz="2000" smtClean="0"/>
              <a:t>‘x’ = Can I execute the file?</a:t>
            </a:r>
          </a:p>
          <a:p>
            <a:endParaRPr lang="en-US" sz="2400" smtClean="0"/>
          </a:p>
          <a:p>
            <a:r>
              <a:rPr lang="en-US" sz="2400" smtClean="0"/>
              <a:t>Examples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rw-rw-r--	(664)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rwxr-xr--	(754)</a:t>
            </a:r>
          </a:p>
          <a:p>
            <a:pPr lvl="1"/>
            <a:r>
              <a:rPr lang="en-US" sz="2000" smtClean="0">
                <a:latin typeface="Courier New" pitchFamily="49" charset="0"/>
                <a:cs typeface="Courier New" pitchFamily="49" charset="0"/>
              </a:rPr>
              <a:t>rw-r-----	(640)</a:t>
            </a:r>
          </a:p>
          <a:p>
            <a:pPr lvl="1"/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Recipes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Cooking may be a good analogy, because it solves the problem “I’m hungry”  </a:t>
            </a:r>
            <a:r>
              <a:rPr lang="en-US" sz="2800" smtClean="0">
                <a:sym typeface="Wingdings" pitchFamily="2" charset="2"/>
              </a:rPr>
              <a:t></a:t>
            </a:r>
          </a:p>
          <a:p>
            <a:r>
              <a:rPr lang="en-US" sz="2800" smtClean="0">
                <a:sym typeface="Wingdings" pitchFamily="2" charset="2"/>
              </a:rPr>
              <a:t>What do we see in recipes?  Here’s one: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Brown the beef 15 min.  Drain grease.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Dice carrot, celery, onion (aka mirepoix)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Cut up and boil 6 potatoes until soft.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Mash potatoes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Add flour, spices, sauce, mirepoix to beef.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Put meat mixture into casserole; top with potatoes.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Bake in oven at 400 for 30 minutes.</a:t>
            </a:r>
            <a:endParaRPr lang="en-US" sz="2400" smtClean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permissions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On many systems, there are no groups, so the group permission is the same as “everybody else”.</a:t>
            </a:r>
          </a:p>
          <a:p>
            <a:endParaRPr lang="en-US" sz="2400" smtClean="0"/>
          </a:p>
          <a:p>
            <a:r>
              <a:rPr lang="en-US" sz="2400" smtClean="0"/>
              <a:t>Examples</a:t>
            </a:r>
          </a:p>
          <a:p>
            <a:pPr>
              <a:buFontTx/>
              <a:buNone/>
            </a:pPr>
            <a:r>
              <a:rPr lang="en-US" sz="2400" smtClean="0"/>
              <a:t>		6</a:t>
            </a:r>
            <a:r>
              <a:rPr lang="en-US" sz="2400" u="sng" smtClean="0"/>
              <a:t>44</a:t>
            </a:r>
          </a:p>
          <a:p>
            <a:pPr>
              <a:buFontTx/>
              <a:buNone/>
            </a:pPr>
            <a:r>
              <a:rPr lang="en-US" sz="2400" smtClean="0"/>
              <a:t>		6</a:t>
            </a:r>
            <a:r>
              <a:rPr lang="en-US" sz="2400" u="sng" smtClean="0"/>
              <a:t>00</a:t>
            </a:r>
          </a:p>
          <a:p>
            <a:pPr>
              <a:buFontTx/>
              <a:buNone/>
            </a:pPr>
            <a:r>
              <a:rPr lang="en-US" sz="2400" smtClean="0"/>
              <a:t>		7</a:t>
            </a:r>
            <a:r>
              <a:rPr lang="en-US" sz="2400" u="sng" smtClean="0"/>
              <a:t>55</a:t>
            </a:r>
          </a:p>
          <a:p>
            <a:pPr>
              <a:buFontTx/>
              <a:buNone/>
            </a:pPr>
            <a:r>
              <a:rPr lang="en-US" sz="2400" smtClean="0"/>
              <a:t>		7</a:t>
            </a:r>
            <a:r>
              <a:rPr lang="en-US" sz="2400" u="sng" smtClean="0"/>
              <a:t>00</a:t>
            </a:r>
          </a:p>
          <a:p>
            <a:pPr>
              <a:buFontTx/>
              <a:buNone/>
            </a:pPr>
            <a:endParaRPr lang="en-US" sz="2400" u="sng" smtClean="0"/>
          </a:p>
          <a:p>
            <a:r>
              <a:rPr lang="en-US" sz="2400" smtClean="0"/>
              <a:t>Only a file/folder’s owner or the administrator may change permissions.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Recipes (2)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 computer program has some of the same elements as a recipe.</a:t>
            </a:r>
          </a:p>
          <a:p>
            <a:r>
              <a:rPr lang="en-US" sz="2800" smtClean="0"/>
              <a:t>In recipes, we see:</a:t>
            </a:r>
          </a:p>
          <a:p>
            <a:pPr lvl="1"/>
            <a:r>
              <a:rPr lang="en-US" sz="2400" smtClean="0"/>
              <a:t>Ingredients (the “nouns” of the problem)</a:t>
            </a:r>
          </a:p>
          <a:p>
            <a:pPr lvl="1"/>
            <a:r>
              <a:rPr lang="en-US" sz="2400" smtClean="0"/>
              <a:t>Steps to perform (the “verbs”)</a:t>
            </a:r>
          </a:p>
          <a:p>
            <a:pPr lvl="1"/>
            <a:endParaRPr lang="en-US" sz="2400" smtClean="0"/>
          </a:p>
          <a:p>
            <a:pPr lvl="1"/>
            <a:r>
              <a:rPr lang="en-US" sz="2400" smtClean="0"/>
              <a:t>In some steps, we continue/wait for something</a:t>
            </a:r>
          </a:p>
          <a:p>
            <a:pPr lvl="1"/>
            <a:r>
              <a:rPr lang="en-US" sz="2400" smtClean="0"/>
              <a:t>Sometimes we check things</a:t>
            </a:r>
          </a:p>
          <a:p>
            <a:pPr lvl="2"/>
            <a:r>
              <a:rPr lang="en-US" sz="2000" smtClean="0"/>
              <a:t>Are potatoes fully mashed?</a:t>
            </a:r>
          </a:p>
          <a:p>
            <a:pPr lvl="2"/>
            <a:r>
              <a:rPr lang="en-US" sz="2000" smtClean="0"/>
              <a:t>Should I add more _____ to the mixture?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Recipes inside recipes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But we don’t eat the same stuff every day.  Once we know a few recipes, we can put together a </a:t>
            </a:r>
            <a:r>
              <a:rPr lang="en-US" sz="2400" smtClean="0">
                <a:solidFill>
                  <a:srgbClr val="FFFF00"/>
                </a:solidFill>
              </a:rPr>
              <a:t>menu</a:t>
            </a:r>
            <a:r>
              <a:rPr lang="en-US" sz="2400" smtClean="0"/>
              <a:t> for choices.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if (have all ingredients), make Shepherd’s pie.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if (no potatoes), just make soup instead.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if (no veggies), make hamburger.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if (no beef), make pasta.</a:t>
            </a:r>
          </a:p>
          <a:p>
            <a:pPr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smtClean="0"/>
              <a:t>When you view a whole menu as a program, then “making soup” becomes a </a:t>
            </a:r>
            <a:r>
              <a:rPr lang="en-US" sz="2400" smtClean="0">
                <a:solidFill>
                  <a:srgbClr val="FFFF00"/>
                </a:solidFill>
              </a:rPr>
              <a:t>sub-program</a:t>
            </a:r>
            <a:r>
              <a:rPr lang="en-US" sz="2400" smtClean="0"/>
              <a:t>.</a:t>
            </a:r>
          </a:p>
          <a:p>
            <a:pPr lvl="1"/>
            <a:r>
              <a:rPr lang="en-US" sz="2000" smtClean="0"/>
              <a:t>A large program is composed of several parts.</a:t>
            </a:r>
          </a:p>
          <a:p>
            <a:pPr lvl="1"/>
            <a:r>
              <a:rPr lang="en-US" sz="2000" smtClean="0"/>
              <a:t>In industry, sometimes each part is implemented by different people, like a kitchen having many chefs.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Problem-solving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smtClean="0"/>
              <a:t>Understand problem; inputs and outputs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Write solution in English “pseudo-code”</a:t>
            </a:r>
          </a:p>
          <a:p>
            <a:pPr marL="514350" indent="-514350">
              <a:buFontTx/>
              <a:buAutoNum type="arabicPeriod"/>
            </a:pPr>
            <a:endParaRPr lang="en-US" sz="2800" smtClean="0"/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Write code in a programming language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Compile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Run and test</a:t>
            </a:r>
          </a:p>
          <a:p>
            <a:pPr marL="514350" indent="-514350"/>
            <a:endParaRPr lang="en-US" sz="2800" smtClean="0"/>
          </a:p>
          <a:p>
            <a:pPr marL="514350" indent="-514350"/>
            <a:r>
              <a:rPr lang="en-US" sz="2800" smtClean="0"/>
              <a:t>When program works, can refine or generalize.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18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What is a program?  √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Problem solving procedure √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Step #2 is most important:  write solution (algorithm) in English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Structure of solution: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Sequence of steps (1, 2, 3, …)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Sometimes make a choice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Sometimes need to repeat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Examples</a:t>
            </a:r>
            <a:endParaRPr lang="en-US" dirty="0" smtClean="0">
              <a:sym typeface="Wingdings" pitchFamily="2" charset="2"/>
            </a:endParaRPr>
          </a:p>
          <a:p>
            <a:pPr eaLnBrk="1" hangingPunct="1"/>
            <a:endParaRPr lang="en-US" sz="28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Commitment:</a:t>
            </a: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Look over practice problems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The earliest problems given to a computer were mathematical.</a:t>
            </a:r>
          </a:p>
          <a:p>
            <a:r>
              <a:rPr lang="en-US" sz="2400" smtClean="0"/>
              <a:t>Sometimes there is no clean formula</a:t>
            </a:r>
          </a:p>
          <a:p>
            <a:pPr lvl="1"/>
            <a:r>
              <a:rPr lang="en-US" sz="2000" smtClean="0"/>
              <a:t>Many equations can’t be solved </a:t>
            </a:r>
            <a:r>
              <a:rPr lang="en-US" sz="2000" smtClean="0">
                <a:solidFill>
                  <a:srgbClr val="FFFF00"/>
                </a:solidFill>
              </a:rPr>
              <a:t>analytically</a:t>
            </a:r>
            <a:r>
              <a:rPr lang="en-US" sz="2000" smtClean="0"/>
              <a:t>.  For example:  try cos(x) = x.  Need to solve </a:t>
            </a:r>
            <a:r>
              <a:rPr lang="en-US" sz="2000" smtClean="0">
                <a:solidFill>
                  <a:srgbClr val="FFFF00"/>
                </a:solidFill>
              </a:rPr>
              <a:t>numerically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Ex.  Heat equation is a partial differential equation (PDE).  Most PDEs have to be solved numerically.</a:t>
            </a:r>
          </a:p>
          <a:p>
            <a:pPr lvl="1"/>
            <a:r>
              <a:rPr lang="en-US" sz="2000" smtClean="0"/>
              <a:t>Ex.  Calculating a square root.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Even if there is a clean formula, a computer can help </a:t>
            </a:r>
            <a:r>
              <a:rPr lang="en-US" sz="2400" smtClean="0">
                <a:solidFill>
                  <a:srgbClr val="FFFF00"/>
                </a:solidFill>
              </a:rPr>
              <a:t>automate</a:t>
            </a:r>
            <a:r>
              <a:rPr lang="en-US" sz="2400" smtClean="0"/>
              <a:t> the calculations.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(2)</a:t>
            </a: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What kinds of problems do we solve?  </a:t>
            </a:r>
          </a:p>
          <a:p>
            <a:pPr lvl="1"/>
            <a:r>
              <a:rPr lang="en-US" sz="2400" smtClean="0"/>
              <a:t>Finding directions</a:t>
            </a:r>
          </a:p>
          <a:p>
            <a:pPr lvl="1"/>
            <a:r>
              <a:rPr lang="en-US" sz="2400" smtClean="0"/>
              <a:t>Predicting trends (weather, finance)</a:t>
            </a:r>
          </a:p>
          <a:p>
            <a:pPr lvl="1"/>
            <a:r>
              <a:rPr lang="en-US" sz="2400" smtClean="0"/>
              <a:t>Games</a:t>
            </a:r>
          </a:p>
          <a:p>
            <a:pPr lvl="1"/>
            <a:r>
              <a:rPr lang="en-US" sz="2400" smtClean="0"/>
              <a:t>Record keeping in a business</a:t>
            </a:r>
          </a:p>
          <a:p>
            <a:pPr lvl="1"/>
            <a:r>
              <a:rPr lang="en-US" sz="2400" smtClean="0"/>
              <a:t>Networking and communication</a:t>
            </a:r>
          </a:p>
          <a:p>
            <a:pPr lvl="1"/>
            <a:r>
              <a:rPr lang="en-US" sz="2400" smtClean="0"/>
              <a:t>Multimedia (e.g. image processing, animation and graphics)</a:t>
            </a:r>
          </a:p>
          <a:p>
            <a:pPr lvl="1"/>
            <a:r>
              <a:rPr lang="en-US" sz="2400" smtClean="0"/>
              <a:t>Compressing and encrypting data</a:t>
            </a:r>
          </a:p>
          <a:p>
            <a:pPr lvl="1"/>
            <a:r>
              <a:rPr lang="en-US" sz="2400" smtClean="0"/>
              <a:t>Searching for something (spell check)</a:t>
            </a:r>
          </a:p>
          <a:p>
            <a:pPr lvl="1"/>
            <a:r>
              <a:rPr lang="en-US" sz="2400" smtClean="0"/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CS?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study of how we…</a:t>
            </a:r>
          </a:p>
          <a:p>
            <a:pPr lvl="1"/>
            <a:r>
              <a:rPr lang="en-US" sz="2400" dirty="0" smtClean="0"/>
              <a:t>Solve problems</a:t>
            </a:r>
          </a:p>
          <a:p>
            <a:pPr lvl="1"/>
            <a:r>
              <a:rPr lang="en-US" sz="2400" dirty="0" smtClean="0"/>
              <a:t>Classify problems; insight from solutions</a:t>
            </a:r>
          </a:p>
          <a:p>
            <a:pPr lvl="1"/>
            <a:r>
              <a:rPr lang="en-US" sz="2400" dirty="0" smtClean="0"/>
              <a:t>Represent information, languages</a:t>
            </a:r>
          </a:p>
          <a:p>
            <a:pPr lvl="1"/>
            <a:r>
              <a:rPr lang="en-US" sz="2400" dirty="0" smtClean="0"/>
              <a:t>How to design better computing system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What is knowledge/information?  Comes in various types</a:t>
            </a:r>
          </a:p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A clear sequence of steps to arrive at a solution to a problem.  Must specify:</a:t>
            </a:r>
          </a:p>
          <a:p>
            <a:pPr lvl="1"/>
            <a:r>
              <a:rPr lang="en-US" sz="2000" smtClean="0"/>
              <a:t>Ingredients</a:t>
            </a:r>
          </a:p>
          <a:p>
            <a:pPr lvl="1"/>
            <a:r>
              <a:rPr lang="en-US" sz="2000" smtClean="0"/>
              <a:t>Input, output, variables and operations used</a:t>
            </a:r>
          </a:p>
          <a:p>
            <a:pPr lvl="1"/>
            <a:r>
              <a:rPr lang="en-US" sz="2000" smtClean="0"/>
              <a:t>The order in which steps are taken</a:t>
            </a:r>
          </a:p>
          <a:p>
            <a:pPr lvl="1"/>
            <a:r>
              <a:rPr lang="en-US" sz="2000" smtClean="0"/>
              <a:t>Means that anybody should be able to follow your directions.  There is no ambiguity.</a:t>
            </a:r>
          </a:p>
          <a:p>
            <a:r>
              <a:rPr lang="en-US" sz="2400" smtClean="0"/>
              <a:t>Ideally, each step should perform 1 calculation:</a:t>
            </a:r>
          </a:p>
          <a:p>
            <a:pPr lvl="1"/>
            <a:r>
              <a:rPr lang="en-US" sz="2000" smtClean="0"/>
              <a:t>Input or output of 1 value</a:t>
            </a:r>
          </a:p>
          <a:p>
            <a:pPr lvl="1"/>
            <a:r>
              <a:rPr lang="en-US" sz="2000" smtClean="0"/>
              <a:t>1 calculation, or 1 decision to make</a:t>
            </a:r>
          </a:p>
          <a:p>
            <a:pPr lvl="1"/>
            <a:r>
              <a:rPr lang="en-US" sz="2000" smtClean="0"/>
              <a:t>Calculations usually limited to basic math</a:t>
            </a:r>
          </a:p>
          <a:p>
            <a:pPr lvl="1"/>
            <a:r>
              <a:rPr lang="en-US" sz="2000" smtClean="0"/>
              <a:t>In your algorithm, tedious details can be put off until later.  Explain big picture first.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Discuss in general how you would solve these problems:</a:t>
            </a:r>
          </a:p>
          <a:p>
            <a:pPr lvl="1"/>
            <a:r>
              <a:rPr lang="en-US" sz="2000" smtClean="0"/>
              <a:t>Print the numbers from 1 to 100.</a:t>
            </a:r>
          </a:p>
          <a:p>
            <a:pPr lvl="1"/>
            <a:r>
              <a:rPr lang="en-US" sz="2000" smtClean="0"/>
              <a:t>In this list (3, 2, 7, 5, 4) where is the number 5?</a:t>
            </a:r>
          </a:p>
          <a:p>
            <a:pPr lvl="1"/>
            <a:r>
              <a:rPr lang="en-US" sz="2000" smtClean="0"/>
              <a:t>Which room contains my umbrella?</a:t>
            </a:r>
          </a:p>
          <a:p>
            <a:pPr lvl="1"/>
            <a:r>
              <a:rPr lang="en-US" sz="2000" smtClean="0"/>
              <a:t>Have 2 people play Tic-Tac-Toe.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Let’s practice fully with these problems:</a:t>
            </a:r>
          </a:p>
          <a:p>
            <a:pPr lvl="1"/>
            <a:r>
              <a:rPr lang="en-US" sz="2000" smtClean="0"/>
              <a:t>Ask the user to enter 2 numbers, and output their sum.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Determine a person’s weekly wage, given the number of hours worked and hourly rate.  Don’t forget to figure in overtime.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Add the numbers from 1 to 5.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Solutions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/>
              <a:t>Algorithm to add 2 numbers</a:t>
            </a:r>
          </a:p>
          <a:p>
            <a:pPr lvl="1"/>
            <a:r>
              <a:rPr lang="en-US" sz="2000" smtClean="0"/>
              <a:t>Ask the user to enter 2 values.</a:t>
            </a:r>
          </a:p>
          <a:p>
            <a:pPr lvl="1"/>
            <a:r>
              <a:rPr lang="en-US" sz="2000" smtClean="0"/>
              <a:t>Obtain the input, and call the values </a:t>
            </a:r>
            <a:r>
              <a:rPr lang="en-US" sz="2000" u="sng" smtClean="0"/>
              <a:t>a</a:t>
            </a:r>
            <a:r>
              <a:rPr lang="en-US" sz="2000" smtClean="0"/>
              <a:t> and </a:t>
            </a:r>
            <a:r>
              <a:rPr lang="en-US" sz="2000" u="sng" smtClean="0"/>
              <a:t>b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Set a new variable </a:t>
            </a:r>
            <a:r>
              <a:rPr lang="en-US" sz="2000" u="sng" smtClean="0"/>
              <a:t>sum</a:t>
            </a:r>
            <a:r>
              <a:rPr lang="en-US" sz="2000" smtClean="0"/>
              <a:t> and set it to:  sum = a + b.</a:t>
            </a:r>
          </a:p>
          <a:p>
            <a:pPr lvl="1"/>
            <a:r>
              <a:rPr lang="en-US" sz="2000" smtClean="0"/>
              <a:t>Output sum.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Weekly wage</a:t>
            </a:r>
          </a:p>
          <a:p>
            <a:pPr lvl="1"/>
            <a:r>
              <a:rPr lang="en-US" sz="2000" smtClean="0"/>
              <a:t>Get </a:t>
            </a:r>
            <a:r>
              <a:rPr lang="en-US" sz="2000" u="sng" smtClean="0"/>
              <a:t>hours</a:t>
            </a:r>
            <a:r>
              <a:rPr lang="en-US" sz="2000" smtClean="0"/>
              <a:t> and </a:t>
            </a:r>
            <a:r>
              <a:rPr lang="en-US" sz="2000" u="sng" smtClean="0"/>
              <a:t>rate</a:t>
            </a:r>
            <a:r>
              <a:rPr lang="en-US" sz="2000" smtClean="0"/>
              <a:t> from the user.</a:t>
            </a:r>
          </a:p>
          <a:p>
            <a:pPr lvl="1"/>
            <a:r>
              <a:rPr lang="en-US" sz="2000" smtClean="0"/>
              <a:t>Set the wage as follows:</a:t>
            </a:r>
          </a:p>
          <a:p>
            <a:pPr lvl="2"/>
            <a:r>
              <a:rPr lang="en-US" sz="2000" smtClean="0"/>
              <a:t>If (hours &gt; 40), use overtime formula</a:t>
            </a:r>
          </a:p>
          <a:p>
            <a:pPr lvl="2"/>
            <a:r>
              <a:rPr lang="en-US" sz="2000" smtClean="0"/>
              <a:t>Otherwise, use regular formula</a:t>
            </a:r>
          </a:p>
          <a:p>
            <a:pPr lvl="1"/>
            <a:r>
              <a:rPr lang="en-US" sz="2000" smtClean="0"/>
              <a:t>Output wage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20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Example problems requiring a loop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“How many iterations?”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Practice problems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See handout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Work in pairs to devise solution to 1 problem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We’ll discuss results</a:t>
            </a: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Commitment:</a:t>
            </a: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Prepare more solutions to practice problems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Solutions (2)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Add up the numbers from 1 to 5</a:t>
            </a:r>
          </a:p>
          <a:p>
            <a:pPr lvl="1"/>
            <a:r>
              <a:rPr lang="en-US" sz="2000" dirty="0" smtClean="0"/>
              <a:t>No input!</a:t>
            </a:r>
          </a:p>
          <a:p>
            <a:pPr lvl="1"/>
            <a:r>
              <a:rPr lang="en-US" sz="2000" dirty="0" smtClean="0"/>
              <a:t>Need 2 variables:  </a:t>
            </a:r>
            <a:r>
              <a:rPr lang="en-US" sz="2000" u="sng" dirty="0" smtClean="0"/>
              <a:t>sum</a:t>
            </a:r>
            <a:r>
              <a:rPr lang="en-US" sz="2000" dirty="0" smtClean="0"/>
              <a:t> and </a:t>
            </a:r>
            <a:r>
              <a:rPr lang="en-US" sz="2000" u="sng" dirty="0" smtClean="0"/>
              <a:t>count</a:t>
            </a:r>
          </a:p>
          <a:p>
            <a:pPr lvl="2"/>
            <a:r>
              <a:rPr lang="en-US" sz="2000" dirty="0" smtClean="0"/>
              <a:t>The count variable will go from 1 to 5, one at a time.</a:t>
            </a:r>
          </a:p>
          <a:p>
            <a:pPr lvl="2"/>
            <a:r>
              <a:rPr lang="en-US" sz="2000" dirty="0" smtClean="0"/>
              <a:t>The sum will start at 0, and we continually add to the sum.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Sum = 0 </a:t>
            </a:r>
          </a:p>
          <a:p>
            <a:pPr lvl="1"/>
            <a:r>
              <a:rPr lang="en-US" sz="2000" dirty="0" smtClean="0"/>
              <a:t>Count = 1</a:t>
            </a:r>
          </a:p>
          <a:p>
            <a:pPr lvl="1"/>
            <a:r>
              <a:rPr lang="en-US" sz="2000" dirty="0" smtClean="0"/>
              <a:t>For each value of count from 1 to 5:</a:t>
            </a:r>
          </a:p>
          <a:p>
            <a:pPr lvl="2"/>
            <a:r>
              <a:rPr lang="en-US" sz="2000" dirty="0" smtClean="0"/>
              <a:t>Sum = sum + count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Output sum</a:t>
            </a:r>
          </a:p>
          <a:p>
            <a:pPr lvl="1"/>
            <a:endParaRPr lang="en-US" sz="2000" dirty="0" smtClean="0"/>
          </a:p>
          <a:p>
            <a:r>
              <a:rPr lang="en-US" sz="2400" i="1" dirty="0" smtClean="0"/>
              <a:t>If we can add 1-5, we can just as easily add 1-1000!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Mystery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400" dirty="0" smtClean="0"/>
              <a:t>What does this algorithm do?</a:t>
            </a:r>
          </a:p>
          <a:p>
            <a:pPr lvl="1"/>
            <a:r>
              <a:rPr lang="en-US" sz="2000" dirty="0" smtClean="0"/>
              <a:t>No input.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Create two variables:  sum and count.</a:t>
            </a:r>
          </a:p>
          <a:p>
            <a:pPr lvl="1"/>
            <a:r>
              <a:rPr lang="en-US" sz="2000" dirty="0" smtClean="0"/>
              <a:t>Sum = 0</a:t>
            </a:r>
          </a:p>
          <a:p>
            <a:pPr lvl="1"/>
            <a:r>
              <a:rPr lang="en-US" sz="2000" dirty="0" smtClean="0"/>
              <a:t>Count = 1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For each value of count from 1 to 20:</a:t>
            </a:r>
          </a:p>
          <a:p>
            <a:pPr lvl="2"/>
            <a:r>
              <a:rPr lang="en-US" sz="2000" dirty="0" smtClean="0"/>
              <a:t>Introduce new variable called temp</a:t>
            </a:r>
          </a:p>
          <a:p>
            <a:pPr lvl="2"/>
            <a:r>
              <a:rPr lang="en-US" sz="2000" dirty="0" smtClean="0"/>
              <a:t>Temp = count * count</a:t>
            </a:r>
          </a:p>
          <a:p>
            <a:pPr lvl="2"/>
            <a:r>
              <a:rPr lang="en-US" sz="2000" dirty="0" smtClean="0"/>
              <a:t>Sum = sum + temp</a:t>
            </a:r>
          </a:p>
          <a:p>
            <a:pPr lvl="1"/>
            <a:r>
              <a:rPr lang="en-US" sz="2000" dirty="0" smtClean="0"/>
              <a:t>Output sum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23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Continue working practice problems</a:t>
            </a:r>
          </a:p>
          <a:p>
            <a:pPr lvl="1" eaLnBrk="1" hangingPunct="1"/>
            <a:endParaRPr lang="en-US" sz="2400" smtClean="0">
              <a:sym typeface="Wingdings" pitchFamily="2" charset="2"/>
            </a:endParaRPr>
          </a:p>
          <a:p>
            <a:pPr lvl="1" eaLnBrk="1" hangingPunct="1"/>
            <a:endParaRPr lang="en-US" sz="2400" smtClean="0">
              <a:sym typeface="Wingdings" pitchFamily="2" charset="2"/>
            </a:endParaRPr>
          </a:p>
          <a:p>
            <a:pPr lvl="1" eaLnBrk="1" hangingPunct="1"/>
            <a:endParaRPr lang="en-US" sz="2400" smtClean="0">
              <a:sym typeface="Wingdings" pitchFamily="2" charset="2"/>
            </a:endParaRPr>
          </a:p>
          <a:p>
            <a:pPr lvl="1" eaLnBrk="1" hangingPunct="1"/>
            <a:endParaRPr lang="en-US" sz="2400" smtClean="0">
              <a:sym typeface="Wingdings" pitchFamily="2" charset="2"/>
            </a:endParaRPr>
          </a:p>
          <a:p>
            <a:pPr eaLnBrk="1" hangingPunct="1"/>
            <a:r>
              <a:rPr lang="en-US" sz="2400" smtClean="0">
                <a:sym typeface="Wingdings" pitchFamily="2" charset="2"/>
              </a:rPr>
              <a:t>Commitment:  Consider these problems</a:t>
            </a:r>
            <a:endParaRPr lang="en-US" sz="240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  <a:sym typeface="Wingdings" pitchFamily="2" charset="2"/>
              </a:rPr>
              <a:t>How would you find the largest/smallest number in a list?  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  <a:sym typeface="Wingdings" pitchFamily="2" charset="2"/>
              </a:rPr>
              <a:t>How would you count the number of values that are positive?</a:t>
            </a:r>
          </a:p>
          <a:p>
            <a:pPr lvl="1" eaLnBrk="1" hangingPunct="1"/>
            <a:r>
              <a:rPr lang="en-US" sz="2400" smtClean="0">
                <a:solidFill>
                  <a:srgbClr val="FFFF00"/>
                </a:solidFill>
                <a:sym typeface="Wingdings" pitchFamily="2" charset="2"/>
              </a:rPr>
              <a:t>Counting vowels in a word.</a:t>
            </a:r>
          </a:p>
          <a:p>
            <a:pPr lvl="1" eaLnBrk="1" hangingPunct="1">
              <a:buFontTx/>
              <a:buNone/>
            </a:pPr>
            <a:endParaRPr lang="en-US" sz="240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25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Consider these problems</a:t>
            </a: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Review searching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Finding largest/smallest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Counting things in a list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More practice problems</a:t>
            </a: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error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What is </a:t>
            </a:r>
            <a:r>
              <a:rPr lang="en-US" sz="2400" u="sng" dirty="0" smtClean="0"/>
              <a:t>wrong</a:t>
            </a:r>
            <a:r>
              <a:rPr lang="en-US" sz="2400" dirty="0" smtClean="0"/>
              <a:t> with this technique for searching for the value 3 in a list?</a:t>
            </a:r>
          </a:p>
          <a:p>
            <a:endParaRPr lang="en-US" sz="2400" dirty="0" smtClean="0"/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list = [  8, 5, 2, 8, 3, 6, 1, 9, 4  ]</a:t>
            </a:r>
          </a:p>
          <a:p>
            <a:pPr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for each number in the list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if that number is 3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found = true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else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found = false</a:t>
            </a:r>
          </a:p>
          <a:p>
            <a:pPr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cs typeface="Courier New" pitchFamily="49" charset="0"/>
              </a:rPr>
              <a:t>How should we fix the mistake?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Largest / smallest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How would you find the largest number in a list?</a:t>
            </a:r>
            <a:endParaRPr lang="en-US" sz="2000" smtClean="0">
              <a:sym typeface="Wingdings" pitchFamily="2" charset="2"/>
            </a:endParaRP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Assume first number is the largest.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For each of the other values, ask if it is larger than what we think the largest value is.  If so, update the largest value.</a:t>
            </a:r>
          </a:p>
          <a:p>
            <a:pPr lvl="1" eaLnBrk="1" hangingPunct="1"/>
            <a:r>
              <a:rPr lang="en-US" sz="2400" smtClean="0">
                <a:sym typeface="Wingdings" pitchFamily="2" charset="2"/>
              </a:rPr>
              <a:t>Also keep track of the location of the largest value, in case that is also desired.</a:t>
            </a:r>
          </a:p>
          <a:p>
            <a:pPr lvl="1" eaLnBrk="1" hangingPunct="1"/>
            <a:endParaRPr lang="en-US" sz="2000" smtClean="0">
              <a:sym typeface="Wingdings" pitchFamily="2" charset="2"/>
            </a:endParaRPr>
          </a:p>
          <a:p>
            <a:pPr lvl="1" eaLnBrk="1" hangingPunct="1"/>
            <a:endParaRPr lang="en-US" sz="2000" smtClean="0">
              <a:sym typeface="Wingdings" pitchFamily="2" charset="2"/>
            </a:endParaRPr>
          </a:p>
          <a:p>
            <a:pPr eaLnBrk="1" hangingPunct="1"/>
            <a:r>
              <a:rPr lang="en-US" sz="2400" smtClean="0">
                <a:sym typeface="Wingdings" pitchFamily="2" charset="2"/>
              </a:rPr>
              <a:t>Finding the smallest number is analogous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What should we change?</a:t>
            </a:r>
          </a:p>
          <a:p>
            <a:pPr lvl="1" eaLnBrk="1" hangingPunct="1">
              <a:buFontTx/>
              <a:buNone/>
            </a:pPr>
            <a:endParaRPr lang="en-US" sz="200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functions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What does software need to do?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Input</a:t>
            </a:r>
            <a:r>
              <a:rPr lang="en-US" sz="2800" dirty="0" smtClean="0"/>
              <a:t> or capture information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Store</a:t>
            </a:r>
            <a:r>
              <a:rPr lang="en-US" sz="2800" dirty="0" smtClean="0"/>
              <a:t> information for future use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Process</a:t>
            </a:r>
            <a:r>
              <a:rPr lang="en-US" sz="2800" dirty="0" smtClean="0"/>
              <a:t>:  manipulate information and present it in a meaningful form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Output</a:t>
            </a:r>
            <a:r>
              <a:rPr lang="en-US" sz="2800" dirty="0" smtClean="0"/>
              <a:t>, i.e. allow retrieval of info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Communicate</a:t>
            </a:r>
            <a:r>
              <a:rPr lang="en-US" sz="2800" dirty="0" smtClean="0"/>
              <a:t> / transmit info to another location</a:t>
            </a:r>
          </a:p>
          <a:p>
            <a:endParaRPr lang="en-US" sz="2800" dirty="0" smtClean="0"/>
          </a:p>
          <a:p>
            <a:r>
              <a:rPr lang="en-US" sz="2800" dirty="0" smtClean="0"/>
              <a:t>Observe that information can be input to and output from a computer program.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Pseudocode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list = { 5, 7, 4, 2, 3, 8, 1 }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largest = list[0]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 = 0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for count = 1 to 6 inclusive: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if list[count] &gt; largest: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largest = list[count]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location = count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Output the largest and location in a sentence, e.g. “I found the value 8 at position 5.”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Counting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determine how many values in a list are positive…</a:t>
            </a:r>
          </a:p>
          <a:p>
            <a:r>
              <a:rPr lang="en-US" sz="2400" dirty="0" smtClean="0"/>
              <a:t>First, need a separate variable, </a:t>
            </a:r>
            <a:r>
              <a:rPr lang="en-US" sz="2400" dirty="0" err="1" smtClean="0"/>
              <a:t>numPositive</a:t>
            </a:r>
            <a:r>
              <a:rPr lang="en-US" sz="2400" dirty="0" smtClean="0"/>
              <a:t>, initialized to zero.</a:t>
            </a:r>
          </a:p>
          <a:p>
            <a:r>
              <a:rPr lang="en-US" sz="2400" dirty="0" smtClean="0"/>
              <a:t>Ask each number if it’s positive.  If so, add 1 to </a:t>
            </a:r>
            <a:r>
              <a:rPr lang="en-US" sz="2400" dirty="0" err="1" smtClean="0"/>
              <a:t>numPositive</a:t>
            </a:r>
            <a:r>
              <a:rPr lang="en-US" sz="2400" dirty="0" smtClean="0"/>
              <a:t>.  No “else” clause is needed.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list = [ -6, 0, 8, 4, 1, -2 ]</a:t>
            </a:r>
          </a:p>
          <a:p>
            <a:pPr>
              <a:buFontTx/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numPositive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 count = 0 to 5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if list[count] &gt; 0</a:t>
            </a:r>
          </a:p>
          <a:p>
            <a:pPr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add 1 to </a:t>
            </a:r>
            <a:r>
              <a:rPr lang="en-US" sz="2000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numPositive</a:t>
            </a:r>
            <a:endParaRPr lang="en-US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Output the value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numPositive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in a sentence.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Vowels</a:t>
            </a:r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 word can be thought of as a list/array of characters.</a:t>
            </a:r>
          </a:p>
          <a:p>
            <a:r>
              <a:rPr lang="en-US" sz="2400" dirty="0" smtClean="0"/>
              <a:t>Need a </a:t>
            </a:r>
            <a:r>
              <a:rPr lang="en-US" sz="2400" dirty="0" err="1" smtClean="0"/>
              <a:t>numVowels</a:t>
            </a:r>
            <a:r>
              <a:rPr lang="en-US" sz="2400" dirty="0" smtClean="0"/>
              <a:t> variables, initialized to zero.</a:t>
            </a:r>
          </a:p>
          <a:p>
            <a:r>
              <a:rPr lang="en-US" sz="2400" dirty="0" smtClean="0"/>
              <a:t>For each character in the word, see if it’s a vowel (a, e, </a:t>
            </a:r>
            <a:r>
              <a:rPr lang="en-US" sz="2400" dirty="0" err="1" smtClean="0"/>
              <a:t>i</a:t>
            </a:r>
            <a:r>
              <a:rPr lang="en-US" sz="2400" dirty="0" smtClean="0"/>
              <a:t>, o or u).  If so, add 1 to </a:t>
            </a:r>
            <a:r>
              <a:rPr lang="en-US" sz="2400" dirty="0" err="1" smtClean="0"/>
              <a:t>numVowels</a:t>
            </a:r>
            <a:r>
              <a:rPr lang="en-US" sz="2400" dirty="0" smtClean="0"/>
              <a:t>.</a:t>
            </a:r>
          </a:p>
          <a:p>
            <a:pPr>
              <a:buFontTx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word = "serendipity"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length = the length of word</a:t>
            </a:r>
          </a:p>
          <a:p>
            <a:pPr>
              <a:buFontTx/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numVowels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each letter c in the word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if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 is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a,e,i,o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or u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add 1 to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numVowels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Output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numVowels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in a sentence.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note</a:t>
            </a: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Python and other languages, if you need to ask several questions inside in if-condition, you need to </a:t>
            </a:r>
            <a:r>
              <a:rPr lang="en-US" sz="2400" dirty="0" smtClean="0">
                <a:solidFill>
                  <a:srgbClr val="FFFF00"/>
                </a:solidFill>
              </a:rPr>
              <a:t>separate</a:t>
            </a:r>
            <a:r>
              <a:rPr lang="en-US" sz="2400" dirty="0" smtClean="0"/>
              <a:t> each one with </a:t>
            </a:r>
            <a:r>
              <a:rPr lang="en-US" sz="2400" dirty="0" smtClean="0">
                <a:solidFill>
                  <a:srgbClr val="FFFF00"/>
                </a:solidFill>
              </a:rPr>
              <a:t>and/or </a:t>
            </a:r>
            <a:r>
              <a:rPr lang="en-US" sz="2400" dirty="0" smtClean="0"/>
              <a:t>as appropriate.</a:t>
            </a:r>
          </a:p>
          <a:p>
            <a:r>
              <a:rPr lang="en-US" sz="2400" dirty="0" smtClean="0"/>
              <a:t>Each individual condition must be a complete question.</a:t>
            </a:r>
          </a:p>
          <a:p>
            <a:r>
              <a:rPr lang="en-US" sz="2400" dirty="0" smtClean="0"/>
              <a:t>Illegal:</a:t>
            </a:r>
          </a:p>
          <a:p>
            <a:pPr>
              <a:buFontTx/>
              <a:buNone/>
            </a:pPr>
            <a:r>
              <a:rPr lang="en-US" sz="2400" dirty="0" smtClean="0"/>
              <a:t>		if (c == ‘a’ or ‘e’ or ‘</a:t>
            </a:r>
            <a:r>
              <a:rPr lang="en-US" sz="2400" dirty="0" err="1" smtClean="0"/>
              <a:t>i</a:t>
            </a:r>
            <a:r>
              <a:rPr lang="en-US" sz="2400" dirty="0" smtClean="0"/>
              <a:t>’ or ‘o’ or ‘u’):</a:t>
            </a:r>
          </a:p>
          <a:p>
            <a:pPr>
              <a:buFontTx/>
              <a:buNone/>
            </a:pPr>
            <a:r>
              <a:rPr lang="en-US" sz="2400" dirty="0" smtClean="0"/>
              <a:t>		if (x &gt; 10 and &lt; 20):</a:t>
            </a:r>
          </a:p>
          <a:p>
            <a:r>
              <a:rPr lang="en-US" sz="2400" dirty="0" smtClean="0"/>
              <a:t>Legal:</a:t>
            </a:r>
          </a:p>
          <a:p>
            <a:pPr>
              <a:buFontTx/>
              <a:buNone/>
            </a:pPr>
            <a:r>
              <a:rPr lang="en-US" sz="2400" dirty="0" smtClean="0"/>
              <a:t>		if (c == ‘a’ or c == ‘e’ or c == ‘</a:t>
            </a:r>
            <a:r>
              <a:rPr lang="en-US" sz="2400" dirty="0" err="1" smtClean="0"/>
              <a:t>i</a:t>
            </a:r>
            <a:r>
              <a:rPr lang="en-US" sz="2400" dirty="0" smtClean="0"/>
              <a:t>’ or c == ‘o’ or c == ‘u’):</a:t>
            </a:r>
            <a:endParaRPr lang="en-US" sz="2000" dirty="0" smtClean="0"/>
          </a:p>
          <a:p>
            <a:pPr>
              <a:buFontTx/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	if (x &gt; 10 and x &lt; 20):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problems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Given a list of numbers, how many are multiples of 5?</a:t>
            </a:r>
          </a:p>
          <a:p>
            <a:endParaRPr lang="en-US" sz="2400" smtClean="0"/>
          </a:p>
          <a:p>
            <a:r>
              <a:rPr lang="en-US" sz="2400" smtClean="0"/>
              <a:t>Given a year, is it a leap year or not?</a:t>
            </a:r>
          </a:p>
          <a:p>
            <a:endParaRPr lang="en-US" sz="2400" smtClean="0"/>
          </a:p>
          <a:p>
            <a:r>
              <a:rPr lang="en-US" sz="2400" smtClean="0"/>
              <a:t>Given a number, is it a prime number?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Remaining practice problems from handout.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</a:t>
            </a:r>
            <a:r>
              <a:rPr lang="en-US" smtClean="0"/>
              <a:t>27</a:t>
            </a:r>
            <a:endParaRPr lang="en-US" dirty="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Finish practice problems:  designing solutions in English </a:t>
            </a:r>
          </a:p>
          <a:p>
            <a:pPr eaLnBrk="1" hangingPunct="1"/>
            <a:endParaRPr lang="en-US" sz="2400" dirty="0" smtClean="0">
              <a:sym typeface="Wingdings" pitchFamily="2" charset="2"/>
            </a:endParaRPr>
          </a:p>
          <a:p>
            <a:pPr eaLnBrk="1" hangingPunct="1"/>
            <a:endParaRPr lang="en-US" sz="24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Various ways of sorting</a:t>
            </a:r>
          </a:p>
          <a:p>
            <a:pPr eaLnBrk="1" hangingPunct="1"/>
            <a:endParaRPr lang="en-US" sz="2400" dirty="0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Handout: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Getting to know Python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Given a year, is it a leap year or not?</a:t>
            </a:r>
          </a:p>
          <a:p>
            <a:pPr lvl="1"/>
            <a:r>
              <a:rPr lang="en-US" sz="2000" dirty="0" smtClean="0"/>
              <a:t>Julian definition</a:t>
            </a:r>
          </a:p>
          <a:p>
            <a:pPr lvl="1"/>
            <a:r>
              <a:rPr lang="en-US" sz="2000" dirty="0" smtClean="0"/>
              <a:t>Gregorian definition</a:t>
            </a:r>
          </a:p>
          <a:p>
            <a:r>
              <a:rPr lang="en-US" sz="2400" dirty="0" smtClean="0"/>
              <a:t>Given a number, is it a prime number?</a:t>
            </a:r>
          </a:p>
          <a:p>
            <a:r>
              <a:rPr lang="en-US" sz="2400" dirty="0" smtClean="0"/>
              <a:t>Remaining practice problems from handout.</a:t>
            </a:r>
          </a:p>
          <a:p>
            <a:pPr lvl="1"/>
            <a:r>
              <a:rPr lang="en-US" sz="2000" dirty="0" smtClean="0"/>
              <a:t>Double letter (repeated value in a list)</a:t>
            </a:r>
          </a:p>
          <a:p>
            <a:pPr lvl="1"/>
            <a:r>
              <a:rPr lang="en-US" sz="2000" dirty="0" smtClean="0"/>
              <a:t>Recognizing a 4 digit number</a:t>
            </a:r>
          </a:p>
          <a:p>
            <a:endParaRPr lang="en-US" sz="2400" dirty="0" smtClean="0"/>
          </a:p>
          <a:p>
            <a:r>
              <a:rPr lang="en-US" sz="2400" dirty="0" smtClean="0"/>
              <a:t>We know how to find the largest number in a list  </a:t>
            </a:r>
            <a:r>
              <a:rPr lang="en-US" sz="2400" dirty="0" smtClean="0">
                <a:sym typeface="Symbol"/>
              </a:rPr>
              <a:t></a:t>
            </a:r>
            <a:endParaRPr lang="en-US" sz="2400" dirty="0" smtClean="0"/>
          </a:p>
          <a:p>
            <a:pPr lvl="1"/>
            <a:r>
              <a:rPr lang="en-US" sz="2000" dirty="0" smtClean="0"/>
              <a:t>What about finding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largest or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largest…?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Sorting</a:t>
            </a:r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Much studied problem in computing – many ways to do it.</a:t>
            </a:r>
          </a:p>
          <a:p>
            <a:endParaRPr lang="en-US" sz="2400" smtClean="0"/>
          </a:p>
          <a:p>
            <a:r>
              <a:rPr lang="en-US" sz="2400" smtClean="0"/>
              <a:t>Given a list, need to arrange it “in order”.  Either ascending or descending.  </a:t>
            </a:r>
          </a:p>
          <a:p>
            <a:endParaRPr lang="en-US" sz="2400" smtClean="0"/>
          </a:p>
          <a:p>
            <a:r>
              <a:rPr lang="en-US" sz="2400" smtClean="0"/>
              <a:t>Some methods do better based on type of data or how the values are distributed.</a:t>
            </a:r>
          </a:p>
          <a:p>
            <a:endParaRPr lang="en-US" sz="2400" smtClean="0"/>
          </a:p>
          <a:p>
            <a:r>
              <a:rPr lang="en-US" sz="2400" smtClean="0"/>
              <a:t>Enjoy this Web site demo of sorting methods:</a:t>
            </a:r>
          </a:p>
          <a:p>
            <a:pPr>
              <a:buFontTx/>
              <a:buNone/>
            </a:pPr>
            <a:r>
              <a:rPr lang="en-US" sz="2400" smtClean="0"/>
              <a:t>	http://cg.scs.carleton.ca/~morin/misc/sortalg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Methods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Selection sort</a:t>
            </a:r>
            <a:r>
              <a:rPr lang="en-US" sz="2400" smtClean="0"/>
              <a:t>:  Find the largest value and swap it into first, find 2</a:t>
            </a:r>
            <a:r>
              <a:rPr lang="en-US" sz="2400" baseline="30000" smtClean="0"/>
              <a:t>nd</a:t>
            </a:r>
            <a:r>
              <a:rPr lang="en-US" sz="2400" smtClean="0"/>
              <a:t> largest value and put it 2</a:t>
            </a:r>
            <a:r>
              <a:rPr lang="en-US" sz="2400" baseline="30000" smtClean="0"/>
              <a:t>nd</a:t>
            </a:r>
            <a:r>
              <a:rPr lang="en-US" sz="2400" smtClean="0"/>
              <a:t>, etc.</a:t>
            </a:r>
          </a:p>
          <a:p>
            <a:endParaRPr lang="en-US" sz="2400" smtClean="0"/>
          </a:p>
          <a:p>
            <a:r>
              <a:rPr lang="en-US" sz="2400" smtClean="0">
                <a:solidFill>
                  <a:srgbClr val="FFFF00"/>
                </a:solidFill>
              </a:rPr>
              <a:t>Bubble sort</a:t>
            </a:r>
            <a:r>
              <a:rPr lang="en-US" sz="2400" smtClean="0"/>
              <a:t>:  Scan the list and see which consecutive values are out of order and swap them.</a:t>
            </a:r>
          </a:p>
          <a:p>
            <a:endParaRPr lang="en-US" sz="2400" smtClean="0"/>
          </a:p>
          <a:p>
            <a:r>
              <a:rPr lang="en-US" sz="2400" smtClean="0">
                <a:solidFill>
                  <a:srgbClr val="FFFF00"/>
                </a:solidFill>
              </a:rPr>
              <a:t>Insertion sort</a:t>
            </a:r>
            <a:r>
              <a:rPr lang="en-US" sz="2400" smtClean="0"/>
              <a:t>:  Place the next element in the correct place by shifting other ones over to make room.</a:t>
            </a:r>
          </a:p>
          <a:p>
            <a:endParaRPr lang="en-US" sz="2400" smtClean="0"/>
          </a:p>
          <a:p>
            <a:r>
              <a:rPr lang="en-US" sz="2400" smtClean="0">
                <a:solidFill>
                  <a:srgbClr val="FFFF00"/>
                </a:solidFill>
              </a:rPr>
              <a:t>Merge sort</a:t>
            </a:r>
            <a:r>
              <a:rPr lang="en-US" sz="2400" smtClean="0"/>
              <a:t>:  Split list in half until just 1-2 elements.  Merge adjacent lists by collating them.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Due Monday, at the start of the lab period</a:t>
            </a:r>
          </a:p>
          <a:p>
            <a:r>
              <a:rPr lang="en-US" sz="2400" dirty="0" smtClean="0"/>
              <a:t>Write a short report.  Identify 5 software companies.  For each one:</a:t>
            </a:r>
          </a:p>
          <a:p>
            <a:pPr lvl="1"/>
            <a:r>
              <a:rPr lang="en-US" sz="2000" dirty="0" smtClean="0"/>
              <a:t>What is the company best known for?</a:t>
            </a:r>
          </a:p>
          <a:p>
            <a:pPr lvl="1"/>
            <a:r>
              <a:rPr lang="en-US" sz="2000" dirty="0" smtClean="0"/>
              <a:t>Why is their software popular?  In other words, why do people find their programs useful?</a:t>
            </a:r>
          </a:p>
          <a:p>
            <a:pPr lvl="1"/>
            <a:r>
              <a:rPr lang="en-US" sz="2000" dirty="0" smtClean="0"/>
              <a:t>Quantify how well the company is doing financially.  For example, what is the company’s revenue averaged per employee?</a:t>
            </a:r>
          </a:p>
          <a:p>
            <a:pPr lvl="1"/>
            <a:r>
              <a:rPr lang="en-US" sz="2000" dirty="0" smtClean="0"/>
              <a:t>Describe employment opportunities at the company (e.g. according to their Web site).</a:t>
            </a:r>
          </a:p>
          <a:p>
            <a:r>
              <a:rPr lang="en-US" sz="2400" dirty="0" smtClean="0"/>
              <a:t>Use highly reputable sources of information, and include all citations/references.  Don’t plagiarize.</a:t>
            </a:r>
          </a:p>
          <a:p>
            <a:r>
              <a:rPr lang="en-US" sz="2400" dirty="0" smtClean="0"/>
              <a:t>Turn in a typed document; aim for about 1000 words total.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we need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Computer</a:t>
            </a:r>
            <a:r>
              <a:rPr lang="en-US" sz="2800" dirty="0" smtClean="0"/>
              <a:t>:  an electronic device that can process and store information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Communication network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Know-how</a:t>
            </a:r>
            <a:r>
              <a:rPr lang="en-US" sz="2800" dirty="0" smtClean="0"/>
              <a:t>:  the skills needed to make best use of the computer system</a:t>
            </a:r>
          </a:p>
          <a:p>
            <a:r>
              <a:rPr lang="en-US" sz="2800" dirty="0" smtClean="0"/>
              <a:t>In problem solving, we’d like:</a:t>
            </a:r>
          </a:p>
          <a:p>
            <a:pPr lvl="1"/>
            <a:r>
              <a:rPr lang="en-US" sz="2400" dirty="0" smtClean="0"/>
              <a:t>Solutions / results useful for people</a:t>
            </a:r>
          </a:p>
          <a:p>
            <a:pPr lvl="1"/>
            <a:r>
              <a:rPr lang="en-US" sz="2400" dirty="0" smtClean="0"/>
              <a:t>Find systematic ways of solving problem, so that the method or solution can be adapted to new problems</a:t>
            </a:r>
          </a:p>
          <a:p>
            <a:pPr lvl="1"/>
            <a:r>
              <a:rPr lang="en-US" sz="2400" dirty="0" smtClean="0"/>
              <a:t>Speed</a:t>
            </a:r>
          </a:p>
          <a:p>
            <a:pPr lvl="1"/>
            <a:r>
              <a:rPr lang="en-US" sz="2400" dirty="0" smtClean="0"/>
              <a:t>Consistency and reliability</a:t>
            </a:r>
          </a:p>
          <a:p>
            <a:pPr lvl="1"/>
            <a:r>
              <a:rPr lang="en-US" sz="2400" dirty="0" smtClean="0"/>
              <a:t>Precision</a:t>
            </a:r>
          </a:p>
          <a:p>
            <a:pPr lvl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30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ym typeface="Wingdings" pitchFamily="2" charset="2"/>
              </a:rPr>
              <a:t>Sorting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Selection and Bubble √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insertion:  place next element in correct place by shifting over other ones to make space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Merge:  Repeatedly split list in half until 1-2 elements each.  Then merge adjacent lists by collating them.</a:t>
            </a:r>
          </a:p>
          <a:p>
            <a:pPr lvl="1" eaLnBrk="1" hangingPunct="1"/>
            <a:endParaRPr lang="en-US" sz="20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Computer languages</a:t>
            </a:r>
            <a:endParaRPr lang="en-US" sz="2000" dirty="0" smtClean="0">
              <a:sym typeface="Wingdings" pitchFamily="2" charset="2"/>
            </a:endParaRP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3 kinds of software errors</a:t>
            </a:r>
          </a:p>
          <a:p>
            <a:pPr lvl="1"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evolution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Machine language</a:t>
            </a:r>
          </a:p>
          <a:p>
            <a:endParaRPr lang="en-US" sz="2400" smtClean="0"/>
          </a:p>
          <a:p>
            <a:r>
              <a:rPr lang="en-US" sz="2400" smtClean="0"/>
              <a:t>Assembly language</a:t>
            </a:r>
          </a:p>
          <a:p>
            <a:pPr lvl="1"/>
            <a:r>
              <a:rPr lang="en-US" sz="2000" smtClean="0"/>
              <a:t>Like machine language, also unique to each manufacturer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High-level language  </a:t>
            </a:r>
            <a:r>
              <a:rPr lang="en-US" sz="2400" smtClean="0">
                <a:sym typeface="Wingdings" pitchFamily="2" charset="2"/>
              </a:rPr>
              <a:t>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FORTRAN, COBOL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Pascal, Algol, Ada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C, C++, C#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Java, Javascript, Python</a:t>
            </a:r>
          </a:p>
          <a:p>
            <a:pPr lvl="1"/>
            <a:r>
              <a:rPr lang="en-US" sz="2000" smtClean="0">
                <a:sym typeface="Wingdings" pitchFamily="2" charset="2"/>
              </a:rPr>
              <a:t>many more</a:t>
            </a:r>
            <a:endParaRPr lang="en-US" sz="20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How would we calculate:</a:t>
            </a:r>
          </a:p>
          <a:p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		1</a:t>
            </a:r>
            <a:r>
              <a:rPr lang="en-US" sz="2400" baseline="30000" smtClean="0"/>
              <a:t>2</a:t>
            </a:r>
            <a:r>
              <a:rPr lang="en-US" sz="2400" smtClean="0"/>
              <a:t> + 2</a:t>
            </a:r>
            <a:r>
              <a:rPr lang="en-US" sz="2400" baseline="30000" smtClean="0"/>
              <a:t>2</a:t>
            </a:r>
            <a:r>
              <a:rPr lang="en-US" sz="2400" smtClean="0"/>
              <a:t> + 3</a:t>
            </a:r>
            <a:r>
              <a:rPr lang="en-US" sz="2400" baseline="30000" smtClean="0"/>
              <a:t>2</a:t>
            </a:r>
            <a:r>
              <a:rPr lang="en-US" sz="2400" smtClean="0"/>
              <a:t> + … + 20</a:t>
            </a:r>
            <a:r>
              <a:rPr lang="en-US" sz="2400" baseline="30000" smtClean="0"/>
              <a:t>2</a:t>
            </a:r>
            <a:r>
              <a:rPr lang="en-US" sz="2400" smtClean="0"/>
              <a:t>  ?</a:t>
            </a:r>
          </a:p>
          <a:p>
            <a:endParaRPr lang="en-US" sz="2400" smtClean="0"/>
          </a:p>
          <a:p>
            <a:r>
              <a:rPr lang="en-US" sz="2400" smtClean="0"/>
              <a:t>Let’s create our own solution, and see what the “code” looks like in different types of languages:</a:t>
            </a:r>
          </a:p>
          <a:p>
            <a:pPr lvl="1"/>
            <a:r>
              <a:rPr lang="en-US" sz="2400" smtClean="0"/>
              <a:t>Machine language </a:t>
            </a:r>
            <a:r>
              <a:rPr lang="en-US" sz="2400" smtClean="0">
                <a:sym typeface="Wingdings" pitchFamily="2" charset="2"/>
              </a:rPr>
              <a:t>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Assembly language </a:t>
            </a:r>
          </a:p>
          <a:p>
            <a:pPr lvl="1"/>
            <a:r>
              <a:rPr lang="en-US" sz="2400" smtClean="0">
                <a:sym typeface="Wingdings" pitchFamily="2" charset="2"/>
              </a:rPr>
              <a:t>High-level language </a:t>
            </a:r>
            <a:endParaRPr lang="en-US" sz="240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Machine language</a:t>
            </a:r>
          </a:p>
        </p:txBody>
      </p:sp>
      <p:sp>
        <p:nvSpPr>
          <p:cNvPr id="185347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00003000:	00000014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00004000:	200c0001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00004004:	20080000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00004008:	3c0a0000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0000400c:	354a3000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00004010:	8d4a0000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00004014:	018a4822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00004018:	1d200005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0000401c:	018c0018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00004020:	00005812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00004024:	010b4020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18534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00004028:	218c0001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0000402c:	08001005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00004030:	2008000a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00004034:	0000000c</a:t>
            </a:r>
          </a:p>
          <a:p>
            <a:pPr eaLnBrk="1" hangingPunct="1"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96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</a:t>
            </a:r>
            <a:r>
              <a:rPr lang="en-US" sz="200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help me!</a:t>
            </a:r>
            <a:endParaRPr lang="en-US" sz="96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language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numValue: .word 20</a:t>
            </a:r>
          </a:p>
          <a:p>
            <a:pPr eaLnBrk="1" hangingPunct="1"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__start: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addi $12, $0, 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addi $8, $0, 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lui $10, 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ori $10, $10, 0x3000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lw $10, 0($10)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while: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sub $9, $12, $10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bgtz $3, end</a:t>
            </a:r>
          </a:p>
          <a:p>
            <a:pPr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6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mult $12, $12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mflo $11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add $8, $8, $11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addi $12, $12, 1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j while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end: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addi $8, $0, 10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syscall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HLL (Pascal)</a:t>
            </a:r>
          </a:p>
        </p:txBody>
      </p:sp>
      <p:sp>
        <p:nvSpPr>
          <p:cNvPr id="187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var 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sum : integer;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count : integer;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sum := 0;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for count := 1 to 20 do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sum := sum + count * count;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writeln(sum);</a:t>
            </a:r>
          </a:p>
          <a:p>
            <a:pPr eaLnBrk="1" hangingPunct="1">
              <a:buFontTx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end.</a:t>
            </a:r>
          </a:p>
          <a:p>
            <a:pPr>
              <a:buFontTx/>
              <a:buNone/>
            </a:pPr>
            <a:endParaRPr lang="en-US" sz="20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Bugs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Any mistake made in a computer program</a:t>
            </a:r>
          </a:p>
          <a:p>
            <a:r>
              <a:rPr lang="en-US" sz="2400" smtClean="0"/>
              <a:t>Term ‘bug’ coined by Grace Hopper, ca. 1950</a:t>
            </a:r>
          </a:p>
          <a:p>
            <a:r>
              <a:rPr lang="en-US" sz="2400" smtClean="0"/>
              <a:t>3 kinds of bugs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Syntax errors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Run-time errors</a:t>
            </a:r>
          </a:p>
          <a:p>
            <a:pPr lvl="1"/>
            <a:r>
              <a:rPr lang="en-US" sz="2400" smtClean="0">
                <a:solidFill>
                  <a:srgbClr val="FFFF00"/>
                </a:solidFill>
              </a:rPr>
              <a:t>Logical errors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Beyond bugs, program can be just </a:t>
            </a:r>
            <a:r>
              <a:rPr lang="en-US" sz="2400" u="sng" smtClean="0"/>
              <a:t>slow</a:t>
            </a:r>
            <a:r>
              <a:rPr lang="en-US" sz="2400" smtClean="0"/>
              <a:t>!</a:t>
            </a:r>
          </a:p>
          <a:p>
            <a:pPr lvl="1"/>
            <a:r>
              <a:rPr lang="en-US" sz="2000" smtClean="0"/>
              <a:t>Ex.  Ineffective ways of finding the divisors of some number.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Content Placeholder 3" descr="bu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914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Feb. 1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Practice the problem-solving procedure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Let’s write these programs:</a:t>
            </a:r>
          </a:p>
          <a:p>
            <a:pPr lvl="1" eaLnBrk="1" hangingPunct="1"/>
            <a:r>
              <a:rPr lang="en-US" dirty="0" smtClean="0"/>
              <a:t>Example:  time zone program</a:t>
            </a:r>
          </a:p>
          <a:p>
            <a:pPr lvl="1" eaLnBrk="1" hangingPunct="1"/>
            <a:r>
              <a:rPr lang="en-US" dirty="0" smtClean="0"/>
              <a:t>Example:  a guessing game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Handouts:</a:t>
            </a:r>
          </a:p>
          <a:p>
            <a:pPr lvl="1"/>
            <a:r>
              <a:rPr lang="en-US" dirty="0" smtClean="0"/>
              <a:t>Source code for the examples </a:t>
            </a:r>
          </a:p>
          <a:p>
            <a:pPr lvl="1"/>
            <a:r>
              <a:rPr lang="en-US" dirty="0" smtClean="0"/>
              <a:t>Review </a:t>
            </a:r>
            <a:r>
              <a:rPr lang="en-US" smtClean="0"/>
              <a:t>for test 1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Secret communication</a:t>
            </a:r>
          </a:p>
          <a:p>
            <a:pPr lvl="1"/>
            <a:r>
              <a:rPr lang="en-US" sz="2400" dirty="0" err="1" smtClean="0"/>
              <a:t>Steganography</a:t>
            </a:r>
            <a:endParaRPr lang="en-US" sz="2400" dirty="0" smtClean="0"/>
          </a:p>
          <a:p>
            <a:pPr lvl="1"/>
            <a:r>
              <a:rPr lang="en-US" sz="2400" dirty="0" smtClean="0"/>
              <a:t>Cryptography</a:t>
            </a:r>
          </a:p>
          <a:p>
            <a:r>
              <a:rPr lang="en-US" sz="2800" dirty="0" smtClean="0"/>
              <a:t>Goal</a:t>
            </a:r>
          </a:p>
          <a:p>
            <a:pPr lvl="1"/>
            <a:r>
              <a:rPr lang="en-US" sz="2400" dirty="0" smtClean="0"/>
              <a:t>Sender has message intended only for recipient.  How to protect from detection or eavesdropping?</a:t>
            </a:r>
          </a:p>
          <a:p>
            <a:r>
              <a:rPr lang="en-US" sz="2800" dirty="0" smtClean="0"/>
              <a:t>Definitions</a:t>
            </a:r>
          </a:p>
          <a:p>
            <a:r>
              <a:rPr lang="en-US" sz="2800" dirty="0" smtClean="0"/>
              <a:t>Examples</a:t>
            </a:r>
          </a:p>
          <a:p>
            <a:endParaRPr lang="en-US" sz="2800" dirty="0" smtClean="0"/>
          </a:p>
          <a:p>
            <a:r>
              <a:rPr lang="en-US" sz="2800" dirty="0" smtClean="0"/>
              <a:t>No lab but </a:t>
            </a:r>
            <a:r>
              <a:rPr lang="en-US" sz="2800" smtClean="0"/>
              <a:t>please read:</a:t>
            </a:r>
            <a:endParaRPr lang="en-US" sz="2800" dirty="0" smtClean="0"/>
          </a:p>
          <a:p>
            <a:pPr lvl="1"/>
            <a:r>
              <a:rPr lang="en-US" sz="2400" dirty="0" smtClean="0"/>
              <a:t>Chapter 1 in The Code Book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history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Agricultural age (up to ~ 1800)</a:t>
            </a:r>
          </a:p>
          <a:p>
            <a:r>
              <a:rPr lang="en-US" sz="2800" smtClean="0"/>
              <a:t>Industrial age (1800 – 1950)</a:t>
            </a:r>
          </a:p>
          <a:p>
            <a:r>
              <a:rPr lang="en-US" sz="2800" smtClean="0"/>
              <a:t>Information age (1950 --)</a:t>
            </a:r>
          </a:p>
          <a:p>
            <a:pPr lvl="1"/>
            <a:r>
              <a:rPr lang="en-US" sz="2400" smtClean="0"/>
              <a:t>We live in an </a:t>
            </a:r>
            <a:r>
              <a:rPr lang="en-US" sz="2400" smtClean="0">
                <a:solidFill>
                  <a:srgbClr val="FFFF00"/>
                </a:solidFill>
              </a:rPr>
              <a:t>information-based society</a:t>
            </a:r>
            <a:r>
              <a:rPr lang="en-US" sz="2400" smtClean="0"/>
              <a:t>.  In other words, many tasks are defined in terms of doing something with information.</a:t>
            </a:r>
          </a:p>
          <a:p>
            <a:pPr lvl="1"/>
            <a:r>
              <a:rPr lang="en-US" sz="2400" smtClean="0"/>
              <a:t>People and businesses </a:t>
            </a:r>
            <a:r>
              <a:rPr lang="en-US" sz="2400" smtClean="0">
                <a:solidFill>
                  <a:srgbClr val="FFFF00"/>
                </a:solidFill>
              </a:rPr>
              <a:t>depend on IT </a:t>
            </a:r>
            <a:r>
              <a:rPr lang="en-US" sz="2400" smtClean="0"/>
              <a:t>to get things done.</a:t>
            </a:r>
          </a:p>
          <a:p>
            <a:pPr lvl="1"/>
            <a:r>
              <a:rPr lang="en-US" sz="2400" smtClean="0"/>
              <a:t>Not all countries follow this timeline.</a:t>
            </a:r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Steganography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Secret message is hidden inside larger document</a:t>
            </a:r>
          </a:p>
          <a:p>
            <a:r>
              <a:rPr lang="en-US" sz="2800" dirty="0" smtClean="0"/>
              <a:t>How?</a:t>
            </a:r>
          </a:p>
          <a:p>
            <a:r>
              <a:rPr lang="en-US" sz="2800" dirty="0" err="1" smtClean="0"/>
              <a:t>Microdotting</a:t>
            </a:r>
            <a:endParaRPr lang="en-US" sz="2800" dirty="0" smtClean="0"/>
          </a:p>
          <a:p>
            <a:pPr lvl="1"/>
            <a:r>
              <a:rPr lang="en-US" sz="2400" dirty="0" smtClean="0"/>
              <a:t>requires special equipment</a:t>
            </a:r>
          </a:p>
          <a:p>
            <a:pPr lvl="1"/>
            <a:r>
              <a:rPr lang="en-US" sz="2400" dirty="0" smtClean="0"/>
              <a:t>Having this equipment makes you target of suspicion</a:t>
            </a:r>
          </a:p>
          <a:p>
            <a:r>
              <a:rPr lang="en-US" sz="2800" dirty="0" smtClean="0"/>
              <a:t>Sprinkle the message into much larger area</a:t>
            </a:r>
          </a:p>
          <a:p>
            <a:pPr lvl="1"/>
            <a:r>
              <a:rPr lang="en-US" sz="2400" dirty="0" smtClean="0"/>
              <a:t>Ex.  Add a letter to every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page of a book</a:t>
            </a:r>
          </a:p>
          <a:p>
            <a:pPr lvl="1"/>
            <a:r>
              <a:rPr lang="en-US" sz="2400" dirty="0" smtClean="0"/>
              <a:t>Slightly modify pixels of an image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Modify the message so that if it’s discovered, only the recipient can understand it.</a:t>
            </a:r>
          </a:p>
          <a:p>
            <a:r>
              <a:rPr lang="en-US" sz="2800" dirty="0" smtClean="0"/>
              <a:t>A “cipher system” consists of the following: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Plaintext</a:t>
            </a:r>
            <a:r>
              <a:rPr lang="en-US" sz="2800" dirty="0" smtClean="0"/>
              <a:t> = the message you want to send/conceal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Ciphertext</a:t>
            </a:r>
            <a:r>
              <a:rPr lang="en-US" sz="2800" dirty="0" smtClean="0"/>
              <a:t> = what actually gets sent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Encryption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FF00"/>
                </a:solidFill>
              </a:rPr>
              <a:t>decryption</a:t>
            </a:r>
            <a:r>
              <a:rPr lang="en-US" sz="2800" dirty="0" smtClean="0"/>
              <a:t> functions</a:t>
            </a:r>
          </a:p>
          <a:p>
            <a:pPr lvl="1"/>
            <a:r>
              <a:rPr lang="en-US" sz="2400" dirty="0" smtClean="0"/>
              <a:t>Each function requires a </a:t>
            </a:r>
            <a:r>
              <a:rPr lang="en-US" sz="2400" dirty="0" smtClean="0">
                <a:solidFill>
                  <a:srgbClr val="FFFF00"/>
                </a:solidFill>
              </a:rPr>
              <a:t>key</a:t>
            </a:r>
          </a:p>
          <a:p>
            <a:pPr lvl="1"/>
            <a:r>
              <a:rPr lang="en-US" sz="2400" dirty="0" smtClean="0"/>
              <a:t>To encrypt a message, sender uses the encryption function:  inputs are the encryption key and plaintext message.</a:t>
            </a:r>
          </a:p>
          <a:p>
            <a:pPr lvl="1"/>
            <a:r>
              <a:rPr lang="en-US" sz="2400" dirty="0" smtClean="0"/>
              <a:t>Receiver decrypts the message:  uses the decryption function:  inputs are the decryption key &amp;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Cryptography</a:t>
            </a:r>
            <a:r>
              <a:rPr lang="en-US" sz="2800" dirty="0" smtClean="0"/>
              <a:t> is the science of developing good cipher systems</a:t>
            </a:r>
          </a:p>
          <a:p>
            <a:pPr lvl="1"/>
            <a:r>
              <a:rPr lang="en-US" sz="2400" dirty="0" smtClean="0"/>
              <a:t>What encryption and decryption functions should we use?</a:t>
            </a:r>
          </a:p>
          <a:p>
            <a:pPr lvl="1"/>
            <a:r>
              <a:rPr lang="en-US" sz="2400" dirty="0" smtClean="0"/>
              <a:t>What are good key values?</a:t>
            </a:r>
          </a:p>
          <a:p>
            <a:pPr lvl="1"/>
            <a:r>
              <a:rPr lang="en-US" sz="2400" dirty="0" smtClean="0"/>
              <a:t>Should the keys be the same or different?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Cryptanalysis</a:t>
            </a:r>
            <a:r>
              <a:rPr lang="en-US" sz="2800" dirty="0" smtClean="0"/>
              <a:t> = trying to figure out plaintext from the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, when you don’t have the key</a:t>
            </a:r>
          </a:p>
          <a:p>
            <a:pPr lvl="1"/>
            <a:r>
              <a:rPr lang="en-US" sz="2400" dirty="0" smtClean="0"/>
              <a:t>Who would want to do that?</a:t>
            </a:r>
            <a:endParaRPr lang="en-US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manipulate text, we need to treat each letter in a message like a number.</a:t>
            </a:r>
          </a:p>
          <a:p>
            <a:r>
              <a:rPr lang="en-US" sz="2800" dirty="0" smtClean="0"/>
              <a:t>“American Standard Code for Information Interchange”</a:t>
            </a:r>
          </a:p>
          <a:p>
            <a:r>
              <a:rPr lang="en-US" sz="2800" dirty="0" smtClean="0"/>
              <a:t>The letters A – Z are assigned the consecutive values 65 thru 90.  Examples:</a:t>
            </a:r>
          </a:p>
          <a:p>
            <a:pPr lvl="1"/>
            <a:r>
              <a:rPr lang="en-US" sz="2400" dirty="0" smtClean="0"/>
              <a:t>‘A’ + 10 = ‘K’</a:t>
            </a:r>
          </a:p>
          <a:p>
            <a:pPr lvl="1"/>
            <a:r>
              <a:rPr lang="en-US" sz="2400" dirty="0" smtClean="0"/>
              <a:t>‘K’ – 10 = ‘A’</a:t>
            </a:r>
          </a:p>
          <a:p>
            <a:r>
              <a:rPr lang="en-US" sz="2800" dirty="0" smtClean="0"/>
              <a:t>ASCII codes are also assigned for lowercase letters and all other symbols you can type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key is a secret number from 1-25.  This number gets added to each letter.</a:t>
            </a:r>
          </a:p>
          <a:p>
            <a:r>
              <a:rPr lang="en-US" sz="2800" dirty="0" smtClean="0"/>
              <a:t>Julius Caesar liked the number 3</a:t>
            </a:r>
          </a:p>
          <a:p>
            <a:r>
              <a:rPr lang="en-US" sz="2800" dirty="0" smtClean="0"/>
              <a:t>How do you decrypt the message?</a:t>
            </a:r>
          </a:p>
          <a:p>
            <a:endParaRPr lang="en-US" sz="2800" dirty="0" smtClean="0"/>
          </a:p>
          <a:p>
            <a:r>
              <a:rPr lang="en-US" sz="2800" dirty="0" smtClean="0"/>
              <a:t>What happens if we add 3 to X, Y or Z?  </a:t>
            </a:r>
          </a:p>
          <a:p>
            <a:endParaRPr lang="en-US" sz="2800" dirty="0" smtClean="0"/>
          </a:p>
          <a:p>
            <a:r>
              <a:rPr lang="en-US" sz="2800" dirty="0" smtClean="0"/>
              <a:t>Cryptanalysis:  How does one try to “break” the code?</a:t>
            </a:r>
          </a:p>
          <a:p>
            <a:pPr>
              <a:buNone/>
            </a:pPr>
            <a:r>
              <a:rPr lang="en-US" sz="2800" dirty="0" smtClean="0"/>
              <a:t>	OAAW  FTQ  DAMEF  UZ  HUZQSMD</a:t>
            </a:r>
            <a:endParaRPr lang="en-US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methods of encryption</a:t>
            </a:r>
          </a:p>
          <a:p>
            <a:r>
              <a:rPr lang="en-US" sz="2800" dirty="0" smtClean="0"/>
              <a:t>Transposition</a:t>
            </a:r>
          </a:p>
          <a:p>
            <a:r>
              <a:rPr lang="en-US" sz="2800" dirty="0" smtClean="0"/>
              <a:t>Substitution</a:t>
            </a:r>
          </a:p>
          <a:p>
            <a:r>
              <a:rPr lang="en-US" sz="2800" dirty="0" smtClean="0"/>
              <a:t>Better substitution methods</a:t>
            </a:r>
          </a:p>
          <a:p>
            <a:endParaRPr lang="en-US" sz="2800" dirty="0" smtClean="0"/>
          </a:p>
          <a:p>
            <a:r>
              <a:rPr lang="en-US" sz="2800" dirty="0" smtClean="0"/>
              <a:t>Important fact:  the method you use might not be a secret, but the </a:t>
            </a:r>
            <a:r>
              <a:rPr lang="en-US" sz="2800" dirty="0" smtClean="0">
                <a:solidFill>
                  <a:srgbClr val="FFFF00"/>
                </a:solidFill>
              </a:rPr>
              <a:t>key</a:t>
            </a:r>
            <a:r>
              <a:rPr lang="en-US" sz="2800" dirty="0" smtClean="0"/>
              <a:t> must be!</a:t>
            </a:r>
          </a:p>
          <a:p>
            <a:endParaRPr lang="en-US" sz="2800" dirty="0" smtClean="0"/>
          </a:p>
          <a:p>
            <a:r>
              <a:rPr lang="en-US" sz="2800" dirty="0" smtClean="0"/>
              <a:t>Please read chapter 2 in Code Book</a:t>
            </a:r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Change the order of the letters in our plaintext message</a:t>
            </a:r>
          </a:p>
          <a:p>
            <a:r>
              <a:rPr lang="en-US" sz="2800" dirty="0" smtClean="0"/>
              <a:t>Easy approach:  collect the odd # letters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,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…), then the even # letters (2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…).  </a:t>
            </a:r>
          </a:p>
          <a:p>
            <a:pPr lvl="1"/>
            <a:r>
              <a:rPr lang="en-US" sz="2400" dirty="0" smtClean="0"/>
              <a:t>In this case, we say that the period or key is 2.</a:t>
            </a:r>
          </a:p>
          <a:p>
            <a:r>
              <a:rPr lang="en-US" sz="2800" dirty="0" smtClean="0"/>
              <a:t>Can try a larger key, which means a longer period.</a:t>
            </a:r>
          </a:p>
          <a:p>
            <a:pPr lvl="1"/>
            <a:r>
              <a:rPr lang="en-US" sz="2400" dirty="0" smtClean="0"/>
              <a:t>Ex.  Key = 4 means collect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… followed by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etc.</a:t>
            </a:r>
          </a:p>
          <a:p>
            <a:pPr lvl="1"/>
            <a:r>
              <a:rPr lang="en-US" sz="2400" dirty="0" smtClean="0"/>
              <a:t>In other words:  Write your message in rows 4 letters long. Add Z’s to end to make last row complete. 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is obtained by reading columns down!  </a:t>
            </a:r>
            <a:endParaRPr lang="en-US" sz="24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cipher systems use substitution:  instead of moving letters around, change each letter into a different symbol.  We can get very creative!</a:t>
            </a:r>
          </a:p>
          <a:p>
            <a:r>
              <a:rPr lang="en-US" sz="2800" dirty="0" smtClean="0"/>
              <a:t>Caesar cipher</a:t>
            </a:r>
          </a:p>
          <a:p>
            <a:pPr lvl="1"/>
            <a:r>
              <a:rPr lang="en-US" sz="2400" dirty="0" smtClean="0"/>
              <a:t>Easy to use, but only 26 possible keys (including a bad one)</a:t>
            </a:r>
          </a:p>
          <a:p>
            <a:r>
              <a:rPr lang="en-US" sz="2800" dirty="0" smtClean="0"/>
              <a:t>The general substitution cipher</a:t>
            </a:r>
          </a:p>
          <a:p>
            <a:pPr lvl="1"/>
            <a:r>
              <a:rPr lang="en-US" sz="2400" dirty="0" smtClean="0"/>
              <a:t>Not restricted in merely shifting the alphabet</a:t>
            </a:r>
          </a:p>
          <a:p>
            <a:pPr lvl="1"/>
            <a:r>
              <a:rPr lang="en-US" sz="2400" dirty="0" smtClean="0"/>
              <a:t>We have 26! keys instead of 26</a:t>
            </a:r>
            <a:endParaRPr lang="en-US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Instead of adding a constant to each letter, scramble the assignment more randomly</a:t>
            </a:r>
            <a:endParaRPr lang="en-US" sz="2400" dirty="0" smtClean="0"/>
          </a:p>
          <a:p>
            <a:r>
              <a:rPr lang="en-US" sz="2800" dirty="0" smtClean="0"/>
              <a:t>One problem is how to “remember” the key.  The key is not a number, but the sequence of 26 letters.</a:t>
            </a:r>
          </a:p>
          <a:p>
            <a:pPr lvl="1"/>
            <a:r>
              <a:rPr lang="en-US" sz="2400" dirty="0" smtClean="0"/>
              <a:t>Ex.  Identify a key by the letters of some word or phrase.  Cryptography, page 26:  “we hope you enjoy this book” gives the key:   </a:t>
            </a:r>
            <a:r>
              <a:rPr lang="en-US" sz="2400" dirty="0" err="1" smtClean="0"/>
              <a:t>wehopyunjtisbkacdfglmqrvxz</a:t>
            </a:r>
            <a:endParaRPr lang="en-US" sz="2400" dirty="0" smtClean="0"/>
          </a:p>
          <a:p>
            <a:r>
              <a:rPr lang="en-US" sz="2800" dirty="0" smtClean="0"/>
              <a:t>Cryptanalysis?</a:t>
            </a:r>
          </a:p>
          <a:p>
            <a:pPr lvl="1"/>
            <a:r>
              <a:rPr lang="en-US" sz="2400" dirty="0" smtClean="0"/>
              <a:t>Newspapers have “cryptogram” puzzles</a:t>
            </a:r>
          </a:p>
          <a:p>
            <a:pPr lvl="1"/>
            <a:r>
              <a:rPr lang="en-US" sz="2400" dirty="0" smtClean="0"/>
              <a:t>Uncover a weakness of substitution method</a:t>
            </a:r>
          </a:p>
          <a:p>
            <a:pPr lvl="1"/>
            <a:r>
              <a:rPr lang="en-US" sz="2400" dirty="0" smtClean="0"/>
              <a:t>Even worse if the message is long</a:t>
            </a:r>
            <a:endParaRPr lang="en-US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Nulls</a:t>
            </a:r>
            <a:r>
              <a:rPr lang="en-US" sz="2800" dirty="0" smtClean="0"/>
              <a:t>:  cipher includes symbols/numbers that mean nothing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Misspell words</a:t>
            </a:r>
            <a:r>
              <a:rPr lang="en-US" sz="2800" dirty="0" smtClean="0"/>
              <a:t>:  use unusual letters more often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Homophonic cipher</a:t>
            </a:r>
            <a:r>
              <a:rPr lang="en-US" sz="2800" dirty="0" smtClean="0"/>
              <a:t>:  common letters can be represented by 1 of several possible values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Code words</a:t>
            </a:r>
          </a:p>
          <a:p>
            <a:pPr marL="914400" lvl="1" indent="-457200"/>
            <a:r>
              <a:rPr lang="en-US" sz="2400" dirty="0" smtClean="0"/>
              <a:t>Pure encoding means we encipher by words, not letters</a:t>
            </a:r>
          </a:p>
          <a:p>
            <a:pPr marL="914400" lvl="1" indent="-457200"/>
            <a:r>
              <a:rPr lang="en-US" sz="2400" dirty="0" err="1" smtClean="0">
                <a:solidFill>
                  <a:srgbClr val="FFFF00"/>
                </a:solidFill>
              </a:rPr>
              <a:t>Nomenclator</a:t>
            </a:r>
            <a:r>
              <a:rPr lang="en-US" sz="2400" dirty="0" smtClean="0"/>
              <a:t>:  just encode certain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Polyalphabetic</a:t>
            </a:r>
            <a:r>
              <a:rPr lang="en-US" sz="2800" dirty="0" smtClean="0"/>
              <a:t> cipher:  use multiple ciphers and alternate.  Useful to hide double letters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Computer History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smtClean="0"/>
              <a:t>Analog machines</a:t>
            </a:r>
          </a:p>
          <a:p>
            <a:pPr lvl="1"/>
            <a:r>
              <a:rPr lang="en-US" sz="2400" smtClean="0"/>
              <a:t>Abacus</a:t>
            </a:r>
          </a:p>
          <a:p>
            <a:pPr lvl="1"/>
            <a:r>
              <a:rPr lang="en-US" sz="2400" smtClean="0"/>
              <a:t>Mechanical calculators, adding machines, cash registers</a:t>
            </a:r>
          </a:p>
          <a:p>
            <a:pPr lvl="1"/>
            <a:r>
              <a:rPr lang="en-US" sz="2400" smtClean="0"/>
              <a:t>Babbage suggested a programmable machine</a:t>
            </a:r>
          </a:p>
          <a:p>
            <a:pPr lvl="1"/>
            <a:r>
              <a:rPr lang="en-US" sz="2400" smtClean="0"/>
              <a:t>Hollerith adapted Jacquard’s punch cards</a:t>
            </a:r>
          </a:p>
          <a:p>
            <a:r>
              <a:rPr lang="en-US" sz="2800" smtClean="0"/>
              <a:t>Digital machines</a:t>
            </a:r>
          </a:p>
          <a:p>
            <a:pPr lvl="1"/>
            <a:r>
              <a:rPr lang="en-US" sz="2400" smtClean="0"/>
              <a:t>ENIAC, ABC, Mark I, Colossus</a:t>
            </a:r>
          </a:p>
          <a:p>
            <a:pPr lvl="1"/>
            <a:r>
              <a:rPr lang="en-US" sz="2400" smtClean="0"/>
              <a:t>Became commercially successful in 1950s</a:t>
            </a:r>
          </a:p>
          <a:p>
            <a:pPr lvl="1"/>
            <a:r>
              <a:rPr lang="en-US" sz="2400" smtClean="0"/>
              <a:t>Became increasingly affordable by 1980s</a:t>
            </a:r>
          </a:p>
          <a:p>
            <a:r>
              <a:rPr lang="en-US" sz="2800" smtClean="0">
                <a:solidFill>
                  <a:srgbClr val="FFFF00"/>
                </a:solidFill>
              </a:rPr>
              <a:t>Innovations often respond to needs</a:t>
            </a:r>
          </a:p>
          <a:p>
            <a:pPr lvl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2</a:t>
            </a:r>
          </a:p>
          <a:p>
            <a:pPr lvl="1"/>
            <a:r>
              <a:rPr lang="en-US" sz="2400" dirty="0" smtClean="0"/>
              <a:t>Pinprick method</a:t>
            </a:r>
          </a:p>
          <a:p>
            <a:pPr lvl="1"/>
            <a:r>
              <a:rPr lang="en-US" sz="2400" dirty="0" smtClean="0"/>
              <a:t>Great Cipher of Louis XIV</a:t>
            </a:r>
          </a:p>
          <a:p>
            <a:pPr lvl="1"/>
            <a:r>
              <a:rPr lang="en-US" sz="2400" dirty="0" err="1" smtClean="0"/>
              <a:t>Vigenère</a:t>
            </a:r>
            <a:r>
              <a:rPr lang="en-US" sz="2400" dirty="0" smtClean="0"/>
              <a:t> cipher</a:t>
            </a:r>
          </a:p>
          <a:p>
            <a:pPr lvl="1"/>
            <a:r>
              <a:rPr lang="en-US" sz="2400" dirty="0" smtClean="0"/>
              <a:t>Book (Beale) cipher</a:t>
            </a:r>
            <a:endParaRPr lang="en-US" sz="2800" dirty="0" smtClean="0"/>
          </a:p>
          <a:p>
            <a:r>
              <a:rPr lang="en-US" sz="2800" dirty="0" smtClean="0"/>
              <a:t>Some implementation details</a:t>
            </a:r>
          </a:p>
          <a:p>
            <a:pPr lvl="1"/>
            <a:r>
              <a:rPr lang="en-US" sz="2400" dirty="0" smtClean="0"/>
              <a:t>Caesar cipher</a:t>
            </a:r>
          </a:p>
          <a:p>
            <a:pPr lvl="1"/>
            <a:r>
              <a:rPr lang="en-US" sz="2400" dirty="0" smtClean="0"/>
              <a:t>List of lists for homophonic ciphers</a:t>
            </a:r>
          </a:p>
          <a:p>
            <a:r>
              <a:rPr lang="en-US" sz="2800" dirty="0" smtClean="0"/>
              <a:t>Homework due Monday</a:t>
            </a:r>
          </a:p>
          <a:p>
            <a:r>
              <a:rPr lang="en-US" sz="2800" dirty="0" smtClean="0"/>
              <a:t>Please read chapter 3 of Code Book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Pinprick method</a:t>
            </a:r>
          </a:p>
          <a:p>
            <a:pPr lvl="1"/>
            <a:r>
              <a:rPr lang="en-US" sz="2400" dirty="0" smtClean="0"/>
              <a:t>Long history from Ancient Greece… Victorian England</a:t>
            </a:r>
          </a:p>
          <a:p>
            <a:pPr lvl="1"/>
            <a:r>
              <a:rPr lang="en-US" sz="2400" dirty="0" smtClean="0"/>
              <a:t>Is this </a:t>
            </a:r>
            <a:r>
              <a:rPr lang="en-US" sz="2400" dirty="0" err="1" smtClean="0"/>
              <a:t>steganography</a:t>
            </a:r>
            <a:r>
              <a:rPr lang="en-US" sz="2400" dirty="0" smtClean="0"/>
              <a:t> or cryptography?</a:t>
            </a:r>
          </a:p>
          <a:p>
            <a:r>
              <a:rPr lang="en-US" sz="2800" dirty="0" smtClean="0"/>
              <a:t>Great Cipher of Louis XIV</a:t>
            </a:r>
          </a:p>
          <a:p>
            <a:pPr lvl="1"/>
            <a:r>
              <a:rPr lang="en-US" sz="2400" dirty="0" smtClean="0"/>
              <a:t>Encode syllables</a:t>
            </a:r>
          </a:p>
          <a:p>
            <a:pPr lvl="1"/>
            <a:r>
              <a:rPr lang="en-US" sz="2400" dirty="0" smtClean="0"/>
              <a:t>To thwart the cryptanalyst  </a:t>
            </a:r>
            <a:r>
              <a:rPr lang="en-US" sz="2400" dirty="0" smtClean="0">
                <a:sym typeface="Wingdings" pitchFamily="2" charset="2"/>
              </a:rPr>
              <a:t></a:t>
            </a:r>
            <a:r>
              <a:rPr lang="en-US" sz="2400" dirty="0" smtClean="0"/>
              <a:t>, also add cipher values for individual letters (even silent ones)</a:t>
            </a:r>
          </a:p>
          <a:p>
            <a:pPr lvl="1">
              <a:buNone/>
            </a:pPr>
            <a:r>
              <a:rPr lang="en-US" sz="2400" dirty="0" smtClean="0"/>
              <a:t>	Backspace symbol to tell </a:t>
            </a:r>
            <a:r>
              <a:rPr lang="en-US" sz="2400" dirty="0" err="1" smtClean="0"/>
              <a:t>decrypter</a:t>
            </a:r>
            <a:r>
              <a:rPr lang="en-US" sz="2400" dirty="0" smtClean="0"/>
              <a:t> to delete previous symbol</a:t>
            </a:r>
          </a:p>
          <a:p>
            <a:r>
              <a:rPr lang="en-US" sz="2800" dirty="0" smtClean="0"/>
              <a:t>Homophonic cipher  </a:t>
            </a:r>
            <a:r>
              <a:rPr lang="en-US" sz="2800" dirty="0" smtClean="0">
                <a:sym typeface="Symbol"/>
              </a:rPr>
              <a:t></a:t>
            </a:r>
          </a:p>
          <a:p>
            <a:pPr lvl="1"/>
            <a:r>
              <a:rPr lang="en-US" sz="2400" dirty="0" smtClean="0">
                <a:sym typeface="Symbol"/>
              </a:rPr>
              <a:t>E.g. Table on page 53</a:t>
            </a:r>
            <a:endParaRPr lang="en-US" sz="2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</a:t>
            </a:r>
            <a:r>
              <a:rPr lang="en-US" sz="2800" dirty="0" err="1" smtClean="0"/>
              <a:t>polyalphabetic</a:t>
            </a:r>
            <a:r>
              <a:rPr lang="en-US" sz="2800" dirty="0" smtClean="0"/>
              <a:t> cipher</a:t>
            </a:r>
          </a:p>
          <a:p>
            <a:r>
              <a:rPr lang="en-US" sz="2800" dirty="0" smtClean="0"/>
              <a:t>Has the effect of using many Caesar ciphers simultaneously.</a:t>
            </a:r>
          </a:p>
          <a:p>
            <a:r>
              <a:rPr lang="en-US" sz="2800" dirty="0" smtClean="0"/>
              <a:t>The key is a word or phrase</a:t>
            </a:r>
          </a:p>
          <a:p>
            <a:r>
              <a:rPr lang="en-US" sz="2800" dirty="0" smtClean="0"/>
              <a:t>Cycle through the letters of the key, to tell you what should be added to the next plaintext letter</a:t>
            </a:r>
          </a:p>
          <a:p>
            <a:pPr lvl="1"/>
            <a:r>
              <a:rPr lang="en-US" sz="2400" dirty="0" smtClean="0"/>
              <a:t>Repeat the key as often as needed.</a:t>
            </a:r>
          </a:p>
          <a:p>
            <a:pPr lvl="1"/>
            <a:r>
              <a:rPr lang="en-US" sz="2400" dirty="0" smtClean="0"/>
              <a:t>Singh says subtract 1 from your answers.  Piper does not.  It doesn’t matter as long as you are consistent.</a:t>
            </a:r>
          </a:p>
          <a:p>
            <a:r>
              <a:rPr lang="en-US" sz="2800" dirty="0" smtClean="0"/>
              <a:t>Considered unbreakable until mid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</a:t>
            </a:r>
            <a:r>
              <a:rPr lang="en-US" dirty="0" err="1" smtClean="0"/>
              <a:t>Vigenère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Charles Babbage performed the cryptanalysis, to show this cipher is not perfectly secure</a:t>
            </a:r>
          </a:p>
          <a:p>
            <a:r>
              <a:rPr lang="en-US" sz="2800" dirty="0" smtClean="0"/>
              <a:t>Look for repetitions of short letter sequences</a:t>
            </a:r>
          </a:p>
          <a:p>
            <a:r>
              <a:rPr lang="en-US" sz="2800" dirty="0" smtClean="0"/>
              <a:t>How far apart are they?</a:t>
            </a:r>
          </a:p>
          <a:p>
            <a:r>
              <a:rPr lang="en-US" sz="2800" dirty="0" smtClean="0"/>
              <a:t>Determine length of the key</a:t>
            </a:r>
          </a:p>
          <a:p>
            <a:r>
              <a:rPr lang="en-US" sz="2800" dirty="0" smtClean="0"/>
              <a:t>Since </a:t>
            </a:r>
            <a:r>
              <a:rPr lang="en-US" sz="2800" dirty="0" err="1" smtClean="0"/>
              <a:t>Vigenère</a:t>
            </a:r>
            <a:r>
              <a:rPr lang="en-US" sz="2800" dirty="0" smtClean="0"/>
              <a:t> is several Caesar ciphers, do each pattern separately (1,6,11,16…) ; (2,7,12,17…); etc.</a:t>
            </a:r>
          </a:p>
          <a:p>
            <a:r>
              <a:rPr lang="en-US" sz="2800" dirty="0" smtClean="0"/>
              <a:t>Compare statistical distribution of letters.  Shift it over until it matches A-Z:  shift amount is the key.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Reminiscent of homophonic cipher:  each letter can be represented by 1 of several possible numbers</a:t>
            </a:r>
          </a:p>
          <a:p>
            <a:r>
              <a:rPr lang="en-US" sz="2800" dirty="0" smtClean="0"/>
              <a:t>The key is a long document, e.g. hundreds of words</a:t>
            </a:r>
          </a:p>
          <a:p>
            <a:r>
              <a:rPr lang="en-US" sz="2800" dirty="0" smtClean="0"/>
              <a:t>Number the words 1,2,3…</a:t>
            </a:r>
          </a:p>
          <a:p>
            <a:r>
              <a:rPr lang="en-US" sz="2800" dirty="0" smtClean="0"/>
              <a:t>Take note of first letter of each word</a:t>
            </a:r>
          </a:p>
          <a:p>
            <a:pPr lvl="1"/>
            <a:r>
              <a:rPr lang="en-US" sz="2400" dirty="0" smtClean="0"/>
              <a:t>E.g.  (1)take (2)note (3)of (4)first (5)letter (6)of (7)each (8)word.  In this case, ‘o’ may be enciphered by 3 or 6.</a:t>
            </a:r>
            <a:endParaRPr 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See handout for Caesar cipher example</a:t>
            </a:r>
          </a:p>
          <a:p>
            <a:r>
              <a:rPr lang="en-US" sz="2800" dirty="0" smtClean="0"/>
              <a:t>In Python, we need to be able to:</a:t>
            </a:r>
          </a:p>
          <a:p>
            <a:pPr lvl="1"/>
            <a:r>
              <a:rPr lang="en-US" sz="2400" dirty="0" smtClean="0"/>
              <a:t>Open files for reading and writing</a:t>
            </a:r>
          </a:p>
          <a:p>
            <a:pPr lvl="1"/>
            <a:r>
              <a:rPr lang="en-US" sz="2400" dirty="0" smtClean="0"/>
              <a:t>Read entire file into a string variable</a:t>
            </a:r>
          </a:p>
          <a:p>
            <a:pPr lvl="1"/>
            <a:r>
              <a:rPr lang="en-US" sz="2400" dirty="0" smtClean="0"/>
              <a:t>For each letter in the file, we need to perform arithmetic on it, before writing it to the output file</a:t>
            </a:r>
          </a:p>
          <a:p>
            <a:pPr lvl="1"/>
            <a:r>
              <a:rPr lang="en-US" sz="2400" dirty="0" smtClean="0"/>
              <a:t>Obstacle:  Need to convert string’s letter to a number so we can add/subtract; convert back to letter.</a:t>
            </a:r>
          </a:p>
          <a:p>
            <a:r>
              <a:rPr lang="en-US" sz="2800" dirty="0" smtClean="0"/>
              <a:t>To do homophonic encoding…</a:t>
            </a:r>
          </a:p>
          <a:p>
            <a:pPr lvl="1"/>
            <a:r>
              <a:rPr lang="en-US" sz="2400" dirty="0" smtClean="0"/>
              <a:t>Key is a list of lists!  For each letter A-Z, specify what numbers could represent it.</a:t>
            </a:r>
            <a:endParaRPr lang="en-US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smtClean="0"/>
              <a:t>for 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 a sentence in the Code Book at least 10 words long.  Encrypt it in 2 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Use a transposition cipher with a key of 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Use a </a:t>
            </a:r>
            <a:r>
              <a:rPr lang="en-US" sz="2800" dirty="0" err="1" smtClean="0">
                <a:solidFill>
                  <a:srgbClr val="FFFF00"/>
                </a:solidFill>
              </a:rPr>
              <a:t>Vigenère</a:t>
            </a:r>
            <a:r>
              <a:rPr lang="en-US" sz="2800" dirty="0" smtClean="0">
                <a:solidFill>
                  <a:srgbClr val="FFFF00"/>
                </a:solidFill>
              </a:rPr>
              <a:t> cipher, with your first name as the key.</a:t>
            </a:r>
          </a:p>
          <a:p>
            <a:r>
              <a:rPr lang="en-US" sz="2800" dirty="0" smtClean="0"/>
              <a:t>Treat capital &amp; lowercase letters the same.</a:t>
            </a:r>
          </a:p>
          <a:p>
            <a:r>
              <a:rPr lang="en-US" sz="2800" dirty="0" smtClean="0"/>
              <a:t>Carefully show how each letter of the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is derived.</a:t>
            </a:r>
          </a:p>
          <a:p>
            <a:r>
              <a:rPr lang="en-US" sz="2800" dirty="0" smtClean="0"/>
              <a:t>For each answer, show how you would decrypt it.</a:t>
            </a:r>
          </a:p>
          <a:p>
            <a:r>
              <a:rPr lang="en-US" sz="2800" dirty="0" smtClean="0"/>
              <a:t>Please type your homework, not handwritten.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Python example</a:t>
            </a:r>
          </a:p>
          <a:p>
            <a:pPr lvl="1"/>
            <a:r>
              <a:rPr lang="en-US" sz="2400" dirty="0" smtClean="0"/>
              <a:t>File I/O, loop on characters, change letters</a:t>
            </a:r>
          </a:p>
          <a:p>
            <a:pPr lvl="1"/>
            <a:r>
              <a:rPr lang="en-US" sz="2400" dirty="0" smtClean="0"/>
              <a:t>Running the Caesar cipher</a:t>
            </a:r>
          </a:p>
          <a:p>
            <a:r>
              <a:rPr lang="en-US" sz="2800" dirty="0" smtClean="0"/>
              <a:t>Messages sent by radio</a:t>
            </a:r>
          </a:p>
          <a:p>
            <a:r>
              <a:rPr lang="en-US" sz="2800" dirty="0" smtClean="0"/>
              <a:t>Review </a:t>
            </a:r>
            <a:r>
              <a:rPr lang="en-US" sz="2800" dirty="0" err="1" smtClean="0"/>
              <a:t>polyalphabetic</a:t>
            </a:r>
            <a:r>
              <a:rPr lang="en-US" sz="2800" dirty="0" smtClean="0"/>
              <a:t> ciphers (</a:t>
            </a:r>
            <a:r>
              <a:rPr lang="en-US" sz="2800" dirty="0" err="1" smtClean="0"/>
              <a:t>Vigenère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One time pad improvement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Please read Code Book, pp. 127-160</a:t>
            </a:r>
          </a:p>
          <a:p>
            <a:pPr lvl="1"/>
            <a:r>
              <a:rPr lang="en-US" sz="2400" dirty="0" smtClean="0"/>
              <a:t>covering Enigma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longer necessary to send message by</a:t>
            </a:r>
          </a:p>
          <a:p>
            <a:pPr lvl="1"/>
            <a:r>
              <a:rPr lang="en-US" sz="2400" dirty="0" smtClean="0"/>
              <a:t>Line of sight</a:t>
            </a:r>
          </a:p>
          <a:p>
            <a:pPr lvl="1"/>
            <a:r>
              <a:rPr lang="en-US" sz="2400" dirty="0" smtClean="0"/>
              <a:t>Messenger, mail</a:t>
            </a:r>
          </a:p>
          <a:p>
            <a:pPr lvl="1"/>
            <a:r>
              <a:rPr lang="en-US" sz="2400" dirty="0" smtClean="0"/>
              <a:t>Physical wire</a:t>
            </a:r>
          </a:p>
          <a:p>
            <a:r>
              <a:rPr lang="en-US" sz="2800" dirty="0" smtClean="0"/>
              <a:t>Enemy can just as easily hear your message</a:t>
            </a:r>
          </a:p>
          <a:p>
            <a:pPr lvl="1"/>
            <a:r>
              <a:rPr lang="en-US" sz="2400" dirty="0" smtClean="0"/>
              <a:t>Increased demand for cryptography by WW1</a:t>
            </a:r>
          </a:p>
          <a:p>
            <a:r>
              <a:rPr lang="en-US" sz="2800" dirty="0" smtClean="0"/>
              <a:t>1 more piece of information:  traffic analysis</a:t>
            </a:r>
          </a:p>
          <a:p>
            <a:pPr lvl="1"/>
            <a:r>
              <a:rPr lang="en-US" sz="2400" dirty="0" smtClean="0"/>
              <a:t>Can identify radio operators by how they taps Morse code</a:t>
            </a:r>
          </a:p>
          <a:p>
            <a:pPr lvl="1"/>
            <a:r>
              <a:rPr lang="en-US" sz="2400" dirty="0" smtClean="0"/>
              <a:t>Take note of direction and strength of signal</a:t>
            </a:r>
          </a:p>
          <a:p>
            <a:pPr lvl="1"/>
            <a:r>
              <a:rPr lang="en-US" sz="2400" dirty="0" smtClean="0"/>
              <a:t>Over time, deduce movement of battalions…</a:t>
            </a:r>
            <a:endParaRPr lang="en-US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Polyalphabetic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Vigenère</a:t>
            </a:r>
            <a:r>
              <a:rPr lang="en-US" sz="2800" dirty="0" smtClean="0"/>
              <a:t> cipher was good</a:t>
            </a:r>
          </a:p>
          <a:p>
            <a:pPr lvl="1"/>
            <a:r>
              <a:rPr lang="en-US" sz="2400" dirty="0" smtClean="0"/>
              <a:t>How does it work?</a:t>
            </a:r>
          </a:p>
          <a:p>
            <a:r>
              <a:rPr lang="en-US" sz="2800" dirty="0" smtClean="0"/>
              <a:t>Babbage’s cryptanalysis</a:t>
            </a:r>
            <a:endParaRPr lang="en-US" sz="2400" dirty="0" smtClean="0"/>
          </a:p>
          <a:p>
            <a:pPr lvl="1"/>
            <a:r>
              <a:rPr lang="en-US" sz="2400" dirty="0" smtClean="0"/>
              <a:t>We know that the key needs to repeat while enciphering.</a:t>
            </a:r>
          </a:p>
          <a:p>
            <a:pPr lvl="1"/>
            <a:r>
              <a:rPr lang="en-US" sz="2400" dirty="0" smtClean="0"/>
              <a:t>Look for repeated substrings in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key length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Once you know key length, you have n Caesar ciphers.  Check the letter frequency of each to see how much the alphabet “shifted”</a:t>
            </a:r>
          </a:p>
          <a:p>
            <a:r>
              <a:rPr lang="en-US" sz="2800" dirty="0" smtClean="0"/>
              <a:t>But also possible to break even if key is very long &amp; no substrings repeat</a:t>
            </a:r>
          </a:p>
          <a:p>
            <a:pPr lvl="1"/>
            <a:r>
              <a:rPr lang="en-US" sz="2400" dirty="0" smtClean="0"/>
              <a:t>Example pp. 117-119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101 – Jan. 11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Continue overview</a:t>
            </a:r>
          </a:p>
          <a:p>
            <a:pPr lvl="1" eaLnBrk="1" hangingPunct="1"/>
            <a:r>
              <a:rPr lang="en-US" sz="2400" dirty="0" smtClean="0"/>
              <a:t>Computer origins</a:t>
            </a:r>
          </a:p>
          <a:p>
            <a:pPr lvl="1" eaLnBrk="1" hangingPunct="1"/>
            <a:r>
              <a:rPr lang="en-US" sz="2400" dirty="0" smtClean="0"/>
              <a:t>Algorithms</a:t>
            </a:r>
          </a:p>
          <a:p>
            <a:pPr lvl="1" eaLnBrk="1" hangingPunct="1"/>
            <a:r>
              <a:rPr lang="en-US" sz="2400" dirty="0" smtClean="0">
                <a:sym typeface="Wingdings" pitchFamily="2" charset="2"/>
              </a:rPr>
              <a:t>Abstraction</a:t>
            </a:r>
          </a:p>
          <a:p>
            <a:pPr lvl="1" eaLnBrk="1" hangingPunct="1">
              <a:buNone/>
            </a:pP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Observations</a:t>
            </a:r>
          </a:p>
          <a:p>
            <a:pPr lvl="1"/>
            <a:r>
              <a:rPr lang="en-US" sz="2400" dirty="0" smtClean="0"/>
              <a:t>Let’s assume that the key is a real word or phrase.</a:t>
            </a:r>
          </a:p>
          <a:p>
            <a:pPr lvl="1"/>
            <a:r>
              <a:rPr lang="en-US" sz="2400" dirty="0" smtClean="0"/>
              <a:t>Trial &amp; error:  find where “the” could be.  See which locations yield possible words in key.</a:t>
            </a:r>
          </a:p>
          <a:p>
            <a:pPr lvl="1">
              <a:buNone/>
            </a:pPr>
            <a:r>
              <a:rPr lang="en-US" sz="2400" dirty="0" smtClean="0"/>
              <a:t>	“can” and “</a:t>
            </a:r>
            <a:r>
              <a:rPr lang="en-US" sz="2400" dirty="0" err="1" smtClean="0"/>
              <a:t>ypt</a:t>
            </a:r>
            <a:r>
              <a:rPr lang="en-US" sz="2400" dirty="0" smtClean="0"/>
              <a:t>” are plausible, but “</a:t>
            </a:r>
            <a:r>
              <a:rPr lang="en-US" sz="2400" dirty="0" err="1" smtClean="0"/>
              <a:t>bsj</a:t>
            </a:r>
            <a:r>
              <a:rPr lang="en-US" sz="2400" dirty="0" smtClean="0"/>
              <a:t>” is not.</a:t>
            </a:r>
          </a:p>
          <a:p>
            <a:pPr lvl="1"/>
            <a:r>
              <a:rPr lang="en-US" sz="2400" dirty="0" smtClean="0"/>
              <a:t>When you find letters in the key that form part of a word, fill in the remaining letters of the word, to see if more of the plaintext can be deciphered.  We know the plaintext has to contain real words.</a:t>
            </a:r>
          </a:p>
          <a:p>
            <a:pPr lvl="1">
              <a:buNone/>
            </a:pPr>
            <a:r>
              <a:rPr lang="en-US" sz="2400" dirty="0" smtClean="0"/>
              <a:t>	e.g. Egypt seems to work</a:t>
            </a:r>
          </a:p>
          <a:p>
            <a:pPr lvl="1"/>
            <a:r>
              <a:rPr lang="en-US" sz="2400" dirty="0" smtClean="0"/>
              <a:t>Once you have a word of the key, see if it’s part of a logical pattern, such as a list of countries.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use a </a:t>
            </a:r>
            <a:r>
              <a:rPr lang="en-US" sz="2800" dirty="0" err="1" smtClean="0"/>
              <a:t>Vigenère</a:t>
            </a:r>
            <a:r>
              <a:rPr lang="en-US" sz="2800" dirty="0" smtClean="0"/>
              <a:t> cipher effectively, the key:</a:t>
            </a:r>
          </a:p>
          <a:p>
            <a:pPr lvl="1"/>
            <a:r>
              <a:rPr lang="en-US" sz="2400" dirty="0" smtClean="0"/>
              <a:t>Should be </a:t>
            </a:r>
            <a:r>
              <a:rPr lang="en-US" sz="2400" u="sng" dirty="0" smtClean="0"/>
              <a:t>long</a:t>
            </a:r>
            <a:r>
              <a:rPr lang="en-US" sz="2400" dirty="0" smtClean="0"/>
              <a:t>, so that repeated letters in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are not obvious or do not occur</a:t>
            </a:r>
          </a:p>
          <a:p>
            <a:pPr lvl="1"/>
            <a:r>
              <a:rPr lang="en-US" sz="2400" dirty="0" smtClean="0"/>
              <a:t>Should consist of </a:t>
            </a:r>
            <a:r>
              <a:rPr lang="en-US" sz="2400" u="sng" dirty="0" smtClean="0"/>
              <a:t>random</a:t>
            </a:r>
            <a:r>
              <a:rPr lang="en-US" sz="2400" dirty="0" smtClean="0"/>
              <a:t> letters, because real words make it breakable, as we just saw.  </a:t>
            </a:r>
          </a:p>
          <a:p>
            <a:pPr lvl="1">
              <a:buNone/>
            </a:pPr>
            <a:r>
              <a:rPr lang="en-US" sz="2400" dirty="0" smtClean="0"/>
              <a:t>	e.g.  Inserting “the” at various places in the plaintext should not give clues about the key</a:t>
            </a:r>
          </a:p>
          <a:p>
            <a:r>
              <a:rPr lang="en-US" sz="2800" dirty="0" smtClean="0"/>
              <a:t>The result is called a one-time pad</a:t>
            </a:r>
          </a:p>
          <a:p>
            <a:pPr lvl="1"/>
            <a:r>
              <a:rPr lang="en-US" sz="2400" dirty="0" smtClean="0"/>
              <a:t>To get a really long key, you distribute a “code book” to your agents.  </a:t>
            </a:r>
          </a:p>
          <a:p>
            <a:pPr lvl="1"/>
            <a:r>
              <a:rPr lang="en-US" sz="2400" dirty="0" smtClean="0"/>
              <a:t>Japanese version:  encode entire words.  Instead of replacing with a random number, add to a random number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key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Cryptanalyst is forced to try all possible keys to see which one generates meaningful plaintext</a:t>
            </a:r>
          </a:p>
          <a:p>
            <a:r>
              <a:rPr lang="en-US" sz="2800" dirty="0" smtClean="0"/>
              <a:t>But, many possible messages are possible.</a:t>
            </a:r>
          </a:p>
          <a:p>
            <a:pPr lvl="1"/>
            <a:r>
              <a:rPr lang="en-US" sz="2400" dirty="0" smtClean="0"/>
              <a:t>E.g. if message length is 21, then all possible messages of size 21 will be found.  Impossible to tell which one is “correct” because key does not have any clues.</a:t>
            </a:r>
          </a:p>
          <a:p>
            <a:r>
              <a:rPr lang="en-US" sz="2800" dirty="0" smtClean="0"/>
              <a:t>3 problems with one-time pad</a:t>
            </a:r>
          </a:p>
          <a:p>
            <a:pPr lvl="1"/>
            <a:r>
              <a:rPr lang="en-US" sz="2400" dirty="0" smtClean="0"/>
              <a:t>How to </a:t>
            </a:r>
            <a:r>
              <a:rPr lang="en-US" sz="2400" u="sng" dirty="0" smtClean="0"/>
              <a:t>distribute</a:t>
            </a:r>
            <a:r>
              <a:rPr lang="en-US" sz="2400" dirty="0" smtClean="0"/>
              <a:t> it to the field, maintain security</a:t>
            </a:r>
          </a:p>
          <a:p>
            <a:pPr lvl="1"/>
            <a:r>
              <a:rPr lang="en-US" sz="2400" dirty="0" smtClean="0"/>
              <a:t>How to </a:t>
            </a:r>
            <a:r>
              <a:rPr lang="en-US" sz="2400" u="sng" dirty="0" smtClean="0"/>
              <a:t>create</a:t>
            </a:r>
            <a:r>
              <a:rPr lang="en-US" sz="2400" dirty="0" smtClean="0"/>
              <a:t> the random key</a:t>
            </a:r>
          </a:p>
          <a:p>
            <a:pPr lvl="1"/>
            <a:r>
              <a:rPr lang="en-US" sz="2400" dirty="0" smtClean="0"/>
              <a:t>Too </a:t>
            </a:r>
            <a:r>
              <a:rPr lang="en-US" sz="2400" u="sng" dirty="0" smtClean="0"/>
              <a:t>difficult</a:t>
            </a:r>
            <a:r>
              <a:rPr lang="en-US" sz="2400" dirty="0" smtClean="0"/>
              <a:t> to use under extreme conditions.  In some cases, on a negative acknowledgement, people resend message in plaintext in frustration or desperation.</a:t>
            </a:r>
            <a:endParaRPr lang="en-US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recap</a:t>
            </a:r>
          </a:p>
          <a:p>
            <a:r>
              <a:rPr lang="en-US" dirty="0" smtClean="0"/>
              <a:t>Improvements to </a:t>
            </a:r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</a:p>
          <a:p>
            <a:pPr lvl="1"/>
            <a:r>
              <a:rPr lang="en-US" dirty="0" smtClean="0"/>
              <a:t>We want a long, random key  </a:t>
            </a:r>
            <a:r>
              <a:rPr lang="en-US" dirty="0" smtClean="0">
                <a:sym typeface="Symbol"/>
              </a:rPr>
              <a:t></a:t>
            </a:r>
            <a:endParaRPr lang="en-US" dirty="0" smtClean="0"/>
          </a:p>
          <a:p>
            <a:pPr lvl="1"/>
            <a:r>
              <a:rPr lang="en-US" dirty="0" smtClean="0"/>
              <a:t>Doing it for Japanese</a:t>
            </a:r>
          </a:p>
          <a:p>
            <a:pPr lvl="1"/>
            <a:r>
              <a:rPr lang="en-US" dirty="0" smtClean="0"/>
              <a:t>Automating the process:  do it by machine</a:t>
            </a:r>
          </a:p>
          <a:p>
            <a:pPr lvl="1">
              <a:buNone/>
            </a:pPr>
            <a:r>
              <a:rPr lang="en-US" dirty="0" smtClean="0"/>
              <a:t>	Enigma, </a:t>
            </a:r>
            <a:r>
              <a:rPr lang="en-US" dirty="0" err="1" smtClean="0"/>
              <a:t>Typex</a:t>
            </a:r>
            <a:r>
              <a:rPr lang="en-US" dirty="0" smtClean="0"/>
              <a:t>, SIGABA</a:t>
            </a:r>
          </a:p>
          <a:p>
            <a:endParaRPr lang="en-US" dirty="0" smtClean="0"/>
          </a:p>
          <a:p>
            <a:r>
              <a:rPr lang="en-US" dirty="0" smtClean="0"/>
              <a:t>Please finish chapter 4 in Code Book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understand the loop we used in </a:t>
            </a:r>
            <a:r>
              <a:rPr lang="en-US" sz="2800" dirty="0" err="1" smtClean="0"/>
              <a:t>steganography</a:t>
            </a:r>
            <a:endParaRPr lang="en-US" sz="2800" dirty="0" smtClean="0"/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in range (0,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(text)):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% 100 == 0 and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/100 &lt;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secretMessage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outFile.write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secretMessage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/100])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outFile.write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(text[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/>
              <a:t>Let’s interpret this in English</a:t>
            </a:r>
          </a:p>
          <a:p>
            <a:r>
              <a:rPr lang="en-US" sz="2800" dirty="0" smtClean="0"/>
              <a:t>For every 100 characters of “text” we write 1 letter of the secret message.  Ex.  What happens when </a:t>
            </a:r>
            <a:r>
              <a:rPr lang="en-US" sz="2800" dirty="0" err="1" smtClean="0"/>
              <a:t>i</a:t>
            </a:r>
            <a:r>
              <a:rPr lang="en-US" sz="2800" dirty="0" smtClean="0"/>
              <a:t> equals 700?</a:t>
            </a:r>
            <a:endParaRPr 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Japan’s code</a:t>
            </a:r>
          </a:p>
        </p:txBody>
      </p:sp>
      <p:sp>
        <p:nvSpPr>
          <p:cNvPr id="2580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One-time pad (e.g. JN-25)</a:t>
            </a:r>
          </a:p>
          <a:p>
            <a:pPr lvl="1"/>
            <a:r>
              <a:rPr lang="en-US" dirty="0" smtClean="0"/>
              <a:t>Dictionary table:  convert each word to a 5-digit number</a:t>
            </a:r>
          </a:p>
          <a:p>
            <a:pPr lvl="1"/>
            <a:r>
              <a:rPr lang="en-US" dirty="0" smtClean="0"/>
              <a:t>Additive table:  add the next random number to each word</a:t>
            </a:r>
          </a:p>
          <a:p>
            <a:pPr lvl="1"/>
            <a:r>
              <a:rPr lang="en-US" dirty="0" smtClean="0"/>
              <a:t>Preface the message by indicating where in additive table you are starting the encoding</a:t>
            </a:r>
          </a:p>
          <a:p>
            <a:pPr lvl="1"/>
            <a:r>
              <a:rPr lang="en-US" dirty="0" smtClean="0"/>
              <a:t>Tables may be periodically changed.</a:t>
            </a:r>
          </a:p>
          <a:p>
            <a:pPr lvl="1"/>
            <a:r>
              <a:rPr lang="en-US" dirty="0" smtClean="0"/>
              <a:t>Example:  encryption code book.xlsx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Arthur </a:t>
            </a:r>
            <a:r>
              <a:rPr lang="en-US" sz="2800" dirty="0" err="1" smtClean="0"/>
              <a:t>Scherbius</a:t>
            </a:r>
            <a:r>
              <a:rPr lang="en-US" sz="2800" dirty="0" smtClean="0"/>
              <a:t>, 1918</a:t>
            </a:r>
          </a:p>
          <a:p>
            <a:r>
              <a:rPr lang="en-US" sz="2800" dirty="0" smtClean="0"/>
              <a:t>Used by Germany through WW2</a:t>
            </a:r>
          </a:p>
          <a:p>
            <a:r>
              <a:rPr lang="en-US" sz="2800" dirty="0" smtClean="0"/>
              <a:t>Commercial and military versions</a:t>
            </a:r>
          </a:p>
          <a:p>
            <a:r>
              <a:rPr lang="en-US" sz="2800" dirty="0" smtClean="0"/>
              <a:t>Served as basis for other cipher machines</a:t>
            </a:r>
          </a:p>
          <a:p>
            <a:r>
              <a:rPr lang="en-US" sz="2800" dirty="0" smtClean="0"/>
              <a:t>How to use</a:t>
            </a:r>
          </a:p>
          <a:p>
            <a:pPr lvl="1"/>
            <a:r>
              <a:rPr lang="en-US" sz="2400" dirty="0" smtClean="0"/>
              <a:t>Set machine to today’s starting position</a:t>
            </a:r>
          </a:p>
          <a:p>
            <a:pPr lvl="1"/>
            <a:r>
              <a:rPr lang="en-US" sz="2400" dirty="0" smtClean="0"/>
              <a:t>Has usual keyboard</a:t>
            </a:r>
          </a:p>
          <a:p>
            <a:pPr lvl="1"/>
            <a:r>
              <a:rPr lang="en-US" sz="2400" dirty="0" smtClean="0"/>
              <a:t>As you type, display lights up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letter, which you need to write down </a:t>
            </a:r>
          </a:p>
          <a:p>
            <a:pPr lvl="1"/>
            <a:r>
              <a:rPr lang="en-US" sz="2400" dirty="0" smtClean="0"/>
              <a:t>As you type, scramblers rotate to next position, i.e. to next letter of the </a:t>
            </a:r>
            <a:r>
              <a:rPr lang="en-US" sz="2400" dirty="0" err="1" smtClean="0"/>
              <a:t>Vigenère</a:t>
            </a:r>
            <a:r>
              <a:rPr lang="en-US" sz="2400" dirty="0" smtClean="0"/>
              <a:t> “key”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Disk containing wires that connect each letter on keyboard with different </a:t>
            </a:r>
            <a:r>
              <a:rPr lang="en-US" sz="2800" dirty="0" err="1" smtClean="0"/>
              <a:t>ciphertext</a:t>
            </a:r>
            <a:r>
              <a:rPr lang="en-US" sz="2800" dirty="0" smtClean="0"/>
              <a:t> letter for display board.</a:t>
            </a:r>
          </a:p>
          <a:p>
            <a:pPr lvl="1"/>
            <a:r>
              <a:rPr lang="en-US" sz="2400" dirty="0" smtClean="0"/>
              <a:t>You type “A”, may be connected to “D”</a:t>
            </a:r>
          </a:p>
          <a:p>
            <a:pPr lvl="1"/>
            <a:r>
              <a:rPr lang="en-US" sz="2400" dirty="0" smtClean="0"/>
              <a:t>But then the scrambler rotates, so the next “A” may be connected to a different letter (p. 129)</a:t>
            </a:r>
          </a:p>
          <a:p>
            <a:pPr lvl="1"/>
            <a:r>
              <a:rPr lang="en-US" sz="2400" dirty="0" smtClean="0"/>
              <a:t>Effect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err="1" smtClean="0">
                <a:sym typeface="Wingdings" pitchFamily="2" charset="2"/>
              </a:rPr>
              <a:t>Vigen</a:t>
            </a:r>
            <a:r>
              <a:rPr lang="en-US" sz="2400" dirty="0" err="1" smtClean="0"/>
              <a:t>è</a:t>
            </a:r>
            <a:r>
              <a:rPr lang="en-US" sz="2400" dirty="0" err="1" smtClean="0">
                <a:sym typeface="Wingdings" pitchFamily="2" charset="2"/>
              </a:rPr>
              <a:t>re</a:t>
            </a:r>
            <a:r>
              <a:rPr lang="en-US" sz="2400" dirty="0" smtClean="0">
                <a:sym typeface="Wingdings" pitchFamily="2" charset="2"/>
              </a:rPr>
              <a:t> cipher with random key of length 26</a:t>
            </a:r>
          </a:p>
          <a:p>
            <a:r>
              <a:rPr lang="en-US" sz="2800" dirty="0" smtClean="0">
                <a:sym typeface="Wingdings" pitchFamily="2" charset="2"/>
              </a:rPr>
              <a:t>Two scramblers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Effectively means we have two keys. 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Plaintext + key1 + key2 = </a:t>
            </a:r>
            <a:r>
              <a:rPr lang="en-US" sz="2400" dirty="0" err="1" smtClean="0">
                <a:sym typeface="Wingdings" pitchFamily="2" charset="2"/>
              </a:rPr>
              <a:t>ciphertext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Like odometer, second scrambler rotates less often</a:t>
            </a:r>
            <a:endParaRPr lang="en-US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Enigma used 3 scramblers out of a possible 5</a:t>
            </a:r>
          </a:p>
          <a:p>
            <a:pPr lvl="1"/>
            <a:r>
              <a:rPr lang="en-US" sz="2400" dirty="0" smtClean="0"/>
              <a:t>Length of key = 26 * 26 * 26</a:t>
            </a:r>
          </a:p>
          <a:p>
            <a:pPr lvl="1"/>
            <a:r>
              <a:rPr lang="en-US" sz="2400" dirty="0" smtClean="0"/>
              <a:t>Number of scrambler choices = 5 * 4 * 3 = 60</a:t>
            </a:r>
          </a:p>
          <a:p>
            <a:pPr lvl="1"/>
            <a:r>
              <a:rPr lang="en-US" sz="2400" dirty="0" smtClean="0"/>
              <a:t>(Similar American device “SIGABA” used 15 scramblers)</a:t>
            </a:r>
          </a:p>
          <a:p>
            <a:r>
              <a:rPr lang="en-US" sz="2800" dirty="0" err="1" smtClean="0"/>
              <a:t>Plugboard</a:t>
            </a:r>
            <a:endParaRPr lang="en-US" sz="2800" dirty="0" smtClean="0"/>
          </a:p>
          <a:p>
            <a:pPr lvl="1"/>
            <a:r>
              <a:rPr lang="en-US" sz="2400" dirty="0" smtClean="0"/>
              <a:t>6 pairs of letters were swapped before entering scrambler</a:t>
            </a:r>
          </a:p>
          <a:p>
            <a:pPr lvl="1">
              <a:buNone/>
            </a:pPr>
            <a:r>
              <a:rPr lang="en-US" sz="2400" dirty="0" smtClean="0"/>
              <a:t>	Ex.  Change “A” to “B” before adding the cipher keys</a:t>
            </a:r>
          </a:p>
          <a:p>
            <a:pPr lvl="1"/>
            <a:r>
              <a:rPr lang="en-US" sz="2400" dirty="0" smtClean="0"/>
              <a:t>This increases # of possible keys, making cryptanalysis more confusing</a:t>
            </a:r>
          </a:p>
          <a:p>
            <a:r>
              <a:rPr lang="en-US" sz="2800" dirty="0" smtClean="0"/>
              <a:t>“Code book” tells operator what daily machine settings are</a:t>
            </a:r>
            <a:endParaRPr lang="en-US" sz="2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Enigma:  mechanized </a:t>
            </a:r>
            <a:r>
              <a:rPr lang="en-US" sz="2800" dirty="0" err="1" smtClean="0"/>
              <a:t>Vigenère</a:t>
            </a:r>
            <a:endParaRPr lang="en-US" sz="2800" dirty="0" smtClean="0"/>
          </a:p>
          <a:p>
            <a:r>
              <a:rPr lang="en-US" sz="2800" dirty="0" smtClean="0"/>
              <a:t>Breaking the code</a:t>
            </a:r>
          </a:p>
          <a:p>
            <a:pPr lvl="1"/>
            <a:r>
              <a:rPr lang="en-US" sz="2400" dirty="0" smtClean="0"/>
              <a:t>If you can mechanize enciphering, why not mechanize cryptanalysis?</a:t>
            </a:r>
          </a:p>
          <a:p>
            <a:pPr lvl="1"/>
            <a:r>
              <a:rPr lang="en-US" sz="2400" dirty="0" smtClean="0"/>
              <a:t>Intelligence on how Germans used Enigma</a:t>
            </a:r>
          </a:p>
          <a:p>
            <a:pPr lvl="1"/>
            <a:r>
              <a:rPr lang="en-US" sz="2400" dirty="0" smtClean="0"/>
              <a:t>The work of Marian </a:t>
            </a:r>
            <a:r>
              <a:rPr lang="en-US" sz="2400" dirty="0" err="1" smtClean="0"/>
              <a:t>Rejewski</a:t>
            </a:r>
            <a:r>
              <a:rPr lang="en-US" sz="2400" dirty="0" smtClean="0"/>
              <a:t> and Alan Turing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Please read chapter 6 in Code Book thru p. 279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1940s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Only analog machines, moving parts</a:t>
            </a:r>
          </a:p>
          <a:p>
            <a:pPr eaLnBrk="1" hangingPunct="1"/>
            <a:r>
              <a:rPr lang="en-US" sz="2800" smtClean="0"/>
              <a:t>Specific purpose</a:t>
            </a:r>
          </a:p>
          <a:p>
            <a:pPr lvl="1" eaLnBrk="1" hangingPunct="1"/>
            <a:r>
              <a:rPr lang="en-US" sz="2400" smtClean="0"/>
              <a:t>Office machines:  typewriter, cash register, adding machine</a:t>
            </a:r>
          </a:p>
          <a:p>
            <a:pPr lvl="1" eaLnBrk="1" hangingPunct="1"/>
            <a:r>
              <a:rPr lang="en-US" sz="2400" smtClean="0"/>
              <a:t>Herman Hollerith’s tabulator</a:t>
            </a:r>
          </a:p>
          <a:p>
            <a:pPr lvl="1" eaLnBrk="1" hangingPunct="1"/>
            <a:r>
              <a:rPr lang="en-US" sz="2400" smtClean="0"/>
              <a:t>Sunrise/sunset, celestial navigation</a:t>
            </a:r>
          </a:p>
          <a:p>
            <a:pPr eaLnBrk="1" hangingPunct="1"/>
            <a:r>
              <a:rPr lang="en-US" sz="2800" smtClean="0"/>
              <a:t>General computing only theoretical interest</a:t>
            </a:r>
          </a:p>
          <a:p>
            <a:pPr lvl="1" eaLnBrk="1" hangingPunct="1"/>
            <a:r>
              <a:rPr lang="en-US" sz="2400" smtClean="0"/>
              <a:t>Alan 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skills are needed to be a cryptanalyst?</a:t>
            </a:r>
          </a:p>
          <a:p>
            <a:pPr lvl="1"/>
            <a:r>
              <a:rPr lang="en-US" sz="2400" dirty="0" smtClean="0"/>
              <a:t>Prepare for the worst:  The Germans might make your work in the future more difficult.</a:t>
            </a:r>
          </a:p>
          <a:p>
            <a:r>
              <a:rPr lang="en-US" sz="2800" dirty="0" smtClean="0"/>
              <a:t>Day key and message key</a:t>
            </a:r>
          </a:p>
          <a:p>
            <a:r>
              <a:rPr lang="en-US" sz="2800" dirty="0" smtClean="0"/>
              <a:t>Four messages today might begin like this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 and R are encryptions of the same letter, etc.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11480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Look for patterns!  Example:  </a:t>
            </a:r>
            <a:r>
              <a:rPr lang="en-US" sz="2400" dirty="0" smtClean="0"/>
              <a:t>A </a:t>
            </a:r>
            <a:r>
              <a:rPr lang="en-US" sz="2400" dirty="0" smtClean="0">
                <a:sym typeface="Wingdings" pitchFamily="2" charset="2"/>
              </a:rPr>
              <a:t> F  W  A</a:t>
            </a:r>
            <a:endParaRPr lang="en-US" sz="2400" dirty="0" smtClean="0"/>
          </a:p>
          <a:p>
            <a:r>
              <a:rPr lang="en-US" sz="2800" dirty="0" smtClean="0"/>
              <a:t>All letters belong to some chain</a:t>
            </a:r>
          </a:p>
          <a:p>
            <a:r>
              <a:rPr lang="en-US" sz="2800" dirty="0" smtClean="0"/>
              <a:t>The length of the chain is a fingerprint of the scrambler settings for today.</a:t>
            </a:r>
          </a:p>
          <a:p>
            <a:r>
              <a:rPr lang="en-US" sz="2800" dirty="0" smtClean="0"/>
              <a:t>We separate out the problem of the letter identity</a:t>
            </a:r>
          </a:p>
          <a:p>
            <a:r>
              <a:rPr lang="en-US" sz="2800" dirty="0" smtClean="0"/>
              <a:t>Bombe:  automatically try all 26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settings.</a:t>
            </a:r>
          </a:p>
          <a:p>
            <a:r>
              <a:rPr lang="en-US" sz="2800" dirty="0" err="1" smtClean="0"/>
              <a:t>Plugboard</a:t>
            </a:r>
            <a:r>
              <a:rPr lang="en-US" sz="2800" dirty="0" smtClean="0"/>
              <a:t>?  Look for words that are almost spelled right.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90500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  <a:gridCol w="3018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Repeating the message key</a:t>
            </a:r>
          </a:p>
          <a:p>
            <a:r>
              <a:rPr lang="en-US" sz="2800" dirty="0" smtClean="0"/>
              <a:t>Not allowing a scrambler to be in the same position (left, middle, right) two days in a row</a:t>
            </a:r>
          </a:p>
          <a:p>
            <a:r>
              <a:rPr lang="en-US" sz="2800" dirty="0" err="1" smtClean="0"/>
              <a:t>Plugboard</a:t>
            </a:r>
            <a:r>
              <a:rPr lang="en-US" sz="2800" dirty="0" smtClean="0"/>
              <a:t> cannot link 2 letters next to each other on keyboard</a:t>
            </a:r>
          </a:p>
          <a:p>
            <a:r>
              <a:rPr lang="en-US" sz="2800" dirty="0" smtClean="0"/>
              <a:t>Predictable structure of message, time of message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Bletchley Park contributions</a:t>
            </a:r>
          </a:p>
          <a:p>
            <a:pPr lvl="1"/>
            <a:r>
              <a:rPr lang="en-US" sz="2400" dirty="0" smtClean="0"/>
              <a:t>Extending the work of </a:t>
            </a:r>
            <a:r>
              <a:rPr lang="en-US" sz="2400" dirty="0" err="1" smtClean="0"/>
              <a:t>Rejewski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Relied on fact that weather reports start with word “wetter” and used this to deduce initial scrambler setting</a:t>
            </a:r>
          </a:p>
          <a:p>
            <a:pPr lvl="1">
              <a:buNone/>
            </a:pPr>
            <a:r>
              <a:rPr lang="en-US" sz="2400" dirty="0" smtClean="0"/>
              <a:t>	But what if you are off by a couple of letters?  Fortunately, more help from German constraints.</a:t>
            </a:r>
          </a:p>
          <a:p>
            <a:r>
              <a:rPr lang="en-US" sz="2800" dirty="0" smtClean="0"/>
              <a:t>Turing Machine</a:t>
            </a:r>
          </a:p>
          <a:p>
            <a:pPr lvl="1"/>
            <a:r>
              <a:rPr lang="en-US" sz="2400" dirty="0" smtClean="0"/>
              <a:t>He was interested in theoretical boundaries of what a computer could accomplish</a:t>
            </a:r>
          </a:p>
          <a:p>
            <a:pPr lvl="1"/>
            <a:r>
              <a:rPr lang="en-US" sz="2400" dirty="0" smtClean="0"/>
              <a:t>Machine has:  instructions, internal memory, tape</a:t>
            </a:r>
          </a:p>
          <a:p>
            <a:pPr lvl="1"/>
            <a:r>
              <a:rPr lang="en-US" sz="2400" dirty="0" smtClean="0"/>
              <a:t>Turing proved that not all problems can be solved</a:t>
            </a:r>
            <a:endParaRPr lang="en-US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101 – Feb.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flavor of cryptography:  numbers</a:t>
            </a:r>
          </a:p>
          <a:p>
            <a:pPr lvl="1"/>
            <a:r>
              <a:rPr lang="en-US" sz="2400" dirty="0" smtClean="0"/>
              <a:t>Transpose bits</a:t>
            </a:r>
          </a:p>
          <a:p>
            <a:pPr lvl="1"/>
            <a:r>
              <a:rPr lang="en-US" sz="2400" dirty="0" smtClean="0"/>
              <a:t>“add” bits</a:t>
            </a:r>
          </a:p>
          <a:p>
            <a:pPr lvl="1"/>
            <a:r>
              <a:rPr lang="en-US" sz="2400" dirty="0" smtClean="0"/>
              <a:t>Data encryption standard</a:t>
            </a:r>
          </a:p>
          <a:p>
            <a:r>
              <a:rPr lang="en-US" sz="2800" dirty="0" smtClean="0"/>
              <a:t>Problem of sharing keys… solved!</a:t>
            </a:r>
          </a:p>
          <a:p>
            <a:pPr lvl="1"/>
            <a:r>
              <a:rPr lang="en-US" sz="2400" dirty="0" err="1" smtClean="0"/>
              <a:t>Diffie</a:t>
            </a:r>
            <a:r>
              <a:rPr lang="en-US" sz="2400" dirty="0" smtClean="0"/>
              <a:t>-Hellman protocol</a:t>
            </a:r>
          </a:p>
          <a:p>
            <a:endParaRPr lang="en-US" sz="2800" dirty="0" smtClean="0"/>
          </a:p>
          <a:p>
            <a:r>
              <a:rPr lang="en-US" sz="2800" dirty="0" smtClean="0"/>
              <a:t>Please finish reading chapter 6 in Code Book</a:t>
            </a:r>
            <a:endParaRPr lang="en-US" sz="2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Computers represent all data, including text, in the form of binary numbers</a:t>
            </a:r>
          </a:p>
          <a:p>
            <a:r>
              <a:rPr lang="en-US" sz="2800" dirty="0" smtClean="0"/>
              <a:t>p. 246:  ASCII codes for capital letters</a:t>
            </a:r>
          </a:p>
          <a:p>
            <a:r>
              <a:rPr lang="en-US" sz="2800" dirty="0" smtClean="0"/>
              <a:t>Cryptography can now be done at a minute level:  manipulate individual bits</a:t>
            </a:r>
          </a:p>
          <a:p>
            <a:r>
              <a:rPr lang="en-US" sz="2800" dirty="0" smtClean="0"/>
              <a:t>Transposition cipher</a:t>
            </a:r>
          </a:p>
          <a:p>
            <a:pPr lvl="1"/>
            <a:r>
              <a:rPr lang="en-US" sz="2400" dirty="0" smtClean="0"/>
              <a:t>E.g.  Every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bit swaps with bit to its right</a:t>
            </a:r>
          </a:p>
          <a:p>
            <a:pPr lvl="1"/>
            <a:r>
              <a:rPr lang="en-US" sz="2400" dirty="0" smtClean="0"/>
              <a:t>It’s possible the last bit of a letter swaps with first bit of the next letter</a:t>
            </a:r>
            <a:endParaRPr lang="en-US" sz="24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Vigenère</a:t>
            </a:r>
            <a:r>
              <a:rPr lang="en-US" dirty="0" smtClean="0"/>
              <a:t> in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we adapt the </a:t>
            </a:r>
            <a:r>
              <a:rPr lang="en-US" sz="2800" dirty="0" err="1" smtClean="0"/>
              <a:t>Vigenère</a:t>
            </a:r>
            <a:r>
              <a:rPr lang="en-US" sz="2800" dirty="0" smtClean="0"/>
              <a:t> cipher to the binary representation of text, we get </a:t>
            </a:r>
            <a:r>
              <a:rPr lang="en-US" sz="2800" dirty="0" smtClean="0">
                <a:solidFill>
                  <a:srgbClr val="FFFF00"/>
                </a:solidFill>
              </a:rPr>
              <a:t>XOR</a:t>
            </a:r>
            <a:r>
              <a:rPr lang="en-US" sz="2800" dirty="0" smtClean="0"/>
              <a:t> cipher</a:t>
            </a:r>
          </a:p>
          <a:p>
            <a:r>
              <a:rPr lang="en-US" sz="2800" dirty="0" smtClean="0"/>
              <a:t>Example p. 247</a:t>
            </a:r>
          </a:p>
          <a:p>
            <a:r>
              <a:rPr lang="en-US" sz="2800" dirty="0" smtClean="0"/>
              <a:t>Line up the bits for the addition:</a:t>
            </a:r>
          </a:p>
          <a:p>
            <a:pPr>
              <a:buNone/>
            </a:pPr>
            <a:r>
              <a:rPr lang="en-US" sz="2800" dirty="0" smtClean="0"/>
              <a:t>	0 + 0 = 0	1 + 1 = 0		0 + 1 = 1	1 + 0 = 1</a:t>
            </a:r>
          </a:p>
          <a:p>
            <a:pPr lvl="1"/>
            <a:r>
              <a:rPr lang="en-US" sz="2400" dirty="0" smtClean="0"/>
              <a:t>In other words, if the bits are the same, result is 0.  If bits differ, result is 1.  There is no carry.</a:t>
            </a:r>
          </a:p>
          <a:p>
            <a:r>
              <a:rPr lang="en-US" sz="2800" dirty="0" smtClean="0"/>
              <a:t>Data Encryption Standard</a:t>
            </a:r>
          </a:p>
          <a:p>
            <a:pPr lvl="1"/>
            <a:r>
              <a:rPr lang="en-US" sz="2400" dirty="0" smtClean="0"/>
              <a:t>Performs many successive steps of transposition and XOR</a:t>
            </a:r>
          </a:p>
          <a:p>
            <a:pPr lvl="1"/>
            <a:r>
              <a:rPr lang="en-US" sz="2400" dirty="0" smtClean="0"/>
              <a:t>Key length 56, later increased.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lingering problem since antiquity:  how do 2 people share the key privately?</a:t>
            </a:r>
          </a:p>
          <a:p>
            <a:pPr lvl="1"/>
            <a:r>
              <a:rPr lang="en-US" sz="2400" dirty="0" smtClean="0"/>
              <a:t>Need to coordinate in person periodically, or</a:t>
            </a:r>
          </a:p>
          <a:p>
            <a:pPr lvl="1"/>
            <a:r>
              <a:rPr lang="en-US" sz="2400" dirty="0" smtClean="0"/>
              <a:t>Hire a trusted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to relay your keys</a:t>
            </a:r>
          </a:p>
          <a:p>
            <a:pPr lvl="1"/>
            <a:r>
              <a:rPr lang="en-US" sz="2400" dirty="0" smtClean="0"/>
              <a:t>Expensive</a:t>
            </a:r>
          </a:p>
          <a:p>
            <a:r>
              <a:rPr lang="en-US" sz="2800" dirty="0" smtClean="0"/>
              <a:t>Whitfield </a:t>
            </a:r>
            <a:r>
              <a:rPr lang="en-US" sz="2800" dirty="0" err="1" smtClean="0"/>
              <a:t>Diffie’s</a:t>
            </a:r>
            <a:r>
              <a:rPr lang="en-US" sz="2800" dirty="0" smtClean="0"/>
              <a:t> vision</a:t>
            </a:r>
          </a:p>
          <a:p>
            <a:pPr lvl="1"/>
            <a:r>
              <a:rPr lang="en-US" sz="2400" dirty="0" smtClean="0"/>
              <a:t>People will need privacy online</a:t>
            </a:r>
          </a:p>
          <a:p>
            <a:pPr lvl="1"/>
            <a:r>
              <a:rPr lang="en-US" sz="2400" dirty="0" smtClean="0"/>
              <a:t>Handling keys in person only is impractical</a:t>
            </a:r>
          </a:p>
          <a:p>
            <a:pPr lvl="1"/>
            <a:r>
              <a:rPr lang="en-US" sz="2400" dirty="0" smtClean="0"/>
              <a:t>Is there a technological solution?  Yes!  </a:t>
            </a:r>
          </a:p>
          <a:p>
            <a:pPr lvl="1"/>
            <a:r>
              <a:rPr lang="en-US" sz="2400" dirty="0" smtClean="0"/>
              <a:t>Collaborated with Martin Hellman and Ralph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at Stanford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functions are 2-way (easy to undo)</a:t>
            </a:r>
          </a:p>
          <a:p>
            <a:r>
              <a:rPr lang="en-US" sz="2800" dirty="0" smtClean="0"/>
              <a:t>We need a 1-way function (hard to undo) so that an eavesdropper cannot discover the key</a:t>
            </a:r>
          </a:p>
          <a:p>
            <a:pPr lvl="1"/>
            <a:r>
              <a:rPr lang="en-US" sz="2400" dirty="0" smtClean="0"/>
              <a:t>The 1-way function they used was “mod” or remainder calculations.</a:t>
            </a:r>
          </a:p>
          <a:p>
            <a:r>
              <a:rPr lang="en-US" sz="2800" dirty="0" smtClean="0"/>
              <a:t>Example, f(n) = 3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mod 19?</a:t>
            </a:r>
          </a:p>
          <a:p>
            <a:pPr lvl="1"/>
            <a:r>
              <a:rPr lang="en-US" sz="2400" dirty="0" smtClean="0"/>
              <a:t>Given a value of n, calculating f(n) isn’t too hard.</a:t>
            </a:r>
          </a:p>
          <a:p>
            <a:pPr lvl="1"/>
            <a:r>
              <a:rPr lang="en-US" sz="2400" dirty="0" smtClean="0"/>
              <a:t>But given a value of f(n), there is no obvious way to determine n except trial and error!</a:t>
            </a:r>
          </a:p>
          <a:p>
            <a:pPr lvl="1"/>
            <a:r>
              <a:rPr lang="en-US" sz="2400" dirty="0" smtClean="0"/>
              <a:t>In practice, the “19” should be replaced by a much larger number.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Diffie - Hellman</a:t>
            </a:r>
          </a:p>
        </p:txBody>
      </p:sp>
      <p:sp>
        <p:nvSpPr>
          <p:cNvPr id="260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Method for 2 people to establish a private key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r>
              <a:rPr lang="en-US" sz="2400" dirty="0" smtClean="0"/>
              <a:t>Choose values p (prime) and q</a:t>
            </a:r>
          </a:p>
          <a:p>
            <a:r>
              <a:rPr lang="en-US" sz="2400" dirty="0" smtClean="0"/>
              <a:t>Sender </a:t>
            </a:r>
          </a:p>
          <a:p>
            <a:pPr lvl="1"/>
            <a:r>
              <a:rPr lang="en-US" sz="2000" dirty="0" smtClean="0"/>
              <a:t>chooses secret value a, and computes </a:t>
            </a:r>
            <a:r>
              <a:rPr lang="en-US" sz="2000" dirty="0" smtClean="0">
                <a:solidFill>
                  <a:srgbClr val="FFFF00"/>
                </a:solidFill>
              </a:rPr>
              <a:t>A = </a:t>
            </a:r>
            <a:r>
              <a:rPr lang="en-US" sz="2000" dirty="0" err="1" smtClean="0">
                <a:solidFill>
                  <a:srgbClr val="FFFF00"/>
                </a:solidFill>
              </a:rPr>
              <a:t>q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 mod p</a:t>
            </a:r>
          </a:p>
          <a:p>
            <a:pPr lvl="1"/>
            <a:r>
              <a:rPr lang="en-US" sz="2000" dirty="0" smtClean="0"/>
              <a:t>Sends A, p, q</a:t>
            </a:r>
          </a:p>
          <a:p>
            <a:pPr lvl="1"/>
            <a:r>
              <a:rPr lang="en-US" sz="2000" dirty="0" smtClean="0"/>
              <a:t>Eavesdropper cannot easily determine a</a:t>
            </a:r>
          </a:p>
          <a:p>
            <a:r>
              <a:rPr lang="en-US" sz="2400" dirty="0" smtClean="0"/>
              <a:t>Receiver</a:t>
            </a:r>
          </a:p>
          <a:p>
            <a:pPr lvl="1"/>
            <a:r>
              <a:rPr lang="en-US" sz="2000" dirty="0" smtClean="0"/>
              <a:t>Chooses secret value b</a:t>
            </a:r>
          </a:p>
          <a:p>
            <a:pPr lvl="1"/>
            <a:r>
              <a:rPr lang="en-US" sz="2000" dirty="0" smtClean="0"/>
              <a:t>Computes </a:t>
            </a:r>
            <a:r>
              <a:rPr lang="en-US" sz="2000" dirty="0" smtClean="0">
                <a:solidFill>
                  <a:srgbClr val="FFFF00"/>
                </a:solidFill>
              </a:rPr>
              <a:t>B = </a:t>
            </a:r>
            <a:r>
              <a:rPr lang="en-US" sz="2000" dirty="0" err="1" smtClean="0">
                <a:solidFill>
                  <a:srgbClr val="FFFF00"/>
                </a:solidFill>
              </a:rPr>
              <a:t>q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b</a:t>
            </a:r>
            <a:r>
              <a:rPr lang="en-US" sz="2000" dirty="0" smtClean="0">
                <a:solidFill>
                  <a:srgbClr val="FFFF00"/>
                </a:solidFill>
              </a:rPr>
              <a:t> mod p   </a:t>
            </a:r>
            <a:r>
              <a:rPr lang="en-US" sz="2000" dirty="0" smtClean="0"/>
              <a:t>and   </a:t>
            </a:r>
            <a:r>
              <a:rPr lang="en-US" sz="2000" dirty="0" smtClean="0">
                <a:solidFill>
                  <a:srgbClr val="FFFF00"/>
                </a:solidFill>
              </a:rPr>
              <a:t>K = </a:t>
            </a:r>
            <a:r>
              <a:rPr lang="en-US" sz="2000" dirty="0" err="1" smtClean="0">
                <a:solidFill>
                  <a:srgbClr val="FFFF00"/>
                </a:solidFill>
              </a:rPr>
              <a:t>A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b</a:t>
            </a:r>
            <a:r>
              <a:rPr lang="en-US" sz="2000" dirty="0" smtClean="0">
                <a:solidFill>
                  <a:srgbClr val="FFFF00"/>
                </a:solidFill>
              </a:rPr>
              <a:t> mod p</a:t>
            </a:r>
            <a:endParaRPr lang="en-US" sz="2000" dirty="0" smtClean="0"/>
          </a:p>
          <a:p>
            <a:pPr lvl="1"/>
            <a:r>
              <a:rPr lang="en-US" sz="2000" dirty="0" smtClean="0"/>
              <a:t>Sends B back to sender, who can compute K = </a:t>
            </a:r>
            <a:r>
              <a:rPr lang="en-US" sz="2000" dirty="0" err="1" smtClean="0"/>
              <a:t>B</a:t>
            </a:r>
            <a:r>
              <a:rPr lang="en-US" sz="2000" baseline="30000" dirty="0" err="1" smtClean="0"/>
              <a:t>a</a:t>
            </a:r>
            <a:r>
              <a:rPr lang="en-US" sz="2000" dirty="0" smtClean="0"/>
              <a:t> mod p</a:t>
            </a:r>
          </a:p>
          <a:p>
            <a:r>
              <a:rPr lang="en-US" sz="2400" dirty="0" smtClean="0"/>
              <a:t>Both methods of computing secret K are equivalent</a:t>
            </a:r>
          </a:p>
          <a:p>
            <a:pPr lvl="1"/>
            <a:r>
              <a:rPr lang="en-US" sz="2000" dirty="0" err="1" smtClean="0"/>
              <a:t>A</a:t>
            </a:r>
            <a:r>
              <a:rPr lang="en-US" sz="2000" baseline="30000" dirty="0" err="1" smtClean="0"/>
              <a:t>b</a:t>
            </a:r>
            <a:r>
              <a:rPr lang="en-US" sz="2000" dirty="0" smtClean="0"/>
              <a:t> mod p = (</a:t>
            </a:r>
            <a:r>
              <a:rPr lang="en-US" sz="2000" dirty="0" err="1" smtClean="0"/>
              <a:t>q</a:t>
            </a:r>
            <a:r>
              <a:rPr lang="en-US" sz="2000" baseline="30000" dirty="0" err="1" smtClean="0"/>
              <a:t>a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mod p</a:t>
            </a:r>
          </a:p>
          <a:p>
            <a:pPr lvl="1"/>
            <a:r>
              <a:rPr lang="en-US" sz="2000" dirty="0" err="1" smtClean="0"/>
              <a:t>B</a:t>
            </a:r>
            <a:r>
              <a:rPr lang="en-US" sz="2000" baseline="30000" dirty="0" err="1" smtClean="0"/>
              <a:t>a</a:t>
            </a:r>
            <a:r>
              <a:rPr lang="en-US" sz="2000" dirty="0" smtClean="0"/>
              <a:t> mod p = (</a:t>
            </a:r>
            <a:r>
              <a:rPr lang="en-US" sz="2000" dirty="0" err="1" smtClean="0"/>
              <a:t>q</a:t>
            </a:r>
            <a:r>
              <a:rPr lang="en-US" sz="2000" baseline="30000" dirty="0" err="1" smtClean="0"/>
              <a:t>b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a</a:t>
            </a:r>
            <a:r>
              <a:rPr lang="en-US" sz="2000" dirty="0" smtClean="0"/>
              <a:t> mod 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00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00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14174</Words>
  <Application>Microsoft Office PowerPoint</Application>
  <PresentationFormat>On-screen Show (4:3)</PresentationFormat>
  <Paragraphs>2572</Paragraphs>
  <Slides>230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230</vt:i4>
      </vt:variant>
    </vt:vector>
  </HeadingPairs>
  <TitlesOfParts>
    <vt:vector size="231" baseType="lpstr">
      <vt:lpstr>Office Theme</vt:lpstr>
      <vt:lpstr>CS 101 – Jan. 9</vt:lpstr>
      <vt:lpstr>What is a computer?</vt:lpstr>
      <vt:lpstr>What is CS?</vt:lpstr>
      <vt:lpstr>Software functions</vt:lpstr>
      <vt:lpstr>What we need</vt:lpstr>
      <vt:lpstr>Human history</vt:lpstr>
      <vt:lpstr>Computer History</vt:lpstr>
      <vt:lpstr>CS 101 – Jan. 11</vt:lpstr>
      <vt:lpstr>Before 1940s</vt:lpstr>
      <vt:lpstr>1940s</vt:lpstr>
      <vt:lpstr>PowerPoint Presentation</vt:lpstr>
      <vt:lpstr>1950s &amp; 1960s</vt:lpstr>
      <vt:lpstr>PowerPoint Presentation</vt:lpstr>
      <vt:lpstr>1970s &amp; 1980s</vt:lpstr>
      <vt:lpstr>1990s &amp; 2000s</vt:lpstr>
      <vt:lpstr>HW &amp; SW</vt:lpstr>
      <vt:lpstr>Algorithm example</vt:lpstr>
      <vt:lpstr>CS 101 – Jan. 13</vt:lpstr>
      <vt:lpstr>Algorithm example</vt:lpstr>
      <vt:lpstr>Abstraction</vt:lpstr>
      <vt:lpstr>Why software?</vt:lpstr>
      <vt:lpstr>Program</vt:lpstr>
      <vt:lpstr>Recipes</vt:lpstr>
      <vt:lpstr>Recipes (2)</vt:lpstr>
      <vt:lpstr>Recipes inside recipes</vt:lpstr>
      <vt:lpstr>Problem-solving</vt:lpstr>
      <vt:lpstr>CS 101 – Jan. 18</vt:lpstr>
      <vt:lpstr>Problems</vt:lpstr>
      <vt:lpstr>Problems (2)</vt:lpstr>
      <vt:lpstr>Algorithm</vt:lpstr>
      <vt:lpstr>Examples</vt:lpstr>
      <vt:lpstr>Solutions</vt:lpstr>
      <vt:lpstr>CS 101 – Jan. 20</vt:lpstr>
      <vt:lpstr>Solutions (2)</vt:lpstr>
      <vt:lpstr>Mystery</vt:lpstr>
      <vt:lpstr>CS 101 – Jan. 23</vt:lpstr>
      <vt:lpstr>CS 101 – Jan. 25</vt:lpstr>
      <vt:lpstr>Search error</vt:lpstr>
      <vt:lpstr>Largest / smallest</vt:lpstr>
      <vt:lpstr>Pseudocode</vt:lpstr>
      <vt:lpstr>Counting</vt:lpstr>
      <vt:lpstr>Vowels</vt:lpstr>
      <vt:lpstr>Programming note</vt:lpstr>
      <vt:lpstr>Practice problems</vt:lpstr>
      <vt:lpstr>CS 101 – Jan. 27</vt:lpstr>
      <vt:lpstr>Examples</vt:lpstr>
      <vt:lpstr>Sorting</vt:lpstr>
      <vt:lpstr>Some Methods</vt:lpstr>
      <vt:lpstr>Homework</vt:lpstr>
      <vt:lpstr>CS 101 – Jan. 30</vt:lpstr>
      <vt:lpstr>Language evolution</vt:lpstr>
      <vt:lpstr>Example</vt:lpstr>
      <vt:lpstr>Machine language</vt:lpstr>
      <vt:lpstr>Assembly language</vt:lpstr>
      <vt:lpstr>HLL (Pascal)</vt:lpstr>
      <vt:lpstr>Bugs</vt:lpstr>
      <vt:lpstr>PowerPoint Presentation</vt:lpstr>
      <vt:lpstr>CS 101 – Feb. 1</vt:lpstr>
      <vt:lpstr>CS 101 – Feb. 6</vt:lpstr>
      <vt:lpstr>Steganography</vt:lpstr>
      <vt:lpstr>Cryptography</vt:lpstr>
      <vt:lpstr>Cryptography (2)</vt:lpstr>
      <vt:lpstr>ASCII code</vt:lpstr>
      <vt:lpstr>Caesar cipher</vt:lpstr>
      <vt:lpstr>CS 101 – Feb. 8</vt:lpstr>
      <vt:lpstr>Transposition</vt:lpstr>
      <vt:lpstr>Substitution</vt:lpstr>
      <vt:lpstr>continued</vt:lpstr>
      <vt:lpstr>Improvements</vt:lpstr>
      <vt:lpstr>CS 101 – Feb. 10</vt:lpstr>
      <vt:lpstr>Early examples</vt:lpstr>
      <vt:lpstr>Vigenère cipher</vt:lpstr>
      <vt:lpstr>Breaking Vigenère</vt:lpstr>
      <vt:lpstr>Book cipher</vt:lpstr>
      <vt:lpstr>Python coding</vt:lpstr>
      <vt:lpstr>Homework for 2/13</vt:lpstr>
      <vt:lpstr>CS 101 – Feb. 13</vt:lpstr>
      <vt:lpstr>Radio technology</vt:lpstr>
      <vt:lpstr>Polyalphabetic</vt:lpstr>
      <vt:lpstr>continued</vt:lpstr>
      <vt:lpstr>Lesson</vt:lpstr>
      <vt:lpstr>Random key helps</vt:lpstr>
      <vt:lpstr>CS 101 – Feb. 15</vt:lpstr>
      <vt:lpstr>String loop</vt:lpstr>
      <vt:lpstr>Japan’s code</vt:lpstr>
      <vt:lpstr>Enigma</vt:lpstr>
      <vt:lpstr>Scrambler</vt:lpstr>
      <vt:lpstr>Strength of cipher</vt:lpstr>
      <vt:lpstr>CS 101 – Feb. 17</vt:lpstr>
      <vt:lpstr>Breaking the code</vt:lpstr>
      <vt:lpstr>Letter chains</vt:lpstr>
      <vt:lpstr>German mistakes</vt:lpstr>
      <vt:lpstr>Alan Turing</vt:lpstr>
      <vt:lpstr>CS 101 – Feb. 20</vt:lpstr>
      <vt:lpstr>Binary</vt:lpstr>
      <vt:lpstr>Vigenère in binary</vt:lpstr>
      <vt:lpstr>Key problem</vt:lpstr>
      <vt:lpstr>Math idea</vt:lpstr>
      <vt:lpstr>Diffie - Hellman</vt:lpstr>
      <vt:lpstr>CS 101 – Feb. 22</vt:lpstr>
      <vt:lpstr>“mod” properties</vt:lpstr>
      <vt:lpstr>Asymmetric ciphers</vt:lpstr>
      <vt:lpstr>Challenge</vt:lpstr>
      <vt:lpstr>RSA</vt:lpstr>
      <vt:lpstr>Example</vt:lpstr>
      <vt:lpstr>CS 101 – Feb. 24</vt:lpstr>
      <vt:lpstr>Perfect secrecy</vt:lpstr>
      <vt:lpstr>Advice</vt:lpstr>
      <vt:lpstr>Hash functions</vt:lpstr>
      <vt:lpstr>Hash functions (2)</vt:lpstr>
      <vt:lpstr>Hash functions (3)</vt:lpstr>
      <vt:lpstr>Collisions</vt:lpstr>
      <vt:lpstr>Practical considerations</vt:lpstr>
      <vt:lpstr>Breakability</vt:lpstr>
      <vt:lpstr>CS 101 – Feb. 27</vt:lpstr>
      <vt:lpstr>Data integrity</vt:lpstr>
      <vt:lpstr>Attacker strategy</vt:lpstr>
      <vt:lpstr>Authentication</vt:lpstr>
      <vt:lpstr>Data integrity</vt:lpstr>
      <vt:lpstr>Digital signature</vt:lpstr>
      <vt:lpstr>Attacker strategy</vt:lpstr>
      <vt:lpstr>Case Study:  ATM</vt:lpstr>
      <vt:lpstr>CS 101 – Feb. 29</vt:lpstr>
      <vt:lpstr>Intro notes</vt:lpstr>
      <vt:lpstr>Quantum computer</vt:lpstr>
      <vt:lpstr>continued</vt:lpstr>
      <vt:lpstr>Challenges</vt:lpstr>
      <vt:lpstr>Quantum cryptography</vt:lpstr>
      <vt:lpstr>continued</vt:lpstr>
      <vt:lpstr>Message</vt:lpstr>
      <vt:lpstr>Making the key</vt:lpstr>
      <vt:lpstr>CS 101 – March 12</vt:lpstr>
      <vt:lpstr>Bits</vt:lpstr>
      <vt:lpstr>Numbers in binary</vt:lpstr>
      <vt:lpstr>Powers of 2</vt:lpstr>
      <vt:lpstr>Decimal  binary</vt:lpstr>
      <vt:lpstr>Another example</vt:lpstr>
      <vt:lpstr>CS 101 – March 14</vt:lpstr>
      <vt:lpstr>Numbers in a byte</vt:lpstr>
      <vt:lpstr>Text</vt:lpstr>
      <vt:lpstr>Unicode</vt:lpstr>
      <vt:lpstr>CS 101 – March 16</vt:lpstr>
      <vt:lpstr>Sampling</vt:lpstr>
      <vt:lpstr>Images</vt:lpstr>
      <vt:lpstr>Resolution</vt:lpstr>
      <vt:lpstr>Dynamic range</vt:lpstr>
      <vt:lpstr>B/W vs. color</vt:lpstr>
      <vt:lpstr>RGB system</vt:lpstr>
      <vt:lpstr>RGB examples</vt:lpstr>
      <vt:lpstr>Indexed color</vt:lpstr>
      <vt:lpstr>CS 101 – March 19</vt:lpstr>
      <vt:lpstr>Binary addition</vt:lpstr>
      <vt:lpstr>Integer rep’n</vt:lpstr>
      <vt:lpstr>Signed rep’n continued</vt:lpstr>
      <vt:lpstr>CS 101 – March 21</vt:lpstr>
      <vt:lpstr>Closer look…</vt:lpstr>
      <vt:lpstr>Signed + and –</vt:lpstr>
      <vt:lpstr>Scheme III:  biased</vt:lpstr>
      <vt:lpstr>How to convert</vt:lpstr>
      <vt:lpstr>CS 101 – March 23</vt:lpstr>
      <vt:lpstr>Integer vs. Real</vt:lpstr>
      <vt:lpstr>Examples</vt:lpstr>
      <vt:lpstr>Convert to binary</vt:lpstr>
      <vt:lpstr>Repeating pattern</vt:lpstr>
      <vt:lpstr>Real number rep’n</vt:lpstr>
      <vt:lpstr>CS 101 – March 26</vt:lpstr>
      <vt:lpstr>Example</vt:lpstr>
      <vt:lpstr>Decoding</vt:lpstr>
      <vt:lpstr>Some thoughts</vt:lpstr>
      <vt:lpstr>CS 101 – March 28</vt:lpstr>
      <vt:lpstr>Text compression</vt:lpstr>
      <vt:lpstr>Huffman code example</vt:lpstr>
      <vt:lpstr>How to create code </vt:lpstr>
      <vt:lpstr>CS 101 – March 29</vt:lpstr>
      <vt:lpstr>How to create code </vt:lpstr>
      <vt:lpstr>Dictionary encoding</vt:lpstr>
      <vt:lpstr>Image compression</vt:lpstr>
      <vt:lpstr>MPEG</vt:lpstr>
      <vt:lpstr>CS 101 – April 2</vt:lpstr>
      <vt:lpstr>Transmission errors</vt:lpstr>
      <vt:lpstr>2-d parity</vt:lpstr>
      <vt:lpstr>Error correction</vt:lpstr>
      <vt:lpstr>Example</vt:lpstr>
      <vt:lpstr>CS 101 – April 11</vt:lpstr>
      <vt:lpstr>Binary</vt:lpstr>
      <vt:lpstr>Boolean examples</vt:lpstr>
      <vt:lpstr>Gates</vt:lpstr>
      <vt:lpstr>‘AND’ and ‘OR’</vt:lpstr>
      <vt:lpstr>XOR</vt:lpstr>
      <vt:lpstr>NOR, NAND</vt:lpstr>
      <vt:lpstr>Units of data size</vt:lpstr>
      <vt:lpstr>CPU and memory</vt:lpstr>
      <vt:lpstr>RAM</vt:lpstr>
      <vt:lpstr>CS 101 – April 13</vt:lpstr>
      <vt:lpstr>Memory comparison</vt:lpstr>
      <vt:lpstr>Why are disks slow?</vt:lpstr>
      <vt:lpstr>Basic computer anatomy</vt:lpstr>
      <vt:lpstr>Stored program idea</vt:lpstr>
      <vt:lpstr>Simple example</vt:lpstr>
      <vt:lpstr>Machine language</vt:lpstr>
      <vt:lpstr>Verbs</vt:lpstr>
      <vt:lpstr>Example language</vt:lpstr>
      <vt:lpstr>CS 101 – April 16</vt:lpstr>
      <vt:lpstr>Example instructions</vt:lpstr>
      <vt:lpstr>More instructions</vt:lpstr>
      <vt:lpstr>Some practice</vt:lpstr>
      <vt:lpstr>Execution</vt:lpstr>
      <vt:lpstr>Logic operations</vt:lpstr>
      <vt:lpstr>CS 101 – April 18</vt:lpstr>
      <vt:lpstr>Logic operations</vt:lpstr>
      <vt:lpstr>Shift operations</vt:lpstr>
      <vt:lpstr>Why shift?</vt:lpstr>
      <vt:lpstr>Rotate</vt:lpstr>
      <vt:lpstr>Summary</vt:lpstr>
      <vt:lpstr>Communication rate</vt:lpstr>
      <vt:lpstr>CS 101 – April 20</vt:lpstr>
      <vt:lpstr>Original purpose</vt:lpstr>
      <vt:lpstr>Utilization</vt:lpstr>
      <vt:lpstr>Kinds of software</vt:lpstr>
      <vt:lpstr>Responsibilities (1)</vt:lpstr>
      <vt:lpstr>Responsibilities (2)</vt:lpstr>
      <vt:lpstr>Boot cycle</vt:lpstr>
      <vt:lpstr>Process</vt:lpstr>
      <vt:lpstr>CS 101 – April 23</vt:lpstr>
      <vt:lpstr>Scheduling</vt:lpstr>
      <vt:lpstr>Example 1</vt:lpstr>
      <vt:lpstr>Example 2</vt:lpstr>
      <vt:lpstr>System load</vt:lpstr>
      <vt:lpstr>File permissions</vt:lpstr>
      <vt:lpstr>Common permissions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/>
  <cp:lastModifiedBy> </cp:lastModifiedBy>
  <cp:revision>281</cp:revision>
  <dcterms:created xsi:type="dcterms:W3CDTF">2006-08-16T00:00:00Z</dcterms:created>
  <dcterms:modified xsi:type="dcterms:W3CDTF">2012-04-18T20:35:03Z</dcterms:modified>
</cp:coreProperties>
</file>