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97" r:id="rId2"/>
    <p:sldId id="398" r:id="rId3"/>
    <p:sldId id="399" r:id="rId4"/>
    <p:sldId id="400" r:id="rId5"/>
    <p:sldId id="401" r:id="rId6"/>
    <p:sldId id="478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79" r:id="rId17"/>
    <p:sldId id="411" r:id="rId18"/>
    <p:sldId id="480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431" r:id="rId38"/>
    <p:sldId id="432" r:id="rId39"/>
    <p:sldId id="433" r:id="rId40"/>
    <p:sldId id="434" r:id="rId41"/>
    <p:sldId id="435" r:id="rId42"/>
    <p:sldId id="436" r:id="rId43"/>
    <p:sldId id="437" r:id="rId44"/>
    <p:sldId id="438" r:id="rId45"/>
    <p:sldId id="439" r:id="rId46"/>
    <p:sldId id="440" r:id="rId47"/>
    <p:sldId id="441" r:id="rId48"/>
    <p:sldId id="442" r:id="rId49"/>
    <p:sldId id="443" r:id="rId50"/>
    <p:sldId id="444" r:id="rId51"/>
    <p:sldId id="445" r:id="rId52"/>
    <p:sldId id="446" r:id="rId53"/>
    <p:sldId id="447" r:id="rId54"/>
    <p:sldId id="448" r:id="rId55"/>
    <p:sldId id="449" r:id="rId56"/>
    <p:sldId id="450" r:id="rId57"/>
    <p:sldId id="451" r:id="rId58"/>
    <p:sldId id="452" r:id="rId59"/>
    <p:sldId id="453" r:id="rId60"/>
    <p:sldId id="454" r:id="rId61"/>
    <p:sldId id="455" r:id="rId62"/>
    <p:sldId id="456" r:id="rId63"/>
    <p:sldId id="457" r:id="rId64"/>
    <p:sldId id="458" r:id="rId65"/>
    <p:sldId id="459" r:id="rId66"/>
    <p:sldId id="460" r:id="rId67"/>
    <p:sldId id="461" r:id="rId68"/>
    <p:sldId id="462" r:id="rId69"/>
    <p:sldId id="463" r:id="rId70"/>
    <p:sldId id="473" r:id="rId71"/>
    <p:sldId id="474" r:id="rId72"/>
    <p:sldId id="475" r:id="rId73"/>
    <p:sldId id="476" r:id="rId74"/>
    <p:sldId id="477" r:id="rId7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37" autoAdjust="0"/>
  </p:normalViewPr>
  <p:slideViewPr>
    <p:cSldViewPr>
      <p:cViewPr varScale="1">
        <p:scale>
          <a:sx n="98" d="100"/>
          <a:sy n="98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AFBDF5-815E-47DC-86AF-50171C2F8E01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83DBDD-C796-4B4C-943C-E639AEA3A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3FD0739-44D9-454E-B9BE-CDE5F7196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Feed universal TM into a “contradictor” machine.  If U says yes, D says no.  But what if we feed D into itself?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FF24CA-ED5B-4EFE-AF4B-EE10C322B919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q doesn’t have to be prime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285D95-49EE-4074-9CA8-FD0FC7772A03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9A0E1C-DE65-41C5-91AC-831F9FC06855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Rivest, Shamir, Adleman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85D4B-54C5-4316-B341-DF72225CC735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41F35-5A57-4E2E-81B1-18E699EB6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77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A091-6A4B-4B36-BF01-BFF35989A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78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A6602-ABC9-45C7-9D6D-94597FE7B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354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DFE9-A699-4FF4-9633-3958DB16D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6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1A3E-2430-47F3-B84C-128962DB2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9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484F-A130-41E7-A620-D32D078C1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43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35536-5A03-4359-A7DF-D1CD5CF09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18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C876-009E-480E-B401-7B71194F6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4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E36C-6DD6-4E64-A3EB-E60C1BAF7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5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F1A1-7431-4355-AEEF-2384492C4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13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5E17-08BD-4B30-9C79-095C845CD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73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8843-D3DF-4EDD-ACC3-000A8C2B7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15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2BD0-5359-4F70-BC42-A8170304D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2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3875-71AD-4CB2-A018-561B5EB2A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95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9EB0-D2E3-453C-B454-55F10B13E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06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546E-5A48-4FCC-96D8-C7A6338BF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0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E9009B4-80F8-419D-8753-E3CC24314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Secret communication</a:t>
            </a:r>
          </a:p>
          <a:p>
            <a:pPr lvl="1">
              <a:defRPr/>
            </a:pPr>
            <a:r>
              <a:rPr lang="en-US" sz="2400" dirty="0" err="1" smtClean="0"/>
              <a:t>Steganography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Cryptography</a:t>
            </a:r>
          </a:p>
          <a:p>
            <a:pPr>
              <a:defRPr/>
            </a:pPr>
            <a:r>
              <a:rPr lang="en-US" sz="2800" dirty="0" smtClean="0"/>
              <a:t>Goal</a:t>
            </a:r>
          </a:p>
          <a:p>
            <a:pPr lvl="1">
              <a:defRPr/>
            </a:pPr>
            <a:r>
              <a:rPr lang="en-US" sz="2400" dirty="0" smtClean="0"/>
              <a:t>Sender has message intended only for recipient.  How to protect from detection or eavesdropping?</a:t>
            </a:r>
          </a:p>
          <a:p>
            <a:pPr>
              <a:defRPr/>
            </a:pPr>
            <a:r>
              <a:rPr lang="en-US" sz="2800" dirty="0" smtClean="0"/>
              <a:t>Definitions</a:t>
            </a:r>
          </a:p>
          <a:p>
            <a:pPr>
              <a:defRPr/>
            </a:pPr>
            <a:r>
              <a:rPr lang="en-US" sz="2800" dirty="0" smtClean="0"/>
              <a:t>Examples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/>
              <a:t>P</a:t>
            </a:r>
            <a:r>
              <a:rPr lang="en-US" sz="2800" dirty="0" smtClean="0"/>
              <a:t>lease read:</a:t>
            </a:r>
          </a:p>
          <a:p>
            <a:pPr lvl="1">
              <a:defRPr/>
            </a:pPr>
            <a:r>
              <a:rPr lang="en-US" sz="2400" dirty="0" smtClean="0"/>
              <a:t>Chapter 1 in The Code Book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 smtClean="0"/>
              <a:t>Change the order of the letters in our plaintext message</a:t>
            </a:r>
          </a:p>
          <a:p>
            <a:pPr>
              <a:defRPr/>
            </a:pPr>
            <a:r>
              <a:rPr lang="en-US" sz="2800" dirty="0" smtClean="0"/>
              <a:t>Easy approach:  collect the odd # letters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,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…), then the even # letters 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,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…).  </a:t>
            </a:r>
          </a:p>
          <a:p>
            <a:pPr lvl="1">
              <a:defRPr/>
            </a:pPr>
            <a:r>
              <a:rPr lang="en-US" sz="2400" dirty="0" smtClean="0"/>
              <a:t>In this case, we say that the period or key is 2.</a:t>
            </a:r>
          </a:p>
          <a:p>
            <a:pPr>
              <a:defRPr/>
            </a:pPr>
            <a:r>
              <a:rPr lang="en-US" sz="2800" dirty="0" smtClean="0"/>
              <a:t>Can try a larger key, which means a longer period.</a:t>
            </a:r>
          </a:p>
          <a:p>
            <a:pPr lvl="1">
              <a:defRPr/>
            </a:pPr>
            <a:r>
              <a:rPr lang="en-US" sz="2400" dirty="0" smtClean="0"/>
              <a:t>Ex.  Key = 4 means collect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… followed by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etc.</a:t>
            </a:r>
          </a:p>
          <a:p>
            <a:pPr lvl="1">
              <a:defRPr/>
            </a:pPr>
            <a:r>
              <a:rPr lang="en-US" sz="2400" dirty="0" smtClean="0"/>
              <a:t>In other words:  Write your message in rows 4 letters long. Add Z’s to end to make last row complete. 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is obtained by reading columns down! 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Substitution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Most cipher systems use substitution:  instead of moving letters around, change each letter into a different symbol.  We can get very creative!</a:t>
            </a:r>
          </a:p>
          <a:p>
            <a:r>
              <a:rPr lang="en-US" altLang="en-US" sz="2800" smtClean="0"/>
              <a:t>Caesar cipher</a:t>
            </a:r>
          </a:p>
          <a:p>
            <a:pPr lvl="1"/>
            <a:r>
              <a:rPr lang="en-US" altLang="en-US" sz="2400" smtClean="0"/>
              <a:t>Easy to use, but only 26 possible keys (including a bad one)</a:t>
            </a:r>
          </a:p>
          <a:p>
            <a:r>
              <a:rPr lang="en-US" altLang="en-US" sz="2800" smtClean="0"/>
              <a:t>The general substitution cipher</a:t>
            </a:r>
          </a:p>
          <a:p>
            <a:pPr lvl="1"/>
            <a:r>
              <a:rPr lang="en-US" altLang="en-US" sz="2400" smtClean="0"/>
              <a:t>Not restricted in merely shifting the alphabet</a:t>
            </a:r>
          </a:p>
          <a:p>
            <a:pPr lvl="1"/>
            <a:r>
              <a:rPr lang="en-US" altLang="en-US" sz="2400" smtClean="0"/>
              <a:t>We have 26! keys instead of 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 smtClean="0"/>
              <a:t>Instead of adding a constant to each letter, scramble the assignment more randomly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One problem is how to “remember” the key.  The key is not a number, but the sequence of 26 letters.</a:t>
            </a:r>
          </a:p>
          <a:p>
            <a:pPr lvl="1">
              <a:defRPr/>
            </a:pPr>
            <a:r>
              <a:rPr lang="en-US" sz="2400" dirty="0" smtClean="0"/>
              <a:t>Ex.  Identify a key by the letters of some word or phrase.  Cryptography, page 26:  “we hope you enjoy this book” gives the key:   </a:t>
            </a:r>
            <a:r>
              <a:rPr lang="en-US" sz="2400" dirty="0" err="1" smtClean="0"/>
              <a:t>wehopyunjtisbkacdfglmqrvxz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Cryptanalysis?</a:t>
            </a:r>
          </a:p>
          <a:p>
            <a:pPr lvl="1">
              <a:defRPr/>
            </a:pPr>
            <a:r>
              <a:rPr lang="en-US" sz="2400" dirty="0" smtClean="0"/>
              <a:t>Newspapers have “cryptogram” puzzles</a:t>
            </a:r>
          </a:p>
          <a:p>
            <a:pPr lvl="1">
              <a:defRPr/>
            </a:pPr>
            <a:r>
              <a:rPr lang="en-US" sz="2400" dirty="0" smtClean="0"/>
              <a:t>Uncover a weakness of substitution method</a:t>
            </a:r>
          </a:p>
          <a:p>
            <a:pPr lvl="1">
              <a:defRPr/>
            </a:pPr>
            <a:r>
              <a:rPr lang="en-US" sz="2400" dirty="0" smtClean="0"/>
              <a:t>Even worse if the message is long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Improvements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Nulls</a:t>
            </a:r>
            <a:r>
              <a:rPr lang="en-US" altLang="en-US" sz="2800" smtClean="0"/>
              <a:t>:  cipher includes symbols/numbers that mean nothing</a:t>
            </a:r>
            <a:endParaRPr lang="en-US" altLang="en-US" smtClean="0"/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Misspell words</a:t>
            </a:r>
            <a:r>
              <a:rPr lang="en-US" altLang="en-US" sz="2800" smtClean="0"/>
              <a:t>:  use unusual letters more often</a:t>
            </a:r>
            <a:endParaRPr lang="en-US" altLang="en-US" sz="2400" smtClean="0"/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Homophonic cipher</a:t>
            </a:r>
            <a:r>
              <a:rPr lang="en-US" altLang="en-US" sz="2800" smtClean="0"/>
              <a:t>:  common letters can be represented by 1 of several possible values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Code words</a:t>
            </a:r>
          </a:p>
          <a:p>
            <a:pPr marL="914400" lvl="1" indent="-457200"/>
            <a:r>
              <a:rPr lang="en-US" altLang="en-US" sz="2400" smtClean="0"/>
              <a:t>Pure encoding means we encipher by words, not letters</a:t>
            </a:r>
          </a:p>
          <a:p>
            <a:pPr marL="914400" lvl="1" indent="-457200"/>
            <a:r>
              <a:rPr lang="en-US" altLang="en-US" sz="2400" smtClean="0">
                <a:solidFill>
                  <a:srgbClr val="FFFF00"/>
                </a:solidFill>
              </a:rPr>
              <a:t>Nomenclator</a:t>
            </a:r>
            <a:r>
              <a:rPr lang="en-US" altLang="en-US" sz="2400" smtClean="0"/>
              <a:t>:  just encode certain words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Polyalphabetic</a:t>
            </a:r>
            <a:r>
              <a:rPr lang="en-US" altLang="en-US" sz="2800" smtClean="0"/>
              <a:t> cipher:  use multiple ciphers and alternate.  Useful to hide double letters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2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altLang="en-US" sz="2800" smtClean="0"/>
              <a:t>Pinprick method</a:t>
            </a:r>
          </a:p>
          <a:p>
            <a:r>
              <a:rPr lang="en-US" altLang="en-US" sz="2800" smtClean="0"/>
              <a:t>Great Cipher of Louis XIV</a:t>
            </a:r>
          </a:p>
          <a:p>
            <a:r>
              <a:rPr lang="en-US" altLang="en-US" sz="2800" smtClean="0"/>
              <a:t>Vigenère cipher</a:t>
            </a:r>
          </a:p>
          <a:p>
            <a:pPr lvl="1"/>
            <a:r>
              <a:rPr lang="en-US" altLang="en-US" sz="2400" smtClean="0">
                <a:solidFill>
                  <a:srgbClr val="FFFF00"/>
                </a:solidFill>
              </a:rPr>
              <a:t>Cryptanalysis</a:t>
            </a:r>
          </a:p>
          <a:p>
            <a:r>
              <a:rPr lang="en-US" altLang="en-US" sz="2800" smtClean="0"/>
              <a:t>Book (Beale) cipher</a:t>
            </a:r>
          </a:p>
          <a:p>
            <a:r>
              <a:rPr lang="en-US" altLang="en-US" sz="2800" smtClean="0"/>
              <a:t>Some implementation details</a:t>
            </a:r>
          </a:p>
          <a:p>
            <a:pPr lvl="1"/>
            <a:r>
              <a:rPr lang="en-US" altLang="en-US" sz="2400" smtClean="0"/>
              <a:t>Caesar cipher</a:t>
            </a:r>
          </a:p>
          <a:p>
            <a:pPr lvl="1"/>
            <a:r>
              <a:rPr lang="en-US" altLang="en-US" sz="2400" smtClean="0"/>
              <a:t>List of lists for homophonic ciphers</a:t>
            </a:r>
          </a:p>
          <a:p>
            <a:pPr lvl="1"/>
            <a:r>
              <a:rPr lang="en-US" altLang="en-US" sz="2400" smtClean="0"/>
              <a:t>Try/except statement</a:t>
            </a:r>
            <a:endParaRPr lang="en-US" altLang="en-US" smtClean="0"/>
          </a:p>
          <a:p>
            <a:r>
              <a:rPr lang="en-US" altLang="en-US" sz="2800" smtClean="0"/>
              <a:t>Please read chapter 3 of Code Book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Early 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altLang="en-US" sz="2800" smtClean="0"/>
              <a:t>Pinprick method</a:t>
            </a:r>
          </a:p>
          <a:p>
            <a:pPr lvl="1"/>
            <a:r>
              <a:rPr lang="en-US" altLang="en-US" sz="2400" smtClean="0"/>
              <a:t>Long history from Ancient Greece… Victorian England</a:t>
            </a:r>
          </a:p>
          <a:p>
            <a:pPr lvl="1"/>
            <a:r>
              <a:rPr lang="en-US" altLang="en-US" sz="2400" smtClean="0"/>
              <a:t>Is this steganography or cryptography?</a:t>
            </a:r>
          </a:p>
          <a:p>
            <a:r>
              <a:rPr lang="en-US" altLang="en-US" sz="2800" smtClean="0"/>
              <a:t>Great Cipher of Louis XIV</a:t>
            </a:r>
          </a:p>
          <a:p>
            <a:pPr lvl="1"/>
            <a:r>
              <a:rPr lang="en-US" altLang="en-US" sz="2400" smtClean="0"/>
              <a:t>Encode syllables</a:t>
            </a:r>
          </a:p>
          <a:p>
            <a:pPr lvl="1"/>
            <a:r>
              <a:rPr lang="en-US" altLang="en-US" sz="2400" smtClean="0"/>
              <a:t>To thwart the cryptanalyst 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r>
              <a:rPr lang="en-US" altLang="en-US" sz="2400" smtClean="0"/>
              <a:t>, also add cipher values for individual letters (even silent ones)</a:t>
            </a:r>
          </a:p>
          <a:p>
            <a:pPr lvl="1">
              <a:buFontTx/>
              <a:buNone/>
            </a:pPr>
            <a:r>
              <a:rPr lang="en-US" altLang="en-US" sz="2400" smtClean="0"/>
              <a:t>	Backspace symbol to tell decrypter to delete previous symbol</a:t>
            </a:r>
          </a:p>
          <a:p>
            <a:r>
              <a:rPr lang="en-US" altLang="en-US" sz="2800" smtClean="0"/>
              <a:t>Homophonic cipher  </a:t>
            </a:r>
            <a:r>
              <a:rPr lang="en-US" altLang="en-US" sz="2800" smtClean="0">
                <a:sym typeface="Symbol" panose="05050102010706020507" pitchFamily="18" charset="2"/>
              </a:rPr>
              <a:t>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E.g. Table on page 53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Cipher system recap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Caesar – add same number to each plaintext character</a:t>
            </a:r>
          </a:p>
          <a:p>
            <a:r>
              <a:rPr lang="en-US" altLang="en-US" sz="2400" smtClean="0"/>
              <a:t>Transposition – place the plaintext into rows, read off the columns</a:t>
            </a:r>
          </a:p>
          <a:p>
            <a:r>
              <a:rPr lang="en-US" altLang="en-US" sz="2400" smtClean="0"/>
              <a:t>Homophonic – Assign multiple possible values to more common letters; select them randomly</a:t>
            </a:r>
          </a:p>
          <a:p>
            <a:r>
              <a:rPr lang="en-US" altLang="en-US" sz="2400" smtClean="0"/>
              <a:t>“Great” cipher – encode syllables</a:t>
            </a:r>
          </a:p>
          <a:p>
            <a:r>
              <a:rPr lang="en-US" altLang="en-US" sz="2400" smtClean="0"/>
              <a:t>Polyalphabetic – Use more than one Caesar, alternate what numbers you add</a:t>
            </a:r>
          </a:p>
          <a:p>
            <a:r>
              <a:rPr lang="en-US" altLang="en-US" sz="2400" smtClean="0"/>
              <a:t>Vigenère – A polyalphabetic cipher:  the key is itself a word or phrase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Vigenère cipher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Example of polyalphabetic cipher</a:t>
            </a:r>
          </a:p>
          <a:p>
            <a:r>
              <a:rPr lang="en-US" altLang="en-US" sz="2800" smtClean="0"/>
              <a:t>Has the effect of </a:t>
            </a:r>
            <a:r>
              <a:rPr lang="en-US" altLang="en-US" sz="2800" smtClean="0">
                <a:solidFill>
                  <a:srgbClr val="FFFF00"/>
                </a:solidFill>
              </a:rPr>
              <a:t>using many Caesar ciphers simultaneously</a:t>
            </a:r>
            <a:r>
              <a:rPr lang="en-US" altLang="en-US" sz="2800" smtClean="0"/>
              <a:t>.</a:t>
            </a:r>
          </a:p>
          <a:p>
            <a:r>
              <a:rPr lang="en-US" altLang="en-US" sz="2800" smtClean="0"/>
              <a:t>The key is a word or phrase</a:t>
            </a:r>
          </a:p>
          <a:p>
            <a:r>
              <a:rPr lang="en-US" altLang="en-US" sz="2800" smtClean="0"/>
              <a:t>Cycle through the letters of the key, to tell you what should be added to the next plaintext letter</a:t>
            </a:r>
          </a:p>
          <a:p>
            <a:pPr lvl="1"/>
            <a:r>
              <a:rPr lang="en-US" altLang="en-US" sz="2400" smtClean="0"/>
              <a:t>Repeat the key as often as needed.</a:t>
            </a:r>
          </a:p>
          <a:p>
            <a:pPr lvl="1"/>
            <a:r>
              <a:rPr lang="en-US" altLang="en-US" sz="2400" smtClean="0"/>
              <a:t>If key = “DOG”:  add 4, 15, 7, 4, 15, 7, 4, 15, 7, …</a:t>
            </a:r>
          </a:p>
          <a:p>
            <a:r>
              <a:rPr lang="en-US" altLang="en-US" sz="2800" smtClean="0"/>
              <a:t>Considered unbreakable until mid 19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century.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Vigenère variations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When we “add” a letter from the key to a letter of plaintext, what exactly does this mean?</a:t>
            </a:r>
          </a:p>
          <a:p>
            <a:r>
              <a:rPr lang="en-US" altLang="en-US" sz="2800" smtClean="0"/>
              <a:t>At least 3 possibilities</a:t>
            </a:r>
          </a:p>
          <a:p>
            <a:pPr lvl="1"/>
            <a:r>
              <a:rPr lang="en-US" altLang="en-US" sz="2400" smtClean="0"/>
              <a:t>Letters A-Z represented as 1-26 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pPr lvl="1"/>
            <a:r>
              <a:rPr lang="en-US" altLang="en-US" sz="2400" smtClean="0"/>
              <a:t>Letters A-Z represented as 0-25</a:t>
            </a:r>
          </a:p>
          <a:p>
            <a:pPr lvl="1"/>
            <a:r>
              <a:rPr lang="en-US" altLang="en-US" sz="2400" smtClean="0"/>
              <a:t>Use ASCII code values</a:t>
            </a:r>
          </a:p>
          <a:p>
            <a:pPr lvl="1"/>
            <a:endParaRPr lang="en-US" altLang="en-US" sz="2400" smtClean="0"/>
          </a:p>
          <a:p>
            <a:r>
              <a:rPr lang="en-US" altLang="en-US" sz="2800" smtClean="0"/>
              <a:t>Just an implementation detail.  The choice doesn’t matter as long as you are consistent.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Vigenère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Charles Babbage performed the cryptanalysis, to show this cipher is not perfectly secure</a:t>
            </a:r>
          </a:p>
          <a:p>
            <a:r>
              <a:rPr lang="en-US" altLang="en-US" sz="2800" smtClean="0"/>
              <a:t>Look for repetitions of short letter sequences</a:t>
            </a:r>
          </a:p>
          <a:p>
            <a:r>
              <a:rPr lang="en-US" altLang="en-US" sz="2800" smtClean="0"/>
              <a:t>How far apart are they?</a:t>
            </a:r>
          </a:p>
          <a:p>
            <a:r>
              <a:rPr lang="en-US" altLang="en-US" sz="2800" smtClean="0"/>
              <a:t>Determine length of the key</a:t>
            </a:r>
          </a:p>
          <a:p>
            <a:r>
              <a:rPr lang="en-US" altLang="en-US" sz="2800" smtClean="0"/>
              <a:t>Since Vigenère is several Caesar ciphers, do each pattern separately (1,6,11,16…) ; (2,7,12,17…); etc.</a:t>
            </a:r>
          </a:p>
          <a:p>
            <a:r>
              <a:rPr lang="en-US" altLang="en-US" sz="2800" smtClean="0"/>
              <a:t>Compare statistical distribution of letters.  Shift it over until it matches A-Z:  shift amount is the key.</a:t>
            </a:r>
          </a:p>
          <a:p>
            <a:endParaRPr lang="en-US" altLang="en-US" sz="2800" smtClean="0"/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Steganography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Secret message is hidden inside larger document</a:t>
            </a:r>
          </a:p>
          <a:p>
            <a:r>
              <a:rPr lang="en-US" altLang="en-US" sz="2800" smtClean="0"/>
              <a:t>How?</a:t>
            </a:r>
          </a:p>
          <a:p>
            <a:r>
              <a:rPr lang="en-US" altLang="en-US" sz="2800" smtClean="0"/>
              <a:t>Microdotting</a:t>
            </a:r>
          </a:p>
          <a:p>
            <a:pPr lvl="1"/>
            <a:r>
              <a:rPr lang="en-US" altLang="en-US" sz="2400" smtClean="0"/>
              <a:t>requires special equipment</a:t>
            </a:r>
          </a:p>
          <a:p>
            <a:pPr lvl="1"/>
            <a:r>
              <a:rPr lang="en-US" altLang="en-US" sz="2400" smtClean="0"/>
              <a:t>Having this equipment makes you target of suspicion</a:t>
            </a:r>
          </a:p>
          <a:p>
            <a:r>
              <a:rPr lang="en-US" altLang="en-US" sz="2800" smtClean="0"/>
              <a:t>Sprinkle the message into much larger area</a:t>
            </a:r>
          </a:p>
          <a:p>
            <a:pPr lvl="1"/>
            <a:r>
              <a:rPr lang="en-US" altLang="en-US" sz="2400" smtClean="0"/>
              <a:t>Ex.  Add a letter to every 7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page of a book</a:t>
            </a:r>
          </a:p>
          <a:p>
            <a:pPr lvl="1"/>
            <a:r>
              <a:rPr lang="en-US" altLang="en-US" sz="2400" smtClean="0"/>
              <a:t>Slightly modify pixels of an image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Book cipher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Reminiscent of homophonic cipher:  each letter can be represented by 1 of several possible numbers</a:t>
            </a:r>
          </a:p>
          <a:p>
            <a:r>
              <a:rPr lang="en-US" altLang="en-US" sz="2800" smtClean="0"/>
              <a:t>The key is a long document, e.g. hundreds of words</a:t>
            </a:r>
          </a:p>
          <a:p>
            <a:r>
              <a:rPr lang="en-US" altLang="en-US" sz="2800" smtClean="0"/>
              <a:t>Number the words 1,2,3…</a:t>
            </a:r>
          </a:p>
          <a:p>
            <a:r>
              <a:rPr lang="en-US" altLang="en-US" sz="2800" smtClean="0"/>
              <a:t>Take note of first letter of each word</a:t>
            </a:r>
          </a:p>
          <a:p>
            <a:pPr lvl="1"/>
            <a:r>
              <a:rPr lang="en-US" altLang="en-US" sz="2400" smtClean="0"/>
              <a:t>E.g.  (1)take (2)note (3)of (4)first (5)letter (6)of (7)each (8)word.  In this case, ‘o’ may be enciphered by 3 or 6.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dirty="0" smtClean="0"/>
              <a:t>See handout for Caesar cipher example</a:t>
            </a:r>
          </a:p>
          <a:p>
            <a:r>
              <a:rPr lang="en-US" altLang="en-US" sz="2800" dirty="0"/>
              <a:t>W</a:t>
            </a:r>
            <a:r>
              <a:rPr lang="en-US" altLang="en-US" sz="2800" dirty="0" smtClean="0"/>
              <a:t>e need to be able to:</a:t>
            </a:r>
          </a:p>
          <a:p>
            <a:pPr lvl="1"/>
            <a:r>
              <a:rPr lang="en-US" altLang="en-US" sz="2400" dirty="0" smtClean="0"/>
              <a:t>Open files for reading and writing</a:t>
            </a:r>
          </a:p>
          <a:p>
            <a:pPr lvl="1"/>
            <a:r>
              <a:rPr lang="en-US" altLang="en-US" sz="2400" dirty="0" smtClean="0"/>
              <a:t>Read entire file into a string variable</a:t>
            </a:r>
          </a:p>
          <a:p>
            <a:pPr lvl="1"/>
            <a:r>
              <a:rPr lang="en-US" altLang="en-US" sz="2400" dirty="0" smtClean="0"/>
              <a:t>For each letter in the file, we need to perform arithmetic on it, before writing it to the output file</a:t>
            </a:r>
          </a:p>
          <a:p>
            <a:pPr lvl="1"/>
            <a:r>
              <a:rPr lang="en-US" altLang="en-US" sz="2400" dirty="0" smtClean="0"/>
              <a:t>Obstacle:  Need to convert string’s letter to a number so we can add/subtract; convert back to letter.</a:t>
            </a:r>
          </a:p>
          <a:p>
            <a:r>
              <a:rPr lang="en-US" altLang="en-US" sz="2800" dirty="0" smtClean="0"/>
              <a:t>To do homophonic encoding…</a:t>
            </a:r>
          </a:p>
          <a:p>
            <a:pPr lvl="1"/>
            <a:r>
              <a:rPr lang="en-US" altLang="en-US" sz="2400" dirty="0" smtClean="0"/>
              <a:t>Key is a array of arrays!  For each letter A-Z, specify what numbers could represent it.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3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dirty="0" smtClean="0"/>
              <a:t>Review code example</a:t>
            </a:r>
          </a:p>
          <a:p>
            <a:pPr lvl="1"/>
            <a:r>
              <a:rPr lang="en-US" altLang="en-US" sz="2400" dirty="0" smtClean="0"/>
              <a:t>File I/O, loop on characters, change letters</a:t>
            </a:r>
          </a:p>
          <a:p>
            <a:pPr lvl="1"/>
            <a:r>
              <a:rPr lang="en-US" altLang="en-US" sz="2400" dirty="0" smtClean="0"/>
              <a:t>Running the Caesar cipher</a:t>
            </a:r>
          </a:p>
          <a:p>
            <a:r>
              <a:rPr lang="en-US" altLang="en-US" sz="2800" dirty="0" smtClean="0"/>
              <a:t>Messages sent by radio</a:t>
            </a:r>
          </a:p>
          <a:p>
            <a:r>
              <a:rPr lang="en-US" altLang="en-US" sz="2800" dirty="0" smtClean="0"/>
              <a:t>Review polyalphabetic ciphers (</a:t>
            </a:r>
            <a:r>
              <a:rPr lang="en-US" altLang="en-US" sz="2800" dirty="0" err="1" smtClean="0"/>
              <a:t>Vigenère</a:t>
            </a:r>
            <a:r>
              <a:rPr lang="en-US" altLang="en-US" sz="2800" dirty="0" smtClean="0"/>
              <a:t>)</a:t>
            </a:r>
          </a:p>
          <a:p>
            <a:pPr lvl="1"/>
            <a:r>
              <a:rPr lang="en-US" altLang="en-US" sz="2400" dirty="0" smtClean="0"/>
              <a:t>One time pad improvement</a:t>
            </a:r>
          </a:p>
          <a:p>
            <a:endParaRPr lang="en-US" altLang="en-US" sz="2800" dirty="0" smtClean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Please read Code Book, pp. 127-160</a:t>
            </a:r>
          </a:p>
          <a:p>
            <a:pPr lvl="1"/>
            <a:r>
              <a:rPr lang="en-US" altLang="en-US" sz="2400" dirty="0" smtClean="0"/>
              <a:t>covering Enigma</a:t>
            </a:r>
          </a:p>
          <a:p>
            <a:endParaRPr lang="en-US" altLang="en-US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Radio technology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800" smtClean="0"/>
              <a:t>No longer necessary to send message by</a:t>
            </a:r>
          </a:p>
          <a:p>
            <a:pPr lvl="1"/>
            <a:r>
              <a:rPr lang="en-US" altLang="en-US" sz="2400" smtClean="0"/>
              <a:t>Line of sight</a:t>
            </a:r>
          </a:p>
          <a:p>
            <a:pPr lvl="1"/>
            <a:r>
              <a:rPr lang="en-US" altLang="en-US" sz="2400" smtClean="0"/>
              <a:t>Messenger, mail</a:t>
            </a:r>
          </a:p>
          <a:p>
            <a:pPr lvl="1"/>
            <a:r>
              <a:rPr lang="en-US" altLang="en-US" sz="2400" smtClean="0"/>
              <a:t>Physical wire</a:t>
            </a:r>
          </a:p>
          <a:p>
            <a:r>
              <a:rPr lang="en-US" altLang="en-US" sz="2800" smtClean="0"/>
              <a:t>Enemy can just as easily hear your message</a:t>
            </a:r>
          </a:p>
          <a:p>
            <a:pPr lvl="1"/>
            <a:r>
              <a:rPr lang="en-US" altLang="en-US" sz="2400" smtClean="0"/>
              <a:t>Increased demand for cryptography by WW1</a:t>
            </a:r>
          </a:p>
          <a:p>
            <a:r>
              <a:rPr lang="en-US" altLang="en-US" sz="2800" smtClean="0"/>
              <a:t>1 more piece of information:  traffic analysis</a:t>
            </a:r>
          </a:p>
          <a:p>
            <a:pPr lvl="1"/>
            <a:r>
              <a:rPr lang="en-US" altLang="en-US" sz="2400" smtClean="0"/>
              <a:t>Can identify radio operators by how they tap Morse code</a:t>
            </a:r>
          </a:p>
          <a:p>
            <a:pPr lvl="1"/>
            <a:r>
              <a:rPr lang="en-US" altLang="en-US" sz="2400" smtClean="0"/>
              <a:t>Take note of direction and strength of signal</a:t>
            </a:r>
          </a:p>
          <a:p>
            <a:pPr lvl="1"/>
            <a:r>
              <a:rPr lang="en-US" altLang="en-US" sz="2400" smtClean="0"/>
              <a:t>Over time, deduce movement of battalions…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Polyalphabetic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200" smtClean="0"/>
              <a:t>Vigenère cipher was good</a:t>
            </a:r>
          </a:p>
          <a:p>
            <a:pPr lvl="1"/>
            <a:r>
              <a:rPr lang="en-US" altLang="en-US" sz="2200" smtClean="0"/>
              <a:t>How does it work?</a:t>
            </a:r>
          </a:p>
          <a:p>
            <a:pPr lvl="1"/>
            <a:endParaRPr lang="en-US" altLang="en-US" sz="2200" smtClean="0"/>
          </a:p>
          <a:p>
            <a:r>
              <a:rPr lang="en-US" altLang="en-US" sz="2200" smtClean="0"/>
              <a:t>Babbage’s cryptanalysis</a:t>
            </a:r>
          </a:p>
          <a:p>
            <a:pPr lvl="1"/>
            <a:r>
              <a:rPr lang="en-US" altLang="en-US" sz="2200" smtClean="0"/>
              <a:t>We know that the key needs to repeat while enciphering.</a:t>
            </a:r>
          </a:p>
          <a:p>
            <a:pPr lvl="1"/>
            <a:r>
              <a:rPr lang="en-US" altLang="en-US" sz="2200" smtClean="0"/>
              <a:t>Look for repeated substrings in ciphertext </a:t>
            </a:r>
            <a:r>
              <a:rPr lang="en-US" altLang="en-US" sz="2200" smtClean="0">
                <a:sym typeface="Wingdings" panose="05000000000000000000" pitchFamily="2" charset="2"/>
              </a:rPr>
              <a:t> key length</a:t>
            </a:r>
          </a:p>
          <a:p>
            <a:pPr lvl="1"/>
            <a:r>
              <a:rPr lang="en-US" altLang="en-US" sz="2200" smtClean="0">
                <a:sym typeface="Wingdings" panose="05000000000000000000" pitchFamily="2" charset="2"/>
              </a:rPr>
              <a:t>Once you know key length, you have n Caesar ciphers.  Check the letter frequency of each to see how much the alphabet “shifted”</a:t>
            </a:r>
          </a:p>
          <a:p>
            <a:r>
              <a:rPr lang="en-US" altLang="en-US" sz="2200" smtClean="0"/>
              <a:t>But also possible to break even if key is very long &amp; no substrings repeat</a:t>
            </a:r>
          </a:p>
          <a:p>
            <a:pPr lvl="1"/>
            <a:r>
              <a:rPr lang="en-US" altLang="en-US" sz="2200" smtClean="0"/>
              <a:t>Example pp. 117-119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continued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Observations</a:t>
            </a:r>
          </a:p>
          <a:p>
            <a:pPr lvl="1"/>
            <a:r>
              <a:rPr lang="en-US" altLang="en-US" sz="2400" smtClean="0"/>
              <a:t>Let’s assume that the key is a real word or phrase.</a:t>
            </a:r>
          </a:p>
          <a:p>
            <a:pPr lvl="1"/>
            <a:r>
              <a:rPr lang="en-US" altLang="en-US" sz="2400" smtClean="0"/>
              <a:t>Trial &amp; error in plaintext:  find where “the” could be.  See which locations yield possible words in key.</a:t>
            </a:r>
          </a:p>
          <a:p>
            <a:pPr lvl="1">
              <a:buFontTx/>
              <a:buNone/>
            </a:pPr>
            <a:r>
              <a:rPr lang="en-US" altLang="en-US" sz="2400" smtClean="0"/>
              <a:t>	“can” and “ypt” are plausible, but “bsj” is not.</a:t>
            </a:r>
          </a:p>
          <a:p>
            <a:pPr lvl="1"/>
            <a:r>
              <a:rPr lang="en-US" altLang="en-US" sz="2400" smtClean="0"/>
              <a:t>When you find letters in the key that form part of a word, fill in the remaining letters of the word, to see if more of the plaintext can be deciphered.  We know the plaintext has to contain real words.</a:t>
            </a:r>
          </a:p>
          <a:p>
            <a:pPr lvl="1">
              <a:buFontTx/>
              <a:buNone/>
            </a:pPr>
            <a:r>
              <a:rPr lang="en-US" altLang="en-US" sz="2400" smtClean="0"/>
              <a:t>	e.g. key fragment Egypt seems to work, but not apocalyptic</a:t>
            </a:r>
          </a:p>
          <a:p>
            <a:pPr lvl="1"/>
            <a:r>
              <a:rPr lang="en-US" altLang="en-US" sz="2400" smtClean="0"/>
              <a:t>Once you have a word of the key, see if it’s part of a logical pattern, such as a list of countries.</a:t>
            </a:r>
          </a:p>
          <a:p>
            <a:pPr lvl="1"/>
            <a:endParaRPr lang="en-US" altLang="en-US" sz="2400" smtClean="0"/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Lesson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To use a Vigenère cipher effectively, the key:</a:t>
            </a:r>
          </a:p>
          <a:p>
            <a:pPr lvl="1"/>
            <a:r>
              <a:rPr lang="en-US" altLang="en-US" sz="2400" smtClean="0"/>
              <a:t>Should be </a:t>
            </a:r>
            <a:r>
              <a:rPr lang="en-US" altLang="en-US" sz="2400" u="sng" smtClean="0"/>
              <a:t>long</a:t>
            </a:r>
            <a:r>
              <a:rPr lang="en-US" altLang="en-US" sz="2400" smtClean="0"/>
              <a:t>, so that repeated letters in ciphertext are not obvious or do not occur</a:t>
            </a:r>
          </a:p>
          <a:p>
            <a:pPr lvl="1"/>
            <a:r>
              <a:rPr lang="en-US" altLang="en-US" sz="2400" smtClean="0"/>
              <a:t>Should consist of </a:t>
            </a:r>
            <a:r>
              <a:rPr lang="en-US" altLang="en-US" sz="2400" u="sng" smtClean="0"/>
              <a:t>random</a:t>
            </a:r>
            <a:r>
              <a:rPr lang="en-US" altLang="en-US" sz="2400" smtClean="0"/>
              <a:t> letters, because real words make it breakable, as we just saw.  </a:t>
            </a:r>
          </a:p>
          <a:p>
            <a:pPr lvl="1">
              <a:buFontTx/>
              <a:buNone/>
            </a:pPr>
            <a:r>
              <a:rPr lang="en-US" altLang="en-US" sz="2400" smtClean="0"/>
              <a:t>	e.g.  Inserting “the” at various places in the plaintext should not give clues about the key</a:t>
            </a:r>
          </a:p>
          <a:p>
            <a:r>
              <a:rPr lang="en-US" altLang="en-US" sz="2800" smtClean="0"/>
              <a:t>The result is called a one-time pad</a:t>
            </a:r>
          </a:p>
          <a:p>
            <a:pPr lvl="1"/>
            <a:r>
              <a:rPr lang="en-US" altLang="en-US" sz="2400" smtClean="0"/>
              <a:t>To get a really long key, you distribute a “code book” to your agents.  </a:t>
            </a:r>
          </a:p>
          <a:p>
            <a:pPr lvl="1"/>
            <a:r>
              <a:rPr lang="en-US" altLang="en-US" sz="2400" smtClean="0"/>
              <a:t>Japanese version:  encode entire words.  Instead of replacing with a random number, add to a random number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Random key helps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Cryptanalyst is forced to try all possible keys to see which one generates meaningful plaintext</a:t>
            </a:r>
          </a:p>
          <a:p>
            <a:r>
              <a:rPr lang="en-US" altLang="en-US" sz="2800" smtClean="0"/>
              <a:t>But, many possible messages are possible.</a:t>
            </a:r>
          </a:p>
          <a:p>
            <a:pPr lvl="1"/>
            <a:r>
              <a:rPr lang="en-US" altLang="en-US" sz="2000" smtClean="0"/>
              <a:t>E.g. if message length is 21, then all possible messages of size 21 will be found.  Impossible to tell which one is “correct” because key does not have any clues.</a:t>
            </a:r>
          </a:p>
          <a:p>
            <a:r>
              <a:rPr lang="en-US" altLang="en-US" sz="2800" smtClean="0"/>
              <a:t>3 problems with one-time pad</a:t>
            </a:r>
          </a:p>
          <a:p>
            <a:pPr lvl="1"/>
            <a:r>
              <a:rPr lang="en-US" altLang="en-US" sz="2000" smtClean="0"/>
              <a:t>How to </a:t>
            </a:r>
            <a:r>
              <a:rPr lang="en-US" altLang="en-US" sz="2000" u="sng" smtClean="0"/>
              <a:t>distribute</a:t>
            </a:r>
            <a:r>
              <a:rPr lang="en-US" altLang="en-US" sz="2000" smtClean="0"/>
              <a:t> it to the field, maintain security</a:t>
            </a:r>
          </a:p>
          <a:p>
            <a:pPr lvl="1"/>
            <a:r>
              <a:rPr lang="en-US" altLang="en-US" sz="2000" smtClean="0"/>
              <a:t>How to </a:t>
            </a:r>
            <a:r>
              <a:rPr lang="en-US" altLang="en-US" sz="2000" u="sng" smtClean="0"/>
              <a:t>create</a:t>
            </a:r>
            <a:r>
              <a:rPr lang="en-US" altLang="en-US" sz="2000" smtClean="0"/>
              <a:t> the random key</a:t>
            </a:r>
          </a:p>
          <a:p>
            <a:pPr lvl="1"/>
            <a:r>
              <a:rPr lang="en-US" altLang="en-US" sz="2000" smtClean="0"/>
              <a:t>Too </a:t>
            </a:r>
            <a:r>
              <a:rPr lang="en-US" altLang="en-US" sz="2000" u="sng" smtClean="0"/>
              <a:t>difficult</a:t>
            </a:r>
            <a:r>
              <a:rPr lang="en-US" altLang="en-US" sz="2000" smtClean="0"/>
              <a:t> to use under extreme conditions.  In some cases, on a negative acknowledgement, people resend message in plaintext in frustration or desperation.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Improvements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Improvements </a:t>
            </a:r>
            <a:r>
              <a:rPr lang="en-US" altLang="en-US" dirty="0" smtClean="0"/>
              <a:t>to </a:t>
            </a:r>
            <a:r>
              <a:rPr lang="en-US" altLang="en-US" dirty="0" err="1" smtClean="0"/>
              <a:t>Vigenère</a:t>
            </a:r>
            <a:r>
              <a:rPr lang="en-US" altLang="en-US" dirty="0" smtClean="0"/>
              <a:t> cipher</a:t>
            </a:r>
          </a:p>
          <a:p>
            <a:pPr lvl="1"/>
            <a:r>
              <a:rPr lang="en-US" altLang="en-US" dirty="0" smtClean="0"/>
              <a:t>We want a long, random key  </a:t>
            </a:r>
            <a:r>
              <a:rPr lang="en-US" altLang="en-US" dirty="0" smtClean="0">
                <a:sym typeface="Symbol" panose="05050102010706020507" pitchFamily="18" charset="2"/>
              </a:rPr>
              <a:t>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Doing it for Japanese</a:t>
            </a:r>
          </a:p>
          <a:p>
            <a:pPr lvl="1"/>
            <a:r>
              <a:rPr lang="en-US" altLang="en-US" dirty="0" smtClean="0"/>
              <a:t>Automating the process:  do it by machine</a:t>
            </a:r>
          </a:p>
          <a:p>
            <a:pPr lvl="1">
              <a:buFontTx/>
              <a:buNone/>
            </a:pPr>
            <a:r>
              <a:rPr lang="en-US" altLang="en-US" dirty="0" smtClean="0"/>
              <a:t>	Enigma, </a:t>
            </a:r>
            <a:r>
              <a:rPr lang="en-US" altLang="en-US" dirty="0" err="1" smtClean="0"/>
              <a:t>Typex</a:t>
            </a:r>
            <a:r>
              <a:rPr lang="en-US" altLang="en-US" dirty="0" smtClean="0"/>
              <a:t>, SIGABA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Please finish chapter 4 in Code Book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Japan’s code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One-time pad (e.g. JN-25)</a:t>
            </a:r>
          </a:p>
          <a:p>
            <a:pPr lvl="1"/>
            <a:r>
              <a:rPr lang="en-US" altLang="en-US" smtClean="0"/>
              <a:t>Dictionary table:  convert each word to a 5-digit number</a:t>
            </a:r>
          </a:p>
          <a:p>
            <a:pPr lvl="1"/>
            <a:r>
              <a:rPr lang="en-US" altLang="en-US" smtClean="0"/>
              <a:t>Additive table:  add the next random number to each word</a:t>
            </a:r>
          </a:p>
          <a:p>
            <a:pPr lvl="1"/>
            <a:r>
              <a:rPr lang="en-US" altLang="en-US" smtClean="0"/>
              <a:t>Preface the message by indicating where in additive table you are starting the encoding</a:t>
            </a:r>
          </a:p>
          <a:p>
            <a:pPr lvl="1"/>
            <a:r>
              <a:rPr lang="en-US" altLang="en-US" smtClean="0"/>
              <a:t>Tables may be periodically changed.</a:t>
            </a:r>
          </a:p>
          <a:p>
            <a:pPr lvl="1"/>
            <a:r>
              <a:rPr lang="en-US" altLang="en-US" smtClean="0"/>
              <a:t>Example:  encryption code book.xlsx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 smtClean="0"/>
              <a:t>Modify the message so that if it’s discovered, only the recipient can understand it.</a:t>
            </a:r>
          </a:p>
          <a:p>
            <a:pPr>
              <a:defRPr/>
            </a:pPr>
            <a:r>
              <a:rPr lang="en-US" sz="2800" dirty="0" smtClean="0"/>
              <a:t>A “cipher system” consists of the following:</a:t>
            </a: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Plaintext</a:t>
            </a:r>
            <a:r>
              <a:rPr lang="en-US" sz="2800" dirty="0" smtClean="0"/>
              <a:t> = the message you want to send/conceal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Ciphertext</a:t>
            </a:r>
            <a:r>
              <a:rPr lang="en-US" sz="2800" dirty="0" smtClean="0"/>
              <a:t> = what actually gets sent</a:t>
            </a: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Encryption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decryption</a:t>
            </a:r>
            <a:r>
              <a:rPr lang="en-US" sz="2800" dirty="0" smtClean="0"/>
              <a:t> functions</a:t>
            </a:r>
          </a:p>
          <a:p>
            <a:pPr lvl="1">
              <a:defRPr/>
            </a:pPr>
            <a:r>
              <a:rPr lang="en-US" sz="2400" dirty="0" smtClean="0"/>
              <a:t>Each function requires a </a:t>
            </a:r>
            <a:r>
              <a:rPr lang="en-US" sz="2400" dirty="0" smtClean="0">
                <a:solidFill>
                  <a:srgbClr val="FFFF00"/>
                </a:solidFill>
              </a:rPr>
              <a:t>key</a:t>
            </a:r>
          </a:p>
          <a:p>
            <a:pPr lvl="1">
              <a:defRPr/>
            </a:pPr>
            <a:r>
              <a:rPr lang="en-US" sz="2400" dirty="0" smtClean="0"/>
              <a:t>To encrypt a message, sender uses the encryption function:  inputs are the encryption key and plaintext message.</a:t>
            </a:r>
          </a:p>
          <a:p>
            <a:pPr lvl="1">
              <a:defRPr/>
            </a:pPr>
            <a:r>
              <a:rPr lang="en-US" sz="2400" dirty="0" smtClean="0"/>
              <a:t>Receiver decrypts the message:  uses the decryption function:  inputs are the decryption key &amp;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.</a:t>
            </a:r>
          </a:p>
          <a:p>
            <a:pPr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Enigma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Arthur Scherbius, 1918</a:t>
            </a:r>
          </a:p>
          <a:p>
            <a:r>
              <a:rPr lang="en-US" altLang="en-US" sz="2800" smtClean="0"/>
              <a:t>Used by Germany through WW2</a:t>
            </a:r>
          </a:p>
          <a:p>
            <a:r>
              <a:rPr lang="en-US" altLang="en-US" sz="2800" smtClean="0"/>
              <a:t>Commercial and military versions</a:t>
            </a:r>
          </a:p>
          <a:p>
            <a:r>
              <a:rPr lang="en-US" altLang="en-US" sz="2800" smtClean="0"/>
              <a:t>Served as basis for other cipher machines</a:t>
            </a:r>
          </a:p>
          <a:p>
            <a:r>
              <a:rPr lang="en-US" altLang="en-US" sz="2800" smtClean="0"/>
              <a:t>How to use</a:t>
            </a:r>
          </a:p>
          <a:p>
            <a:pPr lvl="1"/>
            <a:r>
              <a:rPr lang="en-US" altLang="en-US" sz="2400" smtClean="0"/>
              <a:t>Set machine to today’s starting position</a:t>
            </a:r>
          </a:p>
          <a:p>
            <a:pPr lvl="1"/>
            <a:r>
              <a:rPr lang="en-US" altLang="en-US" sz="2400" smtClean="0"/>
              <a:t>Has usual keyboard</a:t>
            </a:r>
          </a:p>
          <a:p>
            <a:pPr lvl="1"/>
            <a:r>
              <a:rPr lang="en-US" altLang="en-US" sz="2400" smtClean="0"/>
              <a:t>As you type, display lights up the ciphertext letter, which you need to write down </a:t>
            </a:r>
          </a:p>
          <a:p>
            <a:pPr lvl="1"/>
            <a:r>
              <a:rPr lang="en-US" altLang="en-US" sz="2400" smtClean="0"/>
              <a:t>As you type, scramblers rotate to next position, i.e. to next letter of the Vigenère “key”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Scrambler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Disk containing wires that connect each letter on keyboard with different ciphertext letter for display board.</a:t>
            </a:r>
          </a:p>
          <a:p>
            <a:pPr lvl="1"/>
            <a:r>
              <a:rPr lang="en-US" altLang="en-US" sz="2400" smtClean="0"/>
              <a:t>You type “A”, may be connected to “D”</a:t>
            </a:r>
          </a:p>
          <a:p>
            <a:pPr lvl="1"/>
            <a:r>
              <a:rPr lang="en-US" altLang="en-US" sz="2400" smtClean="0"/>
              <a:t>But then the scrambler rotates, so the next “A” may be connected to a different letter (p. 129)</a:t>
            </a:r>
          </a:p>
          <a:p>
            <a:pPr lvl="1"/>
            <a:r>
              <a:rPr lang="en-US" altLang="en-US" sz="2400" smtClean="0"/>
              <a:t>Effect </a:t>
            </a:r>
            <a:r>
              <a:rPr lang="en-US" altLang="en-US" sz="2400" smtClean="0">
                <a:sym typeface="Wingdings" panose="05000000000000000000" pitchFamily="2" charset="2"/>
              </a:rPr>
              <a:t> Vigen</a:t>
            </a:r>
            <a:r>
              <a:rPr lang="en-US" altLang="en-US" sz="2400" smtClean="0"/>
              <a:t>è</a:t>
            </a:r>
            <a:r>
              <a:rPr lang="en-US" altLang="en-US" sz="2400" smtClean="0">
                <a:sym typeface="Wingdings" panose="05000000000000000000" pitchFamily="2" charset="2"/>
              </a:rPr>
              <a:t>re cipher with random key of length 26</a:t>
            </a:r>
          </a:p>
          <a:p>
            <a:r>
              <a:rPr lang="en-US" altLang="en-US" sz="2800" smtClean="0">
                <a:sym typeface="Wingdings" panose="05000000000000000000" pitchFamily="2" charset="2"/>
              </a:rPr>
              <a:t>Two scramblers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Effectively means we have two keys.  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Plaintext + key1 + key2 = ciphertext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Like odometer, second scrambler rotates less often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Strength of cipher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Enigma used 3 scramblers out of a possible 5</a:t>
            </a:r>
          </a:p>
          <a:p>
            <a:pPr lvl="1"/>
            <a:r>
              <a:rPr lang="en-US" altLang="en-US" sz="2000" smtClean="0"/>
              <a:t>Length of key = 26 * 26 * 26</a:t>
            </a:r>
          </a:p>
          <a:p>
            <a:pPr lvl="1"/>
            <a:r>
              <a:rPr lang="en-US" altLang="en-US" sz="2000" smtClean="0"/>
              <a:t>Number of scrambler choices = 5 * 4 * 3 = 60</a:t>
            </a:r>
          </a:p>
          <a:p>
            <a:pPr lvl="1"/>
            <a:r>
              <a:rPr lang="en-US" altLang="en-US" sz="2000" smtClean="0"/>
              <a:t>(Similar American device “SIGABA” used 15 scramblers)</a:t>
            </a:r>
          </a:p>
          <a:p>
            <a:r>
              <a:rPr lang="en-US" altLang="en-US" sz="2800" smtClean="0"/>
              <a:t>Plugboard</a:t>
            </a:r>
          </a:p>
          <a:p>
            <a:pPr lvl="1"/>
            <a:r>
              <a:rPr lang="en-US" altLang="en-US" sz="2000" smtClean="0"/>
              <a:t>6 pairs of letters were swapped before entering scrambler</a:t>
            </a:r>
          </a:p>
          <a:p>
            <a:pPr lvl="1">
              <a:buFontTx/>
              <a:buNone/>
            </a:pPr>
            <a:r>
              <a:rPr lang="en-US" altLang="en-US" sz="2000" smtClean="0"/>
              <a:t>	Ex.  Change “A” to “B” before adding the cipher keys</a:t>
            </a:r>
          </a:p>
          <a:p>
            <a:pPr lvl="1"/>
            <a:r>
              <a:rPr lang="en-US" altLang="en-US" sz="2000" smtClean="0"/>
              <a:t>This increases # of possible keys, making cryptanalysis more confusing</a:t>
            </a:r>
          </a:p>
          <a:p>
            <a:r>
              <a:rPr lang="en-US" altLang="en-US" sz="2800" smtClean="0"/>
              <a:t>“Code book” tells operator what daily machine settings are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4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altLang="en-US" sz="2800" smtClean="0"/>
              <a:t>Let’s review Vigenère, one-time-pad and Enigma</a:t>
            </a:r>
          </a:p>
          <a:p>
            <a:r>
              <a:rPr lang="en-US" altLang="en-US" sz="2800" smtClean="0"/>
              <a:t>How do you break a Vigenère cipher?</a:t>
            </a:r>
          </a:p>
          <a:p>
            <a:pPr lvl="1"/>
            <a:r>
              <a:rPr lang="en-US" altLang="en-US" sz="2000" smtClean="0"/>
              <a:t>Suppose you intercept a message from Brazil.  It uses a Vigenère cipher.  The ciphertext says TQX.</a:t>
            </a:r>
          </a:p>
          <a:p>
            <a:pPr lvl="1"/>
            <a:r>
              <a:rPr lang="en-US" altLang="en-US" sz="2000" smtClean="0"/>
              <a:t>We don’t know the key!  Can try all possibilities.</a:t>
            </a:r>
          </a:p>
          <a:p>
            <a:pPr lvl="1"/>
            <a:r>
              <a:rPr lang="en-US" altLang="en-US" sz="2000" smtClean="0"/>
              <a:t>If key = AHZ, what is the plaintext?</a:t>
            </a:r>
          </a:p>
          <a:p>
            <a:pPr lvl="1"/>
            <a:r>
              <a:rPr lang="en-US" altLang="en-US" sz="2000" smtClean="0"/>
              <a:t>If key = ZTI, what is the plaintext?</a:t>
            </a:r>
          </a:p>
          <a:p>
            <a:r>
              <a:rPr lang="en-US" altLang="en-US" sz="2800" smtClean="0"/>
              <a:t>Breaking the unbreakable…</a:t>
            </a:r>
          </a:p>
          <a:p>
            <a:pPr lvl="1"/>
            <a:r>
              <a:rPr lang="en-US" altLang="en-US" sz="2000" smtClean="0"/>
              <a:t>Exploit weaknesses in the implementation.</a:t>
            </a:r>
          </a:p>
          <a:p>
            <a:pPr lvl="1"/>
            <a:r>
              <a:rPr lang="en-US" altLang="en-US" sz="2000" smtClean="0"/>
              <a:t>Look for mathematical patterns in rotors.</a:t>
            </a:r>
          </a:p>
          <a:p>
            <a:pPr lvl="1"/>
            <a:r>
              <a:rPr lang="en-US" altLang="en-US" sz="2000" smtClean="0"/>
              <a:t>Consider the plugboard settings separately.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mechanized </a:t>
            </a:r>
            <a:r>
              <a:rPr lang="en-US" sz="2800" dirty="0" err="1" smtClean="0"/>
              <a:t>Vigenère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Breaking the code</a:t>
            </a:r>
          </a:p>
          <a:p>
            <a:pPr lvl="1">
              <a:defRPr/>
            </a:pPr>
            <a:r>
              <a:rPr lang="en-US" sz="2400" dirty="0" smtClean="0"/>
              <a:t>If you can mechanize enciphering, why not mechanize cryptanalysis?</a:t>
            </a:r>
          </a:p>
          <a:p>
            <a:pPr lvl="1">
              <a:defRPr/>
            </a:pPr>
            <a:r>
              <a:rPr lang="en-US" sz="2400" dirty="0" smtClean="0"/>
              <a:t>Intelligence on how Germans used Enigma</a:t>
            </a:r>
          </a:p>
          <a:p>
            <a:pPr lvl="1">
              <a:defRPr/>
            </a:pPr>
            <a:r>
              <a:rPr lang="en-US" sz="2400" dirty="0" smtClean="0"/>
              <a:t>The work of Marian </a:t>
            </a:r>
            <a:r>
              <a:rPr lang="en-US" sz="2400" dirty="0" err="1" smtClean="0"/>
              <a:t>Rejewski</a:t>
            </a:r>
            <a:r>
              <a:rPr lang="en-US" sz="2400" dirty="0" smtClean="0"/>
              <a:t> and Alan Turing</a:t>
            </a:r>
          </a:p>
          <a:p>
            <a:pPr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Breaking the code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800" smtClean="0"/>
              <a:t>What skills are needed to be a cryptanalyst?</a:t>
            </a:r>
          </a:p>
          <a:p>
            <a:pPr lvl="1"/>
            <a:r>
              <a:rPr lang="en-US" altLang="en-US" sz="2400" smtClean="0"/>
              <a:t>Prepare for the worst:  The Germans might make your work in the future more difficult.</a:t>
            </a:r>
          </a:p>
          <a:p>
            <a:r>
              <a:rPr lang="en-US" altLang="en-US" sz="2800" smtClean="0"/>
              <a:t>Day key and message key</a:t>
            </a:r>
          </a:p>
          <a:p>
            <a:r>
              <a:rPr lang="en-US" altLang="en-US" sz="2800" smtClean="0"/>
              <a:t>Four messages today might begin like this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L and R are encryptions of the same letter, etc.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114800"/>
          <a:ext cx="6096000" cy="1482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Letter chains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800" smtClean="0"/>
          </a:p>
          <a:p>
            <a:pPr>
              <a:buFontTx/>
              <a:buNone/>
            </a:pPr>
            <a:endParaRPr lang="en-US" altLang="en-US" sz="2800" smtClean="0"/>
          </a:p>
          <a:p>
            <a:r>
              <a:rPr lang="en-US" altLang="en-US" sz="2800" smtClean="0"/>
              <a:t>Look for patterns!  Example:  </a:t>
            </a:r>
            <a:r>
              <a:rPr lang="en-US" altLang="en-US" sz="2400" smtClean="0"/>
              <a:t>A </a:t>
            </a:r>
            <a:r>
              <a:rPr lang="en-US" altLang="en-US" sz="2400" smtClean="0">
                <a:sym typeface="Wingdings" panose="05000000000000000000" pitchFamily="2" charset="2"/>
              </a:rPr>
              <a:t> F  W  A</a:t>
            </a:r>
            <a:endParaRPr lang="en-US" altLang="en-US" sz="2400" smtClean="0"/>
          </a:p>
          <a:p>
            <a:r>
              <a:rPr lang="en-US" altLang="en-US" sz="2800" smtClean="0"/>
              <a:t>All letters belong to some chain</a:t>
            </a:r>
          </a:p>
          <a:p>
            <a:r>
              <a:rPr lang="en-US" altLang="en-US" sz="2800" smtClean="0"/>
              <a:t>The length of the chain is a fingerprint of the scrambler settings for today.</a:t>
            </a:r>
          </a:p>
          <a:p>
            <a:r>
              <a:rPr lang="en-US" altLang="en-US" sz="2800" smtClean="0"/>
              <a:t>We separate out the problem of the letter identity</a:t>
            </a:r>
          </a:p>
          <a:p>
            <a:r>
              <a:rPr lang="en-US" altLang="en-US" sz="2800" smtClean="0"/>
              <a:t>Bombe:  automatically try all 26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settings.</a:t>
            </a:r>
          </a:p>
          <a:p>
            <a:r>
              <a:rPr lang="en-US" altLang="en-US" sz="2800" smtClean="0"/>
              <a:t>Plugboard?  Look for words that are almost spelled right.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05000"/>
          <a:ext cx="7848594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0186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German mistakes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Repeating the message key</a:t>
            </a:r>
          </a:p>
          <a:p>
            <a:r>
              <a:rPr lang="en-US" altLang="en-US" sz="2800" smtClean="0"/>
              <a:t>Not allowing a scrambler to be in the same position (left, middle, right) two days in a row</a:t>
            </a:r>
          </a:p>
          <a:p>
            <a:r>
              <a:rPr lang="en-US" altLang="en-US" sz="2800" smtClean="0"/>
              <a:t>Plugboard cannot link 2 letters next to each other on keyboard</a:t>
            </a:r>
          </a:p>
          <a:p>
            <a:r>
              <a:rPr lang="en-US" altLang="en-US" sz="2800" smtClean="0"/>
              <a:t>Predictable structure of message, time of message</a:t>
            </a:r>
          </a:p>
          <a:p>
            <a:endParaRPr lang="en-US" altLang="en-US" sz="2800" smtClean="0"/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Alan Turing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Bletchley Park contributions</a:t>
            </a:r>
          </a:p>
          <a:p>
            <a:pPr lvl="1"/>
            <a:r>
              <a:rPr lang="en-US" altLang="en-US" sz="2400" smtClean="0"/>
              <a:t>Extending the work of Rejewski </a:t>
            </a:r>
          </a:p>
          <a:p>
            <a:pPr lvl="1"/>
            <a:r>
              <a:rPr lang="en-US" altLang="en-US" sz="2400" smtClean="0"/>
              <a:t>Relied on fact that weather reports start with word “wetter” and used this to deduce initial scrambler setting</a:t>
            </a:r>
          </a:p>
          <a:p>
            <a:pPr lvl="1">
              <a:buFontTx/>
              <a:buNone/>
            </a:pPr>
            <a:r>
              <a:rPr lang="en-US" altLang="en-US" sz="2400" smtClean="0"/>
              <a:t>	But what if you are off by a couple of letters?  Fortunately, more help from German constraints.</a:t>
            </a:r>
          </a:p>
          <a:p>
            <a:r>
              <a:rPr lang="en-US" altLang="en-US" sz="2800" smtClean="0"/>
              <a:t>Turing Machine</a:t>
            </a:r>
          </a:p>
          <a:p>
            <a:pPr lvl="1"/>
            <a:r>
              <a:rPr lang="en-US" altLang="en-US" sz="2400" smtClean="0"/>
              <a:t>He was interested in theoretical boundaries of what a computer could accomplish</a:t>
            </a:r>
          </a:p>
          <a:p>
            <a:pPr lvl="1"/>
            <a:r>
              <a:rPr lang="en-US" altLang="en-US" sz="2400" smtClean="0"/>
              <a:t>Machine has:  instructions, internal memory, tape</a:t>
            </a:r>
          </a:p>
          <a:p>
            <a:pPr lvl="1"/>
            <a:r>
              <a:rPr lang="en-US" altLang="en-US" sz="2400" smtClean="0"/>
              <a:t>Turing proved that not all problems can be solved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By the numbers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New flavor of cryptography:  numbers</a:t>
            </a:r>
          </a:p>
          <a:p>
            <a:pPr lvl="1"/>
            <a:r>
              <a:rPr lang="en-US" altLang="en-US" sz="2400" smtClean="0"/>
              <a:t>Transpose bits</a:t>
            </a:r>
          </a:p>
          <a:p>
            <a:pPr lvl="1"/>
            <a:r>
              <a:rPr lang="en-US" altLang="en-US" sz="2400" smtClean="0"/>
              <a:t>“add” bits</a:t>
            </a:r>
          </a:p>
          <a:p>
            <a:pPr lvl="1"/>
            <a:r>
              <a:rPr lang="en-US" altLang="en-US" sz="2400" smtClean="0"/>
              <a:t>Data encryption standard</a:t>
            </a:r>
          </a:p>
          <a:p>
            <a:r>
              <a:rPr lang="en-US" altLang="en-US" sz="2800" smtClean="0"/>
              <a:t>Problem of sharing keys… solved!</a:t>
            </a:r>
          </a:p>
          <a:p>
            <a:pPr lvl="1"/>
            <a:r>
              <a:rPr lang="en-US" altLang="en-US" sz="2400" smtClean="0"/>
              <a:t>Diffie-Hellman protocol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Please finish reading chapter 6 in Code 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Cryptography (2)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solidFill>
                  <a:srgbClr val="FFFF00"/>
                </a:solidFill>
              </a:rPr>
              <a:t>Cryptography</a:t>
            </a:r>
            <a:r>
              <a:rPr lang="en-US" altLang="en-US" sz="2800" smtClean="0"/>
              <a:t> is the science of developing good cipher systems</a:t>
            </a:r>
          </a:p>
          <a:p>
            <a:pPr lvl="1"/>
            <a:r>
              <a:rPr lang="en-US" altLang="en-US" sz="2400" smtClean="0"/>
              <a:t>What encryption and decryption functions should we use?</a:t>
            </a:r>
          </a:p>
          <a:p>
            <a:pPr lvl="1"/>
            <a:r>
              <a:rPr lang="en-US" altLang="en-US" sz="2400" smtClean="0"/>
              <a:t>What are good key values?</a:t>
            </a:r>
          </a:p>
          <a:p>
            <a:pPr lvl="1"/>
            <a:r>
              <a:rPr lang="en-US" altLang="en-US" sz="2400" smtClean="0"/>
              <a:t>Should the keys be the same or different?</a:t>
            </a:r>
          </a:p>
          <a:p>
            <a:pPr lvl="1"/>
            <a:endParaRPr lang="en-US" altLang="en-US" sz="2400" smtClean="0"/>
          </a:p>
          <a:p>
            <a:r>
              <a:rPr lang="en-US" altLang="en-US" sz="2800" smtClean="0">
                <a:solidFill>
                  <a:srgbClr val="FFFF00"/>
                </a:solidFill>
              </a:rPr>
              <a:t>Cryptanalysis</a:t>
            </a:r>
            <a:r>
              <a:rPr lang="en-US" altLang="en-US" sz="2800" smtClean="0"/>
              <a:t> = trying to figure out plaintext from the ciphertext, when you don’t have the key</a:t>
            </a:r>
          </a:p>
          <a:p>
            <a:pPr lvl="1"/>
            <a:r>
              <a:rPr lang="en-US" altLang="en-US" sz="2400" smtClean="0"/>
              <a:t>Who would want to do that?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Computers represent all data, including text, in the form of binary numbers</a:t>
            </a:r>
          </a:p>
          <a:p>
            <a:r>
              <a:rPr lang="en-US" altLang="en-US" sz="2800" smtClean="0"/>
              <a:t>p. 246:  ASCII codes for capital letters</a:t>
            </a:r>
          </a:p>
          <a:p>
            <a:r>
              <a:rPr lang="en-US" altLang="en-US" sz="2800" smtClean="0"/>
              <a:t>Cryptography can now be done at a minute level:  manipulate individual bits</a:t>
            </a:r>
          </a:p>
          <a:p>
            <a:r>
              <a:rPr lang="en-US" altLang="en-US" sz="2800" smtClean="0"/>
              <a:t>Transposition cipher</a:t>
            </a:r>
          </a:p>
          <a:p>
            <a:pPr lvl="1"/>
            <a:r>
              <a:rPr lang="en-US" altLang="en-US" sz="2400" smtClean="0"/>
              <a:t>E.g.  Every 3</a:t>
            </a:r>
            <a:r>
              <a:rPr lang="en-US" altLang="en-US" sz="2400" baseline="30000" smtClean="0"/>
              <a:t>rd</a:t>
            </a:r>
            <a:r>
              <a:rPr lang="en-US" altLang="en-US" sz="2400" smtClean="0"/>
              <a:t> bit swaps with bit to its right</a:t>
            </a:r>
          </a:p>
          <a:p>
            <a:pPr lvl="1"/>
            <a:r>
              <a:rPr lang="en-US" altLang="en-US" sz="2400" smtClean="0"/>
              <a:t>It’s possible the last bit of a letter swaps with first bit of the next letter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Vigenère in binary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If we adapt the Vigenère cipher to the binary representation of text, we get </a:t>
            </a:r>
            <a:r>
              <a:rPr lang="en-US" altLang="en-US" sz="2800" smtClean="0">
                <a:solidFill>
                  <a:srgbClr val="FFFF00"/>
                </a:solidFill>
              </a:rPr>
              <a:t>XOR</a:t>
            </a:r>
            <a:r>
              <a:rPr lang="en-US" altLang="en-US" sz="2800" smtClean="0"/>
              <a:t> cipher</a:t>
            </a:r>
          </a:p>
          <a:p>
            <a:r>
              <a:rPr lang="en-US" altLang="en-US" sz="2800" smtClean="0"/>
              <a:t>Example p. 247</a:t>
            </a:r>
          </a:p>
          <a:p>
            <a:r>
              <a:rPr lang="en-US" altLang="en-US" sz="2800" smtClean="0"/>
              <a:t>Line up the bits for the addition:</a:t>
            </a:r>
          </a:p>
          <a:p>
            <a:pPr>
              <a:buFontTx/>
              <a:buNone/>
            </a:pPr>
            <a:r>
              <a:rPr lang="en-US" altLang="en-US" sz="2800" smtClean="0"/>
              <a:t>	0 + 0 = 0	     1 + 1 = 0     0 + 1 = 1     1 + 0 = 1</a:t>
            </a:r>
          </a:p>
          <a:p>
            <a:pPr lvl="1"/>
            <a:r>
              <a:rPr lang="en-US" altLang="en-US" sz="2400" smtClean="0"/>
              <a:t>In other words, if the bits are the same, result is 0.  If bits differ, result is 1.  There is no carry.</a:t>
            </a:r>
          </a:p>
          <a:p>
            <a:r>
              <a:rPr lang="en-US" altLang="en-US" sz="2800" smtClean="0"/>
              <a:t>Data Encryption Standard</a:t>
            </a:r>
          </a:p>
          <a:p>
            <a:pPr lvl="1"/>
            <a:r>
              <a:rPr lang="en-US" altLang="en-US" sz="2400" smtClean="0"/>
              <a:t>Performs many successive steps of transposition and XOR</a:t>
            </a:r>
          </a:p>
          <a:p>
            <a:pPr lvl="1"/>
            <a:r>
              <a:rPr lang="en-US" altLang="en-US" sz="2400" smtClean="0"/>
              <a:t>Key length 56, later increased.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problem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en-US" sz="2800" smtClean="0"/>
              <a:t>One lingering problem since antiquity:  how do 2 people share the key privately?</a:t>
            </a:r>
          </a:p>
          <a:p>
            <a:pPr lvl="1"/>
            <a:r>
              <a:rPr lang="en-US" altLang="en-US" sz="2400" smtClean="0"/>
              <a:t>Need to coordinate in person periodically, or</a:t>
            </a:r>
          </a:p>
          <a:p>
            <a:pPr lvl="1"/>
            <a:r>
              <a:rPr lang="en-US" altLang="en-US" sz="2400" smtClean="0"/>
              <a:t>Hire a trusted 3</a:t>
            </a:r>
            <a:r>
              <a:rPr lang="en-US" altLang="en-US" sz="2400" baseline="30000" smtClean="0"/>
              <a:t>rd</a:t>
            </a:r>
            <a:r>
              <a:rPr lang="en-US" altLang="en-US" sz="2400" smtClean="0"/>
              <a:t> party to relay your keys</a:t>
            </a:r>
          </a:p>
          <a:p>
            <a:pPr lvl="1"/>
            <a:r>
              <a:rPr lang="en-US" altLang="en-US" sz="2400" smtClean="0"/>
              <a:t>Expensive</a:t>
            </a:r>
          </a:p>
          <a:p>
            <a:r>
              <a:rPr lang="en-US" altLang="en-US" sz="2800" smtClean="0"/>
              <a:t>Whitfield Diffie’s vision</a:t>
            </a:r>
          </a:p>
          <a:p>
            <a:pPr lvl="1"/>
            <a:r>
              <a:rPr lang="en-US" altLang="en-US" sz="2400" smtClean="0"/>
              <a:t>People will need privacy online</a:t>
            </a:r>
          </a:p>
          <a:p>
            <a:pPr lvl="1"/>
            <a:r>
              <a:rPr lang="en-US" altLang="en-US" sz="2400" smtClean="0"/>
              <a:t>Handling keys in person only is impractical</a:t>
            </a:r>
          </a:p>
          <a:p>
            <a:pPr lvl="1"/>
            <a:r>
              <a:rPr lang="en-US" altLang="en-US" sz="2400" smtClean="0"/>
              <a:t>Is there a technological solution?  Yes!  </a:t>
            </a:r>
          </a:p>
          <a:p>
            <a:pPr lvl="1"/>
            <a:r>
              <a:rPr lang="en-US" altLang="en-US" sz="2400" smtClean="0"/>
              <a:t>Collaborated with Martin Hellman and Ralph Merkle at Stanford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Math idea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Some functions are 2-way (easy to undo)</a:t>
            </a:r>
          </a:p>
          <a:p>
            <a:r>
              <a:rPr lang="en-US" altLang="en-US" sz="2800" smtClean="0"/>
              <a:t>We need a 1-way function (hard to undo) so that an eavesdropper cannot discover the key</a:t>
            </a:r>
          </a:p>
          <a:p>
            <a:pPr lvl="1"/>
            <a:r>
              <a:rPr lang="en-US" altLang="en-US" sz="2400" smtClean="0"/>
              <a:t>The 1-way function they used was “mod” or remainder calculations.</a:t>
            </a:r>
          </a:p>
          <a:p>
            <a:r>
              <a:rPr lang="en-US" altLang="en-US" sz="2800" smtClean="0"/>
              <a:t>Example, f(n) = 3</a:t>
            </a:r>
            <a:r>
              <a:rPr lang="en-US" altLang="en-US" sz="2800" baseline="30000" smtClean="0"/>
              <a:t>n</a:t>
            </a:r>
            <a:r>
              <a:rPr lang="en-US" altLang="en-US" sz="2800" smtClean="0"/>
              <a:t> mod 19?</a:t>
            </a:r>
          </a:p>
          <a:p>
            <a:pPr lvl="1"/>
            <a:r>
              <a:rPr lang="en-US" altLang="en-US" sz="2400" smtClean="0"/>
              <a:t>Given a value of n, calculating f(n) isn’t too hard.</a:t>
            </a:r>
          </a:p>
          <a:p>
            <a:pPr lvl="1"/>
            <a:r>
              <a:rPr lang="en-US" altLang="en-US" sz="2400" smtClean="0"/>
              <a:t>But given a value of f(n), there is no obvious way to determine n except trial and error!</a:t>
            </a:r>
          </a:p>
          <a:p>
            <a:pPr lvl="1"/>
            <a:r>
              <a:rPr lang="en-US" altLang="en-US" sz="2400" smtClean="0"/>
              <a:t>In practice, the “19” should be replaced by a much larger number.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Diffie - Hellman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400" smtClean="0"/>
              <a:t>Method for 2 people to establish a private key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r>
              <a:rPr lang="en-US" altLang="en-US" sz="2400" smtClean="0"/>
              <a:t>Choose values p (prime) and q</a:t>
            </a:r>
          </a:p>
          <a:p>
            <a:r>
              <a:rPr lang="en-US" altLang="en-US" sz="2400" smtClean="0"/>
              <a:t>Sender </a:t>
            </a:r>
          </a:p>
          <a:p>
            <a:pPr lvl="1"/>
            <a:r>
              <a:rPr lang="en-US" altLang="en-US" sz="2000" smtClean="0"/>
              <a:t>chooses secret value a, and computes </a:t>
            </a:r>
            <a:r>
              <a:rPr lang="en-US" altLang="en-US" sz="2000" smtClean="0">
                <a:solidFill>
                  <a:srgbClr val="FFFF00"/>
                </a:solidFill>
              </a:rPr>
              <a:t>A = q</a:t>
            </a:r>
            <a:r>
              <a:rPr lang="en-US" altLang="en-US" sz="2000" baseline="30000" smtClean="0">
                <a:solidFill>
                  <a:srgbClr val="FFFF00"/>
                </a:solidFill>
              </a:rPr>
              <a:t>a</a:t>
            </a:r>
            <a:r>
              <a:rPr lang="en-US" altLang="en-US" sz="2000" smtClean="0">
                <a:solidFill>
                  <a:srgbClr val="FFFF00"/>
                </a:solidFill>
              </a:rPr>
              <a:t> mod p</a:t>
            </a:r>
          </a:p>
          <a:p>
            <a:pPr lvl="1"/>
            <a:r>
              <a:rPr lang="en-US" altLang="en-US" sz="2000" smtClean="0"/>
              <a:t>Sends A, p, q</a:t>
            </a:r>
          </a:p>
          <a:p>
            <a:pPr lvl="1"/>
            <a:r>
              <a:rPr lang="en-US" altLang="en-US" sz="2000" smtClean="0"/>
              <a:t>Eavesdropper cannot easily determine a</a:t>
            </a:r>
          </a:p>
          <a:p>
            <a:r>
              <a:rPr lang="en-US" altLang="en-US" sz="2400" smtClean="0"/>
              <a:t>Receiver</a:t>
            </a:r>
          </a:p>
          <a:p>
            <a:pPr lvl="1"/>
            <a:r>
              <a:rPr lang="en-US" altLang="en-US" sz="2000" smtClean="0"/>
              <a:t>Chooses secret value b</a:t>
            </a:r>
          </a:p>
          <a:p>
            <a:pPr lvl="1"/>
            <a:r>
              <a:rPr lang="en-US" altLang="en-US" sz="2000" smtClean="0"/>
              <a:t>Computes </a:t>
            </a:r>
            <a:r>
              <a:rPr lang="en-US" altLang="en-US" sz="2000" smtClean="0">
                <a:solidFill>
                  <a:srgbClr val="FFFF00"/>
                </a:solidFill>
              </a:rPr>
              <a:t>B = q</a:t>
            </a:r>
            <a:r>
              <a:rPr lang="en-US" altLang="en-US" sz="2000" baseline="30000" smtClean="0">
                <a:solidFill>
                  <a:srgbClr val="FFFF00"/>
                </a:solidFill>
              </a:rPr>
              <a:t>b</a:t>
            </a:r>
            <a:r>
              <a:rPr lang="en-US" altLang="en-US" sz="2000" smtClean="0">
                <a:solidFill>
                  <a:srgbClr val="FFFF00"/>
                </a:solidFill>
              </a:rPr>
              <a:t> mod p   </a:t>
            </a:r>
            <a:r>
              <a:rPr lang="en-US" altLang="en-US" sz="2000" smtClean="0"/>
              <a:t>and   </a:t>
            </a:r>
            <a:r>
              <a:rPr lang="en-US" altLang="en-US" sz="2000" smtClean="0">
                <a:solidFill>
                  <a:srgbClr val="FFFF00"/>
                </a:solidFill>
              </a:rPr>
              <a:t>K = A</a:t>
            </a:r>
            <a:r>
              <a:rPr lang="en-US" altLang="en-US" sz="2000" baseline="30000" smtClean="0">
                <a:solidFill>
                  <a:srgbClr val="FFFF00"/>
                </a:solidFill>
              </a:rPr>
              <a:t>b</a:t>
            </a:r>
            <a:r>
              <a:rPr lang="en-US" altLang="en-US" sz="2000" smtClean="0">
                <a:solidFill>
                  <a:srgbClr val="FFFF00"/>
                </a:solidFill>
              </a:rPr>
              <a:t> mod p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Sends B back to sender, who can compute K = B</a:t>
            </a:r>
            <a:r>
              <a:rPr lang="en-US" altLang="en-US" sz="2000" baseline="30000" smtClean="0"/>
              <a:t>a</a:t>
            </a:r>
            <a:r>
              <a:rPr lang="en-US" altLang="en-US" sz="2000" smtClean="0"/>
              <a:t> mod p</a:t>
            </a:r>
          </a:p>
          <a:p>
            <a:r>
              <a:rPr lang="en-US" altLang="en-US" sz="2400" smtClean="0"/>
              <a:t>Both methods of computing secret K are equivalent</a:t>
            </a:r>
          </a:p>
          <a:p>
            <a:pPr lvl="1"/>
            <a:r>
              <a:rPr lang="en-US" altLang="en-US" sz="2000" smtClean="0"/>
              <a:t>A</a:t>
            </a:r>
            <a:r>
              <a:rPr lang="en-US" altLang="en-US" sz="2000" baseline="30000" smtClean="0"/>
              <a:t>b</a:t>
            </a:r>
            <a:r>
              <a:rPr lang="en-US" altLang="en-US" sz="2000" smtClean="0"/>
              <a:t> mod p = (q</a:t>
            </a:r>
            <a:r>
              <a:rPr lang="en-US" altLang="en-US" sz="2000" baseline="30000" smtClean="0"/>
              <a:t>a</a:t>
            </a:r>
            <a:r>
              <a:rPr lang="en-US" altLang="en-US" sz="2000" smtClean="0"/>
              <a:t>)</a:t>
            </a:r>
            <a:r>
              <a:rPr lang="en-US" altLang="en-US" sz="2000" baseline="30000" smtClean="0"/>
              <a:t>b</a:t>
            </a:r>
            <a:r>
              <a:rPr lang="en-US" altLang="en-US" sz="2000" smtClean="0"/>
              <a:t> mod p</a:t>
            </a:r>
          </a:p>
          <a:p>
            <a:pPr lvl="1"/>
            <a:r>
              <a:rPr lang="en-US" altLang="en-US" sz="2000" smtClean="0"/>
              <a:t>B</a:t>
            </a:r>
            <a:r>
              <a:rPr lang="en-US" altLang="en-US" sz="2000" baseline="30000" smtClean="0"/>
              <a:t>a</a:t>
            </a:r>
            <a:r>
              <a:rPr lang="en-US" altLang="en-US" sz="2000" smtClean="0"/>
              <a:t> mod p = (q</a:t>
            </a:r>
            <a:r>
              <a:rPr lang="en-US" altLang="en-US" sz="2000" baseline="30000" smtClean="0"/>
              <a:t>b</a:t>
            </a:r>
            <a:r>
              <a:rPr lang="en-US" altLang="en-US" sz="2000" smtClean="0"/>
              <a:t>)</a:t>
            </a:r>
            <a:r>
              <a:rPr lang="en-US" altLang="en-US" sz="2000" baseline="30000" smtClean="0"/>
              <a:t>a</a:t>
            </a:r>
            <a:r>
              <a:rPr lang="en-US" altLang="en-US" sz="2000" smtClean="0"/>
              <a:t> mod p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Calculations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Recap Diffie-Hellman protocol – what is it?</a:t>
            </a:r>
          </a:p>
          <a:p>
            <a:r>
              <a:rPr lang="en-US" altLang="en-US" sz="2800" smtClean="0"/>
              <a:t>How to calculate something like q</a:t>
            </a:r>
            <a:r>
              <a:rPr lang="en-US" altLang="en-US" sz="2800" baseline="30000" smtClean="0"/>
              <a:t>a</a:t>
            </a:r>
            <a:r>
              <a:rPr lang="en-US" altLang="en-US" sz="2800" smtClean="0"/>
              <a:t> mod p?</a:t>
            </a:r>
          </a:p>
          <a:p>
            <a:r>
              <a:rPr lang="en-US" altLang="en-US" sz="2800" smtClean="0">
                <a:solidFill>
                  <a:srgbClr val="FFFF00"/>
                </a:solidFill>
              </a:rPr>
              <a:t>Asymmetric cipher system:  RSA</a:t>
            </a:r>
          </a:p>
          <a:p>
            <a:endParaRPr lang="en-US" altLang="en-US" sz="2800" smtClean="0"/>
          </a:p>
          <a:p>
            <a:pPr>
              <a:buFontTx/>
              <a:buNone/>
            </a:pPr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Review chapter 6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“mod” properties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en-US" sz="2800" smtClean="0"/>
              <a:t>x </a:t>
            </a:r>
            <a:r>
              <a:rPr lang="en-US" altLang="en-US" sz="2800" dirty="0" smtClean="0"/>
              <a:t>mod y is always less than y</a:t>
            </a:r>
          </a:p>
          <a:p>
            <a:r>
              <a:rPr lang="en-US" altLang="en-US" sz="2800" dirty="0" smtClean="0"/>
              <a:t>If x &lt; y, the answer is x.</a:t>
            </a:r>
          </a:p>
          <a:p>
            <a:r>
              <a:rPr lang="en-US" altLang="en-US" sz="2800" dirty="0" smtClean="0"/>
              <a:t>If x is a multiple of y, the answer is 0.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The 10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day of the year is in which month?</a:t>
            </a:r>
          </a:p>
          <a:p>
            <a:pPr lvl="1"/>
            <a:r>
              <a:rPr lang="en-US" altLang="en-US" sz="2400" dirty="0" smtClean="0"/>
              <a:t>What about the 20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day, the 40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, the 100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?  These are essentially mod calculations, except that the month lengths are not quite the same!</a:t>
            </a:r>
          </a:p>
          <a:p>
            <a:r>
              <a:rPr lang="en-US" altLang="en-US" sz="2800" dirty="0" smtClean="0"/>
              <a:t>What time is it, 75 hours after midnight?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Asymmetric ciphers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Perennial problem in cryptography:  key security</a:t>
            </a:r>
          </a:p>
          <a:p>
            <a:r>
              <a:rPr lang="en-US" altLang="en-US" sz="2800" smtClean="0"/>
              <a:t>One solution is Diffie-Hellman protocol</a:t>
            </a:r>
          </a:p>
          <a:p>
            <a:r>
              <a:rPr lang="en-US" altLang="en-US" sz="2800" smtClean="0"/>
              <a:t>Diffie thought of another approach</a:t>
            </a:r>
          </a:p>
          <a:p>
            <a:pPr lvl="1"/>
            <a:r>
              <a:rPr lang="en-US" altLang="en-US" sz="2400" smtClean="0"/>
              <a:t>Use </a:t>
            </a:r>
            <a:r>
              <a:rPr lang="en-US" altLang="en-US" sz="2400" u="sng" smtClean="0"/>
              <a:t>separate keys</a:t>
            </a:r>
            <a:r>
              <a:rPr lang="en-US" altLang="en-US" sz="2400" smtClean="0"/>
              <a:t> for encrypting and decrypting (this is why it’s called asymmetric)</a:t>
            </a:r>
          </a:p>
          <a:p>
            <a:pPr lvl="1"/>
            <a:r>
              <a:rPr lang="en-US" altLang="en-US" sz="2400" smtClean="0">
                <a:solidFill>
                  <a:srgbClr val="FFFF00"/>
                </a:solidFill>
              </a:rPr>
              <a:t>Each person has a public encryption key, and a private decryption key</a:t>
            </a:r>
          </a:p>
          <a:p>
            <a:pPr lvl="1"/>
            <a:r>
              <a:rPr lang="en-US" altLang="en-US" sz="2400" smtClean="0"/>
              <a:t>These keys don’t need to change often</a:t>
            </a:r>
          </a:p>
          <a:p>
            <a:pPr lvl="1"/>
            <a:r>
              <a:rPr lang="en-US" altLang="en-US" sz="2400" smtClean="0"/>
              <a:t>No messages need to be passed to compute value of keys.  It can be arbitrary &amp; predetermined.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Challenge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en-US" sz="2800" smtClean="0"/>
              <a:t>What kind of math formula can support asymmetric ciphers?</a:t>
            </a:r>
          </a:p>
          <a:p>
            <a:r>
              <a:rPr lang="en-US" altLang="en-US" sz="2800" smtClean="0"/>
              <a:t>Goal:  we want </a:t>
            </a:r>
            <a:r>
              <a:rPr lang="en-US" altLang="en-US" sz="2800" i="1" smtClean="0"/>
              <a:t>secure</a:t>
            </a:r>
            <a:r>
              <a:rPr lang="en-US" altLang="en-US" sz="2800" smtClean="0"/>
              <a:t> decryption key, but publicly known encryption key.  </a:t>
            </a:r>
          </a:p>
          <a:p>
            <a:r>
              <a:rPr lang="en-US" altLang="en-US" sz="2800" smtClean="0"/>
              <a:t>RSA system</a:t>
            </a:r>
          </a:p>
          <a:p>
            <a:pPr lvl="1"/>
            <a:r>
              <a:rPr lang="en-US" altLang="en-US" sz="2400" smtClean="0"/>
              <a:t>The key value N is the product of two large prime numbers N = pq</a:t>
            </a:r>
          </a:p>
          <a:p>
            <a:pPr lvl="1"/>
            <a:r>
              <a:rPr lang="en-US" altLang="en-US" sz="2400" smtClean="0"/>
              <a:t>Given N, there is no algorithm, other than trial and error, for determining values of p and q.</a:t>
            </a:r>
          </a:p>
          <a:p>
            <a:pPr lvl="1"/>
            <a:r>
              <a:rPr lang="en-US" altLang="en-US" sz="2400" smtClean="0"/>
              <a:t>Ideally, N should be very large, e.g. hundreds of digits.</a:t>
            </a:r>
          </a:p>
          <a:p>
            <a:pPr lvl="1"/>
            <a:r>
              <a:rPr lang="en-US" altLang="en-US" sz="2400" smtClean="0"/>
              <a:t>See Appendix J.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RSA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600" dirty="0" smtClean="0"/>
              <a:t>Alice </a:t>
            </a:r>
          </a:p>
          <a:p>
            <a:pPr lvl="1">
              <a:defRPr/>
            </a:pPr>
            <a:r>
              <a:rPr lang="en-US" sz="2600" dirty="0"/>
              <a:t>C</a:t>
            </a:r>
            <a:r>
              <a:rPr lang="en-US" sz="2600" dirty="0" smtClean="0"/>
              <a:t>hooses </a:t>
            </a:r>
            <a:r>
              <a:rPr lang="en-US" sz="2600" dirty="0" smtClean="0">
                <a:solidFill>
                  <a:srgbClr val="FFFF00"/>
                </a:solidFill>
              </a:rPr>
              <a:t>secret</a:t>
            </a:r>
            <a:r>
              <a:rPr lang="en-US" sz="2600" dirty="0" smtClean="0"/>
              <a:t> primes p and q</a:t>
            </a:r>
          </a:p>
          <a:p>
            <a:pPr lvl="1">
              <a:defRPr/>
            </a:pPr>
            <a:r>
              <a:rPr lang="en-US" sz="2600" dirty="0" smtClean="0"/>
              <a:t>Computes N and M</a:t>
            </a:r>
          </a:p>
          <a:p>
            <a:pPr lvl="1">
              <a:defRPr/>
            </a:pPr>
            <a:r>
              <a:rPr lang="en-US" sz="2600" dirty="0" smtClean="0"/>
              <a:t>Chooses </a:t>
            </a:r>
            <a:r>
              <a:rPr lang="en-US" sz="2600" dirty="0" smtClean="0">
                <a:solidFill>
                  <a:srgbClr val="FFFF00"/>
                </a:solidFill>
              </a:rPr>
              <a:t>public</a:t>
            </a:r>
            <a:r>
              <a:rPr lang="en-US" sz="2600" dirty="0" smtClean="0"/>
              <a:t> encryption key e, and </a:t>
            </a:r>
            <a:r>
              <a:rPr lang="en-US" sz="2600" dirty="0" smtClean="0">
                <a:solidFill>
                  <a:srgbClr val="FFFF00"/>
                </a:solidFill>
              </a:rPr>
              <a:t>private</a:t>
            </a:r>
            <a:r>
              <a:rPr lang="en-US" sz="2600" dirty="0" smtClean="0"/>
              <a:t> decryption key d.</a:t>
            </a:r>
          </a:p>
          <a:p>
            <a:pPr lvl="1">
              <a:defRPr/>
            </a:pPr>
            <a:r>
              <a:rPr lang="en-US" sz="2600" dirty="0" smtClean="0"/>
              <a:t>Publishes N and e.  Anyone wanting to send Alice a message uses these values.</a:t>
            </a:r>
          </a:p>
          <a:p>
            <a:pPr>
              <a:defRPr/>
            </a:pPr>
            <a:r>
              <a:rPr lang="en-US" sz="2600" dirty="0" smtClean="0"/>
              <a:t>Bob</a:t>
            </a:r>
          </a:p>
          <a:p>
            <a:pPr lvl="1">
              <a:defRPr/>
            </a:pPr>
            <a:r>
              <a:rPr lang="en-US" sz="2600" dirty="0" smtClean="0"/>
              <a:t>Has a message x to send to Alice.</a:t>
            </a:r>
          </a:p>
          <a:p>
            <a:pPr lvl="1">
              <a:defRPr/>
            </a:pPr>
            <a:r>
              <a:rPr lang="en-US" sz="2600" dirty="0" smtClean="0"/>
              <a:t>Uses x and Alice’s e to compute y.  Sends y to Alice.</a:t>
            </a:r>
          </a:p>
          <a:p>
            <a:pPr>
              <a:defRPr/>
            </a:pPr>
            <a:r>
              <a:rPr lang="en-US" sz="2600" dirty="0" smtClean="0"/>
              <a:t>Alice</a:t>
            </a:r>
          </a:p>
          <a:p>
            <a:pPr lvl="1">
              <a:defRPr/>
            </a:pPr>
            <a:r>
              <a:rPr lang="en-US" sz="2600" dirty="0" smtClean="0"/>
              <a:t>Uses d to decrypt y to reveal the plaintext.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Frequency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Top 10 letters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Sources: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"</a:t>
            </a:r>
            <a:r>
              <a:rPr lang="en-US" sz="2000" dirty="0"/>
              <a:t>Secret Codes and Cryptograms" by </a:t>
            </a:r>
            <a:r>
              <a:rPr lang="en-US" sz="2000" dirty="0" err="1"/>
              <a:t>Elonka</a:t>
            </a:r>
            <a:r>
              <a:rPr lang="en-US" sz="2000" dirty="0"/>
              <a:t> </a:t>
            </a:r>
            <a:r>
              <a:rPr lang="en-US" sz="2000" dirty="0" err="1" smtClean="0"/>
              <a:t>Dunin</a:t>
            </a: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	http</a:t>
            </a:r>
            <a:r>
              <a:rPr lang="en-US" sz="2000" dirty="0"/>
              <a:t>://www.lionelwindsor.net/bibleresources/koine/grabble/frequency.htm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286000"/>
          <a:ext cx="6977061" cy="223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2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10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Language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English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Spanish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French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Russian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Greek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RSA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en-US" altLang="en-US" sz="2800" smtClean="0"/>
              <a:t>Choose secret &amp; distinct 512-bit random primes p and q      (up to 155 digits!)</a:t>
            </a:r>
          </a:p>
          <a:p>
            <a:r>
              <a:rPr lang="en-US" altLang="en-US" sz="2800" smtClean="0"/>
              <a:t>Let N = pq, and let M = (p – 1)(q – 1)</a:t>
            </a:r>
          </a:p>
          <a:p>
            <a:r>
              <a:rPr lang="en-US" altLang="en-US" sz="2800" smtClean="0"/>
              <a:t>Choose public encryption key e:  a value less than and relatively prime to M.</a:t>
            </a:r>
          </a:p>
          <a:p>
            <a:pPr lvl="1"/>
            <a:r>
              <a:rPr lang="en-US" altLang="en-US" sz="2400" smtClean="0"/>
              <a:t>Message is x.  Sender transmits:  </a:t>
            </a:r>
            <a:r>
              <a:rPr lang="en-US" altLang="en-US" sz="2400" smtClean="0">
                <a:solidFill>
                  <a:srgbClr val="FFFF00"/>
                </a:solidFill>
              </a:rPr>
              <a:t>y = x</a:t>
            </a:r>
            <a:r>
              <a:rPr lang="en-US" altLang="en-US" sz="2400" baseline="30000" smtClean="0">
                <a:solidFill>
                  <a:srgbClr val="FFFF00"/>
                </a:solidFill>
              </a:rPr>
              <a:t>e </a:t>
            </a:r>
            <a:r>
              <a:rPr lang="en-US" altLang="en-US" sz="2400" smtClean="0">
                <a:solidFill>
                  <a:srgbClr val="FFFF00"/>
                </a:solidFill>
              </a:rPr>
              <a:t> mod N</a:t>
            </a:r>
            <a:endParaRPr lang="en-US" altLang="en-US" sz="2400" baseline="30000" smtClean="0">
              <a:solidFill>
                <a:srgbClr val="FFFF00"/>
              </a:solidFill>
            </a:endParaRPr>
          </a:p>
          <a:p>
            <a:r>
              <a:rPr lang="en-US" altLang="en-US" sz="2800" smtClean="0"/>
              <a:t>Choose private decryption key d:  where           ed mod M = 1</a:t>
            </a:r>
          </a:p>
          <a:p>
            <a:pPr lvl="1"/>
            <a:r>
              <a:rPr lang="en-US" altLang="en-US" sz="2400" smtClean="0"/>
              <a:t>e and N are public; outsider should have a tough time factoring N to obtain p and q to determine d</a:t>
            </a:r>
          </a:p>
          <a:p>
            <a:pPr lvl="1"/>
            <a:r>
              <a:rPr lang="en-US" altLang="en-US" sz="2400" smtClean="0"/>
              <a:t>Recipient converts:  </a:t>
            </a:r>
            <a:r>
              <a:rPr lang="en-US" altLang="en-US" sz="2400" smtClean="0">
                <a:solidFill>
                  <a:srgbClr val="FFFF00"/>
                </a:solidFill>
              </a:rPr>
              <a:t>z = y</a:t>
            </a:r>
            <a:r>
              <a:rPr lang="en-US" altLang="en-US" sz="2400" baseline="30000" smtClean="0">
                <a:solidFill>
                  <a:srgbClr val="FFFF00"/>
                </a:solidFill>
              </a:rPr>
              <a:t>d</a:t>
            </a:r>
            <a:r>
              <a:rPr lang="en-US" altLang="en-US" sz="2400" smtClean="0">
                <a:solidFill>
                  <a:srgbClr val="FFFF00"/>
                </a:solidFill>
              </a:rPr>
              <a:t> mod N </a:t>
            </a:r>
            <a:r>
              <a:rPr lang="en-US" altLang="en-US" sz="2400" smtClean="0"/>
              <a:t>which should equal x.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6246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altLang="en-US" sz="2400" smtClean="0"/>
              <a:t>Choose secret primes p,q</a:t>
            </a:r>
          </a:p>
          <a:p>
            <a:r>
              <a:rPr lang="en-US" altLang="en-US" sz="2400" smtClean="0"/>
              <a:t>N = pq; M = (p – 1)(q – 1)</a:t>
            </a:r>
          </a:p>
          <a:p>
            <a:r>
              <a:rPr lang="en-US" altLang="en-US" sz="2400" smtClean="0"/>
              <a:t>Choose e &lt; &amp; relatively prime to M.</a:t>
            </a:r>
          </a:p>
          <a:p>
            <a:r>
              <a:rPr lang="en-US" altLang="en-US" sz="2400" smtClean="0"/>
              <a:t>Message is x.  Compute and send y = x</a:t>
            </a:r>
            <a:r>
              <a:rPr lang="en-US" altLang="en-US" sz="2400" baseline="30000" smtClean="0"/>
              <a:t>e</a:t>
            </a:r>
            <a:r>
              <a:rPr lang="en-US" altLang="en-US" sz="2400" smtClean="0"/>
              <a:t> mod N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Pick private decrypt key d where ed mod M = 1</a:t>
            </a:r>
          </a:p>
          <a:p>
            <a:r>
              <a:rPr lang="en-US" altLang="en-US" sz="2400" smtClean="0"/>
              <a:t>z = y</a:t>
            </a:r>
            <a:r>
              <a:rPr lang="en-US" altLang="en-US" sz="2400" baseline="30000" smtClean="0"/>
              <a:t>d</a:t>
            </a:r>
            <a:r>
              <a:rPr lang="en-US" altLang="en-US" sz="2400" smtClean="0"/>
              <a:t> mod N, which should equal x.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  <a:defRPr/>
            </a:pPr>
            <a:r>
              <a:rPr lang="en-US" sz="2200" dirty="0" smtClean="0"/>
              <a:t>p = 31, q = 41</a:t>
            </a:r>
          </a:p>
          <a:p>
            <a:pPr lvl="1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N = 1271, M = 1200</a:t>
            </a:r>
          </a:p>
          <a:p>
            <a:pPr lvl="1">
              <a:buFontTx/>
              <a:buNone/>
              <a:defRPr/>
            </a:pPr>
            <a:endParaRPr lang="en-US" sz="2200" dirty="0" smtClean="0">
              <a:sym typeface="Wingdings" pitchFamily="2" charset="2"/>
            </a:endParaRPr>
          </a:p>
          <a:p>
            <a:pPr lvl="1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e = 7</a:t>
            </a:r>
          </a:p>
          <a:p>
            <a:pPr lvl="1">
              <a:buFontTx/>
              <a:buNone/>
              <a:defRPr/>
            </a:pPr>
            <a:r>
              <a:rPr lang="en-US" sz="2200" dirty="0" smtClean="0"/>
              <a:t>x = 12</a:t>
            </a:r>
          </a:p>
          <a:p>
            <a:pPr lvl="1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y = 12</a:t>
            </a:r>
            <a:r>
              <a:rPr lang="en-US" sz="2200" baseline="30000" dirty="0" smtClean="0">
                <a:sym typeface="Wingdings" pitchFamily="2" charset="2"/>
              </a:rPr>
              <a:t>7</a:t>
            </a:r>
            <a:r>
              <a:rPr lang="en-US" sz="2200" dirty="0" smtClean="0">
                <a:sym typeface="Wingdings" pitchFamily="2" charset="2"/>
              </a:rPr>
              <a:t> mod 1271 = 1047</a:t>
            </a:r>
          </a:p>
          <a:p>
            <a:pPr marL="342900" lvl="1" indent="-342900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	</a:t>
            </a:r>
          </a:p>
          <a:p>
            <a:pPr marL="342900" lvl="1" indent="-342900">
              <a:buFontTx/>
              <a:buNone/>
              <a:defRPr/>
            </a:pPr>
            <a:endParaRPr lang="en-US" sz="2200" dirty="0" smtClean="0">
              <a:sym typeface="Wingdings" pitchFamily="2" charset="2"/>
            </a:endParaRPr>
          </a:p>
          <a:p>
            <a:pPr marL="342900" lvl="1" indent="-342900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	d = 343 </a:t>
            </a:r>
          </a:p>
          <a:p>
            <a:pPr marL="342900" lvl="1" indent="-342900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	z = 1047</a:t>
            </a:r>
            <a:r>
              <a:rPr lang="en-US" sz="2200" baseline="30000" dirty="0" smtClean="0">
                <a:sym typeface="Wingdings" pitchFamily="2" charset="2"/>
              </a:rPr>
              <a:t>343</a:t>
            </a:r>
            <a:r>
              <a:rPr lang="en-US" sz="2200" dirty="0" smtClean="0">
                <a:sym typeface="Wingdings" pitchFamily="2" charset="2"/>
              </a:rPr>
              <a:t> mod 1271 = 12</a:t>
            </a:r>
            <a:endParaRPr lang="en-US" dirty="0" smtClean="0">
              <a:sym typeface="Wingdings" pitchFamily="2" charset="2"/>
            </a:endParaRPr>
          </a:p>
          <a:p>
            <a:pPr marL="342900" lvl="1" indent="-342900">
              <a:buFontTx/>
              <a:buNone/>
              <a:defRPr/>
            </a:pPr>
            <a:r>
              <a:rPr lang="en-US" sz="2200" dirty="0" smtClean="0">
                <a:sym typeface="Wingdings" pitchFamily="2" charset="2"/>
              </a:rPr>
              <a:t>		It works!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Practical considerations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What should the relationship between x and N be?</a:t>
            </a:r>
          </a:p>
          <a:p>
            <a:pPr lvl="1"/>
            <a:r>
              <a:rPr lang="en-US" altLang="en-US" sz="2400" smtClean="0"/>
              <a:t>What if x is too large (and how can we tell)?</a:t>
            </a:r>
          </a:p>
          <a:p>
            <a:pPr lvl="1"/>
            <a:r>
              <a:rPr lang="en-US" altLang="en-US" sz="2400" smtClean="0"/>
              <a:t>What if x is too small (and how can we tell)?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RSA assumes that x is a number.</a:t>
            </a:r>
          </a:p>
          <a:p>
            <a:r>
              <a:rPr lang="en-US" altLang="en-US" sz="2800" smtClean="0"/>
              <a:t>How do we turn text/image/sound into a number, let alone a number having about 1000 bits?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in secrecy</a:t>
            </a:r>
          </a:p>
        </p:txBody>
      </p:sp>
      <p:sp>
        <p:nvSpPr>
          <p:cNvPr id="645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800" smtClean="0"/>
          </a:p>
          <a:p>
            <a:r>
              <a:rPr lang="en-US" altLang="en-US" sz="2800" smtClean="0"/>
              <a:t>“Perfect secrecy”</a:t>
            </a:r>
          </a:p>
          <a:p>
            <a:r>
              <a:rPr lang="en-US" altLang="en-US" sz="2800" smtClean="0"/>
              <a:t>Hash functions</a:t>
            </a:r>
          </a:p>
          <a:p>
            <a:r>
              <a:rPr lang="en-US" altLang="en-US" sz="2800" smtClean="0"/>
              <a:t>Practical considerations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Piper chapters 7 and 9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Perfect secrecy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Purpose of cipher system is to protect you in case an eavesdropper finds your ciphertext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But, even presence of the message itself may be enough information for the enemy</a:t>
            </a:r>
          </a:p>
          <a:p>
            <a:pPr lvl="1"/>
            <a:r>
              <a:rPr lang="en-US" altLang="en-US" sz="2400" smtClean="0"/>
              <a:t>Eve will try to guess plaintext even if no ciphtertext</a:t>
            </a:r>
          </a:p>
          <a:p>
            <a:pPr lvl="1"/>
            <a:r>
              <a:rPr lang="en-US" altLang="en-US" sz="2400" smtClean="0"/>
              <a:t>Don’t be too predictable!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Advice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Very short message (e.g. 1 char) can’t be broken with any certainty</a:t>
            </a:r>
          </a:p>
          <a:p>
            <a:r>
              <a:rPr lang="en-US" altLang="en-US" sz="2800" smtClean="0"/>
              <a:t>Try to have as many possible keys as possible messages.  (key length &gt;= message length)</a:t>
            </a:r>
          </a:p>
          <a:p>
            <a:endParaRPr lang="en-US" altLang="en-US" smtClean="0"/>
          </a:p>
          <a:p>
            <a:r>
              <a:rPr lang="en-US" altLang="en-US" sz="2800" smtClean="0"/>
              <a:t>Cryptography is just 1 facet of overall security</a:t>
            </a:r>
          </a:p>
          <a:p>
            <a:pPr lvl="1"/>
            <a:r>
              <a:rPr lang="en-US" altLang="en-US" sz="2400" smtClean="0"/>
              <a:t>If you notice someone is trying to guess your PIN or password, how can you tell?  What should happen?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Hash functions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dirty="0" smtClean="0"/>
              <a:t>Many applications in CS</a:t>
            </a:r>
          </a:p>
          <a:p>
            <a:pPr lvl="1"/>
            <a:r>
              <a:rPr lang="en-US" altLang="en-US" sz="2400" dirty="0" smtClean="0"/>
              <a:t>An efficient way to store lots of data, for easy retrieval later</a:t>
            </a:r>
          </a:p>
          <a:p>
            <a:pPr lvl="1"/>
            <a:r>
              <a:rPr lang="en-US" altLang="en-US" sz="2400" dirty="0" smtClean="0"/>
              <a:t>Quickly determine whether data has become corrupted</a:t>
            </a:r>
          </a:p>
          <a:p>
            <a:pPr lvl="1"/>
            <a:r>
              <a:rPr lang="en-US" altLang="en-US" sz="2400" dirty="0" smtClean="0"/>
              <a:t>Provide </a:t>
            </a:r>
            <a:r>
              <a:rPr lang="en-US" altLang="en-US" sz="2400" dirty="0" smtClean="0">
                <a:solidFill>
                  <a:srgbClr val="FFFF00"/>
                </a:solidFill>
              </a:rPr>
              <a:t>password security</a:t>
            </a:r>
          </a:p>
          <a:p>
            <a:r>
              <a:rPr lang="en-US" altLang="en-US" sz="2800" dirty="0" smtClean="0"/>
              <a:t>It’s a 1-way function:  used to encrypt passwords</a:t>
            </a:r>
          </a:p>
          <a:p>
            <a:pPr lvl="1"/>
            <a:r>
              <a:rPr lang="en-US" altLang="en-US" sz="2400" dirty="0" smtClean="0"/>
              <a:t>When you enter your password, p, the system computes value of e(p)</a:t>
            </a:r>
          </a:p>
          <a:p>
            <a:pPr lvl="1"/>
            <a:r>
              <a:rPr lang="en-US" altLang="en-US" sz="2400" dirty="0" smtClean="0"/>
              <a:t>Your correct password, c, is already stored in encrypted form e(c)</a:t>
            </a:r>
          </a:p>
          <a:p>
            <a:pPr lvl="1"/>
            <a:r>
              <a:rPr lang="en-US" altLang="en-US" sz="2400" dirty="0" smtClean="0"/>
              <a:t>If e(p) = e(c), then you are “authenticated”</a:t>
            </a:r>
          </a:p>
          <a:p>
            <a:endParaRPr lang="en-US" altLang="en-US" sz="2800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Hash functions (2)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Why do it this way?</a:t>
            </a:r>
          </a:p>
          <a:p>
            <a:pPr lvl="1"/>
            <a:r>
              <a:rPr lang="en-US" altLang="en-US" sz="2400" smtClean="0"/>
              <a:t>If password file is compromised, thief really has no information</a:t>
            </a:r>
          </a:p>
          <a:p>
            <a:pPr lvl="1"/>
            <a:r>
              <a:rPr lang="en-US" altLang="en-US" sz="2400" smtClean="0"/>
              <a:t>If you lose your password, no one can retrieve it </a:t>
            </a:r>
            <a:r>
              <a:rPr lang="en-US" altLang="en-US" sz="2400" smtClean="0">
                <a:sym typeface="Wingdings" panose="05000000000000000000" pitchFamily="2" charset="2"/>
              </a:rPr>
              <a:t> very secure.  In this case, a new password is generated</a:t>
            </a:r>
          </a:p>
          <a:p>
            <a:r>
              <a:rPr lang="en-US" altLang="en-US" sz="2800" smtClean="0"/>
              <a:t>One way to do it:</a:t>
            </a:r>
          </a:p>
          <a:p>
            <a:pPr lvl="1"/>
            <a:r>
              <a:rPr lang="en-US" altLang="en-US" sz="2400" smtClean="0"/>
              <a:t>Multiply first letter value by 3</a:t>
            </a:r>
          </a:p>
          <a:p>
            <a:pPr lvl="1"/>
            <a:r>
              <a:rPr lang="en-US" altLang="en-US" sz="2400" smtClean="0"/>
              <a:t>Add 2</a:t>
            </a:r>
            <a:r>
              <a:rPr lang="en-US" altLang="en-US" sz="2400" baseline="30000" smtClean="0"/>
              <a:t>nd</a:t>
            </a:r>
            <a:r>
              <a:rPr lang="en-US" altLang="en-US" sz="2400" smtClean="0"/>
              <a:t> letter value.  Multiply answer by 3.</a:t>
            </a:r>
          </a:p>
          <a:p>
            <a:pPr lvl="1"/>
            <a:r>
              <a:rPr lang="en-US" altLang="en-US" sz="2400" smtClean="0"/>
              <a:t>Add 3</a:t>
            </a:r>
            <a:r>
              <a:rPr lang="en-US" altLang="en-US" sz="2400" baseline="30000" smtClean="0"/>
              <a:t>rd</a:t>
            </a:r>
            <a:r>
              <a:rPr lang="en-US" altLang="en-US" sz="2400" smtClean="0"/>
              <a:t> letter value.  Multiply answer by 3.  Continue…</a:t>
            </a:r>
          </a:p>
          <a:p>
            <a:pPr lvl="1"/>
            <a:r>
              <a:rPr lang="en-US" altLang="en-US" sz="2400" smtClean="0"/>
              <a:t>At each point, take mod by a large prime ~ 1 billion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Hash functions (3)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Another purpose:  provide digital fingerprint to a file</a:t>
            </a:r>
          </a:p>
          <a:p>
            <a:r>
              <a:rPr lang="en-US" altLang="en-US" sz="2800" smtClean="0"/>
              <a:t>Associate with each file a single numerical value, like a serial number</a:t>
            </a:r>
          </a:p>
          <a:p>
            <a:pPr lvl="1"/>
            <a:r>
              <a:rPr lang="en-US" altLang="en-US" sz="2400" smtClean="0"/>
              <a:t>For example, the file size</a:t>
            </a:r>
          </a:p>
          <a:p>
            <a:pPr lvl="1"/>
            <a:r>
              <a:rPr lang="en-US" altLang="en-US" sz="2400" smtClean="0"/>
              <a:t>There is a slim chance that 2 files will map to the same number.</a:t>
            </a:r>
          </a:p>
          <a:p>
            <a:r>
              <a:rPr lang="en-US" altLang="en-US" sz="2800" smtClean="0"/>
              <a:t>Quick way to determine if your files have been altered or damaged.  Saves space.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Collisions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When using a hash function, it’s possible for two items (e.g. message/file) to have same hash value.</a:t>
            </a:r>
          </a:p>
          <a:p>
            <a:pPr lvl="1"/>
            <a:r>
              <a:rPr lang="en-US" altLang="en-US" sz="2400" smtClean="0"/>
              <a:t>Two passwords might be treated the same, e(p1) versus e(p2).</a:t>
            </a:r>
          </a:p>
          <a:p>
            <a:r>
              <a:rPr lang="en-US" altLang="en-US" sz="2800" smtClean="0"/>
              <a:t>Issues:</a:t>
            </a:r>
          </a:p>
          <a:p>
            <a:pPr lvl="1"/>
            <a:r>
              <a:rPr lang="en-US" altLang="en-US" sz="2400" smtClean="0"/>
              <a:t>Do you want to design a hash function that will handle all collisions?  Or, is it acceptable to have a tiny probability of collision?</a:t>
            </a:r>
          </a:p>
          <a:p>
            <a:pPr lvl="1"/>
            <a:r>
              <a:rPr lang="en-US" altLang="en-US" sz="2400" smtClean="0"/>
              <a:t>Techniques to handle collision, e.g. add 1</a:t>
            </a:r>
          </a:p>
          <a:p>
            <a:pPr lvl="1"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Text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:= 'Bring me my bow of burning gold';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 := '123';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:= 123;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How does the computer know if a variable contains a string?</a:t>
            </a:r>
          </a:p>
          <a:p>
            <a:pPr>
              <a:defRPr/>
            </a:pPr>
            <a:r>
              <a:rPr lang="en-US" sz="2800" dirty="0" smtClean="0"/>
              <a:t>All data is internally stored in binary.</a:t>
            </a:r>
          </a:p>
          <a:p>
            <a:pPr lvl="1">
              <a:defRPr/>
            </a:pPr>
            <a:r>
              <a:rPr lang="en-US" sz="2400" dirty="0" smtClean="0"/>
              <a:t>We know how </a:t>
            </a:r>
            <a:r>
              <a:rPr lang="en-US" sz="2400" dirty="0" smtClean="0">
                <a:solidFill>
                  <a:srgbClr val="FFFF00"/>
                </a:solidFill>
              </a:rPr>
              <a:t>numbers</a:t>
            </a:r>
            <a:r>
              <a:rPr lang="en-US" sz="2400" dirty="0" smtClean="0"/>
              <a:t> look in binary  √</a:t>
            </a:r>
          </a:p>
          <a:p>
            <a:pPr lvl="1">
              <a:defRPr/>
            </a:pPr>
            <a:r>
              <a:rPr lang="en-US" sz="2400" dirty="0" smtClean="0"/>
              <a:t>Binary representation of </a:t>
            </a:r>
            <a:r>
              <a:rPr lang="en-US" sz="2400" dirty="0" smtClean="0">
                <a:solidFill>
                  <a:srgbClr val="FFFF00"/>
                </a:solidFill>
              </a:rPr>
              <a:t>characters</a:t>
            </a:r>
            <a:r>
              <a:rPr lang="en-US" sz="2400" dirty="0" smtClean="0"/>
              <a:t>?  Two step process:  First, we have to assign each symbol a number.  Then, convert the number to binary.</a:t>
            </a:r>
            <a:endParaRPr lang="en-US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Practical considerations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One-time pad &amp; RSA are really good cipher systems</a:t>
            </a:r>
          </a:p>
          <a:p>
            <a:pPr lvl="1"/>
            <a:r>
              <a:rPr lang="en-US" altLang="en-US" sz="2400" smtClean="0"/>
              <a:t>But only if used properly.  3 is not a good choice of a prime number.</a:t>
            </a:r>
          </a:p>
          <a:p>
            <a:r>
              <a:rPr lang="en-US" altLang="en-US" sz="2800" smtClean="0"/>
              <a:t>Better security requires higher cost</a:t>
            </a:r>
          </a:p>
          <a:p>
            <a:pPr lvl="1"/>
            <a:r>
              <a:rPr lang="en-US" altLang="en-US" sz="2400" smtClean="0"/>
              <a:t>More computational time, more memory may be needed</a:t>
            </a:r>
          </a:p>
          <a:p>
            <a:r>
              <a:rPr lang="en-US" altLang="en-US" sz="2800" smtClean="0"/>
              <a:t>Questions to consider</a:t>
            </a:r>
          </a:p>
          <a:p>
            <a:pPr lvl="1"/>
            <a:r>
              <a:rPr lang="en-US" altLang="en-US" sz="2400" smtClean="0"/>
              <a:t>Do you really need to encrypt it?</a:t>
            </a:r>
          </a:p>
          <a:p>
            <a:pPr lvl="1"/>
            <a:r>
              <a:rPr lang="en-US" altLang="en-US" sz="2400" smtClean="0"/>
              <a:t>Is the information confidential forever, or might it become obsolete soon?</a:t>
            </a:r>
          </a:p>
          <a:p>
            <a:pPr lvl="1"/>
            <a:r>
              <a:rPr lang="en-US" altLang="en-US" sz="2400" smtClean="0"/>
              <a:t>What is the cost of compromised data?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Breakability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Cryptanalysis often relies on “exhaustive key search.”  What does this mean?</a:t>
            </a:r>
          </a:p>
          <a:p>
            <a:r>
              <a:rPr lang="en-US" altLang="en-US" sz="2800" smtClean="0"/>
              <a:t>How does Moore’s Law relate?</a:t>
            </a:r>
          </a:p>
          <a:p>
            <a:r>
              <a:rPr lang="en-US" altLang="en-US" sz="2800" smtClean="0"/>
              <a:t>What can an attacker do to speed up a search?</a:t>
            </a:r>
          </a:p>
          <a:p>
            <a:r>
              <a:rPr lang="en-US" altLang="en-US" sz="2800" smtClean="0"/>
              <a:t>RSA &amp; Diffie-Hellman rely on unsolvability of certain number theory problems</a:t>
            </a:r>
          </a:p>
          <a:p>
            <a:pPr lvl="1"/>
            <a:r>
              <a:rPr lang="en-US" altLang="en-US" sz="2400" smtClean="0"/>
              <a:t>(we have faith in them)</a:t>
            </a:r>
          </a:p>
          <a:p>
            <a:pPr lvl="1"/>
            <a:r>
              <a:rPr lang="en-US" altLang="en-US" sz="2400" smtClean="0"/>
              <a:t>But will someone discover short cuts?</a:t>
            </a:r>
          </a:p>
          <a:p>
            <a:r>
              <a:rPr lang="en-US" altLang="en-US" sz="2800" smtClean="0"/>
              <a:t>We should be seeking out better 1-way functions just in case!  Learn from history.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800" smtClean="0"/>
              <a:t>Uses of cryptography</a:t>
            </a:r>
          </a:p>
          <a:p>
            <a:pPr lvl="1"/>
            <a:r>
              <a:rPr lang="en-US" altLang="en-US" sz="2400" smtClean="0"/>
              <a:t>It’s not just to thwart eavesdroppers</a:t>
            </a:r>
          </a:p>
          <a:p>
            <a:pPr lvl="1"/>
            <a:r>
              <a:rPr lang="en-US" altLang="en-US" sz="2400" smtClean="0"/>
              <a:t>Data Integrity</a:t>
            </a:r>
          </a:p>
          <a:p>
            <a:pPr lvl="1"/>
            <a:r>
              <a:rPr lang="en-US" altLang="en-US" sz="2400" smtClean="0"/>
              <a:t>Authenticating people or data</a:t>
            </a:r>
          </a:p>
          <a:p>
            <a:pPr lvl="1"/>
            <a:r>
              <a:rPr lang="en-US" altLang="en-US" sz="2400" smtClean="0"/>
              <a:t>Non-repudiation</a:t>
            </a:r>
          </a:p>
          <a:p>
            <a:pPr lvl="1"/>
            <a:r>
              <a:rPr lang="en-US" altLang="en-US" sz="2400" smtClean="0"/>
              <a:t>Examples in chapter 9</a:t>
            </a:r>
          </a:p>
          <a:p>
            <a:pPr lvl="1"/>
            <a:endParaRPr lang="en-US" altLang="en-US" sz="2400" smtClean="0"/>
          </a:p>
          <a:p>
            <a:pPr lvl="1"/>
            <a:endParaRPr lang="en-US" altLang="en-US" sz="2400" smtClean="0"/>
          </a:p>
          <a:p>
            <a:r>
              <a:rPr lang="en-US" altLang="en-US" sz="2800" smtClean="0"/>
              <a:t>For W, Please read last chapter (8) in Singh</a:t>
            </a:r>
          </a:p>
          <a:p>
            <a:r>
              <a:rPr lang="en-US" altLang="en-US" sz="2800" smtClean="0"/>
              <a:t>Lab today on RSA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integrity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A hacker might not care what your message says</a:t>
            </a:r>
          </a:p>
          <a:p>
            <a:r>
              <a:rPr lang="en-US" altLang="en-US" sz="2800" smtClean="0"/>
              <a:t>Wants to modify / corrupt it</a:t>
            </a:r>
          </a:p>
          <a:p>
            <a:r>
              <a:rPr lang="en-US" altLang="en-US" sz="2800" smtClean="0"/>
              <a:t>Just encrypting your data won’t help</a:t>
            </a:r>
          </a:p>
          <a:p>
            <a:r>
              <a:rPr lang="en-US" altLang="en-US" sz="2800" smtClean="0"/>
              <a:t>Need to </a:t>
            </a:r>
          </a:p>
          <a:p>
            <a:pPr lvl="1"/>
            <a:r>
              <a:rPr lang="en-US" altLang="en-US" sz="2400" smtClean="0"/>
              <a:t>Recognize genuine data, unchanged from the source</a:t>
            </a:r>
          </a:p>
          <a:p>
            <a:pPr lvl="1"/>
            <a:r>
              <a:rPr lang="en-US" altLang="en-US" sz="2400" smtClean="0"/>
              <a:t>Detect unauthorized access or change (security)</a:t>
            </a:r>
          </a:p>
          <a:p>
            <a:r>
              <a:rPr lang="en-US" altLang="en-US" sz="2800" smtClean="0"/>
              <a:t>Preventing the attack might not be necessary</a:t>
            </a:r>
          </a:p>
          <a:p>
            <a:pPr lvl="1"/>
            <a:r>
              <a:rPr lang="en-US" altLang="en-US" sz="2400" smtClean="0"/>
              <a:t>We have backups of the data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Attacker strategy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800" smtClean="0"/>
              <a:t>Look for a long file/message to decrypt</a:t>
            </a:r>
          </a:p>
          <a:p>
            <a:r>
              <a:rPr lang="en-US" altLang="en-US" sz="2800" smtClean="0"/>
              <a:t>Cryptanalysis</a:t>
            </a:r>
          </a:p>
          <a:p>
            <a:r>
              <a:rPr lang="en-US" altLang="en-US" sz="2800" smtClean="0"/>
              <a:t>Once you discover the key, insert your own message in the original’s place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How to make attacker’s job harder:  </a:t>
            </a:r>
          </a:p>
          <a:p>
            <a:pPr lvl="1"/>
            <a:r>
              <a:rPr lang="en-US" altLang="en-US" sz="2400" smtClean="0"/>
              <a:t>During the message, modify the key so that it depends on an earlier part of the message</a:t>
            </a:r>
          </a:p>
          <a:p>
            <a:pPr lvl="1"/>
            <a:r>
              <a:rPr lang="en-US" altLang="en-US" sz="2400" smtClean="0"/>
              <a:t>In effect, you are sending several messages, each with different keys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Authentication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“How do I know it’s from you?”</a:t>
            </a:r>
          </a:p>
          <a:p>
            <a:r>
              <a:rPr lang="en-US" altLang="en-US" sz="2800" smtClean="0"/>
              <a:t>2 types:  for “entities” and data</a:t>
            </a:r>
          </a:p>
          <a:p>
            <a:r>
              <a:rPr lang="en-US" altLang="en-US" sz="2800" smtClean="0"/>
              <a:t>Ways to authenticate users:</a:t>
            </a:r>
          </a:p>
          <a:p>
            <a:pPr lvl="1"/>
            <a:r>
              <a:rPr lang="en-US" altLang="en-US" sz="2400" smtClean="0"/>
              <a:t>Something known (password)</a:t>
            </a:r>
          </a:p>
          <a:p>
            <a:pPr lvl="1"/>
            <a:r>
              <a:rPr lang="en-US" altLang="en-US" sz="2400" smtClean="0"/>
              <a:t>Something possessed (physical key/token/file)</a:t>
            </a:r>
          </a:p>
          <a:p>
            <a:pPr lvl="1"/>
            <a:r>
              <a:rPr lang="en-US" altLang="en-US" sz="2400" smtClean="0"/>
              <a:t>Intrinsic property (retina, static IP address)</a:t>
            </a:r>
            <a:endParaRPr lang="en-US" altLang="en-US" smtClean="0"/>
          </a:p>
          <a:p>
            <a:r>
              <a:rPr lang="en-US" altLang="en-US" sz="2800" smtClean="0"/>
              <a:t>1-way &amp; 2-way authentication</a:t>
            </a:r>
          </a:p>
          <a:p>
            <a:pPr lvl="1"/>
            <a:r>
              <a:rPr lang="en-US" altLang="en-US" sz="2400" smtClean="0"/>
              <a:t>When you set up your account, you can ask bank to always display some message when it asks for password</a:t>
            </a:r>
          </a:p>
          <a:p>
            <a:pPr lvl="1"/>
            <a:r>
              <a:rPr lang="en-US" altLang="en-US" sz="2400" smtClean="0"/>
              <a:t>Fake login scams</a:t>
            </a:r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integrity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altLang="en-US" sz="2400" smtClean="0"/>
              <a:t>A sends message to B.  (p. 95)</a:t>
            </a:r>
          </a:p>
          <a:p>
            <a:pPr lvl="1"/>
            <a:r>
              <a:rPr lang="en-US" altLang="en-US" sz="2400" smtClean="0"/>
              <a:t>B wants to be assured data hasn’t been altered.</a:t>
            </a:r>
          </a:p>
          <a:p>
            <a:pPr lvl="1"/>
            <a:r>
              <a:rPr lang="en-US" altLang="en-US" sz="2400" smtClean="0"/>
              <a:t>B wants to verify it really came from A, not someone else.</a:t>
            </a:r>
          </a:p>
          <a:p>
            <a:r>
              <a:rPr lang="en-US" altLang="en-US" sz="2400" smtClean="0"/>
              <a:t>Some encryption algorithm is used as the “authentication function,” with a key</a:t>
            </a:r>
          </a:p>
          <a:p>
            <a:r>
              <a:rPr lang="en-US" altLang="en-US" sz="2400" smtClean="0"/>
              <a:t>Both A &amp; B share a secret key – very common in cryptography</a:t>
            </a:r>
          </a:p>
          <a:p>
            <a:pPr lvl="1"/>
            <a:r>
              <a:rPr lang="en-US" altLang="en-US" sz="2400" smtClean="0"/>
              <a:t>Can be set up ahead of time or with Diffie-Hellman</a:t>
            </a:r>
          </a:p>
          <a:p>
            <a:r>
              <a:rPr lang="en-US" altLang="en-US" sz="2400" smtClean="0"/>
              <a:t>A computes message’s </a:t>
            </a:r>
            <a:r>
              <a:rPr lang="en-US" altLang="en-US" sz="2400" smtClean="0">
                <a:solidFill>
                  <a:srgbClr val="FFFF00"/>
                </a:solidFill>
              </a:rPr>
              <a:t>authentication value</a:t>
            </a:r>
            <a:r>
              <a:rPr lang="en-US" altLang="en-US" sz="2400" smtClean="0"/>
              <a:t>, and appends it to message</a:t>
            </a:r>
          </a:p>
          <a:p>
            <a:r>
              <a:rPr lang="en-US" altLang="en-US" sz="2400" smtClean="0"/>
              <a:t>B performs same computation for verification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Digital signature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en-US" sz="2800" smtClean="0"/>
              <a:t>Data integrity with extra feature:  proof of origin</a:t>
            </a:r>
          </a:p>
          <a:p>
            <a:pPr lvl="1"/>
            <a:r>
              <a:rPr lang="en-US" altLang="en-US" sz="2400" smtClean="0"/>
              <a:t>Sender can’t later deny sending message!</a:t>
            </a:r>
          </a:p>
          <a:p>
            <a:pPr lvl="1"/>
            <a:r>
              <a:rPr lang="en-US" altLang="en-US" sz="2400" smtClean="0"/>
              <a:t>In ordinary authentication, an imposter could have used Diffie-Hellman to pretend being A.</a:t>
            </a:r>
          </a:p>
          <a:p>
            <a:r>
              <a:rPr lang="en-US" altLang="en-US" sz="2800" smtClean="0"/>
              <a:t>DS relies on sender’s public and private keys</a:t>
            </a:r>
          </a:p>
          <a:p>
            <a:pPr lvl="1"/>
            <a:r>
              <a:rPr lang="en-US" altLang="en-US" sz="2400" smtClean="0"/>
              <a:t>The two keys are mathematically related</a:t>
            </a:r>
          </a:p>
          <a:p>
            <a:pPr lvl="1"/>
            <a:r>
              <a:rPr lang="en-US" altLang="en-US" sz="2400" smtClean="0"/>
              <a:t>Sender must use private key to compute the message’s digital signature (analogous to authentication value)</a:t>
            </a:r>
          </a:p>
          <a:p>
            <a:pPr lvl="1"/>
            <a:r>
              <a:rPr lang="en-US" altLang="en-US" sz="2400" smtClean="0"/>
              <a:t>Receiver uses sender’s public key to verify origin</a:t>
            </a:r>
          </a:p>
          <a:p>
            <a:pPr lvl="1"/>
            <a:endParaRPr lang="en-US" altLang="en-US" sz="2400" smtClean="0"/>
          </a:p>
          <a:p>
            <a:pPr lvl="1"/>
            <a:r>
              <a:rPr lang="en-US" altLang="en-US" sz="2400" smtClean="0"/>
              <a:t>Why is the message “hashed”?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Attacker strategy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800" smtClean="0"/>
              <a:t>Impersonating you:  “Hey, I just changed my public key.”</a:t>
            </a:r>
          </a:p>
          <a:p>
            <a:pPr lvl="1"/>
            <a:r>
              <a:rPr lang="en-US" altLang="en-US" sz="2400" smtClean="0"/>
              <a:t>Computes new public and private key, and claims they belong to you, so he really looks like you online</a:t>
            </a:r>
          </a:p>
          <a:p>
            <a:pPr lvl="1"/>
            <a:r>
              <a:rPr lang="en-US" altLang="en-US" sz="2400" smtClean="0"/>
              <a:t>Can now perform digital signatures just like they came from you</a:t>
            </a:r>
          </a:p>
          <a:p>
            <a:r>
              <a:rPr lang="en-US" altLang="en-US" sz="2800" smtClean="0"/>
              <a:t>Response:  3</a:t>
            </a:r>
            <a:r>
              <a:rPr lang="en-US" altLang="en-US" sz="2800" baseline="30000" smtClean="0"/>
              <a:t>rd</a:t>
            </a:r>
            <a:r>
              <a:rPr lang="en-US" altLang="en-US" sz="2800" smtClean="0"/>
              <a:t> party trust</a:t>
            </a:r>
          </a:p>
          <a:p>
            <a:pPr lvl="1"/>
            <a:r>
              <a:rPr lang="en-US" altLang="en-US" sz="2400" smtClean="0"/>
              <a:t>Your public key needs to be verified by a Certification Authority, known to your Web browser and the receiver of your message.</a:t>
            </a:r>
          </a:p>
          <a:p>
            <a:pPr lvl="1"/>
            <a:r>
              <a:rPr lang="en-US" altLang="en-US" sz="2400" smtClean="0"/>
              <a:t>E.g. Verisign</a:t>
            </a:r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Case Study:  ATM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Features both privacy and data integrity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Attacker’s plans</a:t>
            </a:r>
          </a:p>
          <a:p>
            <a:pPr lvl="1"/>
            <a:r>
              <a:rPr lang="en-US" altLang="en-US" sz="2400" smtClean="0"/>
              <a:t>Impersonate you</a:t>
            </a:r>
          </a:p>
          <a:p>
            <a:pPr lvl="1"/>
            <a:r>
              <a:rPr lang="en-US" altLang="en-US" sz="2400" smtClean="0"/>
              <a:t>Intercept communication to bank</a:t>
            </a:r>
          </a:p>
          <a:p>
            <a:pPr lvl="1"/>
            <a:r>
              <a:rPr lang="en-US" altLang="en-US" sz="2400" smtClean="0"/>
              <a:t>Alter amount of money bank knowing</a:t>
            </a:r>
          </a:p>
          <a:p>
            <a:pPr lvl="1"/>
            <a:r>
              <a:rPr lang="en-US" altLang="en-US" sz="2400" smtClean="0"/>
              <a:t>Duplicating transaction without bank knowing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ASCII code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To manipulate text, we need to treat each letter in a message like a number.</a:t>
            </a:r>
          </a:p>
          <a:p>
            <a:pPr>
              <a:defRPr/>
            </a:pPr>
            <a:r>
              <a:rPr lang="en-US" altLang="en-US" sz="2800" dirty="0" smtClean="0"/>
              <a:t>“American Standard Code for Information Interchange”</a:t>
            </a:r>
          </a:p>
          <a:p>
            <a:pPr>
              <a:defRPr/>
            </a:pPr>
            <a:r>
              <a:rPr lang="en-US" altLang="en-US" sz="2800" dirty="0" smtClean="0"/>
              <a:t>The letters A – Z are assigned the consecutive values 65 thru 90.  Examples: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400" dirty="0" smtClean="0"/>
              <a:t>‘A’ + 10 = ‘K’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400" dirty="0" smtClean="0"/>
              <a:t>‘K’ – 10 = ‘A’</a:t>
            </a:r>
          </a:p>
          <a:p>
            <a:pPr>
              <a:defRPr/>
            </a:pPr>
            <a:r>
              <a:rPr lang="en-US" altLang="en-US" sz="2800" dirty="0" smtClean="0"/>
              <a:t>ASCII codes are also assigned for lowercase letters and all other symbols you can type</a:t>
            </a:r>
          </a:p>
          <a:p>
            <a:pPr lvl="1">
              <a:defRPr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E-commerce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What are the relationships among:</a:t>
            </a:r>
          </a:p>
          <a:p>
            <a:pPr lvl="1"/>
            <a:r>
              <a:rPr lang="en-US" altLang="en-US" sz="2400" smtClean="0"/>
              <a:t>Client (i.e. you)</a:t>
            </a:r>
          </a:p>
          <a:p>
            <a:pPr lvl="1"/>
            <a:r>
              <a:rPr lang="en-US" altLang="en-US" sz="2400" smtClean="0"/>
              <a:t>Server </a:t>
            </a:r>
          </a:p>
          <a:p>
            <a:pPr lvl="1"/>
            <a:r>
              <a:rPr lang="en-US" altLang="en-US" sz="2400" smtClean="0"/>
              <a:t>Bank</a:t>
            </a:r>
          </a:p>
          <a:p>
            <a:pPr lvl="1"/>
            <a:r>
              <a:rPr lang="en-US" altLang="en-US" sz="2400" smtClean="0"/>
              <a:t>Certification authority</a:t>
            </a:r>
          </a:p>
          <a:p>
            <a:r>
              <a:rPr lang="en-US" altLang="en-US" sz="2800" smtClean="0"/>
              <a:t>Other things to consider:</a:t>
            </a:r>
          </a:p>
          <a:p>
            <a:pPr lvl="1"/>
            <a:r>
              <a:rPr lang="en-US" altLang="en-US" sz="2400" smtClean="0"/>
              <a:t>How to set up your own online business</a:t>
            </a:r>
          </a:p>
          <a:p>
            <a:pPr lvl="1"/>
            <a:r>
              <a:rPr lang="en-US" altLang="en-US" sz="2400" smtClean="0"/>
              <a:t>The steps of a secure session</a:t>
            </a:r>
          </a:p>
          <a:p>
            <a:pPr lvl="1"/>
            <a:r>
              <a:rPr lang="en-US" altLang="en-US" sz="2400" smtClean="0"/>
              <a:t>Authentication</a:t>
            </a:r>
          </a:p>
          <a:p>
            <a:pPr lvl="1"/>
            <a:r>
              <a:rPr lang="en-US" altLang="en-US" sz="2400" smtClean="0"/>
              <a:t>Digital signature </a:t>
            </a:r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Setting it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You have products to sell</a:t>
            </a:r>
          </a:p>
          <a:p>
            <a:pPr>
              <a:defRPr/>
            </a:pPr>
            <a:r>
              <a:rPr lang="en-US" sz="2800" dirty="0" smtClean="0"/>
              <a:t>Create a Web site</a:t>
            </a:r>
          </a:p>
          <a:p>
            <a:pPr lvl="1">
              <a:defRPr/>
            </a:pPr>
            <a:r>
              <a:rPr lang="en-US" sz="2400" dirty="0" smtClean="0"/>
              <a:t>Subscribe for Web hosting, acquire HW/SW as needed</a:t>
            </a:r>
          </a:p>
          <a:p>
            <a:pPr>
              <a:defRPr/>
            </a:pPr>
            <a:r>
              <a:rPr lang="en-US" sz="2800" dirty="0" smtClean="0"/>
              <a:t>Need accounts with a bank, and individual credit card merchant accounts, PayPal, etc.</a:t>
            </a:r>
          </a:p>
          <a:p>
            <a:pPr>
              <a:defRPr/>
            </a:pPr>
            <a:r>
              <a:rPr lang="en-US" sz="2800" dirty="0" smtClean="0"/>
              <a:t>Subscribe to SSL service</a:t>
            </a:r>
          </a:p>
          <a:p>
            <a:pPr lvl="1">
              <a:defRPr/>
            </a:pPr>
            <a:r>
              <a:rPr lang="en-US" sz="2400" dirty="0" smtClean="0"/>
              <a:t>E.g. Verisign is now owned by Symantec</a:t>
            </a:r>
          </a:p>
          <a:p>
            <a:pPr>
              <a:defRPr/>
            </a:pPr>
            <a:r>
              <a:rPr lang="en-US" sz="2800" dirty="0" smtClean="0"/>
              <a:t>Maintain database of transactions</a:t>
            </a:r>
          </a:p>
          <a:p>
            <a:pPr lvl="1">
              <a:defRPr/>
            </a:pPr>
            <a:r>
              <a:rPr lang="en-US" sz="2400" dirty="0" smtClean="0"/>
              <a:t>E.g. individual purchases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Secure Web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Here’s one way to do it.</a:t>
            </a:r>
          </a:p>
          <a:p>
            <a:pPr>
              <a:defRPr/>
            </a:pPr>
            <a:r>
              <a:rPr lang="en-US" sz="2800" dirty="0" smtClean="0"/>
              <a:t>Client wants to buy goods on server’s secure site.</a:t>
            </a:r>
          </a:p>
          <a:p>
            <a:pPr>
              <a:defRPr/>
            </a:pPr>
            <a:r>
              <a:rPr lang="en-US" sz="2800" dirty="0" smtClean="0"/>
              <a:t>Server sends its public key &amp; authentication certificate to client.</a:t>
            </a:r>
          </a:p>
          <a:p>
            <a:pPr lvl="1">
              <a:defRPr/>
            </a:pPr>
            <a:r>
              <a:rPr lang="en-US" sz="2400" dirty="0" smtClean="0"/>
              <a:t>Client’s Web browser verifies certificate with CA</a:t>
            </a:r>
          </a:p>
          <a:p>
            <a:pPr>
              <a:defRPr/>
            </a:pPr>
            <a:r>
              <a:rPr lang="en-US" sz="2800" dirty="0" smtClean="0"/>
              <a:t>Client uses RSA with server’s public key to encrypt DES key.  Send to server.</a:t>
            </a:r>
          </a:p>
          <a:p>
            <a:pPr>
              <a:defRPr/>
            </a:pPr>
            <a:r>
              <a:rPr lang="en-US" sz="2800" dirty="0" smtClean="0"/>
              <a:t>Server uses own RSA-private key to decrypt DES key.</a:t>
            </a:r>
          </a:p>
          <a:p>
            <a:pPr>
              <a:defRPr/>
            </a:pPr>
            <a:r>
              <a:rPr lang="en-US" sz="2800" dirty="0" smtClean="0"/>
              <a:t>Now, both parties can communicate with DES.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Why not just use RSA for everything?</a:t>
            </a:r>
          </a:p>
          <a:p>
            <a:pPr lvl="1">
              <a:defRPr/>
            </a:pPr>
            <a:r>
              <a:rPr lang="en-US" sz="2400" dirty="0" smtClean="0"/>
              <a:t>DES is much faster.  We just use RSA to communicate the DES key.</a:t>
            </a:r>
          </a:p>
          <a:p>
            <a:pPr>
              <a:defRPr/>
            </a:pPr>
            <a:r>
              <a:rPr lang="en-US" sz="2800" dirty="0" smtClean="0"/>
              <a:t>Client &amp; server have “agreed” on a key, but we did not use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-Hellman.</a:t>
            </a:r>
          </a:p>
          <a:p>
            <a:pPr lvl="1">
              <a:defRPr/>
            </a:pPr>
            <a:r>
              <a:rPr lang="en-US" sz="2400" dirty="0" smtClean="0"/>
              <a:t>DES key was chosen by the client, sent to server securely.</a:t>
            </a:r>
          </a:p>
          <a:p>
            <a:pPr lvl="1">
              <a:defRPr/>
            </a:pPr>
            <a:r>
              <a:rPr lang="en-US" sz="2400" dirty="0" err="1" smtClean="0"/>
              <a:t>Diffie</a:t>
            </a:r>
            <a:r>
              <a:rPr lang="en-US" sz="2400" dirty="0" smtClean="0"/>
              <a:t>-Hellman by itself can’t authenticate.</a:t>
            </a:r>
          </a:p>
          <a:p>
            <a:pPr>
              <a:defRPr/>
            </a:pPr>
            <a:r>
              <a:rPr lang="en-US" sz="2800" dirty="0" smtClean="0"/>
              <a:t>Authentication goes both ways</a:t>
            </a:r>
          </a:p>
          <a:p>
            <a:pPr lvl="1">
              <a:defRPr/>
            </a:pPr>
            <a:r>
              <a:rPr lang="en-US" sz="2400" dirty="0" smtClean="0"/>
              <a:t>CA verifies server identity to client (you).</a:t>
            </a:r>
          </a:p>
          <a:p>
            <a:pPr lvl="1">
              <a:defRPr/>
            </a:pPr>
            <a:r>
              <a:rPr lang="en-US" sz="2400" dirty="0" smtClean="0"/>
              <a:t>Bank verifies client (you) to the server.</a:t>
            </a:r>
            <a:endParaRPr lang="en-US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Digital signature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smtClean="0"/>
              <a:t>A closely related concept using RSA</a:t>
            </a:r>
          </a:p>
          <a:p>
            <a:r>
              <a:rPr lang="en-US" altLang="en-US" sz="2800" smtClean="0"/>
              <a:t>Purpose:  verify sender &amp; integrity of message</a:t>
            </a:r>
          </a:p>
          <a:p>
            <a:pPr lvl="1"/>
            <a:r>
              <a:rPr lang="en-US" altLang="en-US" sz="2400" smtClean="0"/>
              <a:t>Useful when resolving disputes:  non-repudiation</a:t>
            </a:r>
          </a:p>
          <a:p>
            <a:r>
              <a:rPr lang="en-US" altLang="en-US" sz="2800" smtClean="0"/>
              <a:t>When A sends message to B</a:t>
            </a:r>
          </a:p>
          <a:p>
            <a:pPr lvl="1"/>
            <a:r>
              <a:rPr lang="en-US" altLang="en-US" sz="2400" smtClean="0"/>
              <a:t>Message </a:t>
            </a:r>
            <a:r>
              <a:rPr lang="en-US" altLang="en-US" sz="2400" smtClean="0">
                <a:sym typeface="Wingdings" panose="05000000000000000000" pitchFamily="2" charset="2"/>
              </a:rPr>
              <a:t> private key  D.S.</a:t>
            </a:r>
            <a:endParaRPr lang="en-US" altLang="en-US" sz="2400" smtClean="0"/>
          </a:p>
          <a:p>
            <a:pPr lvl="1"/>
            <a:r>
              <a:rPr lang="en-US" altLang="en-US" sz="2400" smtClean="0"/>
              <a:t>Append D.S. to the message</a:t>
            </a:r>
          </a:p>
          <a:p>
            <a:r>
              <a:rPr lang="en-US" altLang="en-US" sz="2800" smtClean="0"/>
              <a:t>B receives message (with D.S.) from A</a:t>
            </a:r>
          </a:p>
          <a:p>
            <a:pPr lvl="1"/>
            <a:r>
              <a:rPr lang="en-US" altLang="en-US" sz="2400" smtClean="0"/>
              <a:t>Separate the D.S. from body of the message.</a:t>
            </a:r>
          </a:p>
          <a:p>
            <a:pPr lvl="1"/>
            <a:r>
              <a:rPr lang="en-US" altLang="en-US" sz="2400" smtClean="0"/>
              <a:t>D.S. </a:t>
            </a:r>
            <a:r>
              <a:rPr lang="en-US" altLang="en-US" sz="2400" smtClean="0">
                <a:sym typeface="Wingdings" panose="05000000000000000000" pitchFamily="2" charset="2"/>
              </a:rPr>
              <a:t> public key  output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Verify that the output matches the message.</a:t>
            </a:r>
          </a:p>
          <a:p>
            <a:r>
              <a:rPr lang="en-US" altLang="en-US" sz="2800" smtClean="0">
                <a:sym typeface="Wingdings" panose="05000000000000000000" pitchFamily="2" charset="2"/>
              </a:rPr>
              <a:t>(To save time, the message is usually “hashed”)</a:t>
            </a:r>
            <a:endParaRPr lang="en-US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Caesar cipher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The key is a secret number from 1-25.  This number gets added to each letter.</a:t>
            </a:r>
          </a:p>
          <a:p>
            <a:r>
              <a:rPr lang="en-US" altLang="en-US" sz="2800" smtClean="0"/>
              <a:t>Julius Caesar liked the number 3</a:t>
            </a:r>
          </a:p>
          <a:p>
            <a:r>
              <a:rPr lang="en-US" altLang="en-US" sz="2800" smtClean="0"/>
              <a:t>How do you decrypt the message?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What happens if we add 3 to X, Y or Z?  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Cryptanalysis:  How does one try to “break” the code?</a:t>
            </a:r>
          </a:p>
          <a:p>
            <a:pPr>
              <a:buFontTx/>
              <a:buNone/>
            </a:pPr>
            <a:r>
              <a:rPr lang="en-US" altLang="en-US" sz="2800" smtClean="0"/>
              <a:t>	OAAW  FTQ  DAMEF  UZ  HUZQSMD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Encryption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800" smtClean="0"/>
              <a:t>Simple methods of encryption</a:t>
            </a:r>
          </a:p>
          <a:p>
            <a:r>
              <a:rPr lang="en-US" altLang="en-US" sz="2800" smtClean="0"/>
              <a:t>Transposition</a:t>
            </a:r>
          </a:p>
          <a:p>
            <a:r>
              <a:rPr lang="en-US" altLang="en-US" sz="2800" smtClean="0"/>
              <a:t>Substitution</a:t>
            </a:r>
          </a:p>
          <a:p>
            <a:r>
              <a:rPr lang="en-US" altLang="en-US" sz="2800" smtClean="0"/>
              <a:t>Better substitution methods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Important fact:  the method you use might not be a secret, but the </a:t>
            </a:r>
            <a:r>
              <a:rPr lang="en-US" altLang="en-US" sz="2800" smtClean="0">
                <a:solidFill>
                  <a:srgbClr val="FFFF00"/>
                </a:solidFill>
              </a:rPr>
              <a:t>key</a:t>
            </a:r>
            <a:r>
              <a:rPr lang="en-US" altLang="en-US" sz="2800" smtClean="0"/>
              <a:t> must be!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Please read chapter 2 in Code 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10197</TotalTime>
  <Words>5372</Words>
  <Application>Microsoft Office PowerPoint</Application>
  <PresentationFormat>On-screen Show (4:3)</PresentationFormat>
  <Paragraphs>801</Paragraphs>
  <Slides>74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Courier New</vt:lpstr>
      <vt:lpstr>Symbol</vt:lpstr>
      <vt:lpstr>Wingdings</vt:lpstr>
      <vt:lpstr>Default Design</vt:lpstr>
      <vt:lpstr>Outline</vt:lpstr>
      <vt:lpstr>Steganography</vt:lpstr>
      <vt:lpstr>Cryptography</vt:lpstr>
      <vt:lpstr>Cryptography (2)</vt:lpstr>
      <vt:lpstr>Frequency analysis</vt:lpstr>
      <vt:lpstr>Text data</vt:lpstr>
      <vt:lpstr>ASCII code</vt:lpstr>
      <vt:lpstr>Caesar cipher</vt:lpstr>
      <vt:lpstr>Encryption</vt:lpstr>
      <vt:lpstr>Transposition</vt:lpstr>
      <vt:lpstr>Substitution</vt:lpstr>
      <vt:lpstr>continued</vt:lpstr>
      <vt:lpstr>Improvements</vt:lpstr>
      <vt:lpstr>Chapter 2</vt:lpstr>
      <vt:lpstr>Early examples</vt:lpstr>
      <vt:lpstr>Cipher system recap</vt:lpstr>
      <vt:lpstr>Vigenère cipher</vt:lpstr>
      <vt:lpstr>Vigenère variations</vt:lpstr>
      <vt:lpstr>Breaking Vigenère</vt:lpstr>
      <vt:lpstr>Book cipher</vt:lpstr>
      <vt:lpstr>Implementation</vt:lpstr>
      <vt:lpstr>Chapter 3</vt:lpstr>
      <vt:lpstr>Radio technology</vt:lpstr>
      <vt:lpstr>Polyalphabetic</vt:lpstr>
      <vt:lpstr>continued</vt:lpstr>
      <vt:lpstr>Lesson</vt:lpstr>
      <vt:lpstr>Random key helps</vt:lpstr>
      <vt:lpstr>Improvements</vt:lpstr>
      <vt:lpstr>Japan’s code</vt:lpstr>
      <vt:lpstr>Enigma</vt:lpstr>
      <vt:lpstr>Scrambler</vt:lpstr>
      <vt:lpstr>Strength of cipher</vt:lpstr>
      <vt:lpstr>Chapter 4</vt:lpstr>
      <vt:lpstr>Enigma</vt:lpstr>
      <vt:lpstr>Breaking the code</vt:lpstr>
      <vt:lpstr>Letter chains</vt:lpstr>
      <vt:lpstr>German mistakes</vt:lpstr>
      <vt:lpstr>Alan Turing</vt:lpstr>
      <vt:lpstr>By the numbers</vt:lpstr>
      <vt:lpstr>Binary</vt:lpstr>
      <vt:lpstr>Vigenère in binary</vt:lpstr>
      <vt:lpstr>Key problem</vt:lpstr>
      <vt:lpstr>Math idea</vt:lpstr>
      <vt:lpstr>Diffie - Hellman</vt:lpstr>
      <vt:lpstr>Calculations</vt:lpstr>
      <vt:lpstr>“mod” properties</vt:lpstr>
      <vt:lpstr>Asymmetric ciphers</vt:lpstr>
      <vt:lpstr>Challenge</vt:lpstr>
      <vt:lpstr>RSA outline</vt:lpstr>
      <vt:lpstr>RSA</vt:lpstr>
      <vt:lpstr>Example</vt:lpstr>
      <vt:lpstr>Practical considerations</vt:lpstr>
      <vt:lpstr>Topics in secrecy</vt:lpstr>
      <vt:lpstr>Perfect secrecy</vt:lpstr>
      <vt:lpstr>Advice</vt:lpstr>
      <vt:lpstr>Hash functions</vt:lpstr>
      <vt:lpstr>Hash functions (2)</vt:lpstr>
      <vt:lpstr>Hash functions (3)</vt:lpstr>
      <vt:lpstr>Collisions</vt:lpstr>
      <vt:lpstr>Practical considerations</vt:lpstr>
      <vt:lpstr>Breakability</vt:lpstr>
      <vt:lpstr>Uses</vt:lpstr>
      <vt:lpstr>Data integrity</vt:lpstr>
      <vt:lpstr>Attacker strategy</vt:lpstr>
      <vt:lpstr>Authentication</vt:lpstr>
      <vt:lpstr>Data integrity</vt:lpstr>
      <vt:lpstr>Digital signature</vt:lpstr>
      <vt:lpstr>Attacker strategy</vt:lpstr>
      <vt:lpstr>Case Study:  ATM</vt:lpstr>
      <vt:lpstr>E-commerce</vt:lpstr>
      <vt:lpstr>Setting it up</vt:lpstr>
      <vt:lpstr>Secure Web session</vt:lpstr>
      <vt:lpstr>Notes</vt:lpstr>
      <vt:lpstr>Digital signature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324</cp:revision>
  <cp:lastPrinted>2014-01-13T15:49:00Z</cp:lastPrinted>
  <dcterms:created xsi:type="dcterms:W3CDTF">1601-01-01T00:00:00Z</dcterms:created>
  <dcterms:modified xsi:type="dcterms:W3CDTF">2022-02-25T03:38:18Z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