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notesSlides/notesSlide12.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s/slide138.xml" ContentType="application/vnd.openxmlformats-officedocument.presentationml.slide+xml"/>
  <Override PartName="/ppt/slides/slide167.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4"/>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428" r:id="rId22"/>
    <p:sldId id="429" r:id="rId23"/>
    <p:sldId id="430" r:id="rId24"/>
    <p:sldId id="431" r:id="rId25"/>
    <p:sldId id="432" r:id="rId26"/>
    <p:sldId id="276" r:id="rId27"/>
    <p:sldId id="277" r:id="rId28"/>
    <p:sldId id="278" r:id="rId29"/>
    <p:sldId id="279" r:id="rId30"/>
    <p:sldId id="280" r:id="rId31"/>
    <p:sldId id="281" r:id="rId32"/>
    <p:sldId id="425" r:id="rId33"/>
    <p:sldId id="282" r:id="rId34"/>
    <p:sldId id="283" r:id="rId35"/>
    <p:sldId id="284" r:id="rId36"/>
    <p:sldId id="285" r:id="rId37"/>
    <p:sldId id="286" r:id="rId38"/>
    <p:sldId id="287" r:id="rId39"/>
    <p:sldId id="288" r:id="rId40"/>
    <p:sldId id="426"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4" r:id="rId83"/>
    <p:sldId id="330" r:id="rId84"/>
    <p:sldId id="331" r:id="rId85"/>
    <p:sldId id="332" r:id="rId86"/>
    <p:sldId id="333" r:id="rId87"/>
    <p:sldId id="335" r:id="rId88"/>
    <p:sldId id="336" r:id="rId89"/>
    <p:sldId id="337" r:id="rId90"/>
    <p:sldId id="338" r:id="rId91"/>
    <p:sldId id="339" r:id="rId92"/>
    <p:sldId id="340" r:id="rId93"/>
    <p:sldId id="341" r:id="rId94"/>
    <p:sldId id="342" r:id="rId95"/>
    <p:sldId id="343" r:id="rId96"/>
    <p:sldId id="344" r:id="rId97"/>
    <p:sldId id="345" r:id="rId98"/>
    <p:sldId id="346" r:id="rId99"/>
    <p:sldId id="347" r:id="rId100"/>
    <p:sldId id="348" r:id="rId101"/>
    <p:sldId id="349" r:id="rId102"/>
    <p:sldId id="350" r:id="rId103"/>
    <p:sldId id="351" r:id="rId104"/>
    <p:sldId id="352" r:id="rId105"/>
    <p:sldId id="353" r:id="rId106"/>
    <p:sldId id="354" r:id="rId107"/>
    <p:sldId id="355" r:id="rId108"/>
    <p:sldId id="356" r:id="rId109"/>
    <p:sldId id="357" r:id="rId110"/>
    <p:sldId id="358" r:id="rId111"/>
    <p:sldId id="359" r:id="rId112"/>
    <p:sldId id="384" r:id="rId113"/>
    <p:sldId id="385" r:id="rId114"/>
    <p:sldId id="360" r:id="rId115"/>
    <p:sldId id="361" r:id="rId116"/>
    <p:sldId id="363" r:id="rId117"/>
    <p:sldId id="364" r:id="rId118"/>
    <p:sldId id="365" r:id="rId119"/>
    <p:sldId id="366" r:id="rId120"/>
    <p:sldId id="367" r:id="rId121"/>
    <p:sldId id="368" r:id="rId122"/>
    <p:sldId id="369" r:id="rId123"/>
    <p:sldId id="370" r:id="rId124"/>
    <p:sldId id="371" r:id="rId125"/>
    <p:sldId id="372" r:id="rId126"/>
    <p:sldId id="373" r:id="rId127"/>
    <p:sldId id="374" r:id="rId128"/>
    <p:sldId id="375" r:id="rId129"/>
    <p:sldId id="427" r:id="rId130"/>
    <p:sldId id="376" r:id="rId131"/>
    <p:sldId id="433" r:id="rId132"/>
    <p:sldId id="434" r:id="rId133"/>
    <p:sldId id="435" r:id="rId134"/>
    <p:sldId id="377" r:id="rId135"/>
    <p:sldId id="378" r:id="rId136"/>
    <p:sldId id="423" r:id="rId137"/>
    <p:sldId id="379" r:id="rId138"/>
    <p:sldId id="380" r:id="rId139"/>
    <p:sldId id="381" r:id="rId140"/>
    <p:sldId id="382" r:id="rId141"/>
    <p:sldId id="383" r:id="rId142"/>
    <p:sldId id="386" r:id="rId143"/>
    <p:sldId id="387" r:id="rId144"/>
    <p:sldId id="388" r:id="rId145"/>
    <p:sldId id="389" r:id="rId146"/>
    <p:sldId id="390" r:id="rId147"/>
    <p:sldId id="391" r:id="rId148"/>
    <p:sldId id="402" r:id="rId149"/>
    <p:sldId id="403" r:id="rId150"/>
    <p:sldId id="393" r:id="rId151"/>
    <p:sldId id="416" r:id="rId152"/>
    <p:sldId id="417" r:id="rId153"/>
    <p:sldId id="411" r:id="rId154"/>
    <p:sldId id="412" r:id="rId155"/>
    <p:sldId id="396" r:id="rId156"/>
    <p:sldId id="418" r:id="rId157"/>
    <p:sldId id="419" r:id="rId158"/>
    <p:sldId id="420" r:id="rId159"/>
    <p:sldId id="421" r:id="rId160"/>
    <p:sldId id="422" r:id="rId161"/>
    <p:sldId id="399" r:id="rId162"/>
    <p:sldId id="400" r:id="rId163"/>
    <p:sldId id="413" r:id="rId164"/>
    <p:sldId id="414" r:id="rId165"/>
    <p:sldId id="415" r:id="rId166"/>
    <p:sldId id="404" r:id="rId167"/>
    <p:sldId id="405" r:id="rId168"/>
    <p:sldId id="406" r:id="rId169"/>
    <p:sldId id="407" r:id="rId170"/>
    <p:sldId id="408" r:id="rId171"/>
    <p:sldId id="409" r:id="rId172"/>
    <p:sldId id="410" r:id="rId1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68" autoAdjust="0"/>
    <p:restoredTop sz="94669" autoAdjust="0"/>
  </p:normalViewPr>
  <p:slideViewPr>
    <p:cSldViewPr>
      <p:cViewPr varScale="1">
        <p:scale>
          <a:sx n="87" d="100"/>
          <a:sy n="87" d="100"/>
        </p:scale>
        <p:origin x="-312" y="-78"/>
      </p:cViewPr>
      <p:guideLst>
        <p:guide orient="horz" pos="2160"/>
        <p:guide pos="2880"/>
      </p:guideLst>
    </p:cSldViewPr>
  </p:slideViewPr>
  <p:outlineViewPr>
    <p:cViewPr>
      <p:scale>
        <a:sx n="33" d="100"/>
        <a:sy n="33" d="100"/>
      </p:scale>
      <p:origin x="0" y="145812"/>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presProps" Target="presProp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A379AD-1ADA-4AAB-AC62-290A38E75947}" type="datetimeFigureOut">
              <a:rPr lang="en-US" smtClean="0"/>
              <a:pPr/>
              <a:t>8/10/2011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FB5CCB-6940-4C6E-9727-692236C853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Propaganda techniques</a:t>
            </a:r>
            <a:r>
              <a:rPr lang="en-US" baseline="0" dirty="0" smtClean="0"/>
              <a:t> are outside the realm of logic….  Often non-statements, or not fully rational.</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Equivalence</a:t>
            </a:r>
            <a:r>
              <a:rPr lang="en-US" baseline="0" dirty="0" smtClean="0"/>
              <a:t> relation:  puts elements </a:t>
            </a:r>
            <a:r>
              <a:rPr lang="en-US" baseline="0" smtClean="0"/>
              <a:t>into partitions</a:t>
            </a:r>
            <a:endParaRPr lang="en-US"/>
          </a:p>
        </p:txBody>
      </p:sp>
      <p:sp>
        <p:nvSpPr>
          <p:cNvPr id="4" name="Slide Number Placeholder 3"/>
          <p:cNvSpPr>
            <a:spLocks noGrp="1"/>
          </p:cNvSpPr>
          <p:nvPr>
            <p:ph type="sldNum" sz="quarter" idx="10"/>
          </p:nvPr>
        </p:nvSpPr>
        <p:spPr/>
        <p:txBody>
          <a:bodyPr/>
          <a:lstStyle/>
          <a:p>
            <a:fld id="{BDFB5CCB-6940-4C6E-9727-692236C853B7}" type="slidenum">
              <a:rPr lang="en-US" smtClean="0"/>
              <a:pPr/>
              <a:t>133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Blank</a:t>
            </a:r>
            <a:r>
              <a:rPr lang="en-US" baseline="0" dirty="0" smtClean="0"/>
              <a:t> entries are really 0.</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136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a:t>
            </a:r>
            <a:r>
              <a:rPr lang="en-US" baseline="0" dirty="0" smtClean="0"/>
              <a:t> this game:  A gives degree sequence; B tries to produce such a graph.</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137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Also:  tripartite, n-partite.  Can</a:t>
            </a:r>
            <a:r>
              <a:rPr lang="en-US" baseline="0" dirty="0" smtClean="0"/>
              <a:t> you draw a graph that is NOT tripartite?</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138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traveling salesman problem</a:t>
            </a:r>
            <a:r>
              <a:rPr lang="en-US" smtClean="0"/>
              <a:t>, consider this:  </a:t>
            </a:r>
            <a:r>
              <a:rPr lang="en-US" dirty="0" smtClean="0"/>
              <a:t>does it matter where </a:t>
            </a:r>
            <a:r>
              <a:rPr lang="en-US" smtClean="0"/>
              <a:t>you start?</a:t>
            </a:r>
            <a:endParaRPr lang="en-US"/>
          </a:p>
        </p:txBody>
      </p:sp>
      <p:sp>
        <p:nvSpPr>
          <p:cNvPr id="4" name="Slide Number Placeholder 3"/>
          <p:cNvSpPr>
            <a:spLocks noGrp="1"/>
          </p:cNvSpPr>
          <p:nvPr>
            <p:ph type="sldNum" sz="quarter" idx="10"/>
          </p:nvPr>
        </p:nvSpPr>
        <p:spPr/>
        <p:txBody>
          <a:bodyPr/>
          <a:lstStyle/>
          <a:p>
            <a:fld id="{BDFB5CCB-6940-4C6E-9727-692236C853B7}" type="slidenum">
              <a:rPr lang="en-US" smtClean="0"/>
              <a:pPr/>
              <a:t>172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Also:  “don’t care”</a:t>
            </a:r>
            <a:r>
              <a:rPr lang="en-US" baseline="0" dirty="0" smtClean="0"/>
              <a:t> conditions</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Definition of limit uses</a:t>
            </a:r>
            <a:r>
              <a:rPr lang="en-US" baseline="0" dirty="0" smtClean="0"/>
              <a:t> multiple quantifiers </a:t>
            </a:r>
            <a:r>
              <a:rPr lang="en-US" baseline="0" dirty="0" smtClean="0">
                <a:sym typeface="Wingdings" pitchFamily="2" charset="2"/>
              </a:rPr>
              <a:t> that’s why it looks complex.</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more examples</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50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57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Square root:  not exactly clear when to stop:</a:t>
            </a:r>
            <a:r>
              <a:rPr lang="en-US" baseline="0" dirty="0" smtClean="0"/>
              <a:t>  based on tolerance for error</a:t>
            </a:r>
            <a:endParaRPr lang="en-US" dirty="0" smtClean="0"/>
          </a:p>
          <a:p>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58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 the base case doesn’t have to be 1.</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66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Hexagon example from handout; more from book.</a:t>
            </a:r>
            <a:endParaRPr lang="en-US" dirty="0"/>
          </a:p>
        </p:txBody>
      </p:sp>
      <p:sp>
        <p:nvSpPr>
          <p:cNvPr id="4" name="Slide Number Placeholder 3"/>
          <p:cNvSpPr>
            <a:spLocks noGrp="1"/>
          </p:cNvSpPr>
          <p:nvPr>
            <p:ph type="sldNum" sz="quarter" idx="10"/>
          </p:nvPr>
        </p:nvSpPr>
        <p:spPr/>
        <p:txBody>
          <a:bodyPr/>
          <a:lstStyle/>
          <a:p>
            <a:fld id="{BDFB5CCB-6940-4C6E-9727-692236C853B7}" type="slidenum">
              <a:rPr lang="en-US" smtClean="0"/>
              <a:pPr/>
              <a:t>104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98F9A77-F6E7-4F71-8723-DC3C7A2C35C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68F9178B-9C4E-4A6B-A4F2-EAAE90E5A69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E64BB7-40EE-49DE-981C-7C90AFDC44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a:xfrm>
            <a:off x="457200" y="1600200"/>
            <a:ext cx="8229600" cy="5105400"/>
          </a:xfrm>
        </p:spPr>
        <p:txBody>
          <a:bodyPr>
            <a:normAutofit/>
          </a:bodyPr>
          <a:lstStyle/>
          <a:p>
            <a:r>
              <a:rPr lang="en-US" sz="2800" dirty="0" smtClean="0"/>
              <a:t>Discrete = math for computer science</a:t>
            </a:r>
          </a:p>
          <a:p>
            <a:pPr lvl="1"/>
            <a:r>
              <a:rPr lang="en-US" sz="2400" dirty="0" smtClean="0"/>
              <a:t>Focus on whole number calculations, integers, counting</a:t>
            </a:r>
          </a:p>
          <a:p>
            <a:pPr lvl="1"/>
            <a:r>
              <a:rPr lang="en-US" sz="2400" dirty="0" smtClean="0"/>
              <a:t>As opposed to:  continuous, real numbers, calculus, measuring</a:t>
            </a:r>
          </a:p>
          <a:p>
            <a:endParaRPr lang="en-US" sz="2800" dirty="0" smtClean="0"/>
          </a:p>
          <a:p>
            <a:r>
              <a:rPr lang="en-US" sz="2800" dirty="0" smtClean="0"/>
              <a:t>First area of study is logic (a.k.a. </a:t>
            </a:r>
            <a:r>
              <a:rPr lang="en-US" sz="2800" dirty="0" err="1" smtClean="0"/>
              <a:t>boolean</a:t>
            </a:r>
            <a:r>
              <a:rPr lang="en-US" sz="2800" dirty="0" smtClean="0"/>
              <a:t> algebra)</a:t>
            </a:r>
          </a:p>
          <a:p>
            <a:pPr lvl="1"/>
            <a:r>
              <a:rPr lang="en-US" sz="2400" dirty="0" smtClean="0"/>
              <a:t>You see it in programming:           &amp;&amp;        ||          !</a:t>
            </a:r>
          </a:p>
          <a:p>
            <a:pPr lvl="1"/>
            <a:r>
              <a:rPr lang="en-US" sz="2400" dirty="0" smtClean="0"/>
              <a:t>Also used in computer chip design</a:t>
            </a:r>
          </a:p>
          <a:p>
            <a:pPr lvl="1"/>
            <a:r>
              <a:rPr lang="en-US" sz="2400" dirty="0" smtClean="0"/>
              <a:t>And when designing an algorithm:  we can use logic to show our method is correct:  analysis of if-statements and loops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table</a:t>
            </a:r>
            <a:endParaRPr lang="en-US" dirty="0"/>
          </a:p>
        </p:txBody>
      </p:sp>
      <p:sp>
        <p:nvSpPr>
          <p:cNvPr id="3" name="Content Placeholder 2"/>
          <p:cNvSpPr>
            <a:spLocks noGrp="1"/>
          </p:cNvSpPr>
          <p:nvPr>
            <p:ph idx="1"/>
          </p:nvPr>
        </p:nvSpPr>
        <p:spPr/>
        <p:txBody>
          <a:bodyPr>
            <a:normAutofit/>
          </a:bodyPr>
          <a:lstStyle/>
          <a:p>
            <a:r>
              <a:rPr lang="en-US" sz="2800" dirty="0" smtClean="0"/>
              <a:t>Here is how we define the behavior of </a:t>
            </a:r>
            <a:r>
              <a:rPr lang="en-US" sz="2800" dirty="0" smtClean="0">
                <a:sym typeface="Wingdings" pitchFamily="2" charset="2"/>
              </a:rPr>
              <a:t>:</a:t>
            </a:r>
          </a:p>
          <a:p>
            <a:endParaRPr lang="en-US" sz="2800" dirty="0" smtClean="0">
              <a:sym typeface="Wingdings" pitchFamily="2" charset="2"/>
            </a:endParaRPr>
          </a:p>
          <a:p>
            <a:endParaRPr lang="en-US" sz="2800" dirty="0" smtClean="0">
              <a:sym typeface="Wingdings" pitchFamily="2" charset="2"/>
            </a:endParaRPr>
          </a:p>
          <a:p>
            <a:endParaRPr lang="en-US" sz="2800" dirty="0" smtClean="0">
              <a:sym typeface="Wingdings" pitchFamily="2" charset="2"/>
            </a:endParaRPr>
          </a:p>
          <a:p>
            <a:endParaRPr lang="en-US" sz="2800" dirty="0" smtClean="0">
              <a:sym typeface="Wingdings" pitchFamily="2" charset="2"/>
            </a:endParaRPr>
          </a:p>
          <a:p>
            <a:pPr>
              <a:buNone/>
            </a:pPr>
            <a:endParaRPr lang="en-US" sz="2800" dirty="0" smtClean="0">
              <a:sym typeface="Wingdings" pitchFamily="2" charset="2"/>
            </a:endParaRPr>
          </a:p>
          <a:p>
            <a:r>
              <a:rPr lang="en-US" sz="2800" dirty="0" smtClean="0">
                <a:sym typeface="Wingdings" pitchFamily="2" charset="2"/>
              </a:rPr>
              <a:t>p  q is usually true, unless we “betray our promise”</a:t>
            </a:r>
            <a:endParaRPr lang="en-US" sz="2800" dirty="0"/>
          </a:p>
        </p:txBody>
      </p:sp>
      <p:graphicFrame>
        <p:nvGraphicFramePr>
          <p:cNvPr id="4" name="Table 3"/>
          <p:cNvGraphicFramePr>
            <a:graphicFrameLocks noGrp="1"/>
          </p:cNvGraphicFramePr>
          <p:nvPr/>
        </p:nvGraphicFramePr>
        <p:xfrm>
          <a:off x="3657600" y="2286000"/>
          <a:ext cx="1842453" cy="2286000"/>
        </p:xfrm>
        <a:graphic>
          <a:graphicData uri="http://schemas.openxmlformats.org/drawingml/2006/table">
            <a:tbl>
              <a:tblPr firstRow="1" bandRow="1">
                <a:tableStyleId>{5C22544A-7EE6-4342-B048-85BDC9FD1C3A}</a:tableStyleId>
              </a:tblPr>
              <a:tblGrid>
                <a:gridCol w="414655"/>
                <a:gridCol w="414655"/>
                <a:gridCol w="1013143"/>
              </a:tblGrid>
              <a:tr h="370840">
                <a:tc>
                  <a:txBody>
                    <a:bodyPr/>
                    <a:lstStyle/>
                    <a:p>
                      <a:pPr algn="ctr"/>
                      <a:r>
                        <a:rPr lang="en-US" sz="2400" dirty="0" smtClean="0"/>
                        <a:t>p</a:t>
                      </a:r>
                      <a:endParaRPr lang="en-US" sz="2400" dirty="0"/>
                    </a:p>
                  </a:txBody>
                  <a:tcPr/>
                </a:tc>
                <a:tc>
                  <a:txBody>
                    <a:bodyPr/>
                    <a:lstStyle/>
                    <a:p>
                      <a:pPr algn="ctr"/>
                      <a:r>
                        <a:rPr lang="en-US" sz="2400" dirty="0" smtClean="0"/>
                        <a:t>q</a:t>
                      </a:r>
                      <a:endParaRPr lang="en-US" sz="2400" dirty="0"/>
                    </a:p>
                  </a:txBody>
                  <a:tcPr/>
                </a:tc>
                <a:tc>
                  <a:txBody>
                    <a:bodyPr/>
                    <a:lstStyle/>
                    <a:p>
                      <a:pPr algn="ctr"/>
                      <a:r>
                        <a:rPr lang="en-US" sz="2400" dirty="0" smtClean="0"/>
                        <a:t>p </a:t>
                      </a:r>
                      <a:r>
                        <a:rPr lang="en-US" sz="2400" dirty="0" smtClean="0">
                          <a:sym typeface="Wingdings" pitchFamily="2" charset="2"/>
                        </a:rPr>
                        <a:t> q</a:t>
                      </a:r>
                      <a:endParaRPr lang="en-US" sz="2400" dirty="0"/>
                    </a:p>
                  </a:txBody>
                  <a:tcPr/>
                </a:tc>
              </a:tr>
              <a:tr h="370840">
                <a:tc>
                  <a:txBody>
                    <a:bodyPr/>
                    <a:lstStyle/>
                    <a:p>
                      <a:pPr algn="ctr"/>
                      <a:r>
                        <a:rPr lang="en-US" sz="2400" dirty="0" smtClean="0"/>
                        <a:t>T</a:t>
                      </a:r>
                      <a:endParaRPr lang="en-US" sz="2400" dirty="0"/>
                    </a:p>
                  </a:txBody>
                  <a:tcPr/>
                </a:tc>
                <a:tc>
                  <a:txBody>
                    <a:bodyPr/>
                    <a:lstStyle/>
                    <a:p>
                      <a:pPr algn="ctr"/>
                      <a:r>
                        <a:rPr lang="en-US" sz="2400" dirty="0" smtClean="0"/>
                        <a:t>T</a:t>
                      </a:r>
                      <a:endParaRPr lang="en-US" sz="2400" dirty="0"/>
                    </a:p>
                  </a:txBody>
                  <a:tcPr/>
                </a:tc>
                <a:tc>
                  <a:txBody>
                    <a:bodyPr/>
                    <a:lstStyle/>
                    <a:p>
                      <a:pPr algn="ctr"/>
                      <a:r>
                        <a:rPr lang="en-US" sz="2400" dirty="0" smtClean="0"/>
                        <a:t>T</a:t>
                      </a:r>
                      <a:endParaRPr lang="en-US" sz="2400" dirty="0"/>
                    </a:p>
                  </a:txBody>
                  <a:tcPr/>
                </a:tc>
              </a:tr>
              <a:tr h="370840">
                <a:tc>
                  <a:txBody>
                    <a:bodyPr/>
                    <a:lstStyle/>
                    <a:p>
                      <a:pPr algn="ctr"/>
                      <a:r>
                        <a:rPr lang="en-US" sz="2400" dirty="0" smtClean="0"/>
                        <a:t>T</a:t>
                      </a:r>
                      <a:endParaRPr lang="en-US" sz="2400" dirty="0"/>
                    </a:p>
                  </a:txBody>
                  <a:tcPr/>
                </a:tc>
                <a:tc>
                  <a:txBody>
                    <a:bodyPr/>
                    <a:lstStyle/>
                    <a:p>
                      <a:pPr algn="ctr"/>
                      <a:r>
                        <a:rPr lang="en-US" sz="2400" dirty="0" smtClean="0"/>
                        <a:t>F</a:t>
                      </a:r>
                      <a:endParaRPr lang="en-US" sz="2400" dirty="0"/>
                    </a:p>
                  </a:txBody>
                  <a:tcPr/>
                </a:tc>
                <a:tc>
                  <a:txBody>
                    <a:bodyPr/>
                    <a:lstStyle/>
                    <a:p>
                      <a:pPr algn="ctr"/>
                      <a:r>
                        <a:rPr lang="en-US" sz="2400" dirty="0" smtClean="0"/>
                        <a:t>F</a:t>
                      </a:r>
                      <a:endParaRPr lang="en-US" sz="2400" dirty="0"/>
                    </a:p>
                  </a:txBody>
                  <a:tcPr/>
                </a:tc>
              </a:tr>
              <a:tr h="370840">
                <a:tc>
                  <a:txBody>
                    <a:bodyPr/>
                    <a:lstStyle/>
                    <a:p>
                      <a:pPr algn="ctr"/>
                      <a:r>
                        <a:rPr lang="en-US" sz="2400" dirty="0" smtClean="0"/>
                        <a:t>F</a:t>
                      </a:r>
                      <a:endParaRPr lang="en-US" sz="2400" dirty="0"/>
                    </a:p>
                  </a:txBody>
                  <a:tcPr/>
                </a:tc>
                <a:tc>
                  <a:txBody>
                    <a:bodyPr/>
                    <a:lstStyle/>
                    <a:p>
                      <a:pPr algn="ctr"/>
                      <a:r>
                        <a:rPr lang="en-US" sz="2400" dirty="0" smtClean="0"/>
                        <a:t>T</a:t>
                      </a:r>
                      <a:endParaRPr lang="en-US" sz="2400" dirty="0"/>
                    </a:p>
                  </a:txBody>
                  <a:tcPr/>
                </a:tc>
                <a:tc>
                  <a:txBody>
                    <a:bodyPr/>
                    <a:lstStyle/>
                    <a:p>
                      <a:pPr algn="ctr"/>
                      <a:r>
                        <a:rPr lang="en-US" sz="2400" dirty="0" smtClean="0"/>
                        <a:t>T</a:t>
                      </a:r>
                      <a:endParaRPr lang="en-US" sz="2400" dirty="0"/>
                    </a:p>
                  </a:txBody>
                  <a:tcPr/>
                </a:tc>
              </a:tr>
              <a:tr h="370840">
                <a:tc>
                  <a:txBody>
                    <a:bodyPr/>
                    <a:lstStyle/>
                    <a:p>
                      <a:pPr algn="ctr"/>
                      <a:r>
                        <a:rPr lang="en-US" sz="2400" dirty="0" smtClean="0"/>
                        <a:t>F</a:t>
                      </a:r>
                      <a:endParaRPr lang="en-US" sz="2400" dirty="0"/>
                    </a:p>
                  </a:txBody>
                  <a:tcPr/>
                </a:tc>
                <a:tc>
                  <a:txBody>
                    <a:bodyPr/>
                    <a:lstStyle/>
                    <a:p>
                      <a:pPr algn="ctr"/>
                      <a:r>
                        <a:rPr lang="en-US" sz="2400" dirty="0" smtClean="0"/>
                        <a:t>F</a:t>
                      </a:r>
                      <a:endParaRPr lang="en-US" sz="2400" dirty="0"/>
                    </a:p>
                  </a:txBody>
                  <a:tcPr/>
                </a:tc>
                <a:tc>
                  <a:txBody>
                    <a:bodyPr/>
                    <a:lstStyle/>
                    <a:p>
                      <a:pPr algn="ctr"/>
                      <a:r>
                        <a:rPr lang="en-US" sz="2400" dirty="0" smtClean="0"/>
                        <a:t>T</a:t>
                      </a:r>
                      <a:endParaRPr lang="en-US" sz="2400" dirty="0"/>
                    </a:p>
                  </a:txBody>
                  <a:tcPr/>
                </a:tc>
              </a:tr>
            </a:tbl>
          </a:graphicData>
        </a:graphic>
      </p:graphicFrame>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a:lstStyle/>
          <a:p>
            <a:r>
              <a:rPr lang="en-US"/>
              <a:t>Example</a:t>
            </a:r>
          </a:p>
        </p:txBody>
      </p:sp>
      <p:sp>
        <p:nvSpPr>
          <p:cNvPr id="24582" name="Rectangle 6"/>
          <p:cNvSpPr>
            <a:spLocks noGrp="1" noChangeArrowheads="1"/>
          </p:cNvSpPr>
          <p:nvPr>
            <p:ph type="body" sz="half" idx="2"/>
          </p:nvPr>
        </p:nvSpPr>
        <p:spPr/>
        <p:txBody>
          <a:bodyPr/>
          <a:lstStyle/>
          <a:p>
            <a:r>
              <a:rPr lang="en-US" sz="2800"/>
              <a:t>The FA could also be expressed in a table.</a:t>
            </a:r>
          </a:p>
          <a:p>
            <a:r>
              <a:rPr lang="en-US" sz="2800"/>
              <a:t>The table tells us where to go on each possible input bit.</a:t>
            </a:r>
          </a:p>
          <a:p>
            <a:pPr>
              <a:buFontTx/>
              <a:buNone/>
            </a:pPr>
            <a:endParaRPr lang="en-US" sz="2800"/>
          </a:p>
        </p:txBody>
      </p:sp>
      <p:graphicFrame>
        <p:nvGraphicFramePr>
          <p:cNvPr id="24603" name="Group 27"/>
          <p:cNvGraphicFramePr>
            <a:graphicFrameLocks noGrp="1"/>
          </p:cNvGraphicFramePr>
          <p:nvPr>
            <p:ph sz="half" idx="1"/>
          </p:nvPr>
        </p:nvGraphicFramePr>
        <p:xfrm>
          <a:off x="5181600" y="3962400"/>
          <a:ext cx="3733800" cy="2591118"/>
        </p:xfrm>
        <a:graphic>
          <a:graphicData uri="http://schemas.openxmlformats.org/drawingml/2006/table">
            <a:tbl>
              <a:tblPr/>
              <a:tblGrid>
                <a:gridCol w="1244600"/>
                <a:gridCol w="1244600"/>
                <a:gridCol w="1244600"/>
              </a:tblGrid>
              <a:tr h="822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From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Input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Input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04" name="Oval 28"/>
          <p:cNvSpPr>
            <a:spLocks noChangeArrowheads="1"/>
          </p:cNvSpPr>
          <p:nvPr/>
        </p:nvSpPr>
        <p:spPr bwMode="auto">
          <a:xfrm>
            <a:off x="381000" y="3048000"/>
            <a:ext cx="685800" cy="685800"/>
          </a:xfrm>
          <a:prstGeom prst="ellipse">
            <a:avLst/>
          </a:prstGeom>
          <a:solidFill>
            <a:schemeClr val="accent1"/>
          </a:solidFill>
          <a:ln w="9525">
            <a:solidFill>
              <a:schemeClr val="tx1"/>
            </a:solidFill>
            <a:round/>
            <a:headEnd/>
            <a:tailEnd/>
          </a:ln>
          <a:effectLst/>
        </p:spPr>
        <p:txBody>
          <a:bodyPr wrap="none" anchor="ctr"/>
          <a:lstStyle/>
          <a:p>
            <a:pPr algn="ctr"/>
            <a:r>
              <a:rPr lang="en-US"/>
              <a:t>s1</a:t>
            </a:r>
          </a:p>
        </p:txBody>
      </p:sp>
      <p:sp>
        <p:nvSpPr>
          <p:cNvPr id="24605" name="Oval 29"/>
          <p:cNvSpPr>
            <a:spLocks noChangeArrowheads="1"/>
          </p:cNvSpPr>
          <p:nvPr/>
        </p:nvSpPr>
        <p:spPr bwMode="auto">
          <a:xfrm>
            <a:off x="3276600" y="3048000"/>
            <a:ext cx="685800" cy="685800"/>
          </a:xfrm>
          <a:prstGeom prst="ellipse">
            <a:avLst/>
          </a:prstGeom>
          <a:solidFill>
            <a:schemeClr val="accent1"/>
          </a:solidFill>
          <a:ln w="76200" cmpd="dbl">
            <a:solidFill>
              <a:schemeClr val="tx1"/>
            </a:solidFill>
            <a:round/>
            <a:headEnd/>
            <a:tailEnd/>
          </a:ln>
          <a:effectLst/>
        </p:spPr>
        <p:txBody>
          <a:bodyPr wrap="none" anchor="ctr"/>
          <a:lstStyle/>
          <a:p>
            <a:pPr algn="ctr"/>
            <a:r>
              <a:rPr lang="en-US"/>
              <a:t>s2</a:t>
            </a:r>
          </a:p>
        </p:txBody>
      </p:sp>
      <p:sp>
        <p:nvSpPr>
          <p:cNvPr id="24608" name="Freeform 32"/>
          <p:cNvSpPr>
            <a:spLocks/>
          </p:cNvSpPr>
          <p:nvPr/>
        </p:nvSpPr>
        <p:spPr bwMode="auto">
          <a:xfrm>
            <a:off x="1066800" y="2882900"/>
            <a:ext cx="2209800" cy="546100"/>
          </a:xfrm>
          <a:custGeom>
            <a:avLst/>
            <a:gdLst/>
            <a:ahLst/>
            <a:cxnLst>
              <a:cxn ang="0">
                <a:pos x="0" y="344"/>
              </a:cxn>
              <a:cxn ang="0">
                <a:pos x="672" y="8"/>
              </a:cxn>
              <a:cxn ang="0">
                <a:pos x="1392" y="296"/>
              </a:cxn>
            </a:cxnLst>
            <a:rect l="0" t="0" r="r" b="b"/>
            <a:pathLst>
              <a:path w="1392" h="344">
                <a:moveTo>
                  <a:pt x="0" y="344"/>
                </a:moveTo>
                <a:cubicBezTo>
                  <a:pt x="220" y="180"/>
                  <a:pt x="440" y="16"/>
                  <a:pt x="672" y="8"/>
                </a:cubicBezTo>
                <a:cubicBezTo>
                  <a:pt x="904" y="0"/>
                  <a:pt x="1148" y="148"/>
                  <a:pt x="1392" y="296"/>
                </a:cubicBezTo>
              </a:path>
            </a:pathLst>
          </a:custGeom>
          <a:noFill/>
          <a:ln w="9525">
            <a:solidFill>
              <a:schemeClr val="tx1"/>
            </a:solidFill>
            <a:round/>
            <a:headEnd/>
            <a:tailEnd type="arrow" w="lg" len="lg"/>
          </a:ln>
          <a:effectLst/>
        </p:spPr>
        <p:txBody>
          <a:bodyPr/>
          <a:lstStyle/>
          <a:p>
            <a:endParaRPr lang="en-US"/>
          </a:p>
        </p:txBody>
      </p:sp>
      <p:sp>
        <p:nvSpPr>
          <p:cNvPr id="24610" name="Freeform 34"/>
          <p:cNvSpPr>
            <a:spLocks/>
          </p:cNvSpPr>
          <p:nvPr/>
        </p:nvSpPr>
        <p:spPr bwMode="auto">
          <a:xfrm>
            <a:off x="193675" y="2673350"/>
            <a:ext cx="246063" cy="492125"/>
          </a:xfrm>
          <a:custGeom>
            <a:avLst/>
            <a:gdLst/>
            <a:ahLst/>
            <a:cxnLst>
              <a:cxn ang="0">
                <a:pos x="0" y="0"/>
              </a:cxn>
              <a:cxn ang="0">
                <a:pos x="155" y="310"/>
              </a:cxn>
            </a:cxnLst>
            <a:rect l="0" t="0" r="r" b="b"/>
            <a:pathLst>
              <a:path w="155" h="310">
                <a:moveTo>
                  <a:pt x="0" y="0"/>
                </a:moveTo>
                <a:lnTo>
                  <a:pt x="155" y="310"/>
                </a:lnTo>
              </a:path>
            </a:pathLst>
          </a:custGeom>
          <a:noFill/>
          <a:ln w="9525">
            <a:solidFill>
              <a:schemeClr val="tx1"/>
            </a:solidFill>
            <a:round/>
            <a:headEnd type="none" w="med" len="med"/>
            <a:tailEnd type="triangle" w="med" len="med"/>
          </a:ln>
          <a:effectLst/>
        </p:spPr>
        <p:txBody>
          <a:bodyPr/>
          <a:lstStyle/>
          <a:p>
            <a:endParaRPr lang="en-US"/>
          </a:p>
        </p:txBody>
      </p:sp>
      <p:sp>
        <p:nvSpPr>
          <p:cNvPr id="24611" name="Freeform 35"/>
          <p:cNvSpPr>
            <a:spLocks/>
          </p:cNvSpPr>
          <p:nvPr/>
        </p:nvSpPr>
        <p:spPr bwMode="auto">
          <a:xfrm>
            <a:off x="292100" y="3733800"/>
            <a:ext cx="939800" cy="1066800"/>
          </a:xfrm>
          <a:custGeom>
            <a:avLst/>
            <a:gdLst/>
            <a:ahLst/>
            <a:cxnLst>
              <a:cxn ang="0">
                <a:pos x="248" y="0"/>
              </a:cxn>
              <a:cxn ang="0">
                <a:pos x="8" y="528"/>
              </a:cxn>
              <a:cxn ang="0">
                <a:pos x="296" y="672"/>
              </a:cxn>
              <a:cxn ang="0">
                <a:pos x="584" y="528"/>
              </a:cxn>
              <a:cxn ang="0">
                <a:pos x="344" y="0"/>
              </a:cxn>
            </a:cxnLst>
            <a:rect l="0" t="0" r="r" b="b"/>
            <a:pathLst>
              <a:path w="592" h="672">
                <a:moveTo>
                  <a:pt x="248" y="0"/>
                </a:moveTo>
                <a:cubicBezTo>
                  <a:pt x="124" y="208"/>
                  <a:pt x="0" y="416"/>
                  <a:pt x="8" y="528"/>
                </a:cubicBezTo>
                <a:cubicBezTo>
                  <a:pt x="16" y="640"/>
                  <a:pt x="200" y="672"/>
                  <a:pt x="296" y="672"/>
                </a:cubicBezTo>
                <a:cubicBezTo>
                  <a:pt x="392" y="672"/>
                  <a:pt x="576" y="640"/>
                  <a:pt x="584" y="528"/>
                </a:cubicBezTo>
                <a:cubicBezTo>
                  <a:pt x="592" y="416"/>
                  <a:pt x="344" y="80"/>
                  <a:pt x="344" y="0"/>
                </a:cubicBezTo>
              </a:path>
            </a:pathLst>
          </a:custGeom>
          <a:noFill/>
          <a:ln w="9525">
            <a:solidFill>
              <a:schemeClr val="tx1"/>
            </a:solidFill>
            <a:round/>
            <a:headEnd/>
            <a:tailEnd type="arrow" w="lg" len="lg"/>
          </a:ln>
          <a:effectLst/>
        </p:spPr>
        <p:txBody>
          <a:bodyPr/>
          <a:lstStyle/>
          <a:p>
            <a:endParaRPr lang="en-US"/>
          </a:p>
        </p:txBody>
      </p:sp>
      <p:sp>
        <p:nvSpPr>
          <p:cNvPr id="24612" name="Freeform 36"/>
          <p:cNvSpPr>
            <a:spLocks/>
          </p:cNvSpPr>
          <p:nvPr/>
        </p:nvSpPr>
        <p:spPr bwMode="auto">
          <a:xfrm>
            <a:off x="3175000" y="3733800"/>
            <a:ext cx="1028700" cy="1143000"/>
          </a:xfrm>
          <a:custGeom>
            <a:avLst/>
            <a:gdLst/>
            <a:ahLst/>
            <a:cxnLst>
              <a:cxn ang="0">
                <a:pos x="208" y="0"/>
              </a:cxn>
              <a:cxn ang="0">
                <a:pos x="16" y="576"/>
              </a:cxn>
              <a:cxn ang="0">
                <a:pos x="304" y="720"/>
              </a:cxn>
              <a:cxn ang="0">
                <a:pos x="640" y="576"/>
              </a:cxn>
              <a:cxn ang="0">
                <a:pos x="352" y="0"/>
              </a:cxn>
            </a:cxnLst>
            <a:rect l="0" t="0" r="r" b="b"/>
            <a:pathLst>
              <a:path w="648" h="720">
                <a:moveTo>
                  <a:pt x="208" y="0"/>
                </a:moveTo>
                <a:cubicBezTo>
                  <a:pt x="104" y="228"/>
                  <a:pt x="0" y="456"/>
                  <a:pt x="16" y="576"/>
                </a:cubicBezTo>
                <a:cubicBezTo>
                  <a:pt x="32" y="696"/>
                  <a:pt x="200" y="720"/>
                  <a:pt x="304" y="720"/>
                </a:cubicBezTo>
                <a:cubicBezTo>
                  <a:pt x="408" y="720"/>
                  <a:pt x="632" y="696"/>
                  <a:pt x="640" y="576"/>
                </a:cubicBezTo>
                <a:cubicBezTo>
                  <a:pt x="648" y="456"/>
                  <a:pt x="500" y="228"/>
                  <a:pt x="352" y="0"/>
                </a:cubicBezTo>
              </a:path>
            </a:pathLst>
          </a:custGeom>
          <a:noFill/>
          <a:ln w="9525">
            <a:solidFill>
              <a:schemeClr val="tx1"/>
            </a:solidFill>
            <a:round/>
            <a:headEnd/>
            <a:tailEnd type="arrow" w="lg" len="lg"/>
          </a:ln>
          <a:effectLst/>
        </p:spPr>
        <p:txBody>
          <a:bodyPr/>
          <a:lstStyle/>
          <a:p>
            <a:endParaRPr lang="en-US"/>
          </a:p>
        </p:txBody>
      </p:sp>
      <p:sp>
        <p:nvSpPr>
          <p:cNvPr id="24613" name="Text Box 37"/>
          <p:cNvSpPr txBox="1">
            <a:spLocks noChangeArrowheads="1"/>
          </p:cNvSpPr>
          <p:nvPr/>
        </p:nvSpPr>
        <p:spPr bwMode="auto">
          <a:xfrm>
            <a:off x="533400" y="4876800"/>
            <a:ext cx="304800" cy="366713"/>
          </a:xfrm>
          <a:prstGeom prst="rect">
            <a:avLst/>
          </a:prstGeom>
          <a:noFill/>
          <a:ln w="9525">
            <a:noFill/>
            <a:miter lim="800000"/>
            <a:headEnd/>
            <a:tailEnd/>
          </a:ln>
          <a:effectLst/>
        </p:spPr>
        <p:txBody>
          <a:bodyPr>
            <a:spAutoFit/>
          </a:bodyPr>
          <a:lstStyle/>
          <a:p>
            <a:pPr>
              <a:spcBef>
                <a:spcPct val="50000"/>
              </a:spcBef>
            </a:pPr>
            <a:r>
              <a:rPr lang="en-US"/>
              <a:t>1</a:t>
            </a:r>
          </a:p>
        </p:txBody>
      </p:sp>
      <p:sp>
        <p:nvSpPr>
          <p:cNvPr id="24614" name="Text Box 38"/>
          <p:cNvSpPr txBox="1">
            <a:spLocks noChangeArrowheads="1"/>
          </p:cNvSpPr>
          <p:nvPr/>
        </p:nvSpPr>
        <p:spPr bwMode="auto">
          <a:xfrm>
            <a:off x="3276600" y="4953000"/>
            <a:ext cx="914400" cy="366713"/>
          </a:xfrm>
          <a:prstGeom prst="rect">
            <a:avLst/>
          </a:prstGeom>
          <a:noFill/>
          <a:ln w="9525">
            <a:noFill/>
            <a:miter lim="800000"/>
            <a:headEnd/>
            <a:tailEnd/>
          </a:ln>
          <a:effectLst/>
        </p:spPr>
        <p:txBody>
          <a:bodyPr>
            <a:spAutoFit/>
          </a:bodyPr>
          <a:lstStyle/>
          <a:p>
            <a:pPr>
              <a:spcBef>
                <a:spcPct val="50000"/>
              </a:spcBef>
            </a:pPr>
            <a:r>
              <a:rPr lang="en-US"/>
              <a:t>0, 1</a:t>
            </a:r>
          </a:p>
        </p:txBody>
      </p:sp>
      <p:sp>
        <p:nvSpPr>
          <p:cNvPr id="24615" name="Text Box 39"/>
          <p:cNvSpPr txBox="1">
            <a:spLocks noChangeArrowheads="1"/>
          </p:cNvSpPr>
          <p:nvPr/>
        </p:nvSpPr>
        <p:spPr bwMode="auto">
          <a:xfrm>
            <a:off x="1905000" y="2438400"/>
            <a:ext cx="533400" cy="366713"/>
          </a:xfrm>
          <a:prstGeom prst="rect">
            <a:avLst/>
          </a:prstGeom>
          <a:noFill/>
          <a:ln w="9525">
            <a:noFill/>
            <a:miter lim="800000"/>
            <a:headEnd/>
            <a:tailEnd/>
          </a:ln>
          <a:effectLst/>
        </p:spPr>
        <p:txBody>
          <a:bodyPr>
            <a:spAutoFit/>
          </a:bodyPr>
          <a:lstStyle/>
          <a:p>
            <a:pPr>
              <a:spcBef>
                <a:spcPct val="50000"/>
              </a:spcBef>
            </a:pPr>
            <a:r>
              <a:rPr lang="en-US"/>
              <a:t>0</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Example</a:t>
            </a:r>
          </a:p>
        </p:txBody>
      </p:sp>
      <p:sp>
        <p:nvSpPr>
          <p:cNvPr id="28675" name="Rectangle 3"/>
          <p:cNvSpPr>
            <a:spLocks noGrp="1" noChangeArrowheads="1"/>
          </p:cNvSpPr>
          <p:nvPr>
            <p:ph type="body" sz="half" idx="2"/>
          </p:nvPr>
        </p:nvSpPr>
        <p:spPr/>
        <p:txBody>
          <a:bodyPr/>
          <a:lstStyle/>
          <a:p>
            <a:r>
              <a:rPr lang="en-US" sz="2800"/>
              <a:t>Let’s try sample input like 101.</a:t>
            </a:r>
          </a:p>
          <a:p>
            <a:endParaRPr lang="en-US" sz="2800"/>
          </a:p>
          <a:p>
            <a:r>
              <a:rPr lang="en-US" sz="2800"/>
              <a:t>Can you figure out the language of this machine?</a:t>
            </a:r>
          </a:p>
          <a:p>
            <a:pPr lvl="1"/>
            <a:r>
              <a:rPr lang="en-US" sz="2400"/>
              <a:t>i.e. How do we get to the happy state?</a:t>
            </a:r>
          </a:p>
        </p:txBody>
      </p:sp>
      <p:sp>
        <p:nvSpPr>
          <p:cNvPr id="28694" name="Oval 22"/>
          <p:cNvSpPr>
            <a:spLocks noChangeArrowheads="1"/>
          </p:cNvSpPr>
          <p:nvPr/>
        </p:nvSpPr>
        <p:spPr bwMode="auto">
          <a:xfrm>
            <a:off x="381000" y="3048000"/>
            <a:ext cx="685800" cy="685800"/>
          </a:xfrm>
          <a:prstGeom prst="ellipse">
            <a:avLst/>
          </a:prstGeom>
          <a:solidFill>
            <a:schemeClr val="accent1"/>
          </a:solidFill>
          <a:ln w="9525">
            <a:solidFill>
              <a:schemeClr val="tx1"/>
            </a:solidFill>
            <a:round/>
            <a:headEnd/>
            <a:tailEnd/>
          </a:ln>
          <a:effectLst/>
        </p:spPr>
        <p:txBody>
          <a:bodyPr wrap="none" anchor="ctr"/>
          <a:lstStyle/>
          <a:p>
            <a:pPr algn="ctr"/>
            <a:r>
              <a:rPr lang="en-US"/>
              <a:t>s1</a:t>
            </a:r>
          </a:p>
        </p:txBody>
      </p:sp>
      <p:sp>
        <p:nvSpPr>
          <p:cNvPr id="28695" name="Oval 23"/>
          <p:cNvSpPr>
            <a:spLocks noChangeArrowheads="1"/>
          </p:cNvSpPr>
          <p:nvPr/>
        </p:nvSpPr>
        <p:spPr bwMode="auto">
          <a:xfrm>
            <a:off x="3276600" y="3048000"/>
            <a:ext cx="685800" cy="685800"/>
          </a:xfrm>
          <a:prstGeom prst="ellipse">
            <a:avLst/>
          </a:prstGeom>
          <a:solidFill>
            <a:schemeClr val="accent1"/>
          </a:solidFill>
          <a:ln w="76200" cmpd="dbl">
            <a:solidFill>
              <a:schemeClr val="tx1"/>
            </a:solidFill>
            <a:round/>
            <a:headEnd/>
            <a:tailEnd/>
          </a:ln>
          <a:effectLst/>
        </p:spPr>
        <p:txBody>
          <a:bodyPr wrap="none" anchor="ctr"/>
          <a:lstStyle/>
          <a:p>
            <a:pPr algn="ctr"/>
            <a:r>
              <a:rPr lang="en-US"/>
              <a:t>s2</a:t>
            </a:r>
          </a:p>
        </p:txBody>
      </p:sp>
      <p:sp>
        <p:nvSpPr>
          <p:cNvPr id="28696" name="Freeform 24"/>
          <p:cNvSpPr>
            <a:spLocks/>
          </p:cNvSpPr>
          <p:nvPr/>
        </p:nvSpPr>
        <p:spPr bwMode="auto">
          <a:xfrm>
            <a:off x="1066800" y="2882900"/>
            <a:ext cx="2209800" cy="546100"/>
          </a:xfrm>
          <a:custGeom>
            <a:avLst/>
            <a:gdLst/>
            <a:ahLst/>
            <a:cxnLst>
              <a:cxn ang="0">
                <a:pos x="0" y="344"/>
              </a:cxn>
              <a:cxn ang="0">
                <a:pos x="672" y="8"/>
              </a:cxn>
              <a:cxn ang="0">
                <a:pos x="1392" y="296"/>
              </a:cxn>
            </a:cxnLst>
            <a:rect l="0" t="0" r="r" b="b"/>
            <a:pathLst>
              <a:path w="1392" h="344">
                <a:moveTo>
                  <a:pt x="0" y="344"/>
                </a:moveTo>
                <a:cubicBezTo>
                  <a:pt x="220" y="180"/>
                  <a:pt x="440" y="16"/>
                  <a:pt x="672" y="8"/>
                </a:cubicBezTo>
                <a:cubicBezTo>
                  <a:pt x="904" y="0"/>
                  <a:pt x="1148" y="148"/>
                  <a:pt x="1392" y="296"/>
                </a:cubicBezTo>
              </a:path>
            </a:pathLst>
          </a:custGeom>
          <a:noFill/>
          <a:ln w="9525">
            <a:solidFill>
              <a:schemeClr val="tx1"/>
            </a:solidFill>
            <a:round/>
            <a:headEnd/>
            <a:tailEnd type="arrow" w="lg" len="lg"/>
          </a:ln>
          <a:effectLst/>
        </p:spPr>
        <p:txBody>
          <a:bodyPr/>
          <a:lstStyle/>
          <a:p>
            <a:endParaRPr lang="en-US"/>
          </a:p>
        </p:txBody>
      </p:sp>
      <p:sp>
        <p:nvSpPr>
          <p:cNvPr id="28697" name="Freeform 25"/>
          <p:cNvSpPr>
            <a:spLocks/>
          </p:cNvSpPr>
          <p:nvPr/>
        </p:nvSpPr>
        <p:spPr bwMode="auto">
          <a:xfrm>
            <a:off x="193675" y="2673350"/>
            <a:ext cx="246063" cy="492125"/>
          </a:xfrm>
          <a:custGeom>
            <a:avLst/>
            <a:gdLst/>
            <a:ahLst/>
            <a:cxnLst>
              <a:cxn ang="0">
                <a:pos x="0" y="0"/>
              </a:cxn>
              <a:cxn ang="0">
                <a:pos x="155" y="310"/>
              </a:cxn>
            </a:cxnLst>
            <a:rect l="0" t="0" r="r" b="b"/>
            <a:pathLst>
              <a:path w="155" h="310">
                <a:moveTo>
                  <a:pt x="0" y="0"/>
                </a:moveTo>
                <a:lnTo>
                  <a:pt x="155" y="310"/>
                </a:lnTo>
              </a:path>
            </a:pathLst>
          </a:custGeom>
          <a:noFill/>
          <a:ln w="9525">
            <a:solidFill>
              <a:schemeClr val="tx1"/>
            </a:solidFill>
            <a:round/>
            <a:headEnd type="none" w="med" len="med"/>
            <a:tailEnd type="triangle" w="med" len="med"/>
          </a:ln>
          <a:effectLst/>
        </p:spPr>
        <p:txBody>
          <a:bodyPr/>
          <a:lstStyle/>
          <a:p>
            <a:endParaRPr lang="en-US"/>
          </a:p>
        </p:txBody>
      </p:sp>
      <p:sp>
        <p:nvSpPr>
          <p:cNvPr id="28698" name="Freeform 26"/>
          <p:cNvSpPr>
            <a:spLocks/>
          </p:cNvSpPr>
          <p:nvPr/>
        </p:nvSpPr>
        <p:spPr bwMode="auto">
          <a:xfrm>
            <a:off x="292100" y="3733800"/>
            <a:ext cx="939800" cy="1066800"/>
          </a:xfrm>
          <a:custGeom>
            <a:avLst/>
            <a:gdLst/>
            <a:ahLst/>
            <a:cxnLst>
              <a:cxn ang="0">
                <a:pos x="248" y="0"/>
              </a:cxn>
              <a:cxn ang="0">
                <a:pos x="8" y="528"/>
              </a:cxn>
              <a:cxn ang="0">
                <a:pos x="296" y="672"/>
              </a:cxn>
              <a:cxn ang="0">
                <a:pos x="584" y="528"/>
              </a:cxn>
              <a:cxn ang="0">
                <a:pos x="344" y="0"/>
              </a:cxn>
            </a:cxnLst>
            <a:rect l="0" t="0" r="r" b="b"/>
            <a:pathLst>
              <a:path w="592" h="672">
                <a:moveTo>
                  <a:pt x="248" y="0"/>
                </a:moveTo>
                <a:cubicBezTo>
                  <a:pt x="124" y="208"/>
                  <a:pt x="0" y="416"/>
                  <a:pt x="8" y="528"/>
                </a:cubicBezTo>
                <a:cubicBezTo>
                  <a:pt x="16" y="640"/>
                  <a:pt x="200" y="672"/>
                  <a:pt x="296" y="672"/>
                </a:cubicBezTo>
                <a:cubicBezTo>
                  <a:pt x="392" y="672"/>
                  <a:pt x="576" y="640"/>
                  <a:pt x="584" y="528"/>
                </a:cubicBezTo>
                <a:cubicBezTo>
                  <a:pt x="592" y="416"/>
                  <a:pt x="344" y="80"/>
                  <a:pt x="344" y="0"/>
                </a:cubicBezTo>
              </a:path>
            </a:pathLst>
          </a:custGeom>
          <a:noFill/>
          <a:ln w="9525">
            <a:solidFill>
              <a:schemeClr val="tx1"/>
            </a:solidFill>
            <a:round/>
            <a:headEnd/>
            <a:tailEnd type="arrow" w="lg" len="lg"/>
          </a:ln>
          <a:effectLst/>
        </p:spPr>
        <p:txBody>
          <a:bodyPr/>
          <a:lstStyle/>
          <a:p>
            <a:endParaRPr lang="en-US"/>
          </a:p>
        </p:txBody>
      </p:sp>
      <p:sp>
        <p:nvSpPr>
          <p:cNvPr id="28699" name="Freeform 27"/>
          <p:cNvSpPr>
            <a:spLocks/>
          </p:cNvSpPr>
          <p:nvPr/>
        </p:nvSpPr>
        <p:spPr bwMode="auto">
          <a:xfrm>
            <a:off x="3175000" y="3733800"/>
            <a:ext cx="1028700" cy="1143000"/>
          </a:xfrm>
          <a:custGeom>
            <a:avLst/>
            <a:gdLst/>
            <a:ahLst/>
            <a:cxnLst>
              <a:cxn ang="0">
                <a:pos x="208" y="0"/>
              </a:cxn>
              <a:cxn ang="0">
                <a:pos x="16" y="576"/>
              </a:cxn>
              <a:cxn ang="0">
                <a:pos x="304" y="720"/>
              </a:cxn>
              <a:cxn ang="0">
                <a:pos x="640" y="576"/>
              </a:cxn>
              <a:cxn ang="0">
                <a:pos x="352" y="0"/>
              </a:cxn>
            </a:cxnLst>
            <a:rect l="0" t="0" r="r" b="b"/>
            <a:pathLst>
              <a:path w="648" h="720">
                <a:moveTo>
                  <a:pt x="208" y="0"/>
                </a:moveTo>
                <a:cubicBezTo>
                  <a:pt x="104" y="228"/>
                  <a:pt x="0" y="456"/>
                  <a:pt x="16" y="576"/>
                </a:cubicBezTo>
                <a:cubicBezTo>
                  <a:pt x="32" y="696"/>
                  <a:pt x="200" y="720"/>
                  <a:pt x="304" y="720"/>
                </a:cubicBezTo>
                <a:cubicBezTo>
                  <a:pt x="408" y="720"/>
                  <a:pt x="632" y="696"/>
                  <a:pt x="640" y="576"/>
                </a:cubicBezTo>
                <a:cubicBezTo>
                  <a:pt x="648" y="456"/>
                  <a:pt x="500" y="228"/>
                  <a:pt x="352" y="0"/>
                </a:cubicBezTo>
              </a:path>
            </a:pathLst>
          </a:custGeom>
          <a:noFill/>
          <a:ln w="9525">
            <a:solidFill>
              <a:schemeClr val="tx1"/>
            </a:solidFill>
            <a:round/>
            <a:headEnd/>
            <a:tailEnd type="arrow" w="lg" len="lg"/>
          </a:ln>
          <a:effectLst/>
        </p:spPr>
        <p:txBody>
          <a:bodyPr/>
          <a:lstStyle/>
          <a:p>
            <a:endParaRPr lang="en-US"/>
          </a:p>
        </p:txBody>
      </p:sp>
      <p:sp>
        <p:nvSpPr>
          <p:cNvPr id="28700" name="Text Box 28"/>
          <p:cNvSpPr txBox="1">
            <a:spLocks noChangeArrowheads="1"/>
          </p:cNvSpPr>
          <p:nvPr/>
        </p:nvSpPr>
        <p:spPr bwMode="auto">
          <a:xfrm>
            <a:off x="533400" y="4876800"/>
            <a:ext cx="304800" cy="366713"/>
          </a:xfrm>
          <a:prstGeom prst="rect">
            <a:avLst/>
          </a:prstGeom>
          <a:noFill/>
          <a:ln w="9525">
            <a:noFill/>
            <a:miter lim="800000"/>
            <a:headEnd/>
            <a:tailEnd/>
          </a:ln>
          <a:effectLst/>
        </p:spPr>
        <p:txBody>
          <a:bodyPr>
            <a:spAutoFit/>
          </a:bodyPr>
          <a:lstStyle/>
          <a:p>
            <a:pPr>
              <a:spcBef>
                <a:spcPct val="50000"/>
              </a:spcBef>
            </a:pPr>
            <a:r>
              <a:rPr lang="en-US"/>
              <a:t>1</a:t>
            </a:r>
          </a:p>
        </p:txBody>
      </p:sp>
      <p:sp>
        <p:nvSpPr>
          <p:cNvPr id="28701" name="Text Box 29"/>
          <p:cNvSpPr txBox="1">
            <a:spLocks noChangeArrowheads="1"/>
          </p:cNvSpPr>
          <p:nvPr/>
        </p:nvSpPr>
        <p:spPr bwMode="auto">
          <a:xfrm>
            <a:off x="3276600" y="4953000"/>
            <a:ext cx="914400" cy="366713"/>
          </a:xfrm>
          <a:prstGeom prst="rect">
            <a:avLst/>
          </a:prstGeom>
          <a:noFill/>
          <a:ln w="9525">
            <a:noFill/>
            <a:miter lim="800000"/>
            <a:headEnd/>
            <a:tailEnd/>
          </a:ln>
          <a:effectLst/>
        </p:spPr>
        <p:txBody>
          <a:bodyPr>
            <a:spAutoFit/>
          </a:bodyPr>
          <a:lstStyle/>
          <a:p>
            <a:pPr>
              <a:spcBef>
                <a:spcPct val="50000"/>
              </a:spcBef>
            </a:pPr>
            <a:r>
              <a:rPr lang="en-US"/>
              <a:t>0, 1</a:t>
            </a:r>
          </a:p>
        </p:txBody>
      </p:sp>
      <p:sp>
        <p:nvSpPr>
          <p:cNvPr id="28702" name="Text Box 30"/>
          <p:cNvSpPr txBox="1">
            <a:spLocks noChangeArrowheads="1"/>
          </p:cNvSpPr>
          <p:nvPr/>
        </p:nvSpPr>
        <p:spPr bwMode="auto">
          <a:xfrm>
            <a:off x="1905000" y="2438400"/>
            <a:ext cx="533400" cy="366713"/>
          </a:xfrm>
          <a:prstGeom prst="rect">
            <a:avLst/>
          </a:prstGeom>
          <a:noFill/>
          <a:ln w="9525">
            <a:noFill/>
            <a:miter lim="800000"/>
            <a:headEnd/>
            <a:tailEnd/>
          </a:ln>
          <a:effectLst/>
        </p:spPr>
        <p:txBody>
          <a:bodyPr>
            <a:spAutoFit/>
          </a:bodyPr>
          <a:lstStyle/>
          <a:p>
            <a:pPr>
              <a:spcBef>
                <a:spcPct val="50000"/>
              </a:spcBef>
            </a:pPr>
            <a:r>
              <a:rPr lang="en-US"/>
              <a:t>0</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Example #2</a:t>
            </a:r>
          </a:p>
        </p:txBody>
      </p:sp>
      <p:sp>
        <p:nvSpPr>
          <p:cNvPr id="29699" name="Rectangle 3"/>
          <p:cNvSpPr>
            <a:spLocks noGrp="1" noChangeArrowheads="1"/>
          </p:cNvSpPr>
          <p:nvPr>
            <p:ph type="body" idx="1"/>
          </p:nvPr>
        </p:nvSpPr>
        <p:spPr>
          <a:xfrm>
            <a:off x="457200" y="4495800"/>
            <a:ext cx="8229600" cy="2133600"/>
          </a:xfrm>
        </p:spPr>
        <p:txBody>
          <a:bodyPr>
            <a:normAutofit/>
          </a:bodyPr>
          <a:lstStyle/>
          <a:p>
            <a:r>
              <a:rPr lang="en-US" sz="2800" dirty="0"/>
              <a:t>What is language of this FA?</a:t>
            </a:r>
          </a:p>
          <a:p>
            <a:r>
              <a:rPr lang="en-US" sz="2800" dirty="0"/>
              <a:t>Note:  if we change which state is the accept state, we’d have a different language</a:t>
            </a:r>
            <a:r>
              <a:rPr lang="en-US" sz="2800" dirty="0" smtClean="0"/>
              <a:t>!  Inverting accept &amp; </a:t>
            </a:r>
            <a:r>
              <a:rPr lang="en-US" sz="2800" dirty="0" err="1" smtClean="0"/>
              <a:t>nonaccept</a:t>
            </a:r>
            <a:r>
              <a:rPr lang="en-US" sz="2800" dirty="0" smtClean="0"/>
              <a:t> states gives us the opposite language.</a:t>
            </a:r>
            <a:endParaRPr lang="en-US" sz="2800" dirty="0"/>
          </a:p>
        </p:txBody>
      </p:sp>
      <p:sp>
        <p:nvSpPr>
          <p:cNvPr id="29700" name="Oval 4"/>
          <p:cNvSpPr>
            <a:spLocks noChangeArrowheads="1"/>
          </p:cNvSpPr>
          <p:nvPr/>
        </p:nvSpPr>
        <p:spPr bwMode="auto">
          <a:xfrm>
            <a:off x="990600" y="2209800"/>
            <a:ext cx="609600" cy="609600"/>
          </a:xfrm>
          <a:prstGeom prst="ellipse">
            <a:avLst/>
          </a:prstGeom>
          <a:solidFill>
            <a:schemeClr val="accent1"/>
          </a:solidFill>
          <a:ln w="9525">
            <a:solidFill>
              <a:schemeClr val="tx1"/>
            </a:solidFill>
            <a:round/>
            <a:headEnd/>
            <a:tailEnd/>
          </a:ln>
          <a:effectLst/>
        </p:spPr>
        <p:txBody>
          <a:bodyPr wrap="none" anchor="ctr"/>
          <a:lstStyle/>
          <a:p>
            <a:pPr algn="ctr"/>
            <a:r>
              <a:rPr lang="en-US"/>
              <a:t>s1</a:t>
            </a:r>
          </a:p>
        </p:txBody>
      </p:sp>
      <p:sp>
        <p:nvSpPr>
          <p:cNvPr id="29701" name="Oval 5"/>
          <p:cNvSpPr>
            <a:spLocks noChangeArrowheads="1"/>
          </p:cNvSpPr>
          <p:nvPr/>
        </p:nvSpPr>
        <p:spPr bwMode="auto">
          <a:xfrm>
            <a:off x="4343400" y="2209800"/>
            <a:ext cx="609600" cy="609600"/>
          </a:xfrm>
          <a:prstGeom prst="ellipse">
            <a:avLst/>
          </a:prstGeom>
          <a:solidFill>
            <a:schemeClr val="accent1"/>
          </a:solidFill>
          <a:ln w="9525">
            <a:solidFill>
              <a:schemeClr val="tx1"/>
            </a:solidFill>
            <a:round/>
            <a:headEnd/>
            <a:tailEnd/>
          </a:ln>
          <a:effectLst/>
        </p:spPr>
        <p:txBody>
          <a:bodyPr wrap="none" anchor="ctr"/>
          <a:lstStyle/>
          <a:p>
            <a:pPr algn="ctr"/>
            <a:r>
              <a:rPr lang="en-US" dirty="0"/>
              <a:t>s2</a:t>
            </a:r>
          </a:p>
        </p:txBody>
      </p:sp>
      <p:sp>
        <p:nvSpPr>
          <p:cNvPr id="29702" name="Oval 6"/>
          <p:cNvSpPr>
            <a:spLocks noChangeArrowheads="1"/>
          </p:cNvSpPr>
          <p:nvPr/>
        </p:nvSpPr>
        <p:spPr bwMode="auto">
          <a:xfrm>
            <a:off x="7696200" y="2209800"/>
            <a:ext cx="609600" cy="609600"/>
          </a:xfrm>
          <a:prstGeom prst="ellipse">
            <a:avLst/>
          </a:prstGeom>
          <a:solidFill>
            <a:schemeClr val="accent1"/>
          </a:solidFill>
          <a:ln w="76200" cmpd="dbl">
            <a:solidFill>
              <a:schemeClr val="tx1"/>
            </a:solidFill>
            <a:round/>
            <a:headEnd/>
            <a:tailEnd/>
          </a:ln>
          <a:effectLst/>
        </p:spPr>
        <p:txBody>
          <a:bodyPr wrap="none" anchor="ctr"/>
          <a:lstStyle/>
          <a:p>
            <a:pPr algn="ctr"/>
            <a:r>
              <a:rPr lang="en-US"/>
              <a:t>s3</a:t>
            </a:r>
          </a:p>
        </p:txBody>
      </p:sp>
      <p:sp>
        <p:nvSpPr>
          <p:cNvPr id="29706" name="Line 10"/>
          <p:cNvSpPr>
            <a:spLocks noChangeShapeType="1"/>
          </p:cNvSpPr>
          <p:nvPr/>
        </p:nvSpPr>
        <p:spPr bwMode="auto">
          <a:xfrm>
            <a:off x="533400" y="1752600"/>
            <a:ext cx="533400" cy="533400"/>
          </a:xfrm>
          <a:prstGeom prst="line">
            <a:avLst/>
          </a:prstGeom>
          <a:noFill/>
          <a:ln w="9525">
            <a:solidFill>
              <a:schemeClr val="tx1"/>
            </a:solidFill>
            <a:round/>
            <a:headEnd/>
            <a:tailEnd type="triangle" w="med" len="med"/>
          </a:ln>
          <a:effectLst/>
        </p:spPr>
        <p:txBody>
          <a:bodyPr/>
          <a:lstStyle/>
          <a:p>
            <a:endParaRPr lang="en-US"/>
          </a:p>
        </p:txBody>
      </p:sp>
      <p:sp>
        <p:nvSpPr>
          <p:cNvPr id="29707" name="Freeform 11"/>
          <p:cNvSpPr>
            <a:spLocks/>
          </p:cNvSpPr>
          <p:nvPr/>
        </p:nvSpPr>
        <p:spPr bwMode="auto">
          <a:xfrm>
            <a:off x="863600" y="2743200"/>
            <a:ext cx="854075" cy="1171575"/>
          </a:xfrm>
          <a:custGeom>
            <a:avLst/>
            <a:gdLst/>
            <a:ahLst/>
            <a:cxnLst>
              <a:cxn ang="0">
                <a:pos x="128" y="0"/>
              </a:cxn>
              <a:cxn ang="0">
                <a:pos x="32" y="528"/>
              </a:cxn>
              <a:cxn ang="0">
                <a:pos x="320" y="720"/>
              </a:cxn>
              <a:cxn ang="0">
                <a:pos x="531" y="422"/>
              </a:cxn>
              <a:cxn ang="0">
                <a:pos x="360" y="33"/>
              </a:cxn>
            </a:cxnLst>
            <a:rect l="0" t="0" r="r" b="b"/>
            <a:pathLst>
              <a:path w="538" h="738">
                <a:moveTo>
                  <a:pt x="128" y="0"/>
                </a:moveTo>
                <a:cubicBezTo>
                  <a:pt x="64" y="204"/>
                  <a:pt x="0" y="408"/>
                  <a:pt x="32" y="528"/>
                </a:cubicBezTo>
                <a:cubicBezTo>
                  <a:pt x="64" y="648"/>
                  <a:pt x="237" y="738"/>
                  <a:pt x="320" y="720"/>
                </a:cubicBezTo>
                <a:cubicBezTo>
                  <a:pt x="403" y="702"/>
                  <a:pt x="524" y="536"/>
                  <a:pt x="531" y="422"/>
                </a:cubicBezTo>
                <a:cubicBezTo>
                  <a:pt x="538" y="308"/>
                  <a:pt x="396" y="114"/>
                  <a:pt x="360" y="33"/>
                </a:cubicBezTo>
              </a:path>
            </a:pathLst>
          </a:custGeom>
          <a:noFill/>
          <a:ln w="9525">
            <a:solidFill>
              <a:schemeClr val="tx1"/>
            </a:solidFill>
            <a:round/>
            <a:headEnd/>
            <a:tailEnd type="arrow" w="lg" len="lg"/>
          </a:ln>
          <a:effectLst/>
        </p:spPr>
        <p:txBody>
          <a:bodyPr/>
          <a:lstStyle/>
          <a:p>
            <a:endParaRPr lang="en-US"/>
          </a:p>
        </p:txBody>
      </p:sp>
      <p:sp>
        <p:nvSpPr>
          <p:cNvPr id="29708" name="Freeform 12"/>
          <p:cNvSpPr>
            <a:spLocks/>
          </p:cNvSpPr>
          <p:nvPr/>
        </p:nvSpPr>
        <p:spPr bwMode="auto">
          <a:xfrm>
            <a:off x="7493000" y="2763838"/>
            <a:ext cx="1125538" cy="1350962"/>
          </a:xfrm>
          <a:custGeom>
            <a:avLst/>
            <a:gdLst/>
            <a:ahLst/>
            <a:cxnLst>
              <a:cxn ang="0">
                <a:pos x="224" y="35"/>
              </a:cxn>
              <a:cxn ang="0">
                <a:pos x="32" y="659"/>
              </a:cxn>
              <a:cxn ang="0">
                <a:pos x="416" y="851"/>
              </a:cxn>
              <a:cxn ang="0">
                <a:pos x="704" y="659"/>
              </a:cxn>
              <a:cxn ang="0">
                <a:pos x="444" y="0"/>
              </a:cxn>
            </a:cxnLst>
            <a:rect l="0" t="0" r="r" b="b"/>
            <a:pathLst>
              <a:path w="709" h="851">
                <a:moveTo>
                  <a:pt x="224" y="35"/>
                </a:moveTo>
                <a:cubicBezTo>
                  <a:pt x="112" y="279"/>
                  <a:pt x="0" y="523"/>
                  <a:pt x="32" y="659"/>
                </a:cubicBezTo>
                <a:cubicBezTo>
                  <a:pt x="64" y="795"/>
                  <a:pt x="304" y="851"/>
                  <a:pt x="416" y="851"/>
                </a:cubicBezTo>
                <a:cubicBezTo>
                  <a:pt x="528" y="851"/>
                  <a:pt x="699" y="801"/>
                  <a:pt x="704" y="659"/>
                </a:cubicBezTo>
                <a:cubicBezTo>
                  <a:pt x="709" y="517"/>
                  <a:pt x="498" y="137"/>
                  <a:pt x="444" y="0"/>
                </a:cubicBezTo>
              </a:path>
            </a:pathLst>
          </a:custGeom>
          <a:noFill/>
          <a:ln w="9525">
            <a:solidFill>
              <a:schemeClr val="tx1"/>
            </a:solidFill>
            <a:round/>
            <a:headEnd/>
            <a:tailEnd type="arrow" w="lg" len="lg"/>
          </a:ln>
          <a:effectLst/>
        </p:spPr>
        <p:txBody>
          <a:bodyPr/>
          <a:lstStyle/>
          <a:p>
            <a:endParaRPr lang="en-US"/>
          </a:p>
        </p:txBody>
      </p:sp>
      <p:sp>
        <p:nvSpPr>
          <p:cNvPr id="29709" name="Freeform 13"/>
          <p:cNvSpPr>
            <a:spLocks/>
          </p:cNvSpPr>
          <p:nvPr/>
        </p:nvSpPr>
        <p:spPr bwMode="auto">
          <a:xfrm>
            <a:off x="1600200" y="1905000"/>
            <a:ext cx="2819400" cy="457200"/>
          </a:xfrm>
          <a:custGeom>
            <a:avLst/>
            <a:gdLst/>
            <a:ahLst/>
            <a:cxnLst>
              <a:cxn ang="0">
                <a:pos x="0" y="288"/>
              </a:cxn>
              <a:cxn ang="0">
                <a:pos x="864" y="0"/>
              </a:cxn>
              <a:cxn ang="0">
                <a:pos x="1776" y="288"/>
              </a:cxn>
            </a:cxnLst>
            <a:rect l="0" t="0" r="r" b="b"/>
            <a:pathLst>
              <a:path w="1776" h="288">
                <a:moveTo>
                  <a:pt x="0" y="288"/>
                </a:moveTo>
                <a:cubicBezTo>
                  <a:pt x="284" y="144"/>
                  <a:pt x="568" y="0"/>
                  <a:pt x="864" y="0"/>
                </a:cubicBezTo>
                <a:cubicBezTo>
                  <a:pt x="1160" y="0"/>
                  <a:pt x="1468" y="144"/>
                  <a:pt x="1776" y="288"/>
                </a:cubicBezTo>
              </a:path>
            </a:pathLst>
          </a:custGeom>
          <a:noFill/>
          <a:ln w="9525">
            <a:solidFill>
              <a:schemeClr val="tx1"/>
            </a:solidFill>
            <a:round/>
            <a:headEnd/>
            <a:tailEnd type="arrow" w="lg" len="lg"/>
          </a:ln>
          <a:effectLst/>
        </p:spPr>
        <p:txBody>
          <a:bodyPr/>
          <a:lstStyle/>
          <a:p>
            <a:endParaRPr lang="en-US"/>
          </a:p>
        </p:txBody>
      </p:sp>
      <p:sp>
        <p:nvSpPr>
          <p:cNvPr id="29710" name="Freeform 14"/>
          <p:cNvSpPr>
            <a:spLocks/>
          </p:cNvSpPr>
          <p:nvPr/>
        </p:nvSpPr>
        <p:spPr bwMode="auto">
          <a:xfrm>
            <a:off x="1600200" y="2667000"/>
            <a:ext cx="2790825" cy="460375"/>
          </a:xfrm>
          <a:custGeom>
            <a:avLst/>
            <a:gdLst/>
            <a:ahLst/>
            <a:cxnLst>
              <a:cxn ang="0">
                <a:pos x="1758" y="15"/>
              </a:cxn>
              <a:cxn ang="0">
                <a:pos x="864" y="288"/>
              </a:cxn>
              <a:cxn ang="0">
                <a:pos x="0" y="0"/>
              </a:cxn>
            </a:cxnLst>
            <a:rect l="0" t="0" r="r" b="b"/>
            <a:pathLst>
              <a:path w="1758" h="290">
                <a:moveTo>
                  <a:pt x="1758" y="15"/>
                </a:moveTo>
                <a:cubicBezTo>
                  <a:pt x="1609" y="62"/>
                  <a:pt x="1157" y="290"/>
                  <a:pt x="864" y="288"/>
                </a:cubicBezTo>
                <a:cubicBezTo>
                  <a:pt x="571" y="286"/>
                  <a:pt x="144" y="56"/>
                  <a:pt x="0" y="0"/>
                </a:cubicBezTo>
              </a:path>
            </a:pathLst>
          </a:custGeom>
          <a:noFill/>
          <a:ln w="9525">
            <a:solidFill>
              <a:schemeClr val="tx1"/>
            </a:solidFill>
            <a:round/>
            <a:headEnd/>
            <a:tailEnd type="arrow" w="lg" len="lg"/>
          </a:ln>
          <a:effectLst/>
        </p:spPr>
        <p:txBody>
          <a:bodyPr/>
          <a:lstStyle/>
          <a:p>
            <a:endParaRPr lang="en-US"/>
          </a:p>
        </p:txBody>
      </p:sp>
      <p:sp>
        <p:nvSpPr>
          <p:cNvPr id="29711" name="Freeform 15"/>
          <p:cNvSpPr>
            <a:spLocks/>
          </p:cNvSpPr>
          <p:nvPr/>
        </p:nvSpPr>
        <p:spPr bwMode="auto">
          <a:xfrm>
            <a:off x="4953000" y="1943100"/>
            <a:ext cx="2819400" cy="571500"/>
          </a:xfrm>
          <a:custGeom>
            <a:avLst/>
            <a:gdLst/>
            <a:ahLst/>
            <a:cxnLst>
              <a:cxn ang="0">
                <a:pos x="0" y="360"/>
              </a:cxn>
              <a:cxn ang="0">
                <a:pos x="912" y="24"/>
              </a:cxn>
              <a:cxn ang="0">
                <a:pos x="1776" y="216"/>
              </a:cxn>
            </a:cxnLst>
            <a:rect l="0" t="0" r="r" b="b"/>
            <a:pathLst>
              <a:path w="1776" h="360">
                <a:moveTo>
                  <a:pt x="0" y="360"/>
                </a:moveTo>
                <a:cubicBezTo>
                  <a:pt x="308" y="204"/>
                  <a:pt x="616" y="48"/>
                  <a:pt x="912" y="24"/>
                </a:cubicBezTo>
                <a:cubicBezTo>
                  <a:pt x="1208" y="0"/>
                  <a:pt x="1492" y="108"/>
                  <a:pt x="1776" y="216"/>
                </a:cubicBezTo>
              </a:path>
            </a:pathLst>
          </a:custGeom>
          <a:noFill/>
          <a:ln w="9525">
            <a:solidFill>
              <a:schemeClr val="tx1"/>
            </a:solidFill>
            <a:round/>
            <a:headEnd/>
            <a:tailEnd type="arrow" w="lg" len="lg"/>
          </a:ln>
          <a:effectLst/>
        </p:spPr>
        <p:txBody>
          <a:bodyPr/>
          <a:lstStyle/>
          <a:p>
            <a:endParaRPr lang="en-US"/>
          </a:p>
        </p:txBody>
      </p:sp>
      <p:sp>
        <p:nvSpPr>
          <p:cNvPr id="29712" name="Text Box 16"/>
          <p:cNvSpPr txBox="1">
            <a:spLocks noChangeArrowheads="1"/>
          </p:cNvSpPr>
          <p:nvPr/>
        </p:nvSpPr>
        <p:spPr bwMode="auto">
          <a:xfrm>
            <a:off x="2895600" y="1447800"/>
            <a:ext cx="304800" cy="366713"/>
          </a:xfrm>
          <a:prstGeom prst="rect">
            <a:avLst/>
          </a:prstGeom>
          <a:noFill/>
          <a:ln w="9525">
            <a:noFill/>
            <a:miter lim="800000"/>
            <a:headEnd/>
            <a:tailEnd/>
          </a:ln>
          <a:effectLst/>
        </p:spPr>
        <p:txBody>
          <a:bodyPr>
            <a:spAutoFit/>
          </a:bodyPr>
          <a:lstStyle/>
          <a:p>
            <a:pPr>
              <a:spcBef>
                <a:spcPct val="50000"/>
              </a:spcBef>
            </a:pPr>
            <a:r>
              <a:rPr lang="en-US"/>
              <a:t>0</a:t>
            </a:r>
          </a:p>
        </p:txBody>
      </p:sp>
      <p:sp>
        <p:nvSpPr>
          <p:cNvPr id="29713" name="Text Box 17"/>
          <p:cNvSpPr txBox="1">
            <a:spLocks noChangeArrowheads="1"/>
          </p:cNvSpPr>
          <p:nvPr/>
        </p:nvSpPr>
        <p:spPr bwMode="auto">
          <a:xfrm>
            <a:off x="2819400" y="3276600"/>
            <a:ext cx="381000" cy="366713"/>
          </a:xfrm>
          <a:prstGeom prst="rect">
            <a:avLst/>
          </a:prstGeom>
          <a:noFill/>
          <a:ln w="9525">
            <a:noFill/>
            <a:miter lim="800000"/>
            <a:headEnd/>
            <a:tailEnd/>
          </a:ln>
          <a:effectLst/>
        </p:spPr>
        <p:txBody>
          <a:bodyPr>
            <a:spAutoFit/>
          </a:bodyPr>
          <a:lstStyle/>
          <a:p>
            <a:pPr>
              <a:spcBef>
                <a:spcPct val="50000"/>
              </a:spcBef>
            </a:pPr>
            <a:r>
              <a:rPr lang="en-US"/>
              <a:t>1</a:t>
            </a:r>
          </a:p>
        </p:txBody>
      </p:sp>
      <p:sp>
        <p:nvSpPr>
          <p:cNvPr id="29714" name="Text Box 18"/>
          <p:cNvSpPr txBox="1">
            <a:spLocks noChangeArrowheads="1"/>
          </p:cNvSpPr>
          <p:nvPr/>
        </p:nvSpPr>
        <p:spPr bwMode="auto">
          <a:xfrm>
            <a:off x="6400800" y="1524000"/>
            <a:ext cx="457200" cy="366713"/>
          </a:xfrm>
          <a:prstGeom prst="rect">
            <a:avLst/>
          </a:prstGeom>
          <a:noFill/>
          <a:ln w="9525">
            <a:noFill/>
            <a:miter lim="800000"/>
            <a:headEnd/>
            <a:tailEnd/>
          </a:ln>
          <a:effectLst/>
        </p:spPr>
        <p:txBody>
          <a:bodyPr>
            <a:spAutoFit/>
          </a:bodyPr>
          <a:lstStyle/>
          <a:p>
            <a:pPr>
              <a:spcBef>
                <a:spcPct val="50000"/>
              </a:spcBef>
            </a:pPr>
            <a:r>
              <a:rPr lang="en-US"/>
              <a:t>0</a:t>
            </a:r>
          </a:p>
        </p:txBody>
      </p:sp>
      <p:sp>
        <p:nvSpPr>
          <p:cNvPr id="29715" name="Text Box 19"/>
          <p:cNvSpPr txBox="1">
            <a:spLocks noChangeArrowheads="1"/>
          </p:cNvSpPr>
          <p:nvPr/>
        </p:nvSpPr>
        <p:spPr bwMode="auto">
          <a:xfrm>
            <a:off x="7848600" y="4267200"/>
            <a:ext cx="685800" cy="366713"/>
          </a:xfrm>
          <a:prstGeom prst="rect">
            <a:avLst/>
          </a:prstGeom>
          <a:noFill/>
          <a:ln w="9525">
            <a:noFill/>
            <a:miter lim="800000"/>
            <a:headEnd/>
            <a:tailEnd/>
          </a:ln>
          <a:effectLst/>
        </p:spPr>
        <p:txBody>
          <a:bodyPr>
            <a:spAutoFit/>
          </a:bodyPr>
          <a:lstStyle/>
          <a:p>
            <a:pPr>
              <a:spcBef>
                <a:spcPct val="50000"/>
              </a:spcBef>
            </a:pPr>
            <a:r>
              <a:rPr lang="en-US"/>
              <a:t>0, 1</a:t>
            </a:r>
          </a:p>
        </p:txBody>
      </p:sp>
      <p:sp>
        <p:nvSpPr>
          <p:cNvPr id="29716" name="Text Box 20"/>
          <p:cNvSpPr txBox="1">
            <a:spLocks noChangeArrowheads="1"/>
          </p:cNvSpPr>
          <p:nvPr/>
        </p:nvSpPr>
        <p:spPr bwMode="auto">
          <a:xfrm>
            <a:off x="1143000" y="3962400"/>
            <a:ext cx="381000" cy="366713"/>
          </a:xfrm>
          <a:prstGeom prst="rect">
            <a:avLst/>
          </a:prstGeom>
          <a:noFill/>
          <a:ln w="9525">
            <a:noFill/>
            <a:miter lim="800000"/>
            <a:headEnd/>
            <a:tailEnd/>
          </a:ln>
          <a:effectLst/>
        </p:spPr>
        <p:txBody>
          <a:bodyPr>
            <a:spAutoFit/>
          </a:bodyPr>
          <a:lstStyle/>
          <a:p>
            <a:pPr>
              <a:spcBef>
                <a:spcPct val="50000"/>
              </a:spcBef>
            </a:pPr>
            <a:r>
              <a:rPr lang="en-US"/>
              <a:t>1</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with FA’s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Goals:</a:t>
            </a:r>
          </a:p>
          <a:p>
            <a:pPr lvl="1"/>
            <a:r>
              <a:rPr lang="en-US" sz="2400" dirty="0" smtClean="0"/>
              <a:t>Drawing of FA </a:t>
            </a:r>
            <a:r>
              <a:rPr lang="en-US" sz="2400" dirty="0" smtClean="0">
                <a:sym typeface="Wingdings" pitchFamily="2" charset="2"/>
              </a:rPr>
              <a:t> figure out its language</a:t>
            </a:r>
          </a:p>
          <a:p>
            <a:pPr lvl="1"/>
            <a:r>
              <a:rPr lang="en-US" sz="2400" dirty="0" smtClean="0">
                <a:sym typeface="Wingdings" pitchFamily="2" charset="2"/>
              </a:rPr>
              <a:t>Language description  draw corresponding FA</a:t>
            </a:r>
          </a:p>
          <a:p>
            <a:r>
              <a:rPr lang="en-US" sz="2800" dirty="0" smtClean="0"/>
              <a:t>FA’s are good when conceptualizing how to read a program’s input.  For example, the format of a floating-point number.</a:t>
            </a:r>
          </a:p>
          <a:p>
            <a:pPr lvl="1"/>
            <a:r>
              <a:rPr lang="en-US" sz="2400" dirty="0" smtClean="0"/>
              <a:t>States:  “need sign”, “need digit”, “need point”, “need digit”, “happy”</a:t>
            </a:r>
          </a:p>
          <a:p>
            <a:r>
              <a:rPr lang="en-US" sz="2800" dirty="0" smtClean="0"/>
              <a:t>Note:  if a transition you need is not specified by an FA, we say that it “crashes” – immediately rejects.</a:t>
            </a:r>
          </a:p>
          <a:p>
            <a:r>
              <a:rPr lang="en-US" sz="2800" dirty="0" smtClean="0"/>
              <a:t>When done reading input, see if in happy state.  </a:t>
            </a:r>
            <a:r>
              <a:rPr lang="en-US" sz="2800" dirty="0" smtClean="0">
                <a:sym typeface="Wingdings" pitchFamily="2" charset="2"/>
              </a:rPr>
              <a:t></a:t>
            </a:r>
            <a:endParaRPr lang="en-US" sz="28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languages?</a:t>
            </a:r>
            <a:endParaRPr lang="en-US" dirty="0"/>
          </a:p>
        </p:txBody>
      </p:sp>
      <p:sp>
        <p:nvSpPr>
          <p:cNvPr id="3" name="Content Placeholder 2"/>
          <p:cNvSpPr>
            <a:spLocks noGrp="1"/>
          </p:cNvSpPr>
          <p:nvPr>
            <p:ph idx="1"/>
          </p:nvPr>
        </p:nvSpPr>
        <p:spPr/>
        <p:txBody>
          <a:bodyPr>
            <a:normAutofit/>
          </a:bodyPr>
          <a:lstStyle/>
          <a:p>
            <a:pPr>
              <a:buNone/>
            </a:pPr>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pPr>
              <a:buNone/>
            </a:pPr>
            <a:endParaRPr lang="en-US" sz="2800" dirty="0" smtClean="0"/>
          </a:p>
          <a:p>
            <a:pPr>
              <a:buNone/>
            </a:pPr>
            <a:endParaRPr lang="en-US" sz="2800" dirty="0"/>
          </a:p>
        </p:txBody>
      </p:sp>
      <p:sp>
        <p:nvSpPr>
          <p:cNvPr id="4" name="Oval 6"/>
          <p:cNvSpPr>
            <a:spLocks noChangeArrowheads="1"/>
          </p:cNvSpPr>
          <p:nvPr/>
        </p:nvSpPr>
        <p:spPr bwMode="auto">
          <a:xfrm>
            <a:off x="1447800" y="1828800"/>
            <a:ext cx="609600" cy="609600"/>
          </a:xfrm>
          <a:prstGeom prst="ellipse">
            <a:avLst/>
          </a:prstGeom>
          <a:solidFill>
            <a:schemeClr val="accent1"/>
          </a:solidFill>
          <a:ln w="76200" cmpd="dbl">
            <a:solidFill>
              <a:schemeClr val="tx1"/>
            </a:solidFill>
            <a:round/>
            <a:headEnd/>
            <a:tailEnd/>
          </a:ln>
          <a:effectLst/>
        </p:spPr>
        <p:txBody>
          <a:bodyPr wrap="none" anchor="ctr"/>
          <a:lstStyle/>
          <a:p>
            <a:pPr algn="ctr"/>
            <a:r>
              <a:rPr lang="en-US" dirty="0" smtClean="0"/>
              <a:t>A</a:t>
            </a:r>
            <a:endParaRPr lang="en-US" dirty="0"/>
          </a:p>
        </p:txBody>
      </p:sp>
      <p:sp>
        <p:nvSpPr>
          <p:cNvPr id="5" name="Oval 6"/>
          <p:cNvSpPr>
            <a:spLocks noChangeArrowheads="1"/>
          </p:cNvSpPr>
          <p:nvPr/>
        </p:nvSpPr>
        <p:spPr bwMode="auto">
          <a:xfrm>
            <a:off x="4038600" y="1828800"/>
            <a:ext cx="609600" cy="609600"/>
          </a:xfrm>
          <a:prstGeom prst="ellipse">
            <a:avLst/>
          </a:prstGeom>
          <a:solidFill>
            <a:schemeClr val="accent1"/>
          </a:solidFill>
          <a:ln w="76200" cmpd="dbl">
            <a:solidFill>
              <a:schemeClr val="tx1"/>
            </a:solidFill>
            <a:round/>
            <a:headEnd/>
            <a:tailEnd/>
          </a:ln>
          <a:effectLst/>
        </p:spPr>
        <p:txBody>
          <a:bodyPr wrap="none" anchor="ctr"/>
          <a:lstStyle/>
          <a:p>
            <a:pPr algn="ctr"/>
            <a:r>
              <a:rPr lang="en-US" dirty="0" smtClean="0"/>
              <a:t>B</a:t>
            </a:r>
            <a:endParaRPr lang="en-US" dirty="0"/>
          </a:p>
        </p:txBody>
      </p:sp>
      <p:sp>
        <p:nvSpPr>
          <p:cNvPr id="8" name="Oval 5"/>
          <p:cNvSpPr>
            <a:spLocks noChangeArrowheads="1"/>
          </p:cNvSpPr>
          <p:nvPr/>
        </p:nvSpPr>
        <p:spPr bwMode="auto">
          <a:xfrm>
            <a:off x="6629400" y="1828800"/>
            <a:ext cx="609600" cy="609600"/>
          </a:xfrm>
          <a:prstGeom prst="ellipse">
            <a:avLst/>
          </a:prstGeom>
          <a:solidFill>
            <a:schemeClr val="accent1"/>
          </a:solidFill>
          <a:ln w="9525">
            <a:solidFill>
              <a:schemeClr val="tx1"/>
            </a:solidFill>
            <a:round/>
            <a:headEnd/>
            <a:tailEnd/>
          </a:ln>
          <a:effectLst/>
        </p:spPr>
        <p:txBody>
          <a:bodyPr wrap="none" anchor="ctr"/>
          <a:lstStyle/>
          <a:p>
            <a:pPr algn="ctr"/>
            <a:r>
              <a:rPr lang="en-US" dirty="0" smtClean="0"/>
              <a:t>C</a:t>
            </a:r>
            <a:endParaRPr lang="en-US" dirty="0"/>
          </a:p>
        </p:txBody>
      </p:sp>
      <p:cxnSp>
        <p:nvCxnSpPr>
          <p:cNvPr id="10" name="Straight Arrow Connector 9"/>
          <p:cNvCxnSpPr>
            <a:stCxn id="4" idx="6"/>
            <a:endCxn id="5" idx="2"/>
          </p:cNvCxnSpPr>
          <p:nvPr/>
        </p:nvCxnSpPr>
        <p:spPr>
          <a:xfrm>
            <a:off x="2057400" y="2133600"/>
            <a:ext cx="19812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648200" y="2133600"/>
            <a:ext cx="19812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743200" y="1676400"/>
            <a:ext cx="381000" cy="369332"/>
          </a:xfrm>
          <a:prstGeom prst="rect">
            <a:avLst/>
          </a:prstGeom>
          <a:noFill/>
        </p:spPr>
        <p:txBody>
          <a:bodyPr wrap="square" rtlCol="0">
            <a:spAutoFit/>
          </a:bodyPr>
          <a:lstStyle/>
          <a:p>
            <a:r>
              <a:rPr lang="en-US" dirty="0" smtClean="0"/>
              <a:t>0</a:t>
            </a:r>
            <a:endParaRPr lang="en-US" dirty="0"/>
          </a:p>
        </p:txBody>
      </p:sp>
      <p:sp>
        <p:nvSpPr>
          <p:cNvPr id="13" name="TextBox 12"/>
          <p:cNvSpPr txBox="1"/>
          <p:nvPr/>
        </p:nvSpPr>
        <p:spPr>
          <a:xfrm>
            <a:off x="5334000" y="1676400"/>
            <a:ext cx="381000" cy="369332"/>
          </a:xfrm>
          <a:prstGeom prst="rect">
            <a:avLst/>
          </a:prstGeom>
          <a:noFill/>
        </p:spPr>
        <p:txBody>
          <a:bodyPr wrap="square" rtlCol="0">
            <a:spAutoFit/>
          </a:bodyPr>
          <a:lstStyle/>
          <a:p>
            <a:r>
              <a:rPr lang="en-US" dirty="0" smtClean="0"/>
              <a:t>0</a:t>
            </a:r>
            <a:endParaRPr lang="en-US" dirty="0"/>
          </a:p>
        </p:txBody>
      </p:sp>
      <p:sp>
        <p:nvSpPr>
          <p:cNvPr id="16" name="Freeform 11"/>
          <p:cNvSpPr>
            <a:spLocks/>
          </p:cNvSpPr>
          <p:nvPr/>
        </p:nvSpPr>
        <p:spPr bwMode="auto">
          <a:xfrm>
            <a:off x="1447800" y="2438400"/>
            <a:ext cx="660400" cy="838200"/>
          </a:xfrm>
          <a:custGeom>
            <a:avLst/>
            <a:gdLst/>
            <a:ahLst/>
            <a:cxnLst>
              <a:cxn ang="0">
                <a:pos x="128" y="0"/>
              </a:cxn>
              <a:cxn ang="0">
                <a:pos x="32" y="528"/>
              </a:cxn>
              <a:cxn ang="0">
                <a:pos x="320" y="720"/>
              </a:cxn>
              <a:cxn ang="0">
                <a:pos x="531" y="422"/>
              </a:cxn>
              <a:cxn ang="0">
                <a:pos x="360" y="33"/>
              </a:cxn>
            </a:cxnLst>
            <a:rect l="0" t="0" r="r" b="b"/>
            <a:pathLst>
              <a:path w="538" h="738">
                <a:moveTo>
                  <a:pt x="128" y="0"/>
                </a:moveTo>
                <a:cubicBezTo>
                  <a:pt x="64" y="204"/>
                  <a:pt x="0" y="408"/>
                  <a:pt x="32" y="528"/>
                </a:cubicBezTo>
                <a:cubicBezTo>
                  <a:pt x="64" y="648"/>
                  <a:pt x="237" y="738"/>
                  <a:pt x="320" y="720"/>
                </a:cubicBezTo>
                <a:cubicBezTo>
                  <a:pt x="403" y="702"/>
                  <a:pt x="524" y="536"/>
                  <a:pt x="531" y="422"/>
                </a:cubicBezTo>
                <a:cubicBezTo>
                  <a:pt x="538" y="308"/>
                  <a:pt x="396" y="114"/>
                  <a:pt x="360" y="33"/>
                </a:cubicBezTo>
              </a:path>
            </a:pathLst>
          </a:custGeom>
          <a:noFill/>
          <a:ln w="25400">
            <a:solidFill>
              <a:schemeClr val="tx1"/>
            </a:solidFill>
            <a:round/>
            <a:headEnd/>
            <a:tailEnd type="arrow" w="lg" len="lg"/>
          </a:ln>
          <a:effectLst/>
        </p:spPr>
        <p:txBody>
          <a:bodyPr/>
          <a:lstStyle/>
          <a:p>
            <a:endParaRPr lang="en-US"/>
          </a:p>
        </p:txBody>
      </p:sp>
      <p:sp>
        <p:nvSpPr>
          <p:cNvPr id="17" name="Freeform 11"/>
          <p:cNvSpPr>
            <a:spLocks/>
          </p:cNvSpPr>
          <p:nvPr/>
        </p:nvSpPr>
        <p:spPr bwMode="auto">
          <a:xfrm>
            <a:off x="4038600" y="2438400"/>
            <a:ext cx="660400" cy="838200"/>
          </a:xfrm>
          <a:custGeom>
            <a:avLst/>
            <a:gdLst/>
            <a:ahLst/>
            <a:cxnLst>
              <a:cxn ang="0">
                <a:pos x="128" y="0"/>
              </a:cxn>
              <a:cxn ang="0">
                <a:pos x="32" y="528"/>
              </a:cxn>
              <a:cxn ang="0">
                <a:pos x="320" y="720"/>
              </a:cxn>
              <a:cxn ang="0">
                <a:pos x="531" y="422"/>
              </a:cxn>
              <a:cxn ang="0">
                <a:pos x="360" y="33"/>
              </a:cxn>
            </a:cxnLst>
            <a:rect l="0" t="0" r="r" b="b"/>
            <a:pathLst>
              <a:path w="538" h="738">
                <a:moveTo>
                  <a:pt x="128" y="0"/>
                </a:moveTo>
                <a:cubicBezTo>
                  <a:pt x="64" y="204"/>
                  <a:pt x="0" y="408"/>
                  <a:pt x="32" y="528"/>
                </a:cubicBezTo>
                <a:cubicBezTo>
                  <a:pt x="64" y="648"/>
                  <a:pt x="237" y="738"/>
                  <a:pt x="320" y="720"/>
                </a:cubicBezTo>
                <a:cubicBezTo>
                  <a:pt x="403" y="702"/>
                  <a:pt x="524" y="536"/>
                  <a:pt x="531" y="422"/>
                </a:cubicBezTo>
                <a:cubicBezTo>
                  <a:pt x="538" y="308"/>
                  <a:pt x="396" y="114"/>
                  <a:pt x="360" y="33"/>
                </a:cubicBezTo>
              </a:path>
            </a:pathLst>
          </a:custGeom>
          <a:noFill/>
          <a:ln w="25400">
            <a:solidFill>
              <a:schemeClr val="tx1"/>
            </a:solidFill>
            <a:round/>
            <a:headEnd/>
            <a:tailEnd type="arrow" w="lg" len="lg"/>
          </a:ln>
          <a:effectLst/>
        </p:spPr>
        <p:txBody>
          <a:bodyPr/>
          <a:lstStyle/>
          <a:p>
            <a:endParaRPr lang="en-US"/>
          </a:p>
        </p:txBody>
      </p:sp>
      <p:sp>
        <p:nvSpPr>
          <p:cNvPr id="18" name="Freeform 11"/>
          <p:cNvSpPr>
            <a:spLocks/>
          </p:cNvSpPr>
          <p:nvPr/>
        </p:nvSpPr>
        <p:spPr bwMode="auto">
          <a:xfrm>
            <a:off x="6705600" y="2438400"/>
            <a:ext cx="660400" cy="838200"/>
          </a:xfrm>
          <a:custGeom>
            <a:avLst/>
            <a:gdLst/>
            <a:ahLst/>
            <a:cxnLst>
              <a:cxn ang="0">
                <a:pos x="128" y="0"/>
              </a:cxn>
              <a:cxn ang="0">
                <a:pos x="32" y="528"/>
              </a:cxn>
              <a:cxn ang="0">
                <a:pos x="320" y="720"/>
              </a:cxn>
              <a:cxn ang="0">
                <a:pos x="531" y="422"/>
              </a:cxn>
              <a:cxn ang="0">
                <a:pos x="360" y="33"/>
              </a:cxn>
            </a:cxnLst>
            <a:rect l="0" t="0" r="r" b="b"/>
            <a:pathLst>
              <a:path w="538" h="738">
                <a:moveTo>
                  <a:pt x="128" y="0"/>
                </a:moveTo>
                <a:cubicBezTo>
                  <a:pt x="64" y="204"/>
                  <a:pt x="0" y="408"/>
                  <a:pt x="32" y="528"/>
                </a:cubicBezTo>
                <a:cubicBezTo>
                  <a:pt x="64" y="648"/>
                  <a:pt x="237" y="738"/>
                  <a:pt x="320" y="720"/>
                </a:cubicBezTo>
                <a:cubicBezTo>
                  <a:pt x="403" y="702"/>
                  <a:pt x="524" y="536"/>
                  <a:pt x="531" y="422"/>
                </a:cubicBezTo>
                <a:cubicBezTo>
                  <a:pt x="538" y="308"/>
                  <a:pt x="396" y="114"/>
                  <a:pt x="360" y="33"/>
                </a:cubicBezTo>
              </a:path>
            </a:pathLst>
          </a:custGeom>
          <a:noFill/>
          <a:ln w="25400">
            <a:solidFill>
              <a:schemeClr val="tx1"/>
            </a:solidFill>
            <a:round/>
            <a:headEnd/>
            <a:tailEnd type="arrow" w="lg" len="lg"/>
          </a:ln>
          <a:effectLst/>
        </p:spPr>
        <p:txBody>
          <a:bodyPr/>
          <a:lstStyle/>
          <a:p>
            <a:endParaRPr lang="en-US"/>
          </a:p>
        </p:txBody>
      </p:sp>
      <p:sp>
        <p:nvSpPr>
          <p:cNvPr id="19" name="TextBox 18"/>
          <p:cNvSpPr txBox="1"/>
          <p:nvPr/>
        </p:nvSpPr>
        <p:spPr>
          <a:xfrm>
            <a:off x="2133600" y="2743200"/>
            <a:ext cx="381000" cy="369332"/>
          </a:xfrm>
          <a:prstGeom prst="rect">
            <a:avLst/>
          </a:prstGeom>
          <a:noFill/>
        </p:spPr>
        <p:txBody>
          <a:bodyPr wrap="square" rtlCol="0">
            <a:spAutoFit/>
          </a:bodyPr>
          <a:lstStyle/>
          <a:p>
            <a:r>
              <a:rPr lang="en-US" dirty="0" smtClean="0"/>
              <a:t>1</a:t>
            </a:r>
            <a:endParaRPr lang="en-US" dirty="0"/>
          </a:p>
        </p:txBody>
      </p:sp>
      <p:sp>
        <p:nvSpPr>
          <p:cNvPr id="20" name="TextBox 19"/>
          <p:cNvSpPr txBox="1"/>
          <p:nvPr/>
        </p:nvSpPr>
        <p:spPr>
          <a:xfrm>
            <a:off x="4724400" y="2743200"/>
            <a:ext cx="381000" cy="369332"/>
          </a:xfrm>
          <a:prstGeom prst="rect">
            <a:avLst/>
          </a:prstGeom>
          <a:noFill/>
        </p:spPr>
        <p:txBody>
          <a:bodyPr wrap="square" rtlCol="0">
            <a:spAutoFit/>
          </a:bodyPr>
          <a:lstStyle/>
          <a:p>
            <a:r>
              <a:rPr lang="en-US" dirty="0" smtClean="0"/>
              <a:t>1</a:t>
            </a:r>
            <a:endParaRPr lang="en-US" dirty="0"/>
          </a:p>
        </p:txBody>
      </p:sp>
      <p:sp>
        <p:nvSpPr>
          <p:cNvPr id="21" name="TextBox 20"/>
          <p:cNvSpPr txBox="1"/>
          <p:nvPr/>
        </p:nvSpPr>
        <p:spPr>
          <a:xfrm>
            <a:off x="7467600" y="2743200"/>
            <a:ext cx="685800" cy="369332"/>
          </a:xfrm>
          <a:prstGeom prst="rect">
            <a:avLst/>
          </a:prstGeom>
          <a:noFill/>
        </p:spPr>
        <p:txBody>
          <a:bodyPr wrap="square" rtlCol="0">
            <a:spAutoFit/>
          </a:bodyPr>
          <a:lstStyle/>
          <a:p>
            <a:r>
              <a:rPr lang="en-US" dirty="0" smtClean="0"/>
              <a:t>0, 1</a:t>
            </a:r>
            <a:endParaRPr lang="en-US" dirty="0"/>
          </a:p>
        </p:txBody>
      </p:sp>
      <p:sp>
        <p:nvSpPr>
          <p:cNvPr id="22" name="Line 10"/>
          <p:cNvSpPr>
            <a:spLocks noChangeShapeType="1"/>
          </p:cNvSpPr>
          <p:nvPr/>
        </p:nvSpPr>
        <p:spPr bwMode="auto">
          <a:xfrm>
            <a:off x="914400" y="1447800"/>
            <a:ext cx="533400" cy="533400"/>
          </a:xfrm>
          <a:prstGeom prst="line">
            <a:avLst/>
          </a:prstGeom>
          <a:noFill/>
          <a:ln w="9525">
            <a:solidFill>
              <a:schemeClr val="tx1"/>
            </a:solidFill>
            <a:round/>
            <a:headEnd/>
            <a:tailEnd type="triangle" w="med" len="med"/>
          </a:ln>
          <a:effectLst/>
        </p:spPr>
        <p:txBody>
          <a:bodyPr/>
          <a:lstStyle/>
          <a:p>
            <a:endParaRPr lang="en-US"/>
          </a:p>
        </p:txBody>
      </p:sp>
      <p:sp>
        <p:nvSpPr>
          <p:cNvPr id="23" name="Oval 5"/>
          <p:cNvSpPr>
            <a:spLocks noChangeArrowheads="1"/>
          </p:cNvSpPr>
          <p:nvPr/>
        </p:nvSpPr>
        <p:spPr bwMode="auto">
          <a:xfrm>
            <a:off x="1447800" y="3886200"/>
            <a:ext cx="609600" cy="609600"/>
          </a:xfrm>
          <a:prstGeom prst="ellipse">
            <a:avLst/>
          </a:prstGeom>
          <a:solidFill>
            <a:schemeClr val="accent1"/>
          </a:solidFill>
          <a:ln w="9525">
            <a:solidFill>
              <a:schemeClr val="tx1"/>
            </a:solidFill>
            <a:round/>
            <a:headEnd/>
            <a:tailEnd/>
          </a:ln>
          <a:effectLst/>
        </p:spPr>
        <p:txBody>
          <a:bodyPr wrap="none" anchor="ctr"/>
          <a:lstStyle/>
          <a:p>
            <a:pPr algn="ctr"/>
            <a:r>
              <a:rPr lang="en-US" dirty="0" smtClean="0"/>
              <a:t>A</a:t>
            </a:r>
            <a:endParaRPr lang="en-US" dirty="0"/>
          </a:p>
        </p:txBody>
      </p:sp>
      <p:sp>
        <p:nvSpPr>
          <p:cNvPr id="24" name="Oval 5"/>
          <p:cNvSpPr>
            <a:spLocks noChangeArrowheads="1"/>
          </p:cNvSpPr>
          <p:nvPr/>
        </p:nvSpPr>
        <p:spPr bwMode="auto">
          <a:xfrm>
            <a:off x="4038600" y="3886200"/>
            <a:ext cx="609600" cy="609600"/>
          </a:xfrm>
          <a:prstGeom prst="ellipse">
            <a:avLst/>
          </a:prstGeom>
          <a:solidFill>
            <a:schemeClr val="accent1"/>
          </a:solidFill>
          <a:ln w="9525">
            <a:solidFill>
              <a:schemeClr val="tx1"/>
            </a:solidFill>
            <a:round/>
            <a:headEnd/>
            <a:tailEnd/>
          </a:ln>
          <a:effectLst/>
        </p:spPr>
        <p:txBody>
          <a:bodyPr wrap="none" anchor="ctr"/>
          <a:lstStyle/>
          <a:p>
            <a:pPr algn="ctr"/>
            <a:r>
              <a:rPr lang="en-US" dirty="0" smtClean="0"/>
              <a:t>C</a:t>
            </a:r>
            <a:endParaRPr lang="en-US" dirty="0"/>
          </a:p>
        </p:txBody>
      </p:sp>
      <p:sp>
        <p:nvSpPr>
          <p:cNvPr id="25" name="Oval 6"/>
          <p:cNvSpPr>
            <a:spLocks noChangeArrowheads="1"/>
          </p:cNvSpPr>
          <p:nvPr/>
        </p:nvSpPr>
        <p:spPr bwMode="auto">
          <a:xfrm>
            <a:off x="6553200" y="3886200"/>
            <a:ext cx="609600" cy="609600"/>
          </a:xfrm>
          <a:prstGeom prst="ellipse">
            <a:avLst/>
          </a:prstGeom>
          <a:solidFill>
            <a:schemeClr val="accent1"/>
          </a:solidFill>
          <a:ln w="76200" cmpd="dbl">
            <a:solidFill>
              <a:schemeClr val="tx1"/>
            </a:solidFill>
            <a:round/>
            <a:headEnd/>
            <a:tailEnd/>
          </a:ln>
          <a:effectLst/>
        </p:spPr>
        <p:txBody>
          <a:bodyPr wrap="none" anchor="ctr"/>
          <a:lstStyle/>
          <a:p>
            <a:pPr algn="ctr"/>
            <a:r>
              <a:rPr lang="en-US" dirty="0" smtClean="0"/>
              <a:t>D</a:t>
            </a:r>
            <a:endParaRPr lang="en-US" dirty="0"/>
          </a:p>
        </p:txBody>
      </p:sp>
      <p:sp>
        <p:nvSpPr>
          <p:cNvPr id="28" name="Oval 5"/>
          <p:cNvSpPr>
            <a:spLocks noChangeArrowheads="1"/>
          </p:cNvSpPr>
          <p:nvPr/>
        </p:nvSpPr>
        <p:spPr bwMode="auto">
          <a:xfrm>
            <a:off x="1524000" y="5562600"/>
            <a:ext cx="609600" cy="609600"/>
          </a:xfrm>
          <a:prstGeom prst="ellipse">
            <a:avLst/>
          </a:prstGeom>
          <a:solidFill>
            <a:schemeClr val="accent1"/>
          </a:solidFill>
          <a:ln w="9525">
            <a:solidFill>
              <a:schemeClr val="tx1"/>
            </a:solidFill>
            <a:round/>
            <a:headEnd/>
            <a:tailEnd/>
          </a:ln>
          <a:effectLst/>
        </p:spPr>
        <p:txBody>
          <a:bodyPr wrap="none" anchor="ctr"/>
          <a:lstStyle/>
          <a:p>
            <a:pPr algn="ctr"/>
            <a:r>
              <a:rPr lang="en-US" dirty="0" smtClean="0"/>
              <a:t>B</a:t>
            </a:r>
            <a:endParaRPr lang="en-US" dirty="0"/>
          </a:p>
        </p:txBody>
      </p:sp>
      <p:cxnSp>
        <p:nvCxnSpPr>
          <p:cNvPr id="29" name="Straight Arrow Connector 28"/>
          <p:cNvCxnSpPr/>
          <p:nvPr/>
        </p:nvCxnSpPr>
        <p:spPr>
          <a:xfrm>
            <a:off x="2057400" y="4191000"/>
            <a:ext cx="19812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743200" y="3733800"/>
            <a:ext cx="381000" cy="369332"/>
          </a:xfrm>
          <a:prstGeom prst="rect">
            <a:avLst/>
          </a:prstGeom>
          <a:noFill/>
        </p:spPr>
        <p:txBody>
          <a:bodyPr wrap="square" rtlCol="0">
            <a:spAutoFit/>
          </a:bodyPr>
          <a:lstStyle/>
          <a:p>
            <a:r>
              <a:rPr lang="en-US" dirty="0" smtClean="0"/>
              <a:t>0</a:t>
            </a:r>
            <a:endParaRPr lang="en-US" dirty="0"/>
          </a:p>
        </p:txBody>
      </p:sp>
      <p:cxnSp>
        <p:nvCxnSpPr>
          <p:cNvPr id="31" name="Straight Arrow Connector 30"/>
          <p:cNvCxnSpPr>
            <a:endCxn id="28" idx="0"/>
          </p:cNvCxnSpPr>
          <p:nvPr/>
        </p:nvCxnSpPr>
        <p:spPr>
          <a:xfrm rot="16200000" flipH="1">
            <a:off x="1257300" y="4991100"/>
            <a:ext cx="10668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295400" y="4800600"/>
            <a:ext cx="381000" cy="369332"/>
          </a:xfrm>
          <a:prstGeom prst="rect">
            <a:avLst/>
          </a:prstGeom>
          <a:noFill/>
        </p:spPr>
        <p:txBody>
          <a:bodyPr wrap="square" rtlCol="0">
            <a:spAutoFit/>
          </a:bodyPr>
          <a:lstStyle/>
          <a:p>
            <a:r>
              <a:rPr lang="en-US" dirty="0" smtClean="0"/>
              <a:t>1</a:t>
            </a:r>
            <a:endParaRPr lang="en-US" dirty="0"/>
          </a:p>
        </p:txBody>
      </p:sp>
      <p:sp>
        <p:nvSpPr>
          <p:cNvPr id="35" name="TextBox 34"/>
          <p:cNvSpPr txBox="1"/>
          <p:nvPr/>
        </p:nvSpPr>
        <p:spPr>
          <a:xfrm>
            <a:off x="838200" y="6248400"/>
            <a:ext cx="685800" cy="369332"/>
          </a:xfrm>
          <a:prstGeom prst="rect">
            <a:avLst/>
          </a:prstGeom>
          <a:noFill/>
        </p:spPr>
        <p:txBody>
          <a:bodyPr wrap="square" rtlCol="0">
            <a:spAutoFit/>
          </a:bodyPr>
          <a:lstStyle/>
          <a:p>
            <a:r>
              <a:rPr lang="en-US" dirty="0" smtClean="0"/>
              <a:t>0, 1</a:t>
            </a:r>
            <a:endParaRPr lang="en-US" dirty="0"/>
          </a:p>
        </p:txBody>
      </p:sp>
      <p:sp>
        <p:nvSpPr>
          <p:cNvPr id="36" name="Freeform 11"/>
          <p:cNvSpPr>
            <a:spLocks/>
          </p:cNvSpPr>
          <p:nvPr/>
        </p:nvSpPr>
        <p:spPr bwMode="auto">
          <a:xfrm>
            <a:off x="1600200" y="6172200"/>
            <a:ext cx="609600" cy="685800"/>
          </a:xfrm>
          <a:custGeom>
            <a:avLst/>
            <a:gdLst/>
            <a:ahLst/>
            <a:cxnLst>
              <a:cxn ang="0">
                <a:pos x="128" y="0"/>
              </a:cxn>
              <a:cxn ang="0">
                <a:pos x="32" y="528"/>
              </a:cxn>
              <a:cxn ang="0">
                <a:pos x="320" y="720"/>
              </a:cxn>
              <a:cxn ang="0">
                <a:pos x="531" y="422"/>
              </a:cxn>
              <a:cxn ang="0">
                <a:pos x="360" y="33"/>
              </a:cxn>
            </a:cxnLst>
            <a:rect l="0" t="0" r="r" b="b"/>
            <a:pathLst>
              <a:path w="538" h="738">
                <a:moveTo>
                  <a:pt x="128" y="0"/>
                </a:moveTo>
                <a:cubicBezTo>
                  <a:pt x="64" y="204"/>
                  <a:pt x="0" y="408"/>
                  <a:pt x="32" y="528"/>
                </a:cubicBezTo>
                <a:cubicBezTo>
                  <a:pt x="64" y="648"/>
                  <a:pt x="237" y="738"/>
                  <a:pt x="320" y="720"/>
                </a:cubicBezTo>
                <a:cubicBezTo>
                  <a:pt x="403" y="702"/>
                  <a:pt x="524" y="536"/>
                  <a:pt x="531" y="422"/>
                </a:cubicBezTo>
                <a:cubicBezTo>
                  <a:pt x="538" y="308"/>
                  <a:pt x="396" y="114"/>
                  <a:pt x="360" y="33"/>
                </a:cubicBezTo>
              </a:path>
            </a:pathLst>
          </a:custGeom>
          <a:noFill/>
          <a:ln w="25400">
            <a:solidFill>
              <a:schemeClr val="tx1"/>
            </a:solidFill>
            <a:round/>
            <a:headEnd/>
            <a:tailEnd type="arrow" w="lg" len="lg"/>
          </a:ln>
          <a:effectLst/>
        </p:spPr>
        <p:txBody>
          <a:bodyPr/>
          <a:lstStyle/>
          <a:p>
            <a:endParaRPr lang="en-US"/>
          </a:p>
        </p:txBody>
      </p:sp>
      <p:sp>
        <p:nvSpPr>
          <p:cNvPr id="37" name="Freeform 11"/>
          <p:cNvSpPr>
            <a:spLocks/>
          </p:cNvSpPr>
          <p:nvPr/>
        </p:nvSpPr>
        <p:spPr bwMode="auto">
          <a:xfrm>
            <a:off x="4038600" y="4495800"/>
            <a:ext cx="660400" cy="838200"/>
          </a:xfrm>
          <a:custGeom>
            <a:avLst/>
            <a:gdLst/>
            <a:ahLst/>
            <a:cxnLst>
              <a:cxn ang="0">
                <a:pos x="128" y="0"/>
              </a:cxn>
              <a:cxn ang="0">
                <a:pos x="32" y="528"/>
              </a:cxn>
              <a:cxn ang="0">
                <a:pos x="320" y="720"/>
              </a:cxn>
              <a:cxn ang="0">
                <a:pos x="531" y="422"/>
              </a:cxn>
              <a:cxn ang="0">
                <a:pos x="360" y="33"/>
              </a:cxn>
            </a:cxnLst>
            <a:rect l="0" t="0" r="r" b="b"/>
            <a:pathLst>
              <a:path w="538" h="738">
                <a:moveTo>
                  <a:pt x="128" y="0"/>
                </a:moveTo>
                <a:cubicBezTo>
                  <a:pt x="64" y="204"/>
                  <a:pt x="0" y="408"/>
                  <a:pt x="32" y="528"/>
                </a:cubicBezTo>
                <a:cubicBezTo>
                  <a:pt x="64" y="648"/>
                  <a:pt x="237" y="738"/>
                  <a:pt x="320" y="720"/>
                </a:cubicBezTo>
                <a:cubicBezTo>
                  <a:pt x="403" y="702"/>
                  <a:pt x="524" y="536"/>
                  <a:pt x="531" y="422"/>
                </a:cubicBezTo>
                <a:cubicBezTo>
                  <a:pt x="538" y="308"/>
                  <a:pt x="396" y="114"/>
                  <a:pt x="360" y="33"/>
                </a:cubicBezTo>
              </a:path>
            </a:pathLst>
          </a:custGeom>
          <a:noFill/>
          <a:ln w="25400">
            <a:solidFill>
              <a:schemeClr val="tx1"/>
            </a:solidFill>
            <a:round/>
            <a:headEnd/>
            <a:tailEnd type="arrow" w="lg" len="lg"/>
          </a:ln>
          <a:effectLst/>
        </p:spPr>
        <p:txBody>
          <a:bodyPr/>
          <a:lstStyle/>
          <a:p>
            <a:endParaRPr lang="en-US"/>
          </a:p>
        </p:txBody>
      </p:sp>
      <p:sp>
        <p:nvSpPr>
          <p:cNvPr id="38" name="TextBox 37"/>
          <p:cNvSpPr txBox="1"/>
          <p:nvPr/>
        </p:nvSpPr>
        <p:spPr>
          <a:xfrm>
            <a:off x="3657600" y="4800600"/>
            <a:ext cx="381000" cy="369332"/>
          </a:xfrm>
          <a:prstGeom prst="rect">
            <a:avLst/>
          </a:prstGeom>
          <a:noFill/>
        </p:spPr>
        <p:txBody>
          <a:bodyPr wrap="square" rtlCol="0">
            <a:spAutoFit/>
          </a:bodyPr>
          <a:lstStyle/>
          <a:p>
            <a:r>
              <a:rPr lang="en-US" dirty="0" smtClean="0"/>
              <a:t>0</a:t>
            </a:r>
            <a:endParaRPr lang="en-US" dirty="0"/>
          </a:p>
        </p:txBody>
      </p:sp>
      <p:sp>
        <p:nvSpPr>
          <p:cNvPr id="39" name="Freeform 11"/>
          <p:cNvSpPr>
            <a:spLocks/>
          </p:cNvSpPr>
          <p:nvPr/>
        </p:nvSpPr>
        <p:spPr bwMode="auto">
          <a:xfrm>
            <a:off x="6553200" y="4495800"/>
            <a:ext cx="660400" cy="838200"/>
          </a:xfrm>
          <a:custGeom>
            <a:avLst/>
            <a:gdLst/>
            <a:ahLst/>
            <a:cxnLst>
              <a:cxn ang="0">
                <a:pos x="128" y="0"/>
              </a:cxn>
              <a:cxn ang="0">
                <a:pos x="32" y="528"/>
              </a:cxn>
              <a:cxn ang="0">
                <a:pos x="320" y="720"/>
              </a:cxn>
              <a:cxn ang="0">
                <a:pos x="531" y="422"/>
              </a:cxn>
              <a:cxn ang="0">
                <a:pos x="360" y="33"/>
              </a:cxn>
            </a:cxnLst>
            <a:rect l="0" t="0" r="r" b="b"/>
            <a:pathLst>
              <a:path w="538" h="738">
                <a:moveTo>
                  <a:pt x="128" y="0"/>
                </a:moveTo>
                <a:cubicBezTo>
                  <a:pt x="64" y="204"/>
                  <a:pt x="0" y="408"/>
                  <a:pt x="32" y="528"/>
                </a:cubicBezTo>
                <a:cubicBezTo>
                  <a:pt x="64" y="648"/>
                  <a:pt x="237" y="738"/>
                  <a:pt x="320" y="720"/>
                </a:cubicBezTo>
                <a:cubicBezTo>
                  <a:pt x="403" y="702"/>
                  <a:pt x="524" y="536"/>
                  <a:pt x="531" y="422"/>
                </a:cubicBezTo>
                <a:cubicBezTo>
                  <a:pt x="538" y="308"/>
                  <a:pt x="396" y="114"/>
                  <a:pt x="360" y="33"/>
                </a:cubicBezTo>
              </a:path>
            </a:pathLst>
          </a:custGeom>
          <a:noFill/>
          <a:ln w="25400">
            <a:solidFill>
              <a:schemeClr val="tx1"/>
            </a:solidFill>
            <a:round/>
            <a:headEnd/>
            <a:tailEnd type="arrow" w="lg" len="lg"/>
          </a:ln>
          <a:effectLst/>
        </p:spPr>
        <p:txBody>
          <a:bodyPr/>
          <a:lstStyle/>
          <a:p>
            <a:endParaRPr lang="en-US"/>
          </a:p>
        </p:txBody>
      </p:sp>
      <p:sp>
        <p:nvSpPr>
          <p:cNvPr id="40" name="TextBox 39"/>
          <p:cNvSpPr txBox="1"/>
          <p:nvPr/>
        </p:nvSpPr>
        <p:spPr>
          <a:xfrm>
            <a:off x="7239000" y="4953000"/>
            <a:ext cx="381000" cy="369332"/>
          </a:xfrm>
          <a:prstGeom prst="rect">
            <a:avLst/>
          </a:prstGeom>
          <a:noFill/>
        </p:spPr>
        <p:txBody>
          <a:bodyPr wrap="square" rtlCol="0">
            <a:spAutoFit/>
          </a:bodyPr>
          <a:lstStyle/>
          <a:p>
            <a:r>
              <a:rPr lang="en-US" dirty="0" smtClean="0"/>
              <a:t>1</a:t>
            </a:r>
            <a:endParaRPr lang="en-US" dirty="0"/>
          </a:p>
        </p:txBody>
      </p:sp>
      <p:sp>
        <p:nvSpPr>
          <p:cNvPr id="41" name="Freeform 13"/>
          <p:cNvSpPr>
            <a:spLocks/>
          </p:cNvSpPr>
          <p:nvPr/>
        </p:nvSpPr>
        <p:spPr bwMode="auto">
          <a:xfrm>
            <a:off x="4572000" y="3581400"/>
            <a:ext cx="1981200" cy="457200"/>
          </a:xfrm>
          <a:custGeom>
            <a:avLst/>
            <a:gdLst/>
            <a:ahLst/>
            <a:cxnLst>
              <a:cxn ang="0">
                <a:pos x="0" y="288"/>
              </a:cxn>
              <a:cxn ang="0">
                <a:pos x="864" y="0"/>
              </a:cxn>
              <a:cxn ang="0">
                <a:pos x="1776" y="288"/>
              </a:cxn>
            </a:cxnLst>
            <a:rect l="0" t="0" r="r" b="b"/>
            <a:pathLst>
              <a:path w="1776" h="288">
                <a:moveTo>
                  <a:pt x="0" y="288"/>
                </a:moveTo>
                <a:cubicBezTo>
                  <a:pt x="284" y="144"/>
                  <a:pt x="568" y="0"/>
                  <a:pt x="864" y="0"/>
                </a:cubicBezTo>
                <a:cubicBezTo>
                  <a:pt x="1160" y="0"/>
                  <a:pt x="1468" y="144"/>
                  <a:pt x="1776" y="288"/>
                </a:cubicBezTo>
              </a:path>
            </a:pathLst>
          </a:custGeom>
          <a:noFill/>
          <a:ln w="25400">
            <a:solidFill>
              <a:schemeClr val="tx1"/>
            </a:solidFill>
            <a:round/>
            <a:headEnd/>
            <a:tailEnd type="arrow" w="lg" len="lg"/>
          </a:ln>
          <a:effectLst/>
        </p:spPr>
        <p:txBody>
          <a:bodyPr/>
          <a:lstStyle/>
          <a:p>
            <a:endParaRPr lang="en-US"/>
          </a:p>
        </p:txBody>
      </p:sp>
      <p:sp>
        <p:nvSpPr>
          <p:cNvPr id="42" name="Freeform 14"/>
          <p:cNvSpPr>
            <a:spLocks/>
          </p:cNvSpPr>
          <p:nvPr/>
        </p:nvSpPr>
        <p:spPr bwMode="auto">
          <a:xfrm>
            <a:off x="4648201" y="4267200"/>
            <a:ext cx="1828800" cy="460375"/>
          </a:xfrm>
          <a:custGeom>
            <a:avLst/>
            <a:gdLst/>
            <a:ahLst/>
            <a:cxnLst>
              <a:cxn ang="0">
                <a:pos x="1758" y="15"/>
              </a:cxn>
              <a:cxn ang="0">
                <a:pos x="864" y="288"/>
              </a:cxn>
              <a:cxn ang="0">
                <a:pos x="0" y="0"/>
              </a:cxn>
            </a:cxnLst>
            <a:rect l="0" t="0" r="r" b="b"/>
            <a:pathLst>
              <a:path w="1758" h="290">
                <a:moveTo>
                  <a:pt x="1758" y="15"/>
                </a:moveTo>
                <a:cubicBezTo>
                  <a:pt x="1609" y="62"/>
                  <a:pt x="1157" y="290"/>
                  <a:pt x="864" y="288"/>
                </a:cubicBezTo>
                <a:cubicBezTo>
                  <a:pt x="571" y="286"/>
                  <a:pt x="144" y="56"/>
                  <a:pt x="0" y="0"/>
                </a:cubicBezTo>
              </a:path>
            </a:pathLst>
          </a:custGeom>
          <a:noFill/>
          <a:ln w="25400">
            <a:solidFill>
              <a:schemeClr val="tx1"/>
            </a:solidFill>
            <a:round/>
            <a:headEnd/>
            <a:tailEnd type="arrow" w="lg" len="lg"/>
          </a:ln>
          <a:effectLst/>
        </p:spPr>
        <p:txBody>
          <a:bodyPr/>
          <a:lstStyle/>
          <a:p>
            <a:endParaRPr lang="en-US"/>
          </a:p>
        </p:txBody>
      </p:sp>
      <p:sp>
        <p:nvSpPr>
          <p:cNvPr id="43" name="TextBox 42"/>
          <p:cNvSpPr txBox="1"/>
          <p:nvPr/>
        </p:nvSpPr>
        <p:spPr>
          <a:xfrm>
            <a:off x="5334000" y="3581400"/>
            <a:ext cx="381000" cy="369332"/>
          </a:xfrm>
          <a:prstGeom prst="rect">
            <a:avLst/>
          </a:prstGeom>
          <a:noFill/>
        </p:spPr>
        <p:txBody>
          <a:bodyPr wrap="square" rtlCol="0">
            <a:spAutoFit/>
          </a:bodyPr>
          <a:lstStyle/>
          <a:p>
            <a:r>
              <a:rPr lang="en-US" dirty="0" smtClean="0"/>
              <a:t>1</a:t>
            </a:r>
            <a:endParaRPr lang="en-US" dirty="0"/>
          </a:p>
        </p:txBody>
      </p:sp>
      <p:sp>
        <p:nvSpPr>
          <p:cNvPr id="44" name="TextBox 43"/>
          <p:cNvSpPr txBox="1"/>
          <p:nvPr/>
        </p:nvSpPr>
        <p:spPr>
          <a:xfrm>
            <a:off x="5334000" y="4343400"/>
            <a:ext cx="381000" cy="369332"/>
          </a:xfrm>
          <a:prstGeom prst="rect">
            <a:avLst/>
          </a:prstGeom>
          <a:noFill/>
        </p:spPr>
        <p:txBody>
          <a:bodyPr wrap="square" rtlCol="0">
            <a:spAutoFit/>
          </a:bodyPr>
          <a:lstStyle/>
          <a:p>
            <a:r>
              <a:rPr lang="en-US" dirty="0" smtClean="0"/>
              <a:t>0</a:t>
            </a:r>
            <a:endParaRPr lang="en-US" dirty="0"/>
          </a:p>
        </p:txBody>
      </p:sp>
      <p:sp>
        <p:nvSpPr>
          <p:cNvPr id="45" name="Line 10"/>
          <p:cNvSpPr>
            <a:spLocks noChangeShapeType="1"/>
          </p:cNvSpPr>
          <p:nvPr/>
        </p:nvSpPr>
        <p:spPr bwMode="auto">
          <a:xfrm>
            <a:off x="990600" y="3505200"/>
            <a:ext cx="533400" cy="533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our own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Anything beginning with 01</a:t>
            </a:r>
          </a:p>
          <a:p>
            <a:pPr lvl="1"/>
            <a:r>
              <a:rPr lang="en-US" sz="2400" dirty="0" smtClean="0"/>
              <a:t>States:  “need 01”, “need 1”, “dead”, “happy”</a:t>
            </a:r>
          </a:p>
          <a:p>
            <a:pPr lvl="1"/>
            <a:endParaRPr lang="en-US" sz="2400" dirty="0" smtClean="0"/>
          </a:p>
          <a:p>
            <a:r>
              <a:rPr lang="en-US" sz="2800" dirty="0" smtClean="0"/>
              <a:t>Begin with 0, contains an odd number of 1’s</a:t>
            </a:r>
          </a:p>
          <a:p>
            <a:pPr lvl="1"/>
            <a:r>
              <a:rPr lang="en-US" sz="2400" dirty="0" smtClean="0"/>
              <a:t>States:  “need 0 &amp; odd 1’s”, “even 1’s”, “dead”, “happy”</a:t>
            </a:r>
          </a:p>
          <a:p>
            <a:pPr lvl="1"/>
            <a:endParaRPr lang="en-US" sz="2400" dirty="0" smtClean="0"/>
          </a:p>
          <a:p>
            <a:endParaRPr lang="en-US" sz="2800" dirty="0" smtClean="0"/>
          </a:p>
          <a:p>
            <a:endParaRPr lang="en-US" sz="2800" dirty="0" smtClean="0"/>
          </a:p>
          <a:p>
            <a:r>
              <a:rPr lang="en-US" sz="2800" dirty="0" smtClean="0"/>
              <a:t>Don’t forget to finish putting 0/1 transitions on all states.  Be sure to identify the start state.</a:t>
            </a:r>
            <a:endParaRPr lang="en-US" sz="28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properties</a:t>
            </a:r>
            <a:endParaRPr lang="en-US" dirty="0"/>
          </a:p>
        </p:txBody>
      </p:sp>
      <p:sp>
        <p:nvSpPr>
          <p:cNvPr id="3" name="Content Placeholder 2"/>
          <p:cNvSpPr>
            <a:spLocks noGrp="1"/>
          </p:cNvSpPr>
          <p:nvPr>
            <p:ph idx="1"/>
          </p:nvPr>
        </p:nvSpPr>
        <p:spPr/>
        <p:txBody>
          <a:bodyPr>
            <a:normAutofit/>
          </a:bodyPr>
          <a:lstStyle/>
          <a:p>
            <a:r>
              <a:rPr lang="en-US" sz="2800" dirty="0" smtClean="0"/>
              <a:t>Sometimes a (mathematical) function has a special property</a:t>
            </a:r>
          </a:p>
          <a:p>
            <a:pPr lvl="1"/>
            <a:r>
              <a:rPr lang="en-US" sz="2400" dirty="0" smtClean="0"/>
              <a:t>One-to-one</a:t>
            </a:r>
          </a:p>
          <a:p>
            <a:pPr lvl="1"/>
            <a:r>
              <a:rPr lang="en-US" sz="2400" dirty="0" smtClean="0"/>
              <a:t>Onto</a:t>
            </a:r>
          </a:p>
          <a:p>
            <a:r>
              <a:rPr lang="en-US" sz="2800" dirty="0" smtClean="0"/>
              <a:t>For a function to be a </a:t>
            </a:r>
            <a:r>
              <a:rPr lang="en-US" sz="2800" u="sng" dirty="0" smtClean="0"/>
              <a:t>reversible</a:t>
            </a:r>
            <a:r>
              <a:rPr lang="en-US" sz="2800" dirty="0" smtClean="0"/>
              <a:t> process, both these properties must hold.</a:t>
            </a:r>
          </a:p>
          <a:p>
            <a:pPr lvl="1"/>
            <a:r>
              <a:rPr lang="en-US" sz="2400" dirty="0" smtClean="0"/>
              <a:t>Useful in cryptography</a:t>
            </a:r>
          </a:p>
          <a:p>
            <a:pPr lvl="1"/>
            <a:r>
              <a:rPr lang="en-US" sz="2400" dirty="0" smtClean="0"/>
              <a:t>Decompiling a program where you have lost the source code.</a:t>
            </a:r>
            <a:endParaRPr lang="en-US" sz="24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sz="2800" dirty="0" smtClean="0"/>
              <a:t>One-to-one:  </a:t>
            </a:r>
            <a:r>
              <a:rPr lang="en-US" sz="2800" i="1" dirty="0" smtClean="0"/>
              <a:t>All values in the range are unique.</a:t>
            </a:r>
          </a:p>
          <a:p>
            <a:pPr lvl="1"/>
            <a:r>
              <a:rPr lang="en-US" sz="2400" dirty="0" smtClean="0"/>
              <a:t>For all a, b in the domain, f(a) = f(b) </a:t>
            </a:r>
            <a:r>
              <a:rPr lang="en-US" sz="2400" dirty="0" smtClean="0">
                <a:sym typeface="Wingdings" pitchFamily="2" charset="2"/>
              </a:rPr>
              <a:t> a = b</a:t>
            </a:r>
          </a:p>
          <a:p>
            <a:pPr lvl="1"/>
            <a:r>
              <a:rPr lang="en-US" sz="2400" dirty="0" smtClean="0">
                <a:sym typeface="Wingdings" pitchFamily="2" charset="2"/>
              </a:rPr>
              <a:t>“horizontal line test”</a:t>
            </a:r>
            <a:endParaRPr lang="en-US" sz="2400" dirty="0" smtClean="0"/>
          </a:p>
          <a:p>
            <a:pPr lvl="1"/>
            <a:endParaRPr lang="en-US" sz="2400" dirty="0" smtClean="0"/>
          </a:p>
          <a:p>
            <a:pPr lvl="1"/>
            <a:r>
              <a:rPr lang="en-US" sz="2400" dirty="0" smtClean="0">
                <a:solidFill>
                  <a:srgbClr val="FFFF00"/>
                </a:solidFill>
              </a:rPr>
              <a:t>Consider negation:  there exist distinct a, b in domain for which:</a:t>
            </a:r>
          </a:p>
          <a:p>
            <a:pPr lvl="1">
              <a:buNone/>
            </a:pPr>
            <a:r>
              <a:rPr lang="en-US" sz="2400" dirty="0" smtClean="0">
                <a:solidFill>
                  <a:srgbClr val="FFFF00"/>
                </a:solidFill>
              </a:rPr>
              <a:t>	f(a) = f(b).</a:t>
            </a:r>
          </a:p>
          <a:p>
            <a:endParaRPr lang="en-US" sz="2800" dirty="0" smtClean="0"/>
          </a:p>
          <a:p>
            <a:r>
              <a:rPr lang="en-US" sz="2800" dirty="0" smtClean="0"/>
              <a:t>Onto:  </a:t>
            </a:r>
            <a:r>
              <a:rPr lang="en-US" sz="2800" i="1" dirty="0" smtClean="0"/>
              <a:t>All values in the co-domain are achieved.</a:t>
            </a:r>
          </a:p>
          <a:p>
            <a:pPr lvl="1"/>
            <a:r>
              <a:rPr lang="en-US" sz="2400" dirty="0" smtClean="0"/>
              <a:t>For all y in co-domain, there is an x in the domain such that    f(x) = y.</a:t>
            </a:r>
          </a:p>
          <a:p>
            <a:pPr lvl="1"/>
            <a:r>
              <a:rPr lang="en-US" sz="2400" dirty="0" smtClean="0"/>
              <a:t>For a real number function, the graph has arrows going up and down.</a:t>
            </a:r>
          </a:p>
          <a:p>
            <a:pPr lvl="1"/>
            <a:endParaRPr lang="en-US" sz="2400" dirty="0" smtClean="0"/>
          </a:p>
          <a:p>
            <a:pPr lvl="1"/>
            <a:r>
              <a:rPr lang="en-US" sz="2400" dirty="0" smtClean="0">
                <a:solidFill>
                  <a:srgbClr val="FFFF00"/>
                </a:solidFill>
              </a:rPr>
              <a:t>Consider negation:  there exists y in co-domain such that for all x in domain, f(x) </a:t>
            </a:r>
            <a:r>
              <a:rPr lang="en-US" sz="2400" dirty="0" smtClean="0">
                <a:solidFill>
                  <a:srgbClr val="FFFF00"/>
                </a:solidFill>
                <a:sym typeface="Symbol"/>
              </a:rPr>
              <a:t></a:t>
            </a:r>
            <a:r>
              <a:rPr lang="en-US" sz="2400" dirty="0" smtClean="0">
                <a:solidFill>
                  <a:srgbClr val="FFFF00"/>
                </a:solidFill>
              </a:rPr>
              <a:t> y.</a:t>
            </a:r>
          </a:p>
          <a:p>
            <a:pPr lvl="1"/>
            <a:endParaRPr lang="en-US" sz="2400" dirty="0" smtClean="0"/>
          </a:p>
          <a:p>
            <a:endParaRPr lang="en-US" sz="28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normAutofit/>
          </a:bodyPr>
          <a:lstStyle/>
          <a:p>
            <a:r>
              <a:rPr lang="en-US" sz="2800" dirty="0" smtClean="0"/>
              <a:t>To be 1-1, |domain| </a:t>
            </a:r>
            <a:r>
              <a:rPr lang="en-US" sz="2800" dirty="0" smtClean="0">
                <a:sym typeface="Symbol"/>
              </a:rPr>
              <a:t> |co-domain|</a:t>
            </a:r>
          </a:p>
          <a:p>
            <a:pPr lvl="1"/>
            <a:r>
              <a:rPr lang="en-US" sz="2400" dirty="0" smtClean="0">
                <a:sym typeface="Symbol"/>
              </a:rPr>
              <a:t>For example, we can define the function y = 3x with domain and co-domain as { 1, 2, 3 } </a:t>
            </a:r>
            <a:r>
              <a:rPr lang="en-US" sz="2400" dirty="0" smtClean="0">
                <a:sym typeface="Wingdings" pitchFamily="2" charset="2"/>
              </a:rPr>
              <a:t> { 3, 4, 5, 6, 7, 8, 9 }</a:t>
            </a:r>
          </a:p>
          <a:p>
            <a:pPr lvl="1"/>
            <a:endParaRPr lang="en-US" sz="2400" dirty="0" smtClean="0">
              <a:sym typeface="Wingdings" pitchFamily="2" charset="2"/>
            </a:endParaRPr>
          </a:p>
          <a:p>
            <a:r>
              <a:rPr lang="en-US" sz="2800" dirty="0" smtClean="0"/>
              <a:t>To be onto, |domain| </a:t>
            </a:r>
            <a:r>
              <a:rPr lang="en-US" sz="2800" dirty="0" smtClean="0">
                <a:sym typeface="Symbol"/>
              </a:rPr>
              <a:t> |co-domain|</a:t>
            </a:r>
          </a:p>
          <a:p>
            <a:pPr lvl="1"/>
            <a:r>
              <a:rPr lang="en-US" sz="2400" dirty="0" smtClean="0">
                <a:sym typeface="Symbol"/>
              </a:rPr>
              <a:t>For example, consider y = x mod 2 for the domain and co-domain:</a:t>
            </a:r>
          </a:p>
          <a:p>
            <a:pPr lvl="1">
              <a:buNone/>
            </a:pPr>
            <a:r>
              <a:rPr lang="en-US" sz="2400" dirty="0" smtClean="0">
                <a:sym typeface="Symbol"/>
              </a:rPr>
              <a:t>	{ 1, 2, 3, 4 } </a:t>
            </a:r>
            <a:r>
              <a:rPr lang="en-US" sz="2400" dirty="0" smtClean="0">
                <a:sym typeface="Wingdings" pitchFamily="2" charset="2"/>
              </a:rPr>
              <a:t> { 0, 1 }</a:t>
            </a:r>
          </a:p>
          <a:p>
            <a:pPr lvl="1">
              <a:buNone/>
            </a:pPr>
            <a:endParaRPr lang="en-US" sz="2400"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a:t>
            </a:r>
            <a:endParaRPr lang="en-US" dirty="0"/>
          </a:p>
        </p:txBody>
      </p:sp>
      <p:sp>
        <p:nvSpPr>
          <p:cNvPr id="3" name="Content Placeholder 2"/>
          <p:cNvSpPr>
            <a:spLocks noGrp="1"/>
          </p:cNvSpPr>
          <p:nvPr>
            <p:ph idx="1"/>
          </p:nvPr>
        </p:nvSpPr>
        <p:spPr/>
        <p:txBody>
          <a:bodyPr>
            <a:normAutofit/>
          </a:bodyPr>
          <a:lstStyle/>
          <a:p>
            <a:r>
              <a:rPr lang="en-US" sz="2800" dirty="0" smtClean="0"/>
              <a:t>For the following real-number functions, determine whether each is 1-1 or onto or both.</a:t>
            </a:r>
          </a:p>
          <a:p>
            <a:pPr marL="514350" indent="-514350">
              <a:buFont typeface="+mj-lt"/>
              <a:buAutoNum type="arabicPeriod"/>
            </a:pPr>
            <a:r>
              <a:rPr lang="en-US" sz="2800" dirty="0" smtClean="0"/>
              <a:t>y = x</a:t>
            </a:r>
            <a:r>
              <a:rPr lang="en-US" sz="2800" baseline="30000" dirty="0" smtClean="0"/>
              <a:t>3</a:t>
            </a:r>
          </a:p>
          <a:p>
            <a:pPr marL="514350" indent="-514350">
              <a:buFont typeface="+mj-lt"/>
              <a:buAutoNum type="arabicPeriod"/>
            </a:pPr>
            <a:r>
              <a:rPr lang="en-US" sz="2800" dirty="0" smtClean="0"/>
              <a:t>y = x</a:t>
            </a:r>
            <a:r>
              <a:rPr lang="en-US" sz="2800" baseline="30000" dirty="0" smtClean="0"/>
              <a:t>3</a:t>
            </a:r>
            <a:r>
              <a:rPr lang="en-US" sz="2800" dirty="0" smtClean="0"/>
              <a:t> – x</a:t>
            </a:r>
          </a:p>
          <a:p>
            <a:pPr marL="514350" indent="-514350">
              <a:buFont typeface="+mj-lt"/>
              <a:buAutoNum type="arabicPeriod"/>
            </a:pPr>
            <a:r>
              <a:rPr lang="en-US" sz="2800" dirty="0" smtClean="0"/>
              <a:t>y = </a:t>
            </a:r>
            <a:r>
              <a:rPr lang="en-US" sz="2800" dirty="0" err="1" smtClean="0"/>
              <a:t>sqrt</a:t>
            </a:r>
            <a:r>
              <a:rPr lang="en-US" sz="2800" dirty="0" smtClean="0"/>
              <a:t>(x)</a:t>
            </a:r>
          </a:p>
          <a:p>
            <a:pPr marL="514350" indent="-514350">
              <a:buFont typeface="+mj-lt"/>
              <a:buAutoNum type="arabicPeriod"/>
            </a:pPr>
            <a:r>
              <a:rPr lang="en-US" sz="2800" dirty="0" smtClean="0"/>
              <a:t>y = x</a:t>
            </a:r>
            <a:r>
              <a:rPr lang="en-US" sz="2800" baseline="30000" dirty="0" smtClean="0"/>
              <a:t>2</a:t>
            </a:r>
          </a:p>
          <a:p>
            <a:pPr marL="514350" indent="-514350">
              <a:buFont typeface="+mj-lt"/>
              <a:buAutoNum type="arabicPeriod"/>
            </a:pPr>
            <a:r>
              <a:rPr lang="en-US" sz="2800" dirty="0" smtClean="0"/>
              <a:t>Let’s look at an integer function:  y = x mod 5</a:t>
            </a:r>
          </a:p>
          <a:p>
            <a:pPr lvl="1"/>
            <a:r>
              <a:rPr lang="en-US" sz="2400" dirty="0" smtClean="0"/>
              <a:t>How can we restrict this function so that it is 1-1 and onto?</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Rewriting the </a:t>
            </a:r>
            <a:r>
              <a:rPr lang="en-US" dirty="0" smtClean="0">
                <a:sym typeface="Wingdings" pitchFamily="2" charset="2"/>
              </a:rPr>
              <a:t></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Useful formula:  </a:t>
            </a:r>
            <a:r>
              <a:rPr lang="en-US" sz="2800" dirty="0" smtClean="0">
                <a:solidFill>
                  <a:srgbClr val="FFFF00"/>
                </a:solidFill>
              </a:rPr>
              <a:t>p </a:t>
            </a:r>
            <a:r>
              <a:rPr lang="en-US" sz="2800" dirty="0" smtClean="0">
                <a:solidFill>
                  <a:srgbClr val="FFFF00"/>
                </a:solidFill>
                <a:sym typeface="Wingdings" pitchFamily="2" charset="2"/>
              </a:rPr>
              <a:t> q = ~ p </a:t>
            </a:r>
            <a:r>
              <a:rPr lang="en-US" sz="2800" dirty="0" smtClean="0">
                <a:solidFill>
                  <a:srgbClr val="FFFF00"/>
                </a:solidFill>
                <a:sym typeface="Symbol"/>
              </a:rPr>
              <a:t> q</a:t>
            </a:r>
          </a:p>
          <a:p>
            <a:pPr>
              <a:buNone/>
            </a:pPr>
            <a:r>
              <a:rPr lang="en-US" sz="2800" dirty="0" smtClean="0">
                <a:sym typeface="Symbol"/>
              </a:rPr>
              <a:t>	In other words, an implication can be written using OR.</a:t>
            </a:r>
          </a:p>
          <a:p>
            <a:r>
              <a:rPr lang="en-US" sz="2800" dirty="0" smtClean="0">
                <a:sym typeface="Symbol"/>
              </a:rPr>
              <a:t>And using </a:t>
            </a:r>
            <a:r>
              <a:rPr lang="en-US" sz="2800" dirty="0" err="1" smtClean="0">
                <a:sym typeface="Symbol"/>
              </a:rPr>
              <a:t>DeMorgan’s</a:t>
            </a:r>
            <a:r>
              <a:rPr lang="en-US" sz="2800" dirty="0" smtClean="0">
                <a:sym typeface="Symbol"/>
              </a:rPr>
              <a:t> Law, we now have a direct way to negate an implication:</a:t>
            </a:r>
          </a:p>
          <a:p>
            <a:pPr>
              <a:buNone/>
            </a:pPr>
            <a:r>
              <a:rPr lang="en-US" sz="2800" dirty="0" smtClean="0">
                <a:sym typeface="Symbol"/>
              </a:rPr>
              <a:t>				</a:t>
            </a:r>
            <a:r>
              <a:rPr lang="en-US" sz="2800" dirty="0" smtClean="0">
                <a:solidFill>
                  <a:srgbClr val="FFFF00"/>
                </a:solidFill>
                <a:sym typeface="Symbol"/>
              </a:rPr>
              <a:t>~ (p </a:t>
            </a:r>
            <a:r>
              <a:rPr lang="en-US" sz="2800" dirty="0" smtClean="0">
                <a:solidFill>
                  <a:srgbClr val="FFFF00"/>
                </a:solidFill>
                <a:sym typeface="Wingdings" pitchFamily="2" charset="2"/>
              </a:rPr>
              <a:t> q) = p </a:t>
            </a:r>
            <a:r>
              <a:rPr lang="en-US" sz="2800" dirty="0" smtClean="0">
                <a:solidFill>
                  <a:srgbClr val="FFFF00"/>
                </a:solidFill>
                <a:sym typeface="Symbol"/>
              </a:rPr>
              <a:t> ~ q</a:t>
            </a:r>
          </a:p>
          <a:p>
            <a:r>
              <a:rPr lang="en-US" sz="2800" dirty="0" smtClean="0">
                <a:sym typeface="Symbol"/>
              </a:rPr>
              <a:t>Let’s manipulate these statements:</a:t>
            </a:r>
          </a:p>
          <a:p>
            <a:pPr lvl="1"/>
            <a:r>
              <a:rPr lang="en-US" sz="2400" dirty="0" smtClean="0">
                <a:sym typeface="Symbol"/>
              </a:rPr>
              <a:t>If today is Thanksgiving, then tomorrow is Friday.</a:t>
            </a:r>
          </a:p>
          <a:p>
            <a:pPr lvl="1"/>
            <a:r>
              <a:rPr lang="en-US" sz="2400" dirty="0" smtClean="0">
                <a:sym typeface="Symbol"/>
              </a:rPr>
              <a:t>If Sam makes over $18,000, he’ll pay income tax, or hide in Switzerland.</a:t>
            </a:r>
            <a:endParaRPr lang="en-US" sz="2400"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functions</a:t>
            </a:r>
            <a:endParaRPr lang="en-US" dirty="0"/>
          </a:p>
        </p:txBody>
      </p:sp>
      <p:sp>
        <p:nvSpPr>
          <p:cNvPr id="3" name="Content Placeholder 2"/>
          <p:cNvSpPr>
            <a:spLocks noGrp="1"/>
          </p:cNvSpPr>
          <p:nvPr>
            <p:ph idx="1"/>
          </p:nvPr>
        </p:nvSpPr>
        <p:spPr/>
        <p:txBody>
          <a:bodyPr>
            <a:normAutofit/>
          </a:bodyPr>
          <a:lstStyle/>
          <a:p>
            <a:r>
              <a:rPr lang="en-US" sz="2800" dirty="0" smtClean="0"/>
              <a:t>Given sizes of domain and co-domain:  let’s say they are d and c, respectively.</a:t>
            </a:r>
          </a:p>
          <a:p>
            <a:r>
              <a:rPr lang="en-US" sz="2800" dirty="0" smtClean="0"/>
              <a:t>How many 1-1 functions?</a:t>
            </a:r>
          </a:p>
          <a:p>
            <a:pPr lvl="1"/>
            <a:r>
              <a:rPr lang="en-US" sz="2400" dirty="0" smtClean="0"/>
              <a:t>For each value in domain, determine how many possible values in co-domain are eligible as the functional value.</a:t>
            </a:r>
          </a:p>
          <a:p>
            <a:pPr lvl="1"/>
            <a:r>
              <a:rPr lang="en-US" sz="2400" dirty="0" smtClean="0"/>
              <a:t>We have c choices for first value in D, c – 1 values for second value, c – 2 for third, etc.</a:t>
            </a:r>
          </a:p>
          <a:p>
            <a:pPr lvl="1"/>
            <a:r>
              <a:rPr lang="en-US" sz="2400" dirty="0" smtClean="0"/>
              <a:t>Total is P(c, d).</a:t>
            </a:r>
          </a:p>
          <a:p>
            <a:pPr lvl="1"/>
            <a:endParaRPr lang="en-US" sz="2400" dirty="0" smtClean="0"/>
          </a:p>
          <a:p>
            <a:r>
              <a:rPr lang="en-US" sz="2800" dirty="0" smtClean="0"/>
              <a:t>How many onto functions? …</a:t>
            </a:r>
            <a:endParaRPr lang="en-US" sz="2800"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Onto functions</a:t>
            </a:r>
            <a:endParaRPr lang="en-US" dirty="0"/>
          </a:p>
        </p:txBody>
      </p:sp>
      <p:sp>
        <p:nvSpPr>
          <p:cNvPr id="3" name="Content Placeholder 2"/>
          <p:cNvSpPr>
            <a:spLocks noGrp="1"/>
          </p:cNvSpPr>
          <p:nvPr>
            <p:ph idx="1"/>
          </p:nvPr>
        </p:nvSpPr>
        <p:spPr/>
        <p:txBody>
          <a:bodyPr>
            <a:normAutofit/>
          </a:bodyPr>
          <a:lstStyle/>
          <a:p>
            <a:r>
              <a:rPr lang="en-US" sz="2800" dirty="0" smtClean="0"/>
              <a:t>A more difficult question than for 1-1.</a:t>
            </a:r>
          </a:p>
          <a:p>
            <a:r>
              <a:rPr lang="en-US" sz="2800" dirty="0" smtClean="0"/>
              <a:t>Note:  Typically the domain is larger than co-domain.</a:t>
            </a:r>
            <a:endParaRPr lang="en-US" sz="2400" dirty="0" smtClean="0"/>
          </a:p>
          <a:p>
            <a:r>
              <a:rPr lang="en-US" sz="2800" dirty="0" smtClean="0"/>
              <a:t>Example    </a:t>
            </a:r>
            <a:r>
              <a:rPr lang="en-US" sz="2400" dirty="0" smtClean="0"/>
              <a:t>|domain| = 4 and |co-domain| = 2</a:t>
            </a:r>
          </a:p>
          <a:p>
            <a:pPr lvl="1"/>
            <a:r>
              <a:rPr lang="en-US" sz="2400" dirty="0" smtClean="0"/>
              <a:t>i.e. How many onto functions { 1, 2, 3, 4 } </a:t>
            </a:r>
            <a:r>
              <a:rPr lang="en-US" sz="2400" dirty="0" smtClean="0">
                <a:sym typeface="Wingdings" pitchFamily="2" charset="2"/>
              </a:rPr>
              <a:t> { a, b }</a:t>
            </a:r>
          </a:p>
          <a:p>
            <a:pPr lvl="1"/>
            <a:r>
              <a:rPr lang="en-US" sz="2400" dirty="0" smtClean="0">
                <a:sym typeface="Wingdings" pitchFamily="2" charset="2"/>
              </a:rPr>
              <a:t>Without restrictions:  each value 1-4 has 2 choices of a functional value, so total # functions is 2</a:t>
            </a:r>
            <a:r>
              <a:rPr lang="en-US" sz="2400" baseline="30000" dirty="0" smtClean="0">
                <a:sym typeface="Wingdings" pitchFamily="2" charset="2"/>
              </a:rPr>
              <a:t>4</a:t>
            </a:r>
            <a:r>
              <a:rPr lang="en-US" sz="2400" dirty="0" smtClean="0">
                <a:sym typeface="Wingdings" pitchFamily="2" charset="2"/>
              </a:rPr>
              <a:t>.</a:t>
            </a:r>
          </a:p>
          <a:p>
            <a:pPr lvl="1"/>
            <a:r>
              <a:rPr lang="en-US" sz="2400" dirty="0" smtClean="0">
                <a:sym typeface="Wingdings" pitchFamily="2" charset="2"/>
              </a:rPr>
              <a:t>But, need to subtract out the functions that are NOT onto.  This means functions that assign only to a or only to b.  There are 2 of these.  </a:t>
            </a:r>
          </a:p>
          <a:p>
            <a:pPr lvl="1"/>
            <a:r>
              <a:rPr lang="en-US" sz="2400" dirty="0" smtClean="0">
                <a:sym typeface="Wingdings" pitchFamily="2" charset="2"/>
              </a:rPr>
              <a:t>Total onto functions = 16 – 2 = 14.</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case</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To motivate a more general solution, consider a larger case:  |domain| = 5 and |co-domain| = 3.</a:t>
            </a:r>
          </a:p>
          <a:p>
            <a:pPr lvl="1"/>
            <a:r>
              <a:rPr lang="en-US" sz="2400" dirty="0" smtClean="0"/>
              <a:t>{ 1, 2, 3, 4, 5 } </a:t>
            </a:r>
            <a:r>
              <a:rPr lang="en-US" sz="2400" dirty="0" smtClean="0">
                <a:sym typeface="Wingdings" pitchFamily="2" charset="2"/>
              </a:rPr>
              <a:t> { a, b, c }</a:t>
            </a:r>
          </a:p>
          <a:p>
            <a:pPr lvl="1"/>
            <a:r>
              <a:rPr lang="en-US" sz="2400" dirty="0" smtClean="0">
                <a:sym typeface="Wingdings" pitchFamily="2" charset="2"/>
              </a:rPr>
              <a:t>Total # functions is 3</a:t>
            </a:r>
            <a:r>
              <a:rPr lang="en-US" sz="2400" baseline="30000" dirty="0" smtClean="0">
                <a:sym typeface="Wingdings" pitchFamily="2" charset="2"/>
              </a:rPr>
              <a:t>5</a:t>
            </a:r>
            <a:r>
              <a:rPr lang="en-US" sz="2400" dirty="0" smtClean="0">
                <a:sym typeface="Wingdings" pitchFamily="2" charset="2"/>
              </a:rPr>
              <a:t>.</a:t>
            </a:r>
          </a:p>
          <a:p>
            <a:pPr lvl="1"/>
            <a:r>
              <a:rPr lang="en-US" sz="2400" dirty="0" smtClean="0"/>
              <a:t>Need to subtract out functions that only assign to 2 of the 3 values.  One of the 3 values is excluded – we choose which one in 3 ways.  How many functions assign 5 domain values to just 2 co-domain values?  That’s 2</a:t>
            </a:r>
            <a:r>
              <a:rPr lang="en-US" sz="2400" baseline="30000" dirty="0" smtClean="0"/>
              <a:t>5</a:t>
            </a:r>
            <a:r>
              <a:rPr lang="en-US" sz="2400" dirty="0" smtClean="0"/>
              <a:t>.  Thus, we need to subtract out 3 * 2</a:t>
            </a:r>
            <a:r>
              <a:rPr lang="en-US" sz="2400" baseline="30000" dirty="0" smtClean="0"/>
              <a:t>5</a:t>
            </a:r>
            <a:r>
              <a:rPr lang="en-US" sz="2400" dirty="0" smtClean="0"/>
              <a:t>.</a:t>
            </a:r>
          </a:p>
          <a:p>
            <a:pPr lvl="1"/>
            <a:r>
              <a:rPr lang="en-US" sz="2400" dirty="0" smtClean="0"/>
              <a:t>*** We should also subtract out functions that assign to just 1 of the 3 values.  Already handled.  In fact, we overdid it!  Need to add back functions that assign to 1 value.</a:t>
            </a:r>
          </a:p>
          <a:p>
            <a:pPr lvl="1"/>
            <a:r>
              <a:rPr lang="en-US" sz="2400" dirty="0" smtClean="0">
                <a:sym typeface="Wingdings" pitchFamily="2" charset="2"/>
              </a:rPr>
              <a:t> This turns into a “nested” inclusion/exclusion problem!</a:t>
            </a:r>
            <a:endParaRPr lang="en-US" sz="24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formula</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If the domain has D elements and co-domain has C elements, how many onto functions?  (D </a:t>
            </a:r>
            <a:r>
              <a:rPr lang="en-US" sz="2800" dirty="0" smtClean="0">
                <a:sym typeface="Symbol"/>
              </a:rPr>
              <a:t></a:t>
            </a:r>
            <a:r>
              <a:rPr lang="en-US" sz="2800" dirty="0" smtClean="0"/>
              <a:t> C)</a:t>
            </a:r>
          </a:p>
          <a:p>
            <a:pPr lvl="1"/>
            <a:r>
              <a:rPr lang="en-US" sz="2400" dirty="0" smtClean="0"/>
              <a:t>Total functions:  Each of the C values can be mapped to from any of the D values:  C</a:t>
            </a:r>
            <a:r>
              <a:rPr lang="en-US" sz="2400" baseline="30000" dirty="0" smtClean="0"/>
              <a:t>D</a:t>
            </a:r>
          </a:p>
          <a:p>
            <a:pPr lvl="1"/>
            <a:r>
              <a:rPr lang="en-US" sz="2400" dirty="0" smtClean="0"/>
              <a:t>Take out cases where not all C values are used.  How many functions assign to just C – 1?  (C – 1)</a:t>
            </a:r>
            <a:r>
              <a:rPr lang="en-US" sz="2400" baseline="30000" dirty="0" smtClean="0"/>
              <a:t>D</a:t>
            </a:r>
            <a:r>
              <a:rPr lang="en-US" sz="2400" dirty="0" smtClean="0"/>
              <a:t>, but we also have to choose which C is omitted:  C * (C – 1)</a:t>
            </a:r>
            <a:r>
              <a:rPr lang="en-US" sz="2400" baseline="30000" dirty="0" smtClean="0"/>
              <a:t>D</a:t>
            </a:r>
          </a:p>
          <a:p>
            <a:pPr lvl="1"/>
            <a:r>
              <a:rPr lang="en-US" sz="2400" dirty="0" smtClean="0"/>
              <a:t>Add back cases where C – 2 values are assigned to.  Choose which 2 to omit:  C(C, 2) * (C – 2)</a:t>
            </a:r>
            <a:r>
              <a:rPr lang="en-US" sz="2400" baseline="30000" dirty="0" smtClean="0"/>
              <a:t>D</a:t>
            </a:r>
          </a:p>
          <a:p>
            <a:pPr lvl="1"/>
            <a:r>
              <a:rPr lang="en-US" sz="2400" dirty="0" smtClean="0"/>
              <a:t>And so on, and we obtain</a:t>
            </a:r>
          </a:p>
          <a:p>
            <a:pPr lvl="1">
              <a:buNone/>
            </a:pPr>
            <a:r>
              <a:rPr lang="en-US" sz="2400" dirty="0" smtClean="0"/>
              <a:t>C</a:t>
            </a:r>
            <a:r>
              <a:rPr lang="en-US" sz="2400" baseline="30000" dirty="0" smtClean="0"/>
              <a:t>D</a:t>
            </a:r>
            <a:r>
              <a:rPr lang="en-US" sz="2400" dirty="0" smtClean="0"/>
              <a:t> – C * (C – 1)</a:t>
            </a:r>
            <a:r>
              <a:rPr lang="en-US" sz="2400" baseline="30000" dirty="0" smtClean="0"/>
              <a:t>D</a:t>
            </a:r>
            <a:r>
              <a:rPr lang="en-US" sz="2400" dirty="0" smtClean="0"/>
              <a:t> + C(C, 2) * (C – 2)</a:t>
            </a:r>
            <a:r>
              <a:rPr lang="en-US" sz="2400" baseline="30000" dirty="0" smtClean="0"/>
              <a:t>D</a:t>
            </a:r>
            <a:r>
              <a:rPr lang="en-US" sz="2400" dirty="0" smtClean="0"/>
              <a:t> – C(C, 3) * (C – 3)</a:t>
            </a:r>
            <a:r>
              <a:rPr lang="en-US" sz="2400" baseline="30000" dirty="0" smtClean="0"/>
              <a:t>D</a:t>
            </a:r>
            <a:r>
              <a:rPr lang="en-US" sz="2400" dirty="0" smtClean="0"/>
              <a:t> + … </a:t>
            </a:r>
            <a:endParaRPr lang="en-US" sz="24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 functions</a:t>
            </a:r>
            <a:endParaRPr lang="en-US" dirty="0"/>
          </a:p>
        </p:txBody>
      </p:sp>
      <p:sp>
        <p:nvSpPr>
          <p:cNvPr id="3" name="Content Placeholder 2"/>
          <p:cNvSpPr>
            <a:spLocks noGrp="1"/>
          </p:cNvSpPr>
          <p:nvPr>
            <p:ph idx="1"/>
          </p:nvPr>
        </p:nvSpPr>
        <p:spPr/>
        <p:txBody>
          <a:bodyPr>
            <a:normAutofit/>
          </a:bodyPr>
          <a:lstStyle/>
          <a:p>
            <a:r>
              <a:rPr lang="en-US" sz="2800" dirty="0" smtClean="0"/>
              <a:t>A function that calls itself</a:t>
            </a:r>
          </a:p>
          <a:p>
            <a:r>
              <a:rPr lang="en-US" sz="2800" dirty="0" smtClean="0"/>
              <a:t>To make it work, there should also be a base case to exit the recursion.</a:t>
            </a:r>
          </a:p>
          <a:p>
            <a:r>
              <a:rPr lang="en-US" sz="2800" dirty="0" smtClean="0"/>
              <a:t>Factorial</a:t>
            </a:r>
          </a:p>
          <a:p>
            <a:pPr lvl="1"/>
            <a:r>
              <a:rPr lang="en-US" sz="2400" dirty="0" err="1" smtClean="0"/>
              <a:t>fac</a:t>
            </a:r>
            <a:r>
              <a:rPr lang="en-US" sz="2400" dirty="0" smtClean="0"/>
              <a:t>(0) = 1</a:t>
            </a:r>
          </a:p>
          <a:p>
            <a:pPr lvl="1"/>
            <a:r>
              <a:rPr lang="en-US" sz="2400" dirty="0" err="1" smtClean="0"/>
              <a:t>fac</a:t>
            </a:r>
            <a:r>
              <a:rPr lang="en-US" sz="2400" dirty="0" smtClean="0"/>
              <a:t>(n) = n * </a:t>
            </a:r>
            <a:r>
              <a:rPr lang="en-US" sz="2400" dirty="0" err="1" smtClean="0"/>
              <a:t>fac</a:t>
            </a:r>
            <a:r>
              <a:rPr lang="en-US" sz="2400" dirty="0" smtClean="0"/>
              <a:t>(n – 1)  for n </a:t>
            </a:r>
            <a:r>
              <a:rPr lang="en-US" sz="2400" dirty="0" smtClean="0">
                <a:sym typeface="Symbol"/>
              </a:rPr>
              <a:t> 1</a:t>
            </a:r>
          </a:p>
          <a:p>
            <a:r>
              <a:rPr lang="en-US" sz="2800" dirty="0" smtClean="0">
                <a:sym typeface="Symbol"/>
              </a:rPr>
              <a:t>Fibonacci</a:t>
            </a:r>
          </a:p>
          <a:p>
            <a:pPr lvl="1"/>
            <a:r>
              <a:rPr lang="en-US" sz="2400" dirty="0" smtClean="0">
                <a:sym typeface="Symbol"/>
              </a:rPr>
              <a:t>fib(1) = 1, and fib(2) = 1</a:t>
            </a:r>
          </a:p>
          <a:p>
            <a:pPr lvl="1"/>
            <a:r>
              <a:rPr lang="en-US" sz="2400" dirty="0" smtClean="0">
                <a:sym typeface="Symbol"/>
              </a:rPr>
              <a:t>fib(n) = fib(n – 1) + fib(n – 2)  for n  3</a:t>
            </a:r>
            <a:endParaRPr lang="en-US" sz="2400" dirty="0"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normAutofit/>
          </a:bodyPr>
          <a:lstStyle/>
          <a:p>
            <a:r>
              <a:rPr lang="en-US" sz="2800" dirty="0" err="1" smtClean="0"/>
              <a:t>Chebyshev</a:t>
            </a:r>
            <a:r>
              <a:rPr lang="en-US" sz="2800" dirty="0" smtClean="0"/>
              <a:t> (</a:t>
            </a:r>
            <a:r>
              <a:rPr lang="ru-RU" sz="2800" dirty="0" smtClean="0"/>
              <a:t>Чебышёв</a:t>
            </a:r>
            <a:r>
              <a:rPr lang="en-US" sz="2800" dirty="0" smtClean="0"/>
              <a:t>) polynomials</a:t>
            </a:r>
          </a:p>
          <a:p>
            <a:pPr lvl="1"/>
            <a:r>
              <a:rPr lang="en-US" sz="2400" dirty="0" smtClean="0"/>
              <a:t>T</a:t>
            </a:r>
            <a:r>
              <a:rPr lang="en-US" sz="2400" baseline="-25000" dirty="0" smtClean="0"/>
              <a:t>0</a:t>
            </a:r>
            <a:r>
              <a:rPr lang="en-US" sz="2400" dirty="0" smtClean="0"/>
              <a:t>(x) = 1</a:t>
            </a:r>
          </a:p>
          <a:p>
            <a:pPr lvl="1"/>
            <a:r>
              <a:rPr lang="en-US" sz="2400" dirty="0" smtClean="0"/>
              <a:t>T</a:t>
            </a:r>
            <a:r>
              <a:rPr lang="en-US" sz="2400" baseline="-25000" dirty="0" smtClean="0"/>
              <a:t>1</a:t>
            </a:r>
            <a:r>
              <a:rPr lang="en-US" sz="2400" dirty="0" smtClean="0"/>
              <a:t>(x) = x</a:t>
            </a:r>
          </a:p>
          <a:p>
            <a:pPr lvl="1"/>
            <a:r>
              <a:rPr lang="en-US" sz="2400" dirty="0" err="1" smtClean="0"/>
              <a:t>T</a:t>
            </a:r>
            <a:r>
              <a:rPr lang="en-US" sz="2400" baseline="-25000" dirty="0" err="1" smtClean="0"/>
              <a:t>n</a:t>
            </a:r>
            <a:r>
              <a:rPr lang="en-US" sz="2400" dirty="0" smtClean="0"/>
              <a:t>(x) = 2x T</a:t>
            </a:r>
            <a:r>
              <a:rPr lang="en-US" sz="2400" baseline="-25000" dirty="0" smtClean="0"/>
              <a:t>n–1 </a:t>
            </a:r>
            <a:r>
              <a:rPr lang="en-US" sz="2400" dirty="0" smtClean="0"/>
              <a:t>(x) – T</a:t>
            </a:r>
            <a:r>
              <a:rPr lang="en-US" sz="2400" baseline="-25000" dirty="0" smtClean="0"/>
              <a:t>n–2 </a:t>
            </a:r>
            <a:r>
              <a:rPr lang="en-US" sz="2400" dirty="0" smtClean="0"/>
              <a:t>(x)</a:t>
            </a:r>
          </a:p>
          <a:p>
            <a:r>
              <a:rPr lang="en-US" sz="2800" dirty="0" smtClean="0"/>
              <a:t>Pascal’s triangle / binomial coefficients</a:t>
            </a:r>
          </a:p>
          <a:p>
            <a:pPr lvl="1"/>
            <a:r>
              <a:rPr lang="en-US" sz="2400" dirty="0" smtClean="0"/>
              <a:t>How should we define this one?</a:t>
            </a:r>
          </a:p>
          <a:p>
            <a:pPr lvl="1"/>
            <a:endParaRPr lang="en-US" sz="2400" dirty="0"/>
          </a:p>
        </p:txBody>
      </p:sp>
      <p:graphicFrame>
        <p:nvGraphicFramePr>
          <p:cNvPr id="4" name="Table 3"/>
          <p:cNvGraphicFramePr>
            <a:graphicFrameLocks noGrp="1"/>
          </p:cNvGraphicFramePr>
          <p:nvPr/>
        </p:nvGraphicFramePr>
        <p:xfrm>
          <a:off x="2438400" y="4419600"/>
          <a:ext cx="3946840" cy="2225040"/>
        </p:xfrm>
        <a:graphic>
          <a:graphicData uri="http://schemas.openxmlformats.org/drawingml/2006/table">
            <a:tbl>
              <a:tblPr firstRow="1" bandRow="1">
                <a:tableStyleId>{5C22544A-7EE6-4342-B048-85BDC9FD1C3A}</a:tableStyleId>
              </a:tblPr>
              <a:tblGrid>
                <a:gridCol w="690880"/>
                <a:gridCol w="651192"/>
                <a:gridCol w="651192"/>
                <a:gridCol w="651192"/>
                <a:gridCol w="651192"/>
                <a:gridCol w="651192"/>
              </a:tblGrid>
              <a:tr h="370840">
                <a:tc>
                  <a:txBody>
                    <a:bodyPr/>
                    <a:lstStyle/>
                    <a:p>
                      <a:pPr algn="ctr"/>
                      <a:endParaRPr lang="en-US" dirty="0"/>
                    </a:p>
                  </a:txBody>
                  <a:tcPr/>
                </a:tc>
                <a:tc>
                  <a:txBody>
                    <a:bodyPr/>
                    <a:lstStyle/>
                    <a:p>
                      <a:pPr algn="ctr"/>
                      <a:r>
                        <a:rPr lang="en-US" dirty="0" smtClean="0"/>
                        <a:t>r = 0</a:t>
                      </a:r>
                      <a:endParaRPr lang="en-US" dirty="0"/>
                    </a:p>
                  </a:txBody>
                  <a:tcPr/>
                </a:tc>
                <a:tc>
                  <a:txBody>
                    <a:bodyPr/>
                    <a:lstStyle/>
                    <a:p>
                      <a:pPr algn="ctr"/>
                      <a:r>
                        <a:rPr lang="en-US" dirty="0" smtClean="0"/>
                        <a:t>r = 1</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4</a:t>
                      </a:r>
                    </a:p>
                  </a:txBody>
                  <a:tcPr/>
                </a:tc>
              </a:tr>
              <a:tr h="370840">
                <a:tc>
                  <a:txBody>
                    <a:bodyPr/>
                    <a:lstStyle/>
                    <a:p>
                      <a:pPr algn="ctr"/>
                      <a:r>
                        <a:rPr lang="en-US" dirty="0" smtClean="0"/>
                        <a:t>n = 0</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n = 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n = 2</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r>
              <a:tr h="370840">
                <a:tc>
                  <a:txBody>
                    <a:bodyPr/>
                    <a:lstStyle/>
                    <a:p>
                      <a:pPr algn="ctr"/>
                      <a:r>
                        <a:rPr lang="en-US" dirty="0" smtClean="0"/>
                        <a:t>n = 3</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r>
              <a:tr h="370840">
                <a:tc>
                  <a:txBody>
                    <a:bodyPr/>
                    <a:lstStyle/>
                    <a:p>
                      <a:pPr algn="ctr"/>
                      <a:r>
                        <a:rPr lang="en-US" dirty="0" smtClean="0"/>
                        <a:t>n = 4</a:t>
                      </a:r>
                      <a:endParaRPr lang="en-US" dirty="0"/>
                    </a:p>
                  </a:txBody>
                  <a:tcPr/>
                </a:tc>
                <a:tc>
                  <a:txBody>
                    <a:bodyPr/>
                    <a:lstStyle/>
                    <a:p>
                      <a:pPr algn="ctr"/>
                      <a:r>
                        <a:rPr lang="en-US" dirty="0" smtClean="0"/>
                        <a:t>1</a:t>
                      </a:r>
                      <a:endParaRPr lang="en-US" dirty="0"/>
                    </a:p>
                  </a:txBody>
                  <a:tcPr/>
                </a:tc>
                <a:tc>
                  <a:txBody>
                    <a:bodyPr/>
                    <a:lstStyle/>
                    <a:p>
                      <a:pPr algn="ctr"/>
                      <a:r>
                        <a:rPr lang="en-US" dirty="0" smtClean="0"/>
                        <a:t>4</a:t>
                      </a:r>
                      <a:endParaRPr lang="en-US" dirty="0"/>
                    </a:p>
                  </a:txBody>
                  <a:tcPr/>
                </a:tc>
                <a:tc>
                  <a:txBody>
                    <a:bodyPr/>
                    <a:lstStyle/>
                    <a:p>
                      <a:pPr algn="ctr"/>
                      <a:r>
                        <a:rPr lang="en-US" dirty="0" smtClean="0"/>
                        <a:t>6</a:t>
                      </a:r>
                      <a:endParaRPr lang="en-US" dirty="0"/>
                    </a:p>
                  </a:txBody>
                  <a:tcPr/>
                </a:tc>
                <a:tc>
                  <a:txBody>
                    <a:bodyPr/>
                    <a:lstStyle/>
                    <a:p>
                      <a:pPr algn="ctr"/>
                      <a:r>
                        <a:rPr lang="en-US" dirty="0" smtClean="0"/>
                        <a:t>4</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C(n, r)</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Let’s justify:  C(5, 2) = C(4, 1) + C(4, 2)</a:t>
            </a:r>
          </a:p>
          <a:p>
            <a:r>
              <a:rPr lang="en-US" sz="2800" dirty="0" smtClean="0"/>
              <a:t>We want to select two elements from { A, B, C, D, E }.</a:t>
            </a:r>
          </a:p>
          <a:p>
            <a:pPr lvl="1"/>
            <a:r>
              <a:rPr lang="en-US" sz="2400" dirty="0" smtClean="0"/>
              <a:t>Is E part of the selection?</a:t>
            </a:r>
          </a:p>
          <a:p>
            <a:pPr lvl="1"/>
            <a:r>
              <a:rPr lang="en-US" sz="2400" dirty="0" smtClean="0"/>
              <a:t>If so, then we pick one of the others:  C(4, 1)</a:t>
            </a:r>
          </a:p>
          <a:p>
            <a:pPr lvl="1"/>
            <a:r>
              <a:rPr lang="en-US" sz="2400" dirty="0" smtClean="0"/>
              <a:t>If not, then we pick both from the others:  C(4, 2).</a:t>
            </a:r>
          </a:p>
          <a:p>
            <a:r>
              <a:rPr lang="en-US" sz="2800" dirty="0" smtClean="0"/>
              <a:t>This line of reasoning works in general for C(n, r).</a:t>
            </a:r>
          </a:p>
          <a:p>
            <a:endParaRPr lang="en-US" sz="2800" dirty="0" smtClean="0"/>
          </a:p>
          <a:p>
            <a:endParaRPr lang="en-US" sz="2800" dirty="0" smtClean="0"/>
          </a:p>
          <a:p>
            <a:r>
              <a:rPr lang="en-US" sz="2800" dirty="0" smtClean="0"/>
              <a:t>Now that we understand Pascal’s triangle, let’s look at another one.  </a:t>
            </a:r>
            <a:r>
              <a:rPr lang="en-US" sz="2800" dirty="0" smtClean="0">
                <a:sym typeface="Wingdings" pitchFamily="2" charset="2"/>
              </a:rPr>
              <a:t></a:t>
            </a:r>
            <a:endParaRPr lang="en-US" sz="2800" dirty="0" smtClean="0"/>
          </a:p>
          <a:p>
            <a:endParaRPr lang="en-US" sz="2800" dirty="0" smtClean="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Stirling</a:t>
            </a:r>
            <a:r>
              <a:rPr lang="en-US" dirty="0" smtClean="0"/>
              <a:t> numbers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S(n, r) = the number of ways to break up a set of n elements into r groups.</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If you study these numbers in detail, you can solve more complex counting problems, and determine coefficients of more Bernoulli-type summations!</a:t>
            </a:r>
          </a:p>
          <a:p>
            <a:endParaRPr lang="en-US" sz="2800" dirty="0"/>
          </a:p>
        </p:txBody>
      </p:sp>
      <p:graphicFrame>
        <p:nvGraphicFramePr>
          <p:cNvPr id="4" name="Table 3"/>
          <p:cNvGraphicFramePr>
            <a:graphicFrameLocks noGrp="1"/>
          </p:cNvGraphicFramePr>
          <p:nvPr/>
        </p:nvGraphicFramePr>
        <p:xfrm>
          <a:off x="2362200" y="2667000"/>
          <a:ext cx="4800603" cy="2595880"/>
        </p:xfrm>
        <a:graphic>
          <a:graphicData uri="http://schemas.openxmlformats.org/drawingml/2006/table">
            <a:tbl>
              <a:tblPr firstRow="1" bandRow="1">
                <a:tableStyleId>{5C22544A-7EE6-4342-B048-85BDC9FD1C3A}</a:tableStyleId>
              </a:tblPr>
              <a:tblGrid>
                <a:gridCol w="721317"/>
                <a:gridCol w="679881"/>
                <a:gridCol w="679881"/>
                <a:gridCol w="679881"/>
                <a:gridCol w="679881"/>
                <a:gridCol w="679881"/>
                <a:gridCol w="679881"/>
              </a:tblGrid>
              <a:tr h="370840">
                <a:tc>
                  <a:txBody>
                    <a:bodyPr/>
                    <a:lstStyle/>
                    <a:p>
                      <a:pPr algn="ctr"/>
                      <a:endParaRPr lang="en-US" dirty="0"/>
                    </a:p>
                  </a:txBody>
                  <a:tcPr/>
                </a:tc>
                <a:tc>
                  <a:txBody>
                    <a:bodyPr/>
                    <a:lstStyle/>
                    <a:p>
                      <a:pPr algn="ctr"/>
                      <a:r>
                        <a:rPr lang="en-US" dirty="0" smtClean="0"/>
                        <a:t>r = 1</a:t>
                      </a:r>
                      <a:endParaRPr lang="en-US" dirty="0"/>
                    </a:p>
                  </a:txBody>
                  <a:tcPr/>
                </a:tc>
                <a:tc>
                  <a:txBody>
                    <a:bodyPr/>
                    <a:lstStyle/>
                    <a:p>
                      <a:pPr algn="ctr"/>
                      <a:r>
                        <a:rPr lang="en-US" dirty="0" smtClean="0"/>
                        <a:t>r = 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r = 6</a:t>
                      </a:r>
                      <a:endParaRPr lang="en-US" dirty="0" smtClean="0"/>
                    </a:p>
                  </a:txBody>
                  <a:tcPr/>
                </a:tc>
              </a:tr>
              <a:tr h="370840">
                <a:tc>
                  <a:txBody>
                    <a:bodyPr/>
                    <a:lstStyle/>
                    <a:p>
                      <a:pPr algn="ctr"/>
                      <a:r>
                        <a:rPr lang="en-US" dirty="0" smtClean="0"/>
                        <a:t>n = 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n = 2</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n = 3</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pPr algn="ctr"/>
                      <a:r>
                        <a:rPr lang="en-US" dirty="0" smtClean="0"/>
                        <a:t>n = 4</a:t>
                      </a:r>
                      <a:endParaRPr lang="en-US" dirty="0"/>
                    </a:p>
                  </a:txBody>
                  <a:tcPr/>
                </a:tc>
                <a:tc>
                  <a:txBody>
                    <a:bodyPr/>
                    <a:lstStyle/>
                    <a:p>
                      <a:pPr algn="ctr"/>
                      <a:r>
                        <a:rPr lang="en-US" dirty="0" smtClean="0"/>
                        <a:t>1</a:t>
                      </a:r>
                      <a:endParaRPr lang="en-US" dirty="0"/>
                    </a:p>
                  </a:txBody>
                  <a:tcPr/>
                </a:tc>
                <a:tc>
                  <a:txBody>
                    <a:bodyPr/>
                    <a:lstStyle/>
                    <a:p>
                      <a:pPr algn="ctr"/>
                      <a:r>
                        <a:rPr lang="en-US" dirty="0" smtClean="0"/>
                        <a:t>7</a:t>
                      </a:r>
                      <a:endParaRPr lang="en-US" dirty="0"/>
                    </a:p>
                  </a:txBody>
                  <a:tcPr/>
                </a:tc>
                <a:tc>
                  <a:txBody>
                    <a:bodyPr/>
                    <a:lstStyle/>
                    <a:p>
                      <a:pPr algn="ctr"/>
                      <a:r>
                        <a:rPr lang="en-US" dirty="0" smtClean="0"/>
                        <a:t>6</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a:p>
                  </a:txBody>
                  <a:tcPr/>
                </a:tc>
              </a:tr>
              <a:tr h="370840">
                <a:tc>
                  <a:txBody>
                    <a:bodyPr/>
                    <a:lstStyle/>
                    <a:p>
                      <a:pPr algn="ctr"/>
                      <a:r>
                        <a:rPr lang="en-US" dirty="0" smtClean="0"/>
                        <a:t>n = 5</a:t>
                      </a:r>
                      <a:endParaRPr lang="en-US" dirty="0"/>
                    </a:p>
                  </a:txBody>
                  <a:tcPr/>
                </a:tc>
                <a:tc>
                  <a:txBody>
                    <a:bodyPr/>
                    <a:lstStyle/>
                    <a:p>
                      <a:pPr algn="ctr"/>
                      <a:r>
                        <a:rPr lang="en-US" dirty="0" smtClean="0"/>
                        <a:t>1</a:t>
                      </a:r>
                      <a:endParaRPr lang="en-US" dirty="0"/>
                    </a:p>
                  </a:txBody>
                  <a:tcPr/>
                </a:tc>
                <a:tc>
                  <a:txBody>
                    <a:bodyPr/>
                    <a:lstStyle/>
                    <a:p>
                      <a:pPr algn="ctr"/>
                      <a:r>
                        <a:rPr lang="en-US" dirty="0" smtClean="0"/>
                        <a:t>15</a:t>
                      </a:r>
                      <a:endParaRPr lang="en-US" dirty="0"/>
                    </a:p>
                  </a:txBody>
                  <a:tcPr/>
                </a:tc>
                <a:tc>
                  <a:txBody>
                    <a:bodyPr/>
                    <a:lstStyle/>
                    <a:p>
                      <a:pPr algn="ctr"/>
                      <a:r>
                        <a:rPr lang="en-US" dirty="0" smtClean="0"/>
                        <a:t>25</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r>
              <a:tr h="370840">
                <a:tc>
                  <a:txBody>
                    <a:bodyPr/>
                    <a:lstStyle/>
                    <a:p>
                      <a:pPr algn="ctr"/>
                      <a:r>
                        <a:rPr lang="en-US" dirty="0" smtClean="0"/>
                        <a:t>n = 6</a:t>
                      </a:r>
                      <a:endParaRPr lang="en-US" dirty="0"/>
                    </a:p>
                  </a:txBody>
                  <a:tcPr/>
                </a:tc>
                <a:tc>
                  <a:txBody>
                    <a:bodyPr/>
                    <a:lstStyle/>
                    <a:p>
                      <a:pPr algn="ctr"/>
                      <a:r>
                        <a:rPr lang="en-US" dirty="0" smtClean="0"/>
                        <a:t>1</a:t>
                      </a:r>
                      <a:endParaRPr lang="en-US" dirty="0"/>
                    </a:p>
                  </a:txBody>
                  <a:tcPr/>
                </a:tc>
                <a:tc>
                  <a:txBody>
                    <a:bodyPr/>
                    <a:lstStyle/>
                    <a:p>
                      <a:pPr algn="ctr"/>
                      <a:r>
                        <a:rPr lang="en-US" dirty="0" smtClean="0"/>
                        <a:t>31</a:t>
                      </a:r>
                      <a:endParaRPr lang="en-US" dirty="0"/>
                    </a:p>
                  </a:txBody>
                  <a:tcPr/>
                </a:tc>
                <a:tc>
                  <a:txBody>
                    <a:bodyPr/>
                    <a:lstStyle/>
                    <a:p>
                      <a:pPr algn="ctr"/>
                      <a:r>
                        <a:rPr lang="en-US" dirty="0" smtClean="0"/>
                        <a:t>90</a:t>
                      </a:r>
                      <a:endParaRPr lang="en-US" dirty="0"/>
                    </a:p>
                  </a:txBody>
                  <a:tcPr/>
                </a:tc>
                <a:tc>
                  <a:txBody>
                    <a:bodyPr/>
                    <a:lstStyle/>
                    <a:p>
                      <a:pPr algn="ctr"/>
                      <a:r>
                        <a:rPr lang="en-US" dirty="0" smtClean="0"/>
                        <a:t>65</a:t>
                      </a:r>
                      <a:endParaRPr lang="en-US" dirty="0"/>
                    </a:p>
                  </a:txBody>
                  <a:tcPr/>
                </a:tc>
                <a:tc>
                  <a:txBody>
                    <a:bodyPr/>
                    <a:lstStyle/>
                    <a:p>
                      <a:pPr algn="ctr"/>
                      <a:r>
                        <a:rPr lang="en-US" dirty="0" smtClean="0"/>
                        <a:t>15</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simple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Let’s consider S(3, 2).  How many ways can we split up a 3-element set { A, B, C } into two groups?</a:t>
            </a:r>
          </a:p>
          <a:p>
            <a:pPr lvl="1">
              <a:buNone/>
            </a:pPr>
            <a:r>
              <a:rPr lang="en-US" sz="2400" dirty="0" smtClean="0"/>
              <a:t>Note:  their sizes must be 1 and 2.</a:t>
            </a:r>
          </a:p>
          <a:p>
            <a:pPr lvl="1"/>
            <a:r>
              <a:rPr lang="en-US" sz="2400" dirty="0" smtClean="0"/>
              <a:t>A / BC</a:t>
            </a:r>
          </a:p>
          <a:p>
            <a:pPr lvl="1"/>
            <a:r>
              <a:rPr lang="en-US" sz="2400" dirty="0" smtClean="0"/>
              <a:t>B / AC</a:t>
            </a:r>
          </a:p>
          <a:p>
            <a:pPr lvl="1"/>
            <a:r>
              <a:rPr lang="en-US" sz="2400" dirty="0" smtClean="0"/>
              <a:t>C / AB</a:t>
            </a:r>
          </a:p>
          <a:p>
            <a:r>
              <a:rPr lang="en-US" sz="2800" dirty="0" smtClean="0"/>
              <a:t>Consider S(3, 3).  Splitting { A, B, C } into 3 groups.</a:t>
            </a:r>
          </a:p>
          <a:p>
            <a:pPr lvl="1"/>
            <a:r>
              <a:rPr lang="en-US" sz="2400" dirty="0" smtClean="0"/>
              <a:t>A / B / C</a:t>
            </a:r>
          </a:p>
          <a:p>
            <a:r>
              <a:rPr lang="en-US" sz="2800" dirty="0" smtClean="0"/>
              <a:t>Next, let’s work out various cases of S(5, r)                for 1 </a:t>
            </a:r>
            <a:r>
              <a:rPr lang="en-US" sz="2800" dirty="0" smtClean="0">
                <a:sym typeface="Symbol"/>
              </a:rPr>
              <a:t> r  5.</a:t>
            </a:r>
            <a:endParaRPr lang="en-US" sz="2800"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S(5, r)</a:t>
            </a:r>
            <a:endParaRPr lang="en-US" dirty="0"/>
          </a:p>
        </p:txBody>
      </p:sp>
      <p:sp>
        <p:nvSpPr>
          <p:cNvPr id="3" name="Content Placeholder 2"/>
          <p:cNvSpPr>
            <a:spLocks noGrp="1"/>
          </p:cNvSpPr>
          <p:nvPr>
            <p:ph idx="1"/>
          </p:nvPr>
        </p:nvSpPr>
        <p:spPr/>
        <p:txBody>
          <a:bodyPr>
            <a:normAutofit/>
          </a:bodyPr>
          <a:lstStyle/>
          <a:p>
            <a:r>
              <a:rPr lang="en-US" sz="2800" dirty="0" smtClean="0"/>
              <a:t>S(5, 1):  We need to “split up” a set of 5 elements into a single group.  Degenerate case:  we want 1 group of size 5.  </a:t>
            </a:r>
            <a:r>
              <a:rPr lang="en-US" sz="2800" dirty="0" smtClean="0">
                <a:sym typeface="Wingdings" pitchFamily="2" charset="2"/>
              </a:rPr>
              <a:t>Answer = 1.</a:t>
            </a:r>
          </a:p>
          <a:p>
            <a:r>
              <a:rPr lang="en-US" sz="2800" dirty="0" smtClean="0">
                <a:sym typeface="Wingdings" pitchFamily="2" charset="2"/>
              </a:rPr>
              <a:t>S(5, 2):  Split into 2 groups</a:t>
            </a:r>
          </a:p>
          <a:p>
            <a:pPr lvl="1"/>
            <a:r>
              <a:rPr lang="en-US" sz="2400" dirty="0" smtClean="0">
                <a:sym typeface="Wingdings" pitchFamily="2" charset="2"/>
              </a:rPr>
              <a:t>Their sizes could be 2 and 3.  In this case, we have groups like A B / C D E.  Select which 2 go in one group:  C(5, 2).</a:t>
            </a:r>
          </a:p>
          <a:p>
            <a:pPr lvl="1"/>
            <a:r>
              <a:rPr lang="en-US" sz="2400" dirty="0" smtClean="0">
                <a:sym typeface="Wingdings" pitchFamily="2" charset="2"/>
              </a:rPr>
              <a:t>Their sizes could be 1 and 4.  In this case, we have groups like A / B C D E.  Select 1 to go into the first group:  C(5, 1).</a:t>
            </a:r>
          </a:p>
          <a:p>
            <a:pPr lvl="1"/>
            <a:r>
              <a:rPr lang="en-US" sz="2400" dirty="0" smtClean="0">
                <a:sym typeface="Wingdings" pitchFamily="2" charset="2"/>
              </a:rPr>
              <a:t>Answer is the sum:  10 + 5 = 15.</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Variants of p </a:t>
            </a:r>
            <a:r>
              <a:rPr lang="en-US" dirty="0" smtClean="0">
                <a:sym typeface="Wingdings" pitchFamily="2" charset="2"/>
              </a:rPr>
              <a:t> q</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sz="2800" dirty="0" smtClean="0"/>
              <a:t>Once you have written an implication statement, it can be modified in various ways:</a:t>
            </a:r>
          </a:p>
          <a:p>
            <a:r>
              <a:rPr lang="en-US" sz="2800" dirty="0" smtClean="0">
                <a:solidFill>
                  <a:srgbClr val="FFFF00"/>
                </a:solidFill>
              </a:rPr>
              <a:t>Converse</a:t>
            </a:r>
            <a:r>
              <a:rPr lang="en-US" sz="2800" dirty="0" smtClean="0"/>
              <a:t>:	   	q </a:t>
            </a:r>
            <a:r>
              <a:rPr lang="en-US" sz="2800" dirty="0" smtClean="0">
                <a:sym typeface="Wingdings" pitchFamily="2" charset="2"/>
              </a:rPr>
              <a:t> p</a:t>
            </a:r>
          </a:p>
          <a:p>
            <a:r>
              <a:rPr lang="en-US" sz="2800" dirty="0" smtClean="0">
                <a:solidFill>
                  <a:srgbClr val="FFFF00"/>
                </a:solidFill>
                <a:sym typeface="Wingdings" pitchFamily="2" charset="2"/>
              </a:rPr>
              <a:t>Inverse</a:t>
            </a:r>
            <a:r>
              <a:rPr lang="en-US" sz="2800" dirty="0" smtClean="0">
                <a:sym typeface="Wingdings" pitchFamily="2" charset="2"/>
              </a:rPr>
              <a:t>:	   	~p  ~q</a:t>
            </a:r>
          </a:p>
          <a:p>
            <a:r>
              <a:rPr lang="en-US" sz="2800" dirty="0" err="1" smtClean="0">
                <a:solidFill>
                  <a:srgbClr val="FFFF00"/>
                </a:solidFill>
                <a:sym typeface="Wingdings" pitchFamily="2" charset="2"/>
              </a:rPr>
              <a:t>Contrapositive</a:t>
            </a:r>
            <a:r>
              <a:rPr lang="en-US" sz="2800" dirty="0" smtClean="0">
                <a:sym typeface="Wingdings" pitchFamily="2" charset="2"/>
              </a:rPr>
              <a:t>:  	~q  ~p</a:t>
            </a:r>
          </a:p>
          <a:p>
            <a:endParaRPr lang="en-US" sz="2800" dirty="0" smtClean="0">
              <a:sym typeface="Wingdings" pitchFamily="2" charset="2"/>
            </a:endParaRPr>
          </a:p>
          <a:p>
            <a:r>
              <a:rPr lang="en-US" sz="2800" dirty="0" smtClean="0">
                <a:sym typeface="Wingdings" pitchFamily="2" charset="2"/>
              </a:rPr>
              <a:t>The </a:t>
            </a:r>
            <a:r>
              <a:rPr lang="en-US" sz="2800" dirty="0" err="1" smtClean="0">
                <a:sym typeface="Wingdings" pitchFamily="2" charset="2"/>
              </a:rPr>
              <a:t>contrapositive</a:t>
            </a:r>
            <a:r>
              <a:rPr lang="en-US" sz="2800" dirty="0" smtClean="0">
                <a:sym typeface="Wingdings" pitchFamily="2" charset="2"/>
              </a:rPr>
              <a:t> is equivalent to p  q.</a:t>
            </a:r>
          </a:p>
          <a:p>
            <a:r>
              <a:rPr lang="en-US" sz="2800" dirty="0" smtClean="0">
                <a:sym typeface="Wingdings" pitchFamily="2" charset="2"/>
              </a:rPr>
              <a:t>The converse and inverse are equivalent to each other, but </a:t>
            </a:r>
            <a:r>
              <a:rPr lang="en-US" sz="2800" u="sng" dirty="0" smtClean="0">
                <a:sym typeface="Wingdings" pitchFamily="2" charset="2"/>
              </a:rPr>
              <a:t>not</a:t>
            </a:r>
            <a:r>
              <a:rPr lang="en-US" sz="2800" dirty="0" smtClean="0">
                <a:sym typeface="Wingdings" pitchFamily="2" charset="2"/>
              </a:rPr>
              <a:t> necessarily equal to p  q.</a:t>
            </a:r>
          </a:p>
          <a:p>
            <a:r>
              <a:rPr lang="en-US" sz="2800" dirty="0" smtClean="0">
                <a:sym typeface="Wingdings" pitchFamily="2" charset="2"/>
              </a:rPr>
              <a:t>Sometimes helpful to combine </a:t>
            </a:r>
            <a:r>
              <a:rPr lang="en-US" sz="2800" dirty="0" err="1" smtClean="0">
                <a:sym typeface="Wingdings" pitchFamily="2" charset="2"/>
              </a:rPr>
              <a:t>contrapositive</a:t>
            </a:r>
            <a:r>
              <a:rPr lang="en-US" sz="2800" dirty="0" smtClean="0">
                <a:sym typeface="Wingdings" pitchFamily="2" charset="2"/>
              </a:rPr>
              <a:t> with earlier equivalence using OR.</a:t>
            </a:r>
            <a:endParaRPr lang="en-US" sz="2800"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S(5, r) continued</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sz="2800" dirty="0" smtClean="0"/>
              <a:t>S(5, 3):  We need to split into 3 groups</a:t>
            </a:r>
          </a:p>
          <a:p>
            <a:pPr lvl="1"/>
            <a:r>
              <a:rPr lang="en-US" sz="2400" dirty="0" smtClean="0"/>
              <a:t>The sizes could be 1, 1, 3.  For example A / B / CDE.  Think of it in terms of </a:t>
            </a:r>
            <a:r>
              <a:rPr lang="en-US" sz="2400" dirty="0" smtClean="0">
                <a:solidFill>
                  <a:srgbClr val="FFFF00"/>
                </a:solidFill>
              </a:rPr>
              <a:t>distinguishable permutations</a:t>
            </a:r>
            <a:r>
              <a:rPr lang="en-US" sz="2400" dirty="0" smtClean="0"/>
              <a:t>.  The 5 elements can be ordered in 5! ways.  But the 3 elements in the size-3 group have no inherent order, so we have to divide by 3!.  Also, the two groups of size 1 are indistinguishable, so we divide by another 2!.  5!/(3!2!) = 10</a:t>
            </a:r>
          </a:p>
          <a:p>
            <a:pPr lvl="1"/>
            <a:r>
              <a:rPr lang="en-US" sz="2400" dirty="0" smtClean="0"/>
              <a:t>The sizes could be 1, 2, 2.  For example A / BC / DE.  The total number of permutations is 5!.  But the 2 groups of 2 are indistinguishable.  Also, the pairs of values inside each group of 2 are indistinguishable.  5!/(2!2!2!) = 15.</a:t>
            </a:r>
          </a:p>
          <a:p>
            <a:pPr lvl="1"/>
            <a:r>
              <a:rPr lang="en-US" sz="2400" dirty="0" smtClean="0"/>
              <a:t>Total = 25.</a:t>
            </a:r>
            <a:endParaRPr lang="en-US" sz="24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S(5, r) continued</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sz="2800" dirty="0" smtClean="0"/>
              <a:t>S(5, 4):  We need to split into 4 groups</a:t>
            </a:r>
          </a:p>
          <a:p>
            <a:pPr lvl="1"/>
            <a:r>
              <a:rPr lang="en-US" sz="2400" dirty="0" smtClean="0"/>
              <a:t>The sizes could only be 1, 1, 1, 2.  The two positions inside the size-2 group are not distinguishable, and the 3 groups of size 1 are not distinguishable.  5!/(2!3!) = 10.</a:t>
            </a:r>
          </a:p>
          <a:p>
            <a:pPr lvl="1"/>
            <a:endParaRPr lang="en-US" sz="2400" dirty="0" smtClean="0"/>
          </a:p>
          <a:p>
            <a:r>
              <a:rPr lang="en-US" sz="2800" dirty="0" smtClean="0"/>
              <a:t>S(5, 5):  pulverize the set of 5 into singleton sets.  Just one way to do it.  (You can think of all 5 size-1 groups as being indistinguishable, and 5!/5! = 1)</a:t>
            </a:r>
          </a:p>
          <a:p>
            <a:endParaRPr lang="en-US" sz="2800" dirty="0" smtClean="0"/>
          </a:p>
          <a:p>
            <a:r>
              <a:rPr lang="en-US" sz="2800" dirty="0" smtClean="0"/>
              <a:t>So, row 5 of </a:t>
            </a:r>
            <a:r>
              <a:rPr lang="en-US" sz="2800" dirty="0" err="1" smtClean="0"/>
              <a:t>Stirling’s</a:t>
            </a:r>
            <a:r>
              <a:rPr lang="en-US" sz="2800" dirty="0" smtClean="0"/>
              <a:t> triangle is:  1, 15, 25, 10, 1</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approach</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It’s a bit tedious to keep evaluating each S(n, r) from scratch in terms of every possible case of group size.</a:t>
            </a:r>
          </a:p>
          <a:p>
            <a:r>
              <a:rPr lang="en-US" sz="2800" dirty="0" smtClean="0"/>
              <a:t>Let’s make use of earlier/lower values of S.</a:t>
            </a:r>
          </a:p>
          <a:p>
            <a:r>
              <a:rPr lang="en-US" sz="2800" dirty="0" smtClean="0"/>
              <a:t>Consider S(6, 3).  Split { A, B, C, D, E, F } into 3 parts.</a:t>
            </a:r>
          </a:p>
          <a:p>
            <a:r>
              <a:rPr lang="en-US" sz="2800" dirty="0" smtClean="0"/>
              <a:t>When we partition into groups, we may have F by itself.</a:t>
            </a:r>
          </a:p>
          <a:p>
            <a:pPr lvl="1"/>
            <a:r>
              <a:rPr lang="en-US" sz="2400" dirty="0" smtClean="0"/>
              <a:t>F / (2 more groups of A-E).  Answer = S(5, 2).</a:t>
            </a:r>
          </a:p>
          <a:p>
            <a:pPr lvl="1"/>
            <a:r>
              <a:rPr lang="en-US" sz="2400" dirty="0" smtClean="0"/>
              <a:t>After partitioning A-E, just put F into any current group.  There are 3 to choose from.  Answer = 3 * S(5, 3)</a:t>
            </a:r>
          </a:p>
          <a:p>
            <a:pPr lvl="1"/>
            <a:r>
              <a:rPr lang="en-US" sz="2400" dirty="0" smtClean="0"/>
              <a:t>Add it up:  S(5, 2) + 3 * S(5, 3)</a:t>
            </a:r>
          </a:p>
          <a:p>
            <a:pPr lvl="1"/>
            <a:r>
              <a:rPr lang="en-US" sz="2400" dirty="0" smtClean="0"/>
              <a:t>In general:  </a:t>
            </a:r>
            <a:r>
              <a:rPr lang="en-US" sz="2400" dirty="0" smtClean="0">
                <a:solidFill>
                  <a:srgbClr val="FFFF00"/>
                </a:solidFill>
              </a:rPr>
              <a:t>S(n, r) = S(n – 1, r – 1) + r * S(n – 1, r)</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formula</a:t>
            </a:r>
            <a:endParaRPr lang="en-US" dirty="0"/>
          </a:p>
        </p:txBody>
      </p:sp>
      <p:sp>
        <p:nvSpPr>
          <p:cNvPr id="3" name="Content Placeholder 2"/>
          <p:cNvSpPr>
            <a:spLocks noGrp="1"/>
          </p:cNvSpPr>
          <p:nvPr>
            <p:ph idx="1"/>
          </p:nvPr>
        </p:nvSpPr>
        <p:spPr/>
        <p:txBody>
          <a:bodyPr>
            <a:normAutofit/>
          </a:bodyPr>
          <a:lstStyle/>
          <a:p>
            <a:r>
              <a:rPr lang="en-US" sz="2800" dirty="0" smtClean="0"/>
              <a:t>How can we use the </a:t>
            </a:r>
            <a:r>
              <a:rPr lang="en-US" sz="2800" dirty="0" err="1" smtClean="0"/>
              <a:t>Stirling</a:t>
            </a:r>
            <a:r>
              <a:rPr lang="en-US" sz="2800" dirty="0" smtClean="0"/>
              <a:t> formula to quickly determine S(n, r) for higher values of n?</a:t>
            </a:r>
          </a:p>
          <a:p>
            <a:r>
              <a:rPr lang="en-US" sz="2800" dirty="0" smtClean="0"/>
              <a:t>Cell value = NW + N * (column number)</a:t>
            </a:r>
          </a:p>
          <a:p>
            <a:pPr lvl="1"/>
            <a:r>
              <a:rPr lang="en-US" sz="2400" dirty="0" smtClean="0"/>
              <a:t>Observe  90 = 15 + 25*3  and  65 = 25 + 10*4</a:t>
            </a:r>
          </a:p>
          <a:p>
            <a:endParaRPr lang="en-US" sz="2800" dirty="0"/>
          </a:p>
        </p:txBody>
      </p:sp>
      <p:graphicFrame>
        <p:nvGraphicFramePr>
          <p:cNvPr id="4" name="Table 3"/>
          <p:cNvGraphicFramePr>
            <a:graphicFrameLocks noGrp="1"/>
          </p:cNvGraphicFramePr>
          <p:nvPr/>
        </p:nvGraphicFramePr>
        <p:xfrm>
          <a:off x="2057400" y="3886200"/>
          <a:ext cx="4800603" cy="2595880"/>
        </p:xfrm>
        <a:graphic>
          <a:graphicData uri="http://schemas.openxmlformats.org/drawingml/2006/table">
            <a:tbl>
              <a:tblPr firstRow="1" bandRow="1">
                <a:tableStyleId>{5C22544A-7EE6-4342-B048-85BDC9FD1C3A}</a:tableStyleId>
              </a:tblPr>
              <a:tblGrid>
                <a:gridCol w="721317"/>
                <a:gridCol w="679881"/>
                <a:gridCol w="679881"/>
                <a:gridCol w="679881"/>
                <a:gridCol w="679881"/>
                <a:gridCol w="679881"/>
                <a:gridCol w="679881"/>
              </a:tblGrid>
              <a:tr h="370840">
                <a:tc>
                  <a:txBody>
                    <a:bodyPr/>
                    <a:lstStyle/>
                    <a:p>
                      <a:pPr algn="ctr"/>
                      <a:endParaRPr lang="en-US" dirty="0"/>
                    </a:p>
                  </a:txBody>
                  <a:tcPr/>
                </a:tc>
                <a:tc>
                  <a:txBody>
                    <a:bodyPr/>
                    <a:lstStyle/>
                    <a:p>
                      <a:pPr algn="ctr"/>
                      <a:r>
                        <a:rPr lang="en-US" dirty="0" smtClean="0"/>
                        <a:t>r = 1</a:t>
                      </a:r>
                      <a:endParaRPr lang="en-US" dirty="0"/>
                    </a:p>
                  </a:txBody>
                  <a:tcPr/>
                </a:tc>
                <a:tc>
                  <a:txBody>
                    <a:bodyPr/>
                    <a:lstStyle/>
                    <a:p>
                      <a:pPr algn="ctr"/>
                      <a:r>
                        <a:rPr lang="en-US" dirty="0" smtClean="0"/>
                        <a:t>r = 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 = 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r = 6</a:t>
                      </a:r>
                      <a:endParaRPr lang="en-US" dirty="0" smtClean="0"/>
                    </a:p>
                  </a:txBody>
                  <a:tcPr/>
                </a:tc>
              </a:tr>
              <a:tr h="370840">
                <a:tc>
                  <a:txBody>
                    <a:bodyPr/>
                    <a:lstStyle/>
                    <a:p>
                      <a:pPr algn="ctr"/>
                      <a:r>
                        <a:rPr lang="en-US" dirty="0" smtClean="0"/>
                        <a:t>n = 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n = 2</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n = 3</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pPr algn="ctr"/>
                      <a:r>
                        <a:rPr lang="en-US" dirty="0" smtClean="0"/>
                        <a:t>n = 4</a:t>
                      </a:r>
                      <a:endParaRPr lang="en-US" dirty="0"/>
                    </a:p>
                  </a:txBody>
                  <a:tcPr/>
                </a:tc>
                <a:tc>
                  <a:txBody>
                    <a:bodyPr/>
                    <a:lstStyle/>
                    <a:p>
                      <a:pPr algn="ctr"/>
                      <a:r>
                        <a:rPr lang="en-US" dirty="0" smtClean="0"/>
                        <a:t>1</a:t>
                      </a:r>
                      <a:endParaRPr lang="en-US" dirty="0"/>
                    </a:p>
                  </a:txBody>
                  <a:tcPr/>
                </a:tc>
                <a:tc>
                  <a:txBody>
                    <a:bodyPr/>
                    <a:lstStyle/>
                    <a:p>
                      <a:pPr algn="ctr"/>
                      <a:r>
                        <a:rPr lang="en-US" dirty="0" smtClean="0"/>
                        <a:t>7</a:t>
                      </a:r>
                      <a:endParaRPr lang="en-US" dirty="0"/>
                    </a:p>
                  </a:txBody>
                  <a:tcPr/>
                </a:tc>
                <a:tc>
                  <a:txBody>
                    <a:bodyPr/>
                    <a:lstStyle/>
                    <a:p>
                      <a:pPr algn="ctr"/>
                      <a:r>
                        <a:rPr lang="en-US" dirty="0" smtClean="0"/>
                        <a:t>6</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r>
              <a:tr h="370840">
                <a:tc>
                  <a:txBody>
                    <a:bodyPr/>
                    <a:lstStyle/>
                    <a:p>
                      <a:pPr algn="ctr"/>
                      <a:r>
                        <a:rPr lang="en-US" dirty="0" smtClean="0"/>
                        <a:t>n = 5</a:t>
                      </a:r>
                      <a:endParaRPr lang="en-US" dirty="0"/>
                    </a:p>
                  </a:txBody>
                  <a:tcPr/>
                </a:tc>
                <a:tc>
                  <a:txBody>
                    <a:bodyPr/>
                    <a:lstStyle/>
                    <a:p>
                      <a:pPr algn="ctr"/>
                      <a:r>
                        <a:rPr lang="en-US" dirty="0" smtClean="0"/>
                        <a:t>1</a:t>
                      </a:r>
                      <a:endParaRPr lang="en-US" dirty="0"/>
                    </a:p>
                  </a:txBody>
                  <a:tcPr/>
                </a:tc>
                <a:tc>
                  <a:txBody>
                    <a:bodyPr/>
                    <a:lstStyle/>
                    <a:p>
                      <a:pPr algn="ctr"/>
                      <a:r>
                        <a:rPr lang="en-US" dirty="0" smtClean="0"/>
                        <a:t>15</a:t>
                      </a:r>
                      <a:endParaRPr lang="en-US" dirty="0"/>
                    </a:p>
                  </a:txBody>
                  <a:tcPr/>
                </a:tc>
                <a:tc>
                  <a:txBody>
                    <a:bodyPr/>
                    <a:lstStyle/>
                    <a:p>
                      <a:pPr algn="ctr"/>
                      <a:r>
                        <a:rPr lang="en-US" dirty="0" smtClean="0"/>
                        <a:t>25</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r>
              <a:tr h="370840">
                <a:tc>
                  <a:txBody>
                    <a:bodyPr/>
                    <a:lstStyle/>
                    <a:p>
                      <a:pPr algn="ctr"/>
                      <a:r>
                        <a:rPr lang="en-US" dirty="0" smtClean="0"/>
                        <a:t>n = 6</a:t>
                      </a:r>
                      <a:endParaRPr lang="en-US" dirty="0"/>
                    </a:p>
                  </a:txBody>
                  <a:tcPr/>
                </a:tc>
                <a:tc>
                  <a:txBody>
                    <a:bodyPr/>
                    <a:lstStyle/>
                    <a:p>
                      <a:pPr algn="ctr"/>
                      <a:r>
                        <a:rPr lang="en-US" dirty="0" smtClean="0"/>
                        <a:t>1</a:t>
                      </a:r>
                      <a:endParaRPr lang="en-US" dirty="0"/>
                    </a:p>
                  </a:txBody>
                  <a:tcPr/>
                </a:tc>
                <a:tc>
                  <a:txBody>
                    <a:bodyPr/>
                    <a:lstStyle/>
                    <a:p>
                      <a:pPr algn="ctr"/>
                      <a:r>
                        <a:rPr lang="en-US" dirty="0" smtClean="0"/>
                        <a:t>31</a:t>
                      </a:r>
                      <a:endParaRPr lang="en-US" dirty="0"/>
                    </a:p>
                  </a:txBody>
                  <a:tcPr/>
                </a:tc>
                <a:tc>
                  <a:txBody>
                    <a:bodyPr/>
                    <a:lstStyle/>
                    <a:p>
                      <a:pPr algn="ctr"/>
                      <a:r>
                        <a:rPr lang="en-US" dirty="0" smtClean="0"/>
                        <a:t>90</a:t>
                      </a:r>
                      <a:endParaRPr lang="en-US" dirty="0"/>
                    </a:p>
                  </a:txBody>
                  <a:tcPr/>
                </a:tc>
                <a:tc>
                  <a:txBody>
                    <a:bodyPr/>
                    <a:lstStyle/>
                    <a:p>
                      <a:pPr algn="ctr"/>
                      <a:r>
                        <a:rPr lang="en-US" dirty="0" smtClean="0"/>
                        <a:t>65</a:t>
                      </a:r>
                      <a:endParaRPr lang="en-US" dirty="0"/>
                    </a:p>
                  </a:txBody>
                  <a:tcPr/>
                </a:tc>
                <a:tc>
                  <a:txBody>
                    <a:bodyPr/>
                    <a:lstStyle/>
                    <a:p>
                      <a:pPr algn="ctr"/>
                      <a:r>
                        <a:rPr lang="en-US" dirty="0" smtClean="0"/>
                        <a:t>15</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relations</a:t>
            </a:r>
            <a:endParaRPr lang="en-US" dirty="0"/>
          </a:p>
        </p:txBody>
      </p:sp>
      <p:sp>
        <p:nvSpPr>
          <p:cNvPr id="3" name="Content Placeholder 2"/>
          <p:cNvSpPr>
            <a:spLocks noGrp="1"/>
          </p:cNvSpPr>
          <p:nvPr>
            <p:ph idx="1"/>
          </p:nvPr>
        </p:nvSpPr>
        <p:spPr/>
        <p:txBody>
          <a:bodyPr>
            <a:normAutofit/>
          </a:bodyPr>
          <a:lstStyle/>
          <a:p>
            <a:r>
              <a:rPr lang="en-US" sz="2800" dirty="0" smtClean="0"/>
              <a:t>Often we need to simplify a recursive formula into something more explicit.</a:t>
            </a:r>
          </a:p>
          <a:p>
            <a:r>
              <a:rPr lang="en-US" sz="2800" dirty="0" smtClean="0"/>
              <a:t>Example:</a:t>
            </a:r>
          </a:p>
          <a:p>
            <a:pPr lvl="1"/>
            <a:r>
              <a:rPr lang="en-US" sz="2400" dirty="0" smtClean="0"/>
              <a:t>a</a:t>
            </a:r>
            <a:r>
              <a:rPr lang="en-US" sz="2400" baseline="-25000" dirty="0" smtClean="0"/>
              <a:t>0</a:t>
            </a:r>
            <a:r>
              <a:rPr lang="en-US" sz="2400" dirty="0" smtClean="0"/>
              <a:t> = 1</a:t>
            </a:r>
          </a:p>
          <a:p>
            <a:pPr lvl="1"/>
            <a:r>
              <a:rPr lang="en-US" sz="2400" dirty="0" smtClean="0"/>
              <a:t>a</a:t>
            </a:r>
            <a:r>
              <a:rPr lang="en-US" sz="2400" baseline="-25000" dirty="0" smtClean="0"/>
              <a:t>n</a:t>
            </a:r>
            <a:r>
              <a:rPr lang="en-US" sz="2400" dirty="0" smtClean="0"/>
              <a:t> = 2 a</a:t>
            </a:r>
            <a:r>
              <a:rPr lang="en-US" sz="2400" baseline="-25000" dirty="0" smtClean="0"/>
              <a:t>n–1</a:t>
            </a:r>
          </a:p>
          <a:p>
            <a:pPr lvl="1"/>
            <a:r>
              <a:rPr lang="en-US" sz="2400" dirty="0" smtClean="0"/>
              <a:t>If we expand the recursive rule a couple of times, we see a simple pattern emerge, and we can write an explicit formula.  </a:t>
            </a:r>
            <a:r>
              <a:rPr lang="en-US" sz="2400" dirty="0" smtClean="0">
                <a:sym typeface="Wingdings" pitchFamily="2" charset="2"/>
              </a:rPr>
              <a:t></a:t>
            </a:r>
          </a:p>
          <a:p>
            <a:pPr lvl="1"/>
            <a:endParaRPr lang="en-US" sz="2400" dirty="0" smtClean="0"/>
          </a:p>
          <a:p>
            <a:pPr lvl="1"/>
            <a:endParaRPr lang="en-US" sz="24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a:t>
            </a:r>
            <a:r>
              <a:rPr lang="en-US" sz="2800" baseline="-25000" dirty="0" smtClean="0"/>
              <a:t>0</a:t>
            </a:r>
            <a:r>
              <a:rPr lang="en-US" sz="2800" dirty="0" smtClean="0"/>
              <a:t> = 1</a:t>
            </a:r>
          </a:p>
          <a:p>
            <a:r>
              <a:rPr lang="en-US" sz="2800" dirty="0" smtClean="0"/>
              <a:t>a</a:t>
            </a:r>
            <a:r>
              <a:rPr lang="en-US" sz="2800" baseline="-25000" dirty="0" smtClean="0"/>
              <a:t>n</a:t>
            </a:r>
            <a:r>
              <a:rPr lang="en-US" sz="2800" dirty="0" smtClean="0"/>
              <a:t> = 2 a</a:t>
            </a:r>
            <a:r>
              <a:rPr lang="en-US" sz="2800" baseline="-25000" dirty="0" smtClean="0"/>
              <a:t>n–1</a:t>
            </a:r>
          </a:p>
          <a:p>
            <a:r>
              <a:rPr lang="en-US" sz="2800" dirty="0" smtClean="0"/>
              <a:t>Let’s expand the recursive definition to detect a pattern.</a:t>
            </a:r>
          </a:p>
          <a:p>
            <a:pPr lvl="1"/>
            <a:r>
              <a:rPr lang="en-US" sz="2400" dirty="0" smtClean="0"/>
              <a:t>a</a:t>
            </a:r>
            <a:r>
              <a:rPr lang="en-US" sz="2400" baseline="-25000" dirty="0" smtClean="0"/>
              <a:t>1</a:t>
            </a:r>
            <a:r>
              <a:rPr lang="en-US" sz="2400" dirty="0" smtClean="0"/>
              <a:t> = 3a</a:t>
            </a:r>
            <a:r>
              <a:rPr lang="en-US" sz="2400" baseline="-25000" dirty="0" smtClean="0"/>
              <a:t>0</a:t>
            </a:r>
            <a:r>
              <a:rPr lang="en-US" sz="2400" dirty="0" smtClean="0"/>
              <a:t> + 5</a:t>
            </a:r>
          </a:p>
          <a:p>
            <a:pPr lvl="1"/>
            <a:r>
              <a:rPr lang="en-US" sz="2400" dirty="0" smtClean="0"/>
              <a:t>a</a:t>
            </a:r>
            <a:r>
              <a:rPr lang="en-US" sz="2400" baseline="-25000" dirty="0" smtClean="0"/>
              <a:t>2</a:t>
            </a:r>
            <a:r>
              <a:rPr lang="en-US" sz="2400" dirty="0" smtClean="0"/>
              <a:t> = 3a</a:t>
            </a:r>
            <a:r>
              <a:rPr lang="en-US" sz="2400" baseline="-25000" dirty="0" smtClean="0"/>
              <a:t>1</a:t>
            </a:r>
            <a:r>
              <a:rPr lang="en-US" sz="2400" dirty="0" smtClean="0"/>
              <a:t> + 5 = 3(3a</a:t>
            </a:r>
            <a:r>
              <a:rPr lang="en-US" sz="2400" baseline="-25000" dirty="0" smtClean="0"/>
              <a:t>0</a:t>
            </a:r>
            <a:r>
              <a:rPr lang="en-US" sz="2400" dirty="0" smtClean="0"/>
              <a:t> + 5) = 9a</a:t>
            </a:r>
            <a:r>
              <a:rPr lang="en-US" sz="2400" baseline="-25000" dirty="0" smtClean="0"/>
              <a:t>0</a:t>
            </a:r>
            <a:r>
              <a:rPr lang="en-US" sz="2400" dirty="0" smtClean="0"/>
              <a:t> + 3 * 5</a:t>
            </a:r>
          </a:p>
          <a:p>
            <a:pPr lvl="1"/>
            <a:r>
              <a:rPr lang="en-US" sz="2400" dirty="0" smtClean="0"/>
              <a:t>a</a:t>
            </a:r>
            <a:r>
              <a:rPr lang="en-US" sz="2400" baseline="-25000" dirty="0" smtClean="0"/>
              <a:t>3</a:t>
            </a:r>
            <a:r>
              <a:rPr lang="en-US" sz="2400" dirty="0" smtClean="0"/>
              <a:t> = 3a</a:t>
            </a:r>
            <a:r>
              <a:rPr lang="en-US" sz="2400" baseline="-25000" dirty="0" smtClean="0"/>
              <a:t>2</a:t>
            </a:r>
            <a:r>
              <a:rPr lang="en-US" sz="2400" dirty="0" smtClean="0"/>
              <a:t> + 5 = 3(9a</a:t>
            </a:r>
            <a:r>
              <a:rPr lang="en-US" sz="2400" baseline="-25000" dirty="0" smtClean="0"/>
              <a:t>0</a:t>
            </a:r>
            <a:r>
              <a:rPr lang="en-US" sz="2400" dirty="0" smtClean="0"/>
              <a:t> + 3 * 5) = 27 a</a:t>
            </a:r>
            <a:r>
              <a:rPr lang="en-US" sz="2400" baseline="-25000" dirty="0" smtClean="0"/>
              <a:t>0</a:t>
            </a:r>
            <a:r>
              <a:rPr lang="en-US" sz="2400" dirty="0" smtClean="0"/>
              <a:t> + 3</a:t>
            </a:r>
            <a:r>
              <a:rPr lang="en-US" sz="2400" baseline="30000" dirty="0" smtClean="0"/>
              <a:t>2</a:t>
            </a:r>
            <a:r>
              <a:rPr lang="en-US" sz="2400" dirty="0" smtClean="0"/>
              <a:t> * 5</a:t>
            </a:r>
          </a:p>
          <a:p>
            <a:r>
              <a:rPr lang="en-US" sz="2800" dirty="0" smtClean="0"/>
              <a:t>We conclude:  </a:t>
            </a:r>
            <a:r>
              <a:rPr lang="en-US" sz="2800" dirty="0" smtClean="0">
                <a:solidFill>
                  <a:srgbClr val="FFFF00"/>
                </a:solidFill>
              </a:rPr>
              <a:t>a</a:t>
            </a:r>
            <a:r>
              <a:rPr lang="en-US" sz="2800" baseline="-25000" dirty="0" smtClean="0">
                <a:solidFill>
                  <a:srgbClr val="FFFF00"/>
                </a:solidFill>
              </a:rPr>
              <a:t>n</a:t>
            </a:r>
            <a:r>
              <a:rPr lang="en-US" sz="2800" dirty="0" smtClean="0">
                <a:solidFill>
                  <a:srgbClr val="FFFF00"/>
                </a:solidFill>
              </a:rPr>
              <a:t> = 3</a:t>
            </a:r>
            <a:r>
              <a:rPr lang="en-US" sz="2800" baseline="30000" dirty="0" smtClean="0">
                <a:solidFill>
                  <a:srgbClr val="FFFF00"/>
                </a:solidFill>
              </a:rPr>
              <a:t>n</a:t>
            </a:r>
            <a:r>
              <a:rPr lang="en-US" sz="2800" dirty="0" smtClean="0">
                <a:solidFill>
                  <a:srgbClr val="FFFF00"/>
                </a:solidFill>
              </a:rPr>
              <a:t> a</a:t>
            </a:r>
            <a:r>
              <a:rPr lang="en-US" sz="2800" baseline="-25000" dirty="0" smtClean="0">
                <a:solidFill>
                  <a:srgbClr val="FFFF00"/>
                </a:solidFill>
              </a:rPr>
              <a:t>0</a:t>
            </a:r>
            <a:r>
              <a:rPr lang="en-US" sz="2800" dirty="0" smtClean="0">
                <a:solidFill>
                  <a:srgbClr val="FFFF00"/>
                </a:solidFill>
              </a:rPr>
              <a:t> + 3</a:t>
            </a:r>
            <a:r>
              <a:rPr lang="en-US" sz="2800" baseline="30000" dirty="0" smtClean="0">
                <a:solidFill>
                  <a:srgbClr val="FFFF00"/>
                </a:solidFill>
              </a:rPr>
              <a:t>n–1 </a:t>
            </a:r>
            <a:r>
              <a:rPr lang="en-US" sz="2800" dirty="0" smtClean="0">
                <a:solidFill>
                  <a:srgbClr val="FFFF00"/>
                </a:solidFill>
              </a:rPr>
              <a:t>* 5</a:t>
            </a:r>
          </a:p>
          <a:p>
            <a:r>
              <a:rPr lang="en-US" sz="2800" dirty="0" smtClean="0"/>
              <a:t>Note that the general rule does not require recursion.  a</a:t>
            </a:r>
            <a:r>
              <a:rPr lang="en-US" sz="2800" baseline="-25000" dirty="0" smtClean="0"/>
              <a:t>0</a:t>
            </a:r>
            <a:r>
              <a:rPr lang="en-US" sz="2800" dirty="0" smtClean="0"/>
              <a:t> is a constant.  (We still need a</a:t>
            </a:r>
            <a:r>
              <a:rPr lang="en-US" sz="2800" baseline="-25000" dirty="0" smtClean="0"/>
              <a:t>0 </a:t>
            </a:r>
            <a:r>
              <a:rPr lang="en-US" sz="2800" dirty="0" smtClean="0"/>
              <a:t>rule.)</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Remarks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In general, recurrence relations are difficult to solve, because we have to expand and look for a pattern.  </a:t>
            </a:r>
          </a:p>
          <a:p>
            <a:r>
              <a:rPr lang="en-US" sz="2800" dirty="0" smtClean="0"/>
              <a:t>In some cases, there is a much more straightforward approach:</a:t>
            </a:r>
          </a:p>
          <a:p>
            <a:endParaRPr lang="en-US" sz="2800" dirty="0" smtClean="0"/>
          </a:p>
          <a:p>
            <a:endParaRPr lang="en-US" sz="2800" dirty="0" smtClean="0"/>
          </a:p>
          <a:p>
            <a:endParaRPr lang="en-US" sz="2800" dirty="0" smtClean="0"/>
          </a:p>
          <a:p>
            <a:endParaRPr lang="en-US" sz="2800" dirty="0" smtClean="0"/>
          </a:p>
          <a:p>
            <a:r>
              <a:rPr lang="en-US" sz="2800" dirty="0" smtClean="0"/>
              <a:t>In second order, we create a quadratic equation using K and L.  Let p and q be the roots.</a:t>
            </a:r>
          </a:p>
          <a:p>
            <a:endParaRPr lang="en-US" sz="2800" dirty="0"/>
          </a:p>
        </p:txBody>
      </p:sp>
      <p:graphicFrame>
        <p:nvGraphicFramePr>
          <p:cNvPr id="4" name="Table 3"/>
          <p:cNvGraphicFramePr>
            <a:graphicFrameLocks noGrp="1"/>
          </p:cNvGraphicFramePr>
          <p:nvPr/>
        </p:nvGraphicFramePr>
        <p:xfrm>
          <a:off x="685800" y="3962400"/>
          <a:ext cx="7620000" cy="1371600"/>
        </p:xfrm>
        <a:graphic>
          <a:graphicData uri="http://schemas.openxmlformats.org/drawingml/2006/table">
            <a:tbl>
              <a:tblPr firstRow="1" bandRow="1">
                <a:tableStyleId>{5C22544A-7EE6-4342-B048-85BDC9FD1C3A}</a:tableStyleId>
              </a:tblPr>
              <a:tblGrid>
                <a:gridCol w="2095500"/>
                <a:gridCol w="2984500"/>
                <a:gridCol w="2540000"/>
              </a:tblGrid>
              <a:tr h="370840">
                <a:tc>
                  <a:txBody>
                    <a:bodyPr/>
                    <a:lstStyle/>
                    <a:p>
                      <a:r>
                        <a:rPr lang="en-US" sz="2400" dirty="0" smtClean="0"/>
                        <a:t>Type</a:t>
                      </a:r>
                      <a:endParaRPr lang="en-US" sz="2400" dirty="0"/>
                    </a:p>
                  </a:txBody>
                  <a:tcPr/>
                </a:tc>
                <a:tc>
                  <a:txBody>
                    <a:bodyPr/>
                    <a:lstStyle/>
                    <a:p>
                      <a:r>
                        <a:rPr lang="en-US" sz="2400" dirty="0" smtClean="0"/>
                        <a:t>Form of recursive rule</a:t>
                      </a:r>
                      <a:endParaRPr lang="en-US" sz="2400" dirty="0"/>
                    </a:p>
                  </a:txBody>
                  <a:tcPr/>
                </a:tc>
                <a:tc>
                  <a:txBody>
                    <a:bodyPr/>
                    <a:lstStyle/>
                    <a:p>
                      <a:r>
                        <a:rPr lang="en-US" sz="2400" dirty="0" smtClean="0"/>
                        <a:t>Form of solution</a:t>
                      </a:r>
                      <a:endParaRPr lang="en-US" sz="2400" dirty="0"/>
                    </a:p>
                  </a:txBody>
                  <a:tcPr/>
                </a:tc>
              </a:tr>
              <a:tr h="370840">
                <a:tc>
                  <a:txBody>
                    <a:bodyPr/>
                    <a:lstStyle/>
                    <a:p>
                      <a:r>
                        <a:rPr lang="en-US" sz="2400" dirty="0" smtClean="0"/>
                        <a:t>First order</a:t>
                      </a:r>
                      <a:endParaRPr lang="en-US" sz="2400" dirty="0"/>
                    </a:p>
                  </a:txBody>
                  <a:tcPr/>
                </a:tc>
                <a:tc>
                  <a:txBody>
                    <a:bodyPr/>
                    <a:lstStyle/>
                    <a:p>
                      <a:r>
                        <a:rPr lang="en-US" sz="2400" dirty="0" smtClean="0"/>
                        <a:t>a</a:t>
                      </a:r>
                      <a:r>
                        <a:rPr lang="en-US" sz="2400" baseline="-25000" dirty="0" smtClean="0"/>
                        <a:t>n</a:t>
                      </a:r>
                      <a:r>
                        <a:rPr lang="en-US" sz="2400" dirty="0" smtClean="0"/>
                        <a:t> = K a</a:t>
                      </a:r>
                      <a:r>
                        <a:rPr lang="en-US" sz="2400" baseline="-25000" dirty="0" smtClean="0"/>
                        <a:t>n – 1 </a:t>
                      </a:r>
                      <a:endParaRPr lang="en-US" sz="2400" baseline="-25000" dirty="0"/>
                    </a:p>
                  </a:txBody>
                  <a:tcPr/>
                </a:tc>
                <a:tc>
                  <a:txBody>
                    <a:bodyPr/>
                    <a:lstStyle/>
                    <a:p>
                      <a:r>
                        <a:rPr lang="en-US" sz="2400" dirty="0" smtClean="0"/>
                        <a:t>___ K </a:t>
                      </a:r>
                      <a:r>
                        <a:rPr lang="en-US" sz="2400" baseline="30000" dirty="0" smtClean="0"/>
                        <a:t>n</a:t>
                      </a:r>
                      <a:endParaRPr lang="en-US" sz="2400" baseline="30000" dirty="0"/>
                    </a:p>
                  </a:txBody>
                  <a:tcPr/>
                </a:tc>
              </a:tr>
              <a:tr h="370840">
                <a:tc>
                  <a:txBody>
                    <a:bodyPr/>
                    <a:lstStyle/>
                    <a:p>
                      <a:r>
                        <a:rPr lang="en-US" sz="2400" dirty="0" smtClean="0"/>
                        <a:t>Second order</a:t>
                      </a:r>
                      <a:endParaRPr lang="en-US" sz="2400" dirty="0"/>
                    </a:p>
                  </a:txBody>
                  <a:tcPr/>
                </a:tc>
                <a:tc>
                  <a:txBody>
                    <a:bodyPr/>
                    <a:lstStyle/>
                    <a:p>
                      <a:r>
                        <a:rPr lang="en-US" sz="2400" baseline="0" dirty="0" smtClean="0"/>
                        <a:t>a</a:t>
                      </a:r>
                      <a:r>
                        <a:rPr lang="en-US" sz="2400" baseline="-25000" dirty="0" smtClean="0"/>
                        <a:t>n</a:t>
                      </a:r>
                      <a:r>
                        <a:rPr lang="en-US" sz="2400" baseline="0" dirty="0" smtClean="0"/>
                        <a:t> = K a</a:t>
                      </a:r>
                      <a:r>
                        <a:rPr lang="en-US" sz="2400" baseline="-25000" dirty="0" smtClean="0"/>
                        <a:t>n – 1 </a:t>
                      </a:r>
                      <a:r>
                        <a:rPr lang="en-US" sz="2400" baseline="0" dirty="0" smtClean="0"/>
                        <a:t>+ L a</a:t>
                      </a:r>
                      <a:r>
                        <a:rPr lang="en-US" sz="2400" baseline="-25000" dirty="0" smtClean="0"/>
                        <a:t>n – 2 </a:t>
                      </a:r>
                      <a:endParaRPr lang="en-US" sz="2400" baseline="-25000" dirty="0"/>
                    </a:p>
                  </a:txBody>
                  <a:tcPr/>
                </a:tc>
                <a:tc>
                  <a:txBody>
                    <a:bodyPr/>
                    <a:lstStyle/>
                    <a:p>
                      <a:r>
                        <a:rPr lang="en-US" sz="2400" dirty="0" smtClean="0"/>
                        <a:t>___ p </a:t>
                      </a:r>
                      <a:r>
                        <a:rPr lang="en-US" sz="2400" baseline="30000" dirty="0" smtClean="0"/>
                        <a:t>n</a:t>
                      </a:r>
                      <a:r>
                        <a:rPr lang="en-US" sz="2400" dirty="0" smtClean="0"/>
                        <a:t> + ___ q </a:t>
                      </a:r>
                      <a:r>
                        <a:rPr lang="en-US" sz="2400" baseline="30000" dirty="0" smtClean="0"/>
                        <a:t>n</a:t>
                      </a:r>
                      <a:endParaRPr lang="en-US" sz="2400" baseline="30000" dirty="0"/>
                    </a:p>
                  </a:txBody>
                  <a:tcPr/>
                </a:tc>
              </a:tr>
            </a:tbl>
          </a:graphicData>
        </a:graphic>
      </p:graphicFrame>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2</a:t>
            </a:r>
            <a:r>
              <a:rPr lang="en-US" baseline="30000" dirty="0" smtClean="0"/>
              <a:t>nd</a:t>
            </a:r>
            <a:r>
              <a:rPr lang="en-US" dirty="0" smtClean="0"/>
              <a:t> order</a:t>
            </a:r>
            <a:endParaRPr lang="en-US" dirty="0"/>
          </a:p>
        </p:txBody>
      </p:sp>
      <p:sp>
        <p:nvSpPr>
          <p:cNvPr id="3" name="Content Placeholder 2"/>
          <p:cNvSpPr>
            <a:spLocks noGrp="1"/>
          </p:cNvSpPr>
          <p:nvPr>
            <p:ph idx="1"/>
          </p:nvPr>
        </p:nvSpPr>
        <p:spPr/>
        <p:txBody>
          <a:bodyPr>
            <a:normAutofit/>
          </a:bodyPr>
          <a:lstStyle/>
          <a:p>
            <a:r>
              <a:rPr lang="en-US" sz="2800" dirty="0" smtClean="0"/>
              <a:t>First, set equal to zero, and solve the corresponding quadratic equation with roots p and q.</a:t>
            </a:r>
          </a:p>
          <a:p>
            <a:r>
              <a:rPr lang="en-US" sz="2800" dirty="0" smtClean="0"/>
              <a:t>Form of the solution is a</a:t>
            </a:r>
            <a:r>
              <a:rPr lang="en-US" sz="2800" baseline="-25000" dirty="0" smtClean="0"/>
              <a:t>n</a:t>
            </a:r>
            <a:r>
              <a:rPr lang="en-US" sz="2800" dirty="0" smtClean="0"/>
              <a:t> = c</a:t>
            </a:r>
            <a:r>
              <a:rPr lang="en-US" sz="2800" baseline="-25000" dirty="0" smtClean="0"/>
              <a:t>1</a:t>
            </a:r>
            <a:r>
              <a:rPr lang="en-US" sz="2800" dirty="0" smtClean="0"/>
              <a:t> p </a:t>
            </a:r>
            <a:r>
              <a:rPr lang="en-US" sz="2800" baseline="30000" dirty="0" smtClean="0"/>
              <a:t>n</a:t>
            </a:r>
            <a:r>
              <a:rPr lang="en-US" sz="2800" dirty="0" smtClean="0"/>
              <a:t> + c</a:t>
            </a:r>
            <a:r>
              <a:rPr lang="en-US" sz="2800" baseline="-25000" dirty="0" smtClean="0"/>
              <a:t>2</a:t>
            </a:r>
            <a:r>
              <a:rPr lang="en-US" sz="2800" dirty="0" smtClean="0"/>
              <a:t> q </a:t>
            </a:r>
            <a:r>
              <a:rPr lang="en-US" sz="2800" baseline="30000" dirty="0" smtClean="0"/>
              <a:t>n</a:t>
            </a:r>
            <a:r>
              <a:rPr lang="en-US" sz="2800" dirty="0" smtClean="0"/>
              <a:t>, where c</a:t>
            </a:r>
            <a:r>
              <a:rPr lang="en-US" sz="2800" baseline="-25000" dirty="0" smtClean="0"/>
              <a:t>1</a:t>
            </a:r>
            <a:r>
              <a:rPr lang="en-US" sz="2800" dirty="0" smtClean="0"/>
              <a:t> and c</a:t>
            </a:r>
            <a:r>
              <a:rPr lang="en-US" sz="2800" baseline="-25000" dirty="0" smtClean="0"/>
              <a:t>2</a:t>
            </a:r>
            <a:r>
              <a:rPr lang="en-US" sz="2800" dirty="0" smtClean="0"/>
              <a:t> are determined by the base cases.  </a:t>
            </a:r>
          </a:p>
          <a:p>
            <a:pPr lvl="1"/>
            <a:r>
              <a:rPr lang="en-US" sz="2400" dirty="0" smtClean="0"/>
              <a:t>If there is a double root, insert factor n in one term.</a:t>
            </a:r>
          </a:p>
          <a:p>
            <a:r>
              <a:rPr lang="en-US" sz="2800" dirty="0" smtClean="0"/>
              <a:t>Try these examples</a:t>
            </a:r>
          </a:p>
          <a:p>
            <a:endParaRPr lang="en-US" sz="2800" dirty="0" smtClean="0"/>
          </a:p>
        </p:txBody>
      </p:sp>
      <p:graphicFrame>
        <p:nvGraphicFramePr>
          <p:cNvPr id="4" name="Table 3"/>
          <p:cNvGraphicFramePr>
            <a:graphicFrameLocks noGrp="1"/>
          </p:cNvGraphicFramePr>
          <p:nvPr/>
        </p:nvGraphicFramePr>
        <p:xfrm>
          <a:off x="2133600" y="4648200"/>
          <a:ext cx="4100830" cy="1981200"/>
        </p:xfrm>
        <a:graphic>
          <a:graphicData uri="http://schemas.openxmlformats.org/drawingml/2006/table">
            <a:tbl>
              <a:tblPr firstRow="1" bandRow="1">
                <a:tableStyleId>{5940675A-B579-460E-94D1-54222C63F5DA}</a:tableStyleId>
              </a:tblPr>
              <a:tblGrid>
                <a:gridCol w="817880"/>
                <a:gridCol w="934720"/>
                <a:gridCol w="2348230"/>
              </a:tblGrid>
              <a:tr h="370840">
                <a:tc>
                  <a:txBody>
                    <a:bodyPr/>
                    <a:lstStyle/>
                    <a:p>
                      <a:r>
                        <a:rPr lang="en-US" sz="2000" dirty="0" smtClean="0"/>
                        <a:t>a</a:t>
                      </a:r>
                      <a:r>
                        <a:rPr lang="en-US" sz="2000" baseline="-25000" dirty="0" smtClean="0"/>
                        <a:t>0</a:t>
                      </a:r>
                      <a:r>
                        <a:rPr lang="en-US" sz="2000" dirty="0" smtClean="0"/>
                        <a:t> = 7</a:t>
                      </a:r>
                      <a:endParaRPr lang="en-US" sz="2000" dirty="0"/>
                    </a:p>
                  </a:txBody>
                  <a:tcPr/>
                </a:tc>
                <a:tc>
                  <a:txBody>
                    <a:bodyPr/>
                    <a:lstStyle/>
                    <a:p>
                      <a:r>
                        <a:rPr lang="en-US" sz="2000" dirty="0" smtClean="0"/>
                        <a:t>a</a:t>
                      </a:r>
                      <a:r>
                        <a:rPr lang="en-US" sz="2000" baseline="-25000" dirty="0" smtClean="0"/>
                        <a:t>1</a:t>
                      </a:r>
                      <a:r>
                        <a:rPr lang="en-US" sz="2000" dirty="0" smtClean="0"/>
                        <a:t> = 1</a:t>
                      </a:r>
                      <a:endParaRPr lang="en-US" sz="2000" dirty="0"/>
                    </a:p>
                  </a:txBody>
                  <a:tcPr/>
                </a:tc>
                <a:tc>
                  <a:txBody>
                    <a:bodyPr/>
                    <a:lstStyle/>
                    <a:p>
                      <a:r>
                        <a:rPr lang="en-US" sz="2000" dirty="0" smtClean="0"/>
                        <a:t>a</a:t>
                      </a:r>
                      <a:r>
                        <a:rPr lang="en-US" sz="2000" baseline="-25000" dirty="0" smtClean="0"/>
                        <a:t>n</a:t>
                      </a:r>
                      <a:r>
                        <a:rPr lang="en-US" sz="2000" dirty="0" smtClean="0"/>
                        <a:t> = 5 a</a:t>
                      </a:r>
                      <a:r>
                        <a:rPr lang="en-US" sz="2000" baseline="-25000" dirty="0" smtClean="0"/>
                        <a:t>n – 1 </a:t>
                      </a:r>
                      <a:r>
                        <a:rPr lang="en-US" sz="2000" dirty="0" smtClean="0"/>
                        <a:t>– 6 a</a:t>
                      </a:r>
                      <a:r>
                        <a:rPr lang="en-US" sz="2000" baseline="-25000" dirty="0" smtClean="0"/>
                        <a:t>n – 2 </a:t>
                      </a:r>
                      <a:endParaRPr lang="en-US" sz="2000" baseline="-25000" dirty="0"/>
                    </a:p>
                  </a:txBody>
                  <a:tcPr/>
                </a:tc>
              </a:tr>
              <a:tr h="370840">
                <a:tc>
                  <a:txBody>
                    <a:bodyPr/>
                    <a:lstStyle/>
                    <a:p>
                      <a:r>
                        <a:rPr lang="en-US" sz="2000" dirty="0" smtClean="0"/>
                        <a:t>a</a:t>
                      </a:r>
                      <a:r>
                        <a:rPr lang="en-US" sz="2000" baseline="-25000" dirty="0" smtClean="0"/>
                        <a:t>0</a:t>
                      </a:r>
                      <a:r>
                        <a:rPr lang="en-US" sz="2000" dirty="0" smtClean="0"/>
                        <a:t> = 1</a:t>
                      </a:r>
                      <a:endParaRPr lang="en-US" sz="2000" dirty="0"/>
                    </a:p>
                  </a:txBody>
                  <a:tcPr/>
                </a:tc>
                <a:tc>
                  <a:txBody>
                    <a:bodyPr/>
                    <a:lstStyle/>
                    <a:p>
                      <a:r>
                        <a:rPr lang="en-US" sz="2000" dirty="0" smtClean="0"/>
                        <a:t>a</a:t>
                      </a:r>
                      <a:r>
                        <a:rPr lang="en-US" sz="2000" baseline="-25000" dirty="0" smtClean="0"/>
                        <a:t>1</a:t>
                      </a:r>
                      <a:r>
                        <a:rPr lang="en-US" sz="2000" dirty="0" smtClean="0"/>
                        <a:t> = 1</a:t>
                      </a:r>
                      <a:endParaRPr lang="en-US" sz="2000" dirty="0"/>
                    </a:p>
                  </a:txBody>
                  <a:tcPr/>
                </a:tc>
                <a:tc>
                  <a:txBody>
                    <a:bodyPr/>
                    <a:lstStyle/>
                    <a:p>
                      <a:r>
                        <a:rPr lang="en-US" sz="2000" dirty="0" smtClean="0"/>
                        <a:t>a</a:t>
                      </a:r>
                      <a:r>
                        <a:rPr lang="en-US" sz="2000" baseline="-25000" dirty="0" smtClean="0"/>
                        <a:t>n</a:t>
                      </a:r>
                      <a:r>
                        <a:rPr lang="en-US" sz="2000" dirty="0" smtClean="0"/>
                        <a:t> = 3 a</a:t>
                      </a:r>
                      <a:r>
                        <a:rPr lang="en-US" sz="2000" baseline="-25000" dirty="0" smtClean="0"/>
                        <a:t>n – 1 </a:t>
                      </a:r>
                      <a:r>
                        <a:rPr lang="en-US" sz="2000" baseline="0" dirty="0" smtClean="0"/>
                        <a:t>+</a:t>
                      </a:r>
                      <a:r>
                        <a:rPr lang="en-US" sz="2000" dirty="0" smtClean="0"/>
                        <a:t> 4 a</a:t>
                      </a:r>
                      <a:r>
                        <a:rPr lang="en-US" sz="2000" baseline="-25000" dirty="0" smtClean="0"/>
                        <a:t>n – 2 </a:t>
                      </a:r>
                      <a:endParaRPr lang="en-US" sz="2000" baseline="-25000" dirty="0"/>
                    </a:p>
                  </a:txBody>
                  <a:tcPr/>
                </a:tc>
              </a:tr>
              <a:tr h="370840">
                <a:tc>
                  <a:txBody>
                    <a:bodyPr/>
                    <a:lstStyle/>
                    <a:p>
                      <a:r>
                        <a:rPr lang="en-US" sz="2000" dirty="0" smtClean="0"/>
                        <a:t>a</a:t>
                      </a:r>
                      <a:r>
                        <a:rPr lang="en-US" sz="2000" baseline="-25000" dirty="0" smtClean="0"/>
                        <a:t>0</a:t>
                      </a:r>
                      <a:r>
                        <a:rPr lang="en-US" sz="2000" dirty="0" smtClean="0"/>
                        <a:t> = 2</a:t>
                      </a:r>
                      <a:endParaRPr lang="en-US" sz="2000" dirty="0"/>
                    </a:p>
                  </a:txBody>
                  <a:tcPr/>
                </a:tc>
                <a:tc>
                  <a:txBody>
                    <a:bodyPr/>
                    <a:lstStyle/>
                    <a:p>
                      <a:r>
                        <a:rPr lang="en-US" sz="2000" dirty="0" smtClean="0"/>
                        <a:t>a</a:t>
                      </a:r>
                      <a:r>
                        <a:rPr lang="en-US" sz="2000" baseline="-25000" dirty="0" smtClean="0"/>
                        <a:t>1</a:t>
                      </a:r>
                      <a:r>
                        <a:rPr lang="en-US" sz="2000" dirty="0" smtClean="0"/>
                        <a:t> = 5</a:t>
                      </a:r>
                      <a:endParaRPr lang="en-US" sz="2000" dirty="0"/>
                    </a:p>
                  </a:txBody>
                  <a:tcPr/>
                </a:tc>
                <a:tc>
                  <a:txBody>
                    <a:bodyPr/>
                    <a:lstStyle/>
                    <a:p>
                      <a:r>
                        <a:rPr lang="en-US" sz="2000" dirty="0" smtClean="0"/>
                        <a:t>a</a:t>
                      </a:r>
                      <a:r>
                        <a:rPr lang="en-US" sz="2000" baseline="-25000" dirty="0" smtClean="0"/>
                        <a:t>n</a:t>
                      </a:r>
                      <a:r>
                        <a:rPr lang="en-US" sz="2000" dirty="0" smtClean="0"/>
                        <a:t> = 7 a</a:t>
                      </a:r>
                      <a:r>
                        <a:rPr lang="en-US" sz="2000" baseline="-25000" dirty="0" smtClean="0"/>
                        <a:t>n – 1 </a:t>
                      </a:r>
                      <a:r>
                        <a:rPr lang="en-US" sz="2000" dirty="0" smtClean="0"/>
                        <a:t>– 12 a</a:t>
                      </a:r>
                      <a:r>
                        <a:rPr lang="en-US" sz="2000" baseline="-25000" dirty="0" smtClean="0"/>
                        <a:t>n – 2 </a:t>
                      </a:r>
                      <a:endParaRPr lang="en-US" sz="2000" baseline="-25000" dirty="0"/>
                    </a:p>
                  </a:txBody>
                  <a:tcPr/>
                </a:tc>
              </a:tr>
              <a:tr h="370840">
                <a:tc>
                  <a:txBody>
                    <a:bodyPr/>
                    <a:lstStyle/>
                    <a:p>
                      <a:r>
                        <a:rPr lang="en-US" sz="2000" dirty="0" smtClean="0"/>
                        <a:t>a</a:t>
                      </a:r>
                      <a:r>
                        <a:rPr lang="en-US" sz="2000" baseline="-25000" dirty="0" smtClean="0"/>
                        <a:t>0</a:t>
                      </a:r>
                      <a:r>
                        <a:rPr lang="en-US" sz="2000" dirty="0" smtClean="0"/>
                        <a:t> = 1</a:t>
                      </a:r>
                      <a:endParaRPr lang="en-US" sz="2000" dirty="0"/>
                    </a:p>
                  </a:txBody>
                  <a:tcPr/>
                </a:tc>
                <a:tc>
                  <a:txBody>
                    <a:bodyPr/>
                    <a:lstStyle/>
                    <a:p>
                      <a:r>
                        <a:rPr lang="en-US" sz="2000" dirty="0" smtClean="0"/>
                        <a:t>a</a:t>
                      </a:r>
                      <a:r>
                        <a:rPr lang="en-US" sz="2000" baseline="-25000" dirty="0" smtClean="0"/>
                        <a:t>1</a:t>
                      </a:r>
                      <a:r>
                        <a:rPr lang="en-US" sz="2000" dirty="0" smtClean="0"/>
                        <a:t> = 1</a:t>
                      </a:r>
                      <a:endParaRPr lang="en-US" sz="2000" dirty="0"/>
                    </a:p>
                  </a:txBody>
                  <a:tcPr/>
                </a:tc>
                <a:tc>
                  <a:txBody>
                    <a:bodyPr/>
                    <a:lstStyle/>
                    <a:p>
                      <a:r>
                        <a:rPr lang="en-US" sz="2000" dirty="0" smtClean="0"/>
                        <a:t>a</a:t>
                      </a:r>
                      <a:r>
                        <a:rPr lang="en-US" sz="2000" baseline="-25000" dirty="0" smtClean="0"/>
                        <a:t>n</a:t>
                      </a:r>
                      <a:r>
                        <a:rPr lang="en-US" sz="2000" dirty="0" smtClean="0"/>
                        <a:t> = 6 a</a:t>
                      </a:r>
                      <a:r>
                        <a:rPr lang="en-US" sz="2000" baseline="-25000" dirty="0" smtClean="0"/>
                        <a:t>n – 1 </a:t>
                      </a:r>
                      <a:r>
                        <a:rPr lang="en-US" sz="2000" dirty="0" smtClean="0"/>
                        <a:t>– 9 a</a:t>
                      </a:r>
                      <a:r>
                        <a:rPr lang="en-US" sz="2000" baseline="-25000" dirty="0" smtClean="0"/>
                        <a:t>n – 2 </a:t>
                      </a:r>
                      <a:endParaRPr lang="en-US" sz="2000" baseline="-25000" dirty="0"/>
                    </a:p>
                  </a:txBody>
                  <a:tcPr/>
                </a:tc>
              </a:tr>
              <a:tr h="370840">
                <a:tc>
                  <a:txBody>
                    <a:bodyPr/>
                    <a:lstStyle/>
                    <a:p>
                      <a:r>
                        <a:rPr lang="en-US" sz="2000" dirty="0" smtClean="0"/>
                        <a:t>a</a:t>
                      </a:r>
                      <a:r>
                        <a:rPr lang="en-US" sz="2000" baseline="-25000" dirty="0" smtClean="0"/>
                        <a:t>0</a:t>
                      </a:r>
                      <a:r>
                        <a:rPr lang="en-US" sz="2000" dirty="0" smtClean="0"/>
                        <a:t> = 4</a:t>
                      </a:r>
                      <a:endParaRPr lang="en-US" sz="2000" dirty="0"/>
                    </a:p>
                  </a:txBody>
                  <a:tcPr/>
                </a:tc>
                <a:tc>
                  <a:txBody>
                    <a:bodyPr/>
                    <a:lstStyle/>
                    <a:p>
                      <a:r>
                        <a:rPr lang="en-US" sz="2000" dirty="0" smtClean="0"/>
                        <a:t>a</a:t>
                      </a:r>
                      <a:r>
                        <a:rPr lang="en-US" sz="2000" baseline="-25000" dirty="0" smtClean="0"/>
                        <a:t>1</a:t>
                      </a:r>
                      <a:r>
                        <a:rPr lang="en-US" sz="2000" dirty="0" smtClean="0"/>
                        <a:t> = 10</a:t>
                      </a:r>
                      <a:endParaRPr lang="en-US" sz="2000" dirty="0"/>
                    </a:p>
                  </a:txBody>
                  <a:tcPr/>
                </a:tc>
                <a:tc>
                  <a:txBody>
                    <a:bodyPr/>
                    <a:lstStyle/>
                    <a:p>
                      <a:r>
                        <a:rPr lang="en-US" sz="2000" dirty="0" smtClean="0"/>
                        <a:t>a</a:t>
                      </a:r>
                      <a:r>
                        <a:rPr lang="en-US" sz="2000" baseline="-25000" dirty="0" smtClean="0"/>
                        <a:t>n</a:t>
                      </a:r>
                      <a:r>
                        <a:rPr lang="en-US" sz="2000" dirty="0" smtClean="0"/>
                        <a:t> = 6 a</a:t>
                      </a:r>
                      <a:r>
                        <a:rPr lang="en-US" sz="2000" baseline="-25000" dirty="0" smtClean="0"/>
                        <a:t>n – 1 </a:t>
                      </a:r>
                      <a:r>
                        <a:rPr lang="en-US" sz="2000" dirty="0" smtClean="0"/>
                        <a:t>– 8 a</a:t>
                      </a:r>
                      <a:r>
                        <a:rPr lang="en-US" sz="2000" baseline="-25000" dirty="0" smtClean="0"/>
                        <a:t>n – 2 </a:t>
                      </a:r>
                      <a:endParaRPr lang="en-US" sz="2000" baseline="-25000" dirty="0"/>
                    </a:p>
                  </a:txBody>
                  <a:tcPr/>
                </a:tc>
              </a:tr>
            </a:tbl>
          </a:graphicData>
        </a:graphic>
      </p:graphicFrame>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Now that we can solve a recurrence, it would be nice to check our answer for all n.  Use induction.  </a:t>
            </a:r>
            <a:r>
              <a:rPr lang="en-US" sz="2800" dirty="0" smtClean="0">
                <a:sym typeface="Wingdings" pitchFamily="2" charset="2"/>
              </a:rPr>
              <a:t></a:t>
            </a:r>
            <a:endParaRPr lang="en-US" sz="2800" dirty="0" smtClean="0"/>
          </a:p>
          <a:p>
            <a:pPr rtl="0" eaLnBrk="1" latinLnBrk="0" hangingPunct="1"/>
            <a:r>
              <a:rPr lang="en-US" sz="2800" kern="1200" dirty="0" smtClean="0">
                <a:solidFill>
                  <a:schemeClr val="tx1"/>
                </a:solidFill>
                <a:latin typeface="+mn-lt"/>
                <a:ea typeface="+mn-ea"/>
                <a:cs typeface="+mn-cs"/>
              </a:rPr>
              <a:t>We have 2 ways to write a function:  recursive and explicit.  </a:t>
            </a:r>
            <a:r>
              <a:rPr lang="en-US" sz="2800" kern="1200" dirty="0" err="1" smtClean="0">
                <a:solidFill>
                  <a:schemeClr val="tx1"/>
                </a:solidFill>
                <a:latin typeface="+mn-lt"/>
                <a:ea typeface="+mn-ea"/>
                <a:cs typeface="+mn-cs"/>
              </a:rPr>
              <a:t>P</a:t>
            </a:r>
            <a:r>
              <a:rPr lang="en-US" sz="2800" kern="1200" baseline="-25000" dirty="0" err="1" smtClean="0">
                <a:solidFill>
                  <a:schemeClr val="tx1"/>
                </a:solidFill>
                <a:latin typeface="+mn-lt"/>
                <a:ea typeface="+mn-ea"/>
                <a:cs typeface="+mn-cs"/>
              </a:rPr>
              <a:t>n</a:t>
            </a:r>
            <a:r>
              <a:rPr lang="en-US" sz="2800" kern="1200" dirty="0" smtClean="0">
                <a:solidFill>
                  <a:schemeClr val="tx1"/>
                </a:solidFill>
                <a:latin typeface="+mn-lt"/>
                <a:ea typeface="+mn-ea"/>
                <a:cs typeface="+mn-cs"/>
              </a:rPr>
              <a:t> is the statement that </a:t>
            </a:r>
            <a:r>
              <a:rPr lang="en-US" sz="2800" kern="1200" dirty="0" smtClean="0">
                <a:solidFill>
                  <a:schemeClr val="tx1"/>
                </a:solidFill>
                <a:latin typeface="+mn-lt"/>
                <a:ea typeface="+mn-ea"/>
                <a:cs typeface="+mn-cs"/>
                <a:sym typeface="Symbol"/>
              </a:rPr>
              <a:t></a:t>
            </a:r>
            <a:r>
              <a:rPr lang="en-US" sz="2800" kern="1200" dirty="0" smtClean="0">
                <a:solidFill>
                  <a:schemeClr val="tx1"/>
                </a:solidFill>
                <a:latin typeface="+mn-lt"/>
                <a:ea typeface="+mn-ea"/>
                <a:cs typeface="+mn-cs"/>
              </a:rPr>
              <a:t>n </a:t>
            </a:r>
            <a:r>
              <a:rPr lang="en-US" sz="2800" kern="1200" dirty="0" smtClean="0">
                <a:solidFill>
                  <a:schemeClr val="tx1"/>
                </a:solidFill>
                <a:latin typeface="+mn-lt"/>
                <a:ea typeface="+mn-ea"/>
                <a:cs typeface="+mn-cs"/>
                <a:sym typeface="Symbol"/>
              </a:rPr>
              <a:t></a:t>
            </a:r>
            <a:r>
              <a:rPr lang="en-US" sz="2800" kern="1200" dirty="0" smtClean="0">
                <a:solidFill>
                  <a:schemeClr val="tx1"/>
                </a:solidFill>
                <a:latin typeface="+mn-lt"/>
                <a:ea typeface="+mn-ea"/>
                <a:cs typeface="+mn-cs"/>
              </a:rPr>
              <a:t> 0, the two formulas are equivalent.</a:t>
            </a:r>
          </a:p>
          <a:p>
            <a:pPr rtl="0" eaLnBrk="1" latinLnBrk="0" hangingPunct="1"/>
            <a:r>
              <a:rPr lang="en-US" sz="2800" kern="1200" dirty="0" smtClean="0">
                <a:solidFill>
                  <a:schemeClr val="tx1"/>
                </a:solidFill>
                <a:latin typeface="+mn-lt"/>
                <a:ea typeface="+mn-ea"/>
                <a:cs typeface="+mn-cs"/>
              </a:rPr>
              <a:t>First step:  Usually there are 2 base cases, e.g. n = 0 and n = 1.  Verify them individually:</a:t>
            </a:r>
            <a:endParaRPr lang="en-US" sz="2800" dirty="0" smtClean="0"/>
          </a:p>
          <a:p>
            <a:pPr lvl="1"/>
            <a:r>
              <a:rPr lang="en-US" sz="2400" kern="1200" dirty="0" smtClean="0">
                <a:solidFill>
                  <a:srgbClr val="FFFF00"/>
                </a:solidFill>
                <a:latin typeface="+mn-lt"/>
                <a:ea typeface="+mn-ea"/>
                <a:cs typeface="+mn-cs"/>
              </a:rPr>
              <a:t>recursive(0) = explicit(0)</a:t>
            </a:r>
            <a:endParaRPr lang="en-US" sz="2400" dirty="0" smtClean="0">
              <a:solidFill>
                <a:srgbClr val="FFFF00"/>
              </a:solidFill>
            </a:endParaRPr>
          </a:p>
          <a:p>
            <a:pPr lvl="1"/>
            <a:r>
              <a:rPr lang="en-US" sz="2400" kern="1200" dirty="0" smtClean="0">
                <a:solidFill>
                  <a:srgbClr val="FFFF00"/>
                </a:solidFill>
                <a:latin typeface="+mn-lt"/>
                <a:ea typeface="+mn-ea"/>
                <a:cs typeface="+mn-cs"/>
              </a:rPr>
              <a:t>recursive(1) = explicit(1)</a:t>
            </a:r>
            <a:endParaRPr lang="en-US" sz="2400" dirty="0" smtClean="0">
              <a:solidFill>
                <a:srgbClr val="FFFF00"/>
              </a:solidFill>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(2)</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sz="2800" dirty="0" smtClean="0"/>
              <a:t>Next, assume </a:t>
            </a:r>
            <a:r>
              <a:rPr lang="en-US" sz="2800" dirty="0" err="1" smtClean="0"/>
              <a:t>P</a:t>
            </a:r>
            <a:r>
              <a:rPr lang="en-US" sz="2800" baseline="-25000" dirty="0" err="1" smtClean="0"/>
              <a:t>k</a:t>
            </a:r>
            <a:r>
              <a:rPr lang="en-US" sz="2800" dirty="0" smtClean="0"/>
              <a:t> is true, which says the recursive and explicit are equal all the way up to n = k.  In other words, we can say:  </a:t>
            </a:r>
            <a:r>
              <a:rPr lang="en-US" sz="2800" dirty="0" smtClean="0">
                <a:solidFill>
                  <a:srgbClr val="FFFF00"/>
                </a:solidFill>
              </a:rPr>
              <a:t>recursive(k) = explicit(k)</a:t>
            </a:r>
          </a:p>
          <a:p>
            <a:pPr rtl="0" eaLnBrk="1" latinLnBrk="0" hangingPunct="1"/>
            <a:r>
              <a:rPr lang="en-US" sz="2800" kern="1200" dirty="0" smtClean="0">
                <a:solidFill>
                  <a:schemeClr val="tx1"/>
                </a:solidFill>
                <a:latin typeface="+mn-lt"/>
                <a:ea typeface="+mn-ea"/>
                <a:cs typeface="+mn-cs"/>
              </a:rPr>
              <a:t>Next, we consider the next term of the sequence, and write out the formula for recursive(k+1).</a:t>
            </a:r>
            <a:endParaRPr lang="en-US" sz="2800" dirty="0" smtClean="0"/>
          </a:p>
          <a:p>
            <a:pPr lvl="1"/>
            <a:r>
              <a:rPr lang="en-US" sz="2400" kern="1200" dirty="0" smtClean="0">
                <a:solidFill>
                  <a:schemeClr val="tx1"/>
                </a:solidFill>
                <a:latin typeface="+mn-lt"/>
                <a:ea typeface="+mn-ea"/>
                <a:cs typeface="+mn-cs"/>
              </a:rPr>
              <a:t>It should look like this: </a:t>
            </a:r>
            <a:endParaRPr lang="en-US" sz="2400" dirty="0" smtClean="0"/>
          </a:p>
          <a:p>
            <a:pPr rtl="0" eaLnBrk="1" latinLnBrk="0" hangingPunct="1">
              <a:buNone/>
            </a:pPr>
            <a:r>
              <a:rPr lang="en-US" sz="2800" kern="1200" dirty="0" smtClean="0">
                <a:solidFill>
                  <a:srgbClr val="FFFF00"/>
                </a:solidFill>
                <a:latin typeface="+mn-lt"/>
                <a:ea typeface="+mn-ea"/>
                <a:cs typeface="+mn-cs"/>
              </a:rPr>
              <a:t>		</a:t>
            </a:r>
            <a:r>
              <a:rPr lang="en-US" sz="2400" kern="1200" dirty="0" smtClean="0">
                <a:solidFill>
                  <a:srgbClr val="FFFF00"/>
                </a:solidFill>
                <a:latin typeface="+mn-lt"/>
                <a:ea typeface="+mn-ea"/>
                <a:cs typeface="+mn-cs"/>
              </a:rPr>
              <a:t>recursive(k+1) = … recursive(k) + … recursive(k–1)</a:t>
            </a:r>
          </a:p>
          <a:p>
            <a:pPr lvl="1"/>
            <a:r>
              <a:rPr lang="en-US" sz="2400" dirty="0" smtClean="0"/>
              <a:t>On the right hand side, replace recursive calls to k and k – 1 with explicit calls to k and k – 1.</a:t>
            </a:r>
          </a:p>
          <a:p>
            <a:pPr lvl="1">
              <a:buNone/>
            </a:pPr>
            <a:r>
              <a:rPr lang="en-US" sz="2400" dirty="0" smtClean="0">
                <a:solidFill>
                  <a:srgbClr val="FFFF00"/>
                </a:solidFill>
              </a:rPr>
              <a:t>	  recursive(k+1) = … explicit(k) + … explicit(k–1)</a:t>
            </a:r>
            <a:endParaRPr lang="en-US" sz="2400" dirty="0" smtClean="0"/>
          </a:p>
          <a:p>
            <a:pPr lvl="1"/>
            <a:r>
              <a:rPr lang="en-US" sz="2400" dirty="0" smtClean="0"/>
              <a:t>Finally, simplify the right side until it looks like explicit(k+1).  Then your final equation is P</a:t>
            </a:r>
            <a:r>
              <a:rPr lang="en-US" sz="2400" baseline="-25000" dirty="0" smtClean="0"/>
              <a:t>k+1</a:t>
            </a:r>
            <a:r>
              <a:rPr lang="en-US" sz="2400" dirty="0" smtClean="0"/>
              <a:t>.</a:t>
            </a:r>
          </a:p>
          <a:p>
            <a:pPr rtl="0" eaLnBrk="1" latinLnBrk="0" hangingPunct="1">
              <a:buNone/>
            </a:pPr>
            <a:endParaRPr lang="en-US" sz="2800" dirty="0" smtClean="0">
              <a:solidFill>
                <a:srgbClr val="FFFF00"/>
              </a:solidFill>
            </a:endParaRPr>
          </a:p>
          <a:p>
            <a:pPr lvl="1">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sz="2800" dirty="0" smtClean="0"/>
              <a:t>What are the converse, inverse and </a:t>
            </a:r>
            <a:r>
              <a:rPr lang="en-US" sz="2800" dirty="0" err="1" smtClean="0"/>
              <a:t>contrapositive</a:t>
            </a:r>
            <a:r>
              <a:rPr lang="en-US" sz="2800" dirty="0" smtClean="0"/>
              <a:t> of these statements?</a:t>
            </a:r>
          </a:p>
          <a:p>
            <a:pPr lvl="1"/>
            <a:r>
              <a:rPr lang="en-US" sz="2400" dirty="0" smtClean="0"/>
              <a:t>If you forget your umbrella, you’ll get wet.</a:t>
            </a:r>
          </a:p>
          <a:p>
            <a:pPr lvl="1"/>
            <a:r>
              <a:rPr lang="en-US" sz="2400" dirty="0" smtClean="0"/>
              <a:t>If you finish dinner, you may play outside.</a:t>
            </a:r>
          </a:p>
          <a:p>
            <a:pPr lvl="1"/>
            <a:endParaRPr lang="en-US" sz="2400" dirty="0" smtClean="0"/>
          </a:p>
          <a:p>
            <a:r>
              <a:rPr lang="en-US" sz="2800" dirty="0" smtClean="0"/>
              <a:t>Do you see which statements are equivalent, and which are not?</a:t>
            </a:r>
            <a:endParaRPr lang="en-US" sz="2800"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(3)</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rtl="0" eaLnBrk="1" latinLnBrk="0" hangingPunct="1"/>
            <a:r>
              <a:rPr lang="en-US" sz="3200" kern="1200" dirty="0" smtClean="0">
                <a:solidFill>
                  <a:schemeClr val="tx1"/>
                </a:solidFill>
                <a:latin typeface="+mn-lt"/>
                <a:ea typeface="+mn-ea"/>
                <a:cs typeface="+mn-cs"/>
              </a:rPr>
              <a:t>Let’s try one we just solved.  We’d like to verify that a</a:t>
            </a:r>
            <a:r>
              <a:rPr lang="en-US" sz="3200" kern="1200" baseline="-25000" dirty="0" smtClean="0">
                <a:solidFill>
                  <a:schemeClr val="tx1"/>
                </a:solidFill>
                <a:latin typeface="+mn-lt"/>
                <a:ea typeface="+mn-ea"/>
                <a:cs typeface="+mn-cs"/>
              </a:rPr>
              <a:t>n</a:t>
            </a:r>
            <a:r>
              <a:rPr lang="en-US" sz="3200" kern="1200" dirty="0" smtClean="0">
                <a:solidFill>
                  <a:schemeClr val="tx1"/>
                </a:solidFill>
                <a:latin typeface="+mn-lt"/>
                <a:ea typeface="+mn-ea"/>
                <a:cs typeface="+mn-cs"/>
              </a:rPr>
              <a:t> = 20(2</a:t>
            </a:r>
            <a:r>
              <a:rPr lang="en-US" sz="3200" kern="1200" baseline="30000" dirty="0" smtClean="0">
                <a:solidFill>
                  <a:schemeClr val="tx1"/>
                </a:solidFill>
                <a:latin typeface="+mn-lt"/>
                <a:ea typeface="+mn-ea"/>
                <a:cs typeface="+mn-cs"/>
              </a:rPr>
              <a:t>n</a:t>
            </a:r>
            <a:r>
              <a:rPr lang="en-US" sz="3200" kern="1200" dirty="0" smtClean="0">
                <a:solidFill>
                  <a:schemeClr val="tx1"/>
                </a:solidFill>
                <a:latin typeface="+mn-lt"/>
                <a:ea typeface="+mn-ea"/>
                <a:cs typeface="+mn-cs"/>
              </a:rPr>
              <a:t>) – 13(3</a:t>
            </a:r>
            <a:r>
              <a:rPr lang="en-US" sz="3200" kern="1200" baseline="30000" dirty="0" smtClean="0">
                <a:solidFill>
                  <a:schemeClr val="tx1"/>
                </a:solidFill>
                <a:latin typeface="+mn-lt"/>
                <a:ea typeface="+mn-ea"/>
                <a:cs typeface="+mn-cs"/>
              </a:rPr>
              <a:t>n</a:t>
            </a:r>
            <a:r>
              <a:rPr lang="en-US" sz="3200" kern="1200" dirty="0" smtClean="0">
                <a:solidFill>
                  <a:schemeClr val="tx1"/>
                </a:solidFill>
                <a:latin typeface="+mn-lt"/>
                <a:ea typeface="+mn-ea"/>
                <a:cs typeface="+mn-cs"/>
              </a:rPr>
              <a:t>) solves the recurrence      a</a:t>
            </a:r>
            <a:r>
              <a:rPr lang="en-US" sz="3200" kern="1200" baseline="-25000" dirty="0" smtClean="0">
                <a:solidFill>
                  <a:schemeClr val="tx1"/>
                </a:solidFill>
                <a:latin typeface="+mn-lt"/>
                <a:ea typeface="+mn-ea"/>
                <a:cs typeface="+mn-cs"/>
              </a:rPr>
              <a:t>0</a:t>
            </a:r>
            <a:r>
              <a:rPr lang="en-US" sz="3200" kern="1200" dirty="0" smtClean="0">
                <a:solidFill>
                  <a:schemeClr val="tx1"/>
                </a:solidFill>
                <a:latin typeface="+mn-lt"/>
                <a:ea typeface="+mn-ea"/>
                <a:cs typeface="+mn-cs"/>
              </a:rPr>
              <a:t> = 7,    a</a:t>
            </a:r>
            <a:r>
              <a:rPr lang="en-US" sz="3200" kern="1200" baseline="-25000" dirty="0" smtClean="0">
                <a:solidFill>
                  <a:schemeClr val="tx1"/>
                </a:solidFill>
                <a:latin typeface="+mn-lt"/>
                <a:ea typeface="+mn-ea"/>
                <a:cs typeface="+mn-cs"/>
              </a:rPr>
              <a:t>1</a:t>
            </a:r>
            <a:r>
              <a:rPr lang="en-US" sz="3200" kern="1200" dirty="0" smtClean="0">
                <a:solidFill>
                  <a:schemeClr val="tx1"/>
                </a:solidFill>
                <a:latin typeface="+mn-lt"/>
                <a:ea typeface="+mn-ea"/>
                <a:cs typeface="+mn-cs"/>
              </a:rPr>
              <a:t> = 1,    a</a:t>
            </a:r>
            <a:r>
              <a:rPr lang="en-US" sz="3200" kern="1200" baseline="-25000" dirty="0" smtClean="0">
                <a:solidFill>
                  <a:schemeClr val="tx1"/>
                </a:solidFill>
                <a:latin typeface="+mn-lt"/>
                <a:ea typeface="+mn-ea"/>
                <a:cs typeface="+mn-cs"/>
              </a:rPr>
              <a:t>n</a:t>
            </a:r>
            <a:r>
              <a:rPr lang="en-US" sz="3200" kern="1200" dirty="0" smtClean="0">
                <a:solidFill>
                  <a:schemeClr val="tx1"/>
                </a:solidFill>
                <a:latin typeface="+mn-lt"/>
                <a:ea typeface="+mn-ea"/>
                <a:cs typeface="+mn-cs"/>
              </a:rPr>
              <a:t> = 5 a</a:t>
            </a:r>
            <a:r>
              <a:rPr lang="en-US" sz="3200" kern="1200" baseline="-25000" dirty="0" smtClean="0">
                <a:solidFill>
                  <a:schemeClr val="tx1"/>
                </a:solidFill>
                <a:latin typeface="+mn-lt"/>
                <a:ea typeface="+mn-ea"/>
                <a:cs typeface="+mn-cs"/>
              </a:rPr>
              <a:t>n–1 </a:t>
            </a:r>
            <a:r>
              <a:rPr lang="en-US" sz="3200" kern="1200" dirty="0" smtClean="0">
                <a:solidFill>
                  <a:schemeClr val="tx1"/>
                </a:solidFill>
                <a:latin typeface="+mn-lt"/>
                <a:ea typeface="+mn-ea"/>
                <a:cs typeface="+mn-cs"/>
              </a:rPr>
              <a:t>– 6 a</a:t>
            </a:r>
            <a:r>
              <a:rPr lang="en-US" sz="3200" kern="1200" baseline="-25000" dirty="0" smtClean="0">
                <a:solidFill>
                  <a:schemeClr val="tx1"/>
                </a:solidFill>
                <a:latin typeface="+mn-lt"/>
                <a:ea typeface="+mn-ea"/>
                <a:cs typeface="+mn-cs"/>
              </a:rPr>
              <a:t>n–2 </a:t>
            </a:r>
            <a:endParaRPr lang="en-US" sz="3200" dirty="0" smtClean="0"/>
          </a:p>
          <a:p>
            <a:pPr rtl="0" eaLnBrk="1" latinLnBrk="0" hangingPunct="1"/>
            <a:r>
              <a:rPr lang="en-US" sz="3200" kern="1200" dirty="0" smtClean="0">
                <a:solidFill>
                  <a:schemeClr val="tx1"/>
                </a:solidFill>
                <a:latin typeface="+mn-lt"/>
                <a:ea typeface="+mn-ea"/>
                <a:cs typeface="+mn-cs"/>
              </a:rPr>
              <a:t>Begin with base cases.  </a:t>
            </a:r>
            <a:r>
              <a:rPr lang="en-US" sz="3200" kern="1200" dirty="0" smtClean="0">
                <a:solidFill>
                  <a:schemeClr val="tx1"/>
                </a:solidFill>
                <a:latin typeface="+mn-lt"/>
                <a:ea typeface="+mn-ea"/>
                <a:cs typeface="+mn-cs"/>
                <a:sym typeface="Wingdings"/>
              </a:rPr>
              <a:t></a:t>
            </a:r>
            <a:endParaRPr lang="en-US" sz="3200" kern="1200" dirty="0" smtClean="0">
              <a:solidFill>
                <a:schemeClr val="tx1"/>
              </a:solidFill>
              <a:latin typeface="+mn-lt"/>
              <a:ea typeface="+mn-ea"/>
              <a:cs typeface="+mn-cs"/>
            </a:endParaRPr>
          </a:p>
          <a:p>
            <a:pPr rtl="0" eaLnBrk="1" latinLnBrk="0" hangingPunct="1"/>
            <a:r>
              <a:rPr lang="en-US" sz="3200" kern="1200" dirty="0" smtClean="0">
                <a:solidFill>
                  <a:schemeClr val="tx1"/>
                </a:solidFill>
                <a:latin typeface="+mn-lt"/>
                <a:ea typeface="+mn-ea"/>
                <a:cs typeface="+mn-cs"/>
              </a:rPr>
              <a:t>Plug 0 and 1 into explicit formula to see if they match base case values 7 and 1.</a:t>
            </a:r>
          </a:p>
          <a:p>
            <a:r>
              <a:rPr lang="en-US" sz="3100" dirty="0" smtClean="0"/>
              <a:t>Next, assume that for some k, the explicit formula is correct.  In other words:</a:t>
            </a:r>
          </a:p>
          <a:p>
            <a:pPr>
              <a:buNone/>
            </a:pPr>
            <a:r>
              <a:rPr lang="en-US" sz="2800" dirty="0" smtClean="0"/>
              <a:t>	</a:t>
            </a:r>
            <a:r>
              <a:rPr lang="en-US" sz="2800" dirty="0" err="1" smtClean="0"/>
              <a:t>a</a:t>
            </a:r>
            <a:r>
              <a:rPr lang="en-US" sz="2800" baseline="-25000" dirty="0" err="1" smtClean="0"/>
              <a:t>k</a:t>
            </a:r>
            <a:r>
              <a:rPr lang="en-US" sz="2800" dirty="0" smtClean="0"/>
              <a:t> = 5 </a:t>
            </a:r>
            <a:r>
              <a:rPr lang="en-US" sz="2800" dirty="0" err="1" smtClean="0"/>
              <a:t>a</a:t>
            </a:r>
            <a:r>
              <a:rPr lang="en-US" sz="2800" baseline="-25000" dirty="0" err="1" smtClean="0"/>
              <a:t>k</a:t>
            </a:r>
            <a:r>
              <a:rPr lang="en-US" sz="2800" baseline="-25000" dirty="0" smtClean="0"/>
              <a:t> – 1 </a:t>
            </a:r>
            <a:r>
              <a:rPr lang="en-US" sz="2800" dirty="0" smtClean="0"/>
              <a:t>– 6 </a:t>
            </a:r>
            <a:r>
              <a:rPr lang="en-US" sz="2800" dirty="0" err="1" smtClean="0"/>
              <a:t>a</a:t>
            </a:r>
            <a:r>
              <a:rPr lang="en-US" sz="2800" baseline="-25000" dirty="0" err="1" smtClean="0"/>
              <a:t>k</a:t>
            </a:r>
            <a:r>
              <a:rPr lang="en-US" sz="2800" baseline="-25000" dirty="0" smtClean="0"/>
              <a:t> – 2 </a:t>
            </a:r>
            <a:r>
              <a:rPr lang="en-US" sz="2800" dirty="0" smtClean="0"/>
              <a:t> = 20(2</a:t>
            </a:r>
            <a:r>
              <a:rPr lang="en-US" sz="2800" baseline="30000" dirty="0" smtClean="0"/>
              <a:t>k</a:t>
            </a:r>
            <a:r>
              <a:rPr lang="en-US" sz="2800" dirty="0" smtClean="0"/>
              <a:t>) – 13(3</a:t>
            </a:r>
            <a:r>
              <a:rPr lang="en-US" sz="2800" baseline="30000" dirty="0" smtClean="0"/>
              <a:t>k</a:t>
            </a:r>
            <a:r>
              <a:rPr lang="en-US" sz="2800" dirty="0" smtClean="0"/>
              <a:t>)</a:t>
            </a:r>
          </a:p>
          <a:p>
            <a:r>
              <a:rPr lang="en-US" sz="3100" dirty="0" smtClean="0"/>
              <a:t>Let’s compute the recursive formula for k+1, and substitute the explicit formula where we can.</a:t>
            </a:r>
          </a:p>
          <a:p>
            <a:pPr>
              <a:buNone/>
            </a:pPr>
            <a:r>
              <a:rPr lang="en-US" sz="2800" dirty="0" smtClean="0"/>
              <a:t>	</a:t>
            </a:r>
            <a:r>
              <a:rPr lang="en-US" sz="2800" dirty="0" smtClean="0">
                <a:solidFill>
                  <a:srgbClr val="FFFF00"/>
                </a:solidFill>
              </a:rPr>
              <a:t>a</a:t>
            </a:r>
            <a:r>
              <a:rPr lang="en-US" sz="2800" baseline="-25000" dirty="0" smtClean="0">
                <a:solidFill>
                  <a:srgbClr val="FFFF00"/>
                </a:solidFill>
              </a:rPr>
              <a:t>k+1</a:t>
            </a:r>
            <a:r>
              <a:rPr lang="en-US" sz="2800" dirty="0" smtClean="0"/>
              <a:t> = 5 </a:t>
            </a:r>
            <a:r>
              <a:rPr lang="en-US" sz="2800" dirty="0" err="1" smtClean="0"/>
              <a:t>a</a:t>
            </a:r>
            <a:r>
              <a:rPr lang="en-US" sz="2800" baseline="-25000" dirty="0" err="1" smtClean="0"/>
              <a:t>k</a:t>
            </a:r>
            <a:r>
              <a:rPr lang="en-US" sz="2800" baseline="-25000" dirty="0" smtClean="0"/>
              <a:t> </a:t>
            </a:r>
            <a:r>
              <a:rPr lang="en-US" sz="2800" dirty="0" smtClean="0"/>
              <a:t>– 6 </a:t>
            </a:r>
            <a:r>
              <a:rPr lang="en-US" sz="2800" dirty="0" err="1" smtClean="0"/>
              <a:t>a</a:t>
            </a:r>
            <a:r>
              <a:rPr lang="en-US" sz="2800" baseline="-25000" dirty="0" err="1" smtClean="0"/>
              <a:t>k</a:t>
            </a:r>
            <a:r>
              <a:rPr lang="en-US" sz="2800" baseline="-25000" dirty="0" smtClean="0"/>
              <a:t> – 1 </a:t>
            </a:r>
            <a:r>
              <a:rPr lang="en-US" sz="2800" dirty="0" smtClean="0"/>
              <a:t> </a:t>
            </a:r>
          </a:p>
          <a:p>
            <a:pPr>
              <a:buNone/>
            </a:pPr>
            <a:r>
              <a:rPr lang="en-US" sz="2800" dirty="0" smtClean="0"/>
              <a:t>	= 5[20(2</a:t>
            </a:r>
            <a:r>
              <a:rPr lang="en-US" sz="2800" baseline="30000" dirty="0" smtClean="0"/>
              <a:t>k</a:t>
            </a:r>
            <a:r>
              <a:rPr lang="en-US" sz="2800" dirty="0" smtClean="0"/>
              <a:t>) – 13(3</a:t>
            </a:r>
            <a:r>
              <a:rPr lang="en-US" sz="2800" baseline="30000" dirty="0" smtClean="0"/>
              <a:t>k</a:t>
            </a:r>
            <a:r>
              <a:rPr lang="en-US" sz="2800" dirty="0" smtClean="0"/>
              <a:t>)] – 6[20(2</a:t>
            </a:r>
            <a:r>
              <a:rPr lang="en-US" sz="2800" baseline="30000" dirty="0" smtClean="0"/>
              <a:t>k – 1</a:t>
            </a:r>
            <a:r>
              <a:rPr lang="en-US" sz="2800" dirty="0" smtClean="0"/>
              <a:t>) – 13(3</a:t>
            </a:r>
            <a:r>
              <a:rPr lang="en-US" sz="2800" baseline="30000" dirty="0" smtClean="0"/>
              <a:t>k –</a:t>
            </a:r>
            <a:r>
              <a:rPr lang="en-US" sz="2800" dirty="0" smtClean="0"/>
              <a:t> </a:t>
            </a:r>
            <a:r>
              <a:rPr lang="en-US" sz="2800" baseline="30000" dirty="0" smtClean="0"/>
              <a:t>1</a:t>
            </a:r>
            <a:r>
              <a:rPr lang="en-US" sz="2800" dirty="0" smtClean="0"/>
              <a:t>)]</a:t>
            </a:r>
          </a:p>
          <a:p>
            <a:pPr>
              <a:buNone/>
            </a:pPr>
            <a:r>
              <a:rPr lang="en-US" sz="2800" dirty="0" smtClean="0"/>
              <a:t>	= 100(2</a:t>
            </a:r>
            <a:r>
              <a:rPr lang="en-US" sz="2800" baseline="30000" dirty="0" smtClean="0"/>
              <a:t>k</a:t>
            </a:r>
            <a:r>
              <a:rPr lang="en-US" sz="2800" dirty="0" smtClean="0"/>
              <a:t>) – 65(3</a:t>
            </a:r>
            <a:r>
              <a:rPr lang="en-US" sz="2800" baseline="30000" dirty="0" smtClean="0"/>
              <a:t>k</a:t>
            </a:r>
            <a:r>
              <a:rPr lang="en-US" sz="2800" dirty="0" smtClean="0"/>
              <a:t>) – 120(2</a:t>
            </a:r>
            <a:r>
              <a:rPr lang="en-US" sz="2800" baseline="30000" dirty="0" smtClean="0"/>
              <a:t>k – 1</a:t>
            </a:r>
            <a:r>
              <a:rPr lang="en-US" sz="2800" dirty="0" smtClean="0"/>
              <a:t>) + 78(3</a:t>
            </a:r>
            <a:r>
              <a:rPr lang="en-US" sz="2800" baseline="30000" dirty="0" smtClean="0"/>
              <a:t>k –</a:t>
            </a:r>
            <a:r>
              <a:rPr lang="en-US" sz="2800" dirty="0" smtClean="0"/>
              <a:t> </a:t>
            </a:r>
            <a:r>
              <a:rPr lang="en-US" sz="2800" baseline="30000" dirty="0" smtClean="0"/>
              <a:t>1</a:t>
            </a:r>
            <a:r>
              <a:rPr lang="en-US" sz="2800" dirty="0" smtClean="0"/>
              <a:t>)</a:t>
            </a:r>
          </a:p>
          <a:p>
            <a:pPr>
              <a:buNone/>
            </a:pPr>
            <a:r>
              <a:rPr lang="en-US" sz="2800" dirty="0" smtClean="0"/>
              <a:t>	= 100(2</a:t>
            </a:r>
            <a:r>
              <a:rPr lang="en-US" sz="2800" baseline="30000" dirty="0" smtClean="0"/>
              <a:t>k</a:t>
            </a:r>
            <a:r>
              <a:rPr lang="en-US" sz="2800" dirty="0" smtClean="0"/>
              <a:t>) – 65(3</a:t>
            </a:r>
            <a:r>
              <a:rPr lang="en-US" sz="2800" baseline="30000" dirty="0" smtClean="0"/>
              <a:t>k</a:t>
            </a:r>
            <a:r>
              <a:rPr lang="en-US" sz="2800" dirty="0" smtClean="0"/>
              <a:t>) – 60(2</a:t>
            </a:r>
            <a:r>
              <a:rPr lang="en-US" sz="2800" baseline="30000" dirty="0" smtClean="0"/>
              <a:t>k</a:t>
            </a:r>
            <a:r>
              <a:rPr lang="en-US" sz="2800" dirty="0" smtClean="0"/>
              <a:t>) + 39(3</a:t>
            </a:r>
            <a:r>
              <a:rPr lang="en-US" sz="2800" baseline="30000" dirty="0" smtClean="0"/>
              <a:t>k</a:t>
            </a:r>
            <a:r>
              <a:rPr lang="en-US" sz="2800" dirty="0" smtClean="0"/>
              <a:t>)</a:t>
            </a:r>
          </a:p>
          <a:p>
            <a:pPr>
              <a:buNone/>
            </a:pPr>
            <a:r>
              <a:rPr lang="en-US" sz="2800" dirty="0" smtClean="0"/>
              <a:t>	= 40(2</a:t>
            </a:r>
            <a:r>
              <a:rPr lang="en-US" sz="2800" baseline="30000" dirty="0" smtClean="0"/>
              <a:t>k</a:t>
            </a:r>
            <a:r>
              <a:rPr lang="en-US" sz="2800" dirty="0" smtClean="0"/>
              <a:t>) – 39(3</a:t>
            </a:r>
            <a:r>
              <a:rPr lang="en-US" sz="2800" baseline="30000" dirty="0" smtClean="0"/>
              <a:t>k</a:t>
            </a:r>
            <a:r>
              <a:rPr lang="en-US" sz="2800" dirty="0" smtClean="0"/>
              <a:t>) = </a:t>
            </a:r>
            <a:r>
              <a:rPr lang="en-US" sz="2800" dirty="0" smtClean="0">
                <a:solidFill>
                  <a:srgbClr val="FFFF00"/>
                </a:solidFill>
              </a:rPr>
              <a:t>20(2</a:t>
            </a:r>
            <a:r>
              <a:rPr lang="en-US" sz="2800" baseline="30000" dirty="0" smtClean="0">
                <a:solidFill>
                  <a:srgbClr val="FFFF00"/>
                </a:solidFill>
              </a:rPr>
              <a:t>k+1</a:t>
            </a:r>
            <a:r>
              <a:rPr lang="en-US" sz="2800" dirty="0" smtClean="0">
                <a:solidFill>
                  <a:srgbClr val="FFFF00"/>
                </a:solidFill>
              </a:rPr>
              <a:t>) – 13(3</a:t>
            </a:r>
            <a:r>
              <a:rPr lang="en-US" sz="2800" baseline="30000" dirty="0" smtClean="0">
                <a:solidFill>
                  <a:srgbClr val="FFFF00"/>
                </a:solidFill>
              </a:rPr>
              <a:t>k+1</a:t>
            </a:r>
            <a:r>
              <a:rPr lang="en-US" sz="2800" dirty="0" smtClean="0">
                <a:solidFill>
                  <a:srgbClr val="FFFF00"/>
                </a:solidFill>
              </a:rPr>
              <a:t>) </a:t>
            </a:r>
          </a:p>
          <a:p>
            <a:pPr>
              <a:buNone/>
            </a:pPr>
            <a:r>
              <a:rPr lang="en-US" sz="3100" dirty="0" smtClean="0">
                <a:solidFill>
                  <a:srgbClr val="FFFF00"/>
                </a:solidFill>
              </a:rPr>
              <a:t>	</a:t>
            </a:r>
            <a:r>
              <a:rPr lang="en-US" sz="3100" dirty="0" smtClean="0"/>
              <a:t>Note this last equation is P</a:t>
            </a:r>
            <a:r>
              <a:rPr lang="en-US" sz="3100" baseline="-25000" dirty="0" smtClean="0"/>
              <a:t>k+1</a:t>
            </a:r>
            <a:r>
              <a:rPr lang="en-US" sz="3100" dirty="0" smtClean="0"/>
              <a:t>.</a:t>
            </a:r>
            <a:endParaRPr lang="en-US" sz="3100"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sz="2800" dirty="0" smtClean="0"/>
              <a:t>Within some set, the elements may have some relationship</a:t>
            </a:r>
          </a:p>
          <a:p>
            <a:r>
              <a:rPr lang="en-US" sz="2800" dirty="0" smtClean="0"/>
              <a:t>Can be depicted by</a:t>
            </a:r>
          </a:p>
          <a:p>
            <a:pPr lvl="1"/>
            <a:r>
              <a:rPr lang="en-US" sz="2400" dirty="0" smtClean="0"/>
              <a:t>A formula</a:t>
            </a:r>
          </a:p>
          <a:p>
            <a:pPr lvl="1"/>
            <a:r>
              <a:rPr lang="en-US" sz="2400" dirty="0" smtClean="0"/>
              <a:t>List/set of ordered pairs</a:t>
            </a:r>
          </a:p>
          <a:p>
            <a:pPr lvl="1"/>
            <a:r>
              <a:rPr lang="en-US" sz="2400" dirty="0" smtClean="0"/>
              <a:t>Directed graph  </a:t>
            </a:r>
            <a:r>
              <a:rPr lang="en-US" sz="2400" dirty="0" smtClean="0">
                <a:sym typeface="Wingdings" pitchFamily="2" charset="2"/>
              </a:rPr>
              <a:t></a:t>
            </a:r>
            <a:endParaRPr lang="en-US" sz="2400" dirty="0" smtClean="0"/>
          </a:p>
          <a:p>
            <a:r>
              <a:rPr lang="en-US" sz="2800" dirty="0" smtClean="0"/>
              <a:t>Example:  the “&lt;“ relation on the set { 1, 2, 3, 4 }</a:t>
            </a:r>
          </a:p>
          <a:p>
            <a:pPr lvl="1"/>
            <a:r>
              <a:rPr lang="en-US" sz="2400" dirty="0" smtClean="0"/>
              <a:t>1 points to 2, 3, 4</a:t>
            </a:r>
          </a:p>
          <a:p>
            <a:pPr lvl="1"/>
            <a:r>
              <a:rPr lang="en-US" sz="2400" dirty="0" smtClean="0"/>
              <a:t>etc.</a:t>
            </a:r>
          </a:p>
          <a:p>
            <a:r>
              <a:rPr lang="en-US" sz="2800" dirty="0" smtClean="0"/>
              <a:t>Standard notation:  </a:t>
            </a:r>
            <a:r>
              <a:rPr lang="en-US" sz="2800" dirty="0" err="1" smtClean="0"/>
              <a:t>xRy</a:t>
            </a:r>
            <a:r>
              <a:rPr lang="en-US" sz="2800" dirty="0" smtClean="0"/>
              <a:t> means “x is related to y” where R is the name of the relation.</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2800" dirty="0" smtClean="0"/>
              <a:t>Let S = { 1, 2, 3, 4, 5 }.  Relations will be over this set.</a:t>
            </a:r>
          </a:p>
          <a:p>
            <a:r>
              <a:rPr lang="en-US" sz="2800" dirty="0" err="1" smtClean="0"/>
              <a:t>xRy</a:t>
            </a:r>
            <a:r>
              <a:rPr lang="en-US" sz="2800" dirty="0" smtClean="0"/>
              <a:t> if y = x + 1</a:t>
            </a:r>
          </a:p>
          <a:p>
            <a:pPr lvl="1"/>
            <a:r>
              <a:rPr lang="en-US" sz="2400" dirty="0" smtClean="0"/>
              <a:t>A special case of a relation is a function.  All functions are relations, but not all relations are functions!</a:t>
            </a:r>
          </a:p>
          <a:p>
            <a:r>
              <a:rPr lang="en-US" sz="2800" dirty="0" err="1" smtClean="0"/>
              <a:t>xRy</a:t>
            </a:r>
            <a:r>
              <a:rPr lang="en-US" sz="2800" dirty="0" smtClean="0"/>
              <a:t> if y = x </a:t>
            </a:r>
            <a:r>
              <a:rPr lang="en-US" sz="2800" dirty="0" smtClean="0">
                <a:sym typeface="Symbol"/>
              </a:rPr>
              <a:t> 1</a:t>
            </a:r>
          </a:p>
          <a:p>
            <a:r>
              <a:rPr lang="en-US" sz="2800" dirty="0" smtClean="0">
                <a:sym typeface="Symbol"/>
              </a:rPr>
              <a:t>R = S  S</a:t>
            </a:r>
          </a:p>
          <a:p>
            <a:pPr lvl="1"/>
            <a:r>
              <a:rPr lang="en-US" sz="2400" dirty="0" smtClean="0"/>
              <a:t>This is called the complete relation.</a:t>
            </a:r>
          </a:p>
          <a:p>
            <a:r>
              <a:rPr lang="en-US" sz="2800" dirty="0" err="1" smtClean="0"/>
              <a:t>xRy</a:t>
            </a:r>
            <a:r>
              <a:rPr lang="en-US" sz="2800" dirty="0" smtClean="0"/>
              <a:t> if x mod 3 = y mod 3</a:t>
            </a:r>
          </a:p>
          <a:p>
            <a:pPr lvl="1"/>
            <a:r>
              <a:rPr lang="en-US" sz="2400" dirty="0" smtClean="0"/>
              <a:t>What if we had more numbers in S?</a:t>
            </a:r>
          </a:p>
          <a:p>
            <a:r>
              <a:rPr lang="en-US" sz="2800" dirty="0" err="1" smtClean="0"/>
              <a:t>xRy</a:t>
            </a:r>
            <a:r>
              <a:rPr lang="en-US" sz="2800" dirty="0" smtClean="0"/>
              <a:t> = x | y</a:t>
            </a:r>
            <a:endParaRPr lang="en-US" sz="2800"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relations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Reflexive		</a:t>
            </a:r>
            <a:r>
              <a:rPr lang="en-US" sz="2800" dirty="0" smtClean="0">
                <a:sym typeface="Symbol"/>
              </a:rPr>
              <a:t> x:  </a:t>
            </a:r>
            <a:r>
              <a:rPr lang="en-US" sz="2800" dirty="0" err="1" smtClean="0"/>
              <a:t>xRx</a:t>
            </a:r>
            <a:endParaRPr lang="en-US" sz="2800" dirty="0" smtClean="0"/>
          </a:p>
          <a:p>
            <a:r>
              <a:rPr lang="en-US" sz="2800" dirty="0" smtClean="0"/>
              <a:t>Symmetric	</a:t>
            </a:r>
            <a:r>
              <a:rPr lang="en-US" sz="2800" dirty="0" smtClean="0">
                <a:sym typeface="Symbol"/>
              </a:rPr>
              <a:t> </a:t>
            </a:r>
            <a:r>
              <a:rPr lang="en-US" sz="2800" dirty="0" err="1" smtClean="0">
                <a:sym typeface="Symbol"/>
              </a:rPr>
              <a:t>x,y</a:t>
            </a:r>
            <a:r>
              <a:rPr lang="en-US" sz="2800" dirty="0" smtClean="0">
                <a:sym typeface="Symbol"/>
              </a:rPr>
              <a:t>:  </a:t>
            </a:r>
            <a:r>
              <a:rPr lang="en-US" sz="2800" dirty="0" err="1" smtClean="0">
                <a:sym typeface="Symbol"/>
              </a:rPr>
              <a:t>xRy</a:t>
            </a:r>
            <a:r>
              <a:rPr lang="en-US" sz="2800" dirty="0" smtClean="0">
                <a:sym typeface="Symbol"/>
              </a:rPr>
              <a:t> </a:t>
            </a:r>
            <a:r>
              <a:rPr lang="en-US" sz="2800" dirty="0" smtClean="0">
                <a:sym typeface="Wingdings" pitchFamily="2" charset="2"/>
              </a:rPr>
              <a:t> </a:t>
            </a:r>
            <a:r>
              <a:rPr lang="en-US" sz="2800" dirty="0" err="1" smtClean="0">
                <a:sym typeface="Wingdings" pitchFamily="2" charset="2"/>
              </a:rPr>
              <a:t>yRx</a:t>
            </a:r>
            <a:endParaRPr lang="en-US" sz="2800" dirty="0" smtClean="0">
              <a:sym typeface="Wingdings" pitchFamily="2" charset="2"/>
            </a:endParaRPr>
          </a:p>
          <a:p>
            <a:r>
              <a:rPr lang="en-US" sz="2800" dirty="0" err="1" smtClean="0"/>
              <a:t>Antisymmetric</a:t>
            </a:r>
            <a:r>
              <a:rPr lang="en-US" sz="2800" dirty="0" smtClean="0"/>
              <a:t>	</a:t>
            </a:r>
            <a:r>
              <a:rPr lang="en-US" sz="2800" dirty="0" smtClean="0">
                <a:sym typeface="Symbol"/>
              </a:rPr>
              <a:t> </a:t>
            </a:r>
            <a:r>
              <a:rPr lang="en-US" sz="2800" dirty="0" err="1" smtClean="0">
                <a:sym typeface="Symbol"/>
              </a:rPr>
              <a:t>x,y</a:t>
            </a:r>
            <a:r>
              <a:rPr lang="en-US" sz="2800" dirty="0" smtClean="0">
                <a:sym typeface="Symbol"/>
              </a:rPr>
              <a:t>:  (x  y  </a:t>
            </a:r>
            <a:r>
              <a:rPr lang="en-US" sz="2800" dirty="0" err="1" smtClean="0">
                <a:sym typeface="Symbol"/>
              </a:rPr>
              <a:t>xRy</a:t>
            </a:r>
            <a:r>
              <a:rPr lang="en-US" sz="2800" dirty="0" smtClean="0">
                <a:sym typeface="Symbol"/>
              </a:rPr>
              <a:t>) </a:t>
            </a:r>
            <a:r>
              <a:rPr lang="en-US" sz="2800" dirty="0" smtClean="0">
                <a:sym typeface="Wingdings" pitchFamily="2" charset="2"/>
              </a:rPr>
              <a:t> ~ </a:t>
            </a:r>
            <a:r>
              <a:rPr lang="en-US" sz="2800" dirty="0" err="1" smtClean="0">
                <a:sym typeface="Wingdings" pitchFamily="2" charset="2"/>
              </a:rPr>
              <a:t>yRx</a:t>
            </a:r>
            <a:endParaRPr lang="en-US" sz="2800" dirty="0" smtClean="0"/>
          </a:p>
          <a:p>
            <a:r>
              <a:rPr lang="en-US" sz="2800" dirty="0" smtClean="0"/>
              <a:t>Transitive		</a:t>
            </a:r>
            <a:r>
              <a:rPr lang="en-US" sz="2800" dirty="0" smtClean="0">
                <a:sym typeface="Symbol"/>
              </a:rPr>
              <a:t> </a:t>
            </a:r>
            <a:r>
              <a:rPr lang="en-US" sz="2800" dirty="0" err="1" smtClean="0">
                <a:sym typeface="Symbol"/>
              </a:rPr>
              <a:t>x,y,z</a:t>
            </a:r>
            <a:r>
              <a:rPr lang="en-US" sz="2800" dirty="0" smtClean="0">
                <a:sym typeface="Symbol"/>
              </a:rPr>
              <a:t>:  (</a:t>
            </a:r>
            <a:r>
              <a:rPr lang="en-US" sz="2800" dirty="0" err="1" smtClean="0">
                <a:sym typeface="Symbol"/>
              </a:rPr>
              <a:t>xRy</a:t>
            </a:r>
            <a:r>
              <a:rPr lang="en-US" sz="2800" dirty="0" smtClean="0">
                <a:sym typeface="Symbol"/>
              </a:rPr>
              <a:t>  </a:t>
            </a:r>
            <a:r>
              <a:rPr lang="en-US" sz="2800" dirty="0" err="1" smtClean="0">
                <a:sym typeface="Symbol"/>
              </a:rPr>
              <a:t>yRz</a:t>
            </a:r>
            <a:r>
              <a:rPr lang="en-US" sz="2800" dirty="0" smtClean="0">
                <a:sym typeface="Symbol"/>
              </a:rPr>
              <a:t>) </a:t>
            </a:r>
            <a:r>
              <a:rPr lang="en-US" sz="2800" dirty="0" smtClean="0">
                <a:sym typeface="Wingdings" pitchFamily="2" charset="2"/>
              </a:rPr>
              <a:t> </a:t>
            </a:r>
            <a:r>
              <a:rPr lang="en-US" sz="2800" dirty="0" err="1" smtClean="0">
                <a:sym typeface="Wingdings" pitchFamily="2" charset="2"/>
              </a:rPr>
              <a:t>xRz</a:t>
            </a:r>
            <a:endParaRPr lang="en-US" sz="2800" dirty="0" smtClean="0">
              <a:sym typeface="Wingdings" pitchFamily="2" charset="2"/>
            </a:endParaRPr>
          </a:p>
          <a:p>
            <a:endParaRPr lang="en-US" sz="2800" dirty="0" smtClean="0">
              <a:sym typeface="Wingdings" pitchFamily="2" charset="2"/>
            </a:endParaRPr>
          </a:p>
          <a:p>
            <a:endParaRPr lang="en-US" sz="2800" dirty="0" smtClean="0">
              <a:sym typeface="Wingdings" pitchFamily="2" charset="2"/>
            </a:endParaRPr>
          </a:p>
          <a:p>
            <a:endParaRPr lang="en-US" sz="2800" dirty="0" smtClean="0">
              <a:sym typeface="Wingdings" pitchFamily="2" charset="2"/>
            </a:endParaRPr>
          </a:p>
          <a:p>
            <a:endParaRPr lang="en-US" sz="2800" dirty="0" smtClean="0">
              <a:sym typeface="Wingdings" pitchFamily="2" charset="2"/>
            </a:endParaRPr>
          </a:p>
          <a:p>
            <a:r>
              <a:rPr lang="en-US" sz="2800" dirty="0" smtClean="0">
                <a:sym typeface="Wingdings" pitchFamily="2" charset="2"/>
              </a:rPr>
              <a:t>Total order:  a partial order in which </a:t>
            </a:r>
            <a:r>
              <a:rPr lang="en-US" sz="2800" dirty="0" smtClean="0">
                <a:sym typeface="Symbol"/>
              </a:rPr>
              <a:t></a:t>
            </a:r>
            <a:r>
              <a:rPr lang="en-US" sz="2800" dirty="0" err="1" smtClean="0">
                <a:sym typeface="Symbol"/>
              </a:rPr>
              <a:t>x,y</a:t>
            </a:r>
            <a:r>
              <a:rPr lang="en-US" sz="2800" dirty="0" smtClean="0">
                <a:sym typeface="Symbol"/>
              </a:rPr>
              <a:t>:  </a:t>
            </a:r>
            <a:r>
              <a:rPr lang="en-US" sz="2800" dirty="0" err="1" smtClean="0">
                <a:sym typeface="Symbol"/>
              </a:rPr>
              <a:t>xRy</a:t>
            </a:r>
            <a:r>
              <a:rPr lang="en-US" sz="2800" dirty="0" smtClean="0">
                <a:sym typeface="Symbol"/>
              </a:rPr>
              <a:t>  </a:t>
            </a:r>
            <a:r>
              <a:rPr lang="en-US" sz="2800" dirty="0" err="1" smtClean="0">
                <a:sym typeface="Symbol"/>
              </a:rPr>
              <a:t>yRx</a:t>
            </a:r>
            <a:endParaRPr lang="en-US" sz="2800" dirty="0" smtClean="0">
              <a:sym typeface="Symbol"/>
            </a:endParaRPr>
          </a:p>
          <a:p>
            <a:pPr lvl="1"/>
            <a:r>
              <a:rPr lang="en-US" sz="2400" dirty="0" smtClean="0">
                <a:sym typeface="Symbol"/>
              </a:rPr>
              <a:t>Useful for task scheduling</a:t>
            </a:r>
            <a:endParaRPr lang="en-US" sz="2400" dirty="0" smtClean="0"/>
          </a:p>
          <a:p>
            <a:endParaRPr lang="en-US" sz="2800" dirty="0"/>
          </a:p>
        </p:txBody>
      </p:sp>
      <p:graphicFrame>
        <p:nvGraphicFramePr>
          <p:cNvPr id="4" name="Table 3"/>
          <p:cNvGraphicFramePr>
            <a:graphicFrameLocks noGrp="1"/>
          </p:cNvGraphicFramePr>
          <p:nvPr/>
        </p:nvGraphicFramePr>
        <p:xfrm>
          <a:off x="304800" y="3962400"/>
          <a:ext cx="8405179" cy="1493520"/>
        </p:xfrm>
        <a:graphic>
          <a:graphicData uri="http://schemas.openxmlformats.org/drawingml/2006/table">
            <a:tbl>
              <a:tblPr firstRow="1" bandRow="1">
                <a:tableStyleId>{5C22544A-7EE6-4342-B048-85BDC9FD1C3A}</a:tableStyleId>
              </a:tblPr>
              <a:tblGrid>
                <a:gridCol w="2331847"/>
                <a:gridCol w="1317117"/>
                <a:gridCol w="1480884"/>
                <a:gridCol w="1898968"/>
                <a:gridCol w="1376363"/>
              </a:tblGrid>
              <a:tr h="457200">
                <a:tc>
                  <a:txBody>
                    <a:bodyPr/>
                    <a:lstStyle/>
                    <a:p>
                      <a:r>
                        <a:rPr lang="en-US" sz="2000" dirty="0" smtClean="0"/>
                        <a:t>Type of relation</a:t>
                      </a:r>
                      <a:endParaRPr lang="en-US" sz="2000" dirty="0"/>
                    </a:p>
                  </a:txBody>
                  <a:tcPr/>
                </a:tc>
                <a:tc>
                  <a:txBody>
                    <a:bodyPr/>
                    <a:lstStyle/>
                    <a:p>
                      <a:r>
                        <a:rPr lang="en-US" sz="2000" dirty="0" smtClean="0"/>
                        <a:t>Reflexive?</a:t>
                      </a:r>
                      <a:endParaRPr lang="en-US" sz="2000" dirty="0"/>
                    </a:p>
                  </a:txBody>
                  <a:tcPr/>
                </a:tc>
                <a:tc>
                  <a:txBody>
                    <a:bodyPr/>
                    <a:lstStyle/>
                    <a:p>
                      <a:r>
                        <a:rPr lang="en-US" sz="2000" dirty="0" smtClean="0"/>
                        <a:t>Symmetric?</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t>Antisymmetric</a:t>
                      </a:r>
                      <a:r>
                        <a:rPr lang="en-US" sz="2000" dirty="0" smtClean="0"/>
                        <a:t>?</a:t>
                      </a:r>
                    </a:p>
                    <a:p>
                      <a:endParaRPr lang="en-US" sz="2000" dirty="0"/>
                    </a:p>
                  </a:txBody>
                  <a:tcPr/>
                </a:tc>
                <a:tc>
                  <a:txBody>
                    <a:bodyPr/>
                    <a:lstStyle/>
                    <a:p>
                      <a:r>
                        <a:rPr lang="en-US" sz="2000" dirty="0" smtClean="0"/>
                        <a:t>Transitive?</a:t>
                      </a:r>
                      <a:endParaRPr lang="en-US" sz="2000" dirty="0"/>
                    </a:p>
                  </a:txBody>
                  <a:tcPr/>
                </a:tc>
              </a:tr>
              <a:tr h="370840">
                <a:tc>
                  <a:txBody>
                    <a:bodyPr/>
                    <a:lstStyle/>
                    <a:p>
                      <a:r>
                        <a:rPr lang="en-US" sz="2000" dirty="0" smtClean="0"/>
                        <a:t>Equivalence relation</a:t>
                      </a:r>
                      <a:endParaRPr lang="en-US" sz="2000" dirty="0"/>
                    </a:p>
                  </a:txBody>
                  <a:tcPr/>
                </a:tc>
                <a:tc>
                  <a:txBody>
                    <a:bodyPr/>
                    <a:lstStyle/>
                    <a:p>
                      <a:pPr algn="ctr"/>
                      <a:r>
                        <a:rPr lang="en-US" sz="2000" dirty="0" smtClean="0"/>
                        <a:t>Y</a:t>
                      </a:r>
                      <a:endParaRPr lang="en-US" sz="2000" dirty="0"/>
                    </a:p>
                  </a:txBody>
                  <a:tcPr/>
                </a:tc>
                <a:tc>
                  <a:txBody>
                    <a:bodyPr/>
                    <a:lstStyle/>
                    <a:p>
                      <a:pPr algn="ctr"/>
                      <a:r>
                        <a:rPr lang="en-US" sz="2000" dirty="0" smtClean="0"/>
                        <a:t>Y</a:t>
                      </a:r>
                      <a:endParaRPr lang="en-US" sz="2000" dirty="0"/>
                    </a:p>
                  </a:txBody>
                  <a:tcPr/>
                </a:tc>
                <a:tc>
                  <a:txBody>
                    <a:bodyPr/>
                    <a:lstStyle/>
                    <a:p>
                      <a:pPr algn="ctr"/>
                      <a:endParaRPr lang="en-US" sz="2000" dirty="0"/>
                    </a:p>
                  </a:txBody>
                  <a:tcPr/>
                </a:tc>
                <a:tc>
                  <a:txBody>
                    <a:bodyPr/>
                    <a:lstStyle/>
                    <a:p>
                      <a:pPr algn="ctr"/>
                      <a:r>
                        <a:rPr lang="en-US" sz="2000" dirty="0" smtClean="0"/>
                        <a:t>Y</a:t>
                      </a:r>
                      <a:endParaRPr lang="en-US" sz="2000" dirty="0"/>
                    </a:p>
                  </a:txBody>
                  <a:tcPr/>
                </a:tc>
              </a:tr>
              <a:tr h="370840">
                <a:tc>
                  <a:txBody>
                    <a:bodyPr/>
                    <a:lstStyle/>
                    <a:p>
                      <a:r>
                        <a:rPr lang="en-US" sz="2000" dirty="0" smtClean="0"/>
                        <a:t>Partial order</a:t>
                      </a:r>
                      <a:endParaRPr lang="en-US" sz="2000" dirty="0"/>
                    </a:p>
                  </a:txBody>
                  <a:tcPr/>
                </a:tc>
                <a:tc>
                  <a:txBody>
                    <a:bodyPr/>
                    <a:lstStyle/>
                    <a:p>
                      <a:pPr algn="ctr"/>
                      <a:r>
                        <a:rPr lang="en-US" sz="2000" dirty="0" smtClean="0"/>
                        <a:t>Y</a:t>
                      </a:r>
                      <a:endParaRPr lang="en-US" sz="2000" dirty="0"/>
                    </a:p>
                  </a:txBody>
                  <a:tcPr/>
                </a:tc>
                <a:tc>
                  <a:txBody>
                    <a:bodyPr/>
                    <a:lstStyle/>
                    <a:p>
                      <a:pPr algn="ctr"/>
                      <a:endParaRPr lang="en-US" sz="2000" dirty="0"/>
                    </a:p>
                  </a:txBody>
                  <a:tcPr/>
                </a:tc>
                <a:tc>
                  <a:txBody>
                    <a:bodyPr/>
                    <a:lstStyle/>
                    <a:p>
                      <a:pPr algn="ctr"/>
                      <a:r>
                        <a:rPr lang="en-US" sz="2000" dirty="0" smtClean="0"/>
                        <a:t>Y</a:t>
                      </a:r>
                      <a:endParaRPr lang="en-US" sz="2000" dirty="0"/>
                    </a:p>
                  </a:txBody>
                  <a:tcPr/>
                </a:tc>
                <a:tc>
                  <a:txBody>
                    <a:bodyPr/>
                    <a:lstStyle/>
                    <a:p>
                      <a:pPr algn="ctr"/>
                      <a:r>
                        <a:rPr lang="en-US" sz="2000" dirty="0" smtClean="0"/>
                        <a:t>Y</a:t>
                      </a:r>
                      <a:endParaRPr lang="en-US" sz="2000" dirty="0"/>
                    </a:p>
                  </a:txBody>
                  <a:tcPr/>
                </a:tc>
              </a:tr>
            </a:tbl>
          </a:graphicData>
        </a:graphic>
      </p:graphicFrame>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z="2800" dirty="0" smtClean="0"/>
              <a:t>Not like the graphs you see in calculus.</a:t>
            </a:r>
          </a:p>
          <a:p>
            <a:r>
              <a:rPr lang="en-US" sz="2800" dirty="0" smtClean="0"/>
              <a:t>These graphs are more like “connect the dots.”</a:t>
            </a:r>
          </a:p>
          <a:p>
            <a:r>
              <a:rPr lang="en-US" sz="2800" dirty="0" smtClean="0"/>
              <a:t>Many applications in CS:</a:t>
            </a:r>
          </a:p>
          <a:p>
            <a:pPr lvl="1"/>
            <a:r>
              <a:rPr lang="en-US" sz="2400" dirty="0" smtClean="0"/>
              <a:t>Finite automata and other computer models</a:t>
            </a:r>
          </a:p>
          <a:p>
            <a:pPr lvl="1"/>
            <a:r>
              <a:rPr lang="en-US" sz="2400" dirty="0" smtClean="0"/>
              <a:t>Networking</a:t>
            </a:r>
          </a:p>
          <a:p>
            <a:pPr lvl="1"/>
            <a:r>
              <a:rPr lang="en-US" sz="2400" dirty="0" smtClean="0"/>
              <a:t>Compiler design:  finding loops, syntax, track variable use</a:t>
            </a:r>
            <a:endParaRPr lang="en-US" dirty="0" smtClean="0"/>
          </a:p>
          <a:p>
            <a:pPr lvl="1"/>
            <a:r>
              <a:rPr lang="en-US" sz="2400" dirty="0" smtClean="0"/>
              <a:t>Data structures and algorithms:  sometimes the things we want to manipulate are relationships among data, instead of numbers</a:t>
            </a:r>
          </a:p>
          <a:p>
            <a:r>
              <a:rPr lang="en-US" sz="2800" dirty="0" smtClean="0"/>
              <a:t>You have seen graphs when evaluating Fibonacci numbers, which creates a “tree” of recursive calls.</a:t>
            </a:r>
            <a:endParaRPr lang="en-US" sz="2800"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&amp; examples</a:t>
            </a:r>
            <a:endParaRPr lang="en-US" dirty="0"/>
          </a:p>
        </p:txBody>
      </p:sp>
      <p:sp>
        <p:nvSpPr>
          <p:cNvPr id="3" name="Content Placeholder 2"/>
          <p:cNvSpPr>
            <a:spLocks noGrp="1"/>
          </p:cNvSpPr>
          <p:nvPr>
            <p:ph idx="1"/>
          </p:nvPr>
        </p:nvSpPr>
        <p:spPr/>
        <p:txBody>
          <a:bodyPr>
            <a:normAutofit/>
          </a:bodyPr>
          <a:lstStyle/>
          <a:p>
            <a:r>
              <a:rPr lang="en-US" sz="2800" dirty="0" smtClean="0"/>
              <a:t>A graph has 2 sets:  vertices and edges.  The purpose of an edge is to “connect” two vertices to make them </a:t>
            </a:r>
            <a:r>
              <a:rPr lang="en-US" sz="2800" dirty="0" smtClean="0">
                <a:solidFill>
                  <a:srgbClr val="FFFF00"/>
                </a:solidFill>
              </a:rPr>
              <a:t>adjacent</a:t>
            </a:r>
            <a:r>
              <a:rPr lang="en-US" sz="2800" dirty="0" smtClean="0"/>
              <a:t> to each other.</a:t>
            </a:r>
          </a:p>
          <a:p>
            <a:endParaRPr lang="en-US" sz="2800" dirty="0" smtClean="0"/>
          </a:p>
          <a:p>
            <a:endParaRPr lang="en-US" sz="2800" dirty="0"/>
          </a:p>
        </p:txBody>
      </p:sp>
      <p:sp>
        <p:nvSpPr>
          <p:cNvPr id="4" name="Isosceles Triangle 3"/>
          <p:cNvSpPr/>
          <p:nvPr/>
        </p:nvSpPr>
        <p:spPr>
          <a:xfrm>
            <a:off x="990600" y="3429000"/>
            <a:ext cx="1143000" cy="1143000"/>
          </a:xfrm>
          <a:prstGeom prst="triangle">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581400" y="32766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81400" y="3352800"/>
            <a:ext cx="1600200" cy="1219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Hexagon 8"/>
          <p:cNvSpPr/>
          <p:nvPr/>
        </p:nvSpPr>
        <p:spPr>
          <a:xfrm>
            <a:off x="6324600" y="3352800"/>
            <a:ext cx="2133600" cy="1828800"/>
          </a:xfrm>
          <a:prstGeom prst="hexagon">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371600" y="3048000"/>
            <a:ext cx="381000" cy="369332"/>
          </a:xfrm>
          <a:prstGeom prst="rect">
            <a:avLst/>
          </a:prstGeom>
          <a:noFill/>
        </p:spPr>
        <p:txBody>
          <a:bodyPr wrap="square" rtlCol="0">
            <a:spAutoFit/>
          </a:bodyPr>
          <a:lstStyle/>
          <a:p>
            <a:r>
              <a:rPr lang="en-US" dirty="0" smtClean="0"/>
              <a:t>A</a:t>
            </a:r>
            <a:endParaRPr lang="en-US" dirty="0"/>
          </a:p>
        </p:txBody>
      </p:sp>
      <p:sp>
        <p:nvSpPr>
          <p:cNvPr id="11" name="TextBox 10"/>
          <p:cNvSpPr txBox="1"/>
          <p:nvPr/>
        </p:nvSpPr>
        <p:spPr>
          <a:xfrm>
            <a:off x="685800" y="4495800"/>
            <a:ext cx="381000" cy="369332"/>
          </a:xfrm>
          <a:prstGeom prst="rect">
            <a:avLst/>
          </a:prstGeom>
          <a:noFill/>
        </p:spPr>
        <p:txBody>
          <a:bodyPr wrap="square" rtlCol="0">
            <a:spAutoFit/>
          </a:bodyPr>
          <a:lstStyle/>
          <a:p>
            <a:r>
              <a:rPr lang="en-US" dirty="0" smtClean="0"/>
              <a:t>B</a:t>
            </a:r>
            <a:endParaRPr lang="en-US" dirty="0"/>
          </a:p>
        </p:txBody>
      </p:sp>
      <p:sp>
        <p:nvSpPr>
          <p:cNvPr id="12" name="TextBox 11"/>
          <p:cNvSpPr txBox="1"/>
          <p:nvPr/>
        </p:nvSpPr>
        <p:spPr>
          <a:xfrm>
            <a:off x="2057400" y="4495800"/>
            <a:ext cx="381000" cy="369332"/>
          </a:xfrm>
          <a:prstGeom prst="rect">
            <a:avLst/>
          </a:prstGeom>
          <a:noFill/>
        </p:spPr>
        <p:txBody>
          <a:bodyPr wrap="square" rtlCol="0">
            <a:spAutoFit/>
          </a:bodyPr>
          <a:lstStyle/>
          <a:p>
            <a:r>
              <a:rPr lang="en-US" dirty="0" smtClean="0"/>
              <a:t>C</a:t>
            </a:r>
            <a:endParaRPr lang="en-US" dirty="0"/>
          </a:p>
        </p:txBody>
      </p:sp>
      <p:sp>
        <p:nvSpPr>
          <p:cNvPr id="13" name="TextBox 12"/>
          <p:cNvSpPr txBox="1"/>
          <p:nvPr/>
        </p:nvSpPr>
        <p:spPr>
          <a:xfrm>
            <a:off x="3276600" y="3124200"/>
            <a:ext cx="381000" cy="369332"/>
          </a:xfrm>
          <a:prstGeom prst="rect">
            <a:avLst/>
          </a:prstGeom>
          <a:noFill/>
        </p:spPr>
        <p:txBody>
          <a:bodyPr wrap="square" rtlCol="0">
            <a:spAutoFit/>
          </a:bodyPr>
          <a:lstStyle/>
          <a:p>
            <a:r>
              <a:rPr lang="en-US" dirty="0" smtClean="0"/>
              <a:t>A</a:t>
            </a:r>
            <a:endParaRPr lang="en-US" dirty="0"/>
          </a:p>
        </p:txBody>
      </p:sp>
      <p:sp>
        <p:nvSpPr>
          <p:cNvPr id="14" name="TextBox 13"/>
          <p:cNvSpPr txBox="1"/>
          <p:nvPr/>
        </p:nvSpPr>
        <p:spPr>
          <a:xfrm>
            <a:off x="5181600" y="3124200"/>
            <a:ext cx="381000" cy="369332"/>
          </a:xfrm>
          <a:prstGeom prst="rect">
            <a:avLst/>
          </a:prstGeom>
          <a:noFill/>
        </p:spPr>
        <p:txBody>
          <a:bodyPr wrap="square" rtlCol="0">
            <a:spAutoFit/>
          </a:bodyPr>
          <a:lstStyle/>
          <a:p>
            <a:r>
              <a:rPr lang="en-US" dirty="0" smtClean="0"/>
              <a:t>B</a:t>
            </a:r>
            <a:endParaRPr lang="en-US" dirty="0"/>
          </a:p>
        </p:txBody>
      </p:sp>
      <p:sp>
        <p:nvSpPr>
          <p:cNvPr id="15" name="TextBox 14"/>
          <p:cNvSpPr txBox="1"/>
          <p:nvPr/>
        </p:nvSpPr>
        <p:spPr>
          <a:xfrm>
            <a:off x="5257800" y="4419600"/>
            <a:ext cx="381000" cy="369332"/>
          </a:xfrm>
          <a:prstGeom prst="rect">
            <a:avLst/>
          </a:prstGeom>
          <a:noFill/>
        </p:spPr>
        <p:txBody>
          <a:bodyPr wrap="square" rtlCol="0">
            <a:spAutoFit/>
          </a:bodyPr>
          <a:lstStyle/>
          <a:p>
            <a:r>
              <a:rPr lang="en-US" dirty="0" smtClean="0"/>
              <a:t>D</a:t>
            </a:r>
            <a:endParaRPr lang="en-US" dirty="0"/>
          </a:p>
        </p:txBody>
      </p:sp>
      <p:sp>
        <p:nvSpPr>
          <p:cNvPr id="16" name="TextBox 15"/>
          <p:cNvSpPr txBox="1"/>
          <p:nvPr/>
        </p:nvSpPr>
        <p:spPr>
          <a:xfrm>
            <a:off x="3276600" y="4419600"/>
            <a:ext cx="381000" cy="369332"/>
          </a:xfrm>
          <a:prstGeom prst="rect">
            <a:avLst/>
          </a:prstGeom>
          <a:noFill/>
        </p:spPr>
        <p:txBody>
          <a:bodyPr wrap="square" rtlCol="0">
            <a:spAutoFit/>
          </a:bodyPr>
          <a:lstStyle/>
          <a:p>
            <a:r>
              <a:rPr lang="en-US" dirty="0" smtClean="0"/>
              <a:t>C</a:t>
            </a:r>
            <a:endParaRPr lang="en-US" dirty="0"/>
          </a:p>
        </p:txBody>
      </p:sp>
      <p:sp>
        <p:nvSpPr>
          <p:cNvPr id="17" name="TextBox 16"/>
          <p:cNvSpPr txBox="1"/>
          <p:nvPr/>
        </p:nvSpPr>
        <p:spPr>
          <a:xfrm>
            <a:off x="6096000" y="4114800"/>
            <a:ext cx="381000" cy="369332"/>
          </a:xfrm>
          <a:prstGeom prst="rect">
            <a:avLst/>
          </a:prstGeom>
          <a:noFill/>
        </p:spPr>
        <p:txBody>
          <a:bodyPr wrap="square" rtlCol="0">
            <a:spAutoFit/>
          </a:bodyPr>
          <a:lstStyle/>
          <a:p>
            <a:r>
              <a:rPr lang="en-US" dirty="0" smtClean="0"/>
              <a:t>F</a:t>
            </a:r>
            <a:endParaRPr lang="en-US" dirty="0"/>
          </a:p>
        </p:txBody>
      </p:sp>
      <p:sp>
        <p:nvSpPr>
          <p:cNvPr id="18" name="TextBox 17"/>
          <p:cNvSpPr txBox="1"/>
          <p:nvPr/>
        </p:nvSpPr>
        <p:spPr>
          <a:xfrm>
            <a:off x="6553200" y="5105400"/>
            <a:ext cx="381000" cy="369332"/>
          </a:xfrm>
          <a:prstGeom prst="rect">
            <a:avLst/>
          </a:prstGeom>
          <a:noFill/>
        </p:spPr>
        <p:txBody>
          <a:bodyPr wrap="square" rtlCol="0">
            <a:spAutoFit/>
          </a:bodyPr>
          <a:lstStyle/>
          <a:p>
            <a:r>
              <a:rPr lang="en-US" dirty="0" smtClean="0"/>
              <a:t>E</a:t>
            </a:r>
            <a:endParaRPr lang="en-US" dirty="0"/>
          </a:p>
        </p:txBody>
      </p:sp>
      <p:sp>
        <p:nvSpPr>
          <p:cNvPr id="19" name="TextBox 18"/>
          <p:cNvSpPr txBox="1"/>
          <p:nvPr/>
        </p:nvSpPr>
        <p:spPr>
          <a:xfrm>
            <a:off x="7924800" y="5105400"/>
            <a:ext cx="381000" cy="369332"/>
          </a:xfrm>
          <a:prstGeom prst="rect">
            <a:avLst/>
          </a:prstGeom>
          <a:noFill/>
        </p:spPr>
        <p:txBody>
          <a:bodyPr wrap="square" rtlCol="0">
            <a:spAutoFit/>
          </a:bodyPr>
          <a:lstStyle/>
          <a:p>
            <a:r>
              <a:rPr lang="en-US" dirty="0" smtClean="0"/>
              <a:t>D</a:t>
            </a:r>
            <a:endParaRPr lang="en-US" dirty="0"/>
          </a:p>
        </p:txBody>
      </p:sp>
      <p:sp>
        <p:nvSpPr>
          <p:cNvPr id="20" name="TextBox 19"/>
          <p:cNvSpPr txBox="1"/>
          <p:nvPr/>
        </p:nvSpPr>
        <p:spPr>
          <a:xfrm>
            <a:off x="8458200" y="4038600"/>
            <a:ext cx="381000" cy="369332"/>
          </a:xfrm>
          <a:prstGeom prst="rect">
            <a:avLst/>
          </a:prstGeom>
          <a:noFill/>
        </p:spPr>
        <p:txBody>
          <a:bodyPr wrap="square" rtlCol="0">
            <a:spAutoFit/>
          </a:bodyPr>
          <a:lstStyle/>
          <a:p>
            <a:r>
              <a:rPr lang="en-US" dirty="0" smtClean="0"/>
              <a:t>C</a:t>
            </a:r>
            <a:endParaRPr lang="en-US" dirty="0"/>
          </a:p>
        </p:txBody>
      </p:sp>
      <p:sp>
        <p:nvSpPr>
          <p:cNvPr id="21" name="TextBox 20"/>
          <p:cNvSpPr txBox="1"/>
          <p:nvPr/>
        </p:nvSpPr>
        <p:spPr>
          <a:xfrm>
            <a:off x="7924800" y="3048000"/>
            <a:ext cx="381000" cy="369332"/>
          </a:xfrm>
          <a:prstGeom prst="rect">
            <a:avLst/>
          </a:prstGeom>
          <a:noFill/>
        </p:spPr>
        <p:txBody>
          <a:bodyPr wrap="square" rtlCol="0">
            <a:spAutoFit/>
          </a:bodyPr>
          <a:lstStyle/>
          <a:p>
            <a:r>
              <a:rPr lang="en-US" dirty="0" smtClean="0"/>
              <a:t>B</a:t>
            </a:r>
            <a:endParaRPr lang="en-US" dirty="0"/>
          </a:p>
        </p:txBody>
      </p:sp>
      <p:sp>
        <p:nvSpPr>
          <p:cNvPr id="22" name="TextBox 21"/>
          <p:cNvSpPr txBox="1"/>
          <p:nvPr/>
        </p:nvSpPr>
        <p:spPr>
          <a:xfrm>
            <a:off x="6553200" y="3048000"/>
            <a:ext cx="381000" cy="369332"/>
          </a:xfrm>
          <a:prstGeom prst="rect">
            <a:avLst/>
          </a:prstGeom>
          <a:noFill/>
        </p:spPr>
        <p:txBody>
          <a:bodyPr wrap="square" rtlCol="0">
            <a:spAutoFit/>
          </a:bodyPr>
          <a:lstStyle/>
          <a:p>
            <a:r>
              <a:rPr lang="en-US" dirty="0" smtClean="0"/>
              <a:t>A</a:t>
            </a:r>
            <a:endParaRPr lang="en-US" dirty="0"/>
          </a:p>
        </p:txBody>
      </p:sp>
      <p:cxnSp>
        <p:nvCxnSpPr>
          <p:cNvPr id="24" name="Straight Connector 23"/>
          <p:cNvCxnSpPr>
            <a:stCxn id="22" idx="2"/>
          </p:cNvCxnSpPr>
          <p:nvPr/>
        </p:nvCxnSpPr>
        <p:spPr>
          <a:xfrm rot="16200000" flipH="1">
            <a:off x="6490216" y="3670816"/>
            <a:ext cx="1764268" cy="1257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20" idx="1"/>
          </p:cNvCxnSpPr>
          <p:nvPr/>
        </p:nvCxnSpPr>
        <p:spPr>
          <a:xfrm flipV="1">
            <a:off x="6324600" y="4223266"/>
            <a:ext cx="2133600" cy="439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18" idx="0"/>
          </p:cNvCxnSpPr>
          <p:nvPr/>
        </p:nvCxnSpPr>
        <p:spPr>
          <a:xfrm rot="5400000">
            <a:off x="6496050" y="3600450"/>
            <a:ext cx="1752600" cy="12573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9" name="Table 28"/>
          <p:cNvGraphicFramePr>
            <a:graphicFrameLocks noGrp="1"/>
          </p:cNvGraphicFramePr>
          <p:nvPr/>
        </p:nvGraphicFramePr>
        <p:xfrm>
          <a:off x="228600" y="5638800"/>
          <a:ext cx="8534400" cy="741680"/>
        </p:xfrm>
        <a:graphic>
          <a:graphicData uri="http://schemas.openxmlformats.org/drawingml/2006/table">
            <a:tbl>
              <a:tblPr firstRow="1" bandRow="1">
                <a:tableStyleId>{5C22544A-7EE6-4342-B048-85BDC9FD1C3A}</a:tableStyleId>
              </a:tblPr>
              <a:tblGrid>
                <a:gridCol w="1549592"/>
                <a:gridCol w="1887377"/>
                <a:gridCol w="1723560"/>
                <a:gridCol w="3373871"/>
              </a:tblGrid>
              <a:tr h="370840">
                <a:tc>
                  <a:txBody>
                    <a:bodyPr/>
                    <a:lstStyle/>
                    <a:p>
                      <a:r>
                        <a:rPr lang="en-US" dirty="0" smtClean="0"/>
                        <a:t>Vertices:</a:t>
                      </a:r>
                      <a:endParaRPr lang="en-US" dirty="0"/>
                    </a:p>
                  </a:txBody>
                  <a:tcPr/>
                </a:tc>
                <a:tc>
                  <a:txBody>
                    <a:bodyPr/>
                    <a:lstStyle/>
                    <a:p>
                      <a:r>
                        <a:rPr lang="en-US" dirty="0" smtClean="0"/>
                        <a:t>A, B, C</a:t>
                      </a:r>
                      <a:endParaRPr lang="en-US" dirty="0"/>
                    </a:p>
                  </a:txBody>
                  <a:tcPr/>
                </a:tc>
                <a:tc>
                  <a:txBody>
                    <a:bodyPr/>
                    <a:lstStyle/>
                    <a:p>
                      <a:r>
                        <a:rPr lang="en-US" dirty="0" smtClean="0"/>
                        <a:t>A, B, C, D</a:t>
                      </a:r>
                      <a:endParaRPr lang="en-US" dirty="0"/>
                    </a:p>
                  </a:txBody>
                  <a:tcPr/>
                </a:tc>
                <a:tc>
                  <a:txBody>
                    <a:bodyPr/>
                    <a:lstStyle/>
                    <a:p>
                      <a:r>
                        <a:rPr lang="en-US" dirty="0" smtClean="0"/>
                        <a:t>A, B, C, D, E, F</a:t>
                      </a:r>
                      <a:endParaRPr lang="en-US" dirty="0"/>
                    </a:p>
                  </a:txBody>
                  <a:tcPr/>
                </a:tc>
              </a:tr>
              <a:tr h="370840">
                <a:tc>
                  <a:txBody>
                    <a:bodyPr/>
                    <a:lstStyle/>
                    <a:p>
                      <a:r>
                        <a:rPr lang="en-US" dirty="0" smtClean="0"/>
                        <a:t>Edges:</a:t>
                      </a:r>
                      <a:endParaRPr lang="en-US" dirty="0"/>
                    </a:p>
                  </a:txBody>
                  <a:tcPr/>
                </a:tc>
                <a:tc>
                  <a:txBody>
                    <a:bodyPr/>
                    <a:lstStyle/>
                    <a:p>
                      <a:r>
                        <a:rPr lang="en-US" dirty="0" smtClean="0"/>
                        <a:t>AB, BC, AC</a:t>
                      </a:r>
                      <a:endParaRPr lang="en-US" dirty="0"/>
                    </a:p>
                  </a:txBody>
                  <a:tcPr/>
                </a:tc>
                <a:tc>
                  <a:txBody>
                    <a:bodyPr/>
                    <a:lstStyle/>
                    <a:p>
                      <a:r>
                        <a:rPr lang="en-US" dirty="0" smtClean="0"/>
                        <a:t>AB, AD</a:t>
                      </a:r>
                      <a:endParaRPr lang="en-US" dirty="0"/>
                    </a:p>
                  </a:txBody>
                  <a:tcPr/>
                </a:tc>
                <a:tc>
                  <a:txBody>
                    <a:bodyPr/>
                    <a:lstStyle/>
                    <a:p>
                      <a:r>
                        <a:rPr lang="en-US" dirty="0" smtClean="0"/>
                        <a:t>AB, BC,</a:t>
                      </a:r>
                      <a:r>
                        <a:rPr lang="en-US" baseline="0" dirty="0" smtClean="0"/>
                        <a:t> CD, DE, EF, FA, AD, BE, CF</a:t>
                      </a:r>
                      <a:endParaRPr lang="en-US" dirty="0"/>
                    </a:p>
                  </a:txBody>
                  <a:tcPr/>
                </a:tc>
              </a:tr>
            </a:tbl>
          </a:graphicData>
        </a:graphic>
      </p:graphicFrame>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a:t>
            </a:r>
            <a:r>
              <a:rPr lang="en-US" dirty="0" err="1" smtClean="0"/>
              <a:t>rep’n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Inside the computer, a graph is usually represented as an </a:t>
            </a:r>
            <a:r>
              <a:rPr lang="en-US" sz="2800" dirty="0" smtClean="0">
                <a:solidFill>
                  <a:srgbClr val="FFFF00"/>
                </a:solidFill>
              </a:rPr>
              <a:t>adjacency matrix</a:t>
            </a:r>
            <a:r>
              <a:rPr lang="en-US" sz="2800" dirty="0" smtClean="0"/>
              <a:t>.</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To check, should be symmetric.</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a:p>
        </p:txBody>
      </p:sp>
      <p:graphicFrame>
        <p:nvGraphicFramePr>
          <p:cNvPr id="4" name="Table 3"/>
          <p:cNvGraphicFramePr>
            <a:graphicFrameLocks noGrp="1"/>
          </p:cNvGraphicFramePr>
          <p:nvPr/>
        </p:nvGraphicFramePr>
        <p:xfrm>
          <a:off x="1524000" y="2667000"/>
          <a:ext cx="6095997" cy="3337560"/>
        </p:xfrm>
        <a:graphic>
          <a:graphicData uri="http://schemas.openxmlformats.org/drawingml/2006/table">
            <a:tbl>
              <a:tblPr firstRow="1" bandRow="1">
                <a:tableStyleId>{5C22544A-7EE6-4342-B048-85BDC9FD1C3A}</a:tableStyleId>
              </a:tblPr>
              <a:tblGrid>
                <a:gridCol w="677333"/>
                <a:gridCol w="677333"/>
                <a:gridCol w="677333"/>
                <a:gridCol w="677333"/>
                <a:gridCol w="677333"/>
                <a:gridCol w="677333"/>
                <a:gridCol w="677333"/>
                <a:gridCol w="677333"/>
                <a:gridCol w="677333"/>
              </a:tblGrid>
              <a:tr h="370840">
                <a:tc>
                  <a:txBody>
                    <a:bodyPr/>
                    <a:lstStyle/>
                    <a:p>
                      <a:pPr algn="ctr"/>
                      <a:endParaRPr lang="en-US" dirty="0"/>
                    </a:p>
                  </a:txBody>
                  <a:tcPr/>
                </a:tc>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C</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tc>
                  <a:txBody>
                    <a:bodyPr/>
                    <a:lstStyle/>
                    <a:p>
                      <a:pPr algn="ctr"/>
                      <a:r>
                        <a:rPr lang="en-US" dirty="0" smtClean="0"/>
                        <a:t>F</a:t>
                      </a:r>
                      <a:endParaRPr lang="en-US" dirty="0"/>
                    </a:p>
                  </a:txBody>
                  <a:tcPr/>
                </a:tc>
                <a:tc>
                  <a:txBody>
                    <a:bodyPr/>
                    <a:lstStyle/>
                    <a:p>
                      <a:pPr algn="ctr"/>
                      <a:r>
                        <a:rPr lang="en-US" dirty="0" smtClean="0"/>
                        <a:t>G</a:t>
                      </a:r>
                      <a:endParaRPr lang="en-US" dirty="0"/>
                    </a:p>
                  </a:txBody>
                  <a:tcPr/>
                </a:tc>
                <a:tc>
                  <a:txBody>
                    <a:bodyPr/>
                    <a:lstStyle/>
                    <a:p>
                      <a:pPr algn="ctr"/>
                      <a:r>
                        <a:rPr lang="en-US" dirty="0" smtClean="0"/>
                        <a:t>H</a:t>
                      </a:r>
                      <a:endParaRPr lang="en-US" dirty="0"/>
                    </a:p>
                  </a:txBody>
                  <a:tcPr/>
                </a:tc>
              </a:tr>
              <a:tr h="370840">
                <a:tc>
                  <a:txBody>
                    <a:bodyPr/>
                    <a:lstStyle/>
                    <a:p>
                      <a:pPr algn="ctr"/>
                      <a:r>
                        <a:rPr lang="en-US" dirty="0" smtClean="0"/>
                        <a:t>A</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pPr algn="ctr"/>
                      <a:r>
                        <a:rPr lang="en-US" dirty="0" smtClean="0"/>
                        <a:t>B</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pPr algn="ctr"/>
                      <a:r>
                        <a:rPr lang="en-US" dirty="0" smtClean="0"/>
                        <a:t>C</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pPr algn="ctr"/>
                      <a:r>
                        <a:rPr lang="en-US" dirty="0" smtClean="0"/>
                        <a:t>D</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a:p>
                  </a:txBody>
                  <a:tcPr/>
                </a:tc>
              </a:tr>
              <a:tr h="370840">
                <a:tc>
                  <a:txBody>
                    <a:bodyPr/>
                    <a:lstStyle/>
                    <a:p>
                      <a:pPr algn="ctr"/>
                      <a:r>
                        <a:rPr lang="en-US" dirty="0" smtClean="0"/>
                        <a:t>E</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F</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r>
              <a:tr h="370840">
                <a:tc>
                  <a:txBody>
                    <a:bodyPr/>
                    <a:lstStyle/>
                    <a:p>
                      <a:pPr algn="ctr"/>
                      <a:r>
                        <a:rPr lang="en-US" dirty="0" smtClean="0"/>
                        <a:t>G</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H</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r>
            </a:tbl>
          </a:graphicData>
        </a:graphic>
      </p:graphicFrame>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 sequence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Degree of vertex = # of edges incident to it</a:t>
            </a:r>
          </a:p>
          <a:p>
            <a:r>
              <a:rPr lang="en-US" sz="2800" dirty="0" smtClean="0"/>
              <a:t>Degree sequence:  list of all degrees</a:t>
            </a:r>
          </a:p>
          <a:p>
            <a:pPr lvl="1"/>
            <a:r>
              <a:rPr lang="en-US" sz="2400" dirty="0" smtClean="0"/>
              <a:t>For example, 2</a:t>
            </a:r>
            <a:r>
              <a:rPr lang="en-US" sz="2400" baseline="30000" dirty="0" smtClean="0"/>
              <a:t>nd</a:t>
            </a:r>
            <a:r>
              <a:rPr lang="en-US" sz="2400" dirty="0" smtClean="0"/>
              <a:t> graph on previous slide:  0, 1, 1, 2</a:t>
            </a:r>
          </a:p>
          <a:p>
            <a:r>
              <a:rPr lang="en-US" sz="2800" dirty="0" smtClean="0"/>
              <a:t>Tells a lot about a graph (though not everything)</a:t>
            </a:r>
          </a:p>
          <a:p>
            <a:r>
              <a:rPr lang="en-US" sz="2800" dirty="0" smtClean="0"/>
              <a:t># edges in graph = ½ (sum of degrees)</a:t>
            </a:r>
          </a:p>
          <a:p>
            <a:r>
              <a:rPr lang="en-US" sz="2800" dirty="0" smtClean="0"/>
              <a:t>Are these possible degree sequences?</a:t>
            </a:r>
          </a:p>
          <a:p>
            <a:pPr lvl="1"/>
            <a:r>
              <a:rPr lang="en-US" sz="2400" dirty="0" smtClean="0"/>
              <a:t>2, 3, 3, 4, 4, 5</a:t>
            </a:r>
          </a:p>
          <a:p>
            <a:pPr lvl="1"/>
            <a:r>
              <a:rPr lang="en-US" sz="2400" dirty="0" smtClean="0"/>
              <a:t>2, 3, 4, 4, 5</a:t>
            </a:r>
          </a:p>
          <a:p>
            <a:pPr lvl="1"/>
            <a:r>
              <a:rPr lang="en-US" sz="2400" dirty="0" smtClean="0"/>
              <a:t>5, 4, 3, 3, 3, 2</a:t>
            </a:r>
          </a:p>
          <a:p>
            <a:pPr lvl="1"/>
            <a:r>
              <a:rPr lang="en-US" sz="2400" dirty="0" smtClean="0"/>
              <a:t>4, 3, 3, 2, 2</a:t>
            </a:r>
          </a:p>
          <a:p>
            <a:pPr lvl="1"/>
            <a:r>
              <a:rPr lang="en-US" sz="2400" dirty="0" smtClean="0"/>
              <a:t>1, 1, 3, 3, 5, 5</a:t>
            </a:r>
            <a:endParaRPr lang="en-US" sz="2400"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Bipartite</a:t>
            </a:r>
            <a:endParaRPr lang="en-US" dirty="0"/>
          </a:p>
        </p:txBody>
      </p:sp>
      <p:sp>
        <p:nvSpPr>
          <p:cNvPr id="3" name="Content Placeholder 2"/>
          <p:cNvSpPr>
            <a:spLocks noGrp="1"/>
          </p:cNvSpPr>
          <p:nvPr>
            <p:ph idx="1"/>
          </p:nvPr>
        </p:nvSpPr>
        <p:spPr>
          <a:xfrm>
            <a:off x="457200" y="1371601"/>
            <a:ext cx="8229600" cy="4191000"/>
          </a:xfrm>
        </p:spPr>
        <p:txBody>
          <a:bodyPr>
            <a:normAutofit/>
          </a:bodyPr>
          <a:lstStyle/>
          <a:p>
            <a:r>
              <a:rPr lang="en-US" sz="2800" dirty="0" smtClean="0"/>
              <a:t>Property that a graph may have</a:t>
            </a:r>
          </a:p>
          <a:p>
            <a:r>
              <a:rPr lang="en-US" sz="2800" dirty="0" smtClean="0"/>
              <a:t>Useful to find a variable’s usage in a program</a:t>
            </a:r>
          </a:p>
          <a:p>
            <a:r>
              <a:rPr lang="en-US" sz="2800" dirty="0" smtClean="0"/>
              <a:t>Bipartite = </a:t>
            </a:r>
            <a:r>
              <a:rPr lang="en-US" sz="2800" dirty="0" smtClean="0">
                <a:solidFill>
                  <a:srgbClr val="FFFF00"/>
                </a:solidFill>
              </a:rPr>
              <a:t>it is possible to partition the set of vertices into 2 subsets, such that within a subset no two vertices are adjacent</a:t>
            </a:r>
          </a:p>
          <a:p>
            <a:pPr lvl="1"/>
            <a:r>
              <a:rPr lang="en-US" sz="2400" dirty="0" smtClean="0"/>
              <a:t>As a consequence, you won’t see triangles anywhere.</a:t>
            </a:r>
          </a:p>
          <a:p>
            <a:pPr lvl="1"/>
            <a:r>
              <a:rPr lang="en-US" sz="2400" dirty="0" smtClean="0"/>
              <a:t>To determine:  try to partition vertices.  Adjacent vertices must go to different camps.</a:t>
            </a:r>
          </a:p>
          <a:p>
            <a:r>
              <a:rPr lang="en-US" sz="2800" dirty="0" smtClean="0"/>
              <a:t>Are these bipartite?</a:t>
            </a:r>
            <a:endParaRPr lang="en-US" sz="2800" dirty="0"/>
          </a:p>
        </p:txBody>
      </p:sp>
      <p:cxnSp>
        <p:nvCxnSpPr>
          <p:cNvPr id="7" name="Straight Connector 6"/>
          <p:cNvCxnSpPr/>
          <p:nvPr/>
        </p:nvCxnSpPr>
        <p:spPr>
          <a:xfrm>
            <a:off x="1524000" y="56388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295400" y="58674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24000" y="65532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60960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905000" y="63246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86200" y="60198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4495800" y="5638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886200" y="5638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3505200" y="6019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4495800" y="6019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3886200" y="6019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3505200" y="56388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05600" y="57150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05600" y="6172200"/>
            <a:ext cx="609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6477000" y="59436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086600" y="5943600"/>
            <a:ext cx="457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7315200" y="5715000"/>
            <a:ext cx="381000" cy="3810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Isomorphism</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Meaning:  same shape</a:t>
            </a:r>
          </a:p>
          <a:p>
            <a:r>
              <a:rPr lang="en-US" sz="2800" dirty="0" smtClean="0"/>
              <a:t>How can we tell if 2 graphs are essentially the same?</a:t>
            </a:r>
          </a:p>
          <a:p>
            <a:r>
              <a:rPr lang="en-US" sz="2800" dirty="0" smtClean="0"/>
              <a:t>Definition:  </a:t>
            </a:r>
            <a:r>
              <a:rPr lang="en-US" sz="2800" dirty="0" smtClean="0">
                <a:solidFill>
                  <a:srgbClr val="FFFF00"/>
                </a:solidFill>
              </a:rPr>
              <a:t>the vertices can be put into a 1-1 correspondence</a:t>
            </a:r>
            <a:r>
              <a:rPr lang="en-US" sz="2800" dirty="0" smtClean="0"/>
              <a:t>.  (</a:t>
            </a:r>
            <a:r>
              <a:rPr lang="en-US" sz="2800" dirty="0" smtClean="0">
                <a:sym typeface="Wingdings" pitchFamily="2" charset="2"/>
              </a:rPr>
              <a:t> same </a:t>
            </a:r>
            <a:r>
              <a:rPr lang="en-US" sz="2800" dirty="0" err="1" smtClean="0">
                <a:sym typeface="Wingdings" pitchFamily="2" charset="2"/>
              </a:rPr>
              <a:t>adj</a:t>
            </a:r>
            <a:r>
              <a:rPr lang="en-US" sz="2800" dirty="0" smtClean="0">
                <a:sym typeface="Wingdings" pitchFamily="2" charset="2"/>
              </a:rPr>
              <a:t> matrix)</a:t>
            </a:r>
            <a:endParaRPr lang="en-US" sz="2800" dirty="0" smtClean="0"/>
          </a:p>
          <a:p>
            <a:r>
              <a:rPr lang="en-US" sz="2800" dirty="0" smtClean="0"/>
              <a:t>Easier to disprove when not isomorphic.  Checklist:</a:t>
            </a:r>
          </a:p>
          <a:p>
            <a:pPr lvl="1"/>
            <a:r>
              <a:rPr lang="en-US" sz="2400" dirty="0" smtClean="0"/>
              <a:t>Same # vertices and same # edges</a:t>
            </a:r>
          </a:p>
          <a:p>
            <a:pPr lvl="1"/>
            <a:r>
              <a:rPr lang="en-US" sz="2400" dirty="0" smtClean="0"/>
              <a:t>Same degree sequence</a:t>
            </a:r>
          </a:p>
          <a:p>
            <a:pPr lvl="1"/>
            <a:r>
              <a:rPr lang="en-US" sz="2400" dirty="0" smtClean="0"/>
              <a:t>Connectedness (both are, or both are not)</a:t>
            </a:r>
          </a:p>
          <a:p>
            <a:pPr lvl="1"/>
            <a:r>
              <a:rPr lang="en-US" sz="2400" dirty="0" smtClean="0"/>
              <a:t>Existence of cycles</a:t>
            </a:r>
          </a:p>
          <a:p>
            <a:pPr lvl="1"/>
            <a:r>
              <a:rPr lang="en-US" sz="2400" dirty="0" smtClean="0"/>
              <a:t>Adjacency of conspicuous vertices</a:t>
            </a:r>
          </a:p>
          <a:p>
            <a:pPr lvl="1"/>
            <a:r>
              <a:rPr lang="en-US" sz="2400" dirty="0" smtClean="0"/>
              <a:t>Consider the complement if e &lt; n(n – 1) / 4</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sz="2800" dirty="0" smtClean="0"/>
              <a:t>A sequence of statements:</a:t>
            </a:r>
          </a:p>
          <a:p>
            <a:pPr>
              <a:buNone/>
            </a:pPr>
            <a:r>
              <a:rPr lang="en-US" sz="2800" dirty="0" smtClean="0"/>
              <a:t>	p1		The statements above the line are</a:t>
            </a:r>
          </a:p>
          <a:p>
            <a:pPr>
              <a:buNone/>
            </a:pPr>
            <a:r>
              <a:rPr lang="en-US" sz="2800" dirty="0" smtClean="0"/>
              <a:t>	p2		called the </a:t>
            </a:r>
            <a:r>
              <a:rPr lang="en-US" sz="2800" dirty="0" smtClean="0">
                <a:solidFill>
                  <a:srgbClr val="FFFF00"/>
                </a:solidFill>
              </a:rPr>
              <a:t>premises</a:t>
            </a:r>
            <a:r>
              <a:rPr lang="en-US" sz="2800" dirty="0" smtClean="0"/>
              <a:t>.</a:t>
            </a:r>
          </a:p>
          <a:p>
            <a:pPr>
              <a:buNone/>
            </a:pPr>
            <a:r>
              <a:rPr lang="en-US" sz="2800" dirty="0" smtClean="0"/>
              <a:t>	p3</a:t>
            </a:r>
          </a:p>
          <a:p>
            <a:pPr>
              <a:buNone/>
            </a:pPr>
            <a:r>
              <a:rPr lang="en-US" sz="2800" dirty="0" smtClean="0"/>
              <a:t>	…</a:t>
            </a:r>
          </a:p>
          <a:p>
            <a:pPr>
              <a:buNone/>
            </a:pPr>
            <a:r>
              <a:rPr lang="en-US" sz="2800" dirty="0" smtClean="0"/>
              <a:t>	</a:t>
            </a:r>
            <a:r>
              <a:rPr lang="en-US" sz="2800" dirty="0" err="1" smtClean="0"/>
              <a:t>pn</a:t>
            </a:r>
            <a:endParaRPr lang="en-US" sz="2800" dirty="0" smtClean="0"/>
          </a:p>
          <a:p>
            <a:pPr>
              <a:buNone/>
            </a:pPr>
            <a:r>
              <a:rPr lang="en-US" sz="2800" dirty="0" smtClean="0"/>
              <a:t>	______</a:t>
            </a:r>
          </a:p>
          <a:p>
            <a:pPr>
              <a:buNone/>
            </a:pPr>
            <a:r>
              <a:rPr lang="en-US" sz="2800" dirty="0" smtClean="0"/>
              <a:t>	Q		The final statement, under the line, is the</a:t>
            </a:r>
          </a:p>
          <a:p>
            <a:pPr>
              <a:buNone/>
            </a:pPr>
            <a:r>
              <a:rPr lang="en-US" sz="2800" dirty="0" smtClean="0"/>
              <a:t>			</a:t>
            </a:r>
            <a:r>
              <a:rPr lang="en-US" sz="2800" dirty="0" smtClean="0">
                <a:solidFill>
                  <a:srgbClr val="FFFF00"/>
                </a:solidFill>
              </a:rPr>
              <a:t>conclusion</a:t>
            </a:r>
            <a:r>
              <a:rPr lang="en-US" sz="2800" dirty="0" smtClean="0"/>
              <a:t>.</a:t>
            </a:r>
            <a:endParaRPr lang="en-US" sz="2400" dirty="0" smtClean="0"/>
          </a:p>
          <a:p>
            <a:r>
              <a:rPr lang="en-US" sz="2400" dirty="0" smtClean="0"/>
              <a:t>Arguments are used to prove, persuade or convince.</a:t>
            </a:r>
            <a:endParaRPr lang="en-US" sz="2800" dirty="0" smtClean="0"/>
          </a:p>
          <a:p>
            <a:pPr>
              <a:buNone/>
            </a:pPr>
            <a:endParaRPr lang="en-US" sz="2800"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endParaRPr lang="en-US" sz="2800" dirty="0" smtClean="0"/>
          </a:p>
          <a:p>
            <a:endParaRPr lang="en-US" sz="2800" dirty="0" smtClean="0"/>
          </a:p>
          <a:p>
            <a:endParaRPr lang="en-US" sz="2800" dirty="0" smtClean="0"/>
          </a:p>
          <a:p>
            <a:r>
              <a:rPr lang="en-US" sz="2800" dirty="0" smtClean="0"/>
              <a:t>Isomorphic since A, B, C, D correspond to W, Z, Y, X</a:t>
            </a:r>
          </a:p>
          <a:p>
            <a:endParaRPr lang="en-US" sz="2800" dirty="0" smtClean="0"/>
          </a:p>
          <a:p>
            <a:endParaRPr lang="en-US" sz="2800" dirty="0" smtClean="0"/>
          </a:p>
          <a:p>
            <a:endParaRPr lang="en-US" sz="2800" dirty="0" smtClean="0"/>
          </a:p>
          <a:p>
            <a:endParaRPr lang="en-US" sz="2800" dirty="0" smtClean="0"/>
          </a:p>
          <a:p>
            <a:r>
              <a:rPr lang="en-US" sz="2800" dirty="0" smtClean="0"/>
              <a:t>Check out adjacency of degree-2 vertices!</a:t>
            </a:r>
          </a:p>
          <a:p>
            <a:r>
              <a:rPr lang="en-US" sz="2800" dirty="0" smtClean="0"/>
              <a:t>Question:  can a graph by isomorphic to its complement?</a:t>
            </a:r>
            <a:endParaRPr lang="en-US" sz="2800" dirty="0"/>
          </a:p>
        </p:txBody>
      </p:sp>
      <p:cxnSp>
        <p:nvCxnSpPr>
          <p:cNvPr id="4" name="Straight Connector 3"/>
          <p:cNvCxnSpPr/>
          <p:nvPr/>
        </p:nvCxnSpPr>
        <p:spPr>
          <a:xfrm rot="5400000">
            <a:off x="1333500" y="2324100"/>
            <a:ext cx="1143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247900" y="2324100"/>
            <a:ext cx="1143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2895600"/>
            <a:ext cx="914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0" y="1752600"/>
            <a:ext cx="1295400" cy="1143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29200" y="2895600"/>
            <a:ext cx="12954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flipV="1">
            <a:off x="5029200" y="1752600"/>
            <a:ext cx="1295400" cy="1143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19400" y="1524000"/>
            <a:ext cx="381000" cy="369332"/>
          </a:xfrm>
          <a:prstGeom prst="rect">
            <a:avLst/>
          </a:prstGeom>
          <a:noFill/>
        </p:spPr>
        <p:txBody>
          <a:bodyPr wrap="square" rtlCol="0">
            <a:spAutoFit/>
          </a:bodyPr>
          <a:lstStyle/>
          <a:p>
            <a:r>
              <a:rPr lang="en-US" dirty="0" smtClean="0"/>
              <a:t>B</a:t>
            </a:r>
            <a:endParaRPr lang="en-US" dirty="0"/>
          </a:p>
        </p:txBody>
      </p:sp>
      <p:sp>
        <p:nvSpPr>
          <p:cNvPr id="24" name="TextBox 23"/>
          <p:cNvSpPr txBox="1"/>
          <p:nvPr/>
        </p:nvSpPr>
        <p:spPr>
          <a:xfrm>
            <a:off x="1524000" y="1524000"/>
            <a:ext cx="381000" cy="369332"/>
          </a:xfrm>
          <a:prstGeom prst="rect">
            <a:avLst/>
          </a:prstGeom>
          <a:noFill/>
        </p:spPr>
        <p:txBody>
          <a:bodyPr wrap="square" rtlCol="0">
            <a:spAutoFit/>
          </a:bodyPr>
          <a:lstStyle/>
          <a:p>
            <a:r>
              <a:rPr lang="en-US" dirty="0" smtClean="0"/>
              <a:t>A</a:t>
            </a:r>
            <a:endParaRPr lang="en-US" dirty="0"/>
          </a:p>
        </p:txBody>
      </p:sp>
      <p:sp>
        <p:nvSpPr>
          <p:cNvPr id="25" name="TextBox 24"/>
          <p:cNvSpPr txBox="1"/>
          <p:nvPr/>
        </p:nvSpPr>
        <p:spPr>
          <a:xfrm>
            <a:off x="6324600" y="2667000"/>
            <a:ext cx="381000" cy="369332"/>
          </a:xfrm>
          <a:prstGeom prst="rect">
            <a:avLst/>
          </a:prstGeom>
          <a:noFill/>
        </p:spPr>
        <p:txBody>
          <a:bodyPr wrap="square" rtlCol="0">
            <a:spAutoFit/>
          </a:bodyPr>
          <a:lstStyle/>
          <a:p>
            <a:r>
              <a:rPr lang="en-US" dirty="0" smtClean="0"/>
              <a:t>Z</a:t>
            </a:r>
            <a:endParaRPr lang="en-US" dirty="0"/>
          </a:p>
        </p:txBody>
      </p:sp>
      <p:sp>
        <p:nvSpPr>
          <p:cNvPr id="26" name="TextBox 25"/>
          <p:cNvSpPr txBox="1"/>
          <p:nvPr/>
        </p:nvSpPr>
        <p:spPr>
          <a:xfrm>
            <a:off x="6324600" y="1524000"/>
            <a:ext cx="381000" cy="369332"/>
          </a:xfrm>
          <a:prstGeom prst="rect">
            <a:avLst/>
          </a:prstGeom>
          <a:noFill/>
        </p:spPr>
        <p:txBody>
          <a:bodyPr wrap="square" rtlCol="0">
            <a:spAutoFit/>
          </a:bodyPr>
          <a:lstStyle/>
          <a:p>
            <a:r>
              <a:rPr lang="en-US" dirty="0" smtClean="0"/>
              <a:t>X</a:t>
            </a:r>
            <a:endParaRPr lang="en-US" dirty="0"/>
          </a:p>
        </p:txBody>
      </p:sp>
      <p:sp>
        <p:nvSpPr>
          <p:cNvPr id="27" name="TextBox 26"/>
          <p:cNvSpPr txBox="1"/>
          <p:nvPr/>
        </p:nvSpPr>
        <p:spPr>
          <a:xfrm>
            <a:off x="4724400" y="2667000"/>
            <a:ext cx="381000" cy="369332"/>
          </a:xfrm>
          <a:prstGeom prst="rect">
            <a:avLst/>
          </a:prstGeom>
          <a:noFill/>
        </p:spPr>
        <p:txBody>
          <a:bodyPr wrap="square" rtlCol="0">
            <a:spAutoFit/>
          </a:bodyPr>
          <a:lstStyle/>
          <a:p>
            <a:r>
              <a:rPr lang="en-US" dirty="0" smtClean="0"/>
              <a:t>Y</a:t>
            </a:r>
            <a:endParaRPr lang="en-US" dirty="0"/>
          </a:p>
        </p:txBody>
      </p:sp>
      <p:sp>
        <p:nvSpPr>
          <p:cNvPr id="28" name="TextBox 27"/>
          <p:cNvSpPr txBox="1"/>
          <p:nvPr/>
        </p:nvSpPr>
        <p:spPr>
          <a:xfrm>
            <a:off x="1524000" y="2743200"/>
            <a:ext cx="381000" cy="369332"/>
          </a:xfrm>
          <a:prstGeom prst="rect">
            <a:avLst/>
          </a:prstGeom>
          <a:noFill/>
        </p:spPr>
        <p:txBody>
          <a:bodyPr wrap="square" rtlCol="0">
            <a:spAutoFit/>
          </a:bodyPr>
          <a:lstStyle/>
          <a:p>
            <a:r>
              <a:rPr lang="en-US" dirty="0" smtClean="0"/>
              <a:t>C</a:t>
            </a:r>
            <a:endParaRPr lang="en-US" dirty="0"/>
          </a:p>
        </p:txBody>
      </p:sp>
      <p:sp>
        <p:nvSpPr>
          <p:cNvPr id="29" name="TextBox 28"/>
          <p:cNvSpPr txBox="1"/>
          <p:nvPr/>
        </p:nvSpPr>
        <p:spPr>
          <a:xfrm>
            <a:off x="4724400" y="1524000"/>
            <a:ext cx="381000" cy="369332"/>
          </a:xfrm>
          <a:prstGeom prst="rect">
            <a:avLst/>
          </a:prstGeom>
          <a:noFill/>
        </p:spPr>
        <p:txBody>
          <a:bodyPr wrap="square" rtlCol="0">
            <a:spAutoFit/>
          </a:bodyPr>
          <a:lstStyle/>
          <a:p>
            <a:r>
              <a:rPr lang="en-US" dirty="0" smtClean="0"/>
              <a:t>W</a:t>
            </a:r>
            <a:endParaRPr lang="en-US" dirty="0"/>
          </a:p>
        </p:txBody>
      </p:sp>
      <p:sp>
        <p:nvSpPr>
          <p:cNvPr id="30" name="TextBox 29"/>
          <p:cNvSpPr txBox="1"/>
          <p:nvPr/>
        </p:nvSpPr>
        <p:spPr>
          <a:xfrm>
            <a:off x="2819400" y="2743200"/>
            <a:ext cx="381000" cy="369332"/>
          </a:xfrm>
          <a:prstGeom prst="rect">
            <a:avLst/>
          </a:prstGeom>
          <a:noFill/>
        </p:spPr>
        <p:txBody>
          <a:bodyPr wrap="square" rtlCol="0">
            <a:spAutoFit/>
          </a:bodyPr>
          <a:lstStyle/>
          <a:p>
            <a:r>
              <a:rPr lang="en-US" dirty="0" smtClean="0"/>
              <a:t>D</a:t>
            </a:r>
            <a:endParaRPr lang="en-US" dirty="0"/>
          </a:p>
        </p:txBody>
      </p:sp>
      <p:cxnSp>
        <p:nvCxnSpPr>
          <p:cNvPr id="31" name="Straight Connector 30"/>
          <p:cNvCxnSpPr/>
          <p:nvPr/>
        </p:nvCxnSpPr>
        <p:spPr>
          <a:xfrm>
            <a:off x="1905000" y="43434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48387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55245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81600" y="50292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181600" y="43434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15621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2247900" y="46863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905000" y="5029200"/>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447800" y="39624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447800" y="54102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724400" y="54102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724400" y="3962400"/>
            <a:ext cx="16002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23241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7239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005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5600700" y="4686300"/>
            <a:ext cx="1447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447800" y="3962400"/>
            <a:ext cx="4572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724400" y="3962400"/>
            <a:ext cx="4572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590800" y="5029200"/>
            <a:ext cx="457200" cy="381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5562600" y="4648200"/>
            <a:ext cx="1066800" cy="4572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graphs…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How many </a:t>
            </a:r>
            <a:r>
              <a:rPr lang="en-US" sz="2800" dirty="0" err="1" smtClean="0"/>
              <a:t>nonisomorphic</a:t>
            </a:r>
            <a:r>
              <a:rPr lang="en-US" sz="2800" dirty="0" smtClean="0"/>
              <a:t> graphs have 4 vertices and 3 edges?</a:t>
            </a:r>
          </a:p>
          <a:p>
            <a:r>
              <a:rPr lang="en-US" sz="2800" dirty="0" smtClean="0"/>
              <a:t>For this question, let’s expand the definition of “graph” to include</a:t>
            </a:r>
          </a:p>
          <a:p>
            <a:pPr lvl="1"/>
            <a:r>
              <a:rPr lang="en-US" sz="2400" dirty="0" smtClean="0"/>
              <a:t>Loop(s) on a single vertex:  </a:t>
            </a:r>
            <a:r>
              <a:rPr lang="en-US" sz="2400" dirty="0" err="1" smtClean="0"/>
              <a:t>pseudograph</a:t>
            </a:r>
            <a:endParaRPr lang="en-US" sz="2400" dirty="0" smtClean="0"/>
          </a:p>
          <a:p>
            <a:pPr lvl="1"/>
            <a:r>
              <a:rPr lang="en-US" sz="2400" dirty="0" smtClean="0"/>
              <a:t>Multiple edges between same pair of vertices:  </a:t>
            </a:r>
            <a:r>
              <a:rPr lang="en-US" sz="2400" dirty="0" err="1" smtClean="0"/>
              <a:t>multigraph</a:t>
            </a:r>
            <a:endParaRPr lang="en-US" sz="2400" dirty="0" smtClean="0"/>
          </a:p>
          <a:p>
            <a:r>
              <a:rPr lang="en-US" sz="2800" dirty="0" smtClean="0"/>
              <a:t>I think the answer is 20.  Can you draw all of them?</a:t>
            </a:r>
          </a:p>
          <a:p>
            <a:pPr lvl="1"/>
            <a:r>
              <a:rPr lang="en-US" sz="2400" dirty="0" smtClean="0"/>
              <a:t>3 loops (3); 2 loops (5); 1 loop (4)</a:t>
            </a:r>
          </a:p>
          <a:p>
            <a:pPr lvl="1"/>
            <a:r>
              <a:rPr lang="en-US" sz="2400" dirty="0" smtClean="0"/>
              <a:t>Parallel (3); parallel and loop (2)</a:t>
            </a:r>
          </a:p>
          <a:p>
            <a:pPr lvl="1"/>
            <a:r>
              <a:rPr lang="en-US" sz="2400" dirty="0" smtClean="0"/>
              <a:t>Simple (3)</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Subgraph</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Analogous to a subset</a:t>
            </a:r>
          </a:p>
          <a:p>
            <a:r>
              <a:rPr lang="en-US" sz="2800" dirty="0" smtClean="0"/>
              <a:t>To obtain a </a:t>
            </a:r>
            <a:r>
              <a:rPr lang="en-US" sz="2800" dirty="0" err="1" smtClean="0"/>
              <a:t>subgraph</a:t>
            </a:r>
            <a:r>
              <a:rPr lang="en-US" sz="2800" dirty="0" smtClean="0"/>
              <a:t> from an existing graph, feel free to remove edges/vertices.  But you can’t remove a vertex if some edge needs it!</a:t>
            </a:r>
          </a:p>
          <a:p>
            <a:r>
              <a:rPr lang="en-US" sz="2800" dirty="0" smtClean="0"/>
              <a:t>What are the </a:t>
            </a:r>
            <a:r>
              <a:rPr lang="en-US" sz="2800" dirty="0" err="1" smtClean="0"/>
              <a:t>subgraphs</a:t>
            </a:r>
            <a:r>
              <a:rPr lang="en-US" sz="2800" dirty="0" smtClean="0"/>
              <a:t> of a triangle?  It’s convenient to classify by the number of edges.</a:t>
            </a:r>
          </a:p>
          <a:p>
            <a:pPr lvl="1"/>
            <a:r>
              <a:rPr lang="en-US" sz="2400" dirty="0" smtClean="0"/>
              <a:t>e = 0:  You only have vertices.  8 subsets of 3 elements.</a:t>
            </a:r>
          </a:p>
          <a:p>
            <a:pPr lvl="1"/>
            <a:r>
              <a:rPr lang="en-US" sz="2400" dirty="0" smtClean="0"/>
              <a:t>e = 1:  Choose which vertex is not connected.  For each case, you can even remove that vertex.</a:t>
            </a:r>
          </a:p>
          <a:p>
            <a:pPr lvl="1"/>
            <a:r>
              <a:rPr lang="en-US" sz="2400" dirty="0" smtClean="0"/>
              <a:t>e = 2:  Just choose which edge not to draw.</a:t>
            </a:r>
          </a:p>
          <a:p>
            <a:pPr lvl="1"/>
            <a:r>
              <a:rPr lang="en-US" sz="2400" dirty="0" smtClean="0"/>
              <a:t>e = 3:  The entire graph itself.</a:t>
            </a:r>
          </a:p>
          <a:p>
            <a:endParaRPr lang="en-US" sz="28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Paths and Cycles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 </a:t>
            </a:r>
            <a:r>
              <a:rPr lang="en-US" sz="2800" dirty="0" smtClean="0">
                <a:solidFill>
                  <a:srgbClr val="FFFF00"/>
                </a:solidFill>
              </a:rPr>
              <a:t>path</a:t>
            </a:r>
            <a:r>
              <a:rPr lang="en-US" sz="2800" dirty="0" smtClean="0"/>
              <a:t> is simply a sequence of edges that allow us to “travel” from one vertex to another.</a:t>
            </a:r>
          </a:p>
          <a:p>
            <a:pPr lvl="1"/>
            <a:r>
              <a:rPr lang="en-US" sz="2400" dirty="0" smtClean="0"/>
              <a:t>Formally, each edge’s first vertex must match the second vertex of the previous edge.  And analogously, each edge’s second vertex must match the next edge’s first vertex.  In other words, you can’t just list the edges in random order.</a:t>
            </a:r>
          </a:p>
          <a:p>
            <a:r>
              <a:rPr lang="en-US" sz="2800" dirty="0" smtClean="0">
                <a:solidFill>
                  <a:srgbClr val="FFFF00"/>
                </a:solidFill>
              </a:rPr>
              <a:t>Cycle</a:t>
            </a:r>
            <a:r>
              <a:rPr lang="en-US" sz="2800" dirty="0" smtClean="0"/>
              <a:t> = a path in which the first vertex is the same as the last vertex.</a:t>
            </a:r>
          </a:p>
          <a:p>
            <a:r>
              <a:rPr lang="en-US" sz="2800" dirty="0" smtClean="0"/>
              <a:t>There are 2 interesting types of cycles </a:t>
            </a:r>
          </a:p>
          <a:p>
            <a:pPr lvl="1"/>
            <a:r>
              <a:rPr lang="en-US" sz="2400" dirty="0" smtClean="0">
                <a:solidFill>
                  <a:srgbClr val="FFFF00"/>
                </a:solidFill>
              </a:rPr>
              <a:t>Hamiltonian</a:t>
            </a:r>
            <a:r>
              <a:rPr lang="en-US" sz="2400" dirty="0" smtClean="0"/>
              <a:t>:  passes thru every vertex once</a:t>
            </a:r>
          </a:p>
          <a:p>
            <a:pPr lvl="1"/>
            <a:r>
              <a:rPr lang="en-US" sz="2400" dirty="0" smtClean="0">
                <a:solidFill>
                  <a:srgbClr val="FFFF00"/>
                </a:solidFill>
              </a:rPr>
              <a:t>Euler</a:t>
            </a:r>
            <a:r>
              <a:rPr lang="en-US" sz="2400" dirty="0" smtClean="0"/>
              <a:t>:  includes every edge once</a:t>
            </a:r>
            <a:endParaRPr lang="en-US" sz="2400"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Hamiltonian</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Can refer to a path or a cycle that…</a:t>
            </a:r>
          </a:p>
          <a:p>
            <a:pPr lvl="1"/>
            <a:r>
              <a:rPr lang="en-US" sz="2400" dirty="0" smtClean="0"/>
              <a:t>goes thru every vertex </a:t>
            </a:r>
            <a:r>
              <a:rPr lang="en-US" sz="2400" dirty="0" smtClean="0">
                <a:solidFill>
                  <a:srgbClr val="FFFF00"/>
                </a:solidFill>
              </a:rPr>
              <a:t>exactly once</a:t>
            </a:r>
          </a:p>
          <a:p>
            <a:pPr lvl="1"/>
            <a:r>
              <a:rPr lang="en-US" sz="2400" dirty="0" smtClean="0"/>
              <a:t>And, in the case of a cycle, returns home.</a:t>
            </a:r>
          </a:p>
          <a:p>
            <a:r>
              <a:rPr lang="en-US" sz="2800" dirty="0" smtClean="0"/>
              <a:t>When does a graph contain one?</a:t>
            </a:r>
          </a:p>
          <a:p>
            <a:pPr lvl="1"/>
            <a:r>
              <a:rPr lang="en-US" sz="2400" dirty="0" smtClean="0"/>
              <a:t>There needs to be a </a:t>
            </a:r>
            <a:r>
              <a:rPr lang="en-US" sz="2400" dirty="0" err="1" smtClean="0"/>
              <a:t>subgraph</a:t>
            </a:r>
            <a:r>
              <a:rPr lang="en-US" sz="2400" dirty="0" smtClean="0"/>
              <a:t> where all vertices have degree 2, such as a polygon.</a:t>
            </a:r>
          </a:p>
          <a:p>
            <a:pPr lvl="1"/>
            <a:r>
              <a:rPr lang="en-US" sz="2400" dirty="0" smtClean="0"/>
              <a:t>The trick is to remove edges we don’t really need, and recognize edges that are </a:t>
            </a:r>
            <a:r>
              <a:rPr lang="en-US" sz="2400" dirty="0" smtClean="0">
                <a:solidFill>
                  <a:srgbClr val="FFFF00"/>
                </a:solidFill>
              </a:rPr>
              <a:t>essential</a:t>
            </a:r>
            <a:r>
              <a:rPr lang="en-US" sz="2400" dirty="0" smtClean="0"/>
              <a:t>.</a:t>
            </a:r>
          </a:p>
          <a:p>
            <a:pPr lvl="1"/>
            <a:r>
              <a:rPr lang="en-US" sz="2400" dirty="0" smtClean="0"/>
              <a:t>Essential edges </a:t>
            </a:r>
            <a:r>
              <a:rPr lang="en-US" sz="2400" dirty="0" smtClean="0">
                <a:sym typeface="Wingdings" pitchFamily="2" charset="2"/>
              </a:rPr>
              <a:t> we may be forced to visit a vertex twice.</a:t>
            </a:r>
          </a:p>
          <a:p>
            <a:pPr lvl="1"/>
            <a:r>
              <a:rPr lang="en-US" sz="2400" dirty="0" smtClean="0">
                <a:sym typeface="Wingdings" pitchFamily="2" charset="2"/>
              </a:rPr>
              <a:t>Removing unnecessary edges  graph may become disconnected.</a:t>
            </a:r>
          </a:p>
          <a:p>
            <a:r>
              <a:rPr lang="en-US" sz="2800" dirty="0" smtClean="0">
                <a:sym typeface="Wingdings" pitchFamily="2" charset="2"/>
              </a:rPr>
              <a:t>*** Examples in book</a:t>
            </a:r>
            <a:endParaRPr lang="en-US" sz="2800" dirty="0" smtClean="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Euler</a:t>
            </a:r>
            <a:endParaRPr lang="en-US" dirty="0"/>
          </a:p>
        </p:txBody>
      </p:sp>
      <p:sp>
        <p:nvSpPr>
          <p:cNvPr id="3" name="Content Placeholder 2"/>
          <p:cNvSpPr>
            <a:spLocks noGrp="1"/>
          </p:cNvSpPr>
          <p:nvPr>
            <p:ph idx="1"/>
          </p:nvPr>
        </p:nvSpPr>
        <p:spPr/>
        <p:txBody>
          <a:bodyPr>
            <a:normAutofit/>
          </a:bodyPr>
          <a:lstStyle/>
          <a:p>
            <a:r>
              <a:rPr lang="en-US" sz="2800" dirty="0" smtClean="0"/>
              <a:t>Can refer to a path or a cycle that…</a:t>
            </a:r>
          </a:p>
          <a:p>
            <a:pPr lvl="1"/>
            <a:r>
              <a:rPr lang="en-US" sz="2400" dirty="0" smtClean="0"/>
              <a:t>Goes thru every edge exactly once</a:t>
            </a:r>
          </a:p>
          <a:p>
            <a:r>
              <a:rPr lang="en-US" sz="2800" dirty="0" smtClean="0"/>
              <a:t>Euler said it was impossible to cross all 7 bridges of </a:t>
            </a:r>
            <a:r>
              <a:rPr lang="en-US" sz="2800" dirty="0" err="1" smtClean="0"/>
              <a:t>Königsberg</a:t>
            </a:r>
            <a:r>
              <a:rPr lang="en-US" sz="2800" dirty="0" smtClean="0"/>
              <a:t> and return to the same point.</a:t>
            </a:r>
          </a:p>
          <a:p>
            <a:r>
              <a:rPr lang="en-US" sz="2800" dirty="0" smtClean="0"/>
              <a:t>Key:  every vertex must have even degree</a:t>
            </a:r>
          </a:p>
          <a:p>
            <a:endParaRPr lang="en-US" sz="2800" dirty="0" smtClean="0"/>
          </a:p>
          <a:p>
            <a:endParaRPr lang="en-US" sz="2800"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a:t>
            </a:r>
            <a:endParaRPr lang="en-US" dirty="0"/>
          </a:p>
        </p:txBody>
      </p:sp>
      <p:sp>
        <p:nvSpPr>
          <p:cNvPr id="3" name="Content Placeholder 2"/>
          <p:cNvSpPr>
            <a:spLocks noGrp="1"/>
          </p:cNvSpPr>
          <p:nvPr>
            <p:ph idx="1"/>
          </p:nvPr>
        </p:nvSpPr>
        <p:spPr/>
        <p:txBody>
          <a:bodyPr>
            <a:normAutofit/>
          </a:bodyPr>
          <a:lstStyle/>
          <a:p>
            <a:r>
              <a:rPr lang="en-US" sz="2800" dirty="0" smtClean="0"/>
              <a:t>Connected acyclic graph</a:t>
            </a:r>
          </a:p>
          <a:p>
            <a:r>
              <a:rPr lang="en-US" sz="2800" dirty="0" smtClean="0"/>
              <a:t>If n vertices, then n – 1 edges</a:t>
            </a:r>
          </a:p>
          <a:p>
            <a:r>
              <a:rPr lang="en-US" sz="2800" dirty="0" smtClean="0"/>
              <a:t>Vertices partitioned into 2 types</a:t>
            </a:r>
          </a:p>
          <a:p>
            <a:pPr lvl="1"/>
            <a:r>
              <a:rPr lang="en-US" sz="2400" dirty="0" smtClean="0"/>
              <a:t>Internal</a:t>
            </a:r>
          </a:p>
          <a:p>
            <a:pPr lvl="1"/>
            <a:r>
              <a:rPr lang="en-US" sz="2400" dirty="0" smtClean="0"/>
              <a:t>External (leaf)</a:t>
            </a:r>
          </a:p>
          <a:p>
            <a:r>
              <a:rPr lang="en-US" sz="2800" dirty="0" smtClean="0">
                <a:solidFill>
                  <a:srgbClr val="FFFF00"/>
                </a:solidFill>
              </a:rPr>
              <a:t>Rooted</a:t>
            </a:r>
            <a:r>
              <a:rPr lang="en-US" sz="2800" dirty="0" smtClean="0"/>
              <a:t> tree:  one specific vertex identified as special</a:t>
            </a:r>
          </a:p>
          <a:p>
            <a:pPr lvl="1"/>
            <a:r>
              <a:rPr lang="en-US" sz="2400" dirty="0" smtClean="0"/>
              <a:t>Otherwise it’s called a “free” tree</a:t>
            </a:r>
          </a:p>
          <a:p>
            <a:r>
              <a:rPr lang="en-US" sz="2800" dirty="0" smtClean="0"/>
              <a:t>Important terminology for rooted trees:</a:t>
            </a:r>
          </a:p>
          <a:p>
            <a:pPr lvl="1"/>
            <a:r>
              <a:rPr lang="en-US" sz="2400" dirty="0" smtClean="0"/>
              <a:t>Parent, child, sibling, ancestor, descendant, (uncle, niece)</a:t>
            </a:r>
          </a:p>
          <a:p>
            <a:pPr lvl="1"/>
            <a:endParaRPr lang="en-US" sz="24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tree applications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400" dirty="0" smtClean="0"/>
              <a:t>Any hierarchical classification system</a:t>
            </a:r>
          </a:p>
          <a:p>
            <a:r>
              <a:rPr lang="en-US" sz="2400" dirty="0" smtClean="0"/>
              <a:t>Structure of a document</a:t>
            </a:r>
          </a:p>
          <a:p>
            <a:r>
              <a:rPr lang="en-US" sz="2400" dirty="0" smtClean="0"/>
              <a:t>File system</a:t>
            </a:r>
          </a:p>
          <a:p>
            <a:r>
              <a:rPr lang="en-US" sz="2800" dirty="0" smtClean="0"/>
              <a:t>A method for compressing data:  Huffman code</a:t>
            </a:r>
          </a:p>
          <a:p>
            <a:r>
              <a:rPr lang="en-US" sz="2800" dirty="0" smtClean="0"/>
              <a:t>Efficient data structure:  Binary search tree</a:t>
            </a:r>
          </a:p>
          <a:p>
            <a:r>
              <a:rPr lang="en-US" sz="2800" dirty="0" smtClean="0"/>
              <a:t>Visiting vertices of a graph systematically</a:t>
            </a:r>
          </a:p>
          <a:p>
            <a:r>
              <a:rPr lang="en-US" sz="2800" dirty="0" smtClean="0"/>
              <a:t>Mathematical expression</a:t>
            </a:r>
          </a:p>
          <a:p>
            <a:r>
              <a:rPr lang="en-US" sz="2800" dirty="0" smtClean="0"/>
              <a:t>Computer program / Call graph / Find loops</a:t>
            </a:r>
          </a:p>
          <a:p>
            <a:r>
              <a:rPr lang="en-US" sz="2800" dirty="0" smtClean="0"/>
              <a:t>Depicting relationships among data</a:t>
            </a:r>
          </a:p>
          <a:p>
            <a:endParaRPr lang="en-US" sz="28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Huffman code example</a:t>
            </a:r>
          </a:p>
        </p:txBody>
      </p:sp>
      <p:sp>
        <p:nvSpPr>
          <p:cNvPr id="67587" name="Content Placeholder 2"/>
          <p:cNvSpPr>
            <a:spLocks noGrp="1"/>
          </p:cNvSpPr>
          <p:nvPr>
            <p:ph idx="1"/>
          </p:nvPr>
        </p:nvSpPr>
        <p:spPr/>
        <p:txBody>
          <a:bodyPr/>
          <a:lstStyle/>
          <a:p>
            <a:r>
              <a:rPr lang="en-US" sz="2400" smtClean="0"/>
              <a:t>Suppose you want to send a message, and you know the only letters you need are A, D, E, L, N, P, S.</a:t>
            </a:r>
          </a:p>
          <a:p>
            <a:endParaRPr lang="en-US" sz="2400" smtClean="0"/>
          </a:p>
          <a:p>
            <a:r>
              <a:rPr lang="en-US" sz="2400" smtClean="0"/>
              <a:t>A Huffman code might look like this table:</a:t>
            </a:r>
          </a:p>
          <a:p>
            <a:endParaRPr lang="en-US" sz="2400" smtClean="0"/>
          </a:p>
          <a:p>
            <a:endParaRPr lang="en-US" sz="2400" smtClean="0"/>
          </a:p>
          <a:p>
            <a:endParaRPr lang="en-US" sz="2400" smtClean="0"/>
          </a:p>
          <a:p>
            <a:endParaRPr lang="en-US" sz="2400" smtClean="0"/>
          </a:p>
          <a:p>
            <a:r>
              <a:rPr lang="en-US" sz="2400" smtClean="0"/>
              <a:t>How would you decode this message?  01110000101001000100110001</a:t>
            </a:r>
          </a:p>
        </p:txBody>
      </p:sp>
      <p:graphicFrame>
        <p:nvGraphicFramePr>
          <p:cNvPr id="4" name="Table 3"/>
          <p:cNvGraphicFramePr>
            <a:graphicFrameLocks noGrp="1"/>
          </p:cNvGraphicFramePr>
          <p:nvPr/>
        </p:nvGraphicFramePr>
        <p:xfrm>
          <a:off x="1524000" y="3810000"/>
          <a:ext cx="6095999" cy="74168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pPr algn="ctr"/>
                      <a:r>
                        <a:rPr lang="en-US" dirty="0" smtClean="0"/>
                        <a:t>A</a:t>
                      </a:r>
                      <a:endParaRPr lang="en-US" dirty="0"/>
                    </a:p>
                  </a:txBody>
                  <a:tcPr/>
                </a:tc>
                <a:tc>
                  <a:txBody>
                    <a:bodyPr/>
                    <a:lstStyle/>
                    <a:p>
                      <a:pPr algn="ctr"/>
                      <a:r>
                        <a:rPr lang="en-US" dirty="0" smtClean="0"/>
                        <a:t>D</a:t>
                      </a:r>
                      <a:endParaRPr lang="en-US" dirty="0"/>
                    </a:p>
                  </a:txBody>
                  <a:tcPr/>
                </a:tc>
                <a:tc>
                  <a:txBody>
                    <a:bodyPr/>
                    <a:lstStyle/>
                    <a:p>
                      <a:pPr algn="ctr"/>
                      <a:r>
                        <a:rPr lang="en-US" dirty="0" smtClean="0"/>
                        <a:t>E</a:t>
                      </a:r>
                      <a:endParaRPr lang="en-US" dirty="0"/>
                    </a:p>
                  </a:txBody>
                  <a:tcPr/>
                </a:tc>
                <a:tc>
                  <a:txBody>
                    <a:bodyPr/>
                    <a:lstStyle/>
                    <a:p>
                      <a:pPr algn="ctr"/>
                      <a:r>
                        <a:rPr lang="en-US" dirty="0" smtClean="0"/>
                        <a:t>L</a:t>
                      </a:r>
                      <a:endParaRPr lang="en-US" dirty="0"/>
                    </a:p>
                  </a:txBody>
                  <a:tcPr/>
                </a:tc>
                <a:tc>
                  <a:txBody>
                    <a:bodyPr/>
                    <a:lstStyle/>
                    <a:p>
                      <a:pPr algn="ctr"/>
                      <a:r>
                        <a:rPr lang="en-US" dirty="0" smtClean="0"/>
                        <a:t>N</a:t>
                      </a:r>
                      <a:endParaRPr lang="en-US" dirty="0"/>
                    </a:p>
                  </a:txBody>
                  <a:tcPr/>
                </a:tc>
                <a:tc>
                  <a:txBody>
                    <a:bodyPr/>
                    <a:lstStyle/>
                    <a:p>
                      <a:pPr algn="ctr"/>
                      <a:r>
                        <a:rPr lang="en-US" dirty="0" smtClean="0"/>
                        <a:t>P</a:t>
                      </a:r>
                      <a:endParaRPr lang="en-US" dirty="0"/>
                    </a:p>
                  </a:txBody>
                  <a:tcPr/>
                </a:tc>
                <a:tc>
                  <a:txBody>
                    <a:bodyPr/>
                    <a:lstStyle/>
                    <a:p>
                      <a:pPr algn="ctr"/>
                      <a:r>
                        <a:rPr lang="en-US" dirty="0" smtClean="0"/>
                        <a:t>S</a:t>
                      </a:r>
                      <a:endParaRPr lang="en-US" dirty="0"/>
                    </a:p>
                  </a:txBody>
                  <a:tcPr/>
                </a:tc>
              </a:tr>
              <a:tr h="370840">
                <a:tc>
                  <a:txBody>
                    <a:bodyPr/>
                    <a:lstStyle/>
                    <a:p>
                      <a:pPr algn="ctr"/>
                      <a:r>
                        <a:rPr lang="en-US" dirty="0" smtClean="0"/>
                        <a:t>001</a:t>
                      </a:r>
                      <a:endParaRPr lang="en-US" dirty="0"/>
                    </a:p>
                  </a:txBody>
                  <a:tcPr/>
                </a:tc>
                <a:tc>
                  <a:txBody>
                    <a:bodyPr/>
                    <a:lstStyle/>
                    <a:p>
                      <a:pPr algn="ctr"/>
                      <a:r>
                        <a:rPr lang="en-US" dirty="0" smtClean="0"/>
                        <a:t>100</a:t>
                      </a:r>
                      <a:endParaRPr lang="en-US" dirty="0"/>
                    </a:p>
                  </a:txBody>
                  <a:tcPr/>
                </a:tc>
                <a:tc>
                  <a:txBody>
                    <a:bodyPr/>
                    <a:lstStyle/>
                    <a:p>
                      <a:pPr algn="ctr"/>
                      <a:r>
                        <a:rPr lang="en-US" dirty="0" smtClean="0"/>
                        <a:t>01</a:t>
                      </a:r>
                      <a:endParaRPr lang="en-US" dirty="0"/>
                    </a:p>
                  </a:txBody>
                  <a:tcPr/>
                </a:tc>
                <a:tc>
                  <a:txBody>
                    <a:bodyPr/>
                    <a:lstStyle/>
                    <a:p>
                      <a:pPr algn="ctr"/>
                      <a:r>
                        <a:rPr lang="en-US" dirty="0" smtClean="0"/>
                        <a:t>101</a:t>
                      </a:r>
                      <a:endParaRPr lang="en-US" dirty="0"/>
                    </a:p>
                  </a:txBody>
                  <a:tcPr/>
                </a:tc>
                <a:tc>
                  <a:txBody>
                    <a:bodyPr/>
                    <a:lstStyle/>
                    <a:p>
                      <a:pPr algn="ctr"/>
                      <a:r>
                        <a:rPr lang="en-US" dirty="0" smtClean="0"/>
                        <a:t>0001</a:t>
                      </a:r>
                      <a:endParaRPr lang="en-US" dirty="0"/>
                    </a:p>
                  </a:txBody>
                  <a:tcPr/>
                </a:tc>
                <a:tc>
                  <a:txBody>
                    <a:bodyPr/>
                    <a:lstStyle/>
                    <a:p>
                      <a:pPr algn="ctr"/>
                      <a:r>
                        <a:rPr lang="en-US" dirty="0" smtClean="0"/>
                        <a:t>0000</a:t>
                      </a:r>
                      <a:endParaRPr lang="en-US" dirty="0"/>
                    </a:p>
                  </a:txBody>
                  <a:tcPr/>
                </a:tc>
                <a:tc>
                  <a:txBody>
                    <a:bodyPr/>
                    <a:lstStyle/>
                    <a:p>
                      <a:pPr algn="ctr"/>
                      <a:r>
                        <a:rPr lang="en-US" dirty="0" smtClean="0"/>
                        <a:t>11</a:t>
                      </a:r>
                      <a:endParaRPr lang="en-US" dirty="0"/>
                    </a:p>
                  </a:txBody>
                  <a:tcPr/>
                </a:tc>
              </a:tr>
            </a:tbl>
          </a:graphicData>
        </a:graphic>
      </p:graphicFrame>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How to create code </a:t>
            </a:r>
            <a:r>
              <a:rPr lang="en-US" smtClean="0">
                <a:sym typeface="Wingdings" pitchFamily="2" charset="2"/>
              </a:rPr>
              <a:t></a:t>
            </a:r>
            <a:endParaRPr lang="en-US" smtClean="0"/>
          </a:p>
        </p:txBody>
      </p:sp>
      <p:sp>
        <p:nvSpPr>
          <p:cNvPr id="68611" name="Content Placeholder 2"/>
          <p:cNvSpPr>
            <a:spLocks noGrp="1"/>
          </p:cNvSpPr>
          <p:nvPr>
            <p:ph idx="1"/>
          </p:nvPr>
        </p:nvSpPr>
        <p:spPr/>
        <p:txBody>
          <a:bodyPr/>
          <a:lstStyle/>
          <a:p>
            <a:r>
              <a:rPr lang="en-US" sz="2400" dirty="0" smtClean="0"/>
              <a:t>We’re given the set of letters used for the message, and their frequencies.</a:t>
            </a:r>
          </a:p>
          <a:p>
            <a:pPr lvl="1"/>
            <a:r>
              <a:rPr lang="en-US" sz="2000" dirty="0" smtClean="0"/>
              <a:t>Ex.  A = 5, B = 10, C = 20, D = 25, E = 30</a:t>
            </a:r>
          </a:p>
          <a:p>
            <a:pPr lvl="1"/>
            <a:r>
              <a:rPr lang="en-US" sz="2000" dirty="0" smtClean="0"/>
              <a:t>Ex. P = 5, N = 10, D = 10, L = 15, A = 20, S = 20, E = 30</a:t>
            </a:r>
          </a:p>
          <a:p>
            <a:pPr lvl="1"/>
            <a:endParaRPr lang="en-US" sz="2000" dirty="0" smtClean="0"/>
          </a:p>
          <a:p>
            <a:r>
              <a:rPr lang="en-US" sz="2400" dirty="0" smtClean="0"/>
              <a:t>It’s convenient to arrange the frequencies in order.</a:t>
            </a:r>
          </a:p>
          <a:p>
            <a:r>
              <a:rPr lang="en-US" sz="2400" dirty="0" smtClean="0"/>
              <a:t>Group the letters in pairs, always looking for the smallest sum of frequencies.</a:t>
            </a:r>
          </a:p>
          <a:p>
            <a:r>
              <a:rPr lang="en-US" sz="2400" dirty="0" smtClean="0"/>
              <a:t>The resulting structure is a “tree”.  Each left arm = “0” in the code; each right arm is a “1”.</a:t>
            </a:r>
          </a:p>
          <a:p>
            <a:r>
              <a:rPr lang="en-US" sz="2400" dirty="0" smtClean="0"/>
              <a:t>When done, let’s compute average # bits per symbol.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(2)</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z="2800" dirty="0" smtClean="0"/>
              <a:t>An argument is either </a:t>
            </a:r>
            <a:r>
              <a:rPr lang="en-US" sz="2800" dirty="0" smtClean="0">
                <a:solidFill>
                  <a:srgbClr val="FFFF00"/>
                </a:solidFill>
              </a:rPr>
              <a:t>valid</a:t>
            </a:r>
            <a:r>
              <a:rPr lang="en-US" sz="2800" dirty="0" smtClean="0"/>
              <a:t> or </a:t>
            </a:r>
            <a:r>
              <a:rPr lang="en-US" sz="2800" dirty="0" smtClean="0">
                <a:solidFill>
                  <a:srgbClr val="FFFF00"/>
                </a:solidFill>
              </a:rPr>
              <a:t>invalid</a:t>
            </a:r>
            <a:r>
              <a:rPr lang="en-US" sz="2800" dirty="0" smtClean="0"/>
              <a:t>.</a:t>
            </a:r>
          </a:p>
          <a:p>
            <a:r>
              <a:rPr lang="en-US" sz="2800" dirty="0" smtClean="0"/>
              <a:t>Valid means “makes sense” </a:t>
            </a:r>
          </a:p>
          <a:p>
            <a:pPr lvl="1"/>
            <a:r>
              <a:rPr lang="en-US" sz="2400" dirty="0" smtClean="0"/>
              <a:t>i.e. the argument is constructed properly</a:t>
            </a:r>
          </a:p>
          <a:p>
            <a:pPr lvl="1"/>
            <a:r>
              <a:rPr lang="en-US" sz="2400" dirty="0" smtClean="0"/>
              <a:t>If the premises are true, then the conclusion must be true.</a:t>
            </a:r>
          </a:p>
          <a:p>
            <a:r>
              <a:rPr lang="en-US" sz="2800" dirty="0" smtClean="0"/>
              <a:t>Be careful:</a:t>
            </a:r>
          </a:p>
          <a:p>
            <a:pPr lvl="1"/>
            <a:r>
              <a:rPr lang="en-US" sz="2400" dirty="0" smtClean="0"/>
              <a:t>Invalid means:  Even if the premises are all true, the conclusion could still be false!</a:t>
            </a:r>
          </a:p>
          <a:p>
            <a:pPr lvl="1"/>
            <a:r>
              <a:rPr lang="en-US" sz="2400" dirty="0" smtClean="0"/>
              <a:t>True conclusion does not necessarily mean argument is valid!</a:t>
            </a:r>
          </a:p>
          <a:p>
            <a:r>
              <a:rPr lang="en-US" sz="2800" dirty="0" smtClean="0"/>
              <a:t>An argument is valid if:</a:t>
            </a:r>
          </a:p>
          <a:p>
            <a:pPr>
              <a:buNone/>
            </a:pPr>
            <a:r>
              <a:rPr lang="en-US" sz="2800" dirty="0" smtClean="0"/>
              <a:t>	(p1 </a:t>
            </a:r>
            <a:r>
              <a:rPr lang="en-US" sz="2800" dirty="0" smtClean="0">
                <a:sym typeface="Symbol"/>
              </a:rPr>
              <a:t> p2  p3  …  </a:t>
            </a:r>
            <a:r>
              <a:rPr lang="en-US" sz="2800" dirty="0" err="1" smtClean="0">
                <a:sym typeface="Symbol"/>
              </a:rPr>
              <a:t>pn</a:t>
            </a:r>
            <a:r>
              <a:rPr lang="en-US" sz="2800" dirty="0" smtClean="0">
                <a:sym typeface="Symbol"/>
              </a:rPr>
              <a:t>) </a:t>
            </a:r>
            <a:r>
              <a:rPr lang="en-US" sz="2800" dirty="0" smtClean="0">
                <a:sym typeface="Wingdings" pitchFamily="2" charset="2"/>
              </a:rPr>
              <a:t> Q  is a tautology.</a:t>
            </a:r>
            <a:endParaRPr lang="en-US" sz="2800"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search tree</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Each vertex in tree has a key value.  Can be number or text (ASCII code).</a:t>
            </a:r>
          </a:p>
          <a:p>
            <a:r>
              <a:rPr lang="en-US" sz="2800" dirty="0" smtClean="0"/>
              <a:t>For each vertex:</a:t>
            </a:r>
          </a:p>
          <a:p>
            <a:pPr lvl="1"/>
            <a:r>
              <a:rPr lang="en-US" sz="2400" dirty="0" smtClean="0"/>
              <a:t>left child </a:t>
            </a:r>
            <a:r>
              <a:rPr lang="en-US" sz="2400" dirty="0" smtClean="0">
                <a:sym typeface="Symbol" pitchFamily="18" charset="2"/>
              </a:rPr>
              <a:t></a:t>
            </a:r>
            <a:r>
              <a:rPr lang="en-US" sz="2400" dirty="0" smtClean="0"/>
              <a:t> you </a:t>
            </a:r>
            <a:r>
              <a:rPr lang="en-US" sz="2400" dirty="0" smtClean="0">
                <a:sym typeface="Symbol" pitchFamily="18" charset="2"/>
              </a:rPr>
              <a:t></a:t>
            </a:r>
            <a:r>
              <a:rPr lang="en-US" sz="2400" dirty="0" smtClean="0"/>
              <a:t> right child</a:t>
            </a:r>
          </a:p>
          <a:p>
            <a:pPr lvl="1"/>
            <a:r>
              <a:rPr lang="en-US" sz="2400" dirty="0" smtClean="0"/>
              <a:t>Or better yet:  all in L </a:t>
            </a:r>
            <a:r>
              <a:rPr lang="en-US" sz="2400" dirty="0" err="1" smtClean="0"/>
              <a:t>subtree</a:t>
            </a:r>
            <a:r>
              <a:rPr lang="en-US" sz="2400" dirty="0" smtClean="0"/>
              <a:t> </a:t>
            </a:r>
            <a:r>
              <a:rPr lang="en-US" sz="2400" dirty="0" smtClean="0">
                <a:sym typeface="Symbol" pitchFamily="18" charset="2"/>
              </a:rPr>
              <a:t></a:t>
            </a:r>
            <a:r>
              <a:rPr lang="en-US" sz="2400" dirty="0" smtClean="0"/>
              <a:t> you </a:t>
            </a:r>
            <a:r>
              <a:rPr lang="en-US" sz="2400" dirty="0" smtClean="0">
                <a:sym typeface="Symbol" pitchFamily="18" charset="2"/>
              </a:rPr>
              <a:t></a:t>
            </a:r>
            <a:r>
              <a:rPr lang="en-US" sz="2400" dirty="0" smtClean="0"/>
              <a:t> all elements in R </a:t>
            </a:r>
            <a:r>
              <a:rPr lang="en-US" sz="2400" dirty="0" err="1" smtClean="0"/>
              <a:t>subtree</a:t>
            </a:r>
            <a:endParaRPr lang="en-US" sz="2400" dirty="0" smtClean="0"/>
          </a:p>
          <a:p>
            <a:r>
              <a:rPr lang="en-US" sz="2800" dirty="0" smtClean="0"/>
              <a:t>How do we …?</a:t>
            </a:r>
          </a:p>
          <a:p>
            <a:pPr lvl="1"/>
            <a:r>
              <a:rPr lang="en-US" sz="2400" dirty="0" smtClean="0"/>
              <a:t>Find a value that may be in the tree</a:t>
            </a:r>
          </a:p>
          <a:p>
            <a:pPr lvl="1"/>
            <a:r>
              <a:rPr lang="en-US" sz="2400" dirty="0" smtClean="0"/>
              <a:t>Insert a value</a:t>
            </a:r>
          </a:p>
          <a:p>
            <a:pPr lvl="1"/>
            <a:r>
              <a:rPr lang="en-US" sz="2400" dirty="0" smtClean="0"/>
              <a:t>Find the highest/lowest key values</a:t>
            </a:r>
          </a:p>
          <a:p>
            <a:pPr lvl="1"/>
            <a:r>
              <a:rPr lang="en-US" sz="2400" dirty="0" smtClean="0"/>
              <a:t>Find the range of values that can go in a vacant child location</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le 1"/>
          <p:cNvSpPr>
            <a:spLocks noGrp="1"/>
          </p:cNvSpPr>
          <p:nvPr>
            <p:ph type="title" idx="4294967295"/>
          </p:nvPr>
        </p:nvSpPr>
        <p:spPr/>
        <p:txBody>
          <a:bodyPr/>
          <a:lstStyle/>
          <a:p>
            <a:r>
              <a:rPr lang="en-US" smtClean="0"/>
              <a:t>Traversing a tree</a:t>
            </a:r>
          </a:p>
        </p:txBody>
      </p:sp>
      <p:sp>
        <p:nvSpPr>
          <p:cNvPr id="177155" name="Content Placeholder 2"/>
          <p:cNvSpPr>
            <a:spLocks noGrp="1"/>
          </p:cNvSpPr>
          <p:nvPr>
            <p:ph idx="4294967295"/>
          </p:nvPr>
        </p:nvSpPr>
        <p:spPr>
          <a:xfrm>
            <a:off x="685800" y="1676400"/>
            <a:ext cx="7772400" cy="4572000"/>
          </a:xfrm>
        </p:spPr>
        <p:txBody>
          <a:bodyPr/>
          <a:lstStyle/>
          <a:p>
            <a:pPr>
              <a:buFontTx/>
              <a:buNone/>
            </a:pPr>
            <a:r>
              <a:rPr lang="en-US" u="sng" dirty="0" smtClean="0"/>
              <a:t>2 basic strategies</a:t>
            </a:r>
          </a:p>
          <a:p>
            <a:r>
              <a:rPr lang="en-US" sz="2800" dirty="0" smtClean="0"/>
              <a:t>Breadth-first search (BFS)</a:t>
            </a:r>
          </a:p>
          <a:p>
            <a:pPr lvl="1"/>
            <a:r>
              <a:rPr lang="en-US" sz="2400" dirty="0" smtClean="0"/>
              <a:t>Start at the root (top) of tree</a:t>
            </a:r>
          </a:p>
          <a:p>
            <a:pPr lvl="1"/>
            <a:r>
              <a:rPr lang="en-US" sz="2400" dirty="0" smtClean="0"/>
              <a:t>Fan out in all directions simultaneously</a:t>
            </a:r>
          </a:p>
          <a:p>
            <a:pPr lvl="1"/>
            <a:r>
              <a:rPr lang="en-US" sz="2000" i="1" dirty="0" smtClean="0"/>
              <a:t>Good if you think what you’re looking for is near the top</a:t>
            </a:r>
            <a:r>
              <a:rPr lang="en-US" sz="2000" dirty="0" smtClean="0"/>
              <a:t>.</a:t>
            </a:r>
          </a:p>
          <a:p>
            <a:r>
              <a:rPr lang="en-US" sz="2800" dirty="0" smtClean="0"/>
              <a:t>Depth-first search (DFS)</a:t>
            </a:r>
          </a:p>
          <a:p>
            <a:pPr lvl="1"/>
            <a:r>
              <a:rPr lang="en-US" sz="2400" dirty="0" smtClean="0"/>
              <a:t>Start at the root, as usual</a:t>
            </a:r>
          </a:p>
          <a:p>
            <a:pPr lvl="1"/>
            <a:r>
              <a:rPr lang="en-US" sz="2400" dirty="0" smtClean="0"/>
              <a:t>Go as far as you can down one path of the tree.</a:t>
            </a:r>
          </a:p>
          <a:p>
            <a:pPr lvl="1"/>
            <a:r>
              <a:rPr lang="en-US" sz="2400" dirty="0" smtClean="0"/>
              <a:t>If not found, back up and try another path.</a:t>
            </a:r>
          </a:p>
          <a:p>
            <a:pPr lvl="1"/>
            <a:r>
              <a:rPr lang="en-US" sz="2000" i="1" dirty="0" smtClean="0"/>
              <a:t>Good if you have an idea what area to search first</a:t>
            </a:r>
            <a:r>
              <a:rPr lang="en-US" sz="2000" dirty="0" smtClean="0"/>
              <a:t>.</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tle 3"/>
          <p:cNvSpPr>
            <a:spLocks noGrp="1"/>
          </p:cNvSpPr>
          <p:nvPr>
            <p:ph type="title" idx="4294967295"/>
          </p:nvPr>
        </p:nvSpPr>
        <p:spPr>
          <a:xfrm>
            <a:off x="457200" y="304800"/>
            <a:ext cx="8077200" cy="901700"/>
          </a:xfrm>
        </p:spPr>
        <p:txBody>
          <a:bodyPr anchor="b"/>
          <a:lstStyle/>
          <a:p>
            <a:r>
              <a:rPr lang="en-US" dirty="0" smtClean="0"/>
              <a:t>Example</a:t>
            </a:r>
          </a:p>
        </p:txBody>
      </p:sp>
      <p:pic>
        <p:nvPicPr>
          <p:cNvPr id="178179" name="Content Placeholder 6" descr="tree.gif"/>
          <p:cNvPicPr>
            <a:picLocks noGrp="1" noChangeAspect="1"/>
          </p:cNvPicPr>
          <p:nvPr>
            <p:ph idx="4294967295"/>
          </p:nvPr>
        </p:nvPicPr>
        <p:blipFill>
          <a:blip r:embed="rId2" cstate="print"/>
          <a:srcRect/>
          <a:stretch>
            <a:fillRect/>
          </a:stretch>
        </p:blipFill>
        <p:spPr>
          <a:xfrm>
            <a:off x="4876800" y="1524000"/>
            <a:ext cx="3332163" cy="4495800"/>
          </a:xfrm>
        </p:spPr>
      </p:pic>
      <p:sp>
        <p:nvSpPr>
          <p:cNvPr id="178180" name="Text Placeholder 7"/>
          <p:cNvSpPr>
            <a:spLocks noGrp="1"/>
          </p:cNvSpPr>
          <p:nvPr>
            <p:ph type="body" sz="half" idx="4294967295"/>
          </p:nvPr>
        </p:nvSpPr>
        <p:spPr>
          <a:xfrm>
            <a:off x="457200" y="1435100"/>
            <a:ext cx="3810000" cy="4691063"/>
          </a:xfrm>
        </p:spPr>
        <p:txBody>
          <a:bodyPr/>
          <a:lstStyle/>
          <a:p>
            <a:pPr marL="0" indent="0">
              <a:buFontTx/>
              <a:buNone/>
            </a:pPr>
            <a:r>
              <a:rPr lang="en-US" sz="2400" smtClean="0"/>
              <a:t>Suppose we’re looking for file at node 9.  </a:t>
            </a:r>
          </a:p>
          <a:p>
            <a:pPr marL="0" indent="0">
              <a:buFontTx/>
              <a:buNone/>
            </a:pPr>
            <a:r>
              <a:rPr lang="en-US" sz="2400" smtClean="0"/>
              <a:t>We visit the nodes of the tree in the following order.</a:t>
            </a:r>
          </a:p>
          <a:p>
            <a:pPr marL="0" indent="0">
              <a:buFontTx/>
              <a:buNone/>
            </a:pPr>
            <a:r>
              <a:rPr lang="en-US" sz="2400" smtClean="0"/>
              <a:t>BFS:  1, 2, 3, 4, 5, 6, 7, 8, 9</a:t>
            </a:r>
          </a:p>
          <a:p>
            <a:pPr marL="0" indent="0">
              <a:buFontTx/>
              <a:buNone/>
            </a:pPr>
            <a:endParaRPr lang="en-US" sz="2400" smtClean="0"/>
          </a:p>
          <a:p>
            <a:pPr marL="0" indent="0">
              <a:buFontTx/>
              <a:buNone/>
            </a:pPr>
            <a:r>
              <a:rPr lang="en-US" sz="2400" smtClean="0"/>
              <a:t>DFS:  1, 2, 4 – back up</a:t>
            </a:r>
          </a:p>
          <a:p>
            <a:pPr marL="0" indent="0">
              <a:buFontTx/>
              <a:buNone/>
            </a:pPr>
            <a:r>
              <a:rPr lang="en-US" sz="2400" smtClean="0"/>
              <a:t>	5 – back up</a:t>
            </a:r>
          </a:p>
          <a:p>
            <a:pPr marL="0" indent="0">
              <a:buFontTx/>
              <a:buNone/>
            </a:pPr>
            <a:r>
              <a:rPr lang="en-US" sz="2400" smtClean="0"/>
              <a:t>	3, 6, 7, 9</a:t>
            </a:r>
          </a:p>
          <a:p>
            <a:pPr marL="0" indent="0">
              <a:buFontTx/>
              <a:buNone/>
            </a:pPr>
            <a:endParaRPr lang="en-US" sz="2000" smtClean="0"/>
          </a:p>
        </p:txBody>
      </p:sp>
      <p:sp>
        <p:nvSpPr>
          <p:cNvPr id="178181" name="TextBox 8"/>
          <p:cNvSpPr txBox="1">
            <a:spLocks noChangeArrowheads="1"/>
          </p:cNvSpPr>
          <p:nvPr/>
        </p:nvSpPr>
        <p:spPr bwMode="auto">
          <a:xfrm>
            <a:off x="6553200" y="1524000"/>
            <a:ext cx="533400" cy="457200"/>
          </a:xfrm>
          <a:prstGeom prst="rect">
            <a:avLst/>
          </a:prstGeom>
          <a:noFill/>
          <a:ln w="9525">
            <a:noFill/>
            <a:miter lim="800000"/>
            <a:headEnd/>
            <a:tailEnd/>
          </a:ln>
        </p:spPr>
        <p:txBody>
          <a:bodyPr>
            <a:spAutoFit/>
          </a:bodyPr>
          <a:lstStyle/>
          <a:p>
            <a:r>
              <a:rPr lang="en-US"/>
              <a:t>1</a:t>
            </a:r>
          </a:p>
        </p:txBody>
      </p:sp>
      <p:sp>
        <p:nvSpPr>
          <p:cNvPr id="178182" name="TextBox 9"/>
          <p:cNvSpPr txBox="1">
            <a:spLocks noChangeArrowheads="1"/>
          </p:cNvSpPr>
          <p:nvPr/>
        </p:nvSpPr>
        <p:spPr bwMode="auto">
          <a:xfrm>
            <a:off x="5486400" y="2514600"/>
            <a:ext cx="381000" cy="457200"/>
          </a:xfrm>
          <a:prstGeom prst="rect">
            <a:avLst/>
          </a:prstGeom>
          <a:noFill/>
          <a:ln w="9525">
            <a:noFill/>
            <a:miter lim="800000"/>
            <a:headEnd/>
            <a:tailEnd/>
          </a:ln>
        </p:spPr>
        <p:txBody>
          <a:bodyPr>
            <a:spAutoFit/>
          </a:bodyPr>
          <a:lstStyle/>
          <a:p>
            <a:r>
              <a:rPr lang="en-US"/>
              <a:t>2</a:t>
            </a:r>
          </a:p>
        </p:txBody>
      </p:sp>
      <p:sp>
        <p:nvSpPr>
          <p:cNvPr id="178183" name="TextBox 10"/>
          <p:cNvSpPr txBox="1">
            <a:spLocks noChangeArrowheads="1"/>
          </p:cNvSpPr>
          <p:nvPr/>
        </p:nvSpPr>
        <p:spPr bwMode="auto">
          <a:xfrm>
            <a:off x="7010400" y="2514600"/>
            <a:ext cx="381000" cy="457200"/>
          </a:xfrm>
          <a:prstGeom prst="rect">
            <a:avLst/>
          </a:prstGeom>
          <a:noFill/>
          <a:ln w="9525">
            <a:noFill/>
            <a:miter lim="800000"/>
            <a:headEnd/>
            <a:tailEnd/>
          </a:ln>
        </p:spPr>
        <p:txBody>
          <a:bodyPr>
            <a:spAutoFit/>
          </a:bodyPr>
          <a:lstStyle/>
          <a:p>
            <a:r>
              <a:rPr lang="en-US"/>
              <a:t>3</a:t>
            </a:r>
          </a:p>
        </p:txBody>
      </p:sp>
      <p:sp>
        <p:nvSpPr>
          <p:cNvPr id="178184" name="TextBox 11"/>
          <p:cNvSpPr txBox="1">
            <a:spLocks noChangeArrowheads="1"/>
          </p:cNvSpPr>
          <p:nvPr/>
        </p:nvSpPr>
        <p:spPr bwMode="auto">
          <a:xfrm>
            <a:off x="5105400" y="3886200"/>
            <a:ext cx="304800" cy="461963"/>
          </a:xfrm>
          <a:prstGeom prst="rect">
            <a:avLst/>
          </a:prstGeom>
          <a:noFill/>
          <a:ln w="9525">
            <a:noFill/>
            <a:miter lim="800000"/>
            <a:headEnd/>
            <a:tailEnd/>
          </a:ln>
        </p:spPr>
        <p:txBody>
          <a:bodyPr>
            <a:spAutoFit/>
          </a:bodyPr>
          <a:lstStyle/>
          <a:p>
            <a:r>
              <a:rPr lang="en-US"/>
              <a:t>4</a:t>
            </a:r>
          </a:p>
        </p:txBody>
      </p:sp>
      <p:sp>
        <p:nvSpPr>
          <p:cNvPr id="178185" name="TextBox 12"/>
          <p:cNvSpPr txBox="1">
            <a:spLocks noChangeArrowheads="1"/>
          </p:cNvSpPr>
          <p:nvPr/>
        </p:nvSpPr>
        <p:spPr bwMode="auto">
          <a:xfrm>
            <a:off x="6019800" y="3886200"/>
            <a:ext cx="304800" cy="461963"/>
          </a:xfrm>
          <a:prstGeom prst="rect">
            <a:avLst/>
          </a:prstGeom>
          <a:noFill/>
          <a:ln w="9525">
            <a:noFill/>
            <a:miter lim="800000"/>
            <a:headEnd/>
            <a:tailEnd/>
          </a:ln>
        </p:spPr>
        <p:txBody>
          <a:bodyPr>
            <a:spAutoFit/>
          </a:bodyPr>
          <a:lstStyle/>
          <a:p>
            <a:r>
              <a:rPr lang="en-US"/>
              <a:t>5</a:t>
            </a:r>
          </a:p>
        </p:txBody>
      </p:sp>
      <p:sp>
        <p:nvSpPr>
          <p:cNvPr id="178186" name="TextBox 13"/>
          <p:cNvSpPr txBox="1">
            <a:spLocks noChangeArrowheads="1"/>
          </p:cNvSpPr>
          <p:nvPr/>
        </p:nvSpPr>
        <p:spPr bwMode="auto">
          <a:xfrm>
            <a:off x="7467600" y="3581400"/>
            <a:ext cx="457200" cy="461963"/>
          </a:xfrm>
          <a:prstGeom prst="rect">
            <a:avLst/>
          </a:prstGeom>
          <a:noFill/>
          <a:ln w="9525">
            <a:noFill/>
            <a:miter lim="800000"/>
            <a:headEnd/>
            <a:tailEnd/>
          </a:ln>
        </p:spPr>
        <p:txBody>
          <a:bodyPr>
            <a:spAutoFit/>
          </a:bodyPr>
          <a:lstStyle/>
          <a:p>
            <a:r>
              <a:rPr lang="en-US"/>
              <a:t>6</a:t>
            </a:r>
          </a:p>
        </p:txBody>
      </p:sp>
      <p:sp>
        <p:nvSpPr>
          <p:cNvPr id="178187" name="TextBox 14"/>
          <p:cNvSpPr txBox="1">
            <a:spLocks noChangeArrowheads="1"/>
          </p:cNvSpPr>
          <p:nvPr/>
        </p:nvSpPr>
        <p:spPr bwMode="auto">
          <a:xfrm>
            <a:off x="6248400" y="4572000"/>
            <a:ext cx="304800" cy="461963"/>
          </a:xfrm>
          <a:prstGeom prst="rect">
            <a:avLst/>
          </a:prstGeom>
          <a:noFill/>
          <a:ln w="9525">
            <a:noFill/>
            <a:miter lim="800000"/>
            <a:headEnd/>
            <a:tailEnd/>
          </a:ln>
        </p:spPr>
        <p:txBody>
          <a:bodyPr>
            <a:spAutoFit/>
          </a:bodyPr>
          <a:lstStyle/>
          <a:p>
            <a:r>
              <a:rPr lang="en-US"/>
              <a:t>7</a:t>
            </a:r>
          </a:p>
        </p:txBody>
      </p:sp>
      <p:sp>
        <p:nvSpPr>
          <p:cNvPr id="178188" name="TextBox 15"/>
          <p:cNvSpPr txBox="1">
            <a:spLocks noChangeArrowheads="1"/>
          </p:cNvSpPr>
          <p:nvPr/>
        </p:nvSpPr>
        <p:spPr bwMode="auto">
          <a:xfrm>
            <a:off x="7772400" y="4572000"/>
            <a:ext cx="381000" cy="461963"/>
          </a:xfrm>
          <a:prstGeom prst="rect">
            <a:avLst/>
          </a:prstGeom>
          <a:noFill/>
          <a:ln w="9525">
            <a:noFill/>
            <a:miter lim="800000"/>
            <a:headEnd/>
            <a:tailEnd/>
          </a:ln>
        </p:spPr>
        <p:txBody>
          <a:bodyPr>
            <a:spAutoFit/>
          </a:bodyPr>
          <a:lstStyle/>
          <a:p>
            <a:r>
              <a:rPr lang="en-US"/>
              <a:t>8</a:t>
            </a:r>
          </a:p>
        </p:txBody>
      </p:sp>
      <p:sp>
        <p:nvSpPr>
          <p:cNvPr id="178189" name="TextBox 16"/>
          <p:cNvSpPr txBox="1">
            <a:spLocks noChangeArrowheads="1"/>
          </p:cNvSpPr>
          <p:nvPr/>
        </p:nvSpPr>
        <p:spPr bwMode="auto">
          <a:xfrm>
            <a:off x="6019800" y="5867400"/>
            <a:ext cx="457200" cy="461963"/>
          </a:xfrm>
          <a:prstGeom prst="rect">
            <a:avLst/>
          </a:prstGeom>
          <a:noFill/>
          <a:ln w="9525">
            <a:noFill/>
            <a:miter lim="800000"/>
            <a:headEnd/>
            <a:tailEnd/>
          </a:ln>
        </p:spPr>
        <p:txBody>
          <a:bodyPr>
            <a:spAutoFit/>
          </a:bodyPr>
          <a:lstStyle/>
          <a:p>
            <a:r>
              <a:rPr lang="en-US"/>
              <a:t>9</a:t>
            </a:r>
          </a:p>
        </p:txBody>
      </p:sp>
      <p:sp>
        <p:nvSpPr>
          <p:cNvPr id="178190" name="TextBox 17"/>
          <p:cNvSpPr txBox="1">
            <a:spLocks noChangeArrowheads="1"/>
          </p:cNvSpPr>
          <p:nvPr/>
        </p:nvSpPr>
        <p:spPr bwMode="auto">
          <a:xfrm>
            <a:off x="7010400" y="5867400"/>
            <a:ext cx="609600" cy="461963"/>
          </a:xfrm>
          <a:prstGeom prst="rect">
            <a:avLst/>
          </a:prstGeom>
          <a:noFill/>
          <a:ln w="9525">
            <a:noFill/>
            <a:miter lim="800000"/>
            <a:headEnd/>
            <a:tailEnd/>
          </a:ln>
        </p:spPr>
        <p:txBody>
          <a:bodyPr>
            <a:spAutoFit/>
          </a:bodyPr>
          <a:lstStyle/>
          <a:p>
            <a:r>
              <a:rPr lang="en-US"/>
              <a:t>10</a:t>
            </a:r>
          </a:p>
        </p:txBody>
      </p:sp>
      <p:sp>
        <p:nvSpPr>
          <p:cNvPr id="178191" name="TextBox 18"/>
          <p:cNvSpPr txBox="1">
            <a:spLocks noChangeArrowheads="1"/>
          </p:cNvSpPr>
          <p:nvPr/>
        </p:nvSpPr>
        <p:spPr bwMode="auto">
          <a:xfrm>
            <a:off x="7848600" y="5867400"/>
            <a:ext cx="685800" cy="461963"/>
          </a:xfrm>
          <a:prstGeom prst="rect">
            <a:avLst/>
          </a:prstGeom>
          <a:noFill/>
          <a:ln w="9525">
            <a:noFill/>
            <a:miter lim="800000"/>
            <a:headEnd/>
            <a:tailEnd/>
          </a:ln>
        </p:spPr>
        <p:txBody>
          <a:bodyPr>
            <a:spAutoFit/>
          </a:bodyPr>
          <a:lstStyle/>
          <a:p>
            <a:r>
              <a:rPr lang="en-US"/>
              <a:t>11</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Expression as tree</a:t>
            </a:r>
          </a:p>
        </p:txBody>
      </p:sp>
      <p:sp>
        <p:nvSpPr>
          <p:cNvPr id="48131" name="Content Placeholder 2"/>
          <p:cNvSpPr>
            <a:spLocks noGrp="1"/>
          </p:cNvSpPr>
          <p:nvPr>
            <p:ph idx="1"/>
          </p:nvPr>
        </p:nvSpPr>
        <p:spPr>
          <a:xfrm>
            <a:off x="457200" y="1600200"/>
            <a:ext cx="8229600" cy="5257800"/>
          </a:xfrm>
        </p:spPr>
        <p:txBody>
          <a:bodyPr>
            <a:normAutofit/>
          </a:bodyPr>
          <a:lstStyle/>
          <a:p>
            <a:r>
              <a:rPr lang="en-US" sz="2400" dirty="0" smtClean="0"/>
              <a:t>Arithmetic expression is inherently hierarchical</a:t>
            </a:r>
          </a:p>
          <a:p>
            <a:r>
              <a:rPr lang="en-US" sz="2400" dirty="0" smtClean="0"/>
              <a:t>We also have linear/text representations.</a:t>
            </a:r>
          </a:p>
          <a:p>
            <a:pPr lvl="1"/>
            <a:r>
              <a:rPr lang="en-US" sz="2000" dirty="0" smtClean="0"/>
              <a:t>Infix, prefix, postfix</a:t>
            </a:r>
          </a:p>
          <a:p>
            <a:pPr lvl="1"/>
            <a:r>
              <a:rPr lang="en-US" sz="2000" dirty="0" smtClean="0"/>
              <a:t>Note:  prefix and postfix do not need grouping symbols</a:t>
            </a:r>
          </a:p>
          <a:p>
            <a:r>
              <a:rPr lang="en-US" sz="2400" dirty="0" smtClean="0"/>
              <a:t>Example:  (25 – 5) * (6 + 7) + 9    into a tree</a:t>
            </a:r>
          </a:p>
          <a:p>
            <a:pPr lvl="1"/>
            <a:r>
              <a:rPr lang="en-US" sz="2000" dirty="0" smtClean="0">
                <a:solidFill>
                  <a:srgbClr val="FFFF00"/>
                </a:solidFill>
              </a:rPr>
              <a:t>Which is the last operator performed?  </a:t>
            </a:r>
            <a:r>
              <a:rPr lang="en-US" sz="2000" dirty="0" smtClean="0">
                <a:sym typeface="Wingdings" pitchFamily="2" charset="2"/>
              </a:rPr>
              <a:t> This is the root.</a:t>
            </a:r>
          </a:p>
          <a:p>
            <a:pPr lvl="1">
              <a:buFontTx/>
              <a:buNone/>
            </a:pPr>
            <a:r>
              <a:rPr lang="en-US" sz="2000" dirty="0" smtClean="0">
                <a:sym typeface="Wingdings" pitchFamily="2" charset="2"/>
              </a:rPr>
              <a:t>	And we can deduce where left and right </a:t>
            </a:r>
            <a:r>
              <a:rPr lang="en-US" sz="2000" dirty="0" err="1" smtClean="0">
                <a:sym typeface="Wingdings" pitchFamily="2" charset="2"/>
              </a:rPr>
              <a:t>subtrees</a:t>
            </a:r>
            <a:r>
              <a:rPr lang="en-US" sz="2000" dirty="0" smtClean="0">
                <a:sym typeface="Wingdings" pitchFamily="2" charset="2"/>
              </a:rPr>
              <a:t> are.</a:t>
            </a:r>
          </a:p>
          <a:p>
            <a:pPr lvl="1"/>
            <a:r>
              <a:rPr lang="en-US" sz="2000" dirty="0" smtClean="0"/>
              <a:t>Next, for the </a:t>
            </a:r>
            <a:r>
              <a:rPr lang="en-US" sz="2000" dirty="0" err="1" smtClean="0"/>
              <a:t>subtree</a:t>
            </a:r>
            <a:r>
              <a:rPr lang="en-US" sz="2000" dirty="0" smtClean="0"/>
              <a:t>:  (25 – 5) * (6 + 7), last op is the *, so this is the “root” of this </a:t>
            </a:r>
            <a:r>
              <a:rPr lang="en-US" sz="2000" dirty="0" err="1" smtClean="0"/>
              <a:t>subtree</a:t>
            </a:r>
            <a:r>
              <a:rPr lang="en-US" sz="2000" dirty="0" smtClean="0"/>
              <a:t>.</a:t>
            </a:r>
          </a:p>
          <a:p>
            <a:pPr lvl="1"/>
            <a:r>
              <a:rPr lang="en-US" sz="2000" dirty="0" smtClean="0"/>
              <a:t>Note:</a:t>
            </a:r>
          </a:p>
          <a:p>
            <a:pPr lvl="2"/>
            <a:r>
              <a:rPr lang="en-US" sz="2000" dirty="0" smtClean="0"/>
              <a:t>Numbers are leaves; operators are internal.  This is why the tree drawing is straightforward.</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Tree &amp; traversal</a:t>
            </a:r>
          </a:p>
        </p:txBody>
      </p:sp>
      <p:sp>
        <p:nvSpPr>
          <p:cNvPr id="50179" name="Content Placeholder 2"/>
          <p:cNvSpPr>
            <a:spLocks noGrp="1"/>
          </p:cNvSpPr>
          <p:nvPr>
            <p:ph idx="1"/>
          </p:nvPr>
        </p:nvSpPr>
        <p:spPr>
          <a:xfrm>
            <a:off x="457200" y="1600200"/>
            <a:ext cx="8229600" cy="5257800"/>
          </a:xfrm>
        </p:spPr>
        <p:txBody>
          <a:bodyPr>
            <a:normAutofit/>
          </a:bodyPr>
          <a:lstStyle/>
          <a:p>
            <a:r>
              <a:rPr lang="en-US" sz="2400" dirty="0" smtClean="0"/>
              <a:t>Given a (binary) tree, we can find its traversals.  √</a:t>
            </a:r>
          </a:p>
          <a:p>
            <a:r>
              <a:rPr lang="en-US" sz="2400" dirty="0" smtClean="0"/>
              <a:t>How about the other way?</a:t>
            </a:r>
          </a:p>
          <a:p>
            <a:pPr lvl="1"/>
            <a:r>
              <a:rPr lang="en-US" sz="2000" dirty="0" smtClean="0"/>
              <a:t>Mathematical expression had enough context information that 1 traversal would be enough.</a:t>
            </a:r>
          </a:p>
          <a:p>
            <a:pPr lvl="1"/>
            <a:r>
              <a:rPr lang="en-US" sz="2000" dirty="0" smtClean="0"/>
              <a:t>But in general, we need 2 traversals, one of them being </a:t>
            </a:r>
            <a:r>
              <a:rPr lang="en-US" sz="2000" dirty="0" err="1" smtClean="0"/>
              <a:t>inorder</a:t>
            </a:r>
            <a:r>
              <a:rPr lang="en-US" sz="2000" dirty="0" smtClean="0"/>
              <a:t>.</a:t>
            </a:r>
          </a:p>
          <a:p>
            <a:r>
              <a:rPr lang="en-US" sz="2400" dirty="0" smtClean="0"/>
              <a:t>Example:  Draw the binary tree having these traversals.</a:t>
            </a:r>
          </a:p>
          <a:p>
            <a:pPr lvl="1">
              <a:buFontTx/>
              <a:buNone/>
            </a:pPr>
            <a:r>
              <a:rPr lang="en-US" sz="2000" dirty="0" smtClean="0"/>
              <a:t>	      </a:t>
            </a:r>
            <a:r>
              <a:rPr lang="en-US" sz="2000" dirty="0" err="1" smtClean="0"/>
              <a:t>Postorder</a:t>
            </a:r>
            <a:r>
              <a:rPr lang="en-US" sz="2000" dirty="0" smtClean="0"/>
              <a:t>:  	S C X H R J Q T</a:t>
            </a:r>
          </a:p>
          <a:p>
            <a:pPr lvl="1">
              <a:buFontTx/>
              <a:buNone/>
            </a:pPr>
            <a:r>
              <a:rPr lang="en-US" sz="2000" dirty="0" smtClean="0"/>
              <a:t>	      </a:t>
            </a:r>
            <a:r>
              <a:rPr lang="en-US" sz="2000" dirty="0" err="1" smtClean="0"/>
              <a:t>Inorder</a:t>
            </a:r>
            <a:r>
              <a:rPr lang="en-US" sz="2000" dirty="0" smtClean="0"/>
              <a:t>:	S R C H X T J Q</a:t>
            </a:r>
          </a:p>
          <a:p>
            <a:pPr lvl="1"/>
            <a:r>
              <a:rPr lang="en-US" sz="2000" dirty="0" smtClean="0"/>
              <a:t>Hint:  End of the </a:t>
            </a:r>
            <a:r>
              <a:rPr lang="en-US" sz="2000" dirty="0" err="1" smtClean="0"/>
              <a:t>postorder</a:t>
            </a:r>
            <a:r>
              <a:rPr lang="en-US" sz="2000" dirty="0" smtClean="0"/>
              <a:t> is the root of the tree.  Find where the root lies in the </a:t>
            </a:r>
            <a:r>
              <a:rPr lang="en-US" sz="2000" dirty="0" err="1" smtClean="0"/>
              <a:t>inorder</a:t>
            </a:r>
            <a:r>
              <a:rPr lang="en-US" sz="2000" dirty="0" smtClean="0"/>
              <a:t>.  This will show you the 2 </a:t>
            </a:r>
            <a:r>
              <a:rPr lang="en-US" sz="2000" dirty="0" err="1" smtClean="0"/>
              <a:t>subtrees</a:t>
            </a:r>
            <a:r>
              <a:rPr lang="en-US" sz="2000" dirty="0" smtClean="0"/>
              <a:t>.  Continue with each </a:t>
            </a:r>
            <a:r>
              <a:rPr lang="en-US" sz="2000" dirty="0" err="1" smtClean="0"/>
              <a:t>subtree</a:t>
            </a:r>
            <a:r>
              <a:rPr lang="en-US" sz="2000" dirty="0" smtClean="0"/>
              <a:t>, finding its root and </a:t>
            </a:r>
            <a:r>
              <a:rPr lang="en-US" sz="2000" dirty="0" err="1" smtClean="0"/>
              <a:t>subtrees</a:t>
            </a:r>
            <a:r>
              <a:rPr lang="en-US" sz="2000" dirty="0" smtClean="0"/>
              <a:t>, etc.</a:t>
            </a:r>
          </a:p>
          <a:p>
            <a:r>
              <a:rPr lang="en-US" sz="2400" dirty="0" smtClean="0"/>
              <a:t>Exercise:  Find 2 distinct binary trees t1 and t2 where 	</a:t>
            </a:r>
            <a:r>
              <a:rPr lang="en-US" sz="2000" dirty="0" smtClean="0"/>
              <a:t>preorder(t1) = preorder(t2) and  </a:t>
            </a:r>
            <a:r>
              <a:rPr lang="en-US" sz="2000" dirty="0" err="1" smtClean="0"/>
              <a:t>postorder</a:t>
            </a:r>
            <a:r>
              <a:rPr lang="en-US" sz="2000" dirty="0" smtClean="0"/>
              <a:t>(t1) = </a:t>
            </a:r>
            <a:r>
              <a:rPr lang="en-US" sz="2000" dirty="0" err="1" smtClean="0"/>
              <a:t>postorder</a:t>
            </a:r>
            <a:r>
              <a:rPr lang="en-US" sz="2000" dirty="0" smtClean="0"/>
              <a:t>(t2).</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graph</a:t>
            </a:r>
            <a:endParaRPr lang="en-US" dirty="0"/>
          </a:p>
        </p:txBody>
      </p:sp>
      <p:sp>
        <p:nvSpPr>
          <p:cNvPr id="3" name="Content Placeholder 2"/>
          <p:cNvSpPr>
            <a:spLocks noGrp="1"/>
          </p:cNvSpPr>
          <p:nvPr>
            <p:ph sz="half" idx="1"/>
          </p:nvPr>
        </p:nvSpPr>
        <p:spPr>
          <a:xfrm>
            <a:off x="457200" y="1600200"/>
            <a:ext cx="7620000" cy="4525963"/>
          </a:xfrm>
        </p:spPr>
        <p:txBody>
          <a:bodyPr>
            <a:normAutofit/>
          </a:bodyPr>
          <a:lstStyle/>
          <a:p>
            <a:r>
              <a:rPr lang="en-US" sz="2800" dirty="0" smtClean="0"/>
              <a:t>Also called digraphs</a:t>
            </a:r>
          </a:p>
          <a:p>
            <a:r>
              <a:rPr lang="en-US" sz="2800" dirty="0" smtClean="0"/>
              <a:t>Each edge has a direction</a:t>
            </a:r>
          </a:p>
          <a:p>
            <a:r>
              <a:rPr lang="en-US" sz="2800" dirty="0" smtClean="0"/>
              <a:t>Used by compiler to represent control flow; or for analyzing relations</a:t>
            </a:r>
          </a:p>
          <a:p>
            <a:r>
              <a:rPr lang="en-US" sz="2800" dirty="0" smtClean="0"/>
              <a:t>How do you find a </a:t>
            </a:r>
            <a:r>
              <a:rPr lang="en-US" sz="2800" dirty="0" smtClean="0">
                <a:solidFill>
                  <a:srgbClr val="FFFF00"/>
                </a:solidFill>
              </a:rPr>
              <a:t>loop</a:t>
            </a:r>
            <a:r>
              <a:rPr lang="en-US" sz="2800" dirty="0" smtClean="0"/>
              <a:t>?</a:t>
            </a:r>
            <a:endParaRPr lang="en-US" sz="2800"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Where are the loops?</a:t>
            </a:r>
          </a:p>
        </p:txBody>
      </p:sp>
      <p:sp>
        <p:nvSpPr>
          <p:cNvPr id="363523" name="Rectangle 3"/>
          <p:cNvSpPr>
            <a:spLocks noGrp="1" noChangeArrowheads="1"/>
          </p:cNvSpPr>
          <p:nvPr>
            <p:ph type="body" sz="half" idx="2"/>
          </p:nvPr>
        </p:nvSpPr>
        <p:spPr/>
        <p:txBody>
          <a:bodyPr/>
          <a:lstStyle/>
          <a:p>
            <a:r>
              <a:rPr lang="en-US"/>
              <a:t>Not hard for us</a:t>
            </a:r>
          </a:p>
          <a:p>
            <a:endParaRPr lang="en-US"/>
          </a:p>
          <a:p>
            <a:r>
              <a:rPr lang="en-US"/>
              <a:t>But control-flow data just has sequence of blocks</a:t>
            </a:r>
          </a:p>
          <a:p>
            <a:endParaRPr lang="en-US"/>
          </a:p>
          <a:p>
            <a:r>
              <a:rPr lang="en-US"/>
              <a:t>Need to gather info about transitions between blocks.</a:t>
            </a:r>
          </a:p>
        </p:txBody>
      </p:sp>
      <p:sp>
        <p:nvSpPr>
          <p:cNvPr id="363524" name="Rectangle 4"/>
          <p:cNvSpPr>
            <a:spLocks noChangeArrowheads="1"/>
          </p:cNvSpPr>
          <p:nvPr/>
        </p:nvSpPr>
        <p:spPr bwMode="auto">
          <a:xfrm>
            <a:off x="1905000" y="160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1</a:t>
            </a:r>
          </a:p>
        </p:txBody>
      </p:sp>
      <p:sp>
        <p:nvSpPr>
          <p:cNvPr id="363525" name="Rectangle 5"/>
          <p:cNvSpPr>
            <a:spLocks noChangeArrowheads="1"/>
          </p:cNvSpPr>
          <p:nvPr/>
        </p:nvSpPr>
        <p:spPr bwMode="auto">
          <a:xfrm>
            <a:off x="1905000" y="2362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2</a:t>
            </a:r>
          </a:p>
        </p:txBody>
      </p:sp>
      <p:sp>
        <p:nvSpPr>
          <p:cNvPr id="363526" name="Rectangle 6"/>
          <p:cNvSpPr>
            <a:spLocks noChangeArrowheads="1"/>
          </p:cNvSpPr>
          <p:nvPr/>
        </p:nvSpPr>
        <p:spPr bwMode="auto">
          <a:xfrm>
            <a:off x="1905000" y="3124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3</a:t>
            </a:r>
          </a:p>
        </p:txBody>
      </p:sp>
      <p:sp>
        <p:nvSpPr>
          <p:cNvPr id="363527" name="Rectangle 7"/>
          <p:cNvSpPr>
            <a:spLocks noChangeArrowheads="1"/>
          </p:cNvSpPr>
          <p:nvPr/>
        </p:nvSpPr>
        <p:spPr bwMode="auto">
          <a:xfrm>
            <a:off x="1905000" y="3886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4</a:t>
            </a:r>
          </a:p>
        </p:txBody>
      </p:sp>
      <p:sp>
        <p:nvSpPr>
          <p:cNvPr id="363528" name="Rectangle 8"/>
          <p:cNvSpPr>
            <a:spLocks noChangeArrowheads="1"/>
          </p:cNvSpPr>
          <p:nvPr/>
        </p:nvSpPr>
        <p:spPr bwMode="auto">
          <a:xfrm>
            <a:off x="1905000" y="4648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5</a:t>
            </a:r>
          </a:p>
        </p:txBody>
      </p:sp>
      <p:sp>
        <p:nvSpPr>
          <p:cNvPr id="363529" name="Rectangle 9"/>
          <p:cNvSpPr>
            <a:spLocks noChangeArrowheads="1"/>
          </p:cNvSpPr>
          <p:nvPr/>
        </p:nvSpPr>
        <p:spPr bwMode="auto">
          <a:xfrm>
            <a:off x="1905000" y="541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6</a:t>
            </a:r>
          </a:p>
        </p:txBody>
      </p:sp>
      <p:sp>
        <p:nvSpPr>
          <p:cNvPr id="363530" name="Rectangle 10"/>
          <p:cNvSpPr>
            <a:spLocks noChangeArrowheads="1"/>
          </p:cNvSpPr>
          <p:nvPr/>
        </p:nvSpPr>
        <p:spPr bwMode="auto">
          <a:xfrm>
            <a:off x="1905000" y="60960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7</a:t>
            </a:r>
          </a:p>
        </p:txBody>
      </p:sp>
      <p:sp>
        <p:nvSpPr>
          <p:cNvPr id="363531" name="Line 11"/>
          <p:cNvSpPr>
            <a:spLocks noChangeShapeType="1"/>
          </p:cNvSpPr>
          <p:nvPr/>
        </p:nvSpPr>
        <p:spPr bwMode="auto">
          <a:xfrm>
            <a:off x="2133600" y="1905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2" name="Line 12"/>
          <p:cNvSpPr>
            <a:spLocks noChangeShapeType="1"/>
          </p:cNvSpPr>
          <p:nvPr/>
        </p:nvSpPr>
        <p:spPr bwMode="auto">
          <a:xfrm>
            <a:off x="2133600" y="2667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3" name="Line 13"/>
          <p:cNvSpPr>
            <a:spLocks noChangeShapeType="1"/>
          </p:cNvSpPr>
          <p:nvPr/>
        </p:nvSpPr>
        <p:spPr bwMode="auto">
          <a:xfrm>
            <a:off x="2133600" y="3429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4" name="Line 14"/>
          <p:cNvSpPr>
            <a:spLocks noChangeShapeType="1"/>
          </p:cNvSpPr>
          <p:nvPr/>
        </p:nvSpPr>
        <p:spPr bwMode="auto">
          <a:xfrm>
            <a:off x="2133600" y="4191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5" name="Line 15"/>
          <p:cNvSpPr>
            <a:spLocks noChangeShapeType="1"/>
          </p:cNvSpPr>
          <p:nvPr/>
        </p:nvSpPr>
        <p:spPr bwMode="auto">
          <a:xfrm>
            <a:off x="2133600" y="4953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3536" name="Line 16"/>
          <p:cNvSpPr>
            <a:spLocks noChangeShapeType="1"/>
          </p:cNvSpPr>
          <p:nvPr/>
        </p:nvSpPr>
        <p:spPr bwMode="auto">
          <a:xfrm>
            <a:off x="2133600" y="5715000"/>
            <a:ext cx="0" cy="381000"/>
          </a:xfrm>
          <a:prstGeom prst="line">
            <a:avLst/>
          </a:prstGeom>
          <a:noFill/>
          <a:ln w="9525">
            <a:solidFill>
              <a:schemeClr val="tx1"/>
            </a:solidFill>
            <a:round/>
            <a:headEnd/>
            <a:tailEnd type="triangle" w="med" len="med"/>
          </a:ln>
          <a:effectLst/>
        </p:spPr>
        <p:txBody>
          <a:bodyPr/>
          <a:lstStyle/>
          <a:p>
            <a:endParaRPr lang="en-US"/>
          </a:p>
        </p:txBody>
      </p:sp>
      <p:sp>
        <p:nvSpPr>
          <p:cNvPr id="363537" name="Freeform 17"/>
          <p:cNvSpPr>
            <a:spLocks/>
          </p:cNvSpPr>
          <p:nvPr/>
        </p:nvSpPr>
        <p:spPr bwMode="auto">
          <a:xfrm>
            <a:off x="1284288" y="3429000"/>
            <a:ext cx="620712" cy="1981200"/>
          </a:xfrm>
          <a:custGeom>
            <a:avLst/>
            <a:gdLst/>
            <a:ahLst/>
            <a:cxnLst>
              <a:cxn ang="0">
                <a:pos x="391" y="0"/>
              </a:cxn>
              <a:cxn ang="0">
                <a:pos x="55" y="240"/>
              </a:cxn>
              <a:cxn ang="0">
                <a:pos x="60" y="958"/>
              </a:cxn>
              <a:cxn ang="0">
                <a:pos x="391" y="1248"/>
              </a:cxn>
            </a:cxnLst>
            <a:rect l="0" t="0" r="r" b="b"/>
            <a:pathLst>
              <a:path w="391" h="1248">
                <a:moveTo>
                  <a:pt x="391" y="0"/>
                </a:moveTo>
                <a:cubicBezTo>
                  <a:pt x="251" y="24"/>
                  <a:pt x="110" y="80"/>
                  <a:pt x="55" y="240"/>
                </a:cubicBezTo>
                <a:cubicBezTo>
                  <a:pt x="0" y="400"/>
                  <a:pt x="4" y="790"/>
                  <a:pt x="60" y="958"/>
                </a:cubicBezTo>
                <a:cubicBezTo>
                  <a:pt x="116" y="1126"/>
                  <a:pt x="322" y="1188"/>
                  <a:pt x="391" y="1248"/>
                </a:cubicBezTo>
              </a:path>
            </a:pathLst>
          </a:custGeom>
          <a:noFill/>
          <a:ln w="9525">
            <a:solidFill>
              <a:schemeClr val="tx1"/>
            </a:solidFill>
            <a:round/>
            <a:headEnd/>
            <a:tailEnd type="triangle" w="med" len="med"/>
          </a:ln>
          <a:effectLst/>
        </p:spPr>
        <p:txBody>
          <a:bodyPr/>
          <a:lstStyle/>
          <a:p>
            <a:endParaRPr lang="en-US"/>
          </a:p>
        </p:txBody>
      </p:sp>
      <p:sp>
        <p:nvSpPr>
          <p:cNvPr id="363538" name="Freeform 18"/>
          <p:cNvSpPr>
            <a:spLocks/>
          </p:cNvSpPr>
          <p:nvPr/>
        </p:nvSpPr>
        <p:spPr bwMode="auto">
          <a:xfrm>
            <a:off x="2362200" y="3886200"/>
            <a:ext cx="622300" cy="1066800"/>
          </a:xfrm>
          <a:custGeom>
            <a:avLst/>
            <a:gdLst/>
            <a:ahLst/>
            <a:cxnLst>
              <a:cxn ang="0">
                <a:pos x="0" y="672"/>
              </a:cxn>
              <a:cxn ang="0">
                <a:pos x="336" y="576"/>
              </a:cxn>
              <a:cxn ang="0">
                <a:pos x="336" y="96"/>
              </a:cxn>
              <a:cxn ang="0">
                <a:pos x="0" y="0"/>
              </a:cxn>
            </a:cxnLst>
            <a:rect l="0" t="0" r="r" b="b"/>
            <a:pathLst>
              <a:path w="392" h="672">
                <a:moveTo>
                  <a:pt x="0" y="672"/>
                </a:moveTo>
                <a:cubicBezTo>
                  <a:pt x="140" y="672"/>
                  <a:pt x="280" y="672"/>
                  <a:pt x="336" y="576"/>
                </a:cubicBezTo>
                <a:cubicBezTo>
                  <a:pt x="392" y="480"/>
                  <a:pt x="392" y="192"/>
                  <a:pt x="336" y="96"/>
                </a:cubicBezTo>
                <a:cubicBezTo>
                  <a:pt x="280" y="0"/>
                  <a:pt x="40" y="24"/>
                  <a:pt x="0" y="0"/>
                </a:cubicBezTo>
              </a:path>
            </a:pathLst>
          </a:custGeom>
          <a:noFill/>
          <a:ln w="9525">
            <a:solidFill>
              <a:schemeClr val="tx1"/>
            </a:solidFill>
            <a:round/>
            <a:headEnd/>
            <a:tailEnd type="triangle" w="med" len="med"/>
          </a:ln>
          <a:effectLst/>
        </p:spPr>
        <p:txBody>
          <a:bodyPr/>
          <a:lstStyle/>
          <a:p>
            <a:endParaRPr lang="en-US"/>
          </a:p>
        </p:txBody>
      </p:sp>
      <p:sp>
        <p:nvSpPr>
          <p:cNvPr id="363539" name="Freeform 19"/>
          <p:cNvSpPr>
            <a:spLocks/>
          </p:cNvSpPr>
          <p:nvPr/>
        </p:nvSpPr>
        <p:spPr bwMode="auto">
          <a:xfrm>
            <a:off x="2362200" y="2286000"/>
            <a:ext cx="1333500" cy="3429000"/>
          </a:xfrm>
          <a:custGeom>
            <a:avLst/>
            <a:gdLst/>
            <a:ahLst/>
            <a:cxnLst>
              <a:cxn ang="0">
                <a:pos x="0" y="2160"/>
              </a:cxn>
              <a:cxn ang="0">
                <a:pos x="720" y="1776"/>
              </a:cxn>
              <a:cxn ang="0">
                <a:pos x="720" y="288"/>
              </a:cxn>
              <a:cxn ang="0">
                <a:pos x="0" y="48"/>
              </a:cxn>
            </a:cxnLst>
            <a:rect l="0" t="0" r="r" b="b"/>
            <a:pathLst>
              <a:path w="840" h="2160">
                <a:moveTo>
                  <a:pt x="0" y="2160"/>
                </a:moveTo>
                <a:cubicBezTo>
                  <a:pt x="300" y="2124"/>
                  <a:pt x="600" y="2088"/>
                  <a:pt x="720" y="1776"/>
                </a:cubicBezTo>
                <a:cubicBezTo>
                  <a:pt x="840" y="1464"/>
                  <a:pt x="840" y="576"/>
                  <a:pt x="720" y="288"/>
                </a:cubicBezTo>
                <a:cubicBezTo>
                  <a:pt x="600" y="0"/>
                  <a:pt x="120" y="88"/>
                  <a:pt x="0" y="48"/>
                </a:cubicBezTo>
              </a:path>
            </a:pathLst>
          </a:cu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a:t>Finding loops</a:t>
            </a:r>
          </a:p>
        </p:txBody>
      </p:sp>
      <p:sp>
        <p:nvSpPr>
          <p:cNvPr id="364547" name="Rectangle 3"/>
          <p:cNvSpPr>
            <a:spLocks noGrp="1" noChangeArrowheads="1"/>
          </p:cNvSpPr>
          <p:nvPr>
            <p:ph type="body" idx="1"/>
          </p:nvPr>
        </p:nvSpPr>
        <p:spPr/>
        <p:txBody>
          <a:bodyPr/>
          <a:lstStyle/>
          <a:p>
            <a:r>
              <a:rPr lang="en-US" dirty="0"/>
              <a:t>For each block, determine</a:t>
            </a:r>
          </a:p>
          <a:p>
            <a:pPr lvl="1"/>
            <a:r>
              <a:rPr lang="en-US" dirty="0">
                <a:solidFill>
                  <a:srgbClr val="FFFF00"/>
                </a:solidFill>
              </a:rPr>
              <a:t>Successors</a:t>
            </a:r>
          </a:p>
          <a:p>
            <a:pPr lvl="1">
              <a:buFontTx/>
              <a:buNone/>
            </a:pPr>
            <a:r>
              <a:rPr lang="en-US" dirty="0"/>
              <a:t>	Where can I go immediately after this block?</a:t>
            </a:r>
          </a:p>
          <a:p>
            <a:pPr lvl="1">
              <a:buFontTx/>
              <a:buNone/>
            </a:pPr>
            <a:endParaRPr lang="en-US" sz="1400" dirty="0"/>
          </a:p>
          <a:p>
            <a:pPr lvl="1"/>
            <a:r>
              <a:rPr lang="en-US" dirty="0">
                <a:solidFill>
                  <a:srgbClr val="FFFF00"/>
                </a:solidFill>
              </a:rPr>
              <a:t>Predecessors</a:t>
            </a:r>
          </a:p>
          <a:p>
            <a:pPr lvl="1">
              <a:buFontTx/>
              <a:buNone/>
            </a:pPr>
            <a:r>
              <a:rPr lang="en-US" dirty="0"/>
              <a:t>	Where could I have just come from?</a:t>
            </a:r>
          </a:p>
          <a:p>
            <a:pPr lvl="1">
              <a:buFontTx/>
              <a:buNone/>
            </a:pPr>
            <a:endParaRPr lang="en-US" sz="1400" dirty="0"/>
          </a:p>
          <a:p>
            <a:pPr lvl="1"/>
            <a:r>
              <a:rPr lang="en-US" dirty="0">
                <a:solidFill>
                  <a:srgbClr val="FFFF00"/>
                </a:solidFill>
              </a:rPr>
              <a:t>Dominators</a:t>
            </a:r>
          </a:p>
          <a:p>
            <a:pPr lvl="1">
              <a:buFontTx/>
              <a:buNone/>
            </a:pPr>
            <a:r>
              <a:rPr lang="en-US" dirty="0"/>
              <a:t>	Where must I have been, to reach here?</a:t>
            </a:r>
          </a:p>
          <a:p>
            <a:pPr lvl="1"/>
            <a:endParaRPr lang="en-US"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t>Example</a:t>
            </a:r>
          </a:p>
        </p:txBody>
      </p:sp>
      <p:sp>
        <p:nvSpPr>
          <p:cNvPr id="365571" name="Rectangle 3"/>
          <p:cNvSpPr>
            <a:spLocks noChangeArrowheads="1"/>
          </p:cNvSpPr>
          <p:nvPr/>
        </p:nvSpPr>
        <p:spPr bwMode="auto">
          <a:xfrm>
            <a:off x="1143000" y="160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1</a:t>
            </a:r>
          </a:p>
        </p:txBody>
      </p:sp>
      <p:sp>
        <p:nvSpPr>
          <p:cNvPr id="365572" name="Rectangle 4"/>
          <p:cNvSpPr>
            <a:spLocks noChangeArrowheads="1"/>
          </p:cNvSpPr>
          <p:nvPr/>
        </p:nvSpPr>
        <p:spPr bwMode="auto">
          <a:xfrm>
            <a:off x="1143000" y="2362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2</a:t>
            </a:r>
          </a:p>
        </p:txBody>
      </p:sp>
      <p:sp>
        <p:nvSpPr>
          <p:cNvPr id="365573" name="Rectangle 5"/>
          <p:cNvSpPr>
            <a:spLocks noChangeArrowheads="1"/>
          </p:cNvSpPr>
          <p:nvPr/>
        </p:nvSpPr>
        <p:spPr bwMode="auto">
          <a:xfrm>
            <a:off x="1143000" y="3124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3</a:t>
            </a:r>
          </a:p>
        </p:txBody>
      </p:sp>
      <p:sp>
        <p:nvSpPr>
          <p:cNvPr id="365574" name="Rectangle 6"/>
          <p:cNvSpPr>
            <a:spLocks noChangeArrowheads="1"/>
          </p:cNvSpPr>
          <p:nvPr/>
        </p:nvSpPr>
        <p:spPr bwMode="auto">
          <a:xfrm>
            <a:off x="1143000" y="3886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4</a:t>
            </a:r>
          </a:p>
        </p:txBody>
      </p:sp>
      <p:sp>
        <p:nvSpPr>
          <p:cNvPr id="365575" name="Rectangle 7"/>
          <p:cNvSpPr>
            <a:spLocks noChangeArrowheads="1"/>
          </p:cNvSpPr>
          <p:nvPr/>
        </p:nvSpPr>
        <p:spPr bwMode="auto">
          <a:xfrm>
            <a:off x="1143000" y="4648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5</a:t>
            </a:r>
          </a:p>
        </p:txBody>
      </p:sp>
      <p:sp>
        <p:nvSpPr>
          <p:cNvPr id="365576" name="Rectangle 8"/>
          <p:cNvSpPr>
            <a:spLocks noChangeArrowheads="1"/>
          </p:cNvSpPr>
          <p:nvPr/>
        </p:nvSpPr>
        <p:spPr bwMode="auto">
          <a:xfrm>
            <a:off x="1143000" y="541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6</a:t>
            </a:r>
          </a:p>
        </p:txBody>
      </p:sp>
      <p:sp>
        <p:nvSpPr>
          <p:cNvPr id="365577" name="Rectangle 9"/>
          <p:cNvSpPr>
            <a:spLocks noChangeArrowheads="1"/>
          </p:cNvSpPr>
          <p:nvPr/>
        </p:nvSpPr>
        <p:spPr bwMode="auto">
          <a:xfrm>
            <a:off x="1143000" y="60960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7</a:t>
            </a:r>
          </a:p>
        </p:txBody>
      </p:sp>
      <p:sp>
        <p:nvSpPr>
          <p:cNvPr id="365578" name="Line 10"/>
          <p:cNvSpPr>
            <a:spLocks noChangeShapeType="1"/>
          </p:cNvSpPr>
          <p:nvPr/>
        </p:nvSpPr>
        <p:spPr bwMode="auto">
          <a:xfrm>
            <a:off x="1371600" y="1905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79" name="Line 11"/>
          <p:cNvSpPr>
            <a:spLocks noChangeShapeType="1"/>
          </p:cNvSpPr>
          <p:nvPr/>
        </p:nvSpPr>
        <p:spPr bwMode="auto">
          <a:xfrm>
            <a:off x="1371600" y="2667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80" name="Line 12"/>
          <p:cNvSpPr>
            <a:spLocks noChangeShapeType="1"/>
          </p:cNvSpPr>
          <p:nvPr/>
        </p:nvSpPr>
        <p:spPr bwMode="auto">
          <a:xfrm>
            <a:off x="1371600" y="3429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81" name="Line 13"/>
          <p:cNvSpPr>
            <a:spLocks noChangeShapeType="1"/>
          </p:cNvSpPr>
          <p:nvPr/>
        </p:nvSpPr>
        <p:spPr bwMode="auto">
          <a:xfrm>
            <a:off x="1371600" y="4191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82" name="Line 14"/>
          <p:cNvSpPr>
            <a:spLocks noChangeShapeType="1"/>
          </p:cNvSpPr>
          <p:nvPr/>
        </p:nvSpPr>
        <p:spPr bwMode="auto">
          <a:xfrm>
            <a:off x="1371600" y="4953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5583" name="Line 15"/>
          <p:cNvSpPr>
            <a:spLocks noChangeShapeType="1"/>
          </p:cNvSpPr>
          <p:nvPr/>
        </p:nvSpPr>
        <p:spPr bwMode="auto">
          <a:xfrm>
            <a:off x="1371600" y="5715000"/>
            <a:ext cx="0" cy="381000"/>
          </a:xfrm>
          <a:prstGeom prst="line">
            <a:avLst/>
          </a:prstGeom>
          <a:noFill/>
          <a:ln w="9525">
            <a:solidFill>
              <a:schemeClr val="tx1"/>
            </a:solidFill>
            <a:round/>
            <a:headEnd/>
            <a:tailEnd type="triangle" w="med" len="med"/>
          </a:ln>
          <a:effectLst/>
        </p:spPr>
        <p:txBody>
          <a:bodyPr/>
          <a:lstStyle/>
          <a:p>
            <a:endParaRPr lang="en-US"/>
          </a:p>
        </p:txBody>
      </p:sp>
      <p:sp>
        <p:nvSpPr>
          <p:cNvPr id="365584" name="Freeform 16"/>
          <p:cNvSpPr>
            <a:spLocks/>
          </p:cNvSpPr>
          <p:nvPr/>
        </p:nvSpPr>
        <p:spPr bwMode="auto">
          <a:xfrm>
            <a:off x="522288" y="3429000"/>
            <a:ext cx="620712" cy="1981200"/>
          </a:xfrm>
          <a:custGeom>
            <a:avLst/>
            <a:gdLst/>
            <a:ahLst/>
            <a:cxnLst>
              <a:cxn ang="0">
                <a:pos x="391" y="0"/>
              </a:cxn>
              <a:cxn ang="0">
                <a:pos x="55" y="240"/>
              </a:cxn>
              <a:cxn ang="0">
                <a:pos x="60" y="958"/>
              </a:cxn>
              <a:cxn ang="0">
                <a:pos x="391" y="1248"/>
              </a:cxn>
            </a:cxnLst>
            <a:rect l="0" t="0" r="r" b="b"/>
            <a:pathLst>
              <a:path w="391" h="1248">
                <a:moveTo>
                  <a:pt x="391" y="0"/>
                </a:moveTo>
                <a:cubicBezTo>
                  <a:pt x="251" y="24"/>
                  <a:pt x="110" y="80"/>
                  <a:pt x="55" y="240"/>
                </a:cubicBezTo>
                <a:cubicBezTo>
                  <a:pt x="0" y="400"/>
                  <a:pt x="4" y="790"/>
                  <a:pt x="60" y="958"/>
                </a:cubicBezTo>
                <a:cubicBezTo>
                  <a:pt x="116" y="1126"/>
                  <a:pt x="322" y="1188"/>
                  <a:pt x="391" y="1248"/>
                </a:cubicBezTo>
              </a:path>
            </a:pathLst>
          </a:custGeom>
          <a:noFill/>
          <a:ln w="9525">
            <a:solidFill>
              <a:schemeClr val="tx1"/>
            </a:solidFill>
            <a:round/>
            <a:headEnd/>
            <a:tailEnd type="triangle" w="med" len="med"/>
          </a:ln>
          <a:effectLst/>
        </p:spPr>
        <p:txBody>
          <a:bodyPr/>
          <a:lstStyle/>
          <a:p>
            <a:endParaRPr lang="en-US"/>
          </a:p>
        </p:txBody>
      </p:sp>
      <p:sp>
        <p:nvSpPr>
          <p:cNvPr id="365585" name="Freeform 17"/>
          <p:cNvSpPr>
            <a:spLocks/>
          </p:cNvSpPr>
          <p:nvPr/>
        </p:nvSpPr>
        <p:spPr bwMode="auto">
          <a:xfrm>
            <a:off x="1600200" y="3886200"/>
            <a:ext cx="622300" cy="1066800"/>
          </a:xfrm>
          <a:custGeom>
            <a:avLst/>
            <a:gdLst/>
            <a:ahLst/>
            <a:cxnLst>
              <a:cxn ang="0">
                <a:pos x="0" y="672"/>
              </a:cxn>
              <a:cxn ang="0">
                <a:pos x="336" y="576"/>
              </a:cxn>
              <a:cxn ang="0">
                <a:pos x="336" y="96"/>
              </a:cxn>
              <a:cxn ang="0">
                <a:pos x="0" y="0"/>
              </a:cxn>
            </a:cxnLst>
            <a:rect l="0" t="0" r="r" b="b"/>
            <a:pathLst>
              <a:path w="392" h="672">
                <a:moveTo>
                  <a:pt x="0" y="672"/>
                </a:moveTo>
                <a:cubicBezTo>
                  <a:pt x="140" y="672"/>
                  <a:pt x="280" y="672"/>
                  <a:pt x="336" y="576"/>
                </a:cubicBezTo>
                <a:cubicBezTo>
                  <a:pt x="392" y="480"/>
                  <a:pt x="392" y="192"/>
                  <a:pt x="336" y="96"/>
                </a:cubicBezTo>
                <a:cubicBezTo>
                  <a:pt x="280" y="0"/>
                  <a:pt x="40" y="24"/>
                  <a:pt x="0" y="0"/>
                </a:cubicBezTo>
              </a:path>
            </a:pathLst>
          </a:custGeom>
          <a:noFill/>
          <a:ln w="9525">
            <a:solidFill>
              <a:schemeClr val="tx1"/>
            </a:solidFill>
            <a:round/>
            <a:headEnd/>
            <a:tailEnd type="triangle" w="med" len="med"/>
          </a:ln>
          <a:effectLst/>
        </p:spPr>
        <p:txBody>
          <a:bodyPr/>
          <a:lstStyle/>
          <a:p>
            <a:endParaRPr lang="en-US"/>
          </a:p>
        </p:txBody>
      </p:sp>
      <p:sp>
        <p:nvSpPr>
          <p:cNvPr id="365586" name="Freeform 18"/>
          <p:cNvSpPr>
            <a:spLocks/>
          </p:cNvSpPr>
          <p:nvPr/>
        </p:nvSpPr>
        <p:spPr bwMode="auto">
          <a:xfrm>
            <a:off x="1600200" y="2286000"/>
            <a:ext cx="1333500" cy="3429000"/>
          </a:xfrm>
          <a:custGeom>
            <a:avLst/>
            <a:gdLst/>
            <a:ahLst/>
            <a:cxnLst>
              <a:cxn ang="0">
                <a:pos x="0" y="2160"/>
              </a:cxn>
              <a:cxn ang="0">
                <a:pos x="720" y="1776"/>
              </a:cxn>
              <a:cxn ang="0">
                <a:pos x="720" y="288"/>
              </a:cxn>
              <a:cxn ang="0">
                <a:pos x="0" y="48"/>
              </a:cxn>
            </a:cxnLst>
            <a:rect l="0" t="0" r="r" b="b"/>
            <a:pathLst>
              <a:path w="840" h="2160">
                <a:moveTo>
                  <a:pt x="0" y="2160"/>
                </a:moveTo>
                <a:cubicBezTo>
                  <a:pt x="300" y="2124"/>
                  <a:pt x="600" y="2088"/>
                  <a:pt x="720" y="1776"/>
                </a:cubicBezTo>
                <a:cubicBezTo>
                  <a:pt x="840" y="1464"/>
                  <a:pt x="840" y="576"/>
                  <a:pt x="720" y="288"/>
                </a:cubicBezTo>
                <a:cubicBezTo>
                  <a:pt x="600" y="0"/>
                  <a:pt x="120" y="88"/>
                  <a:pt x="0" y="48"/>
                </a:cubicBezTo>
              </a:path>
            </a:pathLst>
          </a:custGeom>
          <a:noFill/>
          <a:ln w="9525">
            <a:solidFill>
              <a:schemeClr val="tx1"/>
            </a:solidFill>
            <a:round/>
            <a:headEnd/>
            <a:tailEnd type="triangle" w="med" len="med"/>
          </a:ln>
          <a:effectLst/>
        </p:spPr>
        <p:txBody>
          <a:bodyPr/>
          <a:lstStyle/>
          <a:p>
            <a:endParaRPr lang="en-US"/>
          </a:p>
        </p:txBody>
      </p:sp>
      <p:graphicFrame>
        <p:nvGraphicFramePr>
          <p:cNvPr id="365587" name="Group 19"/>
          <p:cNvGraphicFramePr>
            <a:graphicFrameLocks noGrp="1"/>
          </p:cNvGraphicFramePr>
          <p:nvPr>
            <p:ph idx="1"/>
          </p:nvPr>
        </p:nvGraphicFramePr>
        <p:xfrm>
          <a:off x="3352800" y="1600200"/>
          <a:ext cx="4953000" cy="4525964"/>
        </p:xfrm>
        <a:graphic>
          <a:graphicData uri="http://schemas.openxmlformats.org/drawingml/2006/table">
            <a:tbl>
              <a:tblPr/>
              <a:tblGrid>
                <a:gridCol w="1238250"/>
                <a:gridCol w="1238250"/>
                <a:gridCol w="1238250"/>
                <a:gridCol w="1238250"/>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block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Arial" charset="0"/>
                        </a:rPr>
                        <a:t>pred</a:t>
                      </a: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succ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t>Example</a:t>
            </a:r>
          </a:p>
        </p:txBody>
      </p:sp>
      <p:sp>
        <p:nvSpPr>
          <p:cNvPr id="366595" name="Rectangle 3"/>
          <p:cNvSpPr>
            <a:spLocks noChangeArrowheads="1"/>
          </p:cNvSpPr>
          <p:nvPr/>
        </p:nvSpPr>
        <p:spPr bwMode="auto">
          <a:xfrm>
            <a:off x="1143000" y="160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1</a:t>
            </a:r>
          </a:p>
        </p:txBody>
      </p:sp>
      <p:sp>
        <p:nvSpPr>
          <p:cNvPr id="366596" name="Rectangle 4"/>
          <p:cNvSpPr>
            <a:spLocks noChangeArrowheads="1"/>
          </p:cNvSpPr>
          <p:nvPr/>
        </p:nvSpPr>
        <p:spPr bwMode="auto">
          <a:xfrm>
            <a:off x="1143000" y="2362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2</a:t>
            </a:r>
          </a:p>
        </p:txBody>
      </p:sp>
      <p:sp>
        <p:nvSpPr>
          <p:cNvPr id="366597" name="Rectangle 5"/>
          <p:cNvSpPr>
            <a:spLocks noChangeArrowheads="1"/>
          </p:cNvSpPr>
          <p:nvPr/>
        </p:nvSpPr>
        <p:spPr bwMode="auto">
          <a:xfrm>
            <a:off x="1143000" y="3124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3</a:t>
            </a:r>
          </a:p>
        </p:txBody>
      </p:sp>
      <p:sp>
        <p:nvSpPr>
          <p:cNvPr id="366598" name="Rectangle 6"/>
          <p:cNvSpPr>
            <a:spLocks noChangeArrowheads="1"/>
          </p:cNvSpPr>
          <p:nvPr/>
        </p:nvSpPr>
        <p:spPr bwMode="auto">
          <a:xfrm>
            <a:off x="1143000" y="3886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4</a:t>
            </a:r>
          </a:p>
        </p:txBody>
      </p:sp>
      <p:sp>
        <p:nvSpPr>
          <p:cNvPr id="366599" name="Rectangle 7"/>
          <p:cNvSpPr>
            <a:spLocks noChangeArrowheads="1"/>
          </p:cNvSpPr>
          <p:nvPr/>
        </p:nvSpPr>
        <p:spPr bwMode="auto">
          <a:xfrm>
            <a:off x="1143000" y="4648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5</a:t>
            </a:r>
          </a:p>
        </p:txBody>
      </p:sp>
      <p:sp>
        <p:nvSpPr>
          <p:cNvPr id="366600" name="Rectangle 8"/>
          <p:cNvSpPr>
            <a:spLocks noChangeArrowheads="1"/>
          </p:cNvSpPr>
          <p:nvPr/>
        </p:nvSpPr>
        <p:spPr bwMode="auto">
          <a:xfrm>
            <a:off x="1143000" y="54102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6</a:t>
            </a:r>
          </a:p>
        </p:txBody>
      </p:sp>
      <p:sp>
        <p:nvSpPr>
          <p:cNvPr id="366601" name="Rectangle 9"/>
          <p:cNvSpPr>
            <a:spLocks noChangeArrowheads="1"/>
          </p:cNvSpPr>
          <p:nvPr/>
        </p:nvSpPr>
        <p:spPr bwMode="auto">
          <a:xfrm>
            <a:off x="1143000" y="6096000"/>
            <a:ext cx="457200" cy="304800"/>
          </a:xfrm>
          <a:prstGeom prst="rect">
            <a:avLst/>
          </a:prstGeom>
          <a:solidFill>
            <a:schemeClr val="accent1"/>
          </a:solidFill>
          <a:ln w="9525">
            <a:solidFill>
              <a:schemeClr val="tx1"/>
            </a:solidFill>
            <a:miter lim="800000"/>
            <a:headEnd/>
            <a:tailEnd/>
          </a:ln>
          <a:effectLst/>
        </p:spPr>
        <p:txBody>
          <a:bodyPr wrap="none" anchor="ctr"/>
          <a:lstStyle/>
          <a:p>
            <a:pPr algn="ctr"/>
            <a:r>
              <a:rPr lang="en-US"/>
              <a:t>7</a:t>
            </a:r>
          </a:p>
        </p:txBody>
      </p:sp>
      <p:sp>
        <p:nvSpPr>
          <p:cNvPr id="366602" name="Line 10"/>
          <p:cNvSpPr>
            <a:spLocks noChangeShapeType="1"/>
          </p:cNvSpPr>
          <p:nvPr/>
        </p:nvSpPr>
        <p:spPr bwMode="auto">
          <a:xfrm>
            <a:off x="1371600" y="1905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3" name="Line 11"/>
          <p:cNvSpPr>
            <a:spLocks noChangeShapeType="1"/>
          </p:cNvSpPr>
          <p:nvPr/>
        </p:nvSpPr>
        <p:spPr bwMode="auto">
          <a:xfrm>
            <a:off x="1371600" y="2667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4" name="Line 12"/>
          <p:cNvSpPr>
            <a:spLocks noChangeShapeType="1"/>
          </p:cNvSpPr>
          <p:nvPr/>
        </p:nvSpPr>
        <p:spPr bwMode="auto">
          <a:xfrm>
            <a:off x="1371600" y="3429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5" name="Line 13"/>
          <p:cNvSpPr>
            <a:spLocks noChangeShapeType="1"/>
          </p:cNvSpPr>
          <p:nvPr/>
        </p:nvSpPr>
        <p:spPr bwMode="auto">
          <a:xfrm>
            <a:off x="1371600" y="4191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6" name="Line 14"/>
          <p:cNvSpPr>
            <a:spLocks noChangeShapeType="1"/>
          </p:cNvSpPr>
          <p:nvPr/>
        </p:nvSpPr>
        <p:spPr bwMode="auto">
          <a:xfrm>
            <a:off x="1371600" y="4953000"/>
            <a:ext cx="0" cy="457200"/>
          </a:xfrm>
          <a:prstGeom prst="line">
            <a:avLst/>
          </a:prstGeom>
          <a:noFill/>
          <a:ln w="9525">
            <a:solidFill>
              <a:schemeClr val="tx1"/>
            </a:solidFill>
            <a:round/>
            <a:headEnd/>
            <a:tailEnd type="triangle" w="med" len="med"/>
          </a:ln>
          <a:effectLst/>
        </p:spPr>
        <p:txBody>
          <a:bodyPr/>
          <a:lstStyle/>
          <a:p>
            <a:endParaRPr lang="en-US"/>
          </a:p>
        </p:txBody>
      </p:sp>
      <p:sp>
        <p:nvSpPr>
          <p:cNvPr id="366607" name="Line 15"/>
          <p:cNvSpPr>
            <a:spLocks noChangeShapeType="1"/>
          </p:cNvSpPr>
          <p:nvPr/>
        </p:nvSpPr>
        <p:spPr bwMode="auto">
          <a:xfrm>
            <a:off x="1371600" y="5715000"/>
            <a:ext cx="0" cy="381000"/>
          </a:xfrm>
          <a:prstGeom prst="line">
            <a:avLst/>
          </a:prstGeom>
          <a:noFill/>
          <a:ln w="9525">
            <a:solidFill>
              <a:schemeClr val="tx1"/>
            </a:solidFill>
            <a:round/>
            <a:headEnd/>
            <a:tailEnd type="triangle" w="med" len="med"/>
          </a:ln>
          <a:effectLst/>
        </p:spPr>
        <p:txBody>
          <a:bodyPr/>
          <a:lstStyle/>
          <a:p>
            <a:endParaRPr lang="en-US"/>
          </a:p>
        </p:txBody>
      </p:sp>
      <p:sp>
        <p:nvSpPr>
          <p:cNvPr id="366608" name="Freeform 16"/>
          <p:cNvSpPr>
            <a:spLocks/>
          </p:cNvSpPr>
          <p:nvPr/>
        </p:nvSpPr>
        <p:spPr bwMode="auto">
          <a:xfrm>
            <a:off x="522288" y="3429000"/>
            <a:ext cx="620712" cy="1981200"/>
          </a:xfrm>
          <a:custGeom>
            <a:avLst/>
            <a:gdLst/>
            <a:ahLst/>
            <a:cxnLst>
              <a:cxn ang="0">
                <a:pos x="391" y="0"/>
              </a:cxn>
              <a:cxn ang="0">
                <a:pos x="55" y="240"/>
              </a:cxn>
              <a:cxn ang="0">
                <a:pos x="60" y="958"/>
              </a:cxn>
              <a:cxn ang="0">
                <a:pos x="391" y="1248"/>
              </a:cxn>
            </a:cxnLst>
            <a:rect l="0" t="0" r="r" b="b"/>
            <a:pathLst>
              <a:path w="391" h="1248">
                <a:moveTo>
                  <a:pt x="391" y="0"/>
                </a:moveTo>
                <a:cubicBezTo>
                  <a:pt x="251" y="24"/>
                  <a:pt x="110" y="80"/>
                  <a:pt x="55" y="240"/>
                </a:cubicBezTo>
                <a:cubicBezTo>
                  <a:pt x="0" y="400"/>
                  <a:pt x="4" y="790"/>
                  <a:pt x="60" y="958"/>
                </a:cubicBezTo>
                <a:cubicBezTo>
                  <a:pt x="116" y="1126"/>
                  <a:pt x="322" y="1188"/>
                  <a:pt x="391" y="1248"/>
                </a:cubicBezTo>
              </a:path>
            </a:pathLst>
          </a:custGeom>
          <a:noFill/>
          <a:ln w="9525">
            <a:solidFill>
              <a:schemeClr val="tx1"/>
            </a:solidFill>
            <a:round/>
            <a:headEnd/>
            <a:tailEnd type="triangle" w="med" len="med"/>
          </a:ln>
          <a:effectLst/>
        </p:spPr>
        <p:txBody>
          <a:bodyPr/>
          <a:lstStyle/>
          <a:p>
            <a:endParaRPr lang="en-US"/>
          </a:p>
        </p:txBody>
      </p:sp>
      <p:sp>
        <p:nvSpPr>
          <p:cNvPr id="366609" name="Freeform 17"/>
          <p:cNvSpPr>
            <a:spLocks/>
          </p:cNvSpPr>
          <p:nvPr/>
        </p:nvSpPr>
        <p:spPr bwMode="auto">
          <a:xfrm>
            <a:off x="1600200" y="3886200"/>
            <a:ext cx="622300" cy="1066800"/>
          </a:xfrm>
          <a:custGeom>
            <a:avLst/>
            <a:gdLst/>
            <a:ahLst/>
            <a:cxnLst>
              <a:cxn ang="0">
                <a:pos x="0" y="672"/>
              </a:cxn>
              <a:cxn ang="0">
                <a:pos x="336" y="576"/>
              </a:cxn>
              <a:cxn ang="0">
                <a:pos x="336" y="96"/>
              </a:cxn>
              <a:cxn ang="0">
                <a:pos x="0" y="0"/>
              </a:cxn>
            </a:cxnLst>
            <a:rect l="0" t="0" r="r" b="b"/>
            <a:pathLst>
              <a:path w="392" h="672">
                <a:moveTo>
                  <a:pt x="0" y="672"/>
                </a:moveTo>
                <a:cubicBezTo>
                  <a:pt x="140" y="672"/>
                  <a:pt x="280" y="672"/>
                  <a:pt x="336" y="576"/>
                </a:cubicBezTo>
                <a:cubicBezTo>
                  <a:pt x="392" y="480"/>
                  <a:pt x="392" y="192"/>
                  <a:pt x="336" y="96"/>
                </a:cubicBezTo>
                <a:cubicBezTo>
                  <a:pt x="280" y="0"/>
                  <a:pt x="40" y="24"/>
                  <a:pt x="0" y="0"/>
                </a:cubicBezTo>
              </a:path>
            </a:pathLst>
          </a:custGeom>
          <a:noFill/>
          <a:ln w="9525">
            <a:solidFill>
              <a:schemeClr val="tx1"/>
            </a:solidFill>
            <a:round/>
            <a:headEnd/>
            <a:tailEnd type="triangle" w="med" len="med"/>
          </a:ln>
          <a:effectLst/>
        </p:spPr>
        <p:txBody>
          <a:bodyPr/>
          <a:lstStyle/>
          <a:p>
            <a:endParaRPr lang="en-US"/>
          </a:p>
        </p:txBody>
      </p:sp>
      <p:sp>
        <p:nvSpPr>
          <p:cNvPr id="366610" name="Freeform 18"/>
          <p:cNvSpPr>
            <a:spLocks/>
          </p:cNvSpPr>
          <p:nvPr/>
        </p:nvSpPr>
        <p:spPr bwMode="auto">
          <a:xfrm>
            <a:off x="1600200" y="2286000"/>
            <a:ext cx="1333500" cy="3429000"/>
          </a:xfrm>
          <a:custGeom>
            <a:avLst/>
            <a:gdLst/>
            <a:ahLst/>
            <a:cxnLst>
              <a:cxn ang="0">
                <a:pos x="0" y="2160"/>
              </a:cxn>
              <a:cxn ang="0">
                <a:pos x="720" y="1776"/>
              </a:cxn>
              <a:cxn ang="0">
                <a:pos x="720" y="288"/>
              </a:cxn>
              <a:cxn ang="0">
                <a:pos x="0" y="48"/>
              </a:cxn>
            </a:cxnLst>
            <a:rect l="0" t="0" r="r" b="b"/>
            <a:pathLst>
              <a:path w="840" h="2160">
                <a:moveTo>
                  <a:pt x="0" y="2160"/>
                </a:moveTo>
                <a:cubicBezTo>
                  <a:pt x="300" y="2124"/>
                  <a:pt x="600" y="2088"/>
                  <a:pt x="720" y="1776"/>
                </a:cubicBezTo>
                <a:cubicBezTo>
                  <a:pt x="840" y="1464"/>
                  <a:pt x="840" y="576"/>
                  <a:pt x="720" y="288"/>
                </a:cubicBezTo>
                <a:cubicBezTo>
                  <a:pt x="600" y="0"/>
                  <a:pt x="120" y="88"/>
                  <a:pt x="0" y="48"/>
                </a:cubicBezTo>
              </a:path>
            </a:pathLst>
          </a:custGeom>
          <a:noFill/>
          <a:ln w="9525">
            <a:solidFill>
              <a:schemeClr val="tx1"/>
            </a:solidFill>
            <a:round/>
            <a:headEnd/>
            <a:tailEnd type="triangle" w="med" len="med"/>
          </a:ln>
          <a:effectLst/>
        </p:spPr>
        <p:txBody>
          <a:bodyPr/>
          <a:lstStyle/>
          <a:p>
            <a:endParaRPr lang="en-US"/>
          </a:p>
        </p:txBody>
      </p:sp>
      <p:graphicFrame>
        <p:nvGraphicFramePr>
          <p:cNvPr id="366611" name="Group 19"/>
          <p:cNvGraphicFramePr>
            <a:graphicFrameLocks noGrp="1"/>
          </p:cNvGraphicFramePr>
          <p:nvPr>
            <p:ph idx="1"/>
          </p:nvPr>
        </p:nvGraphicFramePr>
        <p:xfrm>
          <a:off x="3352800" y="1600200"/>
          <a:ext cx="4953000" cy="4525964"/>
        </p:xfrm>
        <a:graphic>
          <a:graphicData uri="http://schemas.openxmlformats.org/drawingml/2006/table">
            <a:tbl>
              <a:tblPr/>
              <a:tblGrid>
                <a:gridCol w="1238250"/>
                <a:gridCol w="1238250"/>
                <a:gridCol w="1238250"/>
                <a:gridCol w="1238250"/>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block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succ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dom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charset="0"/>
                        </a:rPr>
                        <a:t>4</a:t>
                      </a:r>
                      <a:r>
                        <a:rPr kumimoji="0" lang="en-US" sz="2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1,2,3,</a:t>
                      </a:r>
                      <a:r>
                        <a:rPr kumimoji="0" lang="en-US" sz="2000" b="0" i="0" u="sng" strike="noStrike" cap="none" normalizeH="0" baseline="0" smtClean="0">
                          <a:ln>
                            <a:noFill/>
                          </a:ln>
                          <a:solidFill>
                            <a:schemeClr val="tx1"/>
                          </a:solidFill>
                          <a:effectLst/>
                          <a:latin typeface="Arial" charset="0"/>
                        </a:rPr>
                        <a:t>4</a:t>
                      </a:r>
                      <a:r>
                        <a:rPr kumimoji="0" lang="en-US" sz="2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charset="0"/>
                        </a:rPr>
                        <a:t>2</a:t>
                      </a:r>
                      <a:r>
                        <a:rPr kumimoji="0" lang="en-US" sz="28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r>
                        <a:rPr kumimoji="0" lang="en-US" sz="2000" b="0" i="0" u="sng" strike="noStrike" cap="none" normalizeH="0" baseline="0" smtClean="0">
                          <a:ln>
                            <a:noFill/>
                          </a:ln>
                          <a:solidFill>
                            <a:schemeClr val="tx1"/>
                          </a:solidFill>
                          <a:effectLst/>
                          <a:latin typeface="Arial" charset="0"/>
                        </a:rPr>
                        <a:t>2</a:t>
                      </a:r>
                      <a:r>
                        <a:rPr kumimoji="0" lang="en-US" sz="2000" b="0" i="0" u="none" strike="noStrike" cap="none" normalizeH="0" baseline="0" smtClean="0">
                          <a:ln>
                            <a:noFill/>
                          </a:ln>
                          <a:solidFill>
                            <a:schemeClr val="tx1"/>
                          </a:solidFill>
                          <a:effectLst/>
                          <a:latin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1,2,3,6,7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Valid arguments</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r>
              <a:rPr lang="en-US" sz="2800" dirty="0" smtClean="0"/>
              <a:t>Here are some common valid argument forms.  Can you write them out in symbols?</a:t>
            </a:r>
          </a:p>
          <a:p>
            <a:pPr>
              <a:buNone/>
            </a:pPr>
            <a:endParaRPr lang="en-US" sz="2800" dirty="0"/>
          </a:p>
        </p:txBody>
      </p:sp>
      <p:graphicFrame>
        <p:nvGraphicFramePr>
          <p:cNvPr id="4" name="Table 3"/>
          <p:cNvGraphicFramePr>
            <a:graphicFrameLocks noGrp="1"/>
          </p:cNvGraphicFramePr>
          <p:nvPr/>
        </p:nvGraphicFramePr>
        <p:xfrm>
          <a:off x="457200" y="2438400"/>
          <a:ext cx="8077200" cy="4191000"/>
        </p:xfrm>
        <a:graphic>
          <a:graphicData uri="http://schemas.openxmlformats.org/drawingml/2006/table">
            <a:tbl>
              <a:tblPr>
                <a:tableStyleId>{3C2FFA5D-87B4-456A-9821-1D502468CF0F}</a:tableStyleId>
              </a:tblPr>
              <a:tblGrid>
                <a:gridCol w="4038600"/>
                <a:gridCol w="4038600"/>
              </a:tblGrid>
              <a:tr h="2095500">
                <a:tc>
                  <a:txBody>
                    <a:bodyPr/>
                    <a:lstStyle/>
                    <a:p>
                      <a:r>
                        <a:rPr lang="en-US" dirty="0" smtClean="0"/>
                        <a:t>Modus</a:t>
                      </a:r>
                      <a:r>
                        <a:rPr lang="en-US" baseline="0" dirty="0" smtClean="0"/>
                        <a:t> ponens</a:t>
                      </a:r>
                    </a:p>
                    <a:p>
                      <a:endParaRPr lang="en-US" baseline="0" dirty="0" smtClean="0"/>
                    </a:p>
                    <a:p>
                      <a:r>
                        <a:rPr lang="en-US" dirty="0" smtClean="0"/>
                        <a:t>   If it’s raining,</a:t>
                      </a:r>
                      <a:r>
                        <a:rPr lang="en-US" baseline="0" dirty="0" smtClean="0"/>
                        <a:t> then there are clouds.</a:t>
                      </a:r>
                    </a:p>
                    <a:p>
                      <a:r>
                        <a:rPr lang="en-US" dirty="0" smtClean="0"/>
                        <a:t>   It’s raining</a:t>
                      </a:r>
                    </a:p>
                    <a:p>
                      <a:r>
                        <a:rPr lang="en-US" dirty="0" smtClean="0"/>
                        <a:t>   _____________________________</a:t>
                      </a:r>
                    </a:p>
                    <a:p>
                      <a:r>
                        <a:rPr lang="en-US" dirty="0" smtClean="0"/>
                        <a:t>   There are clouds.</a:t>
                      </a:r>
                      <a:endParaRPr lang="en-US" dirty="0"/>
                    </a:p>
                  </a:txBody>
                  <a:tcPr/>
                </a:tc>
                <a:tc>
                  <a:txBody>
                    <a:bodyPr/>
                    <a:lstStyle/>
                    <a:p>
                      <a:r>
                        <a:rPr lang="en-US" dirty="0" smtClean="0"/>
                        <a:t>Disjunctive</a:t>
                      </a:r>
                      <a:r>
                        <a:rPr lang="en-US" baseline="0" dirty="0" smtClean="0"/>
                        <a:t> syllogism</a:t>
                      </a:r>
                    </a:p>
                    <a:p>
                      <a:endParaRPr lang="en-US" baseline="0" dirty="0" smtClean="0"/>
                    </a:p>
                    <a:p>
                      <a:r>
                        <a:rPr lang="en-US" baseline="0" dirty="0" smtClean="0"/>
                        <a:t>   I’ll travel by plane or by train.</a:t>
                      </a:r>
                    </a:p>
                    <a:p>
                      <a:r>
                        <a:rPr lang="en-US" baseline="0" dirty="0" smtClean="0"/>
                        <a:t>   I didn’t come by plane.</a:t>
                      </a:r>
                    </a:p>
                    <a:p>
                      <a:r>
                        <a:rPr lang="en-US" baseline="0" dirty="0" smtClean="0"/>
                        <a:t>   _________________________</a:t>
                      </a:r>
                    </a:p>
                    <a:p>
                      <a:r>
                        <a:rPr lang="en-US" baseline="0" dirty="0" smtClean="0"/>
                        <a:t>   I came by train.</a:t>
                      </a:r>
                      <a:endParaRPr lang="en-US" dirty="0"/>
                    </a:p>
                  </a:txBody>
                  <a:tcPr/>
                </a:tc>
              </a:tr>
              <a:tr h="2095500">
                <a:tc>
                  <a:txBody>
                    <a:bodyPr/>
                    <a:lstStyle/>
                    <a:p>
                      <a:r>
                        <a:rPr lang="en-US" dirty="0" smtClean="0"/>
                        <a:t>Modus </a:t>
                      </a:r>
                      <a:r>
                        <a:rPr lang="en-US" dirty="0" err="1" smtClean="0"/>
                        <a:t>tollens</a:t>
                      </a:r>
                      <a:endParaRPr lang="en-US" dirty="0" smtClean="0"/>
                    </a:p>
                    <a:p>
                      <a:endParaRPr lang="en-US" dirty="0" smtClean="0"/>
                    </a:p>
                    <a:p>
                      <a:r>
                        <a:rPr lang="en-US" dirty="0" smtClean="0"/>
                        <a:t>   If it’s raining, then there are clouds.</a:t>
                      </a:r>
                    </a:p>
                    <a:p>
                      <a:r>
                        <a:rPr lang="en-US" baseline="0" dirty="0" smtClean="0"/>
                        <a:t>   There are no clouds.</a:t>
                      </a:r>
                    </a:p>
                    <a:p>
                      <a:r>
                        <a:rPr lang="en-US" baseline="0" dirty="0" smtClean="0"/>
                        <a:t>   ______________________________</a:t>
                      </a:r>
                    </a:p>
                    <a:p>
                      <a:r>
                        <a:rPr lang="en-US" baseline="0" dirty="0" smtClean="0"/>
                        <a:t>   It’s not raining.</a:t>
                      </a:r>
                      <a:endParaRPr lang="en-US" dirty="0"/>
                    </a:p>
                  </a:txBody>
                  <a:tcPr/>
                </a:tc>
                <a:tc>
                  <a:txBody>
                    <a:bodyPr/>
                    <a:lstStyle/>
                    <a:p>
                      <a:r>
                        <a:rPr lang="en-US" dirty="0" smtClean="0"/>
                        <a:t>Transitivity</a:t>
                      </a:r>
                    </a:p>
                    <a:p>
                      <a:endParaRPr lang="en-US" dirty="0" smtClean="0"/>
                    </a:p>
                    <a:p>
                      <a:r>
                        <a:rPr lang="en-US" dirty="0" smtClean="0"/>
                        <a:t>   If it rains, I’ll bring an umbrella.</a:t>
                      </a:r>
                    </a:p>
                    <a:p>
                      <a:r>
                        <a:rPr lang="en-US" dirty="0" smtClean="0"/>
                        <a:t>   If I bring</a:t>
                      </a:r>
                      <a:r>
                        <a:rPr lang="en-US" baseline="0" dirty="0" smtClean="0"/>
                        <a:t> my umbrella, I’ll walk.</a:t>
                      </a:r>
                    </a:p>
                    <a:p>
                      <a:r>
                        <a:rPr lang="en-US" baseline="0" dirty="0" smtClean="0"/>
                        <a:t>   ___________________________</a:t>
                      </a:r>
                    </a:p>
                    <a:p>
                      <a:r>
                        <a:rPr lang="en-US" baseline="0" dirty="0" smtClean="0"/>
                        <a:t>   If it rains, I’ll walk.</a:t>
                      </a:r>
                      <a:endParaRPr lang="en-US" dirty="0"/>
                    </a:p>
                  </a:txBody>
                  <a:tcPr/>
                </a:tc>
              </a:tr>
            </a:tbl>
          </a:graphicData>
        </a:graphic>
      </p:graphicFrame>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t>Aha!  A loop</a:t>
            </a:r>
          </a:p>
        </p:txBody>
      </p:sp>
      <p:sp>
        <p:nvSpPr>
          <p:cNvPr id="367619" name="Rectangle 3"/>
          <p:cNvSpPr>
            <a:spLocks noGrp="1" noChangeArrowheads="1"/>
          </p:cNvSpPr>
          <p:nvPr>
            <p:ph type="body" idx="1"/>
          </p:nvPr>
        </p:nvSpPr>
        <p:spPr/>
        <p:txBody>
          <a:bodyPr/>
          <a:lstStyle/>
          <a:p>
            <a:r>
              <a:rPr lang="en-US" dirty="0"/>
              <a:t>We have a loop whenever a block can say: “</a:t>
            </a:r>
            <a:r>
              <a:rPr lang="en-US" dirty="0">
                <a:solidFill>
                  <a:srgbClr val="FFFF00"/>
                </a:solidFill>
              </a:rPr>
              <a:t>One of my successors is also one of my dominators</a:t>
            </a:r>
            <a:r>
              <a:rPr lang="en-US" dirty="0"/>
              <a:t>.”</a:t>
            </a:r>
          </a:p>
          <a:p>
            <a:endParaRPr lang="en-US" dirty="0"/>
          </a:p>
          <a:p>
            <a:r>
              <a:rPr lang="en-US" dirty="0"/>
              <a:t>In other words, I’m going to a place I’ve already been.  Hence a back edge, and a loop.</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graph</a:t>
            </a:r>
            <a:endParaRPr lang="en-US" dirty="0"/>
          </a:p>
        </p:txBody>
      </p:sp>
      <p:sp>
        <p:nvSpPr>
          <p:cNvPr id="3" name="Content Placeholder 2"/>
          <p:cNvSpPr>
            <a:spLocks noGrp="1"/>
          </p:cNvSpPr>
          <p:nvPr>
            <p:ph idx="1"/>
          </p:nvPr>
        </p:nvSpPr>
        <p:spPr/>
        <p:txBody>
          <a:bodyPr>
            <a:normAutofit/>
          </a:bodyPr>
          <a:lstStyle/>
          <a:p>
            <a:r>
              <a:rPr lang="en-US" sz="2800" dirty="0" smtClean="0"/>
              <a:t>Each edge is </a:t>
            </a:r>
            <a:r>
              <a:rPr lang="en-US" sz="2800" dirty="0" err="1" smtClean="0"/>
              <a:t>labelled</a:t>
            </a:r>
            <a:r>
              <a:rPr lang="en-US" sz="2800" dirty="0" smtClean="0"/>
              <a:t> with a number, implying some distance or cost.</a:t>
            </a:r>
          </a:p>
          <a:p>
            <a:r>
              <a:rPr lang="en-US" sz="2800" dirty="0" smtClean="0"/>
              <a:t>Two big questions for weighted graph</a:t>
            </a:r>
          </a:p>
          <a:p>
            <a:pPr lvl="1"/>
            <a:r>
              <a:rPr lang="en-US" sz="2400" dirty="0" smtClean="0"/>
              <a:t>Cheapest path to go from one vertex to another:  This is called </a:t>
            </a:r>
            <a:r>
              <a:rPr lang="en-US" sz="2400" dirty="0" err="1" smtClean="0">
                <a:solidFill>
                  <a:srgbClr val="FFFF00"/>
                </a:solidFill>
              </a:rPr>
              <a:t>Dijkstra’s</a:t>
            </a:r>
            <a:r>
              <a:rPr lang="en-US" sz="2400" dirty="0" smtClean="0">
                <a:solidFill>
                  <a:srgbClr val="FFFF00"/>
                </a:solidFill>
              </a:rPr>
              <a:t> algorithm</a:t>
            </a:r>
            <a:r>
              <a:rPr lang="en-US" sz="2400" dirty="0" smtClean="0"/>
              <a:t>.</a:t>
            </a:r>
          </a:p>
          <a:p>
            <a:pPr lvl="1"/>
            <a:endParaRPr lang="en-US" sz="2400" dirty="0" smtClean="0"/>
          </a:p>
          <a:p>
            <a:pPr lvl="1"/>
            <a:r>
              <a:rPr lang="en-US" sz="2400" dirty="0" smtClean="0"/>
              <a:t>Cheapest “network”, i.e. </a:t>
            </a:r>
            <a:r>
              <a:rPr lang="en-US" sz="2400" dirty="0" smtClean="0">
                <a:solidFill>
                  <a:srgbClr val="FFFF00"/>
                </a:solidFill>
              </a:rPr>
              <a:t>spanning tree</a:t>
            </a:r>
          </a:p>
          <a:p>
            <a:pPr lvl="1">
              <a:buNone/>
            </a:pPr>
            <a:r>
              <a:rPr lang="en-US" sz="2400" dirty="0" smtClean="0"/>
              <a:t>	BFS &amp; DFS don’t care about the weight of edges, so we need a different approach.</a:t>
            </a:r>
          </a:p>
          <a:p>
            <a:endParaRPr lang="en-US" sz="2800"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 spanning tree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400" dirty="0" smtClean="0"/>
              <a:t>MST also known as the shortest network problem</a:t>
            </a:r>
          </a:p>
          <a:p>
            <a:pPr lvl="1"/>
            <a:r>
              <a:rPr lang="en-US" sz="2000" dirty="0" smtClean="0"/>
              <a:t>Want to </a:t>
            </a:r>
            <a:r>
              <a:rPr lang="en-US" sz="2000" dirty="0" smtClean="0">
                <a:solidFill>
                  <a:srgbClr val="FFFF00"/>
                </a:solidFill>
              </a:rPr>
              <a:t>connect</a:t>
            </a:r>
            <a:r>
              <a:rPr lang="en-US" sz="2000" dirty="0" smtClean="0"/>
              <a:t> all vertices with </a:t>
            </a:r>
            <a:r>
              <a:rPr lang="en-US" sz="2000" dirty="0" smtClean="0">
                <a:solidFill>
                  <a:srgbClr val="FFFF00"/>
                </a:solidFill>
              </a:rPr>
              <a:t>minimum</a:t>
            </a:r>
            <a:r>
              <a:rPr lang="en-US" sz="2000" dirty="0" smtClean="0"/>
              <a:t> total length of edges.</a:t>
            </a:r>
          </a:p>
          <a:p>
            <a:r>
              <a:rPr lang="en-US" sz="2400" dirty="0" smtClean="0"/>
              <a:t>Applications</a:t>
            </a:r>
          </a:p>
          <a:p>
            <a:pPr lvl="1"/>
            <a:r>
              <a:rPr lang="en-US" sz="2000" dirty="0" smtClean="0"/>
              <a:t>Sources of oil need to be connected to pipelines.  Want to minimize total mileage.</a:t>
            </a:r>
          </a:p>
          <a:p>
            <a:pPr lvl="1"/>
            <a:r>
              <a:rPr lang="en-US" sz="2000" dirty="0" smtClean="0"/>
              <a:t>Private telecom networks are billed according to total mileage of the network.  Client should not have to pay for phone company’s inefficiency.</a:t>
            </a:r>
          </a:p>
          <a:p>
            <a:r>
              <a:rPr lang="en-US" sz="2400" dirty="0" smtClean="0"/>
              <a:t>Some Algorithms</a:t>
            </a:r>
          </a:p>
          <a:p>
            <a:pPr lvl="1"/>
            <a:r>
              <a:rPr lang="en-US" sz="2000" dirty="0" smtClean="0"/>
              <a:t>O. </a:t>
            </a:r>
            <a:r>
              <a:rPr lang="en-US" sz="2000" dirty="0" err="1" smtClean="0"/>
              <a:t>Boruvka</a:t>
            </a:r>
            <a:r>
              <a:rPr lang="en-US" sz="2000" dirty="0" smtClean="0"/>
              <a:t> (1926) – published Slovak paper in obscure journal (first known solution)</a:t>
            </a:r>
          </a:p>
          <a:p>
            <a:pPr lvl="1"/>
            <a:r>
              <a:rPr lang="en-US" sz="2000" dirty="0" smtClean="0"/>
              <a:t>J. B. </a:t>
            </a:r>
            <a:r>
              <a:rPr lang="en-US" sz="2000" dirty="0" err="1" smtClean="0"/>
              <a:t>Kruskal</a:t>
            </a:r>
            <a:r>
              <a:rPr lang="en-US" sz="2000" dirty="0" smtClean="0"/>
              <a:t> (1956) – AT&amp;T Bell Labs</a:t>
            </a:r>
          </a:p>
          <a:p>
            <a:pPr lvl="1"/>
            <a:r>
              <a:rPr lang="en-US" sz="2000" dirty="0" smtClean="0"/>
              <a:t>R. C. Prim (1957) – also from Bell Labs</a:t>
            </a:r>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itle 1"/>
          <p:cNvSpPr>
            <a:spLocks noGrp="1"/>
          </p:cNvSpPr>
          <p:nvPr>
            <p:ph type="title"/>
          </p:nvPr>
        </p:nvSpPr>
        <p:spPr/>
        <p:txBody>
          <a:bodyPr/>
          <a:lstStyle/>
          <a:p>
            <a:r>
              <a:rPr lang="en-US" smtClean="0"/>
              <a:t>Boruvka</a:t>
            </a:r>
          </a:p>
        </p:txBody>
      </p:sp>
      <p:sp>
        <p:nvSpPr>
          <p:cNvPr id="256003" name="Content Placeholder 2"/>
          <p:cNvSpPr>
            <a:spLocks noGrp="1"/>
          </p:cNvSpPr>
          <p:nvPr>
            <p:ph idx="1"/>
          </p:nvPr>
        </p:nvSpPr>
        <p:spPr/>
        <p:txBody>
          <a:bodyPr/>
          <a:lstStyle/>
          <a:p>
            <a:endParaRPr lang="en-US" smtClean="0"/>
          </a:p>
          <a:p>
            <a:pPr>
              <a:buFontTx/>
              <a:buNone/>
            </a:pPr>
            <a:r>
              <a:rPr lang="en-US" sz="2000" smtClean="0">
                <a:latin typeface="Courier New" pitchFamily="49" charset="0"/>
                <a:cs typeface="Courier New" pitchFamily="49" charset="0"/>
              </a:rPr>
              <a:t>Create a set (connected component) for each vertex in the graph.</a:t>
            </a:r>
          </a:p>
          <a:p>
            <a:pPr>
              <a:buFontTx/>
              <a:buNone/>
            </a:pPr>
            <a:r>
              <a:rPr lang="en-US" sz="2000" smtClean="0">
                <a:latin typeface="Courier New" pitchFamily="49" charset="0"/>
                <a:cs typeface="Courier New" pitchFamily="49" charset="0"/>
              </a:rPr>
              <a:t>repeat:</a:t>
            </a:r>
          </a:p>
          <a:p>
            <a:pPr>
              <a:buFontTx/>
              <a:buNone/>
            </a:pPr>
            <a:r>
              <a:rPr lang="en-US" sz="2000" smtClean="0">
                <a:latin typeface="Courier New" pitchFamily="49" charset="0"/>
                <a:cs typeface="Courier New" pitchFamily="49" charset="0"/>
              </a:rPr>
              <a:t>   for each set S:</a:t>
            </a:r>
          </a:p>
          <a:p>
            <a:pPr>
              <a:buFontTx/>
              <a:buNone/>
            </a:pPr>
            <a:r>
              <a:rPr lang="en-US" sz="2000" smtClean="0">
                <a:latin typeface="Courier New" pitchFamily="49" charset="0"/>
                <a:cs typeface="Courier New" pitchFamily="49" charset="0"/>
              </a:rPr>
              <a:t>      find the lightest edge (u,v) connecting a   	   vertex u in S with a vertex v not in S.</a:t>
            </a:r>
          </a:p>
          <a:p>
            <a:pPr>
              <a:buFontTx/>
              <a:buNone/>
            </a:pPr>
            <a:r>
              <a:rPr lang="en-US" sz="2000" smtClean="0">
                <a:latin typeface="Courier New" pitchFamily="49" charset="0"/>
                <a:cs typeface="Courier New" pitchFamily="49" charset="0"/>
              </a:rPr>
              <a:t>      Add (u,v) to the spanning tree.</a:t>
            </a:r>
          </a:p>
          <a:p>
            <a:pPr>
              <a:buFontTx/>
              <a:buNone/>
            </a:pPr>
            <a:r>
              <a:rPr lang="en-US" sz="2000" smtClean="0">
                <a:latin typeface="Courier New" pitchFamily="49" charset="0"/>
                <a:cs typeface="Courier New" pitchFamily="49" charset="0"/>
              </a:rPr>
              <a:t>      Union v’s set into u’s set.</a:t>
            </a:r>
          </a:p>
          <a:p>
            <a:pPr>
              <a:buFontTx/>
              <a:buNone/>
            </a:pPr>
            <a:r>
              <a:rPr lang="en-US" sz="2000" smtClean="0">
                <a:latin typeface="Courier New" pitchFamily="49" charset="0"/>
                <a:cs typeface="Courier New" pitchFamily="49" charset="0"/>
              </a:rPr>
              <a:t>until we have chosen n-1 edges. </a:t>
            </a: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itle 1"/>
          <p:cNvSpPr>
            <a:spLocks noGrp="1"/>
          </p:cNvSpPr>
          <p:nvPr>
            <p:ph type="title"/>
          </p:nvPr>
        </p:nvSpPr>
        <p:spPr/>
        <p:txBody>
          <a:bodyPr/>
          <a:lstStyle/>
          <a:p>
            <a:r>
              <a:rPr lang="en-US" smtClean="0"/>
              <a:t>Kruskal</a:t>
            </a:r>
          </a:p>
        </p:txBody>
      </p:sp>
      <p:sp>
        <p:nvSpPr>
          <p:cNvPr id="257027" name="Content Placeholder 2"/>
          <p:cNvSpPr>
            <a:spLocks noGrp="1"/>
          </p:cNvSpPr>
          <p:nvPr>
            <p:ph idx="1"/>
          </p:nvPr>
        </p:nvSpPr>
        <p:spPr/>
        <p:txBody>
          <a:bodyPr>
            <a:normAutofit fontScale="92500" lnSpcReduction="10000"/>
          </a:bodyPr>
          <a:lstStyle/>
          <a:p>
            <a:r>
              <a:rPr lang="en-US" sz="2400" smtClean="0"/>
              <a:t>Repeatedly add edges from low to high, until you have added n – 1 edges.  </a:t>
            </a:r>
          </a:p>
          <a:p>
            <a:r>
              <a:rPr lang="en-US" sz="2400" smtClean="0"/>
              <a:t>How do we </a:t>
            </a:r>
            <a:r>
              <a:rPr lang="en-US" sz="2400" smtClean="0">
                <a:solidFill>
                  <a:srgbClr val="FFFF00"/>
                </a:solidFill>
              </a:rPr>
              <a:t>avoid a cycle</a:t>
            </a:r>
            <a:r>
              <a:rPr lang="en-US" sz="2400" smtClean="0"/>
              <a:t>?</a:t>
            </a:r>
          </a:p>
          <a:p>
            <a:pPr lvl="1"/>
            <a:r>
              <a:rPr lang="en-US" sz="2000" smtClean="0"/>
              <a:t>Consider the graph to be a forest of trees, initially with 1 vertex per tree.  As we pick an edge, we union 2 trees together.  When we’re done, there is just 1 tree.</a:t>
            </a:r>
          </a:p>
          <a:p>
            <a:pPr lvl="1"/>
            <a:r>
              <a:rPr lang="en-US" sz="2000" smtClean="0"/>
              <a:t>When examining an edge (u, v):  check to see that u and v are in different vertex sets.</a:t>
            </a:r>
            <a:endParaRPr lang="en-US" sz="2000" smtClean="0">
              <a:latin typeface="Courier New" pitchFamily="49" charset="0"/>
              <a:cs typeface="Courier New" pitchFamily="49" charset="0"/>
            </a:endParaRPr>
          </a:p>
          <a:p>
            <a:pPr>
              <a:buFontTx/>
              <a:buNone/>
            </a:pPr>
            <a:r>
              <a:rPr lang="en-US" sz="2000" smtClean="0">
                <a:solidFill>
                  <a:srgbClr val="FFFF00"/>
                </a:solidFill>
                <a:latin typeface="Courier New" pitchFamily="49" charset="0"/>
                <a:cs typeface="Courier New" pitchFamily="49" charset="0"/>
              </a:rPr>
              <a:t>Create a set for each vertex in graph.</a:t>
            </a:r>
          </a:p>
          <a:p>
            <a:pPr>
              <a:buFontTx/>
              <a:buNone/>
            </a:pPr>
            <a:r>
              <a:rPr lang="en-US" sz="2000" smtClean="0">
                <a:solidFill>
                  <a:srgbClr val="FFFF00"/>
                </a:solidFill>
                <a:latin typeface="Courier New" pitchFamily="49" charset="0"/>
                <a:cs typeface="Courier New" pitchFamily="49" charset="0"/>
              </a:rPr>
              <a:t>Sort edges in ascending order of weight.</a:t>
            </a:r>
          </a:p>
          <a:p>
            <a:pPr>
              <a:buFontTx/>
              <a:buNone/>
            </a:pPr>
            <a:r>
              <a:rPr lang="en-US" sz="2000" smtClean="0">
                <a:solidFill>
                  <a:srgbClr val="FFFF00"/>
                </a:solidFill>
                <a:latin typeface="Courier New" pitchFamily="49" charset="0"/>
                <a:cs typeface="Courier New" pitchFamily="49" charset="0"/>
              </a:rPr>
              <a:t>for each edge (u, v):</a:t>
            </a:r>
          </a:p>
          <a:p>
            <a:pPr>
              <a:buFontTx/>
              <a:buNone/>
            </a:pPr>
            <a:r>
              <a:rPr lang="en-US" sz="2000" smtClean="0">
                <a:solidFill>
                  <a:srgbClr val="FFFF00"/>
                </a:solidFill>
                <a:latin typeface="Courier New" pitchFamily="49" charset="0"/>
                <a:cs typeface="Courier New" pitchFamily="49" charset="0"/>
              </a:rPr>
              <a:t>   if u and v are in different sets</a:t>
            </a:r>
          </a:p>
          <a:p>
            <a:pPr>
              <a:buFontTx/>
              <a:buNone/>
            </a:pPr>
            <a:r>
              <a:rPr lang="en-US" sz="2000" smtClean="0">
                <a:solidFill>
                  <a:srgbClr val="FFFF00"/>
                </a:solidFill>
                <a:latin typeface="Courier New" pitchFamily="49" charset="0"/>
                <a:cs typeface="Courier New" pitchFamily="49" charset="0"/>
              </a:rPr>
              <a:t>      add (u, v) to spanning tree</a:t>
            </a:r>
          </a:p>
          <a:p>
            <a:pPr>
              <a:buFontTx/>
              <a:buNone/>
            </a:pPr>
            <a:r>
              <a:rPr lang="en-US" sz="2000" smtClean="0">
                <a:solidFill>
                  <a:srgbClr val="FFFF00"/>
                </a:solidFill>
                <a:latin typeface="Courier New" pitchFamily="49" charset="0"/>
                <a:cs typeface="Courier New" pitchFamily="49" charset="0"/>
              </a:rPr>
              <a:t>      Union v’s set into u’s set.</a:t>
            </a:r>
            <a:endParaRPr lang="en-US" sz="2000" smtClean="0">
              <a:solidFill>
                <a:srgbClr val="FFFF00"/>
              </a:solidFill>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le 1"/>
          <p:cNvSpPr>
            <a:spLocks noGrp="1"/>
          </p:cNvSpPr>
          <p:nvPr>
            <p:ph type="title"/>
          </p:nvPr>
        </p:nvSpPr>
        <p:spPr/>
        <p:txBody>
          <a:bodyPr/>
          <a:lstStyle/>
          <a:p>
            <a:r>
              <a:rPr lang="en-US" smtClean="0"/>
              <a:t>Prim</a:t>
            </a:r>
          </a:p>
        </p:txBody>
      </p:sp>
      <p:sp>
        <p:nvSpPr>
          <p:cNvPr id="258051" name="Content Placeholder 2"/>
          <p:cNvSpPr>
            <a:spLocks noGrp="1"/>
          </p:cNvSpPr>
          <p:nvPr>
            <p:ph idx="1"/>
          </p:nvPr>
        </p:nvSpPr>
        <p:spPr/>
        <p:txBody>
          <a:bodyPr/>
          <a:lstStyle/>
          <a:p>
            <a:r>
              <a:rPr lang="en-US" sz="2400" smtClean="0"/>
              <a:t>During algorithm, we have just 1 tree, with vertices either in or “not yet” in the tree.</a:t>
            </a:r>
          </a:p>
          <a:p>
            <a:r>
              <a:rPr lang="en-US" sz="2400" smtClean="0"/>
              <a:t>Spread disease from current vertices of tree:  add lightest edge adjacent to some vertex not yet in tree.</a:t>
            </a:r>
          </a:p>
          <a:p>
            <a:endParaRPr lang="en-US" sz="2000" smtClean="0"/>
          </a:p>
          <a:p>
            <a:pPr>
              <a:buFontTx/>
              <a:buNone/>
            </a:pPr>
            <a:r>
              <a:rPr lang="en-US" sz="2000" smtClean="0">
                <a:solidFill>
                  <a:srgbClr val="FFFF00"/>
                </a:solidFill>
                <a:latin typeface="Courier New" pitchFamily="49" charset="0"/>
                <a:cs typeface="Courier New" pitchFamily="49" charset="0"/>
              </a:rPr>
              <a:t>// Let T = set of vertices accounted for</a:t>
            </a:r>
          </a:p>
          <a:p>
            <a:pPr>
              <a:buFontTx/>
              <a:buNone/>
            </a:pPr>
            <a:r>
              <a:rPr lang="en-US" sz="2000" smtClean="0">
                <a:solidFill>
                  <a:srgbClr val="FFFF00"/>
                </a:solidFill>
                <a:latin typeface="Courier New" pitchFamily="49" charset="0"/>
                <a:cs typeface="Courier New" pitchFamily="49" charset="0"/>
              </a:rPr>
              <a:t>Select one vertex to initially add to T.</a:t>
            </a:r>
          </a:p>
          <a:p>
            <a:pPr>
              <a:buFontTx/>
              <a:buNone/>
            </a:pPr>
            <a:r>
              <a:rPr lang="en-US" sz="2000" smtClean="0">
                <a:solidFill>
                  <a:srgbClr val="FFFF00"/>
                </a:solidFill>
                <a:latin typeface="Courier New" pitchFamily="49" charset="0"/>
                <a:cs typeface="Courier New" pitchFamily="49" charset="0"/>
              </a:rPr>
              <a:t>for i = 2 to n:</a:t>
            </a:r>
          </a:p>
          <a:p>
            <a:pPr>
              <a:buFontTx/>
              <a:buNone/>
            </a:pPr>
            <a:r>
              <a:rPr lang="en-US" sz="2000" smtClean="0">
                <a:solidFill>
                  <a:srgbClr val="FFFF00"/>
                </a:solidFill>
                <a:latin typeface="Courier New" pitchFamily="49" charset="0"/>
                <a:cs typeface="Courier New" pitchFamily="49" charset="0"/>
              </a:rPr>
              <a:t>   (u,v) = shortest edge connecting a vertex u in T 		with a vertex v not in T.</a:t>
            </a:r>
          </a:p>
          <a:p>
            <a:pPr>
              <a:buFontTx/>
              <a:buNone/>
            </a:pPr>
            <a:r>
              <a:rPr lang="en-US" sz="2000" smtClean="0">
                <a:solidFill>
                  <a:srgbClr val="FFFF00"/>
                </a:solidFill>
                <a:latin typeface="Courier New" pitchFamily="49" charset="0"/>
                <a:cs typeface="Courier New" pitchFamily="49" charset="0"/>
              </a:rPr>
              <a:t>   add (v,w) to spanning tree</a:t>
            </a:r>
          </a:p>
          <a:p>
            <a:pPr>
              <a:buFontTx/>
              <a:buNone/>
            </a:pPr>
            <a:r>
              <a:rPr lang="en-US" sz="2000" smtClean="0">
                <a:solidFill>
                  <a:srgbClr val="FFFF00"/>
                </a:solidFill>
                <a:latin typeface="Courier New" pitchFamily="49" charset="0"/>
                <a:cs typeface="Courier New" pitchFamily="49" charset="0"/>
              </a:rPr>
              <a:t>   add w to T</a:t>
            </a:r>
          </a:p>
          <a:p>
            <a:pPr>
              <a:buFontTx/>
              <a:buNone/>
            </a:pPr>
            <a:endParaRPr lang="en-US" sz="2000" smtClean="0">
              <a:latin typeface="Courier New" pitchFamily="49" charset="0"/>
              <a:cs typeface="Courier New" pitchFamily="49" charset="0"/>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tle 1"/>
          <p:cNvSpPr>
            <a:spLocks noGrp="1"/>
          </p:cNvSpPr>
          <p:nvPr>
            <p:ph type="title" idx="4294967295"/>
          </p:nvPr>
        </p:nvSpPr>
        <p:spPr/>
        <p:txBody>
          <a:bodyPr/>
          <a:lstStyle/>
          <a:p>
            <a:r>
              <a:rPr lang="en-US" smtClean="0"/>
              <a:t>Dijkstra’s algorithm</a:t>
            </a:r>
          </a:p>
        </p:txBody>
      </p:sp>
      <p:sp>
        <p:nvSpPr>
          <p:cNvPr id="304131" name="Content Placeholder 2"/>
          <p:cNvSpPr>
            <a:spLocks noGrp="1"/>
          </p:cNvSpPr>
          <p:nvPr>
            <p:ph idx="4294967295"/>
          </p:nvPr>
        </p:nvSpPr>
        <p:spPr/>
        <p:txBody>
          <a:bodyPr/>
          <a:lstStyle/>
          <a:p>
            <a:r>
              <a:rPr lang="en-US" sz="2800" smtClean="0"/>
              <a:t>How do you find the shortest path in a network?</a:t>
            </a:r>
          </a:p>
          <a:p>
            <a:r>
              <a:rPr lang="en-US" sz="2800" smtClean="0"/>
              <a:t>General case solved by Edsger Dijkstra, 1959</a:t>
            </a:r>
          </a:p>
        </p:txBody>
      </p:sp>
      <p:cxnSp>
        <p:nvCxnSpPr>
          <p:cNvPr id="5" name="Straight Connector 4"/>
          <p:cNvCxnSpPr/>
          <p:nvPr/>
        </p:nvCxnSpPr>
        <p:spPr>
          <a:xfrm>
            <a:off x="2971800" y="3733800"/>
            <a:ext cx="3352800" cy="1588"/>
          </a:xfrm>
          <a:prstGeom prst="line">
            <a:avLst/>
          </a:prstGeom>
          <a:ln>
            <a:headEnd type="oval" w="lg" len="lg"/>
            <a:tailEnd type="ova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714501" y="4991100"/>
            <a:ext cx="2514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71800" y="6248400"/>
            <a:ext cx="4114800" cy="1588"/>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448300" y="4610100"/>
            <a:ext cx="25146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4876800"/>
            <a:ext cx="3657600" cy="1588"/>
          </a:xfrm>
          <a:prstGeom prst="line">
            <a:avLst/>
          </a:prstGeom>
          <a:ln>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154488" y="4305300"/>
            <a:ext cx="1141412" cy="1588"/>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04138" name="TextBox 15"/>
          <p:cNvSpPr txBox="1">
            <a:spLocks noChangeArrowheads="1"/>
          </p:cNvSpPr>
          <p:nvPr/>
        </p:nvSpPr>
        <p:spPr bwMode="auto">
          <a:xfrm>
            <a:off x="3581400" y="3200400"/>
            <a:ext cx="457200" cy="461963"/>
          </a:xfrm>
          <a:prstGeom prst="rect">
            <a:avLst/>
          </a:prstGeom>
          <a:noFill/>
          <a:ln w="9525">
            <a:noFill/>
            <a:miter lim="800000"/>
            <a:headEnd/>
            <a:tailEnd/>
          </a:ln>
        </p:spPr>
        <p:txBody>
          <a:bodyPr>
            <a:spAutoFit/>
          </a:bodyPr>
          <a:lstStyle/>
          <a:p>
            <a:r>
              <a:rPr lang="en-US"/>
              <a:t>4</a:t>
            </a:r>
          </a:p>
        </p:txBody>
      </p:sp>
      <p:cxnSp>
        <p:nvCxnSpPr>
          <p:cNvPr id="19" name="Straight Connector 18"/>
          <p:cNvCxnSpPr/>
          <p:nvPr/>
        </p:nvCxnSpPr>
        <p:spPr>
          <a:xfrm rot="5400000">
            <a:off x="4038601" y="5562600"/>
            <a:ext cx="1371600" cy="3175"/>
          </a:xfrm>
          <a:prstGeom prst="line">
            <a:avLst/>
          </a:prstGeom>
          <a:ln>
            <a:headEnd type="none"/>
            <a:tailEnd type="oval"/>
          </a:ln>
        </p:spPr>
        <p:style>
          <a:lnRef idx="1">
            <a:schemeClr val="accent1"/>
          </a:lnRef>
          <a:fillRef idx="0">
            <a:schemeClr val="accent1"/>
          </a:fillRef>
          <a:effectRef idx="0">
            <a:schemeClr val="accent1"/>
          </a:effectRef>
          <a:fontRef idx="minor">
            <a:schemeClr val="tx1"/>
          </a:fontRef>
        </p:style>
      </p:cxnSp>
      <p:sp>
        <p:nvSpPr>
          <p:cNvPr id="304140" name="TextBox 19"/>
          <p:cNvSpPr txBox="1">
            <a:spLocks noChangeArrowheads="1"/>
          </p:cNvSpPr>
          <p:nvPr/>
        </p:nvSpPr>
        <p:spPr bwMode="auto">
          <a:xfrm>
            <a:off x="5410200" y="3200400"/>
            <a:ext cx="304800" cy="461963"/>
          </a:xfrm>
          <a:prstGeom prst="rect">
            <a:avLst/>
          </a:prstGeom>
          <a:noFill/>
          <a:ln w="9525">
            <a:noFill/>
            <a:miter lim="800000"/>
            <a:headEnd/>
            <a:tailEnd/>
          </a:ln>
        </p:spPr>
        <p:txBody>
          <a:bodyPr>
            <a:spAutoFit/>
          </a:bodyPr>
          <a:lstStyle/>
          <a:p>
            <a:r>
              <a:rPr lang="en-US"/>
              <a:t>7</a:t>
            </a:r>
          </a:p>
        </p:txBody>
      </p:sp>
      <p:sp>
        <p:nvSpPr>
          <p:cNvPr id="304141" name="TextBox 20"/>
          <p:cNvSpPr txBox="1">
            <a:spLocks noChangeArrowheads="1"/>
          </p:cNvSpPr>
          <p:nvPr/>
        </p:nvSpPr>
        <p:spPr bwMode="auto">
          <a:xfrm rot="10800000" flipV="1">
            <a:off x="2514600" y="5334000"/>
            <a:ext cx="412750" cy="461963"/>
          </a:xfrm>
          <a:prstGeom prst="rect">
            <a:avLst/>
          </a:prstGeom>
          <a:noFill/>
          <a:ln w="9525">
            <a:noFill/>
            <a:miter lim="800000"/>
            <a:headEnd/>
            <a:tailEnd/>
          </a:ln>
        </p:spPr>
        <p:txBody>
          <a:bodyPr>
            <a:spAutoFit/>
          </a:bodyPr>
          <a:lstStyle/>
          <a:p>
            <a:r>
              <a:rPr lang="en-US"/>
              <a:t>3</a:t>
            </a:r>
          </a:p>
        </p:txBody>
      </p:sp>
      <p:sp>
        <p:nvSpPr>
          <p:cNvPr id="304142" name="TextBox 21"/>
          <p:cNvSpPr txBox="1">
            <a:spLocks noChangeArrowheads="1"/>
          </p:cNvSpPr>
          <p:nvPr/>
        </p:nvSpPr>
        <p:spPr bwMode="auto">
          <a:xfrm>
            <a:off x="2514600" y="4038600"/>
            <a:ext cx="304800" cy="457200"/>
          </a:xfrm>
          <a:prstGeom prst="rect">
            <a:avLst/>
          </a:prstGeom>
          <a:noFill/>
          <a:ln w="9525">
            <a:noFill/>
            <a:miter lim="800000"/>
            <a:headEnd/>
            <a:tailEnd/>
          </a:ln>
        </p:spPr>
        <p:txBody>
          <a:bodyPr>
            <a:spAutoFit/>
          </a:bodyPr>
          <a:lstStyle/>
          <a:p>
            <a:r>
              <a:rPr lang="en-US"/>
              <a:t>6</a:t>
            </a:r>
          </a:p>
        </p:txBody>
      </p:sp>
      <p:sp>
        <p:nvSpPr>
          <p:cNvPr id="304143" name="TextBox 22"/>
          <p:cNvSpPr txBox="1">
            <a:spLocks noChangeArrowheads="1"/>
          </p:cNvSpPr>
          <p:nvPr/>
        </p:nvSpPr>
        <p:spPr bwMode="auto">
          <a:xfrm>
            <a:off x="6629400" y="4038600"/>
            <a:ext cx="304800" cy="457200"/>
          </a:xfrm>
          <a:prstGeom prst="rect">
            <a:avLst/>
          </a:prstGeom>
          <a:noFill/>
          <a:ln w="9525">
            <a:noFill/>
            <a:miter lim="800000"/>
            <a:headEnd/>
            <a:tailEnd/>
          </a:ln>
        </p:spPr>
        <p:txBody>
          <a:bodyPr>
            <a:spAutoFit/>
          </a:bodyPr>
          <a:lstStyle/>
          <a:p>
            <a:r>
              <a:rPr lang="en-US"/>
              <a:t>8</a:t>
            </a:r>
          </a:p>
        </p:txBody>
      </p:sp>
      <p:sp>
        <p:nvSpPr>
          <p:cNvPr id="304144" name="TextBox 23"/>
          <p:cNvSpPr txBox="1">
            <a:spLocks noChangeArrowheads="1"/>
          </p:cNvSpPr>
          <p:nvPr/>
        </p:nvSpPr>
        <p:spPr bwMode="auto">
          <a:xfrm>
            <a:off x="7010400" y="5334000"/>
            <a:ext cx="304800" cy="461963"/>
          </a:xfrm>
          <a:prstGeom prst="rect">
            <a:avLst/>
          </a:prstGeom>
          <a:noFill/>
          <a:ln w="9525">
            <a:noFill/>
            <a:miter lim="800000"/>
            <a:headEnd/>
            <a:tailEnd/>
          </a:ln>
        </p:spPr>
        <p:txBody>
          <a:bodyPr>
            <a:spAutoFit/>
          </a:bodyPr>
          <a:lstStyle/>
          <a:p>
            <a:r>
              <a:rPr lang="en-US"/>
              <a:t>3</a:t>
            </a:r>
          </a:p>
        </p:txBody>
      </p:sp>
      <p:sp>
        <p:nvSpPr>
          <p:cNvPr id="304145" name="TextBox 24"/>
          <p:cNvSpPr txBox="1">
            <a:spLocks noChangeArrowheads="1"/>
          </p:cNvSpPr>
          <p:nvPr/>
        </p:nvSpPr>
        <p:spPr bwMode="auto">
          <a:xfrm>
            <a:off x="3581400" y="6248400"/>
            <a:ext cx="381000" cy="461963"/>
          </a:xfrm>
          <a:prstGeom prst="rect">
            <a:avLst/>
          </a:prstGeom>
          <a:noFill/>
          <a:ln w="9525">
            <a:noFill/>
            <a:miter lim="800000"/>
            <a:headEnd/>
            <a:tailEnd/>
          </a:ln>
        </p:spPr>
        <p:txBody>
          <a:bodyPr>
            <a:spAutoFit/>
          </a:bodyPr>
          <a:lstStyle/>
          <a:p>
            <a:r>
              <a:rPr lang="en-US"/>
              <a:t>1</a:t>
            </a:r>
          </a:p>
        </p:txBody>
      </p:sp>
      <p:sp>
        <p:nvSpPr>
          <p:cNvPr id="304146" name="TextBox 25"/>
          <p:cNvSpPr txBox="1">
            <a:spLocks noChangeArrowheads="1"/>
          </p:cNvSpPr>
          <p:nvPr/>
        </p:nvSpPr>
        <p:spPr bwMode="auto">
          <a:xfrm>
            <a:off x="5486400" y="6248400"/>
            <a:ext cx="381000" cy="461963"/>
          </a:xfrm>
          <a:prstGeom prst="rect">
            <a:avLst/>
          </a:prstGeom>
          <a:noFill/>
          <a:ln w="9525">
            <a:noFill/>
            <a:miter lim="800000"/>
            <a:headEnd/>
            <a:tailEnd/>
          </a:ln>
        </p:spPr>
        <p:txBody>
          <a:bodyPr>
            <a:spAutoFit/>
          </a:bodyPr>
          <a:lstStyle/>
          <a:p>
            <a:r>
              <a:rPr lang="en-US"/>
              <a:t>6</a:t>
            </a:r>
          </a:p>
        </p:txBody>
      </p:sp>
      <p:sp>
        <p:nvSpPr>
          <p:cNvPr id="304147" name="TextBox 26"/>
          <p:cNvSpPr txBox="1">
            <a:spLocks noChangeArrowheads="1"/>
          </p:cNvSpPr>
          <p:nvPr/>
        </p:nvSpPr>
        <p:spPr bwMode="auto">
          <a:xfrm>
            <a:off x="4724400" y="3962400"/>
            <a:ext cx="381000" cy="461963"/>
          </a:xfrm>
          <a:prstGeom prst="rect">
            <a:avLst/>
          </a:prstGeom>
          <a:noFill/>
          <a:ln w="9525">
            <a:noFill/>
            <a:miter lim="800000"/>
            <a:headEnd/>
            <a:tailEnd/>
          </a:ln>
        </p:spPr>
        <p:txBody>
          <a:bodyPr>
            <a:spAutoFit/>
          </a:bodyPr>
          <a:lstStyle/>
          <a:p>
            <a:r>
              <a:rPr lang="en-US"/>
              <a:t>9</a:t>
            </a:r>
          </a:p>
        </p:txBody>
      </p:sp>
      <p:sp>
        <p:nvSpPr>
          <p:cNvPr id="304148" name="TextBox 27"/>
          <p:cNvSpPr txBox="1">
            <a:spLocks noChangeArrowheads="1"/>
          </p:cNvSpPr>
          <p:nvPr/>
        </p:nvSpPr>
        <p:spPr bwMode="auto">
          <a:xfrm>
            <a:off x="4724400" y="5334000"/>
            <a:ext cx="304800" cy="461963"/>
          </a:xfrm>
          <a:prstGeom prst="rect">
            <a:avLst/>
          </a:prstGeom>
          <a:noFill/>
          <a:ln w="9525">
            <a:noFill/>
            <a:miter lim="800000"/>
            <a:headEnd/>
            <a:tailEnd/>
          </a:ln>
        </p:spPr>
        <p:txBody>
          <a:bodyPr>
            <a:spAutoFit/>
          </a:bodyPr>
          <a:lstStyle/>
          <a:p>
            <a:r>
              <a:rPr lang="en-US"/>
              <a:t>2</a:t>
            </a:r>
          </a:p>
        </p:txBody>
      </p:sp>
      <p:sp>
        <p:nvSpPr>
          <p:cNvPr id="304149" name="TextBox 28"/>
          <p:cNvSpPr txBox="1">
            <a:spLocks noChangeArrowheads="1"/>
          </p:cNvSpPr>
          <p:nvPr/>
        </p:nvSpPr>
        <p:spPr bwMode="auto">
          <a:xfrm>
            <a:off x="3657600" y="4419600"/>
            <a:ext cx="381000" cy="461963"/>
          </a:xfrm>
          <a:prstGeom prst="rect">
            <a:avLst/>
          </a:prstGeom>
          <a:noFill/>
          <a:ln w="9525">
            <a:noFill/>
            <a:miter lim="800000"/>
            <a:headEnd/>
            <a:tailEnd/>
          </a:ln>
        </p:spPr>
        <p:txBody>
          <a:bodyPr>
            <a:spAutoFit/>
          </a:bodyPr>
          <a:lstStyle/>
          <a:p>
            <a:r>
              <a:rPr lang="en-US"/>
              <a:t>7</a:t>
            </a:r>
          </a:p>
        </p:txBody>
      </p:sp>
      <p:sp>
        <p:nvSpPr>
          <p:cNvPr id="304150" name="TextBox 29"/>
          <p:cNvSpPr txBox="1">
            <a:spLocks noChangeArrowheads="1"/>
          </p:cNvSpPr>
          <p:nvPr/>
        </p:nvSpPr>
        <p:spPr bwMode="auto">
          <a:xfrm>
            <a:off x="5486400" y="4419600"/>
            <a:ext cx="381000" cy="461963"/>
          </a:xfrm>
          <a:prstGeom prst="rect">
            <a:avLst/>
          </a:prstGeom>
          <a:noFill/>
          <a:ln w="9525">
            <a:noFill/>
            <a:miter lim="800000"/>
            <a:headEnd/>
            <a:tailEnd/>
          </a:ln>
        </p:spPr>
        <p:txBody>
          <a:bodyPr>
            <a:spAutoFit/>
          </a:bodyPr>
          <a:lstStyle/>
          <a:p>
            <a:r>
              <a:rPr lang="en-US"/>
              <a:t>4</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5867400" cy="6096000"/>
          </a:xfrm>
        </p:spPr>
        <p:txBody>
          <a:bodyPr/>
          <a:lstStyle/>
          <a:p>
            <a:pPr>
              <a:defRPr/>
            </a:pPr>
            <a:r>
              <a:rPr lang="en-US" sz="2400" dirty="0" smtClean="0"/>
              <a:t>Let’s say we want to go from “A” to “Z”.</a:t>
            </a:r>
          </a:p>
          <a:p>
            <a:pPr>
              <a:defRPr/>
            </a:pPr>
            <a:r>
              <a:rPr lang="en-US" sz="2400" i="1" dirty="0" smtClean="0"/>
              <a:t>The idea is to label each vertex with a number – its </a:t>
            </a:r>
            <a:r>
              <a:rPr lang="en-US" sz="2400" i="1" u="sng" dirty="0" smtClean="0"/>
              <a:t>best known distance</a:t>
            </a:r>
            <a:r>
              <a:rPr lang="en-US" sz="2400" i="1" dirty="0" smtClean="0"/>
              <a:t> from A.  As we work, we may find a cheaper distance, until we “mark” or finalize the vertex.</a:t>
            </a:r>
          </a:p>
          <a:p>
            <a:pPr marL="457200" indent="-457200">
              <a:buFont typeface="+mj-lt"/>
              <a:buAutoNum type="arabicPeriod"/>
              <a:defRPr/>
            </a:pPr>
            <a:r>
              <a:rPr lang="en-US" sz="2400" dirty="0" smtClean="0"/>
              <a:t>Label A with 0, and mark A.</a:t>
            </a:r>
          </a:p>
          <a:p>
            <a:pPr marL="457200" indent="-457200">
              <a:buFont typeface="+mj-lt"/>
              <a:buAutoNum type="arabicPeriod"/>
              <a:defRPr/>
            </a:pPr>
            <a:r>
              <a:rPr lang="en-US" sz="2400" dirty="0" smtClean="0"/>
              <a:t>Label A’s neighbors with their distances from A.</a:t>
            </a:r>
          </a:p>
          <a:p>
            <a:pPr marL="457200" indent="-457200">
              <a:buFont typeface="+mj-lt"/>
              <a:buAutoNum type="arabicPeriod"/>
              <a:defRPr/>
            </a:pPr>
            <a:r>
              <a:rPr lang="en-US" sz="2400" dirty="0" smtClean="0"/>
              <a:t>Find the lowest unmarked vertex and mark it.  Let’s call this vertex “B”.</a:t>
            </a:r>
          </a:p>
          <a:p>
            <a:pPr marL="457200" indent="-457200">
              <a:buFont typeface="+mj-lt"/>
              <a:buAutoNum type="arabicPeriod"/>
              <a:defRPr/>
            </a:pPr>
            <a:r>
              <a:rPr lang="en-US" sz="2400" dirty="0" smtClean="0"/>
              <a:t>Recalculate distances for B’s neighbors via B.  Some of these neighbors may now have a shorter known distance.</a:t>
            </a:r>
          </a:p>
          <a:p>
            <a:pPr marL="457200" indent="-457200">
              <a:buFont typeface="+mj-lt"/>
              <a:buAutoNum type="arabicPeriod"/>
              <a:defRPr/>
            </a:pPr>
            <a:r>
              <a:rPr lang="en-US" sz="2400" dirty="0" smtClean="0"/>
              <a:t>Repeat steps 3 and 4 until you mark Z.</a:t>
            </a:r>
          </a:p>
          <a:p>
            <a:pPr marL="457200" indent="-457200">
              <a:buFontTx/>
              <a:buNone/>
              <a:defRPr/>
            </a:pPr>
            <a:endParaRPr lang="en-US" sz="2400" dirty="0" smtClean="0"/>
          </a:p>
          <a:p>
            <a:pPr>
              <a:defRPr/>
            </a:pPr>
            <a:endParaRPr lang="en-US" sz="2400" dirty="0"/>
          </a:p>
        </p:txBody>
      </p:sp>
      <p:cxnSp>
        <p:nvCxnSpPr>
          <p:cNvPr id="6" name="Straight Connector 5"/>
          <p:cNvCxnSpPr/>
          <p:nvPr/>
        </p:nvCxnSpPr>
        <p:spPr>
          <a:xfrm rot="5400000">
            <a:off x="6057900" y="1790700"/>
            <a:ext cx="2590800" cy="8382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896100" y="1790700"/>
            <a:ext cx="2590800" cy="8382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981700" y="4457700"/>
            <a:ext cx="2667000" cy="7620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819900" y="4381500"/>
            <a:ext cx="2667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35052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5160" name="TextBox 15"/>
          <p:cNvSpPr txBox="1">
            <a:spLocks noChangeArrowheads="1"/>
          </p:cNvSpPr>
          <p:nvPr/>
        </p:nvSpPr>
        <p:spPr bwMode="auto">
          <a:xfrm>
            <a:off x="7010400" y="1828800"/>
            <a:ext cx="304800" cy="461963"/>
          </a:xfrm>
          <a:prstGeom prst="rect">
            <a:avLst/>
          </a:prstGeom>
          <a:noFill/>
          <a:ln w="9525">
            <a:noFill/>
            <a:miter lim="800000"/>
            <a:headEnd/>
            <a:tailEnd/>
          </a:ln>
        </p:spPr>
        <p:txBody>
          <a:bodyPr>
            <a:spAutoFit/>
          </a:bodyPr>
          <a:lstStyle/>
          <a:p>
            <a:r>
              <a:rPr lang="en-US"/>
              <a:t>4</a:t>
            </a:r>
          </a:p>
        </p:txBody>
      </p:sp>
      <p:sp>
        <p:nvSpPr>
          <p:cNvPr id="305161" name="TextBox 16"/>
          <p:cNvSpPr txBox="1">
            <a:spLocks noChangeArrowheads="1"/>
          </p:cNvSpPr>
          <p:nvPr/>
        </p:nvSpPr>
        <p:spPr bwMode="auto">
          <a:xfrm>
            <a:off x="8305800" y="1828800"/>
            <a:ext cx="304800" cy="461963"/>
          </a:xfrm>
          <a:prstGeom prst="rect">
            <a:avLst/>
          </a:prstGeom>
          <a:noFill/>
          <a:ln w="9525">
            <a:noFill/>
            <a:miter lim="800000"/>
            <a:headEnd/>
            <a:tailEnd/>
          </a:ln>
        </p:spPr>
        <p:txBody>
          <a:bodyPr>
            <a:spAutoFit/>
          </a:bodyPr>
          <a:lstStyle/>
          <a:p>
            <a:r>
              <a:rPr lang="en-US"/>
              <a:t>7</a:t>
            </a:r>
          </a:p>
        </p:txBody>
      </p:sp>
      <p:sp>
        <p:nvSpPr>
          <p:cNvPr id="305162" name="TextBox 17"/>
          <p:cNvSpPr txBox="1">
            <a:spLocks noChangeArrowheads="1"/>
          </p:cNvSpPr>
          <p:nvPr/>
        </p:nvSpPr>
        <p:spPr bwMode="auto">
          <a:xfrm>
            <a:off x="6934200" y="4724400"/>
            <a:ext cx="304800" cy="461963"/>
          </a:xfrm>
          <a:prstGeom prst="rect">
            <a:avLst/>
          </a:prstGeom>
          <a:noFill/>
          <a:ln w="9525">
            <a:noFill/>
            <a:miter lim="800000"/>
            <a:headEnd/>
            <a:tailEnd/>
          </a:ln>
        </p:spPr>
        <p:txBody>
          <a:bodyPr>
            <a:spAutoFit/>
          </a:bodyPr>
          <a:lstStyle/>
          <a:p>
            <a:r>
              <a:rPr lang="en-US"/>
              <a:t>3</a:t>
            </a:r>
          </a:p>
        </p:txBody>
      </p:sp>
      <p:sp>
        <p:nvSpPr>
          <p:cNvPr id="305163" name="TextBox 18"/>
          <p:cNvSpPr txBox="1">
            <a:spLocks noChangeArrowheads="1"/>
          </p:cNvSpPr>
          <p:nvPr/>
        </p:nvSpPr>
        <p:spPr bwMode="auto">
          <a:xfrm>
            <a:off x="8305800" y="4724400"/>
            <a:ext cx="381000" cy="461963"/>
          </a:xfrm>
          <a:prstGeom prst="rect">
            <a:avLst/>
          </a:prstGeom>
          <a:noFill/>
          <a:ln w="9525">
            <a:noFill/>
            <a:miter lim="800000"/>
            <a:headEnd/>
            <a:tailEnd/>
          </a:ln>
        </p:spPr>
        <p:txBody>
          <a:bodyPr>
            <a:spAutoFit/>
          </a:bodyPr>
          <a:lstStyle/>
          <a:p>
            <a:r>
              <a:rPr lang="en-US"/>
              <a:t>4</a:t>
            </a:r>
          </a:p>
        </p:txBody>
      </p:sp>
      <p:sp>
        <p:nvSpPr>
          <p:cNvPr id="305164" name="TextBox 19"/>
          <p:cNvSpPr txBox="1">
            <a:spLocks noChangeArrowheads="1"/>
          </p:cNvSpPr>
          <p:nvPr/>
        </p:nvSpPr>
        <p:spPr bwMode="auto">
          <a:xfrm>
            <a:off x="7620000" y="3048000"/>
            <a:ext cx="381000" cy="457200"/>
          </a:xfrm>
          <a:prstGeom prst="rect">
            <a:avLst/>
          </a:prstGeom>
          <a:noFill/>
          <a:ln w="9525">
            <a:noFill/>
            <a:miter lim="800000"/>
            <a:headEnd/>
            <a:tailEnd/>
          </a:ln>
        </p:spPr>
        <p:txBody>
          <a:bodyPr>
            <a:spAutoFit/>
          </a:bodyPr>
          <a:lstStyle/>
          <a:p>
            <a:r>
              <a:rPr lang="en-US"/>
              <a:t>2</a:t>
            </a:r>
          </a:p>
        </p:txBody>
      </p:sp>
      <p:sp>
        <p:nvSpPr>
          <p:cNvPr id="305165" name="TextBox 20"/>
          <p:cNvSpPr txBox="1">
            <a:spLocks noChangeArrowheads="1"/>
          </p:cNvSpPr>
          <p:nvPr/>
        </p:nvSpPr>
        <p:spPr bwMode="auto">
          <a:xfrm>
            <a:off x="7620000" y="381000"/>
            <a:ext cx="381000" cy="461963"/>
          </a:xfrm>
          <a:prstGeom prst="rect">
            <a:avLst/>
          </a:prstGeom>
          <a:noFill/>
          <a:ln w="9525">
            <a:noFill/>
            <a:miter lim="800000"/>
            <a:headEnd/>
            <a:tailEnd/>
          </a:ln>
        </p:spPr>
        <p:txBody>
          <a:bodyPr>
            <a:spAutoFit/>
          </a:bodyPr>
          <a:lstStyle/>
          <a:p>
            <a:r>
              <a:rPr lang="en-US"/>
              <a:t>A</a:t>
            </a:r>
          </a:p>
        </p:txBody>
      </p:sp>
      <p:sp>
        <p:nvSpPr>
          <p:cNvPr id="305166" name="TextBox 21"/>
          <p:cNvSpPr txBox="1">
            <a:spLocks noChangeArrowheads="1"/>
          </p:cNvSpPr>
          <p:nvPr/>
        </p:nvSpPr>
        <p:spPr bwMode="auto">
          <a:xfrm>
            <a:off x="6553200" y="3276600"/>
            <a:ext cx="228600" cy="461963"/>
          </a:xfrm>
          <a:prstGeom prst="rect">
            <a:avLst/>
          </a:prstGeom>
          <a:noFill/>
          <a:ln w="9525">
            <a:noFill/>
            <a:miter lim="800000"/>
            <a:headEnd/>
            <a:tailEnd/>
          </a:ln>
        </p:spPr>
        <p:txBody>
          <a:bodyPr>
            <a:spAutoFit/>
          </a:bodyPr>
          <a:lstStyle/>
          <a:p>
            <a:r>
              <a:rPr lang="en-US"/>
              <a:t>B</a:t>
            </a:r>
          </a:p>
        </p:txBody>
      </p:sp>
      <p:sp>
        <p:nvSpPr>
          <p:cNvPr id="305167" name="TextBox 22"/>
          <p:cNvSpPr txBox="1">
            <a:spLocks noChangeArrowheads="1"/>
          </p:cNvSpPr>
          <p:nvPr/>
        </p:nvSpPr>
        <p:spPr bwMode="auto">
          <a:xfrm>
            <a:off x="8686800" y="3276600"/>
            <a:ext cx="304800" cy="457200"/>
          </a:xfrm>
          <a:prstGeom prst="rect">
            <a:avLst/>
          </a:prstGeom>
          <a:noFill/>
          <a:ln w="9525">
            <a:noFill/>
            <a:miter lim="800000"/>
            <a:headEnd/>
            <a:tailEnd/>
          </a:ln>
        </p:spPr>
        <p:txBody>
          <a:bodyPr>
            <a:spAutoFit/>
          </a:bodyPr>
          <a:lstStyle/>
          <a:p>
            <a:r>
              <a:rPr lang="en-US"/>
              <a:t>C</a:t>
            </a:r>
          </a:p>
        </p:txBody>
      </p:sp>
      <p:sp>
        <p:nvSpPr>
          <p:cNvPr id="305168" name="TextBox 23"/>
          <p:cNvSpPr txBox="1">
            <a:spLocks noChangeArrowheads="1"/>
          </p:cNvSpPr>
          <p:nvPr/>
        </p:nvSpPr>
        <p:spPr bwMode="auto">
          <a:xfrm>
            <a:off x="7467600" y="6248400"/>
            <a:ext cx="609600" cy="461963"/>
          </a:xfrm>
          <a:prstGeom prst="rect">
            <a:avLst/>
          </a:prstGeom>
          <a:noFill/>
          <a:ln w="9525">
            <a:noFill/>
            <a:miter lim="800000"/>
            <a:headEnd/>
            <a:tailEnd/>
          </a:ln>
        </p:spPr>
        <p:txBody>
          <a:bodyPr>
            <a:spAutoFit/>
          </a:bodyPr>
          <a:lstStyle/>
          <a:p>
            <a:r>
              <a:rPr lang="en-US"/>
              <a:t>Z</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5867400" cy="6096000"/>
          </a:xfrm>
        </p:spPr>
        <p:txBody>
          <a:bodyPr/>
          <a:lstStyle/>
          <a:p>
            <a:pPr marL="457200" indent="-457200">
              <a:buFontTx/>
              <a:buNone/>
              <a:defRPr/>
            </a:pPr>
            <a:r>
              <a:rPr lang="en-US" sz="2400" dirty="0" smtClean="0"/>
              <a:t>First, we label A with 0.  Mark A as final.</a:t>
            </a:r>
          </a:p>
          <a:p>
            <a:pPr marL="457200" indent="-457200">
              <a:buFontTx/>
              <a:buNone/>
              <a:defRPr/>
            </a:pPr>
            <a:r>
              <a:rPr lang="en-US" sz="2400" dirty="0" smtClean="0"/>
              <a:t>The neighbors of A are B and C.  Label B = 4 and C = 7.</a:t>
            </a:r>
          </a:p>
          <a:p>
            <a:pPr marL="457200" indent="-457200">
              <a:buFontTx/>
              <a:buNone/>
              <a:defRPr/>
            </a:pPr>
            <a:r>
              <a:rPr lang="en-US" sz="2400" dirty="0" smtClean="0"/>
              <a:t>Now, the unmarked vertices are B=4 and C=7.  The lowest of these is B.</a:t>
            </a:r>
          </a:p>
          <a:p>
            <a:pPr marL="457200" indent="-457200">
              <a:buFontTx/>
              <a:buNone/>
              <a:defRPr/>
            </a:pPr>
            <a:r>
              <a:rPr lang="en-US" sz="2400" dirty="0" smtClean="0"/>
              <a:t>Mark B, and recalculate B’s neighbors via B.  The neighbors of B are C and Z.  </a:t>
            </a:r>
          </a:p>
          <a:p>
            <a:pPr marL="857250" lvl="1" indent="-457200">
              <a:defRPr/>
            </a:pPr>
            <a:r>
              <a:rPr lang="en-US" sz="2400" dirty="0" smtClean="0"/>
              <a:t>If we go to C via B, the total distance is 4+2 = 6.  This is better than the old distance of 7.  So re-label C = 6.</a:t>
            </a:r>
          </a:p>
          <a:p>
            <a:pPr marL="857250" lvl="1" indent="-457200">
              <a:defRPr/>
            </a:pPr>
            <a:r>
              <a:rPr lang="en-US" sz="2400" dirty="0" smtClean="0"/>
              <a:t>If we go to Z via B, the total distance is 4 + 3 = 7.</a:t>
            </a:r>
          </a:p>
          <a:p>
            <a:pPr marL="457200" indent="-457200">
              <a:buFontTx/>
              <a:buNone/>
              <a:defRPr/>
            </a:pPr>
            <a:endParaRPr lang="en-US" sz="2400" dirty="0" smtClean="0"/>
          </a:p>
          <a:p>
            <a:pPr>
              <a:defRPr/>
            </a:pPr>
            <a:endParaRPr lang="en-US" sz="2400" dirty="0"/>
          </a:p>
        </p:txBody>
      </p:sp>
      <p:cxnSp>
        <p:nvCxnSpPr>
          <p:cNvPr id="6" name="Straight Connector 5"/>
          <p:cNvCxnSpPr/>
          <p:nvPr/>
        </p:nvCxnSpPr>
        <p:spPr>
          <a:xfrm rot="5400000">
            <a:off x="6057900" y="1790700"/>
            <a:ext cx="2590800" cy="8382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896100" y="1790700"/>
            <a:ext cx="2590800" cy="8382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981700" y="4457700"/>
            <a:ext cx="2667000" cy="7620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819900" y="4381500"/>
            <a:ext cx="2667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35052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6184" name="TextBox 15"/>
          <p:cNvSpPr txBox="1">
            <a:spLocks noChangeArrowheads="1"/>
          </p:cNvSpPr>
          <p:nvPr/>
        </p:nvSpPr>
        <p:spPr bwMode="auto">
          <a:xfrm>
            <a:off x="7010400" y="1828800"/>
            <a:ext cx="304800" cy="461963"/>
          </a:xfrm>
          <a:prstGeom prst="rect">
            <a:avLst/>
          </a:prstGeom>
          <a:noFill/>
          <a:ln w="9525">
            <a:noFill/>
            <a:miter lim="800000"/>
            <a:headEnd/>
            <a:tailEnd/>
          </a:ln>
        </p:spPr>
        <p:txBody>
          <a:bodyPr>
            <a:spAutoFit/>
          </a:bodyPr>
          <a:lstStyle/>
          <a:p>
            <a:r>
              <a:rPr lang="en-US"/>
              <a:t>4</a:t>
            </a:r>
          </a:p>
        </p:txBody>
      </p:sp>
      <p:sp>
        <p:nvSpPr>
          <p:cNvPr id="306185" name="TextBox 16"/>
          <p:cNvSpPr txBox="1">
            <a:spLocks noChangeArrowheads="1"/>
          </p:cNvSpPr>
          <p:nvPr/>
        </p:nvSpPr>
        <p:spPr bwMode="auto">
          <a:xfrm>
            <a:off x="8305800" y="1828800"/>
            <a:ext cx="304800" cy="461963"/>
          </a:xfrm>
          <a:prstGeom prst="rect">
            <a:avLst/>
          </a:prstGeom>
          <a:noFill/>
          <a:ln w="9525">
            <a:noFill/>
            <a:miter lim="800000"/>
            <a:headEnd/>
            <a:tailEnd/>
          </a:ln>
        </p:spPr>
        <p:txBody>
          <a:bodyPr>
            <a:spAutoFit/>
          </a:bodyPr>
          <a:lstStyle/>
          <a:p>
            <a:r>
              <a:rPr lang="en-US"/>
              <a:t>7</a:t>
            </a:r>
          </a:p>
        </p:txBody>
      </p:sp>
      <p:sp>
        <p:nvSpPr>
          <p:cNvPr id="306186" name="TextBox 17"/>
          <p:cNvSpPr txBox="1">
            <a:spLocks noChangeArrowheads="1"/>
          </p:cNvSpPr>
          <p:nvPr/>
        </p:nvSpPr>
        <p:spPr bwMode="auto">
          <a:xfrm>
            <a:off x="6934200" y="4724400"/>
            <a:ext cx="304800" cy="461963"/>
          </a:xfrm>
          <a:prstGeom prst="rect">
            <a:avLst/>
          </a:prstGeom>
          <a:noFill/>
          <a:ln w="9525">
            <a:noFill/>
            <a:miter lim="800000"/>
            <a:headEnd/>
            <a:tailEnd/>
          </a:ln>
        </p:spPr>
        <p:txBody>
          <a:bodyPr>
            <a:spAutoFit/>
          </a:bodyPr>
          <a:lstStyle/>
          <a:p>
            <a:r>
              <a:rPr lang="en-US"/>
              <a:t>3</a:t>
            </a:r>
          </a:p>
        </p:txBody>
      </p:sp>
      <p:sp>
        <p:nvSpPr>
          <p:cNvPr id="306187" name="TextBox 18"/>
          <p:cNvSpPr txBox="1">
            <a:spLocks noChangeArrowheads="1"/>
          </p:cNvSpPr>
          <p:nvPr/>
        </p:nvSpPr>
        <p:spPr bwMode="auto">
          <a:xfrm>
            <a:off x="8305800" y="4724400"/>
            <a:ext cx="381000" cy="461963"/>
          </a:xfrm>
          <a:prstGeom prst="rect">
            <a:avLst/>
          </a:prstGeom>
          <a:noFill/>
          <a:ln w="9525">
            <a:noFill/>
            <a:miter lim="800000"/>
            <a:headEnd/>
            <a:tailEnd/>
          </a:ln>
        </p:spPr>
        <p:txBody>
          <a:bodyPr>
            <a:spAutoFit/>
          </a:bodyPr>
          <a:lstStyle/>
          <a:p>
            <a:r>
              <a:rPr lang="en-US"/>
              <a:t>4</a:t>
            </a:r>
          </a:p>
        </p:txBody>
      </p:sp>
      <p:sp>
        <p:nvSpPr>
          <p:cNvPr id="306188" name="TextBox 19"/>
          <p:cNvSpPr txBox="1">
            <a:spLocks noChangeArrowheads="1"/>
          </p:cNvSpPr>
          <p:nvPr/>
        </p:nvSpPr>
        <p:spPr bwMode="auto">
          <a:xfrm>
            <a:off x="7620000" y="3048000"/>
            <a:ext cx="381000" cy="457200"/>
          </a:xfrm>
          <a:prstGeom prst="rect">
            <a:avLst/>
          </a:prstGeom>
          <a:noFill/>
          <a:ln w="9525">
            <a:noFill/>
            <a:miter lim="800000"/>
            <a:headEnd/>
            <a:tailEnd/>
          </a:ln>
        </p:spPr>
        <p:txBody>
          <a:bodyPr>
            <a:spAutoFit/>
          </a:bodyPr>
          <a:lstStyle/>
          <a:p>
            <a:r>
              <a:rPr lang="en-US"/>
              <a:t>2</a:t>
            </a:r>
          </a:p>
        </p:txBody>
      </p:sp>
      <p:sp>
        <p:nvSpPr>
          <p:cNvPr id="306189" name="TextBox 20"/>
          <p:cNvSpPr txBox="1">
            <a:spLocks noChangeArrowheads="1"/>
          </p:cNvSpPr>
          <p:nvPr/>
        </p:nvSpPr>
        <p:spPr bwMode="auto">
          <a:xfrm>
            <a:off x="7620000" y="381000"/>
            <a:ext cx="381000" cy="461963"/>
          </a:xfrm>
          <a:prstGeom prst="rect">
            <a:avLst/>
          </a:prstGeom>
          <a:noFill/>
          <a:ln w="9525">
            <a:noFill/>
            <a:miter lim="800000"/>
            <a:headEnd/>
            <a:tailEnd/>
          </a:ln>
        </p:spPr>
        <p:txBody>
          <a:bodyPr>
            <a:spAutoFit/>
          </a:bodyPr>
          <a:lstStyle/>
          <a:p>
            <a:r>
              <a:rPr lang="en-US"/>
              <a:t>A</a:t>
            </a:r>
          </a:p>
        </p:txBody>
      </p:sp>
      <p:sp>
        <p:nvSpPr>
          <p:cNvPr id="306190" name="TextBox 21"/>
          <p:cNvSpPr txBox="1">
            <a:spLocks noChangeArrowheads="1"/>
          </p:cNvSpPr>
          <p:nvPr/>
        </p:nvSpPr>
        <p:spPr bwMode="auto">
          <a:xfrm>
            <a:off x="6553200" y="3276600"/>
            <a:ext cx="228600" cy="461963"/>
          </a:xfrm>
          <a:prstGeom prst="rect">
            <a:avLst/>
          </a:prstGeom>
          <a:noFill/>
          <a:ln w="9525">
            <a:noFill/>
            <a:miter lim="800000"/>
            <a:headEnd/>
            <a:tailEnd/>
          </a:ln>
        </p:spPr>
        <p:txBody>
          <a:bodyPr>
            <a:spAutoFit/>
          </a:bodyPr>
          <a:lstStyle/>
          <a:p>
            <a:r>
              <a:rPr lang="en-US"/>
              <a:t>B</a:t>
            </a:r>
          </a:p>
        </p:txBody>
      </p:sp>
      <p:sp>
        <p:nvSpPr>
          <p:cNvPr id="306191" name="TextBox 22"/>
          <p:cNvSpPr txBox="1">
            <a:spLocks noChangeArrowheads="1"/>
          </p:cNvSpPr>
          <p:nvPr/>
        </p:nvSpPr>
        <p:spPr bwMode="auto">
          <a:xfrm>
            <a:off x="8686800" y="3276600"/>
            <a:ext cx="304800" cy="457200"/>
          </a:xfrm>
          <a:prstGeom prst="rect">
            <a:avLst/>
          </a:prstGeom>
          <a:noFill/>
          <a:ln w="9525">
            <a:noFill/>
            <a:miter lim="800000"/>
            <a:headEnd/>
            <a:tailEnd/>
          </a:ln>
        </p:spPr>
        <p:txBody>
          <a:bodyPr>
            <a:spAutoFit/>
          </a:bodyPr>
          <a:lstStyle/>
          <a:p>
            <a:r>
              <a:rPr lang="en-US"/>
              <a:t>C</a:t>
            </a:r>
          </a:p>
        </p:txBody>
      </p:sp>
      <p:sp>
        <p:nvSpPr>
          <p:cNvPr id="306192" name="TextBox 23"/>
          <p:cNvSpPr txBox="1">
            <a:spLocks noChangeArrowheads="1"/>
          </p:cNvSpPr>
          <p:nvPr/>
        </p:nvSpPr>
        <p:spPr bwMode="auto">
          <a:xfrm>
            <a:off x="7467600" y="6248400"/>
            <a:ext cx="609600" cy="461963"/>
          </a:xfrm>
          <a:prstGeom prst="rect">
            <a:avLst/>
          </a:prstGeom>
          <a:noFill/>
          <a:ln w="9525">
            <a:noFill/>
            <a:miter lim="800000"/>
            <a:headEnd/>
            <a:tailEnd/>
          </a:ln>
        </p:spPr>
        <p:txBody>
          <a:bodyPr>
            <a:spAutoFit/>
          </a:bodyPr>
          <a:lstStyle/>
          <a:p>
            <a:r>
              <a:rPr lang="en-US"/>
              <a:t>Z</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5867400" cy="6096000"/>
          </a:xfrm>
        </p:spPr>
        <p:txBody>
          <a:bodyPr/>
          <a:lstStyle/>
          <a:p>
            <a:pPr marL="457200" indent="-457200">
              <a:buFontTx/>
              <a:buNone/>
              <a:defRPr/>
            </a:pPr>
            <a:r>
              <a:rPr lang="en-US" sz="2400" dirty="0" smtClean="0"/>
              <a:t>Now, the unmarked vertices are C=6 and Z=7.  The lowest of these is C.</a:t>
            </a:r>
          </a:p>
          <a:p>
            <a:pPr marL="457200" indent="-457200">
              <a:buFontTx/>
              <a:buNone/>
              <a:defRPr/>
            </a:pPr>
            <a:r>
              <a:rPr lang="en-US" sz="2400" dirty="0" smtClean="0"/>
              <a:t>Mark C, and recalculate C’s neighbors via B.  The only unmarked neighbor of C is Z.  </a:t>
            </a:r>
          </a:p>
          <a:p>
            <a:pPr marL="857250" lvl="1" indent="-457200">
              <a:defRPr/>
            </a:pPr>
            <a:r>
              <a:rPr lang="en-US" sz="2400" dirty="0" smtClean="0"/>
              <a:t>If we go to Z via C, the total distance is 6+4 = 10.  This is worse than the current distance to Z, so Z’s label is unchanged.</a:t>
            </a:r>
          </a:p>
          <a:p>
            <a:pPr marL="457200" indent="-457200">
              <a:buFontTx/>
              <a:buNone/>
              <a:defRPr/>
            </a:pPr>
            <a:r>
              <a:rPr lang="en-US" sz="2400" dirty="0" smtClean="0"/>
              <a:t>The only unmarked vertex now is Z, so we mark it and we are done.  Its label is the shortest distance from A.</a:t>
            </a:r>
          </a:p>
          <a:p>
            <a:pPr marL="457200" indent="-457200">
              <a:buFontTx/>
              <a:buNone/>
              <a:defRPr/>
            </a:pPr>
            <a:endParaRPr lang="en-US" sz="2400" dirty="0" smtClean="0"/>
          </a:p>
          <a:p>
            <a:pPr>
              <a:defRPr/>
            </a:pPr>
            <a:endParaRPr lang="en-US" sz="2400" dirty="0"/>
          </a:p>
        </p:txBody>
      </p:sp>
      <p:cxnSp>
        <p:nvCxnSpPr>
          <p:cNvPr id="6" name="Straight Connector 5"/>
          <p:cNvCxnSpPr/>
          <p:nvPr/>
        </p:nvCxnSpPr>
        <p:spPr>
          <a:xfrm rot="5400000">
            <a:off x="6057900" y="1790700"/>
            <a:ext cx="2590800" cy="8382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896100" y="1790700"/>
            <a:ext cx="2590800" cy="8382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981700" y="4457700"/>
            <a:ext cx="2667000" cy="7620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819900" y="4381500"/>
            <a:ext cx="2667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35052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7208" name="TextBox 15"/>
          <p:cNvSpPr txBox="1">
            <a:spLocks noChangeArrowheads="1"/>
          </p:cNvSpPr>
          <p:nvPr/>
        </p:nvSpPr>
        <p:spPr bwMode="auto">
          <a:xfrm>
            <a:off x="7010400" y="1828800"/>
            <a:ext cx="304800" cy="461963"/>
          </a:xfrm>
          <a:prstGeom prst="rect">
            <a:avLst/>
          </a:prstGeom>
          <a:noFill/>
          <a:ln w="9525">
            <a:noFill/>
            <a:miter lim="800000"/>
            <a:headEnd/>
            <a:tailEnd/>
          </a:ln>
        </p:spPr>
        <p:txBody>
          <a:bodyPr>
            <a:spAutoFit/>
          </a:bodyPr>
          <a:lstStyle/>
          <a:p>
            <a:r>
              <a:rPr lang="en-US"/>
              <a:t>4</a:t>
            </a:r>
          </a:p>
        </p:txBody>
      </p:sp>
      <p:sp>
        <p:nvSpPr>
          <p:cNvPr id="307209" name="TextBox 16"/>
          <p:cNvSpPr txBox="1">
            <a:spLocks noChangeArrowheads="1"/>
          </p:cNvSpPr>
          <p:nvPr/>
        </p:nvSpPr>
        <p:spPr bwMode="auto">
          <a:xfrm>
            <a:off x="8305800" y="1828800"/>
            <a:ext cx="304800" cy="461963"/>
          </a:xfrm>
          <a:prstGeom prst="rect">
            <a:avLst/>
          </a:prstGeom>
          <a:noFill/>
          <a:ln w="9525">
            <a:noFill/>
            <a:miter lim="800000"/>
            <a:headEnd/>
            <a:tailEnd/>
          </a:ln>
        </p:spPr>
        <p:txBody>
          <a:bodyPr>
            <a:spAutoFit/>
          </a:bodyPr>
          <a:lstStyle/>
          <a:p>
            <a:r>
              <a:rPr lang="en-US"/>
              <a:t>7</a:t>
            </a:r>
          </a:p>
        </p:txBody>
      </p:sp>
      <p:sp>
        <p:nvSpPr>
          <p:cNvPr id="307210" name="TextBox 17"/>
          <p:cNvSpPr txBox="1">
            <a:spLocks noChangeArrowheads="1"/>
          </p:cNvSpPr>
          <p:nvPr/>
        </p:nvSpPr>
        <p:spPr bwMode="auto">
          <a:xfrm>
            <a:off x="6934200" y="4724400"/>
            <a:ext cx="304800" cy="461963"/>
          </a:xfrm>
          <a:prstGeom prst="rect">
            <a:avLst/>
          </a:prstGeom>
          <a:noFill/>
          <a:ln w="9525">
            <a:noFill/>
            <a:miter lim="800000"/>
            <a:headEnd/>
            <a:tailEnd/>
          </a:ln>
        </p:spPr>
        <p:txBody>
          <a:bodyPr>
            <a:spAutoFit/>
          </a:bodyPr>
          <a:lstStyle/>
          <a:p>
            <a:r>
              <a:rPr lang="en-US"/>
              <a:t>3</a:t>
            </a:r>
          </a:p>
        </p:txBody>
      </p:sp>
      <p:sp>
        <p:nvSpPr>
          <p:cNvPr id="307211" name="TextBox 18"/>
          <p:cNvSpPr txBox="1">
            <a:spLocks noChangeArrowheads="1"/>
          </p:cNvSpPr>
          <p:nvPr/>
        </p:nvSpPr>
        <p:spPr bwMode="auto">
          <a:xfrm>
            <a:off x="8305800" y="4724400"/>
            <a:ext cx="381000" cy="461963"/>
          </a:xfrm>
          <a:prstGeom prst="rect">
            <a:avLst/>
          </a:prstGeom>
          <a:noFill/>
          <a:ln w="9525">
            <a:noFill/>
            <a:miter lim="800000"/>
            <a:headEnd/>
            <a:tailEnd/>
          </a:ln>
        </p:spPr>
        <p:txBody>
          <a:bodyPr>
            <a:spAutoFit/>
          </a:bodyPr>
          <a:lstStyle/>
          <a:p>
            <a:r>
              <a:rPr lang="en-US"/>
              <a:t>4</a:t>
            </a:r>
          </a:p>
        </p:txBody>
      </p:sp>
      <p:sp>
        <p:nvSpPr>
          <p:cNvPr id="307212" name="TextBox 19"/>
          <p:cNvSpPr txBox="1">
            <a:spLocks noChangeArrowheads="1"/>
          </p:cNvSpPr>
          <p:nvPr/>
        </p:nvSpPr>
        <p:spPr bwMode="auto">
          <a:xfrm>
            <a:off x="7620000" y="3048000"/>
            <a:ext cx="381000" cy="457200"/>
          </a:xfrm>
          <a:prstGeom prst="rect">
            <a:avLst/>
          </a:prstGeom>
          <a:noFill/>
          <a:ln w="9525">
            <a:noFill/>
            <a:miter lim="800000"/>
            <a:headEnd/>
            <a:tailEnd/>
          </a:ln>
        </p:spPr>
        <p:txBody>
          <a:bodyPr>
            <a:spAutoFit/>
          </a:bodyPr>
          <a:lstStyle/>
          <a:p>
            <a:r>
              <a:rPr lang="en-US"/>
              <a:t>2</a:t>
            </a:r>
          </a:p>
        </p:txBody>
      </p:sp>
      <p:sp>
        <p:nvSpPr>
          <p:cNvPr id="307213" name="TextBox 20"/>
          <p:cNvSpPr txBox="1">
            <a:spLocks noChangeArrowheads="1"/>
          </p:cNvSpPr>
          <p:nvPr/>
        </p:nvSpPr>
        <p:spPr bwMode="auto">
          <a:xfrm>
            <a:off x="7620000" y="381000"/>
            <a:ext cx="381000" cy="461963"/>
          </a:xfrm>
          <a:prstGeom prst="rect">
            <a:avLst/>
          </a:prstGeom>
          <a:noFill/>
          <a:ln w="9525">
            <a:noFill/>
            <a:miter lim="800000"/>
            <a:headEnd/>
            <a:tailEnd/>
          </a:ln>
        </p:spPr>
        <p:txBody>
          <a:bodyPr>
            <a:spAutoFit/>
          </a:bodyPr>
          <a:lstStyle/>
          <a:p>
            <a:r>
              <a:rPr lang="en-US"/>
              <a:t>A</a:t>
            </a:r>
          </a:p>
        </p:txBody>
      </p:sp>
      <p:sp>
        <p:nvSpPr>
          <p:cNvPr id="307214" name="TextBox 21"/>
          <p:cNvSpPr txBox="1">
            <a:spLocks noChangeArrowheads="1"/>
          </p:cNvSpPr>
          <p:nvPr/>
        </p:nvSpPr>
        <p:spPr bwMode="auto">
          <a:xfrm>
            <a:off x="6553200" y="3276600"/>
            <a:ext cx="228600" cy="461963"/>
          </a:xfrm>
          <a:prstGeom prst="rect">
            <a:avLst/>
          </a:prstGeom>
          <a:noFill/>
          <a:ln w="9525">
            <a:noFill/>
            <a:miter lim="800000"/>
            <a:headEnd/>
            <a:tailEnd/>
          </a:ln>
        </p:spPr>
        <p:txBody>
          <a:bodyPr>
            <a:spAutoFit/>
          </a:bodyPr>
          <a:lstStyle/>
          <a:p>
            <a:r>
              <a:rPr lang="en-US"/>
              <a:t>B</a:t>
            </a:r>
          </a:p>
        </p:txBody>
      </p:sp>
      <p:sp>
        <p:nvSpPr>
          <p:cNvPr id="307215" name="TextBox 22"/>
          <p:cNvSpPr txBox="1">
            <a:spLocks noChangeArrowheads="1"/>
          </p:cNvSpPr>
          <p:nvPr/>
        </p:nvSpPr>
        <p:spPr bwMode="auto">
          <a:xfrm>
            <a:off x="8686800" y="3276600"/>
            <a:ext cx="304800" cy="457200"/>
          </a:xfrm>
          <a:prstGeom prst="rect">
            <a:avLst/>
          </a:prstGeom>
          <a:noFill/>
          <a:ln w="9525">
            <a:noFill/>
            <a:miter lim="800000"/>
            <a:headEnd/>
            <a:tailEnd/>
          </a:ln>
        </p:spPr>
        <p:txBody>
          <a:bodyPr>
            <a:spAutoFit/>
          </a:bodyPr>
          <a:lstStyle/>
          <a:p>
            <a:r>
              <a:rPr lang="en-US"/>
              <a:t>C</a:t>
            </a:r>
          </a:p>
        </p:txBody>
      </p:sp>
      <p:sp>
        <p:nvSpPr>
          <p:cNvPr id="307216" name="TextBox 23"/>
          <p:cNvSpPr txBox="1">
            <a:spLocks noChangeArrowheads="1"/>
          </p:cNvSpPr>
          <p:nvPr/>
        </p:nvSpPr>
        <p:spPr bwMode="auto">
          <a:xfrm>
            <a:off x="7467600" y="6248400"/>
            <a:ext cx="609600" cy="461963"/>
          </a:xfrm>
          <a:prstGeom prst="rect">
            <a:avLst/>
          </a:prstGeom>
          <a:noFill/>
          <a:ln w="9525">
            <a:noFill/>
            <a:miter lim="800000"/>
            <a:headEnd/>
            <a:tailEnd/>
          </a:ln>
        </p:spPr>
        <p:txBody>
          <a:bodyPr>
            <a:spAutoFit/>
          </a:bodyPr>
          <a:lstStyle/>
          <a:p>
            <a:r>
              <a:rPr lang="en-US"/>
              <a:t>Z</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Fallacy</a:t>
            </a:r>
            <a:endParaRPr lang="en-US" dirty="0"/>
          </a:p>
        </p:txBody>
      </p:sp>
      <p:sp>
        <p:nvSpPr>
          <p:cNvPr id="3" name="Content Placeholder 2"/>
          <p:cNvSpPr>
            <a:spLocks noGrp="1"/>
          </p:cNvSpPr>
          <p:nvPr>
            <p:ph idx="1"/>
          </p:nvPr>
        </p:nvSpPr>
        <p:spPr/>
        <p:txBody>
          <a:bodyPr>
            <a:normAutofit/>
          </a:bodyPr>
          <a:lstStyle/>
          <a:p>
            <a:r>
              <a:rPr lang="en-US" sz="2800" dirty="0" smtClean="0"/>
              <a:t>Another term for invalid argument</a:t>
            </a:r>
          </a:p>
          <a:p>
            <a:r>
              <a:rPr lang="en-US" sz="2800" dirty="0" smtClean="0"/>
              <a:t>They often look “almost” the same as a valid argument!</a:t>
            </a:r>
          </a:p>
          <a:p>
            <a:r>
              <a:rPr lang="en-US" sz="2800" dirty="0" smtClean="0"/>
              <a:t>Can you explain why these are fallacies?</a:t>
            </a:r>
          </a:p>
          <a:p>
            <a:pPr>
              <a:buNone/>
            </a:pPr>
            <a:r>
              <a:rPr lang="en-US" sz="2800" dirty="0" smtClean="0"/>
              <a:t>	p </a:t>
            </a:r>
            <a:r>
              <a:rPr lang="en-US" sz="2800" dirty="0" smtClean="0">
                <a:sym typeface="Wingdings" pitchFamily="2" charset="2"/>
              </a:rPr>
              <a:t> q		p  q			p </a:t>
            </a:r>
            <a:r>
              <a:rPr lang="en-US" sz="2800" dirty="0" smtClean="0">
                <a:sym typeface="Symbol"/>
              </a:rPr>
              <a:t> q</a:t>
            </a:r>
            <a:endParaRPr lang="en-US" sz="2800" dirty="0" smtClean="0">
              <a:sym typeface="Wingdings" pitchFamily="2" charset="2"/>
            </a:endParaRPr>
          </a:p>
          <a:p>
            <a:pPr>
              <a:buNone/>
            </a:pPr>
            <a:r>
              <a:rPr lang="en-US" sz="2800" dirty="0" smtClean="0">
                <a:sym typeface="Wingdings" pitchFamily="2" charset="2"/>
              </a:rPr>
              <a:t>	q			~p 			</a:t>
            </a:r>
            <a:r>
              <a:rPr lang="en-US" sz="2800" dirty="0" err="1" smtClean="0">
                <a:sym typeface="Wingdings" pitchFamily="2" charset="2"/>
              </a:rPr>
              <a:t>p</a:t>
            </a:r>
            <a:endParaRPr lang="en-US" sz="2800" dirty="0" smtClean="0">
              <a:sym typeface="Wingdings" pitchFamily="2" charset="2"/>
            </a:endParaRPr>
          </a:p>
          <a:p>
            <a:pPr>
              <a:buNone/>
            </a:pPr>
            <a:r>
              <a:rPr lang="en-US" sz="2800" dirty="0" smtClean="0">
                <a:sym typeface="Wingdings" pitchFamily="2" charset="2"/>
              </a:rPr>
              <a:t>	_______		_______		______</a:t>
            </a:r>
          </a:p>
          <a:p>
            <a:pPr>
              <a:buNone/>
            </a:pPr>
            <a:r>
              <a:rPr lang="en-US" sz="2800" dirty="0" smtClean="0">
                <a:sym typeface="Wingdings" pitchFamily="2" charset="2"/>
              </a:rPr>
              <a:t>	p			~ q			~ q</a:t>
            </a:r>
            <a:endParaRPr lang="en-US" sz="2800" dirty="0" smtClean="0"/>
          </a:p>
          <a:p>
            <a:pPr>
              <a:buNone/>
            </a:pPr>
            <a:endParaRPr lang="en-US" sz="2800" dirty="0" smtClean="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5867400" cy="6096000"/>
          </a:xfrm>
        </p:spPr>
        <p:txBody>
          <a:bodyPr/>
          <a:lstStyle/>
          <a:p>
            <a:pPr>
              <a:buFontTx/>
              <a:buNone/>
              <a:defRPr/>
            </a:pPr>
            <a:r>
              <a:rPr lang="en-US" sz="2400" dirty="0" smtClean="0"/>
              <a:t>Postscript.  I want to clarify something…</a:t>
            </a:r>
          </a:p>
          <a:p>
            <a:pPr>
              <a:buFontTx/>
              <a:buNone/>
              <a:defRPr/>
            </a:pPr>
            <a:endParaRPr lang="en-US" sz="2400" i="1" dirty="0" smtClean="0"/>
          </a:p>
          <a:p>
            <a:pPr>
              <a:buFontTx/>
              <a:buNone/>
              <a:defRPr/>
            </a:pPr>
            <a:r>
              <a:rPr lang="en-US" sz="2400" i="1" dirty="0" smtClean="0"/>
              <a:t>The idea is to label each vertex with a number – its </a:t>
            </a:r>
            <a:r>
              <a:rPr lang="en-US" sz="2400" i="1" u="sng" dirty="0" smtClean="0"/>
              <a:t>best known distance</a:t>
            </a:r>
            <a:r>
              <a:rPr lang="en-US" sz="2400" i="1" dirty="0" smtClean="0"/>
              <a:t> from A.  As we work, we may find a cheaper distance, until we “mark” or finalize the vertex.</a:t>
            </a:r>
          </a:p>
          <a:p>
            <a:pPr marL="457200" indent="-457200">
              <a:buFontTx/>
              <a:buNone/>
              <a:defRPr/>
            </a:pPr>
            <a:endParaRPr lang="en-US" sz="2400" dirty="0" smtClean="0"/>
          </a:p>
          <a:p>
            <a:pPr>
              <a:buFontTx/>
              <a:buNone/>
              <a:defRPr/>
            </a:pPr>
            <a:r>
              <a:rPr lang="en-US" sz="2400" dirty="0" smtClean="0"/>
              <a:t>When you mark a vertex and look to recalculate distances to its neighbors:</a:t>
            </a:r>
          </a:p>
          <a:p>
            <a:pPr lvl="1">
              <a:defRPr/>
            </a:pPr>
            <a:r>
              <a:rPr lang="en-US" sz="2400" dirty="0" smtClean="0"/>
              <a:t>We don’t need to recalculate distance for a vertex if marked.  So, only consider unmarked neighbors.</a:t>
            </a:r>
          </a:p>
          <a:p>
            <a:pPr lvl="1">
              <a:defRPr/>
            </a:pPr>
            <a:r>
              <a:rPr lang="en-US" sz="2400" dirty="0" smtClean="0"/>
              <a:t>We </a:t>
            </a:r>
            <a:r>
              <a:rPr lang="en-US" sz="2400" u="sng" dirty="0" smtClean="0"/>
              <a:t>only</a:t>
            </a:r>
            <a:r>
              <a:rPr lang="en-US" sz="2400" dirty="0" smtClean="0"/>
              <a:t> update a vertex’s distance if it is an improvement:  if it’s shorter than what we previously had.</a:t>
            </a:r>
            <a:endParaRPr lang="en-US" sz="2400" dirty="0"/>
          </a:p>
        </p:txBody>
      </p:sp>
      <p:cxnSp>
        <p:nvCxnSpPr>
          <p:cNvPr id="6" name="Straight Connector 5"/>
          <p:cNvCxnSpPr/>
          <p:nvPr/>
        </p:nvCxnSpPr>
        <p:spPr>
          <a:xfrm rot="5400000">
            <a:off x="6057900" y="1790700"/>
            <a:ext cx="2590800" cy="8382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896100" y="1790700"/>
            <a:ext cx="2590800" cy="8382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981700" y="4457700"/>
            <a:ext cx="2667000" cy="7620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819900" y="4381500"/>
            <a:ext cx="2667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35052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8232" name="TextBox 15"/>
          <p:cNvSpPr txBox="1">
            <a:spLocks noChangeArrowheads="1"/>
          </p:cNvSpPr>
          <p:nvPr/>
        </p:nvSpPr>
        <p:spPr bwMode="auto">
          <a:xfrm>
            <a:off x="7010400" y="1828800"/>
            <a:ext cx="304800" cy="461963"/>
          </a:xfrm>
          <a:prstGeom prst="rect">
            <a:avLst/>
          </a:prstGeom>
          <a:noFill/>
          <a:ln w="9525">
            <a:noFill/>
            <a:miter lim="800000"/>
            <a:headEnd/>
            <a:tailEnd/>
          </a:ln>
        </p:spPr>
        <p:txBody>
          <a:bodyPr>
            <a:spAutoFit/>
          </a:bodyPr>
          <a:lstStyle/>
          <a:p>
            <a:r>
              <a:rPr lang="en-US"/>
              <a:t>4</a:t>
            </a:r>
          </a:p>
        </p:txBody>
      </p:sp>
      <p:sp>
        <p:nvSpPr>
          <p:cNvPr id="308233" name="TextBox 16"/>
          <p:cNvSpPr txBox="1">
            <a:spLocks noChangeArrowheads="1"/>
          </p:cNvSpPr>
          <p:nvPr/>
        </p:nvSpPr>
        <p:spPr bwMode="auto">
          <a:xfrm>
            <a:off x="8305800" y="1828800"/>
            <a:ext cx="304800" cy="461963"/>
          </a:xfrm>
          <a:prstGeom prst="rect">
            <a:avLst/>
          </a:prstGeom>
          <a:noFill/>
          <a:ln w="9525">
            <a:noFill/>
            <a:miter lim="800000"/>
            <a:headEnd/>
            <a:tailEnd/>
          </a:ln>
        </p:spPr>
        <p:txBody>
          <a:bodyPr>
            <a:spAutoFit/>
          </a:bodyPr>
          <a:lstStyle/>
          <a:p>
            <a:r>
              <a:rPr lang="en-US"/>
              <a:t>7</a:t>
            </a:r>
          </a:p>
        </p:txBody>
      </p:sp>
      <p:sp>
        <p:nvSpPr>
          <p:cNvPr id="308234" name="TextBox 17"/>
          <p:cNvSpPr txBox="1">
            <a:spLocks noChangeArrowheads="1"/>
          </p:cNvSpPr>
          <p:nvPr/>
        </p:nvSpPr>
        <p:spPr bwMode="auto">
          <a:xfrm>
            <a:off x="6934200" y="4724400"/>
            <a:ext cx="304800" cy="461963"/>
          </a:xfrm>
          <a:prstGeom prst="rect">
            <a:avLst/>
          </a:prstGeom>
          <a:noFill/>
          <a:ln w="9525">
            <a:noFill/>
            <a:miter lim="800000"/>
            <a:headEnd/>
            <a:tailEnd/>
          </a:ln>
        </p:spPr>
        <p:txBody>
          <a:bodyPr>
            <a:spAutoFit/>
          </a:bodyPr>
          <a:lstStyle/>
          <a:p>
            <a:r>
              <a:rPr lang="en-US"/>
              <a:t>3</a:t>
            </a:r>
          </a:p>
        </p:txBody>
      </p:sp>
      <p:sp>
        <p:nvSpPr>
          <p:cNvPr id="308235" name="TextBox 18"/>
          <p:cNvSpPr txBox="1">
            <a:spLocks noChangeArrowheads="1"/>
          </p:cNvSpPr>
          <p:nvPr/>
        </p:nvSpPr>
        <p:spPr bwMode="auto">
          <a:xfrm>
            <a:off x="8305800" y="4724400"/>
            <a:ext cx="381000" cy="461963"/>
          </a:xfrm>
          <a:prstGeom prst="rect">
            <a:avLst/>
          </a:prstGeom>
          <a:noFill/>
          <a:ln w="9525">
            <a:noFill/>
            <a:miter lim="800000"/>
            <a:headEnd/>
            <a:tailEnd/>
          </a:ln>
        </p:spPr>
        <p:txBody>
          <a:bodyPr>
            <a:spAutoFit/>
          </a:bodyPr>
          <a:lstStyle/>
          <a:p>
            <a:r>
              <a:rPr lang="en-US"/>
              <a:t>4</a:t>
            </a:r>
          </a:p>
        </p:txBody>
      </p:sp>
      <p:sp>
        <p:nvSpPr>
          <p:cNvPr id="308236" name="TextBox 19"/>
          <p:cNvSpPr txBox="1">
            <a:spLocks noChangeArrowheads="1"/>
          </p:cNvSpPr>
          <p:nvPr/>
        </p:nvSpPr>
        <p:spPr bwMode="auto">
          <a:xfrm>
            <a:off x="7620000" y="3048000"/>
            <a:ext cx="381000" cy="457200"/>
          </a:xfrm>
          <a:prstGeom prst="rect">
            <a:avLst/>
          </a:prstGeom>
          <a:noFill/>
          <a:ln w="9525">
            <a:noFill/>
            <a:miter lim="800000"/>
            <a:headEnd/>
            <a:tailEnd/>
          </a:ln>
        </p:spPr>
        <p:txBody>
          <a:bodyPr>
            <a:spAutoFit/>
          </a:bodyPr>
          <a:lstStyle/>
          <a:p>
            <a:r>
              <a:rPr lang="en-US"/>
              <a:t>2</a:t>
            </a:r>
          </a:p>
        </p:txBody>
      </p:sp>
      <p:sp>
        <p:nvSpPr>
          <p:cNvPr id="308237" name="TextBox 20"/>
          <p:cNvSpPr txBox="1">
            <a:spLocks noChangeArrowheads="1"/>
          </p:cNvSpPr>
          <p:nvPr/>
        </p:nvSpPr>
        <p:spPr bwMode="auto">
          <a:xfrm>
            <a:off x="7620000" y="381000"/>
            <a:ext cx="381000" cy="461963"/>
          </a:xfrm>
          <a:prstGeom prst="rect">
            <a:avLst/>
          </a:prstGeom>
          <a:noFill/>
          <a:ln w="9525">
            <a:noFill/>
            <a:miter lim="800000"/>
            <a:headEnd/>
            <a:tailEnd/>
          </a:ln>
        </p:spPr>
        <p:txBody>
          <a:bodyPr>
            <a:spAutoFit/>
          </a:bodyPr>
          <a:lstStyle/>
          <a:p>
            <a:r>
              <a:rPr lang="en-US"/>
              <a:t>A</a:t>
            </a:r>
          </a:p>
        </p:txBody>
      </p:sp>
      <p:sp>
        <p:nvSpPr>
          <p:cNvPr id="308238" name="TextBox 21"/>
          <p:cNvSpPr txBox="1">
            <a:spLocks noChangeArrowheads="1"/>
          </p:cNvSpPr>
          <p:nvPr/>
        </p:nvSpPr>
        <p:spPr bwMode="auto">
          <a:xfrm>
            <a:off x="6553200" y="3276600"/>
            <a:ext cx="228600" cy="461963"/>
          </a:xfrm>
          <a:prstGeom prst="rect">
            <a:avLst/>
          </a:prstGeom>
          <a:noFill/>
          <a:ln w="9525">
            <a:noFill/>
            <a:miter lim="800000"/>
            <a:headEnd/>
            <a:tailEnd/>
          </a:ln>
        </p:spPr>
        <p:txBody>
          <a:bodyPr>
            <a:spAutoFit/>
          </a:bodyPr>
          <a:lstStyle/>
          <a:p>
            <a:r>
              <a:rPr lang="en-US"/>
              <a:t>B</a:t>
            </a:r>
          </a:p>
        </p:txBody>
      </p:sp>
      <p:sp>
        <p:nvSpPr>
          <p:cNvPr id="308239" name="TextBox 22"/>
          <p:cNvSpPr txBox="1">
            <a:spLocks noChangeArrowheads="1"/>
          </p:cNvSpPr>
          <p:nvPr/>
        </p:nvSpPr>
        <p:spPr bwMode="auto">
          <a:xfrm>
            <a:off x="8686800" y="3276600"/>
            <a:ext cx="304800" cy="457200"/>
          </a:xfrm>
          <a:prstGeom prst="rect">
            <a:avLst/>
          </a:prstGeom>
          <a:noFill/>
          <a:ln w="9525">
            <a:noFill/>
            <a:miter lim="800000"/>
            <a:headEnd/>
            <a:tailEnd/>
          </a:ln>
        </p:spPr>
        <p:txBody>
          <a:bodyPr>
            <a:spAutoFit/>
          </a:bodyPr>
          <a:lstStyle/>
          <a:p>
            <a:r>
              <a:rPr lang="en-US"/>
              <a:t>C</a:t>
            </a:r>
          </a:p>
        </p:txBody>
      </p:sp>
      <p:sp>
        <p:nvSpPr>
          <p:cNvPr id="308240" name="TextBox 23"/>
          <p:cNvSpPr txBox="1">
            <a:spLocks noChangeArrowheads="1"/>
          </p:cNvSpPr>
          <p:nvPr/>
        </p:nvSpPr>
        <p:spPr bwMode="auto">
          <a:xfrm>
            <a:off x="7467600" y="6248400"/>
            <a:ext cx="609600" cy="461963"/>
          </a:xfrm>
          <a:prstGeom prst="rect">
            <a:avLst/>
          </a:prstGeom>
          <a:noFill/>
          <a:ln w="9525">
            <a:noFill/>
            <a:miter lim="800000"/>
            <a:headEnd/>
            <a:tailEnd/>
          </a:ln>
        </p:spPr>
        <p:txBody>
          <a:bodyPr>
            <a:spAutoFit/>
          </a:bodyPr>
          <a:lstStyle/>
          <a:p>
            <a:r>
              <a:rPr lang="en-US"/>
              <a:t>Z</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itle 1"/>
          <p:cNvSpPr>
            <a:spLocks noGrp="1"/>
          </p:cNvSpPr>
          <p:nvPr>
            <p:ph type="title" idx="4294967295"/>
          </p:nvPr>
        </p:nvSpPr>
        <p:spPr/>
        <p:txBody>
          <a:bodyPr/>
          <a:lstStyle/>
          <a:p>
            <a:r>
              <a:rPr lang="en-US" smtClean="0"/>
              <a:t>Shortest Paths</a:t>
            </a:r>
          </a:p>
        </p:txBody>
      </p:sp>
      <p:sp>
        <p:nvSpPr>
          <p:cNvPr id="309251" name="Content Placeholder 2"/>
          <p:cNvSpPr>
            <a:spLocks noGrp="1"/>
          </p:cNvSpPr>
          <p:nvPr>
            <p:ph idx="4294967295"/>
          </p:nvPr>
        </p:nvSpPr>
        <p:spPr/>
        <p:txBody>
          <a:bodyPr/>
          <a:lstStyle/>
          <a:p>
            <a:r>
              <a:rPr lang="en-US" sz="2400" smtClean="0">
                <a:solidFill>
                  <a:srgbClr val="FFFF00"/>
                </a:solidFill>
              </a:rPr>
              <a:t>Dijkstra’s algorithm</a:t>
            </a:r>
            <a:r>
              <a:rPr lang="en-US" sz="2400" smtClean="0"/>
              <a:t>:  </a:t>
            </a:r>
          </a:p>
          <a:p>
            <a:pPr>
              <a:buFontTx/>
              <a:buNone/>
            </a:pPr>
            <a:r>
              <a:rPr lang="en-US" sz="2400" smtClean="0"/>
              <a:t>	What is the shortest distance between 2 points in a network/graph ?</a:t>
            </a:r>
          </a:p>
          <a:p>
            <a:endParaRPr lang="en-US" sz="2400" smtClean="0"/>
          </a:p>
          <a:p>
            <a:r>
              <a:rPr lang="en-US" sz="2400" smtClean="0"/>
              <a:t>A related problem:</a:t>
            </a:r>
          </a:p>
          <a:p>
            <a:pPr>
              <a:buFontTx/>
              <a:buNone/>
            </a:pPr>
            <a:r>
              <a:rPr lang="en-US" sz="2400" smtClean="0"/>
              <a:t>	What is the shortest distance for me to visit all the points in the graph and return home?</a:t>
            </a:r>
          </a:p>
          <a:p>
            <a:pPr>
              <a:buFontTx/>
              <a:buNone/>
            </a:pPr>
            <a:r>
              <a:rPr lang="en-US" sz="2400" smtClean="0"/>
              <a:t>	This is called the </a:t>
            </a:r>
            <a:r>
              <a:rPr lang="en-US" sz="2400" smtClean="0">
                <a:solidFill>
                  <a:srgbClr val="FFFF00"/>
                </a:solidFill>
              </a:rPr>
              <a:t>traveling salesman problem</a:t>
            </a:r>
            <a:r>
              <a:rPr lang="en-US" sz="2400" smtClean="0"/>
              <a:t>.  </a:t>
            </a:r>
            <a:r>
              <a:rPr lang="en-US" sz="2400" i="1" smtClean="0"/>
              <a:t>Nobody knows how to solve this problem without doing an exhaustive search!  Open question in CS:  why is this problem so hard?</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1981200" y="838200"/>
            <a:ext cx="2514600" cy="1752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495800" y="838200"/>
            <a:ext cx="2590800" cy="16764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H="1">
            <a:off x="990600" y="3581400"/>
            <a:ext cx="3352800" cy="1371600"/>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352800" y="5943600"/>
            <a:ext cx="2743200" cy="1588"/>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876800" y="3733800"/>
            <a:ext cx="3429000" cy="990600"/>
          </a:xfrm>
          <a:prstGeom prst="line">
            <a:avLst/>
          </a:prstGeom>
        </p:spPr>
        <p:style>
          <a:lnRef idx="1">
            <a:schemeClr val="accent1"/>
          </a:lnRef>
          <a:fillRef idx="0">
            <a:schemeClr val="accent1"/>
          </a:fillRef>
          <a:effectRef idx="0">
            <a:schemeClr val="accent1"/>
          </a:effectRef>
          <a:fontRef idx="minor">
            <a:schemeClr val="tx1"/>
          </a:fontRef>
        </p:style>
      </p:cxnSp>
      <p:sp>
        <p:nvSpPr>
          <p:cNvPr id="310279" name="TextBox 11"/>
          <p:cNvSpPr txBox="1">
            <a:spLocks noChangeArrowheads="1"/>
          </p:cNvSpPr>
          <p:nvPr/>
        </p:nvSpPr>
        <p:spPr bwMode="auto">
          <a:xfrm>
            <a:off x="4267200" y="228600"/>
            <a:ext cx="457200" cy="457200"/>
          </a:xfrm>
          <a:prstGeom prst="rect">
            <a:avLst/>
          </a:prstGeom>
          <a:noFill/>
          <a:ln w="9525">
            <a:noFill/>
            <a:miter lim="800000"/>
            <a:headEnd/>
            <a:tailEnd/>
          </a:ln>
        </p:spPr>
        <p:txBody>
          <a:bodyPr>
            <a:spAutoFit/>
          </a:bodyPr>
          <a:lstStyle/>
          <a:p>
            <a:r>
              <a:rPr lang="en-US"/>
              <a:t>B</a:t>
            </a:r>
          </a:p>
        </p:txBody>
      </p:sp>
      <p:sp>
        <p:nvSpPr>
          <p:cNvPr id="310280" name="TextBox 12"/>
          <p:cNvSpPr txBox="1">
            <a:spLocks noChangeArrowheads="1"/>
          </p:cNvSpPr>
          <p:nvPr/>
        </p:nvSpPr>
        <p:spPr bwMode="auto">
          <a:xfrm>
            <a:off x="1447800" y="2133600"/>
            <a:ext cx="304800" cy="461963"/>
          </a:xfrm>
          <a:prstGeom prst="rect">
            <a:avLst/>
          </a:prstGeom>
          <a:noFill/>
          <a:ln w="9525">
            <a:noFill/>
            <a:miter lim="800000"/>
            <a:headEnd/>
            <a:tailEnd/>
          </a:ln>
        </p:spPr>
        <p:txBody>
          <a:bodyPr>
            <a:spAutoFit/>
          </a:bodyPr>
          <a:lstStyle/>
          <a:p>
            <a:r>
              <a:rPr lang="en-US"/>
              <a:t>A</a:t>
            </a:r>
          </a:p>
        </p:txBody>
      </p:sp>
      <p:sp>
        <p:nvSpPr>
          <p:cNvPr id="310281" name="TextBox 13"/>
          <p:cNvSpPr txBox="1">
            <a:spLocks noChangeArrowheads="1"/>
          </p:cNvSpPr>
          <p:nvPr/>
        </p:nvSpPr>
        <p:spPr bwMode="auto">
          <a:xfrm>
            <a:off x="7315200" y="2209800"/>
            <a:ext cx="533400" cy="461963"/>
          </a:xfrm>
          <a:prstGeom prst="rect">
            <a:avLst/>
          </a:prstGeom>
          <a:noFill/>
          <a:ln w="9525">
            <a:noFill/>
            <a:miter lim="800000"/>
            <a:headEnd/>
            <a:tailEnd/>
          </a:ln>
        </p:spPr>
        <p:txBody>
          <a:bodyPr>
            <a:spAutoFit/>
          </a:bodyPr>
          <a:lstStyle/>
          <a:p>
            <a:r>
              <a:rPr lang="en-US"/>
              <a:t>C</a:t>
            </a:r>
          </a:p>
        </p:txBody>
      </p:sp>
      <p:sp>
        <p:nvSpPr>
          <p:cNvPr id="310282" name="TextBox 14"/>
          <p:cNvSpPr txBox="1">
            <a:spLocks noChangeArrowheads="1"/>
          </p:cNvSpPr>
          <p:nvPr/>
        </p:nvSpPr>
        <p:spPr bwMode="auto">
          <a:xfrm>
            <a:off x="6324600" y="5791200"/>
            <a:ext cx="533400" cy="461963"/>
          </a:xfrm>
          <a:prstGeom prst="rect">
            <a:avLst/>
          </a:prstGeom>
          <a:noFill/>
          <a:ln w="9525">
            <a:noFill/>
            <a:miter lim="800000"/>
            <a:headEnd/>
            <a:tailEnd/>
          </a:ln>
        </p:spPr>
        <p:txBody>
          <a:bodyPr>
            <a:spAutoFit/>
          </a:bodyPr>
          <a:lstStyle/>
          <a:p>
            <a:r>
              <a:rPr lang="en-US"/>
              <a:t>D</a:t>
            </a:r>
          </a:p>
        </p:txBody>
      </p:sp>
      <p:sp>
        <p:nvSpPr>
          <p:cNvPr id="310283" name="TextBox 15"/>
          <p:cNvSpPr txBox="1">
            <a:spLocks noChangeArrowheads="1"/>
          </p:cNvSpPr>
          <p:nvPr/>
        </p:nvSpPr>
        <p:spPr bwMode="auto">
          <a:xfrm>
            <a:off x="2819400" y="5791200"/>
            <a:ext cx="457200" cy="461963"/>
          </a:xfrm>
          <a:prstGeom prst="rect">
            <a:avLst/>
          </a:prstGeom>
          <a:noFill/>
          <a:ln w="9525">
            <a:noFill/>
            <a:miter lim="800000"/>
            <a:headEnd/>
            <a:tailEnd/>
          </a:ln>
        </p:spPr>
        <p:txBody>
          <a:bodyPr>
            <a:spAutoFit/>
          </a:bodyPr>
          <a:lstStyle/>
          <a:p>
            <a:r>
              <a:rPr lang="en-US"/>
              <a:t>E</a:t>
            </a:r>
          </a:p>
        </p:txBody>
      </p:sp>
      <p:sp>
        <p:nvSpPr>
          <p:cNvPr id="310284" name="TextBox 16"/>
          <p:cNvSpPr txBox="1">
            <a:spLocks noChangeArrowheads="1"/>
          </p:cNvSpPr>
          <p:nvPr/>
        </p:nvSpPr>
        <p:spPr bwMode="auto">
          <a:xfrm>
            <a:off x="2971800" y="1219200"/>
            <a:ext cx="381000" cy="457200"/>
          </a:xfrm>
          <a:prstGeom prst="rect">
            <a:avLst/>
          </a:prstGeom>
          <a:noFill/>
          <a:ln w="9525">
            <a:noFill/>
            <a:miter lim="800000"/>
            <a:headEnd/>
            <a:tailEnd/>
          </a:ln>
        </p:spPr>
        <p:txBody>
          <a:bodyPr>
            <a:spAutoFit/>
          </a:bodyPr>
          <a:lstStyle/>
          <a:p>
            <a:r>
              <a:rPr lang="en-US"/>
              <a:t>8</a:t>
            </a:r>
          </a:p>
        </p:txBody>
      </p:sp>
      <p:sp>
        <p:nvSpPr>
          <p:cNvPr id="310285" name="TextBox 17"/>
          <p:cNvSpPr txBox="1">
            <a:spLocks noChangeArrowheads="1"/>
          </p:cNvSpPr>
          <p:nvPr/>
        </p:nvSpPr>
        <p:spPr bwMode="auto">
          <a:xfrm>
            <a:off x="5867400" y="1295400"/>
            <a:ext cx="533400" cy="461963"/>
          </a:xfrm>
          <a:prstGeom prst="rect">
            <a:avLst/>
          </a:prstGeom>
          <a:noFill/>
          <a:ln w="9525">
            <a:noFill/>
            <a:miter lim="800000"/>
            <a:headEnd/>
            <a:tailEnd/>
          </a:ln>
        </p:spPr>
        <p:txBody>
          <a:bodyPr>
            <a:spAutoFit/>
          </a:bodyPr>
          <a:lstStyle/>
          <a:p>
            <a:r>
              <a:rPr lang="en-US"/>
              <a:t>6</a:t>
            </a:r>
          </a:p>
        </p:txBody>
      </p:sp>
      <p:sp>
        <p:nvSpPr>
          <p:cNvPr id="310286" name="TextBox 18"/>
          <p:cNvSpPr txBox="1">
            <a:spLocks noChangeArrowheads="1"/>
          </p:cNvSpPr>
          <p:nvPr/>
        </p:nvSpPr>
        <p:spPr bwMode="auto">
          <a:xfrm>
            <a:off x="2133600" y="3962400"/>
            <a:ext cx="457200" cy="461963"/>
          </a:xfrm>
          <a:prstGeom prst="rect">
            <a:avLst/>
          </a:prstGeom>
          <a:noFill/>
          <a:ln w="9525">
            <a:noFill/>
            <a:miter lim="800000"/>
            <a:headEnd/>
            <a:tailEnd/>
          </a:ln>
        </p:spPr>
        <p:txBody>
          <a:bodyPr>
            <a:spAutoFit/>
          </a:bodyPr>
          <a:lstStyle/>
          <a:p>
            <a:r>
              <a:rPr lang="en-US"/>
              <a:t>6</a:t>
            </a:r>
          </a:p>
        </p:txBody>
      </p:sp>
      <p:sp>
        <p:nvSpPr>
          <p:cNvPr id="310287" name="TextBox 19"/>
          <p:cNvSpPr txBox="1">
            <a:spLocks noChangeArrowheads="1"/>
          </p:cNvSpPr>
          <p:nvPr/>
        </p:nvSpPr>
        <p:spPr bwMode="auto">
          <a:xfrm>
            <a:off x="4419600" y="5943600"/>
            <a:ext cx="457200" cy="457200"/>
          </a:xfrm>
          <a:prstGeom prst="rect">
            <a:avLst/>
          </a:prstGeom>
          <a:noFill/>
          <a:ln w="9525">
            <a:noFill/>
            <a:miter lim="800000"/>
            <a:headEnd/>
            <a:tailEnd/>
          </a:ln>
        </p:spPr>
        <p:txBody>
          <a:bodyPr>
            <a:spAutoFit/>
          </a:bodyPr>
          <a:lstStyle/>
          <a:p>
            <a:r>
              <a:rPr lang="en-US"/>
              <a:t>4</a:t>
            </a:r>
          </a:p>
        </p:txBody>
      </p:sp>
      <p:sp>
        <p:nvSpPr>
          <p:cNvPr id="310288" name="TextBox 20"/>
          <p:cNvSpPr txBox="1">
            <a:spLocks noChangeArrowheads="1"/>
          </p:cNvSpPr>
          <p:nvPr/>
        </p:nvSpPr>
        <p:spPr bwMode="auto">
          <a:xfrm>
            <a:off x="6781800" y="3962400"/>
            <a:ext cx="609600" cy="461963"/>
          </a:xfrm>
          <a:prstGeom prst="rect">
            <a:avLst/>
          </a:prstGeom>
          <a:noFill/>
          <a:ln w="9525">
            <a:noFill/>
            <a:miter lim="800000"/>
            <a:headEnd/>
            <a:tailEnd/>
          </a:ln>
        </p:spPr>
        <p:txBody>
          <a:bodyPr>
            <a:spAutoFit/>
          </a:bodyPr>
          <a:lstStyle/>
          <a:p>
            <a:r>
              <a:rPr lang="en-US"/>
              <a:t>3</a:t>
            </a:r>
          </a:p>
        </p:txBody>
      </p:sp>
      <p:cxnSp>
        <p:nvCxnSpPr>
          <p:cNvPr id="23" name="Straight Connector 22"/>
          <p:cNvCxnSpPr/>
          <p:nvPr/>
        </p:nvCxnSpPr>
        <p:spPr>
          <a:xfrm flipV="1">
            <a:off x="1981200" y="2514600"/>
            <a:ext cx="51054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310290" name="TextBox 23"/>
          <p:cNvSpPr txBox="1">
            <a:spLocks noChangeArrowheads="1"/>
          </p:cNvSpPr>
          <p:nvPr/>
        </p:nvSpPr>
        <p:spPr bwMode="auto">
          <a:xfrm>
            <a:off x="3200400" y="2209800"/>
            <a:ext cx="381000" cy="457200"/>
          </a:xfrm>
          <a:prstGeom prst="rect">
            <a:avLst/>
          </a:prstGeom>
          <a:noFill/>
          <a:ln w="9525">
            <a:noFill/>
            <a:miter lim="800000"/>
            <a:headEnd/>
            <a:tailEnd/>
          </a:ln>
        </p:spPr>
        <p:txBody>
          <a:bodyPr>
            <a:spAutoFit/>
          </a:bodyPr>
          <a:lstStyle/>
          <a:p>
            <a:r>
              <a:rPr lang="en-US"/>
              <a:t>2</a:t>
            </a:r>
          </a:p>
        </p:txBody>
      </p:sp>
      <p:cxnSp>
        <p:nvCxnSpPr>
          <p:cNvPr id="26" name="Straight Connector 25"/>
          <p:cNvCxnSpPr/>
          <p:nvPr/>
        </p:nvCxnSpPr>
        <p:spPr>
          <a:xfrm>
            <a:off x="1981200" y="2590800"/>
            <a:ext cx="4114800" cy="3352800"/>
          </a:xfrm>
          <a:prstGeom prst="line">
            <a:avLst/>
          </a:prstGeom>
        </p:spPr>
        <p:style>
          <a:lnRef idx="1">
            <a:schemeClr val="accent1"/>
          </a:lnRef>
          <a:fillRef idx="0">
            <a:schemeClr val="accent1"/>
          </a:fillRef>
          <a:effectRef idx="0">
            <a:schemeClr val="accent1"/>
          </a:effectRef>
          <a:fontRef idx="minor">
            <a:schemeClr val="tx1"/>
          </a:fontRef>
        </p:style>
      </p:cxnSp>
      <p:sp>
        <p:nvSpPr>
          <p:cNvPr id="310292" name="TextBox 26"/>
          <p:cNvSpPr txBox="1">
            <a:spLocks noChangeArrowheads="1"/>
          </p:cNvSpPr>
          <p:nvPr/>
        </p:nvSpPr>
        <p:spPr bwMode="auto">
          <a:xfrm>
            <a:off x="2971800" y="3124200"/>
            <a:ext cx="457200" cy="461963"/>
          </a:xfrm>
          <a:prstGeom prst="rect">
            <a:avLst/>
          </a:prstGeom>
          <a:noFill/>
          <a:ln w="9525">
            <a:noFill/>
            <a:miter lim="800000"/>
            <a:headEnd/>
            <a:tailEnd/>
          </a:ln>
        </p:spPr>
        <p:txBody>
          <a:bodyPr>
            <a:spAutoFit/>
          </a:bodyPr>
          <a:lstStyle/>
          <a:p>
            <a:r>
              <a:rPr lang="en-US"/>
              <a:t>4</a:t>
            </a:r>
          </a:p>
        </p:txBody>
      </p:sp>
      <p:cxnSp>
        <p:nvCxnSpPr>
          <p:cNvPr id="29" name="Straight Connector 28"/>
          <p:cNvCxnSpPr/>
          <p:nvPr/>
        </p:nvCxnSpPr>
        <p:spPr>
          <a:xfrm rot="5400000">
            <a:off x="1371600" y="2819400"/>
            <a:ext cx="5105400" cy="1143000"/>
          </a:xfrm>
          <a:prstGeom prst="line">
            <a:avLst/>
          </a:prstGeom>
        </p:spPr>
        <p:style>
          <a:lnRef idx="1">
            <a:schemeClr val="accent1"/>
          </a:lnRef>
          <a:fillRef idx="0">
            <a:schemeClr val="accent1"/>
          </a:fillRef>
          <a:effectRef idx="0">
            <a:schemeClr val="accent1"/>
          </a:effectRef>
          <a:fontRef idx="minor">
            <a:schemeClr val="tx1"/>
          </a:fontRef>
        </p:style>
      </p:cxnSp>
      <p:sp>
        <p:nvSpPr>
          <p:cNvPr id="310294" name="TextBox 29"/>
          <p:cNvSpPr txBox="1">
            <a:spLocks noChangeArrowheads="1"/>
          </p:cNvSpPr>
          <p:nvPr/>
        </p:nvSpPr>
        <p:spPr bwMode="auto">
          <a:xfrm>
            <a:off x="4038600" y="1447800"/>
            <a:ext cx="304800" cy="461963"/>
          </a:xfrm>
          <a:prstGeom prst="rect">
            <a:avLst/>
          </a:prstGeom>
          <a:noFill/>
          <a:ln w="9525">
            <a:noFill/>
            <a:miter lim="800000"/>
            <a:headEnd/>
            <a:tailEnd/>
          </a:ln>
        </p:spPr>
        <p:txBody>
          <a:bodyPr>
            <a:spAutoFit/>
          </a:bodyPr>
          <a:lstStyle/>
          <a:p>
            <a:r>
              <a:rPr lang="en-US"/>
              <a:t>9</a:t>
            </a:r>
          </a:p>
        </p:txBody>
      </p:sp>
      <p:cxnSp>
        <p:nvCxnSpPr>
          <p:cNvPr id="32" name="Straight Connector 31"/>
          <p:cNvCxnSpPr/>
          <p:nvPr/>
        </p:nvCxnSpPr>
        <p:spPr>
          <a:xfrm rot="10800000" flipV="1">
            <a:off x="3352800" y="2514600"/>
            <a:ext cx="3733800" cy="3429000"/>
          </a:xfrm>
          <a:prstGeom prst="line">
            <a:avLst/>
          </a:prstGeom>
        </p:spPr>
        <p:style>
          <a:lnRef idx="1">
            <a:schemeClr val="accent1"/>
          </a:lnRef>
          <a:fillRef idx="0">
            <a:schemeClr val="accent1"/>
          </a:fillRef>
          <a:effectRef idx="0">
            <a:schemeClr val="accent1"/>
          </a:effectRef>
          <a:fontRef idx="minor">
            <a:schemeClr val="tx1"/>
          </a:fontRef>
        </p:style>
      </p:cxnSp>
      <p:sp>
        <p:nvSpPr>
          <p:cNvPr id="310296" name="TextBox 32"/>
          <p:cNvSpPr txBox="1">
            <a:spLocks noChangeArrowheads="1"/>
          </p:cNvSpPr>
          <p:nvPr/>
        </p:nvSpPr>
        <p:spPr bwMode="auto">
          <a:xfrm>
            <a:off x="5943600" y="3048000"/>
            <a:ext cx="457200" cy="461963"/>
          </a:xfrm>
          <a:prstGeom prst="rect">
            <a:avLst/>
          </a:prstGeom>
          <a:noFill/>
          <a:ln w="9525">
            <a:noFill/>
            <a:miter lim="800000"/>
            <a:headEnd/>
            <a:tailEnd/>
          </a:ln>
        </p:spPr>
        <p:txBody>
          <a:bodyPr>
            <a:spAutoFit/>
          </a:bodyPr>
          <a:lstStyle/>
          <a:p>
            <a:r>
              <a:rPr lang="en-US"/>
              <a:t>5</a:t>
            </a:r>
          </a:p>
        </p:txBody>
      </p:sp>
      <p:cxnSp>
        <p:nvCxnSpPr>
          <p:cNvPr id="35" name="Straight Connector 34"/>
          <p:cNvCxnSpPr/>
          <p:nvPr/>
        </p:nvCxnSpPr>
        <p:spPr>
          <a:xfrm rot="16200000" flipH="1">
            <a:off x="2743200" y="2590800"/>
            <a:ext cx="5105400" cy="1600200"/>
          </a:xfrm>
          <a:prstGeom prst="line">
            <a:avLst/>
          </a:prstGeom>
        </p:spPr>
        <p:style>
          <a:lnRef idx="1">
            <a:schemeClr val="accent1"/>
          </a:lnRef>
          <a:fillRef idx="0">
            <a:schemeClr val="accent1"/>
          </a:fillRef>
          <a:effectRef idx="0">
            <a:schemeClr val="accent1"/>
          </a:effectRef>
          <a:fontRef idx="minor">
            <a:schemeClr val="tx1"/>
          </a:fontRef>
        </p:style>
      </p:cxnSp>
      <p:sp>
        <p:nvSpPr>
          <p:cNvPr id="310298" name="TextBox 35"/>
          <p:cNvSpPr txBox="1">
            <a:spLocks noChangeArrowheads="1"/>
          </p:cNvSpPr>
          <p:nvPr/>
        </p:nvSpPr>
        <p:spPr bwMode="auto">
          <a:xfrm>
            <a:off x="4648200" y="1447800"/>
            <a:ext cx="533400" cy="457200"/>
          </a:xfrm>
          <a:prstGeom prst="rect">
            <a:avLst/>
          </a:prstGeom>
          <a:noFill/>
          <a:ln w="9525">
            <a:noFill/>
            <a:miter lim="800000"/>
            <a:headEnd/>
            <a:tailEnd/>
          </a:ln>
        </p:spPr>
        <p:txBody>
          <a:bodyPr>
            <a:spAutoFit/>
          </a:bodyPr>
          <a:lstStyle/>
          <a:p>
            <a:r>
              <a:rPr lang="en-US"/>
              <a:t>12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Liar Puzzle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What can we conclude?</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Answer = the road to death</a:t>
            </a:r>
            <a:endParaRPr lang="en-US" sz="2800" dirty="0"/>
          </a:p>
          <a:p>
            <a:r>
              <a:rPr lang="en-US" sz="2800" i="1" dirty="0" smtClean="0"/>
              <a:t>Decider</a:t>
            </a:r>
            <a:r>
              <a:rPr lang="en-US" sz="2800" dirty="0" smtClean="0"/>
              <a:t> pp. 141-143</a:t>
            </a:r>
          </a:p>
        </p:txBody>
      </p:sp>
      <p:graphicFrame>
        <p:nvGraphicFramePr>
          <p:cNvPr id="4" name="Table 3"/>
          <p:cNvGraphicFramePr>
            <a:graphicFrameLocks noGrp="1"/>
          </p:cNvGraphicFramePr>
          <p:nvPr/>
        </p:nvGraphicFramePr>
        <p:xfrm>
          <a:off x="1295400" y="2209800"/>
          <a:ext cx="6096000" cy="33375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Death</a:t>
                      </a:r>
                      <a:endParaRPr lang="en-US" dirty="0"/>
                    </a:p>
                  </a:txBody>
                  <a:tcPr/>
                </a:tc>
                <a:tc>
                  <a:txBody>
                    <a:bodyPr/>
                    <a:lstStyle/>
                    <a:p>
                      <a:pPr algn="ctr"/>
                      <a:r>
                        <a:rPr lang="en-US" dirty="0" smtClean="0"/>
                        <a:t>Liar</a:t>
                      </a:r>
                      <a:endParaRPr lang="en-US" dirty="0"/>
                    </a:p>
                  </a:txBody>
                  <a:tcPr/>
                </a:tc>
                <a:tc>
                  <a:txBody>
                    <a:bodyPr/>
                    <a:lstStyle/>
                    <a:p>
                      <a:pPr algn="ctr"/>
                      <a:r>
                        <a:rPr lang="en-US" dirty="0" smtClean="0"/>
                        <a:t>Ask</a:t>
                      </a:r>
                      <a:endParaRPr lang="en-US" dirty="0"/>
                    </a:p>
                  </a:txBody>
                  <a:tcPr/>
                </a:tc>
                <a:tc>
                  <a:txBody>
                    <a:bodyPr/>
                    <a:lstStyle/>
                    <a:p>
                      <a:pPr algn="ctr"/>
                      <a:r>
                        <a:rPr lang="en-US" dirty="0" smtClean="0"/>
                        <a:t>Answer</a:t>
                      </a:r>
                      <a:endParaRPr lang="en-US" dirty="0"/>
                    </a:p>
                  </a:txBody>
                  <a:tcPr/>
                </a:tc>
              </a:tr>
              <a:tr h="370840">
                <a:tc>
                  <a:txBody>
                    <a:bodyPr/>
                    <a:lstStyle/>
                    <a:p>
                      <a:pPr algn="ctr"/>
                      <a:r>
                        <a:rPr lang="en-US" dirty="0" smtClean="0"/>
                        <a:t>L</a:t>
                      </a:r>
                      <a:endParaRPr lang="en-US" dirty="0"/>
                    </a:p>
                  </a:txBody>
                  <a:tcPr/>
                </a:tc>
                <a:tc>
                  <a:txBody>
                    <a:bodyPr/>
                    <a:lstStyle/>
                    <a:p>
                      <a:pPr algn="ctr"/>
                      <a:r>
                        <a:rPr lang="en-US" dirty="0" smtClean="0"/>
                        <a:t>L</a:t>
                      </a:r>
                      <a:endParaRPr lang="en-US" dirty="0"/>
                    </a:p>
                  </a:txBody>
                  <a:tcPr/>
                </a:tc>
                <a:tc>
                  <a:txBody>
                    <a:bodyPr/>
                    <a:lstStyle/>
                    <a:p>
                      <a:pPr algn="ctr"/>
                      <a:r>
                        <a:rPr lang="en-US" dirty="0" smtClean="0"/>
                        <a:t>L</a:t>
                      </a:r>
                      <a:endParaRPr lang="en-US" dirty="0"/>
                    </a:p>
                  </a:txBody>
                  <a:tcPr/>
                </a:tc>
                <a:tc>
                  <a:txBody>
                    <a:bodyPr/>
                    <a:lstStyle/>
                    <a:p>
                      <a:pPr algn="ctr"/>
                      <a:r>
                        <a:rPr lang="en-US" dirty="0" smtClean="0"/>
                        <a:t>L</a:t>
                      </a:r>
                      <a:endParaRPr lang="en-US" dirty="0"/>
                    </a:p>
                  </a:txBody>
                  <a:tcPr/>
                </a:tc>
              </a:tr>
              <a:tr h="370840">
                <a:tc>
                  <a:txBody>
                    <a:bodyPr/>
                    <a:lstStyle/>
                    <a:p>
                      <a:pPr algn="ctr"/>
                      <a:r>
                        <a:rPr lang="en-US" dirty="0" smtClean="0"/>
                        <a:t>L</a:t>
                      </a:r>
                      <a:endParaRPr lang="en-US" dirty="0"/>
                    </a:p>
                  </a:txBody>
                  <a:tcPr/>
                </a:tc>
                <a:tc>
                  <a:txBody>
                    <a:bodyPr/>
                    <a:lstStyle/>
                    <a:p>
                      <a:pPr algn="ctr"/>
                      <a:r>
                        <a:rPr lang="en-US" dirty="0" smtClean="0"/>
                        <a:t>L</a:t>
                      </a:r>
                      <a:endParaRPr lang="en-US" dirty="0"/>
                    </a:p>
                  </a:txBody>
                  <a:tcPr/>
                </a:tc>
                <a:tc>
                  <a:txBody>
                    <a:bodyPr/>
                    <a:lstStyle/>
                    <a:p>
                      <a:pPr algn="ctr"/>
                      <a:r>
                        <a:rPr lang="en-US" dirty="0" smtClean="0"/>
                        <a:t>R</a:t>
                      </a:r>
                      <a:endParaRPr lang="en-US" dirty="0"/>
                    </a:p>
                  </a:txBody>
                  <a:tcPr/>
                </a:tc>
                <a:tc>
                  <a:txBody>
                    <a:bodyPr/>
                    <a:lstStyle/>
                    <a:p>
                      <a:pPr algn="ctr"/>
                      <a:r>
                        <a:rPr lang="en-US" dirty="0" smtClean="0"/>
                        <a:t>L</a:t>
                      </a:r>
                      <a:endParaRPr lang="en-US" dirty="0"/>
                    </a:p>
                  </a:txBody>
                  <a:tcPr/>
                </a:tc>
              </a:tr>
              <a:tr h="370840">
                <a:tc>
                  <a:txBody>
                    <a:bodyPr/>
                    <a:lstStyle/>
                    <a:p>
                      <a:pPr algn="ctr"/>
                      <a:r>
                        <a:rPr lang="en-US" dirty="0" smtClean="0"/>
                        <a:t>L</a:t>
                      </a:r>
                      <a:endParaRPr lang="en-US" dirty="0"/>
                    </a:p>
                  </a:txBody>
                  <a:tcPr/>
                </a:tc>
                <a:tc>
                  <a:txBody>
                    <a:bodyPr/>
                    <a:lstStyle/>
                    <a:p>
                      <a:pPr algn="ctr"/>
                      <a:r>
                        <a:rPr lang="en-US" dirty="0" smtClean="0"/>
                        <a:t>R</a:t>
                      </a:r>
                      <a:endParaRPr lang="en-US" dirty="0"/>
                    </a:p>
                  </a:txBody>
                  <a:tcPr/>
                </a:tc>
                <a:tc>
                  <a:txBody>
                    <a:bodyPr/>
                    <a:lstStyle/>
                    <a:p>
                      <a:pPr algn="ctr"/>
                      <a:r>
                        <a:rPr lang="en-US" dirty="0" smtClean="0"/>
                        <a:t>L</a:t>
                      </a:r>
                      <a:endParaRPr lang="en-US" dirty="0"/>
                    </a:p>
                  </a:txBody>
                  <a:tcPr/>
                </a:tc>
                <a:tc>
                  <a:txBody>
                    <a:bodyPr/>
                    <a:lstStyle/>
                    <a:p>
                      <a:pPr algn="ctr"/>
                      <a:r>
                        <a:rPr lang="en-US" dirty="0" smtClean="0"/>
                        <a:t>L</a:t>
                      </a:r>
                      <a:endParaRPr lang="en-US" dirty="0"/>
                    </a:p>
                  </a:txBody>
                  <a:tcPr/>
                </a:tc>
              </a:tr>
              <a:tr h="370840">
                <a:tc>
                  <a:txBody>
                    <a:bodyPr/>
                    <a:lstStyle/>
                    <a:p>
                      <a:pPr algn="ctr"/>
                      <a:r>
                        <a:rPr lang="en-US" dirty="0" smtClean="0"/>
                        <a:t>L</a:t>
                      </a:r>
                      <a:endParaRPr lang="en-US" dirty="0"/>
                    </a:p>
                  </a:txBody>
                  <a:tcPr/>
                </a:tc>
                <a:tc>
                  <a:txBody>
                    <a:bodyPr/>
                    <a:lstStyle/>
                    <a:p>
                      <a:pPr algn="ctr"/>
                      <a:r>
                        <a:rPr lang="en-US" dirty="0" smtClean="0"/>
                        <a:t>R</a:t>
                      </a:r>
                      <a:endParaRPr lang="en-US" dirty="0"/>
                    </a:p>
                  </a:txBody>
                  <a:tcPr/>
                </a:tc>
                <a:tc>
                  <a:txBody>
                    <a:bodyPr/>
                    <a:lstStyle/>
                    <a:p>
                      <a:pPr algn="ctr"/>
                      <a:r>
                        <a:rPr lang="en-US" dirty="0" smtClean="0"/>
                        <a:t>R</a:t>
                      </a:r>
                      <a:endParaRPr lang="en-US" dirty="0"/>
                    </a:p>
                  </a:txBody>
                  <a:tcPr/>
                </a:tc>
                <a:tc>
                  <a:txBody>
                    <a:bodyPr/>
                    <a:lstStyle/>
                    <a:p>
                      <a:pPr algn="ctr"/>
                      <a:r>
                        <a:rPr lang="en-US" dirty="0" smtClean="0"/>
                        <a:t>L</a:t>
                      </a:r>
                      <a:endParaRPr lang="en-US" dirty="0"/>
                    </a:p>
                  </a:txBody>
                  <a:tcPr/>
                </a:tc>
              </a:tr>
              <a:tr h="370840">
                <a:tc>
                  <a:txBody>
                    <a:bodyPr/>
                    <a:lstStyle/>
                    <a:p>
                      <a:pPr algn="ctr"/>
                      <a:r>
                        <a:rPr lang="en-US" dirty="0" smtClean="0"/>
                        <a:t>R</a:t>
                      </a:r>
                      <a:endParaRPr lang="en-US" dirty="0"/>
                    </a:p>
                  </a:txBody>
                  <a:tcPr/>
                </a:tc>
                <a:tc>
                  <a:txBody>
                    <a:bodyPr/>
                    <a:lstStyle/>
                    <a:p>
                      <a:pPr algn="ctr"/>
                      <a:r>
                        <a:rPr lang="en-US" dirty="0" smtClean="0"/>
                        <a:t>L</a:t>
                      </a:r>
                      <a:endParaRPr lang="en-US" dirty="0"/>
                    </a:p>
                  </a:txBody>
                  <a:tcPr/>
                </a:tc>
                <a:tc>
                  <a:txBody>
                    <a:bodyPr/>
                    <a:lstStyle/>
                    <a:p>
                      <a:pPr algn="ctr"/>
                      <a:r>
                        <a:rPr lang="en-US" dirty="0" smtClean="0"/>
                        <a:t>L</a:t>
                      </a:r>
                      <a:endParaRPr lang="en-US" dirty="0"/>
                    </a:p>
                  </a:txBody>
                  <a:tcPr/>
                </a:tc>
                <a:tc>
                  <a:txBody>
                    <a:bodyPr/>
                    <a:lstStyle/>
                    <a:p>
                      <a:pPr algn="ctr"/>
                      <a:r>
                        <a:rPr lang="en-US" dirty="0" smtClean="0"/>
                        <a:t>R</a:t>
                      </a:r>
                      <a:endParaRPr lang="en-US" dirty="0"/>
                    </a:p>
                  </a:txBody>
                  <a:tcPr/>
                </a:tc>
              </a:tr>
              <a:tr h="370840">
                <a:tc>
                  <a:txBody>
                    <a:bodyPr/>
                    <a:lstStyle/>
                    <a:p>
                      <a:pPr algn="ctr"/>
                      <a:r>
                        <a:rPr lang="en-US" dirty="0" smtClean="0"/>
                        <a:t>R</a:t>
                      </a:r>
                      <a:endParaRPr lang="en-US" dirty="0"/>
                    </a:p>
                  </a:txBody>
                  <a:tcPr/>
                </a:tc>
                <a:tc>
                  <a:txBody>
                    <a:bodyPr/>
                    <a:lstStyle/>
                    <a:p>
                      <a:pPr algn="ctr"/>
                      <a:r>
                        <a:rPr lang="en-US" dirty="0" smtClean="0"/>
                        <a:t>L</a:t>
                      </a:r>
                      <a:endParaRPr lang="en-US" dirty="0"/>
                    </a:p>
                  </a:txBody>
                  <a:tcPr/>
                </a:tc>
                <a:tc>
                  <a:txBody>
                    <a:bodyPr/>
                    <a:lstStyle/>
                    <a:p>
                      <a:pPr algn="ctr"/>
                      <a:r>
                        <a:rPr lang="en-US" dirty="0" smtClean="0"/>
                        <a:t>R</a:t>
                      </a:r>
                      <a:endParaRPr lang="en-US" dirty="0"/>
                    </a:p>
                  </a:txBody>
                  <a:tcPr/>
                </a:tc>
                <a:tc>
                  <a:txBody>
                    <a:bodyPr/>
                    <a:lstStyle/>
                    <a:p>
                      <a:pPr algn="ctr"/>
                      <a:r>
                        <a:rPr lang="en-US" dirty="0" smtClean="0"/>
                        <a:t>R</a:t>
                      </a:r>
                      <a:endParaRPr lang="en-US" dirty="0"/>
                    </a:p>
                  </a:txBody>
                  <a:tcPr/>
                </a:tc>
              </a:tr>
              <a:tr h="370840">
                <a:tc>
                  <a:txBody>
                    <a:bodyPr/>
                    <a:lstStyle/>
                    <a:p>
                      <a:pPr algn="ctr"/>
                      <a:r>
                        <a:rPr lang="en-US" dirty="0" smtClean="0"/>
                        <a:t>R</a:t>
                      </a:r>
                      <a:endParaRPr lang="en-US" dirty="0"/>
                    </a:p>
                  </a:txBody>
                  <a:tcPr/>
                </a:tc>
                <a:tc>
                  <a:txBody>
                    <a:bodyPr/>
                    <a:lstStyle/>
                    <a:p>
                      <a:pPr algn="ctr"/>
                      <a:r>
                        <a:rPr lang="en-US" dirty="0" smtClean="0"/>
                        <a:t>R</a:t>
                      </a:r>
                      <a:endParaRPr lang="en-US" dirty="0"/>
                    </a:p>
                  </a:txBody>
                  <a:tcPr/>
                </a:tc>
                <a:tc>
                  <a:txBody>
                    <a:bodyPr/>
                    <a:lstStyle/>
                    <a:p>
                      <a:pPr algn="ctr"/>
                      <a:r>
                        <a:rPr lang="en-US" dirty="0" smtClean="0"/>
                        <a:t>L</a:t>
                      </a:r>
                      <a:endParaRPr lang="en-US" dirty="0"/>
                    </a:p>
                  </a:txBody>
                  <a:tcPr/>
                </a:tc>
                <a:tc>
                  <a:txBody>
                    <a:bodyPr/>
                    <a:lstStyle/>
                    <a:p>
                      <a:pPr algn="ctr"/>
                      <a:r>
                        <a:rPr lang="en-US" dirty="0" smtClean="0"/>
                        <a:t>R</a:t>
                      </a:r>
                      <a:endParaRPr lang="en-US" dirty="0"/>
                    </a:p>
                  </a:txBody>
                  <a:tcPr/>
                </a:tc>
              </a:tr>
              <a:tr h="370840">
                <a:tc>
                  <a:txBody>
                    <a:bodyPr/>
                    <a:lstStyle/>
                    <a:p>
                      <a:pPr algn="ctr"/>
                      <a:r>
                        <a:rPr lang="en-US" dirty="0" smtClean="0"/>
                        <a:t>R</a:t>
                      </a:r>
                      <a:endParaRPr lang="en-US" dirty="0"/>
                    </a:p>
                  </a:txBody>
                  <a:tcPr/>
                </a:tc>
                <a:tc>
                  <a:txBody>
                    <a:bodyPr/>
                    <a:lstStyle/>
                    <a:p>
                      <a:pPr algn="ctr"/>
                      <a:r>
                        <a:rPr lang="en-US" dirty="0" smtClean="0"/>
                        <a:t>R</a:t>
                      </a:r>
                      <a:endParaRPr lang="en-US" dirty="0"/>
                    </a:p>
                  </a:txBody>
                  <a:tcPr/>
                </a:tc>
                <a:tc>
                  <a:txBody>
                    <a:bodyPr/>
                    <a:lstStyle/>
                    <a:p>
                      <a:pPr algn="ctr"/>
                      <a:r>
                        <a:rPr lang="en-US" dirty="0" smtClean="0"/>
                        <a:t>R</a:t>
                      </a:r>
                      <a:endParaRPr lang="en-US" dirty="0"/>
                    </a:p>
                  </a:txBody>
                  <a:tcPr/>
                </a:tc>
                <a:tc>
                  <a:txBody>
                    <a:bodyPr/>
                    <a:lstStyle/>
                    <a:p>
                      <a:pPr algn="ctr"/>
                      <a:r>
                        <a:rPr lang="en-US" dirty="0" smtClean="0"/>
                        <a:t>R</a:t>
                      </a:r>
                      <a:endParaRPr 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circuits</a:t>
            </a:r>
            <a:endParaRPr lang="en-US" dirty="0"/>
          </a:p>
        </p:txBody>
      </p:sp>
      <p:sp>
        <p:nvSpPr>
          <p:cNvPr id="3" name="Content Placeholder 2"/>
          <p:cNvSpPr>
            <a:spLocks noGrp="1"/>
          </p:cNvSpPr>
          <p:nvPr>
            <p:ph idx="1"/>
          </p:nvPr>
        </p:nvSpPr>
        <p:spPr/>
        <p:txBody>
          <a:bodyPr>
            <a:normAutofit/>
          </a:bodyPr>
          <a:lstStyle/>
          <a:p>
            <a:r>
              <a:rPr lang="en-US" sz="2800" dirty="0" smtClean="0"/>
              <a:t>Computer hardware is full of logic</a:t>
            </a:r>
          </a:p>
          <a:p>
            <a:r>
              <a:rPr lang="en-US" sz="2800" dirty="0" smtClean="0"/>
              <a:t>We tend to use different notation:</a:t>
            </a:r>
          </a:p>
          <a:p>
            <a:endParaRPr lang="en-US" sz="2800" dirty="0"/>
          </a:p>
        </p:txBody>
      </p:sp>
      <p:graphicFrame>
        <p:nvGraphicFramePr>
          <p:cNvPr id="4" name="Table 3"/>
          <p:cNvGraphicFramePr>
            <a:graphicFrameLocks noGrp="1"/>
          </p:cNvGraphicFramePr>
          <p:nvPr/>
        </p:nvGraphicFramePr>
        <p:xfrm>
          <a:off x="990600" y="3657600"/>
          <a:ext cx="6015515" cy="1981200"/>
        </p:xfrm>
        <a:graphic>
          <a:graphicData uri="http://schemas.openxmlformats.org/drawingml/2006/table">
            <a:tbl>
              <a:tblPr firstRow="1" bandRow="1">
                <a:tableStyleId>{5C22544A-7EE6-4342-B048-85BDC9FD1C3A}</a:tableStyleId>
              </a:tblPr>
              <a:tblGrid>
                <a:gridCol w="1491102"/>
                <a:gridCol w="2395098"/>
                <a:gridCol w="2129315"/>
              </a:tblGrid>
              <a:tr h="370840">
                <a:tc>
                  <a:txBody>
                    <a:bodyPr/>
                    <a:lstStyle/>
                    <a:p>
                      <a:endParaRPr lang="en-US" sz="2000" dirty="0"/>
                    </a:p>
                  </a:txBody>
                  <a:tcPr/>
                </a:tc>
                <a:tc>
                  <a:txBody>
                    <a:bodyPr/>
                    <a:lstStyle/>
                    <a:p>
                      <a:r>
                        <a:rPr lang="en-US" sz="2000" dirty="0" smtClean="0"/>
                        <a:t>Traditional logic</a:t>
                      </a:r>
                      <a:endParaRPr lang="en-US" sz="2000" dirty="0"/>
                    </a:p>
                  </a:txBody>
                  <a:tcPr/>
                </a:tc>
                <a:tc>
                  <a:txBody>
                    <a:bodyPr/>
                    <a:lstStyle/>
                    <a:p>
                      <a:r>
                        <a:rPr lang="en-US" sz="2000" dirty="0" smtClean="0"/>
                        <a:t>Computer logic</a:t>
                      </a:r>
                      <a:endParaRPr lang="en-US" sz="2000" dirty="0"/>
                    </a:p>
                  </a:txBody>
                  <a:tcPr/>
                </a:tc>
              </a:tr>
              <a:tr h="370840">
                <a:tc>
                  <a:txBody>
                    <a:bodyPr/>
                    <a:lstStyle/>
                    <a:p>
                      <a:r>
                        <a:rPr lang="en-US" sz="2000" dirty="0" smtClean="0"/>
                        <a:t>Values</a:t>
                      </a:r>
                      <a:endParaRPr lang="en-US" sz="2000" dirty="0"/>
                    </a:p>
                  </a:txBody>
                  <a:tcPr/>
                </a:tc>
                <a:tc>
                  <a:txBody>
                    <a:bodyPr/>
                    <a:lstStyle/>
                    <a:p>
                      <a:r>
                        <a:rPr lang="en-US" sz="2000" dirty="0" smtClean="0"/>
                        <a:t>T  F</a:t>
                      </a:r>
                      <a:endParaRPr lang="en-US" sz="2000" dirty="0"/>
                    </a:p>
                  </a:txBody>
                  <a:tcPr/>
                </a:tc>
                <a:tc>
                  <a:txBody>
                    <a:bodyPr/>
                    <a:lstStyle/>
                    <a:p>
                      <a:r>
                        <a:rPr lang="en-US" sz="2000" dirty="0" smtClean="0"/>
                        <a:t>1</a:t>
                      </a:r>
                      <a:r>
                        <a:rPr lang="en-US" sz="2000" baseline="0" dirty="0" smtClean="0"/>
                        <a:t>  0</a:t>
                      </a:r>
                      <a:endParaRPr lang="en-US" sz="2000" dirty="0"/>
                    </a:p>
                  </a:txBody>
                  <a:tcPr/>
                </a:tc>
              </a:tr>
              <a:tr h="370840">
                <a:tc>
                  <a:txBody>
                    <a:bodyPr/>
                    <a:lstStyle/>
                    <a:p>
                      <a:r>
                        <a:rPr lang="en-US" sz="2000" dirty="0" smtClean="0"/>
                        <a:t>Variables</a:t>
                      </a:r>
                      <a:endParaRPr lang="en-US" sz="2000" dirty="0"/>
                    </a:p>
                  </a:txBody>
                  <a:tcPr/>
                </a:tc>
                <a:tc>
                  <a:txBody>
                    <a:bodyPr/>
                    <a:lstStyle/>
                    <a:p>
                      <a:r>
                        <a:rPr lang="en-US" sz="2000" dirty="0" smtClean="0"/>
                        <a:t>p  q  r  s</a:t>
                      </a:r>
                      <a:endParaRPr lang="en-US" sz="2000" dirty="0"/>
                    </a:p>
                  </a:txBody>
                  <a:tcPr/>
                </a:tc>
                <a:tc>
                  <a:txBody>
                    <a:bodyPr/>
                    <a:lstStyle/>
                    <a:p>
                      <a:r>
                        <a:rPr lang="en-US" sz="2000" dirty="0" smtClean="0"/>
                        <a:t>x  y  z</a:t>
                      </a:r>
                      <a:endParaRPr lang="en-US" sz="2000" dirty="0"/>
                    </a:p>
                  </a:txBody>
                  <a:tcPr/>
                </a:tc>
              </a:tr>
              <a:tr h="370840">
                <a:tc>
                  <a:txBody>
                    <a:bodyPr/>
                    <a:lstStyle/>
                    <a:p>
                      <a:r>
                        <a:rPr lang="en-US" sz="2000" dirty="0" smtClean="0"/>
                        <a:t>Operators</a:t>
                      </a:r>
                      <a:endParaRPr lang="en-US" sz="2000" dirty="0"/>
                    </a:p>
                  </a:txBody>
                  <a:tcPr/>
                </a:tc>
                <a:tc>
                  <a:txBody>
                    <a:bodyPr/>
                    <a:lstStyle/>
                    <a:p>
                      <a:r>
                        <a:rPr lang="en-US" sz="2000" dirty="0" smtClean="0">
                          <a:sym typeface="Symbol"/>
                        </a:rPr>
                        <a:t>    </a:t>
                      </a:r>
                      <a:r>
                        <a:rPr lang="en-US" sz="2000" dirty="0" smtClean="0">
                          <a:sym typeface="Wingdings" pitchFamily="2" charset="2"/>
                        </a:rPr>
                        <a:t>~  </a:t>
                      </a:r>
                      <a:endParaRPr lang="en-US" sz="2000" dirty="0"/>
                    </a:p>
                  </a:txBody>
                  <a:tcPr/>
                </a:tc>
                <a:tc>
                  <a:txBody>
                    <a:bodyPr/>
                    <a:lstStyle/>
                    <a:p>
                      <a:r>
                        <a:rPr lang="en-US" sz="2000" dirty="0" smtClean="0"/>
                        <a:t>*  +  ‘</a:t>
                      </a:r>
                      <a:endParaRPr lang="en-US" sz="2000" dirty="0"/>
                    </a:p>
                  </a:txBody>
                  <a:tcPr/>
                </a:tc>
              </a:tr>
              <a:tr h="370840">
                <a:tc>
                  <a:txBody>
                    <a:bodyPr/>
                    <a:lstStyle/>
                    <a:p>
                      <a:r>
                        <a:rPr lang="en-US" sz="2000" dirty="0" smtClean="0"/>
                        <a:t>Purpose</a:t>
                      </a:r>
                      <a:endParaRPr lang="en-US" sz="2000" dirty="0"/>
                    </a:p>
                  </a:txBody>
                  <a:tcPr/>
                </a:tc>
                <a:tc>
                  <a:txBody>
                    <a:bodyPr/>
                    <a:lstStyle/>
                    <a:p>
                      <a:r>
                        <a:rPr lang="en-US" sz="2000" dirty="0" smtClean="0"/>
                        <a:t>Validity of argument</a:t>
                      </a:r>
                      <a:endParaRPr lang="en-US" sz="2000" dirty="0"/>
                    </a:p>
                  </a:txBody>
                  <a:tcPr/>
                </a:tc>
                <a:tc>
                  <a:txBody>
                    <a:bodyPr/>
                    <a:lstStyle/>
                    <a:p>
                      <a:r>
                        <a:rPr lang="en-US" sz="2000" dirty="0" smtClean="0"/>
                        <a:t>Design chips</a:t>
                      </a:r>
                      <a:endParaRPr lang="en-US" sz="20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Also used to construct a valid argument</a:t>
            </a:r>
          </a:p>
          <a:p>
            <a:pPr lvl="1"/>
            <a:r>
              <a:rPr lang="en-US" sz="2400" dirty="0" smtClean="0"/>
              <a:t>Aristotle’s concept of logos</a:t>
            </a:r>
          </a:p>
          <a:p>
            <a:r>
              <a:rPr lang="en-US" sz="2800" dirty="0" smtClean="0"/>
              <a:t>Some of logic looks like algebra, but it’s about </a:t>
            </a:r>
            <a:r>
              <a:rPr lang="en-US" sz="2800" dirty="0" smtClean="0">
                <a:solidFill>
                  <a:srgbClr val="FFFF00"/>
                </a:solidFill>
              </a:rPr>
              <a:t>statements</a:t>
            </a:r>
            <a:r>
              <a:rPr lang="en-US" sz="2800" dirty="0" smtClean="0"/>
              <a:t>, not numbers</a:t>
            </a:r>
          </a:p>
          <a:p>
            <a:r>
              <a:rPr lang="en-US" sz="2800" dirty="0" smtClean="0"/>
              <a:t>Statement = basic building block of logic</a:t>
            </a:r>
          </a:p>
          <a:p>
            <a:pPr lvl="1"/>
            <a:r>
              <a:rPr lang="en-US" sz="2400" dirty="0" smtClean="0"/>
              <a:t>Definition:  a sentence that is true or false but not both!</a:t>
            </a:r>
          </a:p>
          <a:p>
            <a:pPr lvl="1"/>
            <a:r>
              <a:rPr lang="en-US" sz="2400" dirty="0" smtClean="0"/>
              <a:t>Truth values could also be written as 1 and 0; yes/no</a:t>
            </a:r>
          </a:p>
          <a:p>
            <a:pPr lvl="1"/>
            <a:r>
              <a:rPr lang="en-US" sz="2400" dirty="0" smtClean="0"/>
              <a:t>Examples?</a:t>
            </a:r>
          </a:p>
          <a:p>
            <a:r>
              <a:rPr lang="en-US" sz="2800" dirty="0" smtClean="0"/>
              <a:t>Non-statement would be:  question, command, something vague</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organization</a:t>
            </a:r>
            <a:endParaRPr lang="en-US" dirty="0"/>
          </a:p>
        </p:txBody>
      </p:sp>
      <p:sp>
        <p:nvSpPr>
          <p:cNvPr id="3" name="Content Placeholder 2"/>
          <p:cNvSpPr>
            <a:spLocks noGrp="1"/>
          </p:cNvSpPr>
          <p:nvPr>
            <p:ph idx="1"/>
          </p:nvPr>
        </p:nvSpPr>
        <p:spPr/>
        <p:txBody>
          <a:bodyPr>
            <a:normAutofit/>
          </a:bodyPr>
          <a:lstStyle/>
          <a:p>
            <a:r>
              <a:rPr lang="en-US" sz="2800" dirty="0" smtClean="0"/>
              <a:t>The basic building block is the logic gate, which performs a single operations (e.g. AND)</a:t>
            </a:r>
          </a:p>
          <a:p>
            <a:r>
              <a:rPr lang="en-US" sz="2800" dirty="0" smtClean="0"/>
              <a:t>Several logic gates </a:t>
            </a:r>
            <a:r>
              <a:rPr lang="en-US" sz="2800" dirty="0" smtClean="0">
                <a:sym typeface="Wingdings" pitchFamily="2" charset="2"/>
              </a:rPr>
              <a:t> </a:t>
            </a:r>
            <a:r>
              <a:rPr lang="en-US" sz="2800" dirty="0" err="1" smtClean="0">
                <a:sym typeface="Wingdings" pitchFamily="2" charset="2"/>
              </a:rPr>
              <a:t>boolean</a:t>
            </a:r>
            <a:r>
              <a:rPr lang="en-US" sz="2800" dirty="0" smtClean="0">
                <a:sym typeface="Wingdings" pitchFamily="2" charset="2"/>
              </a:rPr>
              <a:t> function</a:t>
            </a:r>
          </a:p>
          <a:p>
            <a:r>
              <a:rPr lang="en-US" sz="2800" dirty="0" smtClean="0">
                <a:sym typeface="Wingdings" pitchFamily="2" charset="2"/>
              </a:rPr>
              <a:t>Several </a:t>
            </a:r>
            <a:r>
              <a:rPr lang="en-US" sz="2800" dirty="0" err="1" smtClean="0">
                <a:sym typeface="Wingdings" pitchFamily="2" charset="2"/>
              </a:rPr>
              <a:t>boolean</a:t>
            </a:r>
            <a:r>
              <a:rPr lang="en-US" sz="2800" dirty="0" smtClean="0">
                <a:sym typeface="Wingdings" pitchFamily="2" charset="2"/>
              </a:rPr>
              <a:t> functions  circuit / chip</a:t>
            </a:r>
          </a:p>
          <a:p>
            <a:endParaRPr lang="en-US" sz="2800" dirty="0"/>
          </a:p>
        </p:txBody>
      </p:sp>
      <p:graphicFrame>
        <p:nvGraphicFramePr>
          <p:cNvPr id="4" name="Table 3"/>
          <p:cNvGraphicFramePr>
            <a:graphicFrameLocks noGrp="1"/>
          </p:cNvGraphicFramePr>
          <p:nvPr/>
        </p:nvGraphicFramePr>
        <p:xfrm>
          <a:off x="2133600" y="4114800"/>
          <a:ext cx="4455160" cy="1584960"/>
        </p:xfrm>
        <a:graphic>
          <a:graphicData uri="http://schemas.openxmlformats.org/drawingml/2006/table">
            <a:tbl>
              <a:tblPr firstRow="1" bandRow="1">
                <a:tableStyleId>{5C22544A-7EE6-4342-B048-85BDC9FD1C3A}</a:tableStyleId>
              </a:tblPr>
              <a:tblGrid>
                <a:gridCol w="2032000"/>
                <a:gridCol w="1176655"/>
                <a:gridCol w="1246505"/>
              </a:tblGrid>
              <a:tr h="370840">
                <a:tc>
                  <a:txBody>
                    <a:bodyPr/>
                    <a:lstStyle/>
                    <a:p>
                      <a:endParaRPr lang="en-US" sz="2000" dirty="0"/>
                    </a:p>
                  </a:txBody>
                  <a:tcPr/>
                </a:tc>
                <a:tc>
                  <a:txBody>
                    <a:bodyPr/>
                    <a:lstStyle/>
                    <a:p>
                      <a:r>
                        <a:rPr lang="en-US" sz="2000" dirty="0" smtClean="0"/>
                        <a:t># inputs</a:t>
                      </a:r>
                      <a:endParaRPr lang="en-US" sz="2000" dirty="0"/>
                    </a:p>
                  </a:txBody>
                  <a:tcPr/>
                </a:tc>
                <a:tc>
                  <a:txBody>
                    <a:bodyPr/>
                    <a:lstStyle/>
                    <a:p>
                      <a:r>
                        <a:rPr lang="en-US" sz="2000" dirty="0" smtClean="0"/>
                        <a:t># outputs</a:t>
                      </a:r>
                      <a:endParaRPr lang="en-US" sz="2000" dirty="0"/>
                    </a:p>
                  </a:txBody>
                  <a:tcPr/>
                </a:tc>
              </a:tr>
              <a:tr h="370840">
                <a:tc>
                  <a:txBody>
                    <a:bodyPr/>
                    <a:lstStyle/>
                    <a:p>
                      <a:r>
                        <a:rPr lang="en-US" sz="2000" dirty="0" smtClean="0"/>
                        <a:t>Logic gate</a:t>
                      </a:r>
                      <a:endParaRPr lang="en-US" sz="2000" dirty="0"/>
                    </a:p>
                  </a:txBody>
                  <a:tcPr/>
                </a:tc>
                <a:tc>
                  <a:txBody>
                    <a:bodyPr/>
                    <a:lstStyle/>
                    <a:p>
                      <a:pPr algn="ctr"/>
                      <a:r>
                        <a:rPr lang="en-US" sz="2000" dirty="0" smtClean="0"/>
                        <a:t>Usually 2</a:t>
                      </a:r>
                      <a:endParaRPr lang="en-US" sz="2000" dirty="0"/>
                    </a:p>
                  </a:txBody>
                  <a:tcPr/>
                </a:tc>
                <a:tc>
                  <a:txBody>
                    <a:bodyPr/>
                    <a:lstStyle/>
                    <a:p>
                      <a:pPr algn="ctr"/>
                      <a:r>
                        <a:rPr lang="en-US" sz="2000" dirty="0" smtClean="0"/>
                        <a:t>1</a:t>
                      </a:r>
                      <a:endParaRPr lang="en-US" sz="2000" dirty="0"/>
                    </a:p>
                  </a:txBody>
                  <a:tcPr/>
                </a:tc>
              </a:tr>
              <a:tr h="370840">
                <a:tc>
                  <a:txBody>
                    <a:bodyPr/>
                    <a:lstStyle/>
                    <a:p>
                      <a:r>
                        <a:rPr lang="en-US" sz="2000" dirty="0" smtClean="0"/>
                        <a:t>Boolean function</a:t>
                      </a:r>
                      <a:endParaRPr lang="en-US" sz="2000" dirty="0"/>
                    </a:p>
                  </a:txBody>
                  <a:tcPr/>
                </a:tc>
                <a:tc>
                  <a:txBody>
                    <a:bodyPr/>
                    <a:lstStyle/>
                    <a:p>
                      <a:pPr algn="ctr"/>
                      <a:r>
                        <a:rPr lang="en-US" sz="2000" dirty="0" smtClean="0"/>
                        <a:t>Many</a:t>
                      </a:r>
                      <a:endParaRPr lang="en-US" sz="2000" dirty="0"/>
                    </a:p>
                  </a:txBody>
                  <a:tcPr/>
                </a:tc>
                <a:tc>
                  <a:txBody>
                    <a:bodyPr/>
                    <a:lstStyle/>
                    <a:p>
                      <a:pPr algn="ctr"/>
                      <a:r>
                        <a:rPr lang="en-US" sz="2000" dirty="0" smtClean="0"/>
                        <a:t>1</a:t>
                      </a:r>
                      <a:endParaRPr lang="en-US" sz="2000" dirty="0"/>
                    </a:p>
                  </a:txBody>
                  <a:tcPr/>
                </a:tc>
              </a:tr>
              <a:tr h="370840">
                <a:tc>
                  <a:txBody>
                    <a:bodyPr/>
                    <a:lstStyle/>
                    <a:p>
                      <a:r>
                        <a:rPr lang="en-US" sz="2000" dirty="0" smtClean="0"/>
                        <a:t>Circuit</a:t>
                      </a:r>
                      <a:endParaRPr lang="en-US" sz="2000" dirty="0"/>
                    </a:p>
                  </a:txBody>
                  <a:tcPr/>
                </a:tc>
                <a:tc>
                  <a:txBody>
                    <a:bodyPr/>
                    <a:lstStyle/>
                    <a:p>
                      <a:pPr algn="ctr"/>
                      <a:r>
                        <a:rPr lang="en-US" sz="2000" dirty="0" smtClean="0"/>
                        <a:t>Many </a:t>
                      </a:r>
                      <a:endParaRPr lang="en-US" sz="2000" dirty="0"/>
                    </a:p>
                  </a:txBody>
                  <a:tcPr/>
                </a:tc>
                <a:tc>
                  <a:txBody>
                    <a:bodyPr/>
                    <a:lstStyle/>
                    <a:p>
                      <a:pPr algn="ctr"/>
                      <a:r>
                        <a:rPr lang="en-US" sz="2000" dirty="0" smtClean="0"/>
                        <a:t>Many</a:t>
                      </a:r>
                      <a:endParaRPr lang="en-US" sz="200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Boolean operations</a:t>
            </a:r>
          </a:p>
        </p:txBody>
      </p:sp>
      <p:sp>
        <p:nvSpPr>
          <p:cNvPr id="16387" name="Content Placeholder 2"/>
          <p:cNvSpPr>
            <a:spLocks noGrp="1"/>
          </p:cNvSpPr>
          <p:nvPr>
            <p:ph idx="1"/>
          </p:nvPr>
        </p:nvSpPr>
        <p:spPr/>
        <p:txBody>
          <a:bodyPr/>
          <a:lstStyle/>
          <a:p>
            <a:r>
              <a:rPr lang="en-US" sz="2400" smtClean="0">
                <a:solidFill>
                  <a:srgbClr val="FFFF00"/>
                </a:solidFill>
              </a:rPr>
              <a:t>AND</a:t>
            </a:r>
          </a:p>
          <a:p>
            <a:pPr lvl="1"/>
            <a:r>
              <a:rPr lang="en-US" sz="2000" smtClean="0"/>
              <a:t>To graduate, you must have 128 credits </a:t>
            </a:r>
            <a:r>
              <a:rPr lang="en-US" sz="2000" u="sng" smtClean="0"/>
              <a:t>and</a:t>
            </a:r>
            <a:r>
              <a:rPr lang="en-US" sz="2000" smtClean="0"/>
              <a:t> 2.0 GPA.</a:t>
            </a:r>
          </a:p>
          <a:p>
            <a:r>
              <a:rPr lang="en-US" sz="2400" smtClean="0">
                <a:solidFill>
                  <a:srgbClr val="FFFF00"/>
                </a:solidFill>
              </a:rPr>
              <a:t>OR</a:t>
            </a:r>
          </a:p>
          <a:p>
            <a:pPr lvl="1"/>
            <a:r>
              <a:rPr lang="en-US" sz="2000" smtClean="0"/>
              <a:t>Classics scholarship requires 3 years of Latin </a:t>
            </a:r>
            <a:r>
              <a:rPr lang="en-US" sz="2000" u="sng" smtClean="0"/>
              <a:t>or</a:t>
            </a:r>
            <a:r>
              <a:rPr lang="en-US" sz="2000" smtClean="0"/>
              <a:t> 3 years of Greek.</a:t>
            </a:r>
          </a:p>
          <a:p>
            <a:r>
              <a:rPr lang="en-US" sz="2400" smtClean="0">
                <a:solidFill>
                  <a:srgbClr val="FFFF00"/>
                </a:solidFill>
              </a:rPr>
              <a:t>XOR</a:t>
            </a:r>
            <a:r>
              <a:rPr lang="en-US" sz="2400" smtClean="0"/>
              <a:t> (“exclusive” or)</a:t>
            </a:r>
          </a:p>
          <a:p>
            <a:pPr lvl="1"/>
            <a:r>
              <a:rPr lang="en-US" sz="2000" smtClean="0"/>
              <a:t>To go to Cincinnati, you can fly </a:t>
            </a:r>
            <a:r>
              <a:rPr lang="en-US" sz="2000" u="sng" smtClean="0"/>
              <a:t>or</a:t>
            </a:r>
            <a:r>
              <a:rPr lang="en-US" sz="2000" smtClean="0"/>
              <a:t> drive.  In other words, it doesn’t make sense to do both.</a:t>
            </a:r>
          </a:p>
          <a:p>
            <a:pPr lvl="1"/>
            <a:r>
              <a:rPr lang="en-US" sz="2000" smtClean="0"/>
              <a:t>Do you want a 2-door </a:t>
            </a:r>
            <a:r>
              <a:rPr lang="en-US" sz="2000" u="sng" smtClean="0"/>
              <a:t>or</a:t>
            </a:r>
            <a:r>
              <a:rPr lang="en-US" sz="2000" smtClean="0"/>
              <a:t> a 4-door car?</a:t>
            </a:r>
          </a:p>
          <a:p>
            <a:r>
              <a:rPr lang="en-US" sz="2400" smtClean="0">
                <a:solidFill>
                  <a:srgbClr val="FFFF00"/>
                </a:solidFill>
              </a:rPr>
              <a:t>NOT</a:t>
            </a:r>
          </a:p>
          <a:p>
            <a:pPr lvl="1"/>
            <a:r>
              <a:rPr lang="en-US" sz="2000" smtClean="0"/>
              <a:t>If a statement is true, its negation is false, and vice versa</a:t>
            </a:r>
            <a:r>
              <a:rPr lang="en-US" sz="240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smtClean="0"/>
              <a:t>Gates</a:t>
            </a:r>
          </a:p>
        </p:txBody>
      </p:sp>
      <p:sp>
        <p:nvSpPr>
          <p:cNvPr id="17411" name="Text Placeholder 4"/>
          <p:cNvSpPr>
            <a:spLocks noGrp="1"/>
          </p:cNvSpPr>
          <p:nvPr>
            <p:ph type="body" sz="half" idx="1"/>
          </p:nvPr>
        </p:nvSpPr>
        <p:spPr/>
        <p:txBody>
          <a:bodyPr>
            <a:normAutofit lnSpcReduction="10000"/>
          </a:bodyPr>
          <a:lstStyle/>
          <a:p>
            <a:r>
              <a:rPr lang="en-US" sz="2400" smtClean="0"/>
              <a:t>Basic building blocks of CPU’s circuitry.</a:t>
            </a:r>
          </a:p>
          <a:p>
            <a:r>
              <a:rPr lang="en-US" sz="2400" smtClean="0"/>
              <a:t>Usually 2 inputs.</a:t>
            </a:r>
          </a:p>
          <a:p>
            <a:r>
              <a:rPr lang="en-US" sz="2400" smtClean="0"/>
              <a:t>X and Y could be 0 or 1.</a:t>
            </a:r>
          </a:p>
          <a:p>
            <a:endParaRPr lang="en-US" sz="2400" smtClean="0"/>
          </a:p>
          <a:p>
            <a:pPr>
              <a:buFontTx/>
              <a:buNone/>
            </a:pPr>
            <a:endParaRPr lang="en-US" sz="2400" smtClean="0"/>
          </a:p>
          <a:p>
            <a:r>
              <a:rPr lang="en-US" sz="2400" smtClean="0"/>
              <a:t>Combining gates into a </a:t>
            </a:r>
            <a:r>
              <a:rPr lang="en-US" sz="2400" smtClean="0">
                <a:solidFill>
                  <a:srgbClr val="FFFF00"/>
                </a:solidFill>
              </a:rPr>
              <a:t>circuit</a:t>
            </a:r>
            <a:r>
              <a:rPr lang="en-US" sz="2400" smtClean="0"/>
              <a:t>:</a:t>
            </a:r>
          </a:p>
          <a:p>
            <a:pPr lvl="1"/>
            <a:r>
              <a:rPr lang="en-US" sz="2000" smtClean="0"/>
              <a:t>The output of one gate becomes input to another.</a:t>
            </a:r>
          </a:p>
          <a:p>
            <a:pPr lvl="1"/>
            <a:r>
              <a:rPr lang="en-US" sz="2000" smtClean="0"/>
              <a:t>This is how more useful operations are performed.</a:t>
            </a:r>
          </a:p>
        </p:txBody>
      </p:sp>
      <p:pic>
        <p:nvPicPr>
          <p:cNvPr id="17412" name="Picture 5" descr="and_gate"/>
          <p:cNvPicPr>
            <a:picLocks noGrp="1" noChangeAspect="1" noChangeArrowheads="1"/>
          </p:cNvPicPr>
          <p:nvPr>
            <p:ph sz="half" idx="2"/>
          </p:nvPr>
        </p:nvPicPr>
        <p:blipFill>
          <a:blip r:embed="rId2" cstate="print"/>
          <a:srcRect/>
          <a:stretch>
            <a:fillRect/>
          </a:stretch>
        </p:blipFill>
        <p:spPr>
          <a:xfrm>
            <a:off x="5029200" y="1600200"/>
            <a:ext cx="2952750" cy="1181100"/>
          </a:xfrm>
          <a:noFill/>
        </p:spPr>
      </p:pic>
      <p:pic>
        <p:nvPicPr>
          <p:cNvPr id="17413" name="Picture 6" descr="or_gate"/>
          <p:cNvPicPr>
            <a:picLocks noChangeAspect="1" noChangeArrowheads="1"/>
          </p:cNvPicPr>
          <p:nvPr/>
        </p:nvPicPr>
        <p:blipFill>
          <a:blip r:embed="rId3" cstate="print"/>
          <a:srcRect/>
          <a:stretch>
            <a:fillRect/>
          </a:stretch>
        </p:blipFill>
        <p:spPr bwMode="auto">
          <a:xfrm>
            <a:off x="5029200" y="3200400"/>
            <a:ext cx="2857500" cy="1143000"/>
          </a:xfrm>
          <a:prstGeom prst="rect">
            <a:avLst/>
          </a:prstGeom>
          <a:noFill/>
          <a:ln w="9525">
            <a:noFill/>
            <a:miter lim="800000"/>
            <a:headEnd/>
            <a:tailEnd/>
          </a:ln>
        </p:spPr>
      </p:pic>
      <p:pic>
        <p:nvPicPr>
          <p:cNvPr id="17414" name="Picture 7" descr="not_gate"/>
          <p:cNvPicPr>
            <a:picLocks noChangeAspect="1" noChangeArrowheads="1"/>
          </p:cNvPicPr>
          <p:nvPr/>
        </p:nvPicPr>
        <p:blipFill>
          <a:blip r:embed="rId4" cstate="print"/>
          <a:srcRect/>
          <a:stretch>
            <a:fillRect/>
          </a:stretch>
        </p:blipFill>
        <p:spPr bwMode="auto">
          <a:xfrm>
            <a:off x="5029200" y="4800600"/>
            <a:ext cx="2857500" cy="1143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r>
              <a:rPr lang="en-US" dirty="0" smtClean="0"/>
              <a:t>Truth table review</a:t>
            </a:r>
          </a:p>
        </p:txBody>
      </p:sp>
      <p:graphicFrame>
        <p:nvGraphicFramePr>
          <p:cNvPr id="6" name="Group 5"/>
          <p:cNvGraphicFramePr>
            <a:graphicFrameLocks noGrp="1"/>
          </p:cNvGraphicFramePr>
          <p:nvPr/>
        </p:nvGraphicFramePr>
        <p:xfrm>
          <a:off x="1219200" y="2209800"/>
          <a:ext cx="2819400" cy="3251200"/>
        </p:xfrm>
        <a:graphic>
          <a:graphicData uri="http://schemas.openxmlformats.org/drawingml/2006/table">
            <a:tbl>
              <a:tblPr/>
              <a:tblGrid>
                <a:gridCol w="939800"/>
                <a:gridCol w="939800"/>
                <a:gridCol w="939800"/>
              </a:tblGrid>
              <a:tr h="54292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39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00"/>
                          </a:solidFill>
                          <a:effectLst/>
                          <a:latin typeface="Arial" charset="0"/>
                        </a:rPr>
                        <a:t>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00"/>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00"/>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00"/>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Group 34"/>
          <p:cNvGraphicFramePr>
            <a:graphicFrameLocks noGrp="1"/>
          </p:cNvGraphicFramePr>
          <p:nvPr/>
        </p:nvGraphicFramePr>
        <p:xfrm>
          <a:off x="5029200" y="2209800"/>
          <a:ext cx="3048000" cy="3251200"/>
        </p:xfrm>
        <a:graphic>
          <a:graphicData uri="http://schemas.openxmlformats.org/drawingml/2006/table">
            <a:tbl>
              <a:tblPr/>
              <a:tblGrid>
                <a:gridCol w="1016000"/>
                <a:gridCol w="1016000"/>
                <a:gridCol w="1016000"/>
              </a:tblGrid>
              <a:tr h="54292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OR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39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00"/>
                          </a:solidFill>
                          <a:effectLst/>
                          <a:latin typeface="Arial" charset="0"/>
                        </a:rPr>
                        <a:t>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00"/>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00"/>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00"/>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94" name="Line 64"/>
          <p:cNvSpPr>
            <a:spLocks noChangeShapeType="1"/>
          </p:cNvSpPr>
          <p:nvPr/>
        </p:nvSpPr>
        <p:spPr bwMode="auto">
          <a:xfrm>
            <a:off x="609600" y="3581400"/>
            <a:ext cx="457200" cy="0"/>
          </a:xfrm>
          <a:prstGeom prst="line">
            <a:avLst/>
          </a:prstGeom>
          <a:noFill/>
          <a:ln w="38100">
            <a:solidFill>
              <a:srgbClr val="FFFF00"/>
            </a:solidFill>
            <a:round/>
            <a:headEnd/>
            <a:tailEnd type="triangle" w="med" len="med"/>
          </a:ln>
        </p:spPr>
        <p:txBody>
          <a:bodyPr/>
          <a:lstStyle/>
          <a:p>
            <a:endParaRPr lang="en-US"/>
          </a:p>
        </p:txBody>
      </p:sp>
      <p:sp>
        <p:nvSpPr>
          <p:cNvPr id="18495" name="Line 65"/>
          <p:cNvSpPr>
            <a:spLocks noChangeShapeType="1"/>
          </p:cNvSpPr>
          <p:nvPr/>
        </p:nvSpPr>
        <p:spPr bwMode="auto">
          <a:xfrm flipH="1">
            <a:off x="8305800" y="5181600"/>
            <a:ext cx="457200" cy="0"/>
          </a:xfrm>
          <a:prstGeom prst="line">
            <a:avLst/>
          </a:prstGeom>
          <a:noFill/>
          <a:ln w="38100">
            <a:solidFill>
              <a:srgbClr val="FFFF00"/>
            </a:solidFill>
            <a:round/>
            <a:headEnd/>
            <a:tailEnd type="triangle" w="med" len="med"/>
          </a:ln>
        </p:spPr>
        <p:txBody>
          <a:bodyPr/>
          <a:lstStyle/>
          <a:p>
            <a:endParaRPr lang="en-US"/>
          </a:p>
        </p:txBody>
      </p:sp>
      <p:sp>
        <p:nvSpPr>
          <p:cNvPr id="18496" name="TextBox 9"/>
          <p:cNvSpPr txBox="1">
            <a:spLocks noChangeArrowheads="1"/>
          </p:cNvSpPr>
          <p:nvPr/>
        </p:nvSpPr>
        <p:spPr bwMode="auto">
          <a:xfrm>
            <a:off x="1143000" y="5867400"/>
            <a:ext cx="6781800" cy="708025"/>
          </a:xfrm>
          <a:prstGeom prst="rect">
            <a:avLst/>
          </a:prstGeom>
          <a:noFill/>
          <a:ln w="9525">
            <a:noFill/>
            <a:miter lim="800000"/>
            <a:headEnd/>
            <a:tailEnd/>
          </a:ln>
        </p:spPr>
        <p:txBody>
          <a:bodyPr>
            <a:spAutoFit/>
          </a:bodyPr>
          <a:lstStyle/>
          <a:p>
            <a:r>
              <a:rPr lang="en-US"/>
              <a:t>	</a:t>
            </a:r>
            <a:r>
              <a:rPr lang="en-US" sz="2000"/>
              <a:t>Note:  	0  AND  (anything)  =  0</a:t>
            </a:r>
          </a:p>
          <a:p>
            <a:r>
              <a:rPr lang="en-US" sz="2000"/>
              <a:t>		1   OR   (anything)  =  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p:txBody>
          <a:bodyPr/>
          <a:lstStyle/>
          <a:p>
            <a:r>
              <a:rPr lang="en-US" smtClean="0"/>
              <a:t>XOR</a:t>
            </a:r>
          </a:p>
        </p:txBody>
      </p:sp>
      <p:sp>
        <p:nvSpPr>
          <p:cNvPr id="19459" name="Text Placeholder 3"/>
          <p:cNvSpPr>
            <a:spLocks noGrp="1"/>
          </p:cNvSpPr>
          <p:nvPr>
            <p:ph type="body" sz="half" idx="1"/>
          </p:nvPr>
        </p:nvSpPr>
        <p:spPr/>
        <p:txBody>
          <a:bodyPr/>
          <a:lstStyle/>
          <a:p>
            <a:r>
              <a:rPr lang="en-US" sz="2400" smtClean="0"/>
              <a:t>XOR basically says, “either but not both”</a:t>
            </a:r>
          </a:p>
          <a:p>
            <a:endParaRPr lang="en-US" sz="2400" smtClean="0"/>
          </a:p>
          <a:p>
            <a:r>
              <a:rPr lang="en-US" sz="2400" smtClean="0"/>
              <a:t>The output is 1 if both inputs are different.</a:t>
            </a:r>
          </a:p>
        </p:txBody>
      </p:sp>
      <p:graphicFrame>
        <p:nvGraphicFramePr>
          <p:cNvPr id="6" name="Table 5"/>
          <p:cNvGraphicFramePr>
            <a:graphicFrameLocks noGrp="1"/>
          </p:cNvGraphicFramePr>
          <p:nvPr/>
        </p:nvGraphicFramePr>
        <p:xfrm>
          <a:off x="5105400" y="1981200"/>
          <a:ext cx="3505200" cy="3479800"/>
        </p:xfrm>
        <a:graphic>
          <a:graphicData uri="http://schemas.openxmlformats.org/drawingml/2006/table">
            <a:tbl>
              <a:tblPr/>
              <a:tblGrid>
                <a:gridCol w="1168400"/>
                <a:gridCol w="1168400"/>
                <a:gridCol w="1168400"/>
              </a:tblGrid>
              <a:tr h="58102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XOR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77850">
                <a:tc>
                  <a:txBody>
                    <a:bodyPr/>
                    <a:lstStyle/>
                    <a:p>
                      <a:pPr algn="ctr"/>
                      <a:r>
                        <a:rPr lang="en-US" sz="2400" dirty="0" smtClean="0"/>
                        <a:t>X</a:t>
                      </a:r>
                      <a:endParaRPr lang="en-US" sz="24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2400" dirty="0" err="1" smtClean="0">
                          <a:solidFill>
                            <a:srgbClr val="FFFF00"/>
                          </a:solidFill>
                        </a:rPr>
                        <a:t>Ans</a:t>
                      </a:r>
                      <a:endParaRPr lang="en-US" sz="2400" dirty="0">
                        <a:solidFill>
                          <a:srgbClr val="FFFF00"/>
                        </a:solidFil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algn="ctr"/>
                      <a:r>
                        <a:rPr lang="en-US" sz="2400" dirty="0" smtClean="0"/>
                        <a:t>1</a:t>
                      </a:r>
                      <a:endParaRPr lang="en-US" sz="24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2400" b="1" dirty="0" smtClean="0">
                          <a:solidFill>
                            <a:srgbClr val="FFFF00"/>
                          </a:solidFill>
                        </a:rPr>
                        <a:t>0</a:t>
                      </a:r>
                      <a:endParaRPr lang="en-US" sz="2400" b="1" dirty="0">
                        <a:solidFill>
                          <a:srgbClr val="FFFF00"/>
                        </a:solidFil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algn="ctr"/>
                      <a:r>
                        <a:rPr lang="en-US" sz="2400" dirty="0" smtClean="0"/>
                        <a:t>1</a:t>
                      </a:r>
                      <a:endParaRPr lang="en-US" sz="24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2400" b="1" dirty="0" smtClean="0">
                          <a:solidFill>
                            <a:srgbClr val="FFFF00"/>
                          </a:solidFill>
                        </a:rPr>
                        <a:t>1</a:t>
                      </a:r>
                      <a:endParaRPr lang="en-US" sz="2400" b="1" dirty="0">
                        <a:solidFill>
                          <a:srgbClr val="FFFF00"/>
                        </a:solidFil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7850">
                <a:tc>
                  <a:txBody>
                    <a:bodyPr/>
                    <a:lstStyle/>
                    <a:p>
                      <a:pPr algn="ctr"/>
                      <a:r>
                        <a:rPr lang="en-US" sz="2400" dirty="0" smtClean="0"/>
                        <a:t>0</a:t>
                      </a:r>
                      <a:endParaRPr lang="en-US" sz="24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2400" b="1" dirty="0" smtClean="0">
                          <a:solidFill>
                            <a:srgbClr val="FFFF00"/>
                          </a:solidFill>
                        </a:rPr>
                        <a:t>1</a:t>
                      </a:r>
                      <a:endParaRPr lang="en-US" sz="2400" b="1" dirty="0">
                        <a:solidFill>
                          <a:srgbClr val="FFFF00"/>
                        </a:solidFil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algn="ctr"/>
                      <a:r>
                        <a:rPr lang="en-US" sz="2400" dirty="0" smtClean="0"/>
                        <a:t>0</a:t>
                      </a:r>
                      <a:endParaRPr lang="en-US" sz="24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2400" b="1" dirty="0" smtClean="0">
                          <a:solidFill>
                            <a:srgbClr val="FFFF00"/>
                          </a:solidFill>
                        </a:rPr>
                        <a:t>0</a:t>
                      </a:r>
                      <a:endParaRPr lang="en-US" sz="2400" b="1" dirty="0">
                        <a:solidFill>
                          <a:srgbClr val="FFFF00"/>
                        </a:solidFil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9488" name="Picture 5" descr="xor_gate"/>
          <p:cNvPicPr>
            <a:picLocks noChangeAspect="1" noChangeArrowheads="1"/>
          </p:cNvPicPr>
          <p:nvPr/>
        </p:nvPicPr>
        <p:blipFill>
          <a:blip r:embed="rId2" cstate="print"/>
          <a:srcRect/>
          <a:stretch>
            <a:fillRect/>
          </a:stretch>
        </p:blipFill>
        <p:spPr bwMode="auto">
          <a:xfrm>
            <a:off x="1143000" y="4724400"/>
            <a:ext cx="2857500" cy="1143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NOR, NAND</a:t>
            </a:r>
          </a:p>
        </p:txBody>
      </p:sp>
      <p:sp>
        <p:nvSpPr>
          <p:cNvPr id="20483" name="Text Placeholder 2"/>
          <p:cNvSpPr>
            <a:spLocks noGrp="1"/>
          </p:cNvSpPr>
          <p:nvPr>
            <p:ph type="body" sz="half" idx="1"/>
          </p:nvPr>
        </p:nvSpPr>
        <p:spPr>
          <a:xfrm>
            <a:off x="457200" y="1600200"/>
            <a:ext cx="7848600" cy="5105400"/>
          </a:xfrm>
        </p:spPr>
        <p:txBody>
          <a:bodyPr>
            <a:normAutofit lnSpcReduction="10000"/>
          </a:bodyPr>
          <a:lstStyle/>
          <a:p>
            <a:r>
              <a:rPr lang="en-US" sz="2800" dirty="0" smtClean="0"/>
              <a:t>NOR gate</a:t>
            </a:r>
          </a:p>
          <a:p>
            <a:pPr lvl="1"/>
            <a:r>
              <a:rPr lang="en-US" sz="2400" dirty="0" smtClean="0"/>
              <a:t>Negation of the OR</a:t>
            </a:r>
          </a:p>
          <a:p>
            <a:pPr lvl="1"/>
            <a:r>
              <a:rPr lang="en-US" sz="2400" dirty="0" smtClean="0"/>
              <a:t>Same as feeding output of OR into a NOT gate.</a:t>
            </a:r>
          </a:p>
          <a:p>
            <a:pPr lvl="1"/>
            <a:r>
              <a:rPr lang="en-US" sz="2400" dirty="0" smtClean="0"/>
              <a:t>Symbol for NOR gate is same as OR but with a loop on the end.</a:t>
            </a:r>
          </a:p>
          <a:p>
            <a:r>
              <a:rPr lang="en-US" sz="2800" dirty="0" smtClean="0"/>
              <a:t>NAND gate</a:t>
            </a:r>
          </a:p>
          <a:p>
            <a:pPr lvl="1"/>
            <a:r>
              <a:rPr lang="en-US" sz="2400" dirty="0" smtClean="0"/>
              <a:t>Negation of the AND…. analogous to NOR.</a:t>
            </a:r>
          </a:p>
          <a:p>
            <a:r>
              <a:rPr lang="en-US" sz="2800" dirty="0" smtClean="0"/>
              <a:t>Interesting property:</a:t>
            </a:r>
          </a:p>
          <a:p>
            <a:pPr lvl="1"/>
            <a:r>
              <a:rPr lang="en-US" sz="2400" dirty="0" smtClean="0"/>
              <a:t>NOR and NAND are </a:t>
            </a:r>
            <a:r>
              <a:rPr lang="en-US" sz="2400" dirty="0" smtClean="0">
                <a:solidFill>
                  <a:srgbClr val="FFFF00"/>
                </a:solidFill>
              </a:rPr>
              <a:t>universal gates</a:t>
            </a:r>
            <a:r>
              <a:rPr lang="en-US" sz="2400" dirty="0" smtClean="0"/>
              <a:t>.  Any other </a:t>
            </a:r>
            <a:r>
              <a:rPr lang="en-US" sz="2400" dirty="0" err="1" smtClean="0"/>
              <a:t>boolean</a:t>
            </a:r>
            <a:r>
              <a:rPr lang="en-US" sz="2400" dirty="0" smtClean="0"/>
              <a:t> operation can be implemented by using several NAND’s or several NOR’s.</a:t>
            </a:r>
          </a:p>
          <a:p>
            <a:pPr lvl="1"/>
            <a:r>
              <a:rPr lang="en-US" sz="2400" dirty="0" smtClean="0"/>
              <a:t>How would we do it?  </a:t>
            </a:r>
            <a:r>
              <a:rPr lang="en-US" sz="2400" dirty="0" smtClean="0">
                <a:sym typeface="Wingdings" pitchFamily="2" charset="2"/>
              </a:rPr>
              <a:t></a:t>
            </a:r>
            <a:endParaRPr lang="en-US"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Boolean function</a:t>
            </a:r>
            <a:endParaRPr lang="en-US" dirty="0"/>
          </a:p>
        </p:txBody>
      </p:sp>
      <p:sp>
        <p:nvSpPr>
          <p:cNvPr id="3" name="Content Placeholder 2"/>
          <p:cNvSpPr>
            <a:spLocks noGrp="1"/>
          </p:cNvSpPr>
          <p:nvPr>
            <p:ph idx="1"/>
          </p:nvPr>
        </p:nvSpPr>
        <p:spPr/>
        <p:txBody>
          <a:bodyPr>
            <a:normAutofit/>
          </a:bodyPr>
          <a:lstStyle/>
          <a:p>
            <a:r>
              <a:rPr lang="en-US" sz="2800" dirty="0" smtClean="0"/>
              <a:t>Just another name for a compound statement</a:t>
            </a:r>
          </a:p>
          <a:p>
            <a:pPr lvl="1"/>
            <a:r>
              <a:rPr lang="en-US" sz="2400" dirty="0" smtClean="0"/>
              <a:t>Example:  F = </a:t>
            </a:r>
            <a:r>
              <a:rPr lang="en-US" sz="2400" dirty="0" err="1" smtClean="0"/>
              <a:t>xy</a:t>
            </a:r>
            <a:r>
              <a:rPr lang="en-US" sz="2400" dirty="0" smtClean="0"/>
              <a:t> + z’</a:t>
            </a:r>
          </a:p>
          <a:p>
            <a:r>
              <a:rPr lang="en-US" sz="2800" dirty="0" smtClean="0"/>
              <a:t>Can represent in various ways</a:t>
            </a:r>
          </a:p>
          <a:p>
            <a:pPr lvl="1"/>
            <a:r>
              <a:rPr lang="en-US" sz="2400" dirty="0" smtClean="0"/>
              <a:t>Formula</a:t>
            </a:r>
          </a:p>
          <a:p>
            <a:pPr lvl="1"/>
            <a:r>
              <a:rPr lang="en-US" sz="2400" dirty="0" smtClean="0"/>
              <a:t>Truth table:  focus on which rows yield value of True</a:t>
            </a:r>
          </a:p>
          <a:p>
            <a:pPr lvl="1"/>
            <a:r>
              <a:rPr lang="en-US" sz="2400" dirty="0" smtClean="0"/>
              <a:t>Drawing</a:t>
            </a:r>
          </a:p>
          <a:p>
            <a:r>
              <a:rPr lang="en-US" sz="2800" dirty="0" smtClean="0"/>
              <a:t>Skill:  if given drawing, we can write the formula  </a:t>
            </a:r>
            <a:r>
              <a:rPr lang="en-US" sz="2800" dirty="0" smtClean="0">
                <a:sym typeface="Wingdings" pitchFamily="2" charset="2"/>
              </a:rPr>
              <a:t></a:t>
            </a:r>
          </a:p>
          <a:p>
            <a:pPr lvl="1"/>
            <a:r>
              <a:rPr lang="en-US" sz="2400" dirty="0" smtClean="0">
                <a:sym typeface="Wingdings" pitchFamily="2" charset="2"/>
              </a:rPr>
              <a:t>Try example</a:t>
            </a:r>
          </a:p>
          <a:p>
            <a:r>
              <a:rPr lang="en-US" sz="2800" dirty="0" smtClean="0">
                <a:sym typeface="Wingdings" pitchFamily="2" charset="2"/>
              </a:rPr>
              <a:t>Shorthand:  possible for gates to take &gt; 2 inputs</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TT </a:t>
            </a:r>
            <a:r>
              <a:rPr lang="en-US" dirty="0" smtClean="0">
                <a:sym typeface="Wingdings" pitchFamily="2" charset="2"/>
              </a:rPr>
              <a:t> formula</a:t>
            </a:r>
            <a:endParaRPr lang="en-US" dirty="0"/>
          </a:p>
        </p:txBody>
      </p:sp>
      <p:sp>
        <p:nvSpPr>
          <p:cNvPr id="3" name="Content Placeholder 2"/>
          <p:cNvSpPr>
            <a:spLocks noGrp="1"/>
          </p:cNvSpPr>
          <p:nvPr>
            <p:ph idx="1"/>
          </p:nvPr>
        </p:nvSpPr>
        <p:spPr/>
        <p:txBody>
          <a:bodyPr>
            <a:normAutofit/>
          </a:bodyPr>
          <a:lstStyle/>
          <a:p>
            <a:r>
              <a:rPr lang="en-US" sz="2800" dirty="0" smtClean="0"/>
              <a:t>A </a:t>
            </a:r>
            <a:r>
              <a:rPr lang="en-US" sz="2800" dirty="0" err="1" smtClean="0"/>
              <a:t>boolean</a:t>
            </a:r>
            <a:r>
              <a:rPr lang="en-US" sz="2800" dirty="0" smtClean="0"/>
              <a:t> function may be initially specified by a truth table.  How do we express this as a formula?</a:t>
            </a:r>
          </a:p>
          <a:p>
            <a:r>
              <a:rPr lang="en-US" sz="2800" dirty="0" smtClean="0"/>
              <a:t>Each row that contains “1” as </a:t>
            </a:r>
            <a:r>
              <a:rPr lang="en-US" sz="2800" i="1" dirty="0" smtClean="0"/>
              <a:t>output</a:t>
            </a:r>
            <a:r>
              <a:rPr lang="en-US" sz="2800" dirty="0" smtClean="0"/>
              <a:t> is a term in the formula.</a:t>
            </a:r>
          </a:p>
          <a:p>
            <a:pPr lvl="1"/>
            <a:r>
              <a:rPr lang="en-US" sz="2400" dirty="0" smtClean="0"/>
              <a:t>Input 0 </a:t>
            </a:r>
            <a:r>
              <a:rPr lang="en-US" sz="2400" dirty="0" smtClean="0">
                <a:sym typeface="Wingdings" pitchFamily="2" charset="2"/>
              </a:rPr>
              <a:t> primed/negated variable</a:t>
            </a:r>
          </a:p>
          <a:p>
            <a:pPr lvl="1"/>
            <a:r>
              <a:rPr lang="en-US" sz="2400" dirty="0" smtClean="0">
                <a:sym typeface="Wingdings" pitchFamily="2" charset="2"/>
              </a:rPr>
              <a:t>Input 1  unprimed variable</a:t>
            </a:r>
          </a:p>
          <a:p>
            <a:r>
              <a:rPr lang="en-US" sz="2800" dirty="0" smtClean="0">
                <a:sym typeface="Wingdings" pitchFamily="2" charset="2"/>
              </a:rPr>
              <a:t>*** Let’s try examples</a:t>
            </a:r>
            <a:endParaRPr lang="en-US" sz="2800" dirty="0" smtClean="0"/>
          </a:p>
          <a:p>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procedure</a:t>
            </a:r>
            <a:endParaRPr lang="en-US" dirty="0"/>
          </a:p>
        </p:txBody>
      </p:sp>
      <p:sp>
        <p:nvSpPr>
          <p:cNvPr id="3" name="Content Placeholder 2"/>
          <p:cNvSpPr>
            <a:spLocks noGrp="1"/>
          </p:cNvSpPr>
          <p:nvPr>
            <p:ph idx="1"/>
          </p:nvPr>
        </p:nvSpPr>
        <p:spPr/>
        <p:txBody>
          <a:bodyPr>
            <a:normAutofit/>
          </a:bodyPr>
          <a:lstStyle/>
          <a:p>
            <a:r>
              <a:rPr lang="en-US" sz="2800" dirty="0" smtClean="0"/>
              <a:t>Designing a digital circuit involves these steps:</a:t>
            </a:r>
          </a:p>
          <a:p>
            <a:pPr lvl="1"/>
            <a:r>
              <a:rPr lang="en-US" sz="2400" dirty="0" smtClean="0"/>
              <a:t>Identify the inputs &amp; outputs</a:t>
            </a:r>
          </a:p>
          <a:p>
            <a:pPr lvl="1"/>
            <a:r>
              <a:rPr lang="en-US" sz="2400" dirty="0" smtClean="0"/>
              <a:t>Create the truth table</a:t>
            </a:r>
          </a:p>
          <a:p>
            <a:pPr lvl="1"/>
            <a:r>
              <a:rPr lang="en-US" sz="2400" dirty="0" smtClean="0"/>
              <a:t>Write formula(s)</a:t>
            </a:r>
          </a:p>
          <a:p>
            <a:pPr lvl="1"/>
            <a:r>
              <a:rPr lang="en-US" sz="2400" dirty="0" smtClean="0"/>
              <a:t>Draw the corresponding circuit</a:t>
            </a:r>
          </a:p>
          <a:p>
            <a:r>
              <a:rPr lang="en-US" sz="2800" dirty="0" smtClean="0"/>
              <a:t>Examples</a:t>
            </a:r>
          </a:p>
          <a:p>
            <a:pPr lvl="1"/>
            <a:r>
              <a:rPr lang="en-US" sz="2400" dirty="0" smtClean="0"/>
              <a:t>Digital display</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display</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A circuit that will display a digit</a:t>
            </a:r>
          </a:p>
          <a:p>
            <a:r>
              <a:rPr lang="en-US" sz="2800" dirty="0" smtClean="0"/>
              <a:t>Input = a number in the range 0-9.  Input must be binary, so we need 4 bits.</a:t>
            </a:r>
          </a:p>
          <a:p>
            <a:pPr lvl="1"/>
            <a:r>
              <a:rPr lang="en-US" sz="2400" dirty="0" smtClean="0"/>
              <a:t>W = 8’s place</a:t>
            </a:r>
          </a:p>
          <a:p>
            <a:pPr lvl="1"/>
            <a:r>
              <a:rPr lang="en-US" sz="2400" dirty="0" smtClean="0"/>
              <a:t>X = 4’s place</a:t>
            </a:r>
          </a:p>
          <a:p>
            <a:pPr lvl="1"/>
            <a:r>
              <a:rPr lang="en-US" sz="2400" dirty="0" smtClean="0"/>
              <a:t>Y = 2’s place</a:t>
            </a:r>
          </a:p>
          <a:p>
            <a:pPr lvl="1"/>
            <a:r>
              <a:rPr lang="en-US" sz="2400" dirty="0" smtClean="0"/>
              <a:t>Z = 1’s place</a:t>
            </a:r>
          </a:p>
          <a:p>
            <a:r>
              <a:rPr lang="en-US" sz="2800" dirty="0" smtClean="0"/>
              <a:t>Output = 7 lights = 7 separate binary functions</a:t>
            </a:r>
          </a:p>
          <a:p>
            <a:r>
              <a:rPr lang="en-US" sz="2800" dirty="0" smtClean="0"/>
              <a:t>For example, let’s look at the “a” function, the top light on the display.</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statements</a:t>
            </a:r>
            <a:endParaRPr lang="en-US" dirty="0"/>
          </a:p>
        </p:txBody>
      </p:sp>
      <p:sp>
        <p:nvSpPr>
          <p:cNvPr id="3" name="Content Placeholder 2"/>
          <p:cNvSpPr>
            <a:spLocks noGrp="1"/>
          </p:cNvSpPr>
          <p:nvPr>
            <p:ph idx="1"/>
          </p:nvPr>
        </p:nvSpPr>
        <p:spPr/>
        <p:txBody>
          <a:bodyPr>
            <a:normAutofit/>
          </a:bodyPr>
          <a:lstStyle/>
          <a:p>
            <a:r>
              <a:rPr lang="en-US" sz="2800" dirty="0" smtClean="0"/>
              <a:t>1 statement by itself is not interesting</a:t>
            </a:r>
          </a:p>
          <a:p>
            <a:r>
              <a:rPr lang="en-US" sz="2800" dirty="0" smtClean="0"/>
              <a:t>Combine 2+ statements with logic operators</a:t>
            </a:r>
          </a:p>
          <a:p>
            <a:r>
              <a:rPr lang="en-US" sz="2800" dirty="0" smtClean="0"/>
              <a:t>Most common operators:</a:t>
            </a:r>
          </a:p>
          <a:p>
            <a:pPr lvl="1">
              <a:buNone/>
            </a:pPr>
            <a:r>
              <a:rPr lang="en-US" sz="2400" dirty="0" smtClean="0">
                <a:sym typeface="Symbol"/>
              </a:rPr>
              <a:t>  m</a:t>
            </a:r>
            <a:r>
              <a:rPr lang="en-US" sz="2400" dirty="0" smtClean="0"/>
              <a:t>eans  AND</a:t>
            </a:r>
          </a:p>
          <a:p>
            <a:pPr lvl="1">
              <a:buNone/>
            </a:pPr>
            <a:r>
              <a:rPr lang="en-US" sz="2400" dirty="0" smtClean="0">
                <a:sym typeface="Symbol"/>
              </a:rPr>
              <a:t>  m</a:t>
            </a:r>
            <a:r>
              <a:rPr lang="en-US" sz="2400" dirty="0" smtClean="0"/>
              <a:t>eans  OR</a:t>
            </a:r>
          </a:p>
          <a:p>
            <a:pPr lvl="1">
              <a:buNone/>
            </a:pPr>
            <a:r>
              <a:rPr lang="en-US" sz="2400" dirty="0" smtClean="0"/>
              <a:t>~  means  NOT</a:t>
            </a:r>
          </a:p>
          <a:p>
            <a:r>
              <a:rPr lang="en-US" sz="2800" dirty="0" smtClean="0"/>
              <a:t>We use these operators algebraically, just like in arithmetic you use +, –, *, etc. to create expressions</a:t>
            </a:r>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light</a:t>
            </a:r>
            <a:endParaRPr lang="en-US" dirty="0"/>
          </a:p>
        </p:txBody>
      </p:sp>
      <p:sp>
        <p:nvSpPr>
          <p:cNvPr id="3" name="Content Placeholder 2"/>
          <p:cNvSpPr>
            <a:spLocks noGrp="1"/>
          </p:cNvSpPr>
          <p:nvPr>
            <p:ph idx="1"/>
          </p:nvPr>
        </p:nvSpPr>
        <p:spPr/>
        <p:txBody>
          <a:bodyPr>
            <a:normAutofit/>
          </a:bodyPr>
          <a:lstStyle/>
          <a:p>
            <a:r>
              <a:rPr lang="en-US" sz="2800" dirty="0" smtClean="0"/>
              <a:t>a = 8 terms</a:t>
            </a:r>
          </a:p>
          <a:p>
            <a:pPr>
              <a:buNone/>
            </a:pPr>
            <a:r>
              <a:rPr lang="en-US" sz="2800" dirty="0" smtClean="0"/>
              <a:t>		= </a:t>
            </a:r>
            <a:r>
              <a:rPr lang="en-US" sz="2800" dirty="0" err="1" smtClean="0"/>
              <a:t>w’x’y’z</a:t>
            </a:r>
            <a:r>
              <a:rPr lang="en-US" sz="2800" dirty="0" smtClean="0"/>
              <a:t>’ + </a:t>
            </a:r>
            <a:r>
              <a:rPr lang="en-US" sz="2800" dirty="0" err="1" smtClean="0"/>
              <a:t>w’x’yz</a:t>
            </a:r>
            <a:r>
              <a:rPr lang="en-US" sz="2800" dirty="0" smtClean="0"/>
              <a:t>’ + </a:t>
            </a:r>
            <a:r>
              <a:rPr lang="en-US" sz="2800" dirty="0" err="1" smtClean="0"/>
              <a:t>w’x’yz</a:t>
            </a:r>
            <a:r>
              <a:rPr lang="en-US" sz="2800" dirty="0" smtClean="0"/>
              <a:t> + </a:t>
            </a:r>
            <a:r>
              <a:rPr lang="en-US" sz="2800" dirty="0" err="1" smtClean="0"/>
              <a:t>w’xy’z</a:t>
            </a:r>
            <a:r>
              <a:rPr lang="en-US" sz="2800" dirty="0" smtClean="0"/>
              <a:t> </a:t>
            </a:r>
          </a:p>
          <a:p>
            <a:pPr>
              <a:buNone/>
            </a:pPr>
            <a:r>
              <a:rPr lang="en-US" sz="2800" dirty="0" smtClean="0"/>
              <a:t>		+ </a:t>
            </a:r>
            <a:r>
              <a:rPr lang="en-US" sz="2800" dirty="0" err="1" smtClean="0"/>
              <a:t>w’xyz</a:t>
            </a:r>
            <a:r>
              <a:rPr lang="en-US" sz="2800" dirty="0" smtClean="0"/>
              <a:t>’ + </a:t>
            </a:r>
            <a:r>
              <a:rPr lang="en-US" sz="2800" dirty="0" err="1" smtClean="0"/>
              <a:t>w’xyz</a:t>
            </a:r>
            <a:r>
              <a:rPr lang="en-US" sz="2800" dirty="0" smtClean="0"/>
              <a:t> + </a:t>
            </a:r>
            <a:r>
              <a:rPr lang="en-US" sz="2800" dirty="0" err="1" smtClean="0"/>
              <a:t>wx’y’z</a:t>
            </a:r>
            <a:r>
              <a:rPr lang="en-US" sz="2800" dirty="0" smtClean="0"/>
              <a:t>’ + </a:t>
            </a:r>
            <a:r>
              <a:rPr lang="en-US" sz="2800" dirty="0" err="1" smtClean="0"/>
              <a:t>wx’y’z</a:t>
            </a:r>
            <a:endParaRPr lang="en-US" sz="2800" dirty="0" smtClean="0"/>
          </a:p>
          <a:p>
            <a:r>
              <a:rPr lang="en-US" sz="2800" dirty="0" smtClean="0"/>
              <a:t>We can use </a:t>
            </a:r>
            <a:r>
              <a:rPr lang="en-US" sz="2800" dirty="0" err="1" smtClean="0"/>
              <a:t>minterms</a:t>
            </a:r>
            <a:r>
              <a:rPr lang="en-US" sz="2800" dirty="0" smtClean="0"/>
              <a:t> as shorthand</a:t>
            </a:r>
          </a:p>
          <a:p>
            <a:pPr lvl="1"/>
            <a:r>
              <a:rPr lang="en-US" sz="2400" dirty="0" smtClean="0"/>
              <a:t>The </a:t>
            </a:r>
            <a:r>
              <a:rPr lang="en-US" sz="2400" dirty="0" err="1" smtClean="0"/>
              <a:t>minterm</a:t>
            </a:r>
            <a:r>
              <a:rPr lang="en-US" sz="2400" dirty="0" smtClean="0"/>
              <a:t> number is the row number in the T </a:t>
            </a:r>
            <a:r>
              <a:rPr lang="en-US" sz="2400" dirty="0" err="1" smtClean="0"/>
              <a:t>T</a:t>
            </a:r>
            <a:endParaRPr lang="en-US" sz="2400" dirty="0" smtClean="0"/>
          </a:p>
          <a:p>
            <a:pPr lvl="1"/>
            <a:r>
              <a:rPr lang="en-US" sz="2400" dirty="0" smtClean="0"/>
              <a:t>a = </a:t>
            </a:r>
            <a:r>
              <a:rPr lang="el-GR" sz="2400" dirty="0" smtClean="0"/>
              <a:t>Σ</a:t>
            </a:r>
            <a:r>
              <a:rPr lang="en-US" sz="2400" dirty="0" smtClean="0"/>
              <a:t> (0, 2, 3, 5, 6, 7, 8, 9)</a:t>
            </a:r>
          </a:p>
          <a:p>
            <a:pPr lvl="1"/>
            <a:r>
              <a:rPr lang="en-US" sz="2400" dirty="0" smtClean="0"/>
              <a:t>b = </a:t>
            </a:r>
            <a:r>
              <a:rPr lang="el-GR" sz="2400" dirty="0" smtClean="0"/>
              <a:t>Σ</a:t>
            </a:r>
            <a:r>
              <a:rPr lang="en-US" sz="2400" dirty="0" smtClean="0"/>
              <a:t> (0, 1, 2, 3, 4, 7, 8, 9)</a:t>
            </a:r>
          </a:p>
          <a:p>
            <a:r>
              <a:rPr lang="en-US" sz="2800" dirty="0" smtClean="0"/>
              <a:t>The next step is to simplify the </a:t>
            </a:r>
            <a:r>
              <a:rPr lang="en-US" sz="2800" dirty="0" err="1" smtClean="0"/>
              <a:t>boolean</a:t>
            </a:r>
            <a:r>
              <a:rPr lang="en-US" sz="2800" dirty="0" smtClean="0"/>
              <a:t> function.</a:t>
            </a:r>
          </a:p>
          <a:p>
            <a:pPr lvl="1"/>
            <a:r>
              <a:rPr lang="en-US" sz="2400" dirty="0" smtClean="0"/>
              <a:t>Use the </a:t>
            </a:r>
            <a:r>
              <a:rPr lang="en-US" sz="2400" dirty="0" err="1" smtClean="0"/>
              <a:t>Karnaugh</a:t>
            </a:r>
            <a:r>
              <a:rPr lang="en-US" sz="2400" dirty="0" smtClean="0"/>
              <a:t> map technique!</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Karnaugh</a:t>
            </a:r>
            <a:r>
              <a:rPr lang="en-US" dirty="0" smtClean="0"/>
              <a:t> maps</a:t>
            </a:r>
            <a:endParaRPr lang="en-US" dirty="0"/>
          </a:p>
        </p:txBody>
      </p:sp>
      <p:sp>
        <p:nvSpPr>
          <p:cNvPr id="3" name="Content Placeholder 2"/>
          <p:cNvSpPr>
            <a:spLocks noGrp="1"/>
          </p:cNvSpPr>
          <p:nvPr>
            <p:ph idx="1"/>
          </p:nvPr>
        </p:nvSpPr>
        <p:spPr/>
        <p:txBody>
          <a:bodyPr>
            <a:normAutofit/>
          </a:bodyPr>
          <a:lstStyle/>
          <a:p>
            <a:r>
              <a:rPr lang="en-US" sz="2800" dirty="0" smtClean="0"/>
              <a:t>First, let’s do 3 variables, then look at 4 variables.</a:t>
            </a:r>
          </a:p>
          <a:p>
            <a:r>
              <a:rPr lang="en-US" sz="2800" dirty="0" smtClean="0"/>
              <a:t>Example:  f (x, y, z) = </a:t>
            </a:r>
            <a:r>
              <a:rPr lang="el-GR" sz="2800" dirty="0" smtClean="0"/>
              <a:t>Σ</a:t>
            </a:r>
            <a:r>
              <a:rPr lang="en-US" sz="2800" dirty="0" smtClean="0"/>
              <a:t> (0, 4, 5, 7)</a:t>
            </a:r>
          </a:p>
          <a:p>
            <a:endParaRPr lang="en-US" sz="2800" dirty="0" smtClean="0"/>
          </a:p>
          <a:p>
            <a:endParaRPr lang="en-US" sz="2800" dirty="0"/>
          </a:p>
        </p:txBody>
      </p:sp>
      <p:graphicFrame>
        <p:nvGraphicFramePr>
          <p:cNvPr id="4" name="Table 3"/>
          <p:cNvGraphicFramePr>
            <a:graphicFrameLocks noGrp="1"/>
          </p:cNvGraphicFramePr>
          <p:nvPr/>
        </p:nvGraphicFramePr>
        <p:xfrm>
          <a:off x="1524000" y="2743200"/>
          <a:ext cx="5227955" cy="3337560"/>
        </p:xfrm>
        <a:graphic>
          <a:graphicData uri="http://schemas.openxmlformats.org/drawingml/2006/table">
            <a:tbl>
              <a:tblPr firstRow="1" bandRow="1">
                <a:tableStyleId>{5C22544A-7EE6-4342-B048-85BDC9FD1C3A}</a:tableStyleId>
              </a:tblPr>
              <a:tblGrid>
                <a:gridCol w="1219200"/>
                <a:gridCol w="1219200"/>
                <a:gridCol w="1219200"/>
                <a:gridCol w="533400"/>
                <a:gridCol w="1036955"/>
              </a:tblGrid>
              <a:tr h="370840">
                <a:tc>
                  <a:txBody>
                    <a:bodyPr/>
                    <a:lstStyle/>
                    <a:p>
                      <a:pPr algn="ctr"/>
                      <a:r>
                        <a:rPr lang="en-US" dirty="0" smtClean="0"/>
                        <a:t>X</a:t>
                      </a:r>
                      <a:endParaRPr lang="en-US" dirty="0"/>
                    </a:p>
                  </a:txBody>
                  <a:tcPr/>
                </a:tc>
                <a:tc>
                  <a:txBody>
                    <a:bodyPr/>
                    <a:lstStyle/>
                    <a:p>
                      <a:pPr algn="ctr"/>
                      <a:r>
                        <a:rPr lang="en-US" dirty="0" smtClean="0"/>
                        <a:t>Y</a:t>
                      </a:r>
                      <a:endParaRPr lang="en-US" dirty="0"/>
                    </a:p>
                  </a:txBody>
                  <a:tcPr/>
                </a:tc>
                <a:tc>
                  <a:txBody>
                    <a:bodyPr/>
                    <a:lstStyle/>
                    <a:p>
                      <a:pPr algn="ctr"/>
                      <a:r>
                        <a:rPr lang="en-US" dirty="0" smtClean="0"/>
                        <a:t>Z</a:t>
                      </a:r>
                      <a:endParaRPr lang="en-US" dirty="0"/>
                    </a:p>
                  </a:txBody>
                  <a:tcPr/>
                </a:tc>
                <a:tc>
                  <a:txBody>
                    <a:bodyPr/>
                    <a:lstStyle/>
                    <a:p>
                      <a:pPr algn="ctr"/>
                      <a:r>
                        <a:rPr lang="en-US" dirty="0" smtClean="0"/>
                        <a:t>f</a:t>
                      </a:r>
                      <a:endParaRPr lang="en-US" dirty="0"/>
                    </a:p>
                  </a:txBody>
                  <a:tcPr/>
                </a:tc>
                <a:tc>
                  <a:txBody>
                    <a:bodyPr/>
                    <a:lstStyle/>
                    <a:p>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r>
                        <a:rPr lang="en-US" dirty="0" smtClean="0"/>
                        <a:t>(row 7)</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r>
                        <a:rPr lang="en-US" dirty="0" smtClean="0"/>
                        <a:t>(row 5)</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r>
                        <a:rPr lang="en-US" dirty="0" smtClean="0"/>
                        <a:t>(row 4)</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r>
                        <a:rPr lang="en-US" dirty="0" smtClean="0"/>
                        <a:t>(row</a:t>
                      </a:r>
                      <a:r>
                        <a:rPr lang="en-US" baseline="0" dirty="0" smtClean="0"/>
                        <a:t> 0)</a:t>
                      </a:r>
                      <a:endParaRPr lang="en-US"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simplify</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sz="2800" dirty="0" smtClean="0"/>
              <a:t>Write down </a:t>
            </a:r>
            <a:r>
              <a:rPr lang="en-US" sz="2800" dirty="0" err="1" smtClean="0"/>
              <a:t>minterm</a:t>
            </a:r>
            <a:r>
              <a:rPr lang="en-US" sz="2800" dirty="0" smtClean="0"/>
              <a:t> numbers that occur in the </a:t>
            </a:r>
            <a:r>
              <a:rPr lang="en-US" sz="2800" dirty="0" err="1" smtClean="0"/>
              <a:t>boolean</a:t>
            </a:r>
            <a:r>
              <a:rPr lang="en-US" sz="2800" dirty="0" smtClean="0"/>
              <a:t> formula.  (Helpful to write in decimal and binary)</a:t>
            </a:r>
          </a:p>
          <a:p>
            <a:r>
              <a:rPr lang="en-US" sz="2800" dirty="0" smtClean="0"/>
              <a:t>Draw the </a:t>
            </a:r>
            <a:r>
              <a:rPr lang="en-US" sz="2800" dirty="0" err="1" smtClean="0"/>
              <a:t>Karnaugh</a:t>
            </a:r>
            <a:r>
              <a:rPr lang="en-US" sz="2800" dirty="0" smtClean="0"/>
              <a:t> map:  it’s a 2-d truth table.  To list the 4 possibilities of 2 variables, use this pattern:    00 / 01 / 11 / 10.</a:t>
            </a:r>
          </a:p>
          <a:p>
            <a:r>
              <a:rPr lang="en-US" sz="2800" dirty="0" smtClean="0"/>
              <a:t>Put 1’s in the map corresponding to the </a:t>
            </a:r>
            <a:r>
              <a:rPr lang="en-US" sz="2800" dirty="0" err="1" smtClean="0"/>
              <a:t>minterms</a:t>
            </a:r>
            <a:r>
              <a:rPr lang="en-US" sz="2800" dirty="0" smtClean="0"/>
              <a:t>.</a:t>
            </a:r>
          </a:p>
          <a:p>
            <a:r>
              <a:rPr lang="en-US" sz="2800" dirty="0" smtClean="0">
                <a:solidFill>
                  <a:srgbClr val="FFFF00"/>
                </a:solidFill>
              </a:rPr>
              <a:t>Combine</a:t>
            </a:r>
            <a:r>
              <a:rPr lang="en-US" sz="2800" dirty="0" smtClean="0"/>
              <a:t> adjacent </a:t>
            </a:r>
            <a:r>
              <a:rPr lang="en-US" sz="2800" dirty="0" err="1" smtClean="0"/>
              <a:t>minterms</a:t>
            </a:r>
            <a:r>
              <a:rPr lang="en-US" sz="2800" dirty="0" smtClean="0"/>
              <a:t> into a single new term.</a:t>
            </a:r>
          </a:p>
          <a:p>
            <a:pPr lvl="1"/>
            <a:r>
              <a:rPr lang="en-US" sz="2400" dirty="0" smtClean="0"/>
              <a:t>For example, the </a:t>
            </a:r>
            <a:r>
              <a:rPr lang="en-US" sz="2400" dirty="0" err="1" smtClean="0"/>
              <a:t>minterms</a:t>
            </a:r>
            <a:r>
              <a:rPr lang="en-US" sz="2400" dirty="0" smtClean="0"/>
              <a:t> 0010, 0011, 0110 and 0111 are all of the form 0_1_, which means we have the term </a:t>
            </a:r>
            <a:r>
              <a:rPr lang="en-US" sz="2400" dirty="0" err="1" smtClean="0"/>
              <a:t>w’y</a:t>
            </a:r>
            <a:r>
              <a:rPr lang="en-US" sz="2400" dirty="0" smtClean="0"/>
              <a:t>.</a:t>
            </a:r>
          </a:p>
          <a:p>
            <a:pPr lvl="1"/>
            <a:r>
              <a:rPr lang="en-US" sz="2400" dirty="0" smtClean="0"/>
              <a:t>The </a:t>
            </a:r>
            <a:r>
              <a:rPr lang="en-US" sz="2400" dirty="0" err="1" smtClean="0"/>
              <a:t>Karnaugh</a:t>
            </a:r>
            <a:r>
              <a:rPr lang="en-US" sz="2400" dirty="0" smtClean="0"/>
              <a:t> map simplifies the process of finding these matches.</a:t>
            </a:r>
          </a:p>
          <a:p>
            <a:pPr lvl="1"/>
            <a:r>
              <a:rPr lang="en-US" sz="2400" dirty="0" smtClean="0"/>
              <a:t>Repeat as needed until all </a:t>
            </a:r>
            <a:r>
              <a:rPr lang="en-US" sz="2400" dirty="0" err="1" smtClean="0"/>
              <a:t>minterms</a:t>
            </a:r>
            <a:r>
              <a:rPr lang="en-US" sz="2400" dirty="0" smtClean="0"/>
              <a:t> used.</a:t>
            </a:r>
          </a:p>
          <a:p>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a:t>
            </a:r>
            <a:r>
              <a:rPr lang="en-US" dirty="0" smtClean="0"/>
              <a:t> (0, 4, 5, 7)</a:t>
            </a:r>
            <a:endParaRPr lang="en-US" dirty="0"/>
          </a:p>
        </p:txBody>
      </p:sp>
      <p:sp>
        <p:nvSpPr>
          <p:cNvPr id="3" name="Content Placeholder 2"/>
          <p:cNvSpPr>
            <a:spLocks noGrp="1"/>
          </p:cNvSpPr>
          <p:nvPr>
            <p:ph idx="1"/>
          </p:nvPr>
        </p:nvSpPr>
        <p:spPr/>
        <p:txBody>
          <a:bodyPr>
            <a:normAutofit/>
          </a:bodyPr>
          <a:lstStyle/>
          <a:p>
            <a:endParaRPr lang="en-US" sz="2800" dirty="0" smtClean="0"/>
          </a:p>
          <a:p>
            <a:endParaRPr lang="en-US" sz="2800" dirty="0" smtClean="0"/>
          </a:p>
          <a:p>
            <a:endParaRPr lang="en-US" sz="2800" dirty="0" smtClean="0"/>
          </a:p>
          <a:p>
            <a:r>
              <a:rPr lang="en-US" sz="2800" dirty="0" smtClean="0"/>
              <a:t>Notice arrangement of map!</a:t>
            </a:r>
          </a:p>
          <a:p>
            <a:r>
              <a:rPr lang="en-US" sz="2800" dirty="0" smtClean="0"/>
              <a:t>Put 1’s in map for the </a:t>
            </a:r>
            <a:r>
              <a:rPr lang="en-US" sz="2800" dirty="0" err="1" smtClean="0"/>
              <a:t>minterms</a:t>
            </a:r>
            <a:r>
              <a:rPr lang="en-US" sz="2800" dirty="0" smtClean="0"/>
              <a:t> (convert to binary)</a:t>
            </a:r>
          </a:p>
          <a:p>
            <a:r>
              <a:rPr lang="en-US" sz="2800" dirty="0" smtClean="0"/>
              <a:t>Combine rectangles of size 2, 4, 8, 16 – the biggest size possible.</a:t>
            </a:r>
          </a:p>
          <a:p>
            <a:r>
              <a:rPr lang="en-US" sz="2800" dirty="0" smtClean="0"/>
              <a:t>The simplified term is </a:t>
            </a:r>
            <a:r>
              <a:rPr lang="en-US" sz="2800" dirty="0" smtClean="0">
                <a:solidFill>
                  <a:srgbClr val="FFFF00"/>
                </a:solidFill>
              </a:rPr>
              <a:t>whatever values your combined 1’s have in common</a:t>
            </a:r>
            <a:endParaRPr lang="en-US" sz="2800" dirty="0">
              <a:solidFill>
                <a:srgbClr val="FFFF00"/>
              </a:solidFill>
            </a:endParaRPr>
          </a:p>
        </p:txBody>
      </p:sp>
      <p:graphicFrame>
        <p:nvGraphicFramePr>
          <p:cNvPr id="4" name="Table 3"/>
          <p:cNvGraphicFramePr>
            <a:graphicFrameLocks noGrp="1"/>
          </p:cNvGraphicFramePr>
          <p:nvPr/>
        </p:nvGraphicFramePr>
        <p:xfrm>
          <a:off x="3124200" y="1600200"/>
          <a:ext cx="2767013" cy="1381760"/>
        </p:xfrm>
        <a:graphic>
          <a:graphicData uri="http://schemas.openxmlformats.org/drawingml/2006/table">
            <a:tbl>
              <a:tblPr firstRow="1" bandRow="1">
                <a:tableStyleId>{5C22544A-7EE6-4342-B048-85BDC9FD1C3A}</a:tableStyleId>
              </a:tblPr>
              <a:tblGrid>
                <a:gridCol w="689293"/>
                <a:gridCol w="519430"/>
                <a:gridCol w="519430"/>
                <a:gridCol w="519430"/>
                <a:gridCol w="519430"/>
              </a:tblGrid>
              <a:tr h="370840">
                <a:tc>
                  <a:txBody>
                    <a:bodyPr/>
                    <a:lstStyle/>
                    <a:p>
                      <a:endParaRPr lang="en-US" dirty="0"/>
                    </a:p>
                  </a:txBody>
                  <a:tcPr/>
                </a:tc>
                <a:tc>
                  <a:txBody>
                    <a:bodyPr/>
                    <a:lstStyle/>
                    <a:p>
                      <a:r>
                        <a:rPr lang="en-US" dirty="0" smtClean="0"/>
                        <a:t>Y Z</a:t>
                      </a:r>
                    </a:p>
                    <a:p>
                      <a:r>
                        <a:rPr lang="en-US" dirty="0" smtClean="0"/>
                        <a:t>0</a:t>
                      </a:r>
                      <a:r>
                        <a:rPr lang="en-US" baseline="0" dirty="0" smtClean="0"/>
                        <a:t> 0</a:t>
                      </a:r>
                      <a:endParaRPr lang="en-US" dirty="0"/>
                    </a:p>
                  </a:txBody>
                  <a:tcPr/>
                </a:tc>
                <a:tc>
                  <a:txBody>
                    <a:bodyPr/>
                    <a:lstStyle/>
                    <a:p>
                      <a:r>
                        <a:rPr lang="en-US" dirty="0" smtClean="0"/>
                        <a:t>Y Z</a:t>
                      </a:r>
                    </a:p>
                    <a:p>
                      <a:r>
                        <a:rPr lang="en-US" dirty="0" smtClean="0"/>
                        <a:t>0 1</a:t>
                      </a:r>
                      <a:endParaRPr lang="en-US" dirty="0"/>
                    </a:p>
                  </a:txBody>
                  <a:tcPr/>
                </a:tc>
                <a:tc>
                  <a:txBody>
                    <a:bodyPr/>
                    <a:lstStyle/>
                    <a:p>
                      <a:r>
                        <a:rPr lang="en-US" dirty="0" smtClean="0"/>
                        <a:t>Y Z</a:t>
                      </a:r>
                    </a:p>
                    <a:p>
                      <a:r>
                        <a:rPr lang="en-US" dirty="0" smtClean="0"/>
                        <a:t>1 1</a:t>
                      </a:r>
                      <a:endParaRPr lang="en-US" dirty="0"/>
                    </a:p>
                  </a:txBody>
                  <a:tcPr/>
                </a:tc>
                <a:tc>
                  <a:txBody>
                    <a:bodyPr/>
                    <a:lstStyle/>
                    <a:p>
                      <a:r>
                        <a:rPr lang="en-US" dirty="0" smtClean="0"/>
                        <a:t>Y Z</a:t>
                      </a:r>
                    </a:p>
                    <a:p>
                      <a:r>
                        <a:rPr lang="en-US" dirty="0" smtClean="0"/>
                        <a:t>1 0</a:t>
                      </a:r>
                      <a:endParaRPr lang="en-US" dirty="0"/>
                    </a:p>
                  </a:txBody>
                  <a:tcPr/>
                </a:tc>
              </a:tr>
              <a:tr h="370840">
                <a:tc>
                  <a:txBody>
                    <a:bodyPr/>
                    <a:lstStyle/>
                    <a:p>
                      <a:r>
                        <a:rPr lang="en-US" dirty="0" smtClean="0"/>
                        <a:t>X = 0</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370840">
                <a:tc>
                  <a:txBody>
                    <a:bodyPr/>
                    <a:lstStyle/>
                    <a:p>
                      <a:r>
                        <a:rPr lang="en-US" dirty="0" smtClean="0"/>
                        <a:t>X = 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Simplifying</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endParaRPr lang="en-US" sz="2800" dirty="0" smtClean="0"/>
          </a:p>
          <a:p>
            <a:endParaRPr lang="en-US" sz="2800" dirty="0" smtClean="0"/>
          </a:p>
          <a:p>
            <a:pPr>
              <a:buNone/>
            </a:pPr>
            <a:endParaRPr lang="en-US" sz="2800" dirty="0" smtClean="0"/>
          </a:p>
          <a:p>
            <a:r>
              <a:rPr lang="en-US" sz="2800" dirty="0" smtClean="0"/>
              <a:t>We cannot group all four 1’s, so we try to group them in 2’s.</a:t>
            </a:r>
          </a:p>
          <a:p>
            <a:r>
              <a:rPr lang="en-US" sz="2800" dirty="0" smtClean="0"/>
              <a:t>The terms are </a:t>
            </a:r>
            <a:r>
              <a:rPr lang="en-US" sz="2800" dirty="0" err="1" smtClean="0"/>
              <a:t>y’z</a:t>
            </a:r>
            <a:r>
              <a:rPr lang="en-US" sz="2800" dirty="0" smtClean="0"/>
              <a:t>’ and </a:t>
            </a:r>
            <a:r>
              <a:rPr lang="en-US" sz="2800" dirty="0" err="1" smtClean="0"/>
              <a:t>xz</a:t>
            </a:r>
            <a:r>
              <a:rPr lang="en-US" sz="2800" dirty="0" smtClean="0"/>
              <a:t>, so F = </a:t>
            </a:r>
            <a:r>
              <a:rPr lang="en-US" sz="2800" dirty="0" err="1" smtClean="0"/>
              <a:t>y’z</a:t>
            </a:r>
            <a:r>
              <a:rPr lang="en-US" sz="2800" dirty="0" smtClean="0"/>
              <a:t>’ + </a:t>
            </a:r>
            <a:r>
              <a:rPr lang="en-US" sz="2800" dirty="0" err="1" smtClean="0"/>
              <a:t>xz</a:t>
            </a:r>
            <a:r>
              <a:rPr lang="en-US" sz="2800" dirty="0" smtClean="0"/>
              <a:t>.</a:t>
            </a:r>
          </a:p>
          <a:p>
            <a:pPr lvl="1"/>
            <a:r>
              <a:rPr lang="en-US" sz="2400" dirty="0" smtClean="0"/>
              <a:t>Do you see why these are the terms?</a:t>
            </a:r>
          </a:p>
          <a:p>
            <a:r>
              <a:rPr lang="en-US" sz="2800" dirty="0" smtClean="0"/>
              <a:t>You can check your answer by multiplying each term by (x + x’) or (y + y’) or (z + z’) to make sure each term has all variables.</a:t>
            </a:r>
          </a:p>
        </p:txBody>
      </p:sp>
      <p:graphicFrame>
        <p:nvGraphicFramePr>
          <p:cNvPr id="4" name="Table 3"/>
          <p:cNvGraphicFramePr>
            <a:graphicFrameLocks noGrp="1"/>
          </p:cNvGraphicFramePr>
          <p:nvPr/>
        </p:nvGraphicFramePr>
        <p:xfrm>
          <a:off x="3124200" y="1600200"/>
          <a:ext cx="2767013" cy="1381760"/>
        </p:xfrm>
        <a:graphic>
          <a:graphicData uri="http://schemas.openxmlformats.org/drawingml/2006/table">
            <a:tbl>
              <a:tblPr firstRow="1" bandRow="1">
                <a:tableStyleId>{5C22544A-7EE6-4342-B048-85BDC9FD1C3A}</a:tableStyleId>
              </a:tblPr>
              <a:tblGrid>
                <a:gridCol w="689293"/>
                <a:gridCol w="519430"/>
                <a:gridCol w="519430"/>
                <a:gridCol w="519430"/>
                <a:gridCol w="519430"/>
              </a:tblGrid>
              <a:tr h="370840">
                <a:tc>
                  <a:txBody>
                    <a:bodyPr/>
                    <a:lstStyle/>
                    <a:p>
                      <a:endParaRPr lang="en-US" dirty="0"/>
                    </a:p>
                  </a:txBody>
                  <a:tcPr/>
                </a:tc>
                <a:tc>
                  <a:txBody>
                    <a:bodyPr/>
                    <a:lstStyle/>
                    <a:p>
                      <a:r>
                        <a:rPr lang="en-US" dirty="0" smtClean="0"/>
                        <a:t>Y Z</a:t>
                      </a:r>
                    </a:p>
                    <a:p>
                      <a:r>
                        <a:rPr lang="en-US" dirty="0" smtClean="0"/>
                        <a:t>0</a:t>
                      </a:r>
                      <a:r>
                        <a:rPr lang="en-US" baseline="0" dirty="0" smtClean="0"/>
                        <a:t> 0</a:t>
                      </a:r>
                      <a:endParaRPr lang="en-US" dirty="0"/>
                    </a:p>
                  </a:txBody>
                  <a:tcPr/>
                </a:tc>
                <a:tc>
                  <a:txBody>
                    <a:bodyPr/>
                    <a:lstStyle/>
                    <a:p>
                      <a:r>
                        <a:rPr lang="en-US" dirty="0" smtClean="0"/>
                        <a:t>Y Z</a:t>
                      </a:r>
                    </a:p>
                    <a:p>
                      <a:r>
                        <a:rPr lang="en-US" dirty="0" smtClean="0"/>
                        <a:t>0 1</a:t>
                      </a:r>
                      <a:endParaRPr lang="en-US" dirty="0"/>
                    </a:p>
                  </a:txBody>
                  <a:tcPr/>
                </a:tc>
                <a:tc>
                  <a:txBody>
                    <a:bodyPr/>
                    <a:lstStyle/>
                    <a:p>
                      <a:r>
                        <a:rPr lang="en-US" dirty="0" smtClean="0"/>
                        <a:t>Y Z</a:t>
                      </a:r>
                    </a:p>
                    <a:p>
                      <a:r>
                        <a:rPr lang="en-US" dirty="0" smtClean="0"/>
                        <a:t>1 1</a:t>
                      </a:r>
                      <a:endParaRPr lang="en-US" dirty="0"/>
                    </a:p>
                  </a:txBody>
                  <a:tcPr/>
                </a:tc>
                <a:tc>
                  <a:txBody>
                    <a:bodyPr/>
                    <a:lstStyle/>
                    <a:p>
                      <a:r>
                        <a:rPr lang="en-US" dirty="0" smtClean="0"/>
                        <a:t>Y Z</a:t>
                      </a:r>
                    </a:p>
                    <a:p>
                      <a:r>
                        <a:rPr lang="en-US" dirty="0" smtClean="0"/>
                        <a:t>1 0</a:t>
                      </a:r>
                      <a:endParaRPr lang="en-US" dirty="0"/>
                    </a:p>
                  </a:txBody>
                  <a:tcPr/>
                </a:tc>
              </a:tr>
              <a:tr h="370840">
                <a:tc>
                  <a:txBody>
                    <a:bodyPr/>
                    <a:lstStyle/>
                    <a:p>
                      <a:r>
                        <a:rPr lang="en-US" dirty="0" smtClean="0"/>
                        <a:t>X = 0</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370840">
                <a:tc>
                  <a:txBody>
                    <a:bodyPr/>
                    <a:lstStyle/>
                    <a:p>
                      <a:r>
                        <a:rPr lang="en-US" dirty="0" smtClean="0"/>
                        <a:t>X = 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endParaRPr lang="en-US" dirty="0"/>
                    </a:p>
                  </a:txBody>
                  <a:tcPr/>
                </a:tc>
              </a:tr>
            </a:tbl>
          </a:graphicData>
        </a:graphic>
      </p:graphicFrame>
      <p:sp>
        <p:nvSpPr>
          <p:cNvPr id="5" name="Oval 4"/>
          <p:cNvSpPr/>
          <p:nvPr/>
        </p:nvSpPr>
        <p:spPr>
          <a:xfrm>
            <a:off x="3886200" y="2286000"/>
            <a:ext cx="3810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419600" y="2667000"/>
            <a:ext cx="9144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idx="1"/>
          </p:nvPr>
        </p:nvSpPr>
        <p:spPr/>
        <p:txBody>
          <a:bodyPr>
            <a:normAutofit/>
          </a:bodyPr>
          <a:lstStyle/>
          <a:p>
            <a:r>
              <a:rPr lang="en-US" sz="2800" dirty="0" smtClean="0"/>
              <a:t>F</a:t>
            </a:r>
            <a:r>
              <a:rPr lang="en-US" sz="2800" baseline="-25000" dirty="0" smtClean="0"/>
              <a:t>1</a:t>
            </a:r>
            <a:r>
              <a:rPr lang="en-US" sz="2800" dirty="0" smtClean="0"/>
              <a:t> (x, y, z) = </a:t>
            </a:r>
            <a:r>
              <a:rPr lang="el-GR" sz="2800" dirty="0" smtClean="0"/>
              <a:t>Σ</a:t>
            </a:r>
            <a:r>
              <a:rPr lang="en-US" sz="2800" dirty="0" smtClean="0"/>
              <a:t> (1, 2, 3, 5, 7)</a:t>
            </a:r>
          </a:p>
          <a:p>
            <a:endParaRPr lang="en-US" sz="2800" dirty="0" smtClean="0"/>
          </a:p>
          <a:p>
            <a:endParaRPr lang="en-US" sz="2800" dirty="0" smtClean="0"/>
          </a:p>
          <a:p>
            <a:r>
              <a:rPr lang="en-US" sz="2800" dirty="0" smtClean="0"/>
              <a:t>F</a:t>
            </a:r>
            <a:r>
              <a:rPr lang="en-US" sz="2800" baseline="-25000" dirty="0" smtClean="0"/>
              <a:t>2</a:t>
            </a:r>
            <a:r>
              <a:rPr lang="en-US" sz="2800" dirty="0" smtClean="0"/>
              <a:t> (x, y, z) = </a:t>
            </a:r>
            <a:r>
              <a:rPr lang="el-GR" sz="2800" dirty="0" smtClean="0"/>
              <a:t>Σ</a:t>
            </a:r>
            <a:r>
              <a:rPr lang="en-US" sz="2800" dirty="0" smtClean="0"/>
              <a:t> (0, 2, 4, 6)</a:t>
            </a:r>
          </a:p>
          <a:p>
            <a:endParaRPr lang="en-US" sz="2800" dirty="0" smtClean="0"/>
          </a:p>
          <a:p>
            <a:endParaRPr lang="en-US" sz="2800" dirty="0" smtClean="0"/>
          </a:p>
          <a:p>
            <a:r>
              <a:rPr lang="en-US" sz="2800" dirty="0" smtClean="0"/>
              <a:t>F</a:t>
            </a:r>
            <a:r>
              <a:rPr lang="en-US" sz="2800" baseline="-25000" dirty="0" smtClean="0"/>
              <a:t>3</a:t>
            </a:r>
            <a:r>
              <a:rPr lang="en-US" sz="2800" dirty="0" smtClean="0"/>
              <a:t> (x, y, z) = </a:t>
            </a:r>
            <a:r>
              <a:rPr lang="el-GR" sz="2800" dirty="0" smtClean="0"/>
              <a:t>Σ</a:t>
            </a:r>
            <a:r>
              <a:rPr lang="en-US" sz="2800" dirty="0" smtClean="0"/>
              <a:t> (1, 3, 4)</a:t>
            </a:r>
          </a:p>
          <a:p>
            <a:pPr lvl="1"/>
            <a:r>
              <a:rPr lang="en-US" sz="2400" dirty="0" smtClean="0"/>
              <a:t>Note:  you can’t group 1’s by diagonal!</a:t>
            </a: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variables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Let’s look at our earlier function that had 8 terms:</a:t>
            </a:r>
          </a:p>
          <a:p>
            <a:pPr>
              <a:buNone/>
            </a:pPr>
            <a:r>
              <a:rPr lang="en-US" sz="2800" dirty="0" smtClean="0"/>
              <a:t>	a = </a:t>
            </a:r>
            <a:r>
              <a:rPr lang="el-GR" sz="2800" dirty="0" smtClean="0"/>
              <a:t>Σ</a:t>
            </a:r>
            <a:r>
              <a:rPr lang="en-US" sz="2800" dirty="0" smtClean="0"/>
              <a:t> (0, 2, 3, 5, 6, 7, 8, 9) becomes</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400" dirty="0" smtClean="0"/>
              <a:t>= </a:t>
            </a:r>
            <a:r>
              <a:rPr lang="en-US" sz="2400" dirty="0" err="1" smtClean="0"/>
              <a:t>x’y’z</a:t>
            </a:r>
            <a:r>
              <a:rPr lang="en-US" sz="2400" dirty="0" smtClean="0"/>
              <a:t>’ + </a:t>
            </a:r>
            <a:r>
              <a:rPr lang="en-US" sz="2400" dirty="0" err="1" smtClean="0"/>
              <a:t>wx’y</a:t>
            </a:r>
            <a:r>
              <a:rPr lang="en-US" sz="2400" dirty="0" smtClean="0"/>
              <a:t>’ + </a:t>
            </a:r>
            <a:r>
              <a:rPr lang="en-US" sz="2400" dirty="0" err="1" smtClean="0"/>
              <a:t>w’xz</a:t>
            </a:r>
            <a:r>
              <a:rPr lang="en-US" sz="2400" dirty="0" smtClean="0"/>
              <a:t> + </a:t>
            </a:r>
            <a:r>
              <a:rPr lang="en-US" sz="2400" dirty="0" err="1" smtClean="0"/>
              <a:t>w’y</a:t>
            </a:r>
            <a:r>
              <a:rPr lang="en-US" sz="2400" dirty="0" smtClean="0"/>
              <a:t>   and we can factor if desired.</a:t>
            </a:r>
            <a:endParaRPr lang="en-US" sz="2400" dirty="0"/>
          </a:p>
        </p:txBody>
      </p:sp>
      <p:graphicFrame>
        <p:nvGraphicFramePr>
          <p:cNvPr id="4" name="Table 3"/>
          <p:cNvGraphicFramePr>
            <a:graphicFrameLocks noGrp="1"/>
          </p:cNvGraphicFramePr>
          <p:nvPr/>
        </p:nvGraphicFramePr>
        <p:xfrm>
          <a:off x="762000" y="2895600"/>
          <a:ext cx="3348038" cy="3200400"/>
        </p:xfrm>
        <a:graphic>
          <a:graphicData uri="http://schemas.openxmlformats.org/drawingml/2006/table">
            <a:tbl>
              <a:tblPr firstRow="1" bandRow="1">
                <a:tableStyleId>{5C22544A-7EE6-4342-B048-85BDC9FD1C3A}</a:tableStyleId>
              </a:tblPr>
              <a:tblGrid>
                <a:gridCol w="1270318"/>
                <a:gridCol w="519430"/>
                <a:gridCol w="519430"/>
                <a:gridCol w="519430"/>
                <a:gridCol w="519430"/>
              </a:tblGrid>
              <a:tr h="370840">
                <a:tc>
                  <a:txBody>
                    <a:bodyPr/>
                    <a:lstStyle/>
                    <a:p>
                      <a:endParaRPr lang="en-US" dirty="0" smtClean="0"/>
                    </a:p>
                    <a:p>
                      <a:r>
                        <a:rPr lang="en-US" dirty="0" smtClean="0"/>
                        <a:t>               Y Z</a:t>
                      </a:r>
                      <a:endParaRPr lang="en-US" dirty="0"/>
                    </a:p>
                  </a:txBody>
                  <a:tcPr/>
                </a:tc>
                <a:tc>
                  <a:txBody>
                    <a:bodyPr/>
                    <a:lstStyle/>
                    <a:p>
                      <a:endParaRPr lang="en-US" dirty="0" smtClean="0"/>
                    </a:p>
                    <a:p>
                      <a:r>
                        <a:rPr lang="en-US" dirty="0" smtClean="0"/>
                        <a:t>0</a:t>
                      </a:r>
                      <a:r>
                        <a:rPr lang="en-US" baseline="0" dirty="0" smtClean="0"/>
                        <a:t> 0</a:t>
                      </a:r>
                      <a:endParaRPr lang="en-US" dirty="0"/>
                    </a:p>
                  </a:txBody>
                  <a:tcPr/>
                </a:tc>
                <a:tc>
                  <a:txBody>
                    <a:bodyPr/>
                    <a:lstStyle/>
                    <a:p>
                      <a:endParaRPr lang="en-US" dirty="0" smtClean="0"/>
                    </a:p>
                    <a:p>
                      <a:r>
                        <a:rPr lang="en-US" dirty="0" smtClean="0"/>
                        <a:t>0 1</a:t>
                      </a:r>
                      <a:endParaRPr lang="en-US" dirty="0"/>
                    </a:p>
                  </a:txBody>
                  <a:tcPr/>
                </a:tc>
                <a:tc>
                  <a:txBody>
                    <a:bodyPr/>
                    <a:lstStyle/>
                    <a:p>
                      <a:endParaRPr lang="en-US" dirty="0" smtClean="0"/>
                    </a:p>
                    <a:p>
                      <a:r>
                        <a:rPr lang="en-US" dirty="0" smtClean="0"/>
                        <a:t>1</a:t>
                      </a:r>
                      <a:r>
                        <a:rPr lang="en-US" baseline="0" dirty="0" smtClean="0"/>
                        <a:t> 1</a:t>
                      </a:r>
                      <a:endParaRPr lang="en-US" dirty="0"/>
                    </a:p>
                  </a:txBody>
                  <a:tcPr/>
                </a:tc>
                <a:tc>
                  <a:txBody>
                    <a:bodyPr/>
                    <a:lstStyle/>
                    <a:p>
                      <a:endParaRPr lang="en-US" dirty="0" smtClean="0"/>
                    </a:p>
                    <a:p>
                      <a:r>
                        <a:rPr lang="en-US" dirty="0" smtClean="0"/>
                        <a:t>1 0</a:t>
                      </a:r>
                      <a:endParaRPr lang="en-US" dirty="0"/>
                    </a:p>
                  </a:txBody>
                  <a:tcPr/>
                </a:tc>
              </a:tr>
              <a:tr h="370840">
                <a:tc>
                  <a:txBody>
                    <a:bodyPr/>
                    <a:lstStyle/>
                    <a:p>
                      <a:pPr algn="r"/>
                      <a:r>
                        <a:rPr lang="en-US" dirty="0" smtClean="0"/>
                        <a:t>W              0</a:t>
                      </a:r>
                    </a:p>
                    <a:p>
                      <a:pPr algn="r"/>
                      <a:r>
                        <a:rPr lang="en-US" dirty="0" smtClean="0"/>
                        <a:t>X               0</a:t>
                      </a:r>
                      <a:endParaRPr lang="en-US" dirty="0"/>
                    </a:p>
                  </a:txBody>
                  <a:tcPr/>
                </a:tc>
                <a:tc>
                  <a:txBody>
                    <a:bodyPr/>
                    <a:lstStyle/>
                    <a:p>
                      <a:pPr algn="ctr"/>
                      <a:r>
                        <a:rPr lang="en-US" sz="3200" dirty="0" smtClean="0"/>
                        <a:t>1</a:t>
                      </a:r>
                      <a:endParaRPr lang="en-US" sz="3200" dirty="0"/>
                    </a:p>
                  </a:txBody>
                  <a:tcPr/>
                </a:tc>
                <a:tc>
                  <a:txBody>
                    <a:bodyPr/>
                    <a:lstStyle/>
                    <a:p>
                      <a:pPr algn="ctr"/>
                      <a:endParaRPr lang="en-US" sz="3200" dirty="0"/>
                    </a:p>
                  </a:txBody>
                  <a:tcPr/>
                </a:tc>
                <a:tc>
                  <a:txBody>
                    <a:bodyPr/>
                    <a:lstStyle/>
                    <a:p>
                      <a:pPr algn="ctr"/>
                      <a:r>
                        <a:rPr lang="en-US" sz="3200" dirty="0" smtClean="0"/>
                        <a:t>1</a:t>
                      </a:r>
                      <a:endParaRPr lang="en-US" sz="3200" dirty="0"/>
                    </a:p>
                  </a:txBody>
                  <a:tcPr/>
                </a:tc>
                <a:tc>
                  <a:txBody>
                    <a:bodyPr/>
                    <a:lstStyle/>
                    <a:p>
                      <a:pPr algn="ctr"/>
                      <a:r>
                        <a:rPr lang="en-US" sz="3200" dirty="0" smtClean="0"/>
                        <a:t>1</a:t>
                      </a:r>
                      <a:endParaRPr lang="en-US" sz="3200" dirty="0"/>
                    </a:p>
                  </a:txBody>
                  <a:tcPr/>
                </a:tc>
              </a:tr>
              <a:tr h="370840">
                <a:tc>
                  <a:txBody>
                    <a:bodyPr/>
                    <a:lstStyle/>
                    <a:p>
                      <a:pPr algn="r"/>
                      <a:r>
                        <a:rPr lang="en-US" dirty="0" smtClean="0"/>
                        <a:t>0</a:t>
                      </a:r>
                    </a:p>
                    <a:p>
                      <a:pPr algn="r"/>
                      <a:r>
                        <a:rPr lang="en-US" dirty="0" smtClean="0"/>
                        <a:t>1</a:t>
                      </a:r>
                      <a:endParaRPr lang="en-US" dirty="0"/>
                    </a:p>
                  </a:txBody>
                  <a:tcPr/>
                </a:tc>
                <a:tc>
                  <a:txBody>
                    <a:bodyPr/>
                    <a:lstStyle/>
                    <a:p>
                      <a:pPr algn="ctr"/>
                      <a:endParaRPr lang="en-US" sz="3200" dirty="0"/>
                    </a:p>
                  </a:txBody>
                  <a:tcPr/>
                </a:tc>
                <a:tc>
                  <a:txBody>
                    <a:bodyPr/>
                    <a:lstStyle/>
                    <a:p>
                      <a:pPr algn="ctr"/>
                      <a:r>
                        <a:rPr lang="en-US" sz="3200" dirty="0" smtClean="0"/>
                        <a:t>1</a:t>
                      </a:r>
                      <a:endParaRPr lang="en-US" sz="3200" dirty="0"/>
                    </a:p>
                  </a:txBody>
                  <a:tcPr/>
                </a:tc>
                <a:tc>
                  <a:txBody>
                    <a:bodyPr/>
                    <a:lstStyle/>
                    <a:p>
                      <a:pPr algn="ctr"/>
                      <a:r>
                        <a:rPr lang="en-US" sz="3200" dirty="0" smtClean="0"/>
                        <a:t>1</a:t>
                      </a:r>
                      <a:endParaRPr lang="en-US" sz="3200" dirty="0"/>
                    </a:p>
                  </a:txBody>
                  <a:tcPr/>
                </a:tc>
                <a:tc>
                  <a:txBody>
                    <a:bodyPr/>
                    <a:lstStyle/>
                    <a:p>
                      <a:pPr algn="ctr"/>
                      <a:r>
                        <a:rPr lang="en-US" sz="3200" dirty="0" smtClean="0"/>
                        <a:t>1</a:t>
                      </a:r>
                      <a:endParaRPr lang="en-US" sz="3200" dirty="0"/>
                    </a:p>
                  </a:txBody>
                  <a:tcPr/>
                </a:tc>
              </a:tr>
              <a:tr h="370840">
                <a:tc>
                  <a:txBody>
                    <a:bodyPr/>
                    <a:lstStyle/>
                    <a:p>
                      <a:pPr algn="r"/>
                      <a:r>
                        <a:rPr lang="en-US" dirty="0" smtClean="0"/>
                        <a:t>1</a:t>
                      </a:r>
                    </a:p>
                    <a:p>
                      <a:pPr algn="r"/>
                      <a:r>
                        <a:rPr lang="en-US" dirty="0" smtClean="0"/>
                        <a:t>1</a:t>
                      </a:r>
                      <a:endParaRPr lang="en-US" dirty="0"/>
                    </a:p>
                  </a:txBody>
                  <a:tcPr/>
                </a:tc>
                <a:tc>
                  <a:txBody>
                    <a:bodyPr/>
                    <a:lstStyle/>
                    <a:p>
                      <a:pPr algn="ctr"/>
                      <a:endParaRPr lang="en-US" sz="3200"/>
                    </a:p>
                  </a:txBody>
                  <a:tcPr/>
                </a:tc>
                <a:tc>
                  <a:txBody>
                    <a:bodyPr/>
                    <a:lstStyle/>
                    <a:p>
                      <a:pPr algn="ctr"/>
                      <a:endParaRPr lang="en-US" sz="3200" dirty="0"/>
                    </a:p>
                  </a:txBody>
                  <a:tcPr/>
                </a:tc>
                <a:tc>
                  <a:txBody>
                    <a:bodyPr/>
                    <a:lstStyle/>
                    <a:p>
                      <a:pPr algn="ctr"/>
                      <a:endParaRPr lang="en-US" sz="3200" dirty="0"/>
                    </a:p>
                  </a:txBody>
                  <a:tcPr/>
                </a:tc>
                <a:tc>
                  <a:txBody>
                    <a:bodyPr/>
                    <a:lstStyle/>
                    <a:p>
                      <a:pPr algn="ctr"/>
                      <a:endParaRPr lang="en-US" sz="3200"/>
                    </a:p>
                  </a:txBody>
                  <a:tcPr/>
                </a:tc>
              </a:tr>
              <a:tr h="370840">
                <a:tc>
                  <a:txBody>
                    <a:bodyPr/>
                    <a:lstStyle/>
                    <a:p>
                      <a:pPr algn="r"/>
                      <a:r>
                        <a:rPr lang="en-US" dirty="0" smtClean="0"/>
                        <a:t>1</a:t>
                      </a:r>
                    </a:p>
                    <a:p>
                      <a:pPr algn="r"/>
                      <a:r>
                        <a:rPr lang="en-US" dirty="0" smtClean="0"/>
                        <a:t>0</a:t>
                      </a:r>
                      <a:endParaRPr lang="en-US" dirty="0"/>
                    </a:p>
                  </a:txBody>
                  <a:tcPr/>
                </a:tc>
                <a:tc>
                  <a:txBody>
                    <a:bodyPr/>
                    <a:lstStyle/>
                    <a:p>
                      <a:pPr algn="ctr"/>
                      <a:r>
                        <a:rPr lang="en-US" sz="3200" dirty="0" smtClean="0"/>
                        <a:t>1</a:t>
                      </a:r>
                      <a:endParaRPr lang="en-US" sz="3200" dirty="0"/>
                    </a:p>
                  </a:txBody>
                  <a:tcPr/>
                </a:tc>
                <a:tc>
                  <a:txBody>
                    <a:bodyPr/>
                    <a:lstStyle/>
                    <a:p>
                      <a:pPr algn="ctr"/>
                      <a:r>
                        <a:rPr lang="en-US" sz="3200" dirty="0" smtClean="0"/>
                        <a:t>1</a:t>
                      </a:r>
                      <a:endParaRPr lang="en-US" sz="3200" dirty="0"/>
                    </a:p>
                  </a:txBody>
                  <a:tcPr/>
                </a:tc>
                <a:tc>
                  <a:txBody>
                    <a:bodyPr/>
                    <a:lstStyle/>
                    <a:p>
                      <a:pPr algn="ctr"/>
                      <a:endParaRPr lang="en-US" sz="3200"/>
                    </a:p>
                  </a:txBody>
                  <a:tcPr/>
                </a:tc>
                <a:tc>
                  <a:txBody>
                    <a:bodyPr/>
                    <a:lstStyle/>
                    <a:p>
                      <a:pPr algn="ctr"/>
                      <a:endParaRPr lang="en-US" sz="3200" dirty="0"/>
                    </a:p>
                  </a:txBody>
                  <a:tcPr/>
                </a:tc>
              </a:tr>
            </a:tbl>
          </a:graphicData>
        </a:graphic>
      </p:graphicFrame>
      <p:graphicFrame>
        <p:nvGraphicFramePr>
          <p:cNvPr id="5" name="Table 4"/>
          <p:cNvGraphicFramePr>
            <a:graphicFrameLocks noGrp="1"/>
          </p:cNvGraphicFramePr>
          <p:nvPr/>
        </p:nvGraphicFramePr>
        <p:xfrm>
          <a:off x="4419600" y="2895600"/>
          <a:ext cx="3348038" cy="3200400"/>
        </p:xfrm>
        <a:graphic>
          <a:graphicData uri="http://schemas.openxmlformats.org/drawingml/2006/table">
            <a:tbl>
              <a:tblPr firstRow="1" bandRow="1">
                <a:tableStyleId>{5C22544A-7EE6-4342-B048-85BDC9FD1C3A}</a:tableStyleId>
              </a:tblPr>
              <a:tblGrid>
                <a:gridCol w="1270318"/>
                <a:gridCol w="519430"/>
                <a:gridCol w="519430"/>
                <a:gridCol w="519430"/>
                <a:gridCol w="519430"/>
              </a:tblGrid>
              <a:tr h="370840">
                <a:tc>
                  <a:txBody>
                    <a:bodyPr/>
                    <a:lstStyle/>
                    <a:p>
                      <a:endParaRPr lang="en-US" dirty="0" smtClean="0"/>
                    </a:p>
                    <a:p>
                      <a:r>
                        <a:rPr lang="en-US" dirty="0" smtClean="0"/>
                        <a:t>               Y Z</a:t>
                      </a:r>
                      <a:endParaRPr lang="en-US" dirty="0"/>
                    </a:p>
                  </a:txBody>
                  <a:tcPr/>
                </a:tc>
                <a:tc>
                  <a:txBody>
                    <a:bodyPr/>
                    <a:lstStyle/>
                    <a:p>
                      <a:endParaRPr lang="en-US" dirty="0" smtClean="0"/>
                    </a:p>
                    <a:p>
                      <a:r>
                        <a:rPr lang="en-US" dirty="0" smtClean="0"/>
                        <a:t>0</a:t>
                      </a:r>
                      <a:r>
                        <a:rPr lang="en-US" baseline="0" dirty="0" smtClean="0"/>
                        <a:t> 0</a:t>
                      </a:r>
                      <a:endParaRPr lang="en-US" dirty="0"/>
                    </a:p>
                  </a:txBody>
                  <a:tcPr/>
                </a:tc>
                <a:tc>
                  <a:txBody>
                    <a:bodyPr/>
                    <a:lstStyle/>
                    <a:p>
                      <a:endParaRPr lang="en-US" dirty="0" smtClean="0"/>
                    </a:p>
                    <a:p>
                      <a:r>
                        <a:rPr lang="en-US" dirty="0" smtClean="0"/>
                        <a:t>0 1</a:t>
                      </a:r>
                      <a:endParaRPr lang="en-US" dirty="0"/>
                    </a:p>
                  </a:txBody>
                  <a:tcPr/>
                </a:tc>
                <a:tc>
                  <a:txBody>
                    <a:bodyPr/>
                    <a:lstStyle/>
                    <a:p>
                      <a:endParaRPr lang="en-US" dirty="0" smtClean="0"/>
                    </a:p>
                    <a:p>
                      <a:r>
                        <a:rPr lang="en-US" dirty="0" smtClean="0"/>
                        <a:t>1</a:t>
                      </a:r>
                      <a:r>
                        <a:rPr lang="en-US" baseline="0" dirty="0" smtClean="0"/>
                        <a:t> 1</a:t>
                      </a:r>
                      <a:endParaRPr lang="en-US" dirty="0"/>
                    </a:p>
                  </a:txBody>
                  <a:tcPr/>
                </a:tc>
                <a:tc>
                  <a:txBody>
                    <a:bodyPr/>
                    <a:lstStyle/>
                    <a:p>
                      <a:endParaRPr lang="en-US" dirty="0" smtClean="0"/>
                    </a:p>
                    <a:p>
                      <a:r>
                        <a:rPr lang="en-US" dirty="0" smtClean="0"/>
                        <a:t>1 0</a:t>
                      </a:r>
                      <a:endParaRPr lang="en-US" dirty="0"/>
                    </a:p>
                  </a:txBody>
                  <a:tcPr/>
                </a:tc>
              </a:tr>
              <a:tr h="370840">
                <a:tc>
                  <a:txBody>
                    <a:bodyPr/>
                    <a:lstStyle/>
                    <a:p>
                      <a:pPr algn="r"/>
                      <a:r>
                        <a:rPr lang="en-US" dirty="0" smtClean="0"/>
                        <a:t>W              0</a:t>
                      </a:r>
                    </a:p>
                    <a:p>
                      <a:pPr algn="r"/>
                      <a:r>
                        <a:rPr lang="en-US" dirty="0" smtClean="0"/>
                        <a:t>X               0</a:t>
                      </a:r>
                      <a:endParaRPr lang="en-US" dirty="0"/>
                    </a:p>
                  </a:txBody>
                  <a:tcPr/>
                </a:tc>
                <a:tc>
                  <a:txBody>
                    <a:bodyPr/>
                    <a:lstStyle/>
                    <a:p>
                      <a:pPr algn="ctr"/>
                      <a:r>
                        <a:rPr lang="en-US" sz="3200" dirty="0" smtClean="0"/>
                        <a:t>1</a:t>
                      </a:r>
                      <a:endParaRPr lang="en-US" sz="3200" dirty="0"/>
                    </a:p>
                  </a:txBody>
                  <a:tcPr/>
                </a:tc>
                <a:tc>
                  <a:txBody>
                    <a:bodyPr/>
                    <a:lstStyle/>
                    <a:p>
                      <a:pPr algn="ctr"/>
                      <a:endParaRPr lang="en-US" sz="3200" dirty="0"/>
                    </a:p>
                  </a:txBody>
                  <a:tcPr/>
                </a:tc>
                <a:tc>
                  <a:txBody>
                    <a:bodyPr/>
                    <a:lstStyle/>
                    <a:p>
                      <a:pPr algn="ctr"/>
                      <a:r>
                        <a:rPr lang="en-US" sz="3200" dirty="0" smtClean="0"/>
                        <a:t>1</a:t>
                      </a:r>
                      <a:endParaRPr lang="en-US" sz="3200" dirty="0"/>
                    </a:p>
                  </a:txBody>
                  <a:tcPr/>
                </a:tc>
                <a:tc>
                  <a:txBody>
                    <a:bodyPr/>
                    <a:lstStyle/>
                    <a:p>
                      <a:pPr algn="ctr"/>
                      <a:r>
                        <a:rPr lang="en-US" sz="3200" dirty="0" smtClean="0"/>
                        <a:t>1</a:t>
                      </a:r>
                      <a:endParaRPr lang="en-US" sz="3200" dirty="0"/>
                    </a:p>
                  </a:txBody>
                  <a:tcPr/>
                </a:tc>
              </a:tr>
              <a:tr h="370840">
                <a:tc>
                  <a:txBody>
                    <a:bodyPr/>
                    <a:lstStyle/>
                    <a:p>
                      <a:pPr algn="r"/>
                      <a:r>
                        <a:rPr lang="en-US" dirty="0" smtClean="0"/>
                        <a:t>0</a:t>
                      </a:r>
                    </a:p>
                    <a:p>
                      <a:pPr algn="r"/>
                      <a:r>
                        <a:rPr lang="en-US" dirty="0" smtClean="0"/>
                        <a:t>1</a:t>
                      </a:r>
                      <a:endParaRPr lang="en-US" dirty="0"/>
                    </a:p>
                  </a:txBody>
                  <a:tcPr/>
                </a:tc>
                <a:tc>
                  <a:txBody>
                    <a:bodyPr/>
                    <a:lstStyle/>
                    <a:p>
                      <a:pPr algn="ctr"/>
                      <a:endParaRPr lang="en-US" sz="3200" dirty="0"/>
                    </a:p>
                  </a:txBody>
                  <a:tcPr/>
                </a:tc>
                <a:tc>
                  <a:txBody>
                    <a:bodyPr/>
                    <a:lstStyle/>
                    <a:p>
                      <a:pPr algn="ctr"/>
                      <a:r>
                        <a:rPr lang="en-US" sz="3200" dirty="0" smtClean="0"/>
                        <a:t>1</a:t>
                      </a:r>
                      <a:endParaRPr lang="en-US" sz="3200" dirty="0"/>
                    </a:p>
                  </a:txBody>
                  <a:tcPr/>
                </a:tc>
                <a:tc>
                  <a:txBody>
                    <a:bodyPr/>
                    <a:lstStyle/>
                    <a:p>
                      <a:pPr algn="ctr"/>
                      <a:r>
                        <a:rPr lang="en-US" sz="3200" dirty="0" smtClean="0"/>
                        <a:t>1</a:t>
                      </a:r>
                      <a:endParaRPr lang="en-US" sz="3200" dirty="0"/>
                    </a:p>
                  </a:txBody>
                  <a:tcPr/>
                </a:tc>
                <a:tc>
                  <a:txBody>
                    <a:bodyPr/>
                    <a:lstStyle/>
                    <a:p>
                      <a:pPr algn="ctr"/>
                      <a:r>
                        <a:rPr lang="en-US" sz="3200" dirty="0" smtClean="0"/>
                        <a:t>1</a:t>
                      </a:r>
                      <a:endParaRPr lang="en-US" sz="3200" dirty="0"/>
                    </a:p>
                  </a:txBody>
                  <a:tcPr/>
                </a:tc>
              </a:tr>
              <a:tr h="370840">
                <a:tc>
                  <a:txBody>
                    <a:bodyPr/>
                    <a:lstStyle/>
                    <a:p>
                      <a:pPr algn="r"/>
                      <a:r>
                        <a:rPr lang="en-US" dirty="0" smtClean="0"/>
                        <a:t>1</a:t>
                      </a:r>
                    </a:p>
                    <a:p>
                      <a:pPr algn="r"/>
                      <a:r>
                        <a:rPr lang="en-US" dirty="0" smtClean="0"/>
                        <a:t>1</a:t>
                      </a:r>
                      <a:endParaRPr lang="en-US" dirty="0"/>
                    </a:p>
                  </a:txBody>
                  <a:tcPr/>
                </a:tc>
                <a:tc>
                  <a:txBody>
                    <a:bodyPr/>
                    <a:lstStyle/>
                    <a:p>
                      <a:pPr algn="ctr"/>
                      <a:endParaRPr lang="en-US" sz="3200"/>
                    </a:p>
                  </a:txBody>
                  <a:tcPr/>
                </a:tc>
                <a:tc>
                  <a:txBody>
                    <a:bodyPr/>
                    <a:lstStyle/>
                    <a:p>
                      <a:pPr algn="ctr"/>
                      <a:endParaRPr lang="en-US" sz="3200" dirty="0"/>
                    </a:p>
                  </a:txBody>
                  <a:tcPr/>
                </a:tc>
                <a:tc>
                  <a:txBody>
                    <a:bodyPr/>
                    <a:lstStyle/>
                    <a:p>
                      <a:pPr algn="ctr"/>
                      <a:endParaRPr lang="en-US" sz="3200" dirty="0"/>
                    </a:p>
                  </a:txBody>
                  <a:tcPr/>
                </a:tc>
                <a:tc>
                  <a:txBody>
                    <a:bodyPr/>
                    <a:lstStyle/>
                    <a:p>
                      <a:pPr algn="ctr"/>
                      <a:endParaRPr lang="en-US" sz="3200"/>
                    </a:p>
                  </a:txBody>
                  <a:tcPr/>
                </a:tc>
              </a:tr>
              <a:tr h="370840">
                <a:tc>
                  <a:txBody>
                    <a:bodyPr/>
                    <a:lstStyle/>
                    <a:p>
                      <a:pPr algn="r"/>
                      <a:r>
                        <a:rPr lang="en-US" dirty="0" smtClean="0"/>
                        <a:t>1</a:t>
                      </a:r>
                    </a:p>
                    <a:p>
                      <a:pPr algn="r"/>
                      <a:r>
                        <a:rPr lang="en-US" dirty="0" smtClean="0"/>
                        <a:t>0</a:t>
                      </a:r>
                      <a:endParaRPr lang="en-US" dirty="0"/>
                    </a:p>
                  </a:txBody>
                  <a:tcPr/>
                </a:tc>
                <a:tc>
                  <a:txBody>
                    <a:bodyPr/>
                    <a:lstStyle/>
                    <a:p>
                      <a:pPr algn="ctr"/>
                      <a:r>
                        <a:rPr lang="en-US" sz="3200" dirty="0" smtClean="0"/>
                        <a:t>1</a:t>
                      </a:r>
                      <a:endParaRPr lang="en-US" sz="3200" dirty="0"/>
                    </a:p>
                  </a:txBody>
                  <a:tcPr/>
                </a:tc>
                <a:tc>
                  <a:txBody>
                    <a:bodyPr/>
                    <a:lstStyle/>
                    <a:p>
                      <a:pPr algn="ctr"/>
                      <a:r>
                        <a:rPr lang="en-US" sz="3200" dirty="0" smtClean="0"/>
                        <a:t>1</a:t>
                      </a:r>
                      <a:endParaRPr lang="en-US" sz="3200" dirty="0"/>
                    </a:p>
                  </a:txBody>
                  <a:tcPr/>
                </a:tc>
                <a:tc>
                  <a:txBody>
                    <a:bodyPr/>
                    <a:lstStyle/>
                    <a:p>
                      <a:pPr algn="ctr"/>
                      <a:endParaRPr lang="en-US" sz="3200"/>
                    </a:p>
                  </a:txBody>
                  <a:tcPr/>
                </a:tc>
                <a:tc>
                  <a:txBody>
                    <a:bodyPr/>
                    <a:lstStyle/>
                    <a:p>
                      <a:pPr algn="ctr"/>
                      <a:endParaRPr lang="en-US" sz="3200" dirty="0"/>
                    </a:p>
                  </a:txBody>
                  <a:tcPr/>
                </a:tc>
              </a:tr>
            </a:tbl>
          </a:graphicData>
        </a:graphic>
      </p:graphicFrame>
      <p:sp>
        <p:nvSpPr>
          <p:cNvPr id="6" name="Rounded Rectangle 5"/>
          <p:cNvSpPr/>
          <p:nvPr/>
        </p:nvSpPr>
        <p:spPr>
          <a:xfrm>
            <a:off x="6858000" y="3657600"/>
            <a:ext cx="7620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715000" y="5562600"/>
            <a:ext cx="9906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324600" y="4267200"/>
            <a:ext cx="8382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5799221" y="5571381"/>
            <a:ext cx="288758" cy="540661"/>
          </a:xfrm>
          <a:custGeom>
            <a:avLst/>
            <a:gdLst>
              <a:gd name="connsiteX0" fmla="*/ 0 w 288758"/>
              <a:gd name="connsiteY0" fmla="*/ 540661 h 540661"/>
              <a:gd name="connsiteX1" fmla="*/ 0 w 288758"/>
              <a:gd name="connsiteY1" fmla="*/ 540661 h 540661"/>
              <a:gd name="connsiteX2" fmla="*/ 12032 w 288758"/>
              <a:gd name="connsiteY2" fmla="*/ 59398 h 540661"/>
              <a:gd name="connsiteX3" fmla="*/ 60158 w 288758"/>
              <a:gd name="connsiteY3" fmla="*/ 11272 h 540661"/>
              <a:gd name="connsiteX4" fmla="*/ 252663 w 288758"/>
              <a:gd name="connsiteY4" fmla="*/ 23303 h 540661"/>
              <a:gd name="connsiteX5" fmla="*/ 276726 w 288758"/>
              <a:gd name="connsiteY5" fmla="*/ 95493 h 540661"/>
              <a:gd name="connsiteX6" fmla="*/ 288758 w 288758"/>
              <a:gd name="connsiteY6" fmla="*/ 131587 h 540661"/>
              <a:gd name="connsiteX7" fmla="*/ 288758 w 288758"/>
              <a:gd name="connsiteY7" fmla="*/ 540661 h 540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8758" h="540661">
                <a:moveTo>
                  <a:pt x="0" y="540661"/>
                </a:moveTo>
                <a:lnTo>
                  <a:pt x="0" y="540661"/>
                </a:lnTo>
                <a:cubicBezTo>
                  <a:pt x="4011" y="380240"/>
                  <a:pt x="4576" y="219696"/>
                  <a:pt x="12032" y="59398"/>
                </a:cubicBezTo>
                <a:cubicBezTo>
                  <a:pt x="14053" y="15944"/>
                  <a:pt x="26052" y="22640"/>
                  <a:pt x="60158" y="11272"/>
                </a:cubicBezTo>
                <a:cubicBezTo>
                  <a:pt x="124326" y="15282"/>
                  <a:pt x="192741" y="0"/>
                  <a:pt x="252663" y="23303"/>
                </a:cubicBezTo>
                <a:cubicBezTo>
                  <a:pt x="276303" y="32496"/>
                  <a:pt x="268705" y="71430"/>
                  <a:pt x="276726" y="95493"/>
                </a:cubicBezTo>
                <a:cubicBezTo>
                  <a:pt x="280737" y="107524"/>
                  <a:pt x="288758" y="118905"/>
                  <a:pt x="288758" y="131587"/>
                </a:cubicBezTo>
                <a:lnTo>
                  <a:pt x="288758" y="540661"/>
                </a:ln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5722274" y="3549316"/>
            <a:ext cx="365705" cy="517358"/>
          </a:xfrm>
          <a:custGeom>
            <a:avLst/>
            <a:gdLst>
              <a:gd name="connsiteX0" fmla="*/ 52884 w 365705"/>
              <a:gd name="connsiteY0" fmla="*/ 12031 h 517358"/>
              <a:gd name="connsiteX1" fmla="*/ 52884 w 365705"/>
              <a:gd name="connsiteY1" fmla="*/ 12031 h 517358"/>
              <a:gd name="connsiteX2" fmla="*/ 76947 w 365705"/>
              <a:gd name="connsiteY2" fmla="*/ 132347 h 517358"/>
              <a:gd name="connsiteX3" fmla="*/ 125073 w 365705"/>
              <a:gd name="connsiteY3" fmla="*/ 469231 h 517358"/>
              <a:gd name="connsiteX4" fmla="*/ 137105 w 365705"/>
              <a:gd name="connsiteY4" fmla="*/ 505326 h 517358"/>
              <a:gd name="connsiteX5" fmla="*/ 173200 w 365705"/>
              <a:gd name="connsiteY5" fmla="*/ 517358 h 517358"/>
              <a:gd name="connsiteX6" fmla="*/ 317579 w 365705"/>
              <a:gd name="connsiteY6" fmla="*/ 505326 h 517358"/>
              <a:gd name="connsiteX7" fmla="*/ 353673 w 365705"/>
              <a:gd name="connsiteY7" fmla="*/ 433137 h 517358"/>
              <a:gd name="connsiteX8" fmla="*/ 365705 w 365705"/>
              <a:gd name="connsiteY8" fmla="*/ 0 h 517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5705" h="517358">
                <a:moveTo>
                  <a:pt x="52884" y="12031"/>
                </a:moveTo>
                <a:lnTo>
                  <a:pt x="52884" y="12031"/>
                </a:lnTo>
                <a:cubicBezTo>
                  <a:pt x="60905" y="52136"/>
                  <a:pt x="73550" y="91589"/>
                  <a:pt x="76947" y="132347"/>
                </a:cubicBezTo>
                <a:cubicBezTo>
                  <a:pt x="105084" y="469983"/>
                  <a:pt x="0" y="385848"/>
                  <a:pt x="125073" y="469231"/>
                </a:cubicBezTo>
                <a:cubicBezTo>
                  <a:pt x="129084" y="481263"/>
                  <a:pt x="128137" y="496358"/>
                  <a:pt x="137105" y="505326"/>
                </a:cubicBezTo>
                <a:cubicBezTo>
                  <a:pt x="146073" y="514294"/>
                  <a:pt x="160517" y="517358"/>
                  <a:pt x="173200" y="517358"/>
                </a:cubicBezTo>
                <a:cubicBezTo>
                  <a:pt x="221493" y="517358"/>
                  <a:pt x="269453" y="509337"/>
                  <a:pt x="317579" y="505326"/>
                </a:cubicBezTo>
                <a:cubicBezTo>
                  <a:pt x="331323" y="484710"/>
                  <a:pt x="352289" y="460119"/>
                  <a:pt x="353673" y="433137"/>
                </a:cubicBezTo>
                <a:cubicBezTo>
                  <a:pt x="361070" y="288892"/>
                  <a:pt x="365705" y="0"/>
                  <a:pt x="365705"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r>
              <a:rPr lang="en-US" sz="2800" dirty="0" smtClean="0"/>
              <a:t>F (w, x, y, z) = </a:t>
            </a:r>
            <a:r>
              <a:rPr lang="el-GR" sz="2800" dirty="0" smtClean="0"/>
              <a:t>Σ</a:t>
            </a:r>
            <a:r>
              <a:rPr lang="en-US" sz="2800" dirty="0" smtClean="0"/>
              <a:t> (4, 6, 7, 12, 14, 15)</a:t>
            </a:r>
          </a:p>
          <a:p>
            <a:endParaRPr lang="en-US" sz="2800" dirty="0" smtClean="0"/>
          </a:p>
          <a:p>
            <a:endParaRPr lang="en-US" sz="2800" dirty="0" smtClean="0"/>
          </a:p>
          <a:p>
            <a:r>
              <a:rPr lang="en-US" sz="2800" dirty="0" smtClean="0"/>
              <a:t>Its complement</a:t>
            </a:r>
          </a:p>
          <a:p>
            <a:endParaRPr lang="en-US" sz="2800" dirty="0" smtClean="0"/>
          </a:p>
          <a:p>
            <a:endParaRPr lang="en-US" sz="2800" dirty="0" smtClean="0"/>
          </a:p>
          <a:p>
            <a:r>
              <a:rPr lang="en-US" sz="2800" dirty="0" smtClean="0"/>
              <a:t>What about just the 4 corners?</a:t>
            </a:r>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Quantified statements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Many logical statements contain “all”, “some” or “no”</a:t>
            </a:r>
          </a:p>
          <a:p>
            <a:pPr lvl="1"/>
            <a:r>
              <a:rPr lang="en-US" sz="2400" dirty="0" smtClean="0"/>
              <a:t>Similarly for Venn diagram relationships</a:t>
            </a:r>
          </a:p>
          <a:p>
            <a:r>
              <a:rPr lang="en-US" sz="2800" dirty="0" smtClean="0"/>
              <a:t>We use quantifier to turn vague sentence into a logical statement.</a:t>
            </a:r>
          </a:p>
          <a:p>
            <a:pPr lvl="1"/>
            <a:r>
              <a:rPr lang="en-US" sz="2400" dirty="0" smtClean="0"/>
              <a:t>“A number is positive.” </a:t>
            </a:r>
            <a:r>
              <a:rPr lang="en-US" sz="2400" dirty="0" smtClean="0">
                <a:sym typeface="Wingdings" pitchFamily="2" charset="2"/>
              </a:rPr>
              <a:t> “All/some/no numbers are positive.”</a:t>
            </a:r>
          </a:p>
          <a:p>
            <a:pPr lvl="1"/>
            <a:r>
              <a:rPr lang="en-US" sz="2400" dirty="0" smtClean="0">
                <a:sym typeface="Wingdings" pitchFamily="2" charset="2"/>
              </a:rPr>
              <a:t>“A person has a dog.”  “Everybody has a dog”</a:t>
            </a:r>
          </a:p>
          <a:p>
            <a:pPr lvl="1">
              <a:buNone/>
            </a:pPr>
            <a:r>
              <a:rPr lang="en-US" sz="2400" dirty="0" smtClean="0">
                <a:sym typeface="Wingdings" pitchFamily="2" charset="2"/>
              </a:rPr>
              <a:t>					  “Somebody… “ or “Nobody …”</a:t>
            </a:r>
          </a:p>
          <a:p>
            <a:r>
              <a:rPr lang="en-US" sz="2800" dirty="0" smtClean="0">
                <a:sym typeface="Wingdings" pitchFamily="2" charset="2"/>
              </a:rPr>
              <a:t>In logic, we use quantifier symbols</a:t>
            </a:r>
          </a:p>
          <a:p>
            <a:pPr>
              <a:buNone/>
            </a:pPr>
            <a:r>
              <a:rPr lang="en-US" sz="2800" dirty="0" smtClean="0"/>
              <a:t>	</a:t>
            </a:r>
            <a:r>
              <a:rPr lang="en-US" sz="2800" dirty="0" smtClean="0">
                <a:sym typeface="Symbol"/>
              </a:rPr>
              <a:t> (there exists)                   (for all)</a:t>
            </a:r>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All planets have rings.</a:t>
            </a:r>
          </a:p>
          <a:p>
            <a:pPr>
              <a:buNone/>
            </a:pPr>
            <a:r>
              <a:rPr lang="en-US" sz="2800" dirty="0" smtClean="0"/>
              <a:t>	</a:t>
            </a:r>
            <a:r>
              <a:rPr lang="en-US" sz="2800" dirty="0" smtClean="0">
                <a:sym typeface="Symbol"/>
              </a:rPr>
              <a:t>  planets p, p has rings.</a:t>
            </a:r>
            <a:endParaRPr lang="en-US" sz="2800" dirty="0" smtClean="0"/>
          </a:p>
          <a:p>
            <a:pPr>
              <a:buNone/>
            </a:pPr>
            <a:r>
              <a:rPr lang="en-US" sz="2800" dirty="0" smtClean="0"/>
              <a:t>	</a:t>
            </a:r>
            <a:r>
              <a:rPr lang="en-US" sz="2800" dirty="0" smtClean="0">
                <a:sym typeface="Symbol"/>
              </a:rPr>
              <a:t> </a:t>
            </a:r>
            <a:r>
              <a:rPr lang="en-US" sz="2800" dirty="0" smtClean="0">
                <a:solidFill>
                  <a:srgbClr val="FFFF00"/>
                </a:solidFill>
                <a:sym typeface="Symbol"/>
              </a:rPr>
              <a:t>p, if p is a planet, then p has rings.</a:t>
            </a:r>
            <a:endParaRPr lang="en-US" sz="2800" dirty="0" smtClean="0"/>
          </a:p>
          <a:p>
            <a:pPr>
              <a:buNone/>
            </a:pPr>
            <a:r>
              <a:rPr lang="en-US" sz="2800" dirty="0" smtClean="0"/>
              <a:t>	In symbols:  </a:t>
            </a:r>
            <a:r>
              <a:rPr lang="en-US" sz="2800" dirty="0" smtClean="0">
                <a:sym typeface="Symbol"/>
              </a:rPr>
              <a:t>x (P(x) </a:t>
            </a:r>
            <a:r>
              <a:rPr lang="en-US" sz="2800" dirty="0" smtClean="0">
                <a:sym typeface="Wingdings" pitchFamily="2" charset="2"/>
              </a:rPr>
              <a:t> R(x))</a:t>
            </a:r>
          </a:p>
          <a:p>
            <a:pPr>
              <a:buNone/>
            </a:pPr>
            <a:endParaRPr lang="en-US" sz="2800" dirty="0" smtClean="0"/>
          </a:p>
          <a:p>
            <a:r>
              <a:rPr lang="en-US" sz="2800" dirty="0" smtClean="0"/>
              <a:t>***If we reverse the implication, the “all” statement becomes an “only” statement.</a:t>
            </a:r>
            <a:br>
              <a:rPr lang="en-US" sz="2800" dirty="0" smtClean="0"/>
            </a:br>
            <a:r>
              <a:rPr lang="en-US" sz="2800" dirty="0" smtClean="0">
                <a:sym typeface="Symbol"/>
              </a:rPr>
              <a:t> x (R(x) </a:t>
            </a:r>
            <a:r>
              <a:rPr lang="en-US" sz="2800" dirty="0" smtClean="0">
                <a:sym typeface="Wingdings" pitchFamily="2" charset="2"/>
              </a:rPr>
              <a:t> P(x))   says only planets have rings.</a:t>
            </a:r>
            <a:endParaRPr lang="en-US" sz="2800" dirty="0" smtClean="0"/>
          </a:p>
          <a:p>
            <a:pPr>
              <a:buNone/>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operators</a:t>
            </a:r>
            <a:endParaRPr lang="en-US" dirty="0"/>
          </a:p>
        </p:txBody>
      </p:sp>
      <p:sp>
        <p:nvSpPr>
          <p:cNvPr id="3" name="Content Placeholder 2"/>
          <p:cNvSpPr>
            <a:spLocks noGrp="1"/>
          </p:cNvSpPr>
          <p:nvPr>
            <p:ph idx="1"/>
          </p:nvPr>
        </p:nvSpPr>
        <p:spPr/>
        <p:txBody>
          <a:bodyPr/>
          <a:lstStyle/>
          <a:p>
            <a:r>
              <a:rPr lang="en-US" sz="2800" dirty="0" smtClean="0"/>
              <a:t>A truth table shows us how the operators work.  Each row is a separate case.</a:t>
            </a:r>
          </a:p>
          <a:p>
            <a:r>
              <a:rPr lang="en-US" sz="2800" dirty="0" smtClean="0"/>
              <a:t>Let’s define:   p </a:t>
            </a:r>
            <a:r>
              <a:rPr lang="en-US" sz="2800" dirty="0" smtClean="0">
                <a:sym typeface="Symbol"/>
              </a:rPr>
              <a:t> q, p  q and ~p </a:t>
            </a:r>
          </a:p>
          <a:p>
            <a:pPr lvl="1"/>
            <a:r>
              <a:rPr lang="en-US" sz="2400" dirty="0" smtClean="0">
                <a:sym typeface="Symbol"/>
              </a:rPr>
              <a:t>~p is simply the opposite of p</a:t>
            </a:r>
          </a:p>
          <a:p>
            <a:pPr lvl="1"/>
            <a:r>
              <a:rPr lang="en-US" sz="2400" dirty="0" smtClean="0">
                <a:sym typeface="Symbol"/>
              </a:rPr>
              <a:t>Corroborate with common usage of “and” and “or”</a:t>
            </a:r>
            <a:endParaRPr lang="en-US" sz="2400" dirty="0" smtClean="0"/>
          </a:p>
          <a:p>
            <a:endParaRPr lang="en-US" dirty="0"/>
          </a:p>
        </p:txBody>
      </p:sp>
      <p:graphicFrame>
        <p:nvGraphicFramePr>
          <p:cNvPr id="4" name="Table 3"/>
          <p:cNvGraphicFramePr>
            <a:graphicFrameLocks noGrp="1"/>
          </p:cNvGraphicFramePr>
          <p:nvPr/>
        </p:nvGraphicFramePr>
        <p:xfrm>
          <a:off x="2743200" y="4343400"/>
          <a:ext cx="3267710" cy="2286000"/>
        </p:xfrm>
        <a:graphic>
          <a:graphicData uri="http://schemas.openxmlformats.org/drawingml/2006/table">
            <a:tbl>
              <a:tblPr firstRow="1" bandRow="1">
                <a:tableStyleId>{5C22544A-7EE6-4342-B048-85BDC9FD1C3A}</a:tableStyleId>
              </a:tblPr>
              <a:tblGrid>
                <a:gridCol w="414655"/>
                <a:gridCol w="414655"/>
                <a:gridCol w="1219200"/>
                <a:gridCol w="1219200"/>
              </a:tblGrid>
              <a:tr h="370840">
                <a:tc>
                  <a:txBody>
                    <a:bodyPr/>
                    <a:lstStyle/>
                    <a:p>
                      <a:pPr algn="ctr"/>
                      <a:r>
                        <a:rPr lang="en-US" sz="2400" dirty="0" smtClean="0"/>
                        <a:t>p</a:t>
                      </a:r>
                      <a:endParaRPr lang="en-US" sz="2400" dirty="0"/>
                    </a:p>
                  </a:txBody>
                  <a:tcPr/>
                </a:tc>
                <a:tc>
                  <a:txBody>
                    <a:bodyPr/>
                    <a:lstStyle/>
                    <a:p>
                      <a:pPr algn="ctr"/>
                      <a:r>
                        <a:rPr lang="en-US" sz="2400" dirty="0" smtClean="0"/>
                        <a:t>q</a:t>
                      </a:r>
                      <a:endParaRPr lang="en-US" sz="2400" dirty="0"/>
                    </a:p>
                  </a:txBody>
                  <a:tcPr/>
                </a:tc>
                <a:tc>
                  <a:txBody>
                    <a:bodyPr/>
                    <a:lstStyle/>
                    <a:p>
                      <a:pPr algn="ctr"/>
                      <a:r>
                        <a:rPr lang="en-US" sz="2400" dirty="0" smtClean="0"/>
                        <a:t>p </a:t>
                      </a:r>
                      <a:r>
                        <a:rPr lang="en-US" sz="2400" dirty="0" smtClean="0">
                          <a:sym typeface="Symbol"/>
                        </a:rPr>
                        <a:t> q</a:t>
                      </a:r>
                      <a:endParaRPr lang="en-US" sz="2400" dirty="0"/>
                    </a:p>
                  </a:txBody>
                  <a:tcPr/>
                </a:tc>
                <a:tc>
                  <a:txBody>
                    <a:bodyPr/>
                    <a:lstStyle/>
                    <a:p>
                      <a:pPr algn="ctr"/>
                      <a:r>
                        <a:rPr lang="en-US" sz="2400" dirty="0" smtClean="0">
                          <a:sym typeface="Symbol"/>
                        </a:rPr>
                        <a:t>p  q </a:t>
                      </a:r>
                      <a:endParaRPr lang="en-US" sz="2400" dirty="0"/>
                    </a:p>
                  </a:txBody>
                  <a:tcPr/>
                </a:tc>
              </a:tr>
              <a:tr h="370840">
                <a:tc>
                  <a:txBody>
                    <a:bodyPr/>
                    <a:lstStyle/>
                    <a:p>
                      <a:pPr algn="ctr"/>
                      <a:r>
                        <a:rPr lang="en-US" sz="2400" dirty="0" smtClean="0"/>
                        <a:t>T</a:t>
                      </a:r>
                      <a:endParaRPr lang="en-US" sz="2400" dirty="0"/>
                    </a:p>
                  </a:txBody>
                  <a:tcPr/>
                </a:tc>
                <a:tc>
                  <a:txBody>
                    <a:bodyPr/>
                    <a:lstStyle/>
                    <a:p>
                      <a:pPr algn="ctr"/>
                      <a:r>
                        <a:rPr lang="en-US" sz="2400" dirty="0" smtClean="0"/>
                        <a:t>T</a:t>
                      </a:r>
                      <a:endParaRPr lang="en-US" sz="2400" dirty="0"/>
                    </a:p>
                  </a:txBody>
                  <a:tcPr/>
                </a:tc>
                <a:tc>
                  <a:txBody>
                    <a:bodyPr/>
                    <a:lstStyle/>
                    <a:p>
                      <a:pPr algn="ctr"/>
                      <a:r>
                        <a:rPr lang="en-US" sz="2400" dirty="0" smtClean="0"/>
                        <a:t>T</a:t>
                      </a:r>
                      <a:endParaRPr lang="en-US" sz="2400" dirty="0"/>
                    </a:p>
                  </a:txBody>
                  <a:tcPr/>
                </a:tc>
                <a:tc>
                  <a:txBody>
                    <a:bodyPr/>
                    <a:lstStyle/>
                    <a:p>
                      <a:pPr algn="ctr"/>
                      <a:r>
                        <a:rPr lang="en-US" sz="2400" dirty="0" smtClean="0"/>
                        <a:t>T</a:t>
                      </a:r>
                      <a:endParaRPr lang="en-US" sz="2400" dirty="0"/>
                    </a:p>
                  </a:txBody>
                  <a:tcPr/>
                </a:tc>
              </a:tr>
              <a:tr h="370840">
                <a:tc>
                  <a:txBody>
                    <a:bodyPr/>
                    <a:lstStyle/>
                    <a:p>
                      <a:pPr algn="ctr"/>
                      <a:r>
                        <a:rPr lang="en-US" sz="2400" dirty="0" smtClean="0"/>
                        <a:t>T</a:t>
                      </a:r>
                      <a:endParaRPr lang="en-US" sz="2400" dirty="0"/>
                    </a:p>
                  </a:txBody>
                  <a:tcPr/>
                </a:tc>
                <a:tc>
                  <a:txBody>
                    <a:bodyPr/>
                    <a:lstStyle/>
                    <a:p>
                      <a:pPr algn="ctr"/>
                      <a:r>
                        <a:rPr lang="en-US" sz="2400" dirty="0" smtClean="0"/>
                        <a:t>F</a:t>
                      </a:r>
                      <a:endParaRPr lang="en-US" sz="2400" dirty="0"/>
                    </a:p>
                  </a:txBody>
                  <a:tcPr/>
                </a:tc>
                <a:tc>
                  <a:txBody>
                    <a:bodyPr/>
                    <a:lstStyle/>
                    <a:p>
                      <a:pPr algn="ctr"/>
                      <a:r>
                        <a:rPr lang="en-US" sz="2400" dirty="0" smtClean="0"/>
                        <a:t>F</a:t>
                      </a:r>
                      <a:endParaRPr lang="en-US" sz="2400" dirty="0"/>
                    </a:p>
                  </a:txBody>
                  <a:tcPr/>
                </a:tc>
                <a:tc>
                  <a:txBody>
                    <a:bodyPr/>
                    <a:lstStyle/>
                    <a:p>
                      <a:pPr algn="ctr"/>
                      <a:r>
                        <a:rPr lang="en-US" sz="2400" dirty="0" smtClean="0"/>
                        <a:t>T</a:t>
                      </a:r>
                      <a:endParaRPr lang="en-US" sz="2400" dirty="0"/>
                    </a:p>
                  </a:txBody>
                  <a:tcPr/>
                </a:tc>
              </a:tr>
              <a:tr h="370840">
                <a:tc>
                  <a:txBody>
                    <a:bodyPr/>
                    <a:lstStyle/>
                    <a:p>
                      <a:pPr algn="ctr"/>
                      <a:r>
                        <a:rPr lang="en-US" sz="2400" dirty="0" smtClean="0"/>
                        <a:t>F</a:t>
                      </a:r>
                      <a:endParaRPr lang="en-US" sz="2400" dirty="0"/>
                    </a:p>
                  </a:txBody>
                  <a:tcPr/>
                </a:tc>
                <a:tc>
                  <a:txBody>
                    <a:bodyPr/>
                    <a:lstStyle/>
                    <a:p>
                      <a:pPr algn="ctr"/>
                      <a:r>
                        <a:rPr lang="en-US" sz="2400" dirty="0" smtClean="0"/>
                        <a:t>T</a:t>
                      </a:r>
                      <a:endParaRPr lang="en-US" sz="2400" dirty="0"/>
                    </a:p>
                  </a:txBody>
                  <a:tcPr/>
                </a:tc>
                <a:tc>
                  <a:txBody>
                    <a:bodyPr/>
                    <a:lstStyle/>
                    <a:p>
                      <a:pPr algn="ctr"/>
                      <a:r>
                        <a:rPr lang="en-US" sz="2400" dirty="0" smtClean="0"/>
                        <a:t>F</a:t>
                      </a:r>
                      <a:endParaRPr lang="en-US" sz="2400" dirty="0"/>
                    </a:p>
                  </a:txBody>
                  <a:tcPr/>
                </a:tc>
                <a:tc>
                  <a:txBody>
                    <a:bodyPr/>
                    <a:lstStyle/>
                    <a:p>
                      <a:pPr algn="ctr"/>
                      <a:r>
                        <a:rPr lang="en-US" sz="2400" dirty="0" smtClean="0"/>
                        <a:t>T</a:t>
                      </a:r>
                      <a:endParaRPr lang="en-US" sz="2400" dirty="0"/>
                    </a:p>
                  </a:txBody>
                  <a:tcPr/>
                </a:tc>
              </a:tr>
              <a:tr h="370840">
                <a:tc>
                  <a:txBody>
                    <a:bodyPr/>
                    <a:lstStyle/>
                    <a:p>
                      <a:pPr algn="ctr"/>
                      <a:r>
                        <a:rPr lang="en-US" sz="2400" dirty="0" smtClean="0"/>
                        <a:t>F</a:t>
                      </a:r>
                      <a:endParaRPr lang="en-US" sz="2400" dirty="0"/>
                    </a:p>
                  </a:txBody>
                  <a:tcPr/>
                </a:tc>
                <a:tc>
                  <a:txBody>
                    <a:bodyPr/>
                    <a:lstStyle/>
                    <a:p>
                      <a:pPr algn="ctr"/>
                      <a:r>
                        <a:rPr lang="en-US" sz="2400" dirty="0" smtClean="0"/>
                        <a:t>F</a:t>
                      </a:r>
                      <a:endParaRPr lang="en-US" sz="2400" dirty="0"/>
                    </a:p>
                  </a:txBody>
                  <a:tcPr/>
                </a:tc>
                <a:tc>
                  <a:txBody>
                    <a:bodyPr/>
                    <a:lstStyle/>
                    <a:p>
                      <a:pPr algn="ctr"/>
                      <a:r>
                        <a:rPr lang="en-US" sz="2400" dirty="0" smtClean="0"/>
                        <a:t>F</a:t>
                      </a:r>
                      <a:endParaRPr lang="en-US" sz="2400" dirty="0"/>
                    </a:p>
                  </a:txBody>
                  <a:tcPr/>
                </a:tc>
                <a:tc>
                  <a:txBody>
                    <a:bodyPr/>
                    <a:lstStyle/>
                    <a:p>
                      <a:pPr algn="ctr"/>
                      <a:r>
                        <a:rPr lang="en-US" sz="2400" dirty="0" smtClean="0"/>
                        <a:t>F</a:t>
                      </a:r>
                      <a:endParaRPr lang="en-US" sz="2400" dirty="0"/>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(2)</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Some animals can swim.</a:t>
            </a:r>
          </a:p>
          <a:p>
            <a:pPr>
              <a:buNone/>
            </a:pPr>
            <a:r>
              <a:rPr lang="en-US" sz="2800" dirty="0" smtClean="0"/>
              <a:t>	</a:t>
            </a:r>
            <a:r>
              <a:rPr lang="en-US" sz="2800" dirty="0" smtClean="0">
                <a:sym typeface="Symbol"/>
              </a:rPr>
              <a:t>  animal x “such that” x can swim.</a:t>
            </a:r>
            <a:endParaRPr lang="en-US" sz="2800" dirty="0" smtClean="0"/>
          </a:p>
          <a:p>
            <a:pPr>
              <a:buNone/>
            </a:pPr>
            <a:r>
              <a:rPr lang="en-US" sz="2800" dirty="0" smtClean="0"/>
              <a:t>	</a:t>
            </a:r>
            <a:r>
              <a:rPr lang="en-US" sz="2800" dirty="0" smtClean="0">
                <a:sym typeface="Symbol"/>
              </a:rPr>
              <a:t> </a:t>
            </a:r>
            <a:r>
              <a:rPr lang="en-US" sz="2800" dirty="0" smtClean="0">
                <a:solidFill>
                  <a:srgbClr val="FFFF00"/>
                </a:solidFill>
                <a:sym typeface="Symbol"/>
              </a:rPr>
              <a:t>x such that:  x is an animal and x can swim.</a:t>
            </a:r>
          </a:p>
          <a:p>
            <a:pPr>
              <a:buNone/>
            </a:pPr>
            <a:r>
              <a:rPr lang="en-US" sz="2800" dirty="0" smtClean="0"/>
              <a:t>	In symbols:   </a:t>
            </a:r>
            <a:r>
              <a:rPr lang="en-US" sz="2800" dirty="0" smtClean="0">
                <a:sym typeface="Symbol"/>
              </a:rPr>
              <a:t>x (A(x)  S(x))</a:t>
            </a:r>
          </a:p>
          <a:p>
            <a:pPr>
              <a:buNone/>
            </a:pPr>
            <a:endParaRPr lang="en-US" sz="2800" dirty="0" smtClean="0"/>
          </a:p>
          <a:p>
            <a:r>
              <a:rPr lang="en-US" sz="2800" dirty="0" smtClean="0"/>
              <a:t>What does it mean for a quantified statement to be T/F?</a:t>
            </a:r>
          </a:p>
          <a:p>
            <a:r>
              <a:rPr lang="en-US" sz="2800" dirty="0" smtClean="0"/>
              <a:t>More examples</a:t>
            </a:r>
          </a:p>
          <a:p>
            <a:pPr lvl="1"/>
            <a:r>
              <a:rPr lang="en-US" sz="2400" dirty="0" smtClean="0"/>
              <a:t>See book</a:t>
            </a:r>
          </a:p>
          <a:p>
            <a:pPr lvl="1"/>
            <a:r>
              <a:rPr lang="en-US" sz="2400" dirty="0" smtClean="0"/>
              <a:t>How about sentence starting with “No…” ?</a:t>
            </a:r>
          </a:p>
          <a:p>
            <a:pPr lvl="1"/>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Negations</a:t>
            </a:r>
            <a:endParaRPr lang="en-US" dirty="0"/>
          </a:p>
        </p:txBody>
      </p:sp>
      <p:sp>
        <p:nvSpPr>
          <p:cNvPr id="3" name="Content Placeholder 2"/>
          <p:cNvSpPr>
            <a:spLocks noGrp="1"/>
          </p:cNvSpPr>
          <p:nvPr>
            <p:ph idx="1"/>
          </p:nvPr>
        </p:nvSpPr>
        <p:spPr/>
        <p:txBody>
          <a:bodyPr/>
          <a:lstStyle/>
          <a:p>
            <a:r>
              <a:rPr lang="en-US" sz="2800" dirty="0" smtClean="0"/>
              <a:t>Negating formulas for </a:t>
            </a:r>
            <a:r>
              <a:rPr lang="en-US" sz="2800" dirty="0" smtClean="0">
                <a:sym typeface="Symbol"/>
              </a:rPr>
              <a:t> and  are analogous:</a:t>
            </a:r>
            <a:endParaRPr lang="en-US" sz="2800" dirty="0" smtClean="0"/>
          </a:p>
          <a:p>
            <a:pPr>
              <a:buNone/>
            </a:pPr>
            <a:r>
              <a:rPr lang="en-US" sz="2800" dirty="0" smtClean="0">
                <a:solidFill>
                  <a:srgbClr val="FFFF00"/>
                </a:solidFill>
              </a:rPr>
              <a:t>			~ [</a:t>
            </a:r>
            <a:r>
              <a:rPr lang="en-US" sz="2800" dirty="0" smtClean="0">
                <a:solidFill>
                  <a:srgbClr val="FFFF00"/>
                </a:solidFill>
                <a:sym typeface="Symbol"/>
              </a:rPr>
              <a:t>x, P(x)] = x, ~P(x)</a:t>
            </a:r>
          </a:p>
          <a:p>
            <a:pPr>
              <a:buNone/>
            </a:pPr>
            <a:r>
              <a:rPr lang="en-US" sz="2800" dirty="0" smtClean="0">
                <a:solidFill>
                  <a:srgbClr val="FFFF00"/>
                </a:solidFill>
              </a:rPr>
              <a:t>			~ [</a:t>
            </a:r>
            <a:r>
              <a:rPr lang="en-US" sz="2800" dirty="0" smtClean="0">
                <a:solidFill>
                  <a:srgbClr val="FFFF00"/>
                </a:solidFill>
                <a:sym typeface="Symbol"/>
              </a:rPr>
              <a:t>x, P(x)] = x, ~P(x)</a:t>
            </a:r>
            <a:endParaRPr lang="en-US" sz="2800" dirty="0" smtClean="0">
              <a:solidFill>
                <a:srgbClr val="FFFF00"/>
              </a:solidFill>
            </a:endParaRPr>
          </a:p>
          <a:p>
            <a:r>
              <a:rPr lang="en-US" sz="2800" dirty="0" smtClean="0"/>
              <a:t>What do these formulas say?</a:t>
            </a:r>
          </a:p>
          <a:p>
            <a:endParaRPr lang="en-US" sz="2800" dirty="0" smtClean="0"/>
          </a:p>
          <a:p>
            <a:r>
              <a:rPr lang="en-US" sz="2800" dirty="0" smtClean="0"/>
              <a:t>Examples to negate:</a:t>
            </a:r>
          </a:p>
          <a:p>
            <a:pPr lvl="1"/>
            <a:r>
              <a:rPr lang="en-US" sz="2400" dirty="0" smtClean="0"/>
              <a:t>Vegemite will put a rose in every cheek.</a:t>
            </a:r>
          </a:p>
          <a:p>
            <a:pPr lvl="1"/>
            <a:r>
              <a:rPr lang="en-US" sz="2400" dirty="0" smtClean="0"/>
              <a:t>All dolphins are charming and good looking.</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Proving True/False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endParaRPr lang="en-US" sz="2800" dirty="0" smtClean="0"/>
          </a:p>
          <a:p>
            <a:endParaRPr lang="en-US" sz="2800" dirty="0" smtClean="0"/>
          </a:p>
          <a:p>
            <a:endParaRPr lang="en-US" sz="2800" dirty="0" smtClean="0"/>
          </a:p>
          <a:p>
            <a:endParaRPr lang="en-US" sz="2800" dirty="0" smtClean="0"/>
          </a:p>
          <a:p>
            <a:r>
              <a:rPr lang="en-US" sz="2800" dirty="0" smtClean="0"/>
              <a:t>Examples.  True or false:</a:t>
            </a:r>
          </a:p>
          <a:p>
            <a:pPr marL="914400" lvl="1" indent="-457200">
              <a:buFont typeface="+mj-lt"/>
              <a:buAutoNum type="arabicPeriod"/>
            </a:pPr>
            <a:r>
              <a:rPr lang="en-US" sz="2400" dirty="0" smtClean="0">
                <a:sym typeface="Symbol"/>
              </a:rPr>
              <a:t> x  R, 5x + 11 = 67</a:t>
            </a:r>
          </a:p>
          <a:p>
            <a:pPr marL="914400" lvl="1" indent="-457200">
              <a:buFont typeface="+mj-lt"/>
              <a:buAutoNum type="arabicPeriod"/>
            </a:pPr>
            <a:r>
              <a:rPr lang="en-US" sz="2400" dirty="0" smtClean="0">
                <a:sym typeface="Symbol"/>
              </a:rPr>
              <a:t> x  Z, 5x + 11 = 67</a:t>
            </a:r>
          </a:p>
          <a:p>
            <a:pPr marL="914400" lvl="1" indent="-457200">
              <a:buFont typeface="+mj-lt"/>
              <a:buAutoNum type="arabicPeriod"/>
            </a:pPr>
            <a:r>
              <a:rPr lang="en-US" sz="2400" dirty="0" smtClean="0">
                <a:sym typeface="Symbol"/>
              </a:rPr>
              <a:t> x  Z</a:t>
            </a:r>
            <a:r>
              <a:rPr lang="en-US" sz="2400" baseline="30000" dirty="0" smtClean="0">
                <a:sym typeface="Symbol"/>
              </a:rPr>
              <a:t>+</a:t>
            </a:r>
            <a:r>
              <a:rPr lang="en-US" sz="2400" dirty="0" smtClean="0">
                <a:sym typeface="Symbol"/>
              </a:rPr>
              <a:t>, n</a:t>
            </a:r>
            <a:r>
              <a:rPr lang="en-US" sz="2400" baseline="30000" dirty="0" smtClean="0">
                <a:sym typeface="Symbol"/>
              </a:rPr>
              <a:t>2</a:t>
            </a:r>
            <a:r>
              <a:rPr lang="en-US" sz="2400" dirty="0" smtClean="0">
                <a:sym typeface="Symbol"/>
              </a:rPr>
              <a:t> – n + 41 is prime</a:t>
            </a:r>
          </a:p>
          <a:p>
            <a:pPr marL="514350" indent="-457200"/>
            <a:endParaRPr lang="en-US" sz="2800" dirty="0" smtClean="0"/>
          </a:p>
          <a:p>
            <a:pPr marL="457200" indent="-457200">
              <a:buNone/>
            </a:pPr>
            <a:endParaRPr lang="en-US" sz="2400" dirty="0"/>
          </a:p>
        </p:txBody>
      </p:sp>
      <p:graphicFrame>
        <p:nvGraphicFramePr>
          <p:cNvPr id="4" name="Table 3"/>
          <p:cNvGraphicFramePr>
            <a:graphicFrameLocks noGrp="1"/>
          </p:cNvGraphicFramePr>
          <p:nvPr/>
        </p:nvGraphicFramePr>
        <p:xfrm>
          <a:off x="1066800" y="1905000"/>
          <a:ext cx="7010400" cy="1188720"/>
        </p:xfrm>
        <a:graphic>
          <a:graphicData uri="http://schemas.openxmlformats.org/drawingml/2006/table">
            <a:tbl>
              <a:tblPr firstRow="1" bandRow="1">
                <a:tableStyleId>{5C22544A-7EE6-4342-B048-85BDC9FD1C3A}</a:tableStyleId>
              </a:tblPr>
              <a:tblGrid>
                <a:gridCol w="590425"/>
                <a:gridCol w="2874485"/>
                <a:gridCol w="3545490"/>
              </a:tblGrid>
              <a:tr h="370840">
                <a:tc>
                  <a:txBody>
                    <a:bodyPr/>
                    <a:lstStyle/>
                    <a:p>
                      <a:pPr algn="ctr"/>
                      <a:endParaRPr lang="en-US" sz="2000" dirty="0"/>
                    </a:p>
                  </a:txBody>
                  <a:tcPr/>
                </a:tc>
                <a:tc>
                  <a:txBody>
                    <a:bodyPr/>
                    <a:lstStyle/>
                    <a:p>
                      <a:pPr algn="ctr"/>
                      <a:r>
                        <a:rPr lang="en-US" sz="2000" dirty="0" smtClean="0"/>
                        <a:t>Proof</a:t>
                      </a:r>
                      <a:endParaRPr lang="en-US" sz="2000" dirty="0"/>
                    </a:p>
                  </a:txBody>
                  <a:tcPr/>
                </a:tc>
                <a:tc>
                  <a:txBody>
                    <a:bodyPr/>
                    <a:lstStyle/>
                    <a:p>
                      <a:pPr algn="ctr"/>
                      <a:r>
                        <a:rPr lang="en-US" sz="2000" dirty="0" smtClean="0"/>
                        <a:t>Disproof</a:t>
                      </a:r>
                      <a:endParaRPr lang="en-US" sz="2000" dirty="0"/>
                    </a:p>
                  </a:txBody>
                  <a:tcPr/>
                </a:tc>
              </a:tr>
              <a:tr h="370840">
                <a:tc>
                  <a:txBody>
                    <a:bodyPr/>
                    <a:lstStyle/>
                    <a:p>
                      <a:pPr algn="ctr"/>
                      <a:r>
                        <a:rPr lang="en-US" sz="2000" dirty="0" smtClean="0">
                          <a:sym typeface="Symbol"/>
                        </a:rPr>
                        <a:t></a:t>
                      </a:r>
                      <a:endParaRPr lang="en-US" sz="2000" dirty="0"/>
                    </a:p>
                  </a:txBody>
                  <a:tcPr/>
                </a:tc>
                <a:tc>
                  <a:txBody>
                    <a:bodyPr/>
                    <a:lstStyle/>
                    <a:p>
                      <a:r>
                        <a:rPr lang="en-US" sz="2000" dirty="0" smtClean="0"/>
                        <a:t>Hard</a:t>
                      </a:r>
                      <a:r>
                        <a:rPr lang="en-US" sz="2000" baseline="0" dirty="0" smtClean="0"/>
                        <a:t>:  show for every one</a:t>
                      </a:r>
                      <a:endParaRPr lang="en-US" sz="2000" dirty="0"/>
                    </a:p>
                  </a:txBody>
                  <a:tcPr/>
                </a:tc>
                <a:tc>
                  <a:txBody>
                    <a:bodyPr/>
                    <a:lstStyle/>
                    <a:p>
                      <a:r>
                        <a:rPr lang="en-US" sz="2000" dirty="0" smtClean="0"/>
                        <a:t>Find counter-example</a:t>
                      </a:r>
                      <a:endParaRPr lang="en-US" sz="2000" dirty="0"/>
                    </a:p>
                  </a:txBody>
                  <a:tcPr/>
                </a:tc>
              </a:tr>
              <a:tr h="370840">
                <a:tc>
                  <a:txBody>
                    <a:bodyPr/>
                    <a:lstStyle/>
                    <a:p>
                      <a:pPr algn="ctr"/>
                      <a:r>
                        <a:rPr lang="en-US" sz="2000" dirty="0" smtClean="0">
                          <a:sym typeface="Symbol"/>
                        </a:rPr>
                        <a:t></a:t>
                      </a:r>
                      <a:endParaRPr lang="en-US" sz="2000" dirty="0"/>
                    </a:p>
                  </a:txBody>
                  <a:tcPr/>
                </a:tc>
                <a:tc>
                  <a:txBody>
                    <a:bodyPr/>
                    <a:lstStyle/>
                    <a:p>
                      <a:r>
                        <a:rPr lang="en-US" sz="2000" dirty="0" smtClean="0"/>
                        <a:t>Find one that’s true</a:t>
                      </a:r>
                      <a:endParaRPr lang="en-US" sz="2000" dirty="0"/>
                    </a:p>
                  </a:txBody>
                  <a:tcPr/>
                </a:tc>
                <a:tc>
                  <a:txBody>
                    <a:bodyPr/>
                    <a:lstStyle/>
                    <a:p>
                      <a:r>
                        <a:rPr lang="en-US" sz="2000" dirty="0" smtClean="0"/>
                        <a:t>Hard:  show false</a:t>
                      </a:r>
                      <a:r>
                        <a:rPr lang="en-US" sz="2000" baseline="0" dirty="0" smtClean="0"/>
                        <a:t> for every one</a:t>
                      </a:r>
                      <a:endParaRPr lang="en-US" sz="2000" dirty="0"/>
                    </a:p>
                  </a:txBody>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Vacuous truth</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457200" indent="-457200"/>
            <a:r>
              <a:rPr lang="en-US" sz="2800" dirty="0" smtClean="0">
                <a:sym typeface="Symbol"/>
              </a:rPr>
              <a:t>“x, P(x)” is automatically true if there is no such x.</a:t>
            </a:r>
          </a:p>
          <a:p>
            <a:pPr marL="457200" indent="-457200"/>
            <a:r>
              <a:rPr lang="en-US" sz="2800" dirty="0" smtClean="0">
                <a:sym typeface="Symbol"/>
              </a:rPr>
              <a:t>Why?</a:t>
            </a:r>
          </a:p>
          <a:p>
            <a:pPr marL="857250" lvl="1" indent="-457200"/>
            <a:r>
              <a:rPr lang="en-US" sz="2400" dirty="0" smtClean="0">
                <a:sym typeface="Symbol"/>
              </a:rPr>
              <a:t>P </a:t>
            </a:r>
            <a:r>
              <a:rPr lang="en-US" sz="2400" dirty="0" smtClean="0">
                <a:sym typeface="Wingdings" pitchFamily="2" charset="2"/>
              </a:rPr>
              <a:t> Q is automatically true if P is false</a:t>
            </a:r>
          </a:p>
          <a:p>
            <a:pPr marL="857250" lvl="1" indent="-457200"/>
            <a:r>
              <a:rPr lang="en-US" sz="2400" dirty="0" smtClean="0">
                <a:sym typeface="Wingdings" pitchFamily="2" charset="2"/>
              </a:rPr>
              <a:t>Or, you could consider the complement.</a:t>
            </a:r>
          </a:p>
          <a:p>
            <a:pPr marL="857250" lvl="1" indent="-457200"/>
            <a:endParaRPr lang="en-US" sz="2400" dirty="0" smtClean="0"/>
          </a:p>
          <a:p>
            <a:pPr marL="457200" indent="-457200"/>
            <a:r>
              <a:rPr lang="en-US" sz="2800" dirty="0" smtClean="0"/>
              <a:t>Examples</a:t>
            </a:r>
          </a:p>
          <a:p>
            <a:pPr marL="857250" lvl="1" indent="-457200"/>
            <a:r>
              <a:rPr lang="en-US" sz="2400" dirty="0" smtClean="0"/>
              <a:t>All Martian golf courses are easy.</a:t>
            </a:r>
          </a:p>
          <a:p>
            <a:pPr marL="857250" lvl="1" indent="-457200"/>
            <a:r>
              <a:rPr lang="en-US" sz="2400" dirty="0" smtClean="0"/>
              <a:t>All dolphins in the Furman lake sing baritone.</a:t>
            </a:r>
          </a:p>
          <a:p>
            <a:pPr marL="857250" lvl="1" indent="-457200"/>
            <a:r>
              <a:rPr lang="en-US" sz="2400" dirty="0" smtClean="0"/>
              <a:t>A:  “Give candy to all children who come to the office.”</a:t>
            </a:r>
          </a:p>
          <a:p>
            <a:pPr marL="857250" lvl="1" indent="-457200">
              <a:buNone/>
            </a:pPr>
            <a:r>
              <a:rPr lang="en-US" sz="2400" dirty="0" smtClean="0"/>
              <a:t>	B:  “What if no kids ever come?”</a:t>
            </a:r>
          </a:p>
          <a:p>
            <a:pPr marL="857250" lvl="1" indent="-457200">
              <a:buNone/>
            </a:pPr>
            <a:r>
              <a:rPr lang="en-US" sz="2400" dirty="0" smtClean="0"/>
              <a:t>	A:  “Don’t worry about it.”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a:bodyPr>
          <a:lstStyle/>
          <a:p>
            <a:r>
              <a:rPr lang="en-US" sz="2800" dirty="0" smtClean="0"/>
              <a:t>All P’s are Q’s 		</a:t>
            </a:r>
            <a:r>
              <a:rPr lang="en-US" sz="2800" dirty="0" smtClean="0">
                <a:sym typeface="Symbol"/>
              </a:rPr>
              <a:t> x, P(x) </a:t>
            </a:r>
            <a:r>
              <a:rPr lang="en-US" sz="2800" dirty="0" smtClean="0">
                <a:sym typeface="Wingdings" pitchFamily="2" charset="2"/>
              </a:rPr>
              <a:t> Q(x)</a:t>
            </a:r>
            <a:endParaRPr lang="en-US" sz="2800" dirty="0" smtClean="0"/>
          </a:p>
          <a:p>
            <a:r>
              <a:rPr lang="en-US" sz="2800" dirty="0" smtClean="0"/>
              <a:t>Some P’s are Q’s		</a:t>
            </a:r>
            <a:r>
              <a:rPr lang="en-US" sz="2800" dirty="0" smtClean="0">
                <a:sym typeface="Symbol"/>
              </a:rPr>
              <a:t> x, P(x)  Q(x)</a:t>
            </a:r>
            <a:endParaRPr lang="en-US" sz="2800" dirty="0" smtClean="0"/>
          </a:p>
          <a:p>
            <a:r>
              <a:rPr lang="en-US" sz="2800" dirty="0" smtClean="0"/>
              <a:t>How to negate:</a:t>
            </a:r>
          </a:p>
          <a:p>
            <a:pPr lvl="1"/>
            <a:r>
              <a:rPr lang="en-US" sz="2400" dirty="0" smtClean="0"/>
              <a:t>~ (All are) = Some are not</a:t>
            </a:r>
          </a:p>
          <a:p>
            <a:pPr lvl="1"/>
            <a:r>
              <a:rPr lang="en-US" sz="2400" dirty="0" smtClean="0"/>
              <a:t>~ (Some are) = All are not</a:t>
            </a:r>
          </a:p>
          <a:p>
            <a:r>
              <a:rPr lang="en-US" sz="2800" dirty="0" smtClean="0"/>
              <a:t>It’s relatively easy to give an example of </a:t>
            </a:r>
            <a:r>
              <a:rPr lang="en-US" sz="2800" dirty="0" smtClean="0">
                <a:sym typeface="Symbol"/>
              </a:rPr>
              <a:t> true or  false.</a:t>
            </a:r>
            <a:endParaRPr lang="en-US" sz="2800" dirty="0" smtClean="0"/>
          </a:p>
          <a:p>
            <a:r>
              <a:rPr lang="en-US" sz="2800" dirty="0" smtClean="0"/>
              <a:t>Example:</a:t>
            </a:r>
          </a:p>
          <a:p>
            <a:pPr lvl="1"/>
            <a:r>
              <a:rPr lang="en-US" sz="2400" dirty="0" smtClean="0"/>
              <a:t>All prime numbers are odd.  True or false?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quantifiers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E.g.  “Some dolphins admire all otters.”</a:t>
            </a:r>
          </a:p>
          <a:p>
            <a:pPr lvl="1"/>
            <a:r>
              <a:rPr lang="en-US" sz="2400" dirty="0" smtClean="0"/>
              <a:t>There exists some dolphin x such that…  </a:t>
            </a:r>
          </a:p>
          <a:p>
            <a:pPr lvl="1"/>
            <a:r>
              <a:rPr lang="en-US" sz="2400" dirty="0" smtClean="0"/>
              <a:t>for all y, if y is an otter, then this dolphin admires it.</a:t>
            </a:r>
          </a:p>
          <a:p>
            <a:pPr lvl="1"/>
            <a:r>
              <a:rPr lang="en-US" sz="2400" dirty="0" smtClean="0"/>
              <a:t>In symbols, the sentence becomes:</a:t>
            </a:r>
          </a:p>
          <a:p>
            <a:pPr lvl="1">
              <a:buNone/>
            </a:pPr>
            <a:r>
              <a:rPr lang="en-US" sz="2400" dirty="0" smtClean="0">
                <a:sym typeface="Symbol"/>
              </a:rPr>
              <a:t>			x, D(x)  y (O(y) </a:t>
            </a:r>
            <a:r>
              <a:rPr lang="en-US" sz="2400" dirty="0" smtClean="0">
                <a:sym typeface="Wingdings" pitchFamily="2" charset="2"/>
              </a:rPr>
              <a:t> A(x, y))</a:t>
            </a:r>
            <a:endParaRPr lang="en-US" sz="2400" dirty="0" smtClean="0"/>
          </a:p>
          <a:p>
            <a:r>
              <a:rPr lang="en-US" sz="2800" dirty="0" smtClean="0"/>
              <a:t>In math lingo, we often see “For all … there exists …”</a:t>
            </a:r>
          </a:p>
          <a:p>
            <a:pPr lvl="1"/>
            <a:r>
              <a:rPr lang="en-US" sz="2400" dirty="0" smtClean="0"/>
              <a:t>Everybody has a friend.</a:t>
            </a:r>
          </a:p>
          <a:p>
            <a:pPr lvl="1">
              <a:buNone/>
            </a:pPr>
            <a:r>
              <a:rPr lang="en-US" sz="2400" dirty="0" smtClean="0"/>
              <a:t>	</a:t>
            </a:r>
            <a:r>
              <a:rPr lang="en-US" sz="2400" dirty="0" smtClean="0">
                <a:sym typeface="Symbol"/>
              </a:rPr>
              <a:t> 	x, person(x) </a:t>
            </a:r>
            <a:r>
              <a:rPr lang="en-US" sz="2400" dirty="0" smtClean="0">
                <a:sym typeface="Wingdings" pitchFamily="2" charset="2"/>
              </a:rPr>
              <a:t> </a:t>
            </a:r>
            <a:r>
              <a:rPr lang="en-US" sz="2400" dirty="0" smtClean="0">
                <a:sym typeface="Symbol"/>
              </a:rPr>
              <a:t>y, friend(x, y)</a:t>
            </a:r>
            <a:endParaRPr lang="en-US" sz="2400" dirty="0" smtClean="0"/>
          </a:p>
          <a:p>
            <a:pPr lvl="1"/>
            <a:r>
              <a:rPr lang="en-US" sz="2400" dirty="0" smtClean="0"/>
              <a:t>Every real number has a reciprocal.</a:t>
            </a:r>
          </a:p>
          <a:p>
            <a:pPr lvl="1">
              <a:buNone/>
            </a:pPr>
            <a:r>
              <a:rPr lang="en-US" sz="2400" dirty="0" smtClean="0"/>
              <a:t>	</a:t>
            </a:r>
            <a:r>
              <a:rPr lang="en-US" sz="2400" dirty="0" smtClean="0">
                <a:sym typeface="Symbol"/>
              </a:rPr>
              <a:t> 	x  R, y such that y = 1/x</a:t>
            </a:r>
          </a:p>
          <a:p>
            <a:r>
              <a:rPr lang="en-US" sz="2800" dirty="0" smtClean="0">
                <a:sym typeface="Symbol"/>
              </a:rPr>
              <a:t>Try negations.</a:t>
            </a:r>
            <a:endParaRPr lang="en-US" sz="2800" dirty="0" smtClean="0"/>
          </a:p>
          <a:p>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practice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Express in words, and determine if true.  Assume x and y are real numbers.</a:t>
            </a:r>
          </a:p>
          <a:p>
            <a:pPr marL="914400" lvl="1" indent="-457200">
              <a:buFont typeface="+mj-lt"/>
              <a:buAutoNum type="arabicPeriod"/>
            </a:pPr>
            <a:r>
              <a:rPr lang="en-US" sz="2400" dirty="0" smtClean="0">
                <a:sym typeface="Symbol"/>
              </a:rPr>
              <a:t>x y, x &lt; y</a:t>
            </a:r>
          </a:p>
          <a:p>
            <a:pPr marL="914400" lvl="1" indent="-457200">
              <a:buFont typeface="+mj-lt"/>
              <a:buAutoNum type="arabicPeriod"/>
            </a:pPr>
            <a:r>
              <a:rPr lang="en-US" sz="2400" dirty="0" smtClean="0">
                <a:sym typeface="Symbol"/>
              </a:rPr>
              <a:t>x y, x &lt; y</a:t>
            </a:r>
          </a:p>
          <a:p>
            <a:pPr marL="914400" lvl="1" indent="-457200">
              <a:buFont typeface="+mj-lt"/>
              <a:buAutoNum type="arabicPeriod"/>
            </a:pPr>
            <a:r>
              <a:rPr lang="en-US" sz="2400" dirty="0" smtClean="0">
                <a:sym typeface="Symbol"/>
              </a:rPr>
              <a:t>x y, x &lt; y</a:t>
            </a:r>
          </a:p>
          <a:p>
            <a:pPr marL="914400" lvl="1" indent="-457200">
              <a:buFont typeface="+mj-lt"/>
              <a:buAutoNum type="arabicPeriod"/>
            </a:pPr>
            <a:r>
              <a:rPr lang="en-US" sz="2400" dirty="0" smtClean="0">
                <a:sym typeface="Symbol"/>
              </a:rPr>
              <a:t>x y, x &lt; y</a:t>
            </a:r>
          </a:p>
          <a:p>
            <a:pPr marL="914400" lvl="1" indent="-457200">
              <a:buFont typeface="+mj-lt"/>
              <a:buAutoNum type="arabicPeriod"/>
            </a:pPr>
            <a:r>
              <a:rPr lang="en-US" sz="2400" dirty="0" smtClean="0">
                <a:sym typeface="Symbol"/>
              </a:rPr>
              <a:t>How should we quantify x and y so that </a:t>
            </a:r>
            <a:r>
              <a:rPr lang="en-US" sz="2400" dirty="0" err="1" smtClean="0">
                <a:sym typeface="Symbol"/>
              </a:rPr>
              <a:t>xy</a:t>
            </a:r>
            <a:r>
              <a:rPr lang="en-US" sz="2400" dirty="0" smtClean="0">
                <a:sym typeface="Symbol"/>
              </a:rPr>
              <a:t> = 0 is true?</a:t>
            </a:r>
          </a:p>
          <a:p>
            <a:pPr marL="914400" lvl="1" indent="-457200">
              <a:buFont typeface="+mj-lt"/>
              <a:buAutoNum type="arabicPeriod"/>
            </a:pPr>
            <a:endParaRPr lang="en-US" sz="2400" dirty="0" smtClean="0">
              <a:sym typeface="Symbol"/>
            </a:endParaRPr>
          </a:p>
          <a:p>
            <a:pPr marL="514350" indent="-457200"/>
            <a:r>
              <a:rPr lang="en-US" sz="2800" dirty="0" smtClean="0">
                <a:sym typeface="Symbol"/>
              </a:rPr>
              <a:t>Now, let’s translate from English to symbols (see handout).</a:t>
            </a:r>
            <a:endParaRPr lang="en-US"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What does this statement mean?</a:t>
            </a:r>
          </a:p>
          <a:p>
            <a:pPr>
              <a:buNone/>
            </a:pPr>
            <a:r>
              <a:rPr lang="en-US" sz="2800" dirty="0" smtClean="0"/>
              <a:t>		</a:t>
            </a:r>
            <a:r>
              <a:rPr lang="en-US" sz="2800" dirty="0" smtClean="0">
                <a:sym typeface="Symbol"/>
              </a:rPr>
              <a:t> x (B(x) </a:t>
            </a:r>
            <a:r>
              <a:rPr lang="en-US" sz="2800" dirty="0" smtClean="0">
                <a:sym typeface="Wingdings" pitchFamily="2" charset="2"/>
              </a:rPr>
              <a:t> </a:t>
            </a:r>
            <a:r>
              <a:rPr lang="en-US" sz="2800" dirty="0" smtClean="0">
                <a:sym typeface="Symbol"/>
              </a:rPr>
              <a:t>y (S(y) </a:t>
            </a:r>
            <a:r>
              <a:rPr lang="en-US" sz="2800" dirty="0" smtClean="0">
                <a:sym typeface="Wingdings" pitchFamily="2" charset="2"/>
              </a:rPr>
              <a:t> A(x, y)))</a:t>
            </a:r>
            <a:endParaRPr lang="en-US" sz="2800" dirty="0" smtClean="0"/>
          </a:p>
          <a:p>
            <a:r>
              <a:rPr lang="en-US" sz="2800" dirty="0" smtClean="0"/>
              <a:t>Let’s assume that B, S and A stand for “is a biologist”, “is a shark” and “admires”</a:t>
            </a:r>
            <a:endParaRPr lang="en-US" sz="2400" dirty="0" smtClean="0"/>
          </a:p>
          <a:p>
            <a:r>
              <a:rPr lang="en-US" sz="2800" dirty="0" smtClean="0"/>
              <a:t>Let’s modify the original statement.</a:t>
            </a:r>
          </a:p>
          <a:p>
            <a:pPr lvl="1">
              <a:buNone/>
            </a:pPr>
            <a:r>
              <a:rPr lang="en-US" sz="2400" dirty="0" smtClean="0">
                <a:sym typeface="Symbol"/>
              </a:rPr>
              <a:t>	x (B(x) </a:t>
            </a:r>
            <a:r>
              <a:rPr lang="en-US" sz="2400" dirty="0" smtClean="0">
                <a:sym typeface="Wingdings" pitchFamily="2" charset="2"/>
              </a:rPr>
              <a:t> </a:t>
            </a:r>
            <a:r>
              <a:rPr lang="en-US" sz="2400" dirty="0" smtClean="0">
                <a:sym typeface="Symbol"/>
              </a:rPr>
              <a:t>y (</a:t>
            </a:r>
            <a:r>
              <a:rPr lang="en-US" sz="2400" dirty="0" smtClean="0">
                <a:sym typeface="Wingdings" pitchFamily="2" charset="2"/>
              </a:rPr>
              <a:t>A(x, y)  </a:t>
            </a:r>
            <a:r>
              <a:rPr lang="en-US" sz="2400" dirty="0" smtClean="0">
                <a:sym typeface="Symbol"/>
              </a:rPr>
              <a:t>S(y)</a:t>
            </a:r>
            <a:r>
              <a:rPr lang="en-US" sz="2400" dirty="0" smtClean="0">
                <a:sym typeface="Wingdings" pitchFamily="2" charset="2"/>
              </a:rPr>
              <a:t>))</a:t>
            </a:r>
          </a:p>
          <a:p>
            <a:pPr lvl="1">
              <a:buNone/>
            </a:pPr>
            <a:r>
              <a:rPr lang="en-US" sz="2400" dirty="0" smtClean="0">
                <a:sym typeface="Symbol"/>
              </a:rPr>
              <a:t>	x (y (S(y) </a:t>
            </a:r>
            <a:r>
              <a:rPr lang="en-US" sz="2400" dirty="0" smtClean="0">
                <a:sym typeface="Wingdings" pitchFamily="2" charset="2"/>
              </a:rPr>
              <a:t> A(x, y)) </a:t>
            </a:r>
            <a:r>
              <a:rPr lang="en-US" sz="2400" dirty="0" smtClean="0">
                <a:sym typeface="Symbol"/>
              </a:rPr>
              <a:t> B(x)</a:t>
            </a:r>
            <a:r>
              <a:rPr lang="en-US" sz="2400" dirty="0" smtClean="0">
                <a:sym typeface="Wingdings" pitchFamily="2" charset="2"/>
              </a:rPr>
              <a:t>)</a:t>
            </a:r>
          </a:p>
          <a:p>
            <a:pPr lvl="1">
              <a:buNone/>
            </a:pPr>
            <a:r>
              <a:rPr lang="en-US" sz="2400" dirty="0" smtClean="0">
                <a:sym typeface="Symbol"/>
              </a:rPr>
              <a:t>	x (y (</a:t>
            </a:r>
            <a:r>
              <a:rPr lang="en-US" sz="2400" dirty="0" smtClean="0">
                <a:sym typeface="Wingdings" pitchFamily="2" charset="2"/>
              </a:rPr>
              <a:t>A(x, y) </a:t>
            </a:r>
            <a:r>
              <a:rPr lang="en-US" sz="2400" dirty="0" smtClean="0">
                <a:sym typeface="Symbol"/>
              </a:rPr>
              <a:t> S(y)</a:t>
            </a:r>
            <a:r>
              <a:rPr lang="en-US" sz="2400" dirty="0" smtClean="0">
                <a:sym typeface="Wingdings" pitchFamily="2" charset="2"/>
              </a:rPr>
              <a:t>) </a:t>
            </a:r>
            <a:r>
              <a:rPr lang="en-US" sz="2400" dirty="0" smtClean="0">
                <a:sym typeface="Symbol"/>
              </a:rPr>
              <a:t> B(x)</a:t>
            </a:r>
            <a:r>
              <a:rPr lang="en-US" sz="2400" dirty="0" smtClean="0">
                <a:sym typeface="Wingdings" pitchFamily="2" charset="2"/>
              </a:rPr>
              <a:t>)</a:t>
            </a:r>
          </a:p>
          <a:p>
            <a:r>
              <a:rPr lang="en-US" sz="2800" dirty="0" smtClean="0"/>
              <a:t>Try this statement, where D means “is a diver”:</a:t>
            </a:r>
          </a:p>
          <a:p>
            <a:pPr>
              <a:buNone/>
            </a:pPr>
            <a:r>
              <a:rPr lang="en-US" sz="2800" dirty="0" smtClean="0"/>
              <a:t>	</a:t>
            </a:r>
            <a:r>
              <a:rPr lang="en-US" sz="2800" dirty="0" smtClean="0">
                <a:sym typeface="Symbol"/>
              </a:rPr>
              <a:t> 	x y ((S(y) </a:t>
            </a:r>
            <a:r>
              <a:rPr lang="en-US" sz="2800" dirty="0" smtClean="0">
                <a:sym typeface="Wingdings" pitchFamily="2" charset="2"/>
              </a:rPr>
              <a:t> A(x, y))  (B(x) </a:t>
            </a:r>
            <a:r>
              <a:rPr lang="en-US" sz="2800" dirty="0" smtClean="0">
                <a:sym typeface="Symbol"/>
              </a:rPr>
              <a:t> D(x))</a:t>
            </a:r>
            <a:r>
              <a:rPr lang="en-US" sz="2800" dirty="0" smtClean="0">
                <a:sym typeface="Wingdings" pitchFamily="2" charset="2"/>
              </a:rPr>
              <a:t>)</a:t>
            </a:r>
            <a:endParaRPr lang="en-US" sz="28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proof technique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The goal is to </a:t>
            </a:r>
            <a:r>
              <a:rPr lang="en-US" sz="2800" dirty="0" smtClean="0">
                <a:solidFill>
                  <a:srgbClr val="FFFF00"/>
                </a:solidFill>
              </a:rPr>
              <a:t>explain why </a:t>
            </a:r>
            <a:r>
              <a:rPr lang="en-US" sz="2800" dirty="0" smtClean="0"/>
              <a:t>some assertion is true.</a:t>
            </a:r>
          </a:p>
          <a:p>
            <a:r>
              <a:rPr lang="en-US" sz="2800" dirty="0" smtClean="0"/>
              <a:t>Formal proof:</a:t>
            </a:r>
          </a:p>
          <a:p>
            <a:pPr lvl="1"/>
            <a:r>
              <a:rPr lang="en-US" sz="2400" dirty="0" smtClean="0"/>
              <a:t>Sequence of statements </a:t>
            </a:r>
          </a:p>
          <a:p>
            <a:pPr lvl="1"/>
            <a:r>
              <a:rPr lang="en-US" sz="2400" dirty="0" smtClean="0"/>
              <a:t>Starts with some axiom (universally agreed-upon premise).</a:t>
            </a:r>
          </a:p>
          <a:p>
            <a:pPr lvl="1"/>
            <a:r>
              <a:rPr lang="en-US" sz="2400" dirty="0" smtClean="0"/>
              <a:t>Remaining statements are further axioms, or derived statements based on earlier statements in the proof according to rules of valid argument/inference.</a:t>
            </a:r>
          </a:p>
          <a:p>
            <a:pPr lvl="1"/>
            <a:r>
              <a:rPr lang="en-US" sz="2400" dirty="0" smtClean="0"/>
              <a:t>Last statement is the theorem to be proved.</a:t>
            </a:r>
          </a:p>
          <a:p>
            <a:r>
              <a:rPr lang="en-US" sz="2800" dirty="0" smtClean="0"/>
              <a:t>Our proofs will not be quite this formal.</a:t>
            </a:r>
          </a:p>
          <a:p>
            <a:pPr lvl="1"/>
            <a:r>
              <a:rPr lang="en-US" sz="2400" dirty="0" smtClean="0"/>
              <a:t>Nevertheless:  we need to begin by looking at relevant definitions, axioms and given information.</a:t>
            </a:r>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Follow advice in book</a:t>
            </a:r>
          </a:p>
          <a:p>
            <a:r>
              <a:rPr lang="en-US" sz="2800" dirty="0" smtClean="0"/>
              <a:t>Steps:</a:t>
            </a:r>
          </a:p>
          <a:p>
            <a:pPr lvl="1"/>
            <a:r>
              <a:rPr lang="en-US" sz="2400" dirty="0" smtClean="0"/>
              <a:t>Begin with given information</a:t>
            </a:r>
          </a:p>
          <a:p>
            <a:pPr lvl="1"/>
            <a:r>
              <a:rPr lang="en-US" sz="2400" dirty="0" smtClean="0"/>
              <a:t>Apply definitions</a:t>
            </a:r>
          </a:p>
          <a:p>
            <a:pPr lvl="1"/>
            <a:r>
              <a:rPr lang="en-US" sz="2400" dirty="0" smtClean="0"/>
              <a:t>Compare what you have with what you want.  Experiment by manipulating this information, use related facts, with the goal in mind.</a:t>
            </a:r>
          </a:p>
          <a:p>
            <a:pPr lvl="1"/>
            <a:r>
              <a:rPr lang="en-US" sz="2400" dirty="0" smtClean="0"/>
              <a:t>End with satisfying the desired property.</a:t>
            </a:r>
          </a:p>
          <a:p>
            <a:r>
              <a:rPr lang="en-US" sz="2800" dirty="0" smtClean="0"/>
              <a:t>Let’s first look at some simple definitions</a:t>
            </a:r>
          </a:p>
          <a:p>
            <a:pPr lvl="1"/>
            <a:r>
              <a:rPr lang="en-US" sz="2400" dirty="0" smtClean="0"/>
              <a:t>Odd and even numbers</a:t>
            </a:r>
          </a:p>
          <a:p>
            <a:r>
              <a:rPr lang="en-US" sz="2800" dirty="0" smtClean="0"/>
              <a:t>Hint:  if something looks hard to prove, maybe it’s false!</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with arithmetic</a:t>
            </a:r>
            <a:endParaRPr lang="en-US" dirty="0"/>
          </a:p>
        </p:txBody>
      </p:sp>
      <p:sp>
        <p:nvSpPr>
          <p:cNvPr id="3" name="Content Placeholder 2"/>
          <p:cNvSpPr>
            <a:spLocks noGrp="1"/>
          </p:cNvSpPr>
          <p:nvPr>
            <p:ph idx="1"/>
          </p:nvPr>
        </p:nvSpPr>
        <p:spPr/>
        <p:txBody>
          <a:bodyPr>
            <a:normAutofit/>
          </a:bodyPr>
          <a:lstStyle/>
          <a:p>
            <a:r>
              <a:rPr lang="en-US" sz="2800" dirty="0" smtClean="0"/>
              <a:t>Boolean algebra (logic) and ordinary algebra have common features</a:t>
            </a:r>
          </a:p>
          <a:p>
            <a:endParaRPr lang="en-US" sz="2800" dirty="0"/>
          </a:p>
        </p:txBody>
      </p:sp>
      <p:graphicFrame>
        <p:nvGraphicFramePr>
          <p:cNvPr id="4" name="Table 3"/>
          <p:cNvGraphicFramePr>
            <a:graphicFrameLocks noGrp="1"/>
          </p:cNvGraphicFramePr>
          <p:nvPr/>
        </p:nvGraphicFramePr>
        <p:xfrm>
          <a:off x="1295400" y="3505200"/>
          <a:ext cx="6546914" cy="2286000"/>
        </p:xfrm>
        <a:graphic>
          <a:graphicData uri="http://schemas.openxmlformats.org/drawingml/2006/table">
            <a:tbl>
              <a:tblPr firstRow="1" bandRow="1">
                <a:tableStyleId>{5C22544A-7EE6-4342-B048-85BDC9FD1C3A}</a:tableStyleId>
              </a:tblPr>
              <a:tblGrid>
                <a:gridCol w="2032000"/>
                <a:gridCol w="2217928"/>
                <a:gridCol w="2296986"/>
              </a:tblGrid>
              <a:tr h="370840">
                <a:tc>
                  <a:txBody>
                    <a:bodyPr/>
                    <a:lstStyle/>
                    <a:p>
                      <a:pPr algn="ctr"/>
                      <a:r>
                        <a:rPr lang="en-US" sz="2400" dirty="0" smtClean="0"/>
                        <a:t>feature</a:t>
                      </a:r>
                      <a:endParaRPr lang="en-US" sz="2400" dirty="0"/>
                    </a:p>
                  </a:txBody>
                  <a:tcPr/>
                </a:tc>
                <a:tc>
                  <a:txBody>
                    <a:bodyPr/>
                    <a:lstStyle/>
                    <a:p>
                      <a:pPr algn="ctr"/>
                      <a:r>
                        <a:rPr lang="en-US" sz="2400" dirty="0" smtClean="0"/>
                        <a:t>Regular algebra</a:t>
                      </a:r>
                      <a:endParaRPr lang="en-US" sz="2400" dirty="0"/>
                    </a:p>
                  </a:txBody>
                  <a:tcPr/>
                </a:tc>
                <a:tc>
                  <a:txBody>
                    <a:bodyPr/>
                    <a:lstStyle/>
                    <a:p>
                      <a:pPr algn="ctr"/>
                      <a:r>
                        <a:rPr lang="en-US" sz="2400" dirty="0" smtClean="0"/>
                        <a:t>Boolean algebra</a:t>
                      </a:r>
                      <a:endParaRPr lang="en-US" sz="2400" dirty="0"/>
                    </a:p>
                  </a:txBody>
                  <a:tcPr/>
                </a:tc>
              </a:tr>
              <a:tr h="370840">
                <a:tc>
                  <a:txBody>
                    <a:bodyPr/>
                    <a:lstStyle/>
                    <a:p>
                      <a:pPr algn="ctr"/>
                      <a:r>
                        <a:rPr lang="en-US" sz="2400" dirty="0" smtClean="0"/>
                        <a:t>constant</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“It is Monday.”</a:t>
                      </a:r>
                      <a:endParaRPr lang="en-US" sz="2400" dirty="0"/>
                    </a:p>
                  </a:txBody>
                  <a:tcPr/>
                </a:tc>
              </a:tr>
              <a:tr h="370840">
                <a:tc>
                  <a:txBody>
                    <a:bodyPr/>
                    <a:lstStyle/>
                    <a:p>
                      <a:pPr algn="ctr"/>
                      <a:r>
                        <a:rPr lang="en-US" sz="2400" dirty="0" smtClean="0"/>
                        <a:t>variable</a:t>
                      </a:r>
                      <a:endParaRPr lang="en-US" sz="2400" dirty="0"/>
                    </a:p>
                  </a:txBody>
                  <a:tcPr/>
                </a:tc>
                <a:tc>
                  <a:txBody>
                    <a:bodyPr/>
                    <a:lstStyle/>
                    <a:p>
                      <a:pPr algn="ctr"/>
                      <a:r>
                        <a:rPr lang="en-US" sz="2400" dirty="0" smtClean="0"/>
                        <a:t>x</a:t>
                      </a:r>
                      <a:endParaRPr lang="en-US" sz="2400" dirty="0"/>
                    </a:p>
                  </a:txBody>
                  <a:tcPr/>
                </a:tc>
                <a:tc>
                  <a:txBody>
                    <a:bodyPr/>
                    <a:lstStyle/>
                    <a:p>
                      <a:pPr algn="ctr"/>
                      <a:r>
                        <a:rPr lang="en-US" sz="2400" dirty="0" smtClean="0"/>
                        <a:t>p</a:t>
                      </a:r>
                      <a:endParaRPr lang="en-US" sz="2400" dirty="0"/>
                    </a:p>
                  </a:txBody>
                  <a:tcPr/>
                </a:tc>
              </a:tr>
              <a:tr h="370840">
                <a:tc>
                  <a:txBody>
                    <a:bodyPr/>
                    <a:lstStyle/>
                    <a:p>
                      <a:pPr algn="ctr"/>
                      <a:r>
                        <a:rPr lang="en-US" sz="2400" dirty="0" smtClean="0"/>
                        <a:t>operator</a:t>
                      </a:r>
                      <a:endParaRPr lang="en-US" sz="2400" dirty="0"/>
                    </a:p>
                  </a:txBody>
                  <a:tcPr/>
                </a:tc>
                <a:tc>
                  <a:txBody>
                    <a:bodyPr/>
                    <a:lstStyle/>
                    <a:p>
                      <a:pPr algn="ctr"/>
                      <a:r>
                        <a:rPr lang="en-US" sz="2400" dirty="0" smtClean="0"/>
                        <a:t> –</a:t>
                      </a:r>
                      <a:endParaRPr lang="en-US" sz="2400" dirty="0"/>
                    </a:p>
                  </a:txBody>
                  <a:tcPr/>
                </a:tc>
                <a:tc>
                  <a:txBody>
                    <a:bodyPr/>
                    <a:lstStyle/>
                    <a:p>
                      <a:pPr algn="ctr"/>
                      <a:r>
                        <a:rPr lang="en-US" sz="2400" dirty="0" smtClean="0">
                          <a:sym typeface="Symbol"/>
                        </a:rPr>
                        <a:t></a:t>
                      </a:r>
                      <a:endParaRPr lang="en-US" sz="2400" dirty="0"/>
                    </a:p>
                  </a:txBody>
                  <a:tcPr/>
                </a:tc>
              </a:tr>
              <a:tr h="370840">
                <a:tc>
                  <a:txBody>
                    <a:bodyPr/>
                    <a:lstStyle/>
                    <a:p>
                      <a:pPr algn="ctr"/>
                      <a:r>
                        <a:rPr lang="en-US" sz="2400" dirty="0" smtClean="0"/>
                        <a:t>expression</a:t>
                      </a:r>
                      <a:endParaRPr lang="en-US" sz="2400" dirty="0"/>
                    </a:p>
                  </a:txBody>
                  <a:tcPr/>
                </a:tc>
                <a:tc>
                  <a:txBody>
                    <a:bodyPr/>
                    <a:lstStyle/>
                    <a:p>
                      <a:pPr algn="ctr"/>
                      <a:r>
                        <a:rPr lang="en-US" sz="2400" dirty="0" smtClean="0"/>
                        <a:t>x – y </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ym typeface="Symbol"/>
                        </a:rPr>
                        <a:t>p </a:t>
                      </a:r>
                      <a:r>
                        <a:rPr lang="en-US" sz="2400" baseline="0" dirty="0" smtClean="0">
                          <a:sym typeface="Symbol"/>
                        </a:rPr>
                        <a:t> q</a:t>
                      </a:r>
                      <a:endParaRPr lang="en-US" sz="2400" dirty="0" smtClean="0"/>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direct proof</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“If the sum of 2 integers is even, then their difference is even.”</a:t>
            </a:r>
          </a:p>
          <a:p>
            <a:r>
              <a:rPr lang="en-US" sz="2800" dirty="0" smtClean="0"/>
              <a:t>Incidentally, in symbols, the statement looks like this:  </a:t>
            </a:r>
          </a:p>
          <a:p>
            <a:pPr>
              <a:buNone/>
            </a:pPr>
            <a:r>
              <a:rPr lang="en-US" sz="2800" dirty="0" smtClean="0"/>
              <a:t>	</a:t>
            </a:r>
            <a:r>
              <a:rPr lang="en-US" sz="2800" dirty="0" smtClean="0">
                <a:sym typeface="Symbol"/>
              </a:rPr>
              <a:t> 	x y (even(x + y) </a:t>
            </a:r>
            <a:r>
              <a:rPr lang="en-US" sz="2800" dirty="0" smtClean="0">
                <a:sym typeface="Wingdings" pitchFamily="2" charset="2"/>
              </a:rPr>
              <a:t> even(x – y))</a:t>
            </a:r>
            <a:endParaRPr lang="en-US" sz="2800" dirty="0" smtClean="0"/>
          </a:p>
          <a:p>
            <a:r>
              <a:rPr lang="en-US" sz="2800" dirty="0" smtClean="0"/>
              <a:t>Here we go!</a:t>
            </a:r>
          </a:p>
          <a:p>
            <a:pPr>
              <a:buNone/>
            </a:pPr>
            <a:r>
              <a:rPr lang="en-US" sz="2800" dirty="0" smtClean="0"/>
              <a:t>	</a:t>
            </a:r>
            <a:r>
              <a:rPr lang="en-US" sz="2800" dirty="0" smtClean="0">
                <a:solidFill>
                  <a:srgbClr val="FFFF00"/>
                </a:solidFill>
              </a:rPr>
              <a:t>Let x and y be integers such that x + y is even.  By the definition of even, </a:t>
            </a:r>
            <a:r>
              <a:rPr lang="en-US" sz="2800" dirty="0" smtClean="0">
                <a:solidFill>
                  <a:srgbClr val="FFFF00"/>
                </a:solidFill>
                <a:sym typeface="Symbol"/>
              </a:rPr>
              <a:t>k such that x + y = 2k.</a:t>
            </a:r>
            <a:br>
              <a:rPr lang="en-US" sz="2800" dirty="0" smtClean="0">
                <a:solidFill>
                  <a:srgbClr val="FFFF00"/>
                </a:solidFill>
                <a:sym typeface="Symbol"/>
              </a:rPr>
            </a:br>
            <a:r>
              <a:rPr lang="en-US" sz="2800" dirty="0" smtClean="0">
                <a:solidFill>
                  <a:srgbClr val="FFFF00"/>
                </a:solidFill>
                <a:sym typeface="Symbol"/>
              </a:rPr>
              <a:t>Then, x – y = x + y – 2y</a:t>
            </a:r>
          </a:p>
          <a:p>
            <a:pPr>
              <a:buNone/>
            </a:pPr>
            <a:r>
              <a:rPr lang="en-US" sz="2800" dirty="0" smtClean="0">
                <a:solidFill>
                  <a:srgbClr val="FFFF00"/>
                </a:solidFill>
                <a:sym typeface="Symbol"/>
              </a:rPr>
              <a:t>			  = 2k – 2y = 2(k – y)</a:t>
            </a:r>
          </a:p>
          <a:p>
            <a:pPr>
              <a:buNone/>
            </a:pPr>
            <a:r>
              <a:rPr lang="en-US" sz="2800" dirty="0" smtClean="0">
                <a:solidFill>
                  <a:srgbClr val="FFFF00"/>
                </a:solidFill>
                <a:sym typeface="Symbol"/>
              </a:rPr>
              <a:t>	and observe that k – y is an integer too.  So, by definition, x – y is even because it’s 2 * (integer).</a:t>
            </a:r>
            <a:endParaRPr lang="en-US" sz="2800" dirty="0">
              <a:solidFill>
                <a:srgbClr val="FFFF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Divisibility</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sz="2800" dirty="0" smtClean="0"/>
              <a:t>The symbol “|” means “divides.  We say that a | b if there exists some integer k such that </a:t>
            </a:r>
            <a:r>
              <a:rPr lang="en-US" sz="2800" dirty="0" err="1" smtClean="0"/>
              <a:t>ak</a:t>
            </a:r>
            <a:r>
              <a:rPr lang="en-US" sz="2800" dirty="0" smtClean="0"/>
              <a:t> = b.</a:t>
            </a:r>
          </a:p>
          <a:p>
            <a:pPr lvl="1"/>
            <a:r>
              <a:rPr lang="en-US" sz="2400" dirty="0" smtClean="0"/>
              <a:t>Or we can say:  b is a multiple of a.</a:t>
            </a:r>
          </a:p>
          <a:p>
            <a:r>
              <a:rPr lang="en-US" sz="2800" dirty="0" smtClean="0"/>
              <a:t>Let’s use the direct proof technique for divisibility problems.  It will sound like how we worked with even numbers, but more general.</a:t>
            </a:r>
          </a:p>
          <a:p>
            <a:r>
              <a:rPr lang="en-US" sz="2800" dirty="0" smtClean="0"/>
              <a:t>Prove or disprove:</a:t>
            </a:r>
          </a:p>
          <a:p>
            <a:pPr marL="914400" lvl="1" indent="-457200">
              <a:buFont typeface="+mj-lt"/>
              <a:buAutoNum type="arabicPeriod"/>
            </a:pPr>
            <a:r>
              <a:rPr lang="en-US" sz="2400" dirty="0" smtClean="0"/>
              <a:t>3 divides the sum of any 3 consecutive integers</a:t>
            </a:r>
          </a:p>
          <a:p>
            <a:pPr marL="914400" lvl="1" indent="-457200">
              <a:buFont typeface="+mj-lt"/>
              <a:buAutoNum type="arabicPeriod"/>
            </a:pPr>
            <a:r>
              <a:rPr lang="en-US" sz="2400" dirty="0" smtClean="0"/>
              <a:t>If a | b and b | c, then a | c.</a:t>
            </a:r>
          </a:p>
          <a:p>
            <a:pPr marL="914400" lvl="1" indent="-457200">
              <a:buFont typeface="+mj-lt"/>
              <a:buAutoNum type="arabicPeriod"/>
            </a:pPr>
            <a:r>
              <a:rPr lang="en-US" sz="2400" dirty="0" smtClean="0"/>
              <a:t>If a | b and a | c, then a | (b + c).</a:t>
            </a:r>
          </a:p>
          <a:p>
            <a:pPr marL="914400" lvl="1" indent="-457200">
              <a:buFont typeface="+mj-lt"/>
              <a:buAutoNum type="arabicPeriod"/>
            </a:pPr>
            <a:r>
              <a:rPr lang="en-US" sz="2400" dirty="0" smtClean="0"/>
              <a:t>If a | </a:t>
            </a:r>
            <a:r>
              <a:rPr lang="en-US" sz="2400" dirty="0" err="1" smtClean="0"/>
              <a:t>bc</a:t>
            </a:r>
            <a:r>
              <a:rPr lang="en-US" sz="2400" dirty="0" smtClean="0"/>
              <a:t>, then a | b or a | c.</a:t>
            </a:r>
          </a:p>
          <a:p>
            <a:pPr marL="914400" lvl="1" indent="-457200">
              <a:buFont typeface="+mj-lt"/>
              <a:buAutoNum type="arabicPeriod"/>
            </a:pPr>
            <a:r>
              <a:rPr lang="en-US" sz="2400" dirty="0" smtClean="0"/>
              <a:t>If x and y are odd, then 6 | (3x + 3y).</a:t>
            </a:r>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Floor and ceiling</a:t>
            </a:r>
            <a:endParaRPr lang="en-US" dirty="0"/>
          </a:p>
        </p:txBody>
      </p:sp>
      <p:sp>
        <p:nvSpPr>
          <p:cNvPr id="3" name="Content Placeholder 2"/>
          <p:cNvSpPr>
            <a:spLocks noGrp="1"/>
          </p:cNvSpPr>
          <p:nvPr>
            <p:ph idx="1"/>
          </p:nvPr>
        </p:nvSpPr>
        <p:spPr/>
        <p:txBody>
          <a:bodyPr>
            <a:normAutofit/>
          </a:bodyPr>
          <a:lstStyle/>
          <a:p>
            <a:r>
              <a:rPr lang="en-US" sz="2800" dirty="0" smtClean="0"/>
              <a:t>Used to calculate phone bill, postage, and loop iterations</a:t>
            </a:r>
          </a:p>
          <a:p>
            <a:pPr lvl="1"/>
            <a:r>
              <a:rPr lang="en-US" sz="2400" dirty="0" smtClean="0"/>
              <a:t>floor(x) = round down to the next lower integer</a:t>
            </a:r>
          </a:p>
          <a:p>
            <a:pPr lvl="1"/>
            <a:r>
              <a:rPr lang="en-US" sz="2400" dirty="0" smtClean="0"/>
              <a:t>ceil(x) = round up to the next higher integer</a:t>
            </a:r>
          </a:p>
          <a:p>
            <a:r>
              <a:rPr lang="en-US" sz="2800" dirty="0" smtClean="0"/>
              <a:t>Examples</a:t>
            </a:r>
          </a:p>
          <a:p>
            <a:pPr lvl="1"/>
            <a:r>
              <a:rPr lang="en-US" sz="2400" dirty="0" smtClean="0"/>
              <a:t>floor(</a:t>
            </a:r>
            <a:r>
              <a:rPr lang="en-US" sz="2400" dirty="0" smtClean="0">
                <a:sym typeface="Symbol"/>
              </a:rPr>
              <a:t></a:t>
            </a:r>
            <a:r>
              <a:rPr lang="en-US" sz="2400" dirty="0" smtClean="0"/>
              <a:t>) = 3, floor(–</a:t>
            </a:r>
            <a:r>
              <a:rPr lang="en-US" sz="2400" dirty="0" smtClean="0">
                <a:sym typeface="Symbol"/>
              </a:rPr>
              <a:t></a:t>
            </a:r>
            <a:r>
              <a:rPr lang="en-US" sz="2400" dirty="0" smtClean="0"/>
              <a:t>) = –4, floor(17) = 17</a:t>
            </a:r>
          </a:p>
          <a:p>
            <a:pPr lvl="1"/>
            <a:r>
              <a:rPr lang="en-US" sz="2400" dirty="0" smtClean="0"/>
              <a:t>ceil(</a:t>
            </a:r>
            <a:r>
              <a:rPr lang="en-US" sz="2400" dirty="0" smtClean="0">
                <a:sym typeface="Symbol"/>
              </a:rPr>
              <a:t></a:t>
            </a:r>
            <a:r>
              <a:rPr lang="en-US" sz="2400" dirty="0" smtClean="0"/>
              <a:t>) = 4, ceil(–</a:t>
            </a:r>
            <a:r>
              <a:rPr lang="en-US" sz="2400" dirty="0" smtClean="0">
                <a:sym typeface="Symbol"/>
              </a:rPr>
              <a:t></a:t>
            </a:r>
            <a:r>
              <a:rPr lang="en-US" sz="2400" dirty="0" smtClean="0"/>
              <a:t>) = –3, ceil(17) = 17</a:t>
            </a:r>
          </a:p>
          <a:p>
            <a:pPr lvl="1"/>
            <a:r>
              <a:rPr lang="en-US" sz="2400" dirty="0" smtClean="0"/>
              <a:t>For which real numbers x is floor(x) equal to 2?</a:t>
            </a:r>
          </a:p>
          <a:p>
            <a:pPr lvl="1"/>
            <a:r>
              <a:rPr lang="en-US" sz="2400" dirty="0" smtClean="0"/>
              <a:t>For which real numbers x is ceil(x) equal to 6?</a:t>
            </a:r>
            <a:endParaRPr lang="en-US"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a:t>
            </a:r>
            <a:endParaRPr lang="en-US" dirty="0"/>
          </a:p>
        </p:txBody>
      </p:sp>
      <p:sp>
        <p:nvSpPr>
          <p:cNvPr id="3" name="Content Placeholder 2"/>
          <p:cNvSpPr>
            <a:spLocks noGrp="1"/>
          </p:cNvSpPr>
          <p:nvPr>
            <p:ph idx="1"/>
          </p:nvPr>
        </p:nvSpPr>
        <p:spPr/>
        <p:txBody>
          <a:bodyPr>
            <a:normAutofit/>
          </a:bodyPr>
          <a:lstStyle/>
          <a:p>
            <a:r>
              <a:rPr lang="en-US" sz="2800" dirty="0" smtClean="0"/>
              <a:t>Often we need to take floor/ceil of a fraction.  Can we derive formulas for floor(a/b) and ceil(a/b) ?</a:t>
            </a:r>
          </a:p>
          <a:p>
            <a:endParaRPr lang="en-US" sz="2800" dirty="0"/>
          </a:p>
        </p:txBody>
      </p:sp>
      <p:graphicFrame>
        <p:nvGraphicFramePr>
          <p:cNvPr id="4" name="Table 3"/>
          <p:cNvGraphicFramePr>
            <a:graphicFrameLocks noGrp="1"/>
          </p:cNvGraphicFramePr>
          <p:nvPr/>
        </p:nvGraphicFramePr>
        <p:xfrm>
          <a:off x="1447800" y="2590800"/>
          <a:ext cx="2419034" cy="4079240"/>
        </p:xfrm>
        <a:graphic>
          <a:graphicData uri="http://schemas.openxmlformats.org/drawingml/2006/table">
            <a:tbl>
              <a:tblPr firstRow="1" bandRow="1">
                <a:tableStyleId>{5C22544A-7EE6-4342-B048-85BDC9FD1C3A}</a:tableStyleId>
              </a:tblPr>
              <a:tblGrid>
                <a:gridCol w="467043"/>
                <a:gridCol w="363855"/>
                <a:gridCol w="721043"/>
                <a:gridCol w="867093"/>
              </a:tblGrid>
              <a:tr h="37084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c>
                  <a:txBody>
                    <a:bodyPr/>
                    <a:lstStyle/>
                    <a:p>
                      <a:pPr algn="ctr"/>
                      <a:r>
                        <a:rPr lang="en-US" dirty="0" smtClean="0"/>
                        <a:t>Floor</a:t>
                      </a:r>
                      <a:endParaRPr lang="en-US" dirty="0"/>
                    </a:p>
                  </a:txBody>
                  <a:tcPr/>
                </a:tc>
                <a:tc>
                  <a:txBody>
                    <a:bodyPr/>
                    <a:lstStyle/>
                    <a:p>
                      <a:pPr algn="ctr"/>
                      <a:r>
                        <a:rPr lang="en-US" dirty="0" smtClean="0"/>
                        <a:t>Ceiling</a:t>
                      </a:r>
                      <a:endParaRPr lang="en-US" dirty="0"/>
                    </a:p>
                  </a:txBody>
                  <a:tcPr/>
                </a:tc>
              </a:tr>
              <a:tr h="370840">
                <a:tc>
                  <a:txBody>
                    <a:bodyPr/>
                    <a:lstStyle/>
                    <a:p>
                      <a:pPr algn="ctr"/>
                      <a:r>
                        <a:rPr lang="en-US" dirty="0" smtClean="0"/>
                        <a:t>12</a:t>
                      </a:r>
                      <a:endParaRPr lang="en-US" dirty="0"/>
                    </a:p>
                  </a:txBody>
                  <a:tcPr/>
                </a:tc>
                <a:tc>
                  <a:txBody>
                    <a:bodyPr/>
                    <a:lstStyle/>
                    <a:p>
                      <a:pPr algn="ctr"/>
                      <a:r>
                        <a:rPr lang="en-US" dirty="0" smtClean="0"/>
                        <a:t>5</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13</a:t>
                      </a:r>
                      <a:endParaRPr lang="en-US" dirty="0"/>
                    </a:p>
                  </a:txBody>
                  <a:tcPr/>
                </a:tc>
                <a:tc>
                  <a:txBody>
                    <a:bodyPr/>
                    <a:lstStyle/>
                    <a:p>
                      <a:pPr algn="ctr"/>
                      <a:r>
                        <a:rPr lang="en-US" dirty="0" smtClean="0"/>
                        <a:t>5</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14</a:t>
                      </a:r>
                      <a:endParaRPr lang="en-US" dirty="0"/>
                    </a:p>
                  </a:txBody>
                  <a:tcPr/>
                </a:tc>
                <a:tc>
                  <a:txBody>
                    <a:bodyPr/>
                    <a:lstStyle/>
                    <a:p>
                      <a:pPr algn="ctr"/>
                      <a:r>
                        <a:rPr lang="en-US" dirty="0" smtClean="0"/>
                        <a:t>5</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15</a:t>
                      </a:r>
                      <a:endParaRPr lang="en-US" dirty="0"/>
                    </a:p>
                  </a:txBody>
                  <a:tcPr/>
                </a:tc>
                <a:tc>
                  <a:txBody>
                    <a:bodyPr/>
                    <a:lstStyle/>
                    <a:p>
                      <a:pPr algn="ctr"/>
                      <a:r>
                        <a:rPr lang="en-US" dirty="0" smtClean="0"/>
                        <a:t>5</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16</a:t>
                      </a:r>
                      <a:endParaRPr lang="en-US" dirty="0"/>
                    </a:p>
                  </a:txBody>
                  <a:tcPr/>
                </a:tc>
                <a:tc>
                  <a:txBody>
                    <a:bodyPr/>
                    <a:lstStyle/>
                    <a:p>
                      <a:pPr algn="ctr"/>
                      <a:r>
                        <a:rPr lang="en-US" dirty="0" smtClean="0"/>
                        <a:t>5</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17</a:t>
                      </a:r>
                      <a:endParaRPr lang="en-US" dirty="0"/>
                    </a:p>
                  </a:txBody>
                  <a:tcPr/>
                </a:tc>
                <a:tc>
                  <a:txBody>
                    <a:bodyPr/>
                    <a:lstStyle/>
                    <a:p>
                      <a:pPr algn="ctr"/>
                      <a:r>
                        <a:rPr lang="en-US" dirty="0" smtClean="0"/>
                        <a:t>5</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18</a:t>
                      </a:r>
                      <a:endParaRPr lang="en-US" dirty="0"/>
                    </a:p>
                  </a:txBody>
                  <a:tcPr/>
                </a:tc>
                <a:tc>
                  <a:txBody>
                    <a:bodyPr/>
                    <a:lstStyle/>
                    <a:p>
                      <a:pPr algn="ctr"/>
                      <a:r>
                        <a:rPr lang="en-US" dirty="0" smtClean="0"/>
                        <a:t>5</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19</a:t>
                      </a:r>
                      <a:endParaRPr lang="en-US" dirty="0"/>
                    </a:p>
                  </a:txBody>
                  <a:tcPr/>
                </a:tc>
                <a:tc>
                  <a:txBody>
                    <a:bodyPr/>
                    <a:lstStyle/>
                    <a:p>
                      <a:pPr algn="ctr"/>
                      <a:r>
                        <a:rPr lang="en-US" dirty="0" smtClean="0"/>
                        <a:t>5</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20</a:t>
                      </a:r>
                      <a:endParaRPr lang="en-US" dirty="0"/>
                    </a:p>
                  </a:txBody>
                  <a:tcPr/>
                </a:tc>
                <a:tc>
                  <a:txBody>
                    <a:bodyPr/>
                    <a:lstStyle/>
                    <a:p>
                      <a:pPr algn="ctr"/>
                      <a:r>
                        <a:rPr lang="en-US" dirty="0" smtClean="0"/>
                        <a:t>5</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21</a:t>
                      </a:r>
                      <a:endParaRPr lang="en-US" dirty="0"/>
                    </a:p>
                  </a:txBody>
                  <a:tcPr/>
                </a:tc>
                <a:tc>
                  <a:txBody>
                    <a:bodyPr/>
                    <a:lstStyle/>
                    <a:p>
                      <a:pPr algn="ctr"/>
                      <a:r>
                        <a:rPr lang="en-US" dirty="0" smtClean="0"/>
                        <a:t>5</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r>
            </a:tbl>
          </a:graphicData>
        </a:graphic>
      </p:graphicFrame>
      <p:sp>
        <p:nvSpPr>
          <p:cNvPr id="5" name="TextBox 4"/>
          <p:cNvSpPr txBox="1"/>
          <p:nvPr/>
        </p:nvSpPr>
        <p:spPr>
          <a:xfrm>
            <a:off x="4191000" y="3810000"/>
            <a:ext cx="3962400" cy="1200329"/>
          </a:xfrm>
          <a:prstGeom prst="rect">
            <a:avLst/>
          </a:prstGeom>
          <a:noFill/>
        </p:spPr>
        <p:txBody>
          <a:bodyPr wrap="square" rtlCol="0">
            <a:spAutoFit/>
          </a:bodyPr>
          <a:lstStyle/>
          <a:p>
            <a:r>
              <a:rPr lang="en-US" sz="2400" dirty="0" smtClean="0"/>
              <a:t>Floor(a/b) = (a – a % b) / b</a:t>
            </a:r>
          </a:p>
          <a:p>
            <a:endParaRPr lang="en-US" sz="2400" dirty="0" smtClean="0"/>
          </a:p>
          <a:p>
            <a:r>
              <a:rPr lang="en-US" sz="2400" dirty="0" smtClean="0"/>
              <a:t>Ceil(a/b) = (a + (b – a) % b) / b</a:t>
            </a:r>
            <a:endParaRPr 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iteration formula</a:t>
            </a:r>
            <a:endParaRPr lang="en-US" dirty="0"/>
          </a:p>
        </p:txBody>
      </p:sp>
      <p:sp>
        <p:nvSpPr>
          <p:cNvPr id="3" name="Content Placeholder 2"/>
          <p:cNvSpPr>
            <a:spLocks noGrp="1"/>
          </p:cNvSpPr>
          <p:nvPr>
            <p:ph idx="1"/>
          </p:nvPr>
        </p:nvSpPr>
        <p:spPr/>
        <p:txBody>
          <a:bodyPr>
            <a:normAutofit/>
          </a:bodyPr>
          <a:lstStyle/>
          <a:p>
            <a:r>
              <a:rPr lang="en-US" sz="2800" dirty="0" smtClean="0"/>
              <a:t>A for-loop (in C, C++ or Java) often has this general format:</a:t>
            </a:r>
          </a:p>
          <a:p>
            <a:pPr>
              <a:buNone/>
            </a:pPr>
            <a:r>
              <a:rPr lang="en-US" sz="2800" dirty="0" smtClean="0"/>
              <a:t>		for (</a:t>
            </a:r>
            <a:r>
              <a:rPr lang="en-US" sz="2800" dirty="0" err="1" smtClean="0"/>
              <a:t>i</a:t>
            </a:r>
            <a:r>
              <a:rPr lang="en-US" sz="2800" dirty="0" smtClean="0"/>
              <a:t> = a; </a:t>
            </a:r>
            <a:r>
              <a:rPr lang="en-US" sz="2800" dirty="0" err="1" smtClean="0"/>
              <a:t>i</a:t>
            </a:r>
            <a:r>
              <a:rPr lang="en-US" sz="2800" dirty="0" smtClean="0"/>
              <a:t> &lt;= b; </a:t>
            </a:r>
            <a:r>
              <a:rPr lang="en-US" sz="2800" dirty="0" err="1" smtClean="0"/>
              <a:t>i</a:t>
            </a:r>
            <a:r>
              <a:rPr lang="en-US" sz="2800" dirty="0" smtClean="0"/>
              <a:t> += s)</a:t>
            </a:r>
          </a:p>
          <a:p>
            <a:r>
              <a:rPr lang="en-US" sz="2800" dirty="0" smtClean="0"/>
              <a:t>The number of loop iterations is</a:t>
            </a:r>
          </a:p>
          <a:p>
            <a:pPr>
              <a:buNone/>
            </a:pPr>
            <a:r>
              <a:rPr lang="en-US" sz="2800" dirty="0" smtClean="0">
                <a:solidFill>
                  <a:srgbClr val="FFFF00"/>
                </a:solidFill>
              </a:rPr>
              <a:t>		floor((b – a)/s) + 1</a:t>
            </a:r>
          </a:p>
          <a:p>
            <a:r>
              <a:rPr lang="en-US" sz="2800" dirty="0" smtClean="0"/>
              <a:t>Example:</a:t>
            </a:r>
          </a:p>
          <a:p>
            <a:pPr>
              <a:buNone/>
            </a:pPr>
            <a:r>
              <a:rPr lang="en-US" sz="2800" dirty="0" smtClean="0"/>
              <a:t>		for (</a:t>
            </a:r>
            <a:r>
              <a:rPr lang="en-US" sz="2800" dirty="0" err="1" smtClean="0"/>
              <a:t>i</a:t>
            </a:r>
            <a:r>
              <a:rPr lang="en-US" sz="2800" dirty="0" smtClean="0"/>
              <a:t> = 3; </a:t>
            </a:r>
            <a:r>
              <a:rPr lang="en-US" sz="2800" dirty="0" err="1" smtClean="0"/>
              <a:t>i</a:t>
            </a:r>
            <a:r>
              <a:rPr lang="en-US" sz="2800" dirty="0" smtClean="0"/>
              <a:t> &lt;= 18; </a:t>
            </a:r>
            <a:r>
              <a:rPr lang="en-US" sz="2800" dirty="0" err="1" smtClean="0"/>
              <a:t>i</a:t>
            </a:r>
            <a:r>
              <a:rPr lang="en-US" sz="2800" dirty="0" smtClean="0"/>
              <a:t> += 5)</a:t>
            </a:r>
          </a:p>
          <a:p>
            <a:pPr>
              <a:buNone/>
            </a:pPr>
            <a:r>
              <a:rPr lang="en-US" sz="2800" dirty="0" smtClean="0"/>
              <a:t>		  // We execute when </a:t>
            </a:r>
            <a:r>
              <a:rPr lang="en-US" sz="2800" dirty="0" err="1" smtClean="0"/>
              <a:t>i</a:t>
            </a:r>
            <a:r>
              <a:rPr lang="en-US" sz="2800" dirty="0" smtClean="0"/>
              <a:t> = 3, 8, 13, 18.</a:t>
            </a:r>
            <a:endParaRPr lang="en-US"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proof</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Common proof technique</a:t>
            </a:r>
          </a:p>
          <a:p>
            <a:r>
              <a:rPr lang="en-US" sz="2800" dirty="0" smtClean="0"/>
              <a:t>Essentially, we show that the negation of the given statement is false.</a:t>
            </a:r>
          </a:p>
          <a:p>
            <a:r>
              <a:rPr lang="en-US" sz="2800" dirty="0" smtClean="0"/>
              <a:t>Begin the proof by saying, “Suppose not.”  The negation of the given statement gives us 1 extra piece of information.</a:t>
            </a:r>
          </a:p>
          <a:p>
            <a:r>
              <a:rPr lang="en-US" sz="2800" dirty="0" smtClean="0"/>
              <a:t>During the proof, we arrive at a contradiction.  Thus, we conclude that ~P is false; thus P must be true.</a:t>
            </a:r>
          </a:p>
          <a:p>
            <a:r>
              <a:rPr lang="en-US" sz="2800" dirty="0" smtClean="0"/>
              <a:t>Example:</a:t>
            </a:r>
          </a:p>
          <a:p>
            <a:pPr lvl="1"/>
            <a:r>
              <a:rPr lang="en-US" sz="2400" dirty="0" smtClean="0"/>
              <a:t>If I give 100 marbles to 23 people, then somebody must get at least 5.</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“For all integers n, if n</a:t>
            </a:r>
            <a:r>
              <a:rPr lang="en-US" sz="2800" baseline="30000" dirty="0" smtClean="0"/>
              <a:t>2</a:t>
            </a:r>
            <a:r>
              <a:rPr lang="en-US" sz="2800" dirty="0" smtClean="0"/>
              <a:t> is even, then n is even.”</a:t>
            </a:r>
          </a:p>
          <a:p>
            <a:r>
              <a:rPr lang="en-US" sz="2800" dirty="0" smtClean="0"/>
              <a:t>Proof by contradiction.</a:t>
            </a:r>
          </a:p>
          <a:p>
            <a:pPr lvl="1"/>
            <a:r>
              <a:rPr lang="en-US" sz="2400" dirty="0" smtClean="0">
                <a:solidFill>
                  <a:srgbClr val="FFFF00"/>
                </a:solidFill>
              </a:rPr>
              <a:t>Assume the statement is false.  Then there exists an integer n such that n</a:t>
            </a:r>
            <a:r>
              <a:rPr lang="en-US" sz="2400" baseline="30000" dirty="0" smtClean="0">
                <a:solidFill>
                  <a:srgbClr val="FFFF00"/>
                </a:solidFill>
              </a:rPr>
              <a:t>2</a:t>
            </a:r>
            <a:r>
              <a:rPr lang="en-US" sz="2400" dirty="0" smtClean="0">
                <a:solidFill>
                  <a:srgbClr val="FFFF00"/>
                </a:solidFill>
              </a:rPr>
              <a:t> is even and n is odd.  Since n is odd, it may be written as n = (2k+1).  Then n</a:t>
            </a:r>
            <a:r>
              <a:rPr lang="en-US" sz="2400" baseline="30000" dirty="0" smtClean="0">
                <a:solidFill>
                  <a:srgbClr val="FFFF00"/>
                </a:solidFill>
              </a:rPr>
              <a:t>2</a:t>
            </a:r>
            <a:r>
              <a:rPr lang="en-US" sz="2400" dirty="0" smtClean="0">
                <a:solidFill>
                  <a:srgbClr val="FFFF00"/>
                </a:solidFill>
              </a:rPr>
              <a:t> = (2k+1)</a:t>
            </a:r>
            <a:r>
              <a:rPr lang="en-US" sz="2400" baseline="30000" dirty="0" smtClean="0">
                <a:solidFill>
                  <a:srgbClr val="FFFF00"/>
                </a:solidFill>
              </a:rPr>
              <a:t>2</a:t>
            </a:r>
            <a:r>
              <a:rPr lang="en-US" sz="2400" dirty="0" smtClean="0">
                <a:solidFill>
                  <a:srgbClr val="FFFF00"/>
                </a:solidFill>
              </a:rPr>
              <a:t> = 4k</a:t>
            </a:r>
            <a:r>
              <a:rPr lang="en-US" sz="2400" baseline="30000" dirty="0" smtClean="0">
                <a:solidFill>
                  <a:srgbClr val="FFFF00"/>
                </a:solidFill>
              </a:rPr>
              <a:t>2</a:t>
            </a:r>
            <a:r>
              <a:rPr lang="en-US" sz="2400" dirty="0" smtClean="0">
                <a:solidFill>
                  <a:srgbClr val="FFFF00"/>
                </a:solidFill>
              </a:rPr>
              <a:t> + 4k + 1 = 2(2k</a:t>
            </a:r>
            <a:r>
              <a:rPr lang="en-US" sz="2400" baseline="30000" dirty="0" smtClean="0">
                <a:solidFill>
                  <a:srgbClr val="FFFF00"/>
                </a:solidFill>
              </a:rPr>
              <a:t>2</a:t>
            </a:r>
            <a:r>
              <a:rPr lang="en-US" sz="2400" dirty="0" smtClean="0">
                <a:solidFill>
                  <a:srgbClr val="FFFF00"/>
                </a:solidFill>
              </a:rPr>
              <a:t> + 2k) + 1.  Since 2k</a:t>
            </a:r>
            <a:r>
              <a:rPr lang="en-US" sz="2400" baseline="30000" dirty="0" smtClean="0">
                <a:solidFill>
                  <a:srgbClr val="FFFF00"/>
                </a:solidFill>
              </a:rPr>
              <a:t>2</a:t>
            </a:r>
            <a:r>
              <a:rPr lang="en-US" sz="2400" dirty="0" smtClean="0">
                <a:solidFill>
                  <a:srgbClr val="FFFF00"/>
                </a:solidFill>
              </a:rPr>
              <a:t> + 2k is an integer, then n</a:t>
            </a:r>
            <a:r>
              <a:rPr lang="en-US" sz="2400" baseline="30000" dirty="0" smtClean="0">
                <a:solidFill>
                  <a:srgbClr val="FFFF00"/>
                </a:solidFill>
              </a:rPr>
              <a:t>2</a:t>
            </a:r>
            <a:r>
              <a:rPr lang="en-US" sz="2400" dirty="0" smtClean="0">
                <a:solidFill>
                  <a:srgbClr val="FFFF00"/>
                </a:solidFill>
              </a:rPr>
              <a:t> satisfies the definition of an odd number.  We have reached a contradiction, since earlier we said n</a:t>
            </a:r>
            <a:r>
              <a:rPr lang="en-US" sz="2400" baseline="30000" dirty="0" smtClean="0">
                <a:solidFill>
                  <a:srgbClr val="FFFF00"/>
                </a:solidFill>
              </a:rPr>
              <a:t>2</a:t>
            </a:r>
            <a:r>
              <a:rPr lang="en-US" sz="2400" dirty="0" smtClean="0">
                <a:solidFill>
                  <a:srgbClr val="FFFF00"/>
                </a:solidFill>
              </a:rPr>
              <a:t> is even.  Thus the original statement must be true.</a:t>
            </a:r>
          </a:p>
          <a:p>
            <a:r>
              <a:rPr lang="en-US" sz="2800" dirty="0" smtClean="0"/>
              <a:t>Alternatively, can prove by </a:t>
            </a:r>
            <a:r>
              <a:rPr lang="en-US" sz="2800" dirty="0" err="1" smtClean="0"/>
              <a:t>contrapositive</a:t>
            </a:r>
            <a:r>
              <a:rPr lang="en-US" sz="2800" dirty="0" smtClean="0"/>
              <a:t>.  The equivalent statement is:  “… if n is odd, then n</a:t>
            </a:r>
            <a:r>
              <a:rPr lang="en-US" sz="2800" baseline="30000" dirty="0" smtClean="0"/>
              <a:t>2</a:t>
            </a:r>
            <a:r>
              <a:rPr lang="en-US" sz="2800" dirty="0" smtClean="0"/>
              <a:t> is odd.”</a:t>
            </a:r>
            <a:endParaRPr 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Heart of any computer program</a:t>
            </a:r>
          </a:p>
          <a:p>
            <a:r>
              <a:rPr lang="en-US" sz="2800" dirty="0" smtClean="0"/>
              <a:t>2 kinds</a:t>
            </a:r>
          </a:p>
          <a:p>
            <a:pPr lvl="1"/>
            <a:r>
              <a:rPr lang="en-US" sz="2400" dirty="0" smtClean="0"/>
              <a:t>Explicit formula:  area of triangle, compute loan payment</a:t>
            </a:r>
          </a:p>
          <a:p>
            <a:pPr lvl="1"/>
            <a:r>
              <a:rPr lang="en-US" sz="2400" dirty="0" smtClean="0"/>
              <a:t>Iterative computation:  many examples!</a:t>
            </a:r>
          </a:p>
          <a:p>
            <a:pPr lvl="1">
              <a:buNone/>
            </a:pPr>
            <a:r>
              <a:rPr lang="en-US" sz="2400" dirty="0" smtClean="0"/>
              <a:t>	sorting an array</a:t>
            </a:r>
          </a:p>
          <a:p>
            <a:pPr lvl="1">
              <a:buNone/>
            </a:pPr>
            <a:r>
              <a:rPr lang="en-US" sz="2400" dirty="0" smtClean="0"/>
              <a:t>	listing prime numbers</a:t>
            </a:r>
          </a:p>
          <a:p>
            <a:pPr lvl="1">
              <a:buNone/>
            </a:pPr>
            <a:r>
              <a:rPr lang="en-US" sz="2400" dirty="0" smtClean="0"/>
              <a:t>	factorial</a:t>
            </a:r>
          </a:p>
          <a:p>
            <a:pPr lvl="1">
              <a:buNone/>
            </a:pPr>
            <a:r>
              <a:rPr lang="en-US" sz="2400" dirty="0" smtClean="0"/>
              <a:t>	GCF</a:t>
            </a:r>
          </a:p>
          <a:p>
            <a:pPr lvl="1">
              <a:buNone/>
            </a:pPr>
            <a:r>
              <a:rPr lang="en-US" sz="2400" dirty="0" smtClean="0"/>
              <a:t>	Square root</a:t>
            </a:r>
          </a:p>
          <a:p>
            <a:pPr lvl="1">
              <a:buNone/>
            </a:pPr>
            <a:r>
              <a:rPr lang="en-US" sz="2400" dirty="0" smtClean="0"/>
              <a:t>	Fibonacci</a:t>
            </a:r>
            <a:endParaRPr lang="en-US"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Closer look</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Euclidean algorithm to compute GCF</a:t>
            </a:r>
          </a:p>
          <a:p>
            <a:pPr lvl="1"/>
            <a:r>
              <a:rPr lang="en-US" sz="2400" dirty="0" smtClean="0"/>
              <a:t>Start with 2 numbers</a:t>
            </a:r>
          </a:p>
          <a:p>
            <a:pPr lvl="1"/>
            <a:r>
              <a:rPr lang="en-US" sz="2400" dirty="0" smtClean="0"/>
              <a:t>Loop:</a:t>
            </a:r>
          </a:p>
          <a:p>
            <a:pPr lvl="1">
              <a:buNone/>
            </a:pPr>
            <a:r>
              <a:rPr lang="en-US" sz="2400" dirty="0" smtClean="0"/>
              <a:t>	Divide the smaller into the larger</a:t>
            </a:r>
          </a:p>
          <a:p>
            <a:pPr lvl="1">
              <a:buNone/>
            </a:pPr>
            <a:r>
              <a:rPr lang="en-US" sz="2400" dirty="0" smtClean="0"/>
              <a:t>	if remainder = 0, answer is the smaller</a:t>
            </a:r>
          </a:p>
          <a:p>
            <a:pPr lvl="1">
              <a:buNone/>
            </a:pPr>
            <a:r>
              <a:rPr lang="en-US" sz="2400" dirty="0" smtClean="0"/>
              <a:t>	else, continue with the smaller number and remainder</a:t>
            </a:r>
          </a:p>
          <a:p>
            <a:r>
              <a:rPr lang="en-US" sz="2800" dirty="0" smtClean="0"/>
              <a:t>Square root of “a”</a:t>
            </a:r>
          </a:p>
          <a:p>
            <a:pPr lvl="1"/>
            <a:r>
              <a:rPr lang="en-US" sz="2400" dirty="0" smtClean="0"/>
              <a:t>Start with an initial guess x</a:t>
            </a:r>
            <a:r>
              <a:rPr lang="en-US" sz="2400" baseline="-25000" dirty="0" smtClean="0"/>
              <a:t>0</a:t>
            </a:r>
          </a:p>
          <a:p>
            <a:pPr lvl="1"/>
            <a:r>
              <a:rPr lang="en-US" sz="2400" dirty="0" smtClean="0"/>
              <a:t>x</a:t>
            </a:r>
            <a:r>
              <a:rPr lang="en-US" sz="2400" baseline="-25000" dirty="0" smtClean="0"/>
              <a:t>n+1</a:t>
            </a:r>
            <a:r>
              <a:rPr lang="en-US" sz="2400" dirty="0" smtClean="0"/>
              <a:t> = average of </a:t>
            </a:r>
            <a:r>
              <a:rPr lang="en-US" sz="2400" dirty="0" err="1" smtClean="0"/>
              <a:t>x</a:t>
            </a:r>
            <a:r>
              <a:rPr lang="en-US" sz="2400" baseline="-25000" dirty="0" err="1" smtClean="0"/>
              <a:t>n</a:t>
            </a:r>
            <a:r>
              <a:rPr lang="en-US" sz="2400" dirty="0" smtClean="0"/>
              <a:t> and a/</a:t>
            </a:r>
            <a:r>
              <a:rPr lang="en-US" sz="2400" dirty="0" err="1" smtClean="0"/>
              <a:t>x</a:t>
            </a:r>
            <a:r>
              <a:rPr lang="en-US" sz="2400" baseline="-25000" dirty="0" err="1" smtClean="0"/>
              <a:t>n</a:t>
            </a:r>
            <a:endParaRPr lang="en-US" sz="2400" baseline="-25000" dirty="0" smtClean="0"/>
          </a:p>
          <a:p>
            <a:pPr lvl="1"/>
            <a:r>
              <a:rPr lang="en-US" sz="2400" dirty="0" smtClean="0"/>
              <a:t>Stop when difference between 2 consecutive x</a:t>
            </a:r>
            <a:r>
              <a:rPr lang="en-US" sz="2400" baseline="-25000" dirty="0" smtClean="0"/>
              <a:t>i</a:t>
            </a:r>
            <a:r>
              <a:rPr lang="en-US" sz="2400" dirty="0" smtClean="0"/>
              <a:t> are sufficiently small.</a:t>
            </a:r>
            <a:endParaRPr lang="en-US"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and series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 sequence is essentially a list or array of values</a:t>
            </a:r>
            <a:endParaRPr lang="en-US" sz="2400" dirty="0" smtClean="0"/>
          </a:p>
          <a:p>
            <a:r>
              <a:rPr lang="en-US" sz="2800" dirty="0" smtClean="0"/>
              <a:t>A series is the sum of these values</a:t>
            </a:r>
          </a:p>
          <a:p>
            <a:pPr lvl="1"/>
            <a:r>
              <a:rPr lang="en-US" sz="2400" dirty="0" smtClean="0"/>
              <a:t>Terms separated by “+” instead of “,”</a:t>
            </a:r>
          </a:p>
          <a:p>
            <a:r>
              <a:rPr lang="en-US" sz="2800" dirty="0" smtClean="0"/>
              <a:t>Application:  an operating system often needs to know the </a:t>
            </a:r>
            <a:r>
              <a:rPr lang="en-US" sz="2800" dirty="0" smtClean="0">
                <a:solidFill>
                  <a:srgbClr val="FFFF00"/>
                </a:solidFill>
              </a:rPr>
              <a:t>execution time </a:t>
            </a:r>
            <a:r>
              <a:rPr lang="en-US" sz="2800" dirty="0" smtClean="0"/>
              <a:t>of a computer program in order to best schedule that task.</a:t>
            </a:r>
          </a:p>
          <a:p>
            <a:r>
              <a:rPr lang="en-US" sz="2800" dirty="0" smtClean="0"/>
              <a:t>A program’s execution time is largely dependent on loops!  Especially nested loops.</a:t>
            </a:r>
          </a:p>
          <a:p>
            <a:pPr lvl="1"/>
            <a:r>
              <a:rPr lang="en-US" sz="2400" dirty="0" smtClean="0"/>
              <a:t>We’ll use </a:t>
            </a:r>
            <a:r>
              <a:rPr lang="en-US" sz="2400" dirty="0" smtClean="0">
                <a:solidFill>
                  <a:srgbClr val="FFFF00"/>
                </a:solidFill>
              </a:rPr>
              <a:t>series formulas </a:t>
            </a:r>
            <a:r>
              <a:rPr lang="en-US" sz="2400" dirty="0" smtClean="0"/>
              <a:t>to calculate the number of iterations.</a:t>
            </a:r>
            <a:r>
              <a:rPr lang="en-US" sz="2000" dirty="0" smtClean="0"/>
              <a:t>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Given a </a:t>
            </a:r>
            <a:r>
              <a:rPr lang="en-US" sz="2800" dirty="0" err="1" smtClean="0"/>
              <a:t>boolean</a:t>
            </a:r>
            <a:r>
              <a:rPr lang="en-US" sz="2800" dirty="0" smtClean="0"/>
              <a:t> expression, we’d like to know if it’s true or false.</a:t>
            </a:r>
          </a:p>
          <a:p>
            <a:r>
              <a:rPr lang="en-US" sz="2800" dirty="0" smtClean="0"/>
              <a:t>Systematic approach:  again, use a </a:t>
            </a:r>
            <a:r>
              <a:rPr lang="en-US" sz="2800" dirty="0" smtClean="0">
                <a:solidFill>
                  <a:srgbClr val="FFFF00"/>
                </a:solidFill>
              </a:rPr>
              <a:t>truth table</a:t>
            </a:r>
          </a:p>
          <a:p>
            <a:pPr lvl="1"/>
            <a:r>
              <a:rPr lang="en-US" sz="2400" dirty="0" smtClean="0"/>
              <a:t>Analogous to addition or multiplication table</a:t>
            </a:r>
          </a:p>
          <a:p>
            <a:r>
              <a:rPr lang="en-US" sz="2800" dirty="0" smtClean="0"/>
              <a:t>First step:  enumerate all possible values of the variables in the expression</a:t>
            </a:r>
          </a:p>
          <a:p>
            <a:pPr lvl="1"/>
            <a:r>
              <a:rPr lang="en-US" sz="2400" dirty="0" smtClean="0"/>
              <a:t>2 variables </a:t>
            </a:r>
            <a:r>
              <a:rPr lang="en-US" sz="2400" dirty="0" smtClean="0">
                <a:sym typeface="Wingdings" pitchFamily="2" charset="2"/>
              </a:rPr>
              <a:t> 4 rows in truth table</a:t>
            </a:r>
          </a:p>
          <a:p>
            <a:pPr lvl="1"/>
            <a:r>
              <a:rPr lang="en-US" sz="2400" dirty="0" smtClean="0">
                <a:sym typeface="Wingdings" pitchFamily="2" charset="2"/>
              </a:rPr>
              <a:t>3 variables  8 rows in truth table</a:t>
            </a:r>
          </a:p>
          <a:p>
            <a:pPr lvl="1"/>
            <a:r>
              <a:rPr lang="en-US" sz="2400" dirty="0" smtClean="0">
                <a:sym typeface="Wingdings" pitchFamily="2" charset="2"/>
              </a:rPr>
              <a:t>What is the general pattern?</a:t>
            </a:r>
          </a:p>
          <a:p>
            <a:pPr lvl="1"/>
            <a:r>
              <a:rPr lang="en-US" sz="2400" dirty="0" smtClean="0">
                <a:sym typeface="Wingdings" pitchFamily="2" charset="2"/>
              </a:rPr>
              <a:t>Try an example expression</a:t>
            </a:r>
            <a:endParaRPr lang="en-US"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normAutofit/>
          </a:bodyPr>
          <a:lstStyle/>
          <a:p>
            <a:r>
              <a:rPr lang="en-US" sz="2800" dirty="0" smtClean="0"/>
              <a:t>Sequence notation (like an array)</a:t>
            </a:r>
          </a:p>
          <a:p>
            <a:pPr lvl="1"/>
            <a:r>
              <a:rPr lang="en-US" sz="2400" dirty="0" smtClean="0"/>
              <a:t>Can be explicit formula, as in:  		a</a:t>
            </a:r>
            <a:r>
              <a:rPr lang="en-US" sz="2400" baseline="-25000" dirty="0" smtClean="0"/>
              <a:t>n</a:t>
            </a:r>
            <a:r>
              <a:rPr lang="en-US" sz="2400" dirty="0" smtClean="0"/>
              <a:t> = 4 + 3n</a:t>
            </a:r>
          </a:p>
          <a:p>
            <a:pPr lvl="1"/>
            <a:r>
              <a:rPr lang="en-US" sz="2400" dirty="0" smtClean="0"/>
              <a:t>Or can be recursively defined, as in:	a</a:t>
            </a:r>
            <a:r>
              <a:rPr lang="en-US" sz="2400" baseline="-25000" dirty="0" smtClean="0"/>
              <a:t>1</a:t>
            </a:r>
            <a:r>
              <a:rPr lang="en-US" sz="2400" dirty="0" smtClean="0"/>
              <a:t> = 5</a:t>
            </a:r>
          </a:p>
          <a:p>
            <a:pPr>
              <a:buNone/>
            </a:pPr>
            <a:r>
              <a:rPr lang="en-US" sz="2800" dirty="0" smtClean="0"/>
              <a:t>							</a:t>
            </a:r>
            <a:r>
              <a:rPr lang="en-US" sz="2400" dirty="0" smtClean="0"/>
              <a:t>a</a:t>
            </a:r>
            <a:r>
              <a:rPr lang="en-US" sz="2400" baseline="-25000" dirty="0" smtClean="0"/>
              <a:t>n+1</a:t>
            </a:r>
            <a:r>
              <a:rPr lang="en-US" sz="2400" dirty="0" smtClean="0"/>
              <a:t> = 2a</a:t>
            </a:r>
            <a:r>
              <a:rPr lang="en-US" sz="2400" baseline="-25000" dirty="0" smtClean="0"/>
              <a:t>n</a:t>
            </a:r>
            <a:r>
              <a:rPr lang="en-US" sz="2400" dirty="0" smtClean="0"/>
              <a:t>, n </a:t>
            </a:r>
            <a:r>
              <a:rPr lang="en-US" sz="2400" dirty="0" smtClean="0">
                <a:sym typeface="Symbol"/>
              </a:rPr>
              <a:t></a:t>
            </a:r>
            <a:r>
              <a:rPr lang="en-US" sz="2400" dirty="0" smtClean="0"/>
              <a:t> 1</a:t>
            </a:r>
            <a:endParaRPr lang="en-US" sz="2800" dirty="0" smtClean="0"/>
          </a:p>
          <a:p>
            <a:r>
              <a:rPr lang="en-US" sz="2800" dirty="0" smtClean="0"/>
              <a:t>Series notation</a:t>
            </a:r>
          </a:p>
          <a:p>
            <a:pPr lvl="1"/>
            <a:r>
              <a:rPr lang="en-US" sz="2400" dirty="0" smtClean="0"/>
              <a:t>a</a:t>
            </a:r>
            <a:r>
              <a:rPr lang="en-US" sz="2400" baseline="-25000" dirty="0" smtClean="0"/>
              <a:t>1</a:t>
            </a:r>
            <a:r>
              <a:rPr lang="en-US" sz="2400" dirty="0" smtClean="0"/>
              <a:t> + a</a:t>
            </a:r>
            <a:r>
              <a:rPr lang="en-US" sz="2400" baseline="-25000" dirty="0" smtClean="0"/>
              <a:t>2</a:t>
            </a:r>
            <a:r>
              <a:rPr lang="en-US" sz="2400" dirty="0" smtClean="0"/>
              <a:t> + a</a:t>
            </a:r>
            <a:r>
              <a:rPr lang="en-US" sz="2400" baseline="-25000" dirty="0" smtClean="0"/>
              <a:t>3</a:t>
            </a:r>
            <a:r>
              <a:rPr lang="en-US" sz="2400" dirty="0" smtClean="0"/>
              <a:t> + a</a:t>
            </a:r>
            <a:r>
              <a:rPr lang="en-US" sz="2400" baseline="-25000" dirty="0" smtClean="0"/>
              <a:t>4</a:t>
            </a:r>
            <a:r>
              <a:rPr lang="en-US" sz="2400" dirty="0" smtClean="0"/>
              <a:t>  </a:t>
            </a:r>
            <a:r>
              <a:rPr lang="en-US" sz="2400" dirty="0" smtClean="0">
                <a:sym typeface="Wingdings" pitchFamily="2" charset="2"/>
              </a:rPr>
              <a:t>  Too inefficient</a:t>
            </a:r>
          </a:p>
          <a:p>
            <a:pPr lvl="1"/>
            <a:r>
              <a:rPr lang="en-US" sz="2400" dirty="0" smtClean="0">
                <a:sym typeface="Wingdings" pitchFamily="2" charset="2"/>
              </a:rPr>
              <a:t>Better to use </a:t>
            </a:r>
            <a:r>
              <a:rPr lang="en-US" sz="2400" dirty="0" smtClean="0">
                <a:solidFill>
                  <a:srgbClr val="FFFF00"/>
                </a:solidFill>
                <a:sym typeface="Wingdings" pitchFamily="2" charset="2"/>
              </a:rPr>
              <a:t>Sigma notation</a:t>
            </a:r>
          </a:p>
          <a:p>
            <a:pPr lvl="1"/>
            <a:endParaRPr lang="en-US" sz="2400" dirty="0"/>
          </a:p>
        </p:txBody>
      </p:sp>
      <p:sp>
        <p:nvSpPr>
          <p:cNvPr id="4" name="Left Brace 3"/>
          <p:cNvSpPr/>
          <p:nvPr/>
        </p:nvSpPr>
        <p:spPr>
          <a:xfrm>
            <a:off x="5791200" y="2590800"/>
            <a:ext cx="152400" cy="8382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5" name="Table 4"/>
          <p:cNvGraphicFramePr>
            <a:graphicFrameLocks noGrp="1"/>
          </p:cNvGraphicFramePr>
          <p:nvPr/>
        </p:nvGraphicFramePr>
        <p:xfrm>
          <a:off x="1447800" y="5029200"/>
          <a:ext cx="6096000" cy="14478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t>Sigma</a:t>
                      </a:r>
                      <a:r>
                        <a:rPr lang="en-US" baseline="0" dirty="0" smtClean="0"/>
                        <a:t> notation</a:t>
                      </a:r>
                      <a:endParaRPr lang="en-US" dirty="0"/>
                    </a:p>
                  </a:txBody>
                  <a:tcPr/>
                </a:tc>
                <a:tc>
                  <a:txBody>
                    <a:bodyPr/>
                    <a:lstStyle/>
                    <a:p>
                      <a:pPr algn="ctr"/>
                      <a:r>
                        <a:rPr lang="en-US" dirty="0" smtClean="0"/>
                        <a:t>Essentially means this:</a:t>
                      </a:r>
                      <a:endParaRPr lang="en-US" dirty="0"/>
                    </a:p>
                  </a:txBody>
                  <a:tcPr/>
                </a:tc>
              </a:tr>
              <a:tr h="1076960">
                <a:tc>
                  <a:txBody>
                    <a:bodyPr/>
                    <a:lstStyle/>
                    <a:p>
                      <a:endParaRPr lang="en-US" dirty="0"/>
                    </a:p>
                  </a:txBody>
                  <a:tcPr/>
                </a:tc>
                <a:tc>
                  <a:txBody>
                    <a:bodyPr/>
                    <a:lstStyle/>
                    <a:p>
                      <a:r>
                        <a:rPr lang="en-US" dirty="0" smtClean="0"/>
                        <a:t>for (</a:t>
                      </a:r>
                      <a:r>
                        <a:rPr lang="en-US" dirty="0" err="1" smtClean="0"/>
                        <a:t>i</a:t>
                      </a:r>
                      <a:r>
                        <a:rPr lang="en-US" dirty="0" smtClean="0"/>
                        <a:t> = 1; </a:t>
                      </a:r>
                      <a:r>
                        <a:rPr lang="en-US" dirty="0" err="1" smtClean="0"/>
                        <a:t>i</a:t>
                      </a:r>
                      <a:r>
                        <a:rPr lang="en-US" dirty="0" smtClean="0"/>
                        <a:t> &lt;= n; ++</a:t>
                      </a:r>
                      <a:r>
                        <a:rPr lang="en-US" dirty="0" err="1" smtClean="0"/>
                        <a:t>i</a:t>
                      </a:r>
                      <a:r>
                        <a:rPr lang="en-US" dirty="0" smtClean="0"/>
                        <a:t>)</a:t>
                      </a:r>
                    </a:p>
                    <a:p>
                      <a:r>
                        <a:rPr lang="en-US" dirty="0" smtClean="0"/>
                        <a:t>   sum += a[</a:t>
                      </a:r>
                      <a:r>
                        <a:rPr lang="en-US" dirty="0" err="1" smtClean="0"/>
                        <a:t>i</a:t>
                      </a:r>
                      <a:r>
                        <a:rPr lang="en-US" dirty="0" smtClean="0"/>
                        <a:t>]</a:t>
                      </a:r>
                      <a:endParaRPr lang="en-US" dirty="0"/>
                    </a:p>
                  </a:txBody>
                  <a:tcPr/>
                </a:tc>
              </a:tr>
            </a:tbl>
          </a:graphicData>
        </a:graphic>
      </p:graphicFrame>
      <p:graphicFrame>
        <p:nvGraphicFramePr>
          <p:cNvPr id="6" name="Object 5"/>
          <p:cNvGraphicFramePr>
            <a:graphicFrameLocks noChangeAspect="1"/>
          </p:cNvGraphicFramePr>
          <p:nvPr/>
        </p:nvGraphicFramePr>
        <p:xfrm>
          <a:off x="2743200" y="5410200"/>
          <a:ext cx="785813" cy="954088"/>
        </p:xfrm>
        <a:graphic>
          <a:graphicData uri="http://schemas.openxmlformats.org/presentationml/2006/ole">
            <p:oleObj spid="_x0000_s1026" name="Equation" r:id="rId3" imgW="355320" imgH="431640" progId="Equation.3">
              <p:embed/>
            </p:oleObj>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Bernoulli formulas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Help us evaluate series, e.g. to count loop iterations</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Nested loop </a:t>
            </a:r>
            <a:r>
              <a:rPr lang="en-US" sz="2800" dirty="0" smtClean="0">
                <a:sym typeface="Wingdings" pitchFamily="2" charset="2"/>
              </a:rPr>
              <a:t>can give rise to nested sigma expression</a:t>
            </a:r>
            <a:endParaRPr lang="en-US" sz="2800" dirty="0" smtClean="0"/>
          </a:p>
          <a:p>
            <a:pPr>
              <a:buNone/>
            </a:pPr>
            <a:endParaRPr lang="en-US" sz="2800" dirty="0"/>
          </a:p>
        </p:txBody>
      </p:sp>
      <p:graphicFrame>
        <p:nvGraphicFramePr>
          <p:cNvPr id="4" name="Object 3"/>
          <p:cNvGraphicFramePr>
            <a:graphicFrameLocks noChangeAspect="1"/>
          </p:cNvGraphicFramePr>
          <p:nvPr/>
        </p:nvGraphicFramePr>
        <p:xfrm>
          <a:off x="1828800" y="2590800"/>
          <a:ext cx="996950" cy="873125"/>
        </p:xfrm>
        <a:graphic>
          <a:graphicData uri="http://schemas.openxmlformats.org/presentationml/2006/ole">
            <p:oleObj spid="_x0000_s2050" name="Equation" r:id="rId3" imgW="507960" imgH="431640" progId="Equation.3">
              <p:embed/>
            </p:oleObj>
          </a:graphicData>
        </a:graphic>
      </p:graphicFrame>
      <p:graphicFrame>
        <p:nvGraphicFramePr>
          <p:cNvPr id="5" name="Object 4"/>
          <p:cNvGraphicFramePr>
            <a:graphicFrameLocks noChangeAspect="1"/>
          </p:cNvGraphicFramePr>
          <p:nvPr/>
        </p:nvGraphicFramePr>
        <p:xfrm>
          <a:off x="1600200" y="4191000"/>
          <a:ext cx="1809750" cy="866775"/>
        </p:xfrm>
        <a:graphic>
          <a:graphicData uri="http://schemas.openxmlformats.org/presentationml/2006/ole">
            <p:oleObj spid="_x0000_s2051" name="Equation" r:id="rId4" imgW="901440" imgH="431640" progId="Equation.3">
              <p:embed/>
            </p:oleObj>
          </a:graphicData>
        </a:graphic>
      </p:graphicFrame>
      <p:graphicFrame>
        <p:nvGraphicFramePr>
          <p:cNvPr id="7" name="Object 6"/>
          <p:cNvGraphicFramePr>
            <a:graphicFrameLocks noChangeAspect="1"/>
          </p:cNvGraphicFramePr>
          <p:nvPr/>
        </p:nvGraphicFramePr>
        <p:xfrm>
          <a:off x="4953000" y="2590800"/>
          <a:ext cx="2833688" cy="868363"/>
        </p:xfrm>
        <a:graphic>
          <a:graphicData uri="http://schemas.openxmlformats.org/presentationml/2006/ole">
            <p:oleObj spid="_x0000_s2053" name="Equation" r:id="rId5" imgW="1409400" imgH="431640" progId="Equation.3">
              <p:embed/>
            </p:oleObj>
          </a:graphicData>
        </a:graphic>
      </p:graphicFrame>
      <p:graphicFrame>
        <p:nvGraphicFramePr>
          <p:cNvPr id="8" name="Object 7"/>
          <p:cNvGraphicFramePr>
            <a:graphicFrameLocks noChangeAspect="1"/>
          </p:cNvGraphicFramePr>
          <p:nvPr/>
        </p:nvGraphicFramePr>
        <p:xfrm>
          <a:off x="5181600" y="4114800"/>
          <a:ext cx="2174875" cy="884238"/>
        </p:xfrm>
        <a:graphic>
          <a:graphicData uri="http://schemas.openxmlformats.org/presentationml/2006/ole">
            <p:oleObj spid="_x0000_s2054" name="Equation" r:id="rId6" imgW="1091880" imgH="444240" progId="Equation.3">
              <p:embed/>
            </p:oleObj>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loop</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Let’s count the operations in this nested loop.</a:t>
            </a:r>
          </a:p>
          <a:p>
            <a:pPr>
              <a:buNone/>
            </a:pPr>
            <a:r>
              <a:rPr lang="en-US" sz="2800" dirty="0" smtClean="0"/>
              <a:t>	</a:t>
            </a:r>
            <a:r>
              <a:rPr lang="en-US" sz="2000" dirty="0" smtClean="0">
                <a:latin typeface="Courier New" pitchFamily="49" charset="0"/>
                <a:cs typeface="Courier New" pitchFamily="49" charset="0"/>
              </a:rPr>
              <a:t>for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1;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&lt;= n;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	  for (j = 1; j &lt;= n; ++j)</a:t>
            </a:r>
          </a:p>
          <a:p>
            <a:pPr>
              <a:buNone/>
            </a:pPr>
            <a:r>
              <a:rPr lang="en-US" sz="2000" dirty="0" smtClean="0">
                <a:latin typeface="Courier New" pitchFamily="49" charset="0"/>
                <a:cs typeface="Courier New" pitchFamily="49" charset="0"/>
              </a:rPr>
              <a:t>	    // assume 3 </a:t>
            </a:r>
            <a:r>
              <a:rPr lang="en-US" sz="2000" dirty="0" err="1" smtClean="0">
                <a:latin typeface="Courier New" pitchFamily="49" charset="0"/>
                <a:cs typeface="Courier New" pitchFamily="49" charset="0"/>
              </a:rPr>
              <a:t>stmts</a:t>
            </a:r>
            <a:r>
              <a:rPr lang="en-US" sz="2000" dirty="0" smtClean="0">
                <a:latin typeface="Courier New" pitchFamily="49" charset="0"/>
                <a:cs typeface="Courier New" pitchFamily="49" charset="0"/>
              </a:rPr>
              <a:t> in body</a:t>
            </a:r>
            <a:endParaRPr lang="en-US" sz="2800" dirty="0" smtClean="0"/>
          </a:p>
          <a:p>
            <a:r>
              <a:rPr lang="en-US" sz="2800" dirty="0" smtClean="0"/>
              <a:t>Outer loop:</a:t>
            </a:r>
          </a:p>
          <a:p>
            <a:pPr lvl="1"/>
            <a:r>
              <a:rPr lang="en-US" sz="2400" dirty="0" smtClean="0"/>
              <a:t>We do the </a:t>
            </a:r>
            <a:r>
              <a:rPr lang="en-US" sz="2400" dirty="0" err="1" smtClean="0"/>
              <a:t>i</a:t>
            </a:r>
            <a:r>
              <a:rPr lang="en-US" sz="2400" dirty="0" smtClean="0"/>
              <a:t>=1 once</a:t>
            </a:r>
          </a:p>
          <a:p>
            <a:pPr lvl="1"/>
            <a:r>
              <a:rPr lang="en-US" sz="2400" dirty="0" smtClean="0"/>
              <a:t>We do the </a:t>
            </a:r>
            <a:r>
              <a:rPr lang="en-US" sz="2400" dirty="0" err="1" smtClean="0"/>
              <a:t>i</a:t>
            </a:r>
            <a:r>
              <a:rPr lang="en-US" sz="2400" dirty="0" smtClean="0"/>
              <a:t>&lt;=n (n+1) times</a:t>
            </a:r>
          </a:p>
          <a:p>
            <a:pPr lvl="1"/>
            <a:r>
              <a:rPr lang="en-US" sz="2400" dirty="0" smtClean="0"/>
              <a:t>We do the ++</a:t>
            </a:r>
            <a:r>
              <a:rPr lang="en-US" sz="2400" dirty="0" err="1" smtClean="0"/>
              <a:t>i</a:t>
            </a:r>
            <a:r>
              <a:rPr lang="en-US" sz="2400" dirty="0" smtClean="0"/>
              <a:t> n times.</a:t>
            </a:r>
          </a:p>
          <a:p>
            <a:r>
              <a:rPr lang="en-US" sz="2800" dirty="0" smtClean="0"/>
              <a:t>Inner loop:</a:t>
            </a:r>
          </a:p>
          <a:p>
            <a:pPr lvl="1"/>
            <a:r>
              <a:rPr lang="en-US" sz="2400" dirty="0" smtClean="0"/>
              <a:t>We enter the inner loop n times.  Each time we have:</a:t>
            </a:r>
          </a:p>
          <a:p>
            <a:pPr lvl="1">
              <a:buNone/>
            </a:pPr>
            <a:r>
              <a:rPr lang="en-US" sz="2400" dirty="0" smtClean="0"/>
              <a:t>	(1 + (n+1) + n + 3n).</a:t>
            </a:r>
          </a:p>
          <a:p>
            <a:r>
              <a:rPr lang="en-US" sz="2800" dirty="0" smtClean="0"/>
              <a:t>Total = 5n</a:t>
            </a:r>
            <a:r>
              <a:rPr lang="en-US" sz="2800" baseline="30000" dirty="0" smtClean="0"/>
              <a:t>2</a:t>
            </a:r>
            <a:r>
              <a:rPr lang="en-US" sz="2800" dirty="0" smtClean="0"/>
              <a:t> + 4n + 2  operations.</a:t>
            </a:r>
            <a:endParaRPr lang="en-US"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loop #2</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Let’s change the inner loop bound to </a:t>
            </a:r>
            <a:r>
              <a:rPr lang="en-US" sz="2800" dirty="0" err="1" smtClean="0"/>
              <a:t>i</a:t>
            </a:r>
            <a:endParaRPr lang="en-US" sz="2800" dirty="0" smtClean="0"/>
          </a:p>
          <a:p>
            <a:pPr>
              <a:buNone/>
            </a:pPr>
            <a:r>
              <a:rPr lang="en-US" sz="2800" dirty="0" smtClean="0"/>
              <a:t>	</a:t>
            </a:r>
            <a:r>
              <a:rPr lang="en-US" sz="2000" dirty="0" smtClean="0">
                <a:latin typeface="Courier New" pitchFamily="49" charset="0"/>
                <a:cs typeface="Courier New" pitchFamily="49" charset="0"/>
              </a:rPr>
              <a:t>for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1;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&lt;= n;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	  for (j = 1; j &lt;=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++j)</a:t>
            </a:r>
          </a:p>
          <a:p>
            <a:pPr>
              <a:buNone/>
            </a:pPr>
            <a:r>
              <a:rPr lang="en-US" sz="2000" dirty="0" smtClean="0">
                <a:latin typeface="Courier New" pitchFamily="49" charset="0"/>
                <a:cs typeface="Courier New" pitchFamily="49" charset="0"/>
              </a:rPr>
              <a:t>	    // assume 3 </a:t>
            </a:r>
            <a:r>
              <a:rPr lang="en-US" sz="2000" dirty="0" err="1" smtClean="0">
                <a:latin typeface="Courier New" pitchFamily="49" charset="0"/>
                <a:cs typeface="Courier New" pitchFamily="49" charset="0"/>
              </a:rPr>
              <a:t>stmts</a:t>
            </a:r>
            <a:r>
              <a:rPr lang="en-US" sz="2000" dirty="0" smtClean="0">
                <a:latin typeface="Courier New" pitchFamily="49" charset="0"/>
                <a:cs typeface="Courier New" pitchFamily="49" charset="0"/>
              </a:rPr>
              <a:t> in body</a:t>
            </a:r>
            <a:endParaRPr lang="en-US" sz="2800" dirty="0" smtClean="0"/>
          </a:p>
          <a:p>
            <a:r>
              <a:rPr lang="en-US" sz="2800" dirty="0" smtClean="0"/>
              <a:t>Outer loop is still:  1 + (n+1) + n  operations</a:t>
            </a:r>
            <a:endParaRPr lang="en-US" sz="2400" dirty="0" smtClean="0"/>
          </a:p>
          <a:p>
            <a:r>
              <a:rPr lang="en-US" sz="2800" dirty="0" smtClean="0"/>
              <a:t>Inner loop:</a:t>
            </a:r>
          </a:p>
          <a:p>
            <a:pPr lvl="1"/>
            <a:r>
              <a:rPr lang="en-US" sz="2400" dirty="0" smtClean="0"/>
              <a:t>We enter the inner loop </a:t>
            </a:r>
            <a:r>
              <a:rPr lang="en-US" sz="2400" dirty="0" err="1" smtClean="0"/>
              <a:t>i</a:t>
            </a:r>
            <a:r>
              <a:rPr lang="en-US" sz="2400" dirty="0" smtClean="0"/>
              <a:t> times, where </a:t>
            </a:r>
            <a:r>
              <a:rPr lang="en-US" sz="2400" dirty="0" err="1" smtClean="0"/>
              <a:t>i</a:t>
            </a:r>
            <a:r>
              <a:rPr lang="en-US" sz="2400" dirty="0" smtClean="0"/>
              <a:t> could be 1 to n.  For each </a:t>
            </a:r>
            <a:r>
              <a:rPr lang="en-US" sz="2400" dirty="0" err="1" smtClean="0"/>
              <a:t>i</a:t>
            </a:r>
            <a:r>
              <a:rPr lang="en-US" sz="2400" dirty="0" smtClean="0"/>
              <a:t>, we have:    (1 + (i+1) + </a:t>
            </a:r>
            <a:r>
              <a:rPr lang="en-US" sz="2400" dirty="0" err="1" smtClean="0"/>
              <a:t>i</a:t>
            </a:r>
            <a:r>
              <a:rPr lang="en-US" sz="2400" dirty="0" smtClean="0"/>
              <a:t> + 3i).</a:t>
            </a:r>
          </a:p>
          <a:p>
            <a:pPr lvl="1"/>
            <a:r>
              <a:rPr lang="en-US" sz="2400" dirty="0" smtClean="0"/>
              <a:t>So, we have to sum:  5i + 2.</a:t>
            </a:r>
          </a:p>
          <a:p>
            <a:r>
              <a:rPr lang="en-US" sz="2800" dirty="0" smtClean="0"/>
              <a:t>Total = (5/2)n</a:t>
            </a:r>
            <a:r>
              <a:rPr lang="en-US" sz="2800" baseline="30000" dirty="0" smtClean="0"/>
              <a:t>2</a:t>
            </a:r>
            <a:r>
              <a:rPr lang="en-US" sz="2800" dirty="0" smtClean="0"/>
              <a:t> + (13/2)n + 2  operations.</a:t>
            </a:r>
            <a:endParaRPr lang="en-US" sz="2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 correctness</a:t>
            </a:r>
            <a:endParaRPr lang="en-US" dirty="0"/>
          </a:p>
        </p:txBody>
      </p:sp>
      <p:sp>
        <p:nvSpPr>
          <p:cNvPr id="3" name="Content Placeholder 2"/>
          <p:cNvSpPr>
            <a:spLocks noGrp="1"/>
          </p:cNvSpPr>
          <p:nvPr>
            <p:ph idx="1"/>
          </p:nvPr>
        </p:nvSpPr>
        <p:spPr/>
        <p:txBody>
          <a:bodyPr>
            <a:normAutofit/>
          </a:bodyPr>
          <a:lstStyle/>
          <a:p>
            <a:r>
              <a:rPr lang="en-US" sz="2800" dirty="0" smtClean="0"/>
              <a:t>Eventually, we want to be able to show that our loops are correct</a:t>
            </a:r>
          </a:p>
          <a:p>
            <a:r>
              <a:rPr lang="en-US" sz="2800" dirty="0" smtClean="0"/>
              <a:t>Powerful technique:  </a:t>
            </a:r>
            <a:r>
              <a:rPr lang="en-US" sz="2800" dirty="0" smtClean="0">
                <a:solidFill>
                  <a:srgbClr val="FFFF00"/>
                </a:solidFill>
              </a:rPr>
              <a:t>Principle of Mathematical Induction</a:t>
            </a:r>
          </a:p>
          <a:p>
            <a:r>
              <a:rPr lang="en-US" sz="2800" dirty="0" smtClean="0"/>
              <a:t>Useful for proving many assertions</a:t>
            </a:r>
          </a:p>
          <a:p>
            <a:pPr lvl="1"/>
            <a:r>
              <a:rPr lang="en-US" sz="2400" dirty="0" smtClean="0"/>
              <a:t>Sum formulas</a:t>
            </a:r>
          </a:p>
          <a:p>
            <a:pPr lvl="1"/>
            <a:r>
              <a:rPr lang="en-US" sz="2400" dirty="0" smtClean="0"/>
              <a:t>Linear-combination formulas</a:t>
            </a:r>
          </a:p>
          <a:p>
            <a:pPr lvl="1"/>
            <a:r>
              <a:rPr lang="en-US" sz="2400" dirty="0" smtClean="0"/>
              <a:t>Divisibility questions</a:t>
            </a:r>
          </a:p>
          <a:p>
            <a:pPr lvl="1"/>
            <a:r>
              <a:rPr lang="en-US" sz="2400" dirty="0" smtClean="0"/>
              <a:t>Inequalities</a:t>
            </a:r>
            <a:endParaRPr lang="en-US"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P(n) is a statement that should be true for all positive integers n, or more generally for integer values  </a:t>
            </a:r>
            <a:r>
              <a:rPr lang="en-US" sz="2800" dirty="0" smtClean="0">
                <a:sym typeface="Symbol"/>
              </a:rPr>
              <a:t> (some integer).</a:t>
            </a:r>
          </a:p>
          <a:p>
            <a:r>
              <a:rPr lang="en-US" sz="2800" dirty="0" smtClean="0">
                <a:sym typeface="Symbol"/>
              </a:rPr>
              <a:t>How to prove:</a:t>
            </a:r>
          </a:p>
          <a:p>
            <a:pPr lvl="1"/>
            <a:r>
              <a:rPr lang="en-US" sz="2400" dirty="0" smtClean="0">
                <a:solidFill>
                  <a:srgbClr val="FFFF00"/>
                </a:solidFill>
              </a:rPr>
              <a:t>Show that P(1) is true.  This is the “base case.”</a:t>
            </a:r>
          </a:p>
          <a:p>
            <a:pPr lvl="1"/>
            <a:r>
              <a:rPr lang="en-US" sz="2400" dirty="0" smtClean="0">
                <a:solidFill>
                  <a:srgbClr val="FFFF00"/>
                </a:solidFill>
              </a:rPr>
              <a:t>Show that if P(k) is true for some k </a:t>
            </a:r>
            <a:r>
              <a:rPr lang="en-US" sz="2400" dirty="0" smtClean="0">
                <a:solidFill>
                  <a:srgbClr val="FFFF00"/>
                </a:solidFill>
                <a:sym typeface="Symbol"/>
              </a:rPr>
              <a:t> 1, then P(k+1) must also be true.  This is the “inductive step.”</a:t>
            </a:r>
          </a:p>
          <a:p>
            <a:pPr lvl="1"/>
            <a:r>
              <a:rPr lang="en-US" sz="2400" dirty="0" smtClean="0">
                <a:sym typeface="Symbol"/>
              </a:rPr>
              <a:t>If you can do these two steps, then you can say:</a:t>
            </a:r>
          </a:p>
          <a:p>
            <a:pPr lvl="1">
              <a:buNone/>
            </a:pPr>
            <a:r>
              <a:rPr lang="en-US" sz="2400" dirty="0" smtClean="0">
                <a:sym typeface="Symbol"/>
              </a:rPr>
              <a:t>	“Since P(1) is true and P(k) </a:t>
            </a:r>
            <a:r>
              <a:rPr lang="en-US" sz="2400" dirty="0" smtClean="0">
                <a:sym typeface="Wingdings" pitchFamily="2" charset="2"/>
              </a:rPr>
              <a:t> P(k+1) for an arbitrary k </a:t>
            </a:r>
            <a:r>
              <a:rPr lang="en-US" sz="2400" dirty="0" smtClean="0">
                <a:sym typeface="Symbol"/>
              </a:rPr>
              <a:t> 1, then P(n) is true for all n  1.”</a:t>
            </a:r>
          </a:p>
          <a:p>
            <a:r>
              <a:rPr lang="en-US" sz="2800" dirty="0" smtClean="0">
                <a:sym typeface="Symbol"/>
              </a:rPr>
              <a:t>“domino effect”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  Summations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Let’s first apply induction to verifying summation formulas.  The key is to add the next term to both sides of the equation.</a:t>
            </a:r>
          </a:p>
          <a:p>
            <a:r>
              <a:rPr lang="en-US" sz="2800" dirty="0" smtClean="0"/>
              <a:t>We’ll work out these examples:</a:t>
            </a:r>
          </a:p>
          <a:p>
            <a:pPr>
              <a:buNone/>
            </a:pPr>
            <a:endParaRPr lang="en-US" sz="2800" dirty="0" smtClean="0"/>
          </a:p>
          <a:p>
            <a:pPr marL="514350" indent="-514350">
              <a:buFont typeface="+mj-lt"/>
              <a:buAutoNum type="arabicPeriod"/>
            </a:pPr>
            <a:r>
              <a:rPr lang="en-US" sz="2800" dirty="0" smtClean="0">
                <a:sym typeface="Symbol"/>
              </a:rPr>
              <a:t>n  1,  1 + 3 + 5 + 7 + … + (2n – 1) = n</a:t>
            </a:r>
            <a:r>
              <a:rPr lang="en-US" sz="2800" baseline="30000" dirty="0" smtClean="0">
                <a:sym typeface="Symbol"/>
              </a:rPr>
              <a:t>2</a:t>
            </a:r>
          </a:p>
          <a:p>
            <a:pPr marL="514350" indent="-514350">
              <a:buFont typeface="+mj-lt"/>
              <a:buAutoNum type="arabicPeriod"/>
            </a:pPr>
            <a:endParaRPr lang="en-US" sz="2800" baseline="30000" dirty="0" smtClean="0">
              <a:sym typeface="Symbol"/>
            </a:endParaRPr>
          </a:p>
          <a:p>
            <a:pPr marL="514350" indent="-514350">
              <a:buFont typeface="+mj-lt"/>
              <a:buAutoNum type="arabicPeriod"/>
            </a:pPr>
            <a:r>
              <a:rPr lang="en-US" sz="2800" dirty="0" smtClean="0">
                <a:sym typeface="Symbol"/>
              </a:rPr>
              <a:t>n  1,  1</a:t>
            </a:r>
            <a:r>
              <a:rPr lang="en-US" sz="2800" baseline="30000" dirty="0" smtClean="0">
                <a:sym typeface="Symbol"/>
              </a:rPr>
              <a:t>2</a:t>
            </a:r>
            <a:r>
              <a:rPr lang="en-US" sz="2800" dirty="0" smtClean="0">
                <a:sym typeface="Symbol"/>
              </a:rPr>
              <a:t> + 2</a:t>
            </a:r>
            <a:r>
              <a:rPr lang="en-US" sz="2800" baseline="30000" dirty="0" smtClean="0">
                <a:sym typeface="Symbol"/>
              </a:rPr>
              <a:t>2</a:t>
            </a:r>
            <a:r>
              <a:rPr lang="en-US" sz="2800" dirty="0" smtClean="0">
                <a:sym typeface="Symbol"/>
              </a:rPr>
              <a:t> + 3</a:t>
            </a:r>
            <a:r>
              <a:rPr lang="en-US" sz="2800" baseline="30000" dirty="0" smtClean="0">
                <a:sym typeface="Symbol"/>
              </a:rPr>
              <a:t>2</a:t>
            </a:r>
            <a:r>
              <a:rPr lang="en-US" sz="2800" dirty="0" smtClean="0">
                <a:sym typeface="Symbol"/>
              </a:rPr>
              <a:t> + … + n</a:t>
            </a:r>
            <a:r>
              <a:rPr lang="en-US" sz="2800" baseline="30000" dirty="0" smtClean="0">
                <a:sym typeface="Symbol"/>
              </a:rPr>
              <a:t>2</a:t>
            </a:r>
            <a:r>
              <a:rPr lang="en-US" sz="2800" dirty="0" smtClean="0">
                <a:sym typeface="Symbol"/>
              </a:rPr>
              <a:t> = n(n+1)(2n+1)/6</a:t>
            </a:r>
            <a:endParaRPr lang="en-US" sz="2800" baseline="30000" dirty="0" smtClean="0">
              <a:sym typeface="Symbol"/>
            </a:endParaRPr>
          </a:p>
          <a:p>
            <a:pPr marL="514350" indent="-514350">
              <a:buFont typeface="+mj-lt"/>
              <a:buAutoNum type="arabicPeriod"/>
            </a:pPr>
            <a:endParaRPr lang="en-US" sz="2800" dirty="0" smtClean="0">
              <a:sym typeface="Symbol"/>
            </a:endParaRPr>
          </a:p>
          <a:p>
            <a:pPr marL="514350" indent="-514350">
              <a:buFont typeface="+mj-lt"/>
              <a:buAutoNum type="arabicPeriod"/>
            </a:pPr>
            <a:r>
              <a:rPr lang="en-US" sz="2800" dirty="0" smtClean="0">
                <a:sym typeface="Symbol"/>
              </a:rPr>
              <a:t>n  1,  1(1!) + 2(2!) + 3(3!) + … n(n!) = (n+1)! – 1</a:t>
            </a:r>
          </a:p>
          <a:p>
            <a:endParaRPr lang="en-US" sz="2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II:  Linear formulas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sym typeface="Symbol"/>
              </a:rPr>
              <a:t>n  24, x, y  0 such that n = 5x + 7y.</a:t>
            </a:r>
          </a:p>
          <a:p>
            <a:pPr lvl="1"/>
            <a:r>
              <a:rPr lang="en-US" sz="2400" dirty="0" smtClean="0"/>
              <a:t>“Any integer </a:t>
            </a:r>
            <a:r>
              <a:rPr lang="en-US" sz="2400" dirty="0" smtClean="0">
                <a:sym typeface="Symbol"/>
              </a:rPr>
              <a:t>n  24 can be expressed …”</a:t>
            </a:r>
          </a:p>
          <a:p>
            <a:r>
              <a:rPr lang="en-US" sz="2800" dirty="0" smtClean="0"/>
              <a:t>Base case:  if n = 24, then choose x = 2 and y = 2.</a:t>
            </a:r>
          </a:p>
          <a:p>
            <a:r>
              <a:rPr lang="en-US" sz="2800" dirty="0" smtClean="0"/>
              <a:t>Next, assume P(k) is true.  That is, k = 5x + 7y.</a:t>
            </a:r>
          </a:p>
          <a:p>
            <a:pPr lvl="1"/>
            <a:r>
              <a:rPr lang="en-US" sz="2400" dirty="0" smtClean="0"/>
              <a:t>Now we need a similar formula for k+1.  A table of values may help.</a:t>
            </a:r>
          </a:p>
          <a:p>
            <a:pPr lvl="1"/>
            <a:endParaRPr lang="en-US" sz="2400" dirty="0" smtClean="0"/>
          </a:p>
          <a:p>
            <a:pPr lvl="1"/>
            <a:endParaRPr lang="en-US" sz="2400" dirty="0" smtClean="0"/>
          </a:p>
          <a:p>
            <a:pPr lvl="1">
              <a:buNone/>
            </a:pPr>
            <a:endParaRPr lang="en-US" sz="2400" dirty="0" smtClean="0"/>
          </a:p>
          <a:p>
            <a:pPr lvl="1">
              <a:buNone/>
            </a:pPr>
            <a:endParaRPr lang="en-US" sz="2400" dirty="0" smtClean="0"/>
          </a:p>
          <a:p>
            <a:pPr lvl="1"/>
            <a:r>
              <a:rPr lang="en-US" sz="2400" dirty="0" smtClean="0"/>
              <a:t>We see that if y </a:t>
            </a:r>
            <a:r>
              <a:rPr lang="en-US" sz="2400" dirty="0" smtClean="0">
                <a:sym typeface="Symbol"/>
              </a:rPr>
              <a:t> 2, then k + 1 = 5(x + 3) + 7(y – 2)</a:t>
            </a:r>
          </a:p>
          <a:p>
            <a:pPr lvl="1">
              <a:buNone/>
            </a:pPr>
            <a:r>
              <a:rPr lang="en-US" sz="2400" dirty="0" smtClean="0">
                <a:sym typeface="Symbol"/>
              </a:rPr>
              <a:t>				        else  k + 1 = 5(x – 4) + 7(y + 3)</a:t>
            </a:r>
            <a:endParaRPr lang="en-US" sz="2400" dirty="0" smtClean="0"/>
          </a:p>
        </p:txBody>
      </p:sp>
      <p:graphicFrame>
        <p:nvGraphicFramePr>
          <p:cNvPr id="4" name="Table 3"/>
          <p:cNvGraphicFramePr>
            <a:graphicFrameLocks noGrp="1"/>
          </p:cNvGraphicFramePr>
          <p:nvPr/>
        </p:nvGraphicFramePr>
        <p:xfrm>
          <a:off x="1143000" y="4191000"/>
          <a:ext cx="1161416" cy="1483360"/>
        </p:xfrm>
        <a:graphic>
          <a:graphicData uri="http://schemas.openxmlformats.org/drawingml/2006/table">
            <a:tbl>
              <a:tblPr firstRow="1" bandRow="1">
                <a:tableStyleId>{5C22544A-7EE6-4342-B048-85BDC9FD1C3A}</a:tableStyleId>
              </a:tblPr>
              <a:tblGrid>
                <a:gridCol w="467043"/>
                <a:gridCol w="351155"/>
                <a:gridCol w="343218"/>
              </a:tblGrid>
              <a:tr h="370840">
                <a:tc>
                  <a:txBody>
                    <a:bodyPr/>
                    <a:lstStyle/>
                    <a:p>
                      <a:r>
                        <a:rPr lang="en-US" dirty="0" smtClean="0"/>
                        <a:t>n</a:t>
                      </a:r>
                      <a:endParaRPr lang="en-US" dirty="0"/>
                    </a:p>
                  </a:txBody>
                  <a:tcPr/>
                </a:tc>
                <a:tc>
                  <a:txBody>
                    <a:bodyPr/>
                    <a:lstStyle/>
                    <a:p>
                      <a:r>
                        <a:rPr lang="en-US" dirty="0" smtClean="0"/>
                        <a:t>x</a:t>
                      </a:r>
                      <a:endParaRPr lang="en-US" dirty="0"/>
                    </a:p>
                  </a:txBody>
                  <a:tcPr/>
                </a:tc>
                <a:tc>
                  <a:txBody>
                    <a:bodyPr/>
                    <a:lstStyle/>
                    <a:p>
                      <a:r>
                        <a:rPr lang="en-US" dirty="0" smtClean="0"/>
                        <a:t>y</a:t>
                      </a:r>
                      <a:endParaRPr lang="en-US" dirty="0"/>
                    </a:p>
                  </a:txBody>
                  <a:tcPr/>
                </a:tc>
              </a:tr>
              <a:tr h="370840">
                <a:tc>
                  <a:txBody>
                    <a:bodyPr/>
                    <a:lstStyle/>
                    <a:p>
                      <a:r>
                        <a:rPr lang="en-US" dirty="0" smtClean="0"/>
                        <a:t>24</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r>
              <a:tr h="370840">
                <a:tc>
                  <a:txBody>
                    <a:bodyPr/>
                    <a:lstStyle/>
                    <a:p>
                      <a:r>
                        <a:rPr lang="en-US" dirty="0" smtClean="0"/>
                        <a:t>25</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tr>
              <a:tr h="370840">
                <a:tc>
                  <a:txBody>
                    <a:bodyPr/>
                    <a:lstStyle/>
                    <a:p>
                      <a:r>
                        <a:rPr lang="en-US" dirty="0" smtClean="0"/>
                        <a:t>26</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r>
            </a:tbl>
          </a:graphicData>
        </a:graphic>
      </p:graphicFrame>
      <p:sp>
        <p:nvSpPr>
          <p:cNvPr id="5" name="TextBox 4"/>
          <p:cNvSpPr txBox="1"/>
          <p:nvPr/>
        </p:nvSpPr>
        <p:spPr>
          <a:xfrm>
            <a:off x="3048000" y="4419600"/>
            <a:ext cx="5029200" cy="1015663"/>
          </a:xfrm>
          <a:prstGeom prst="rect">
            <a:avLst/>
          </a:prstGeom>
          <a:noFill/>
        </p:spPr>
        <p:txBody>
          <a:bodyPr wrap="square" rtlCol="0">
            <a:spAutoFit/>
          </a:bodyPr>
          <a:lstStyle/>
          <a:p>
            <a:r>
              <a:rPr lang="en-US" sz="2000" dirty="0" smtClean="0"/>
              <a:t>Two ways to add a penny:</a:t>
            </a:r>
          </a:p>
          <a:p>
            <a:r>
              <a:rPr lang="en-US" sz="2000" dirty="0" smtClean="0"/>
              <a:t>  Trade away two 7’s for three 5’s, or</a:t>
            </a:r>
          </a:p>
          <a:p>
            <a:r>
              <a:rPr lang="en-US" sz="2000" dirty="0" smtClean="0"/>
              <a:t>  Trade away four 5’s for three 7’s.</a:t>
            </a:r>
            <a:endParaRPr lang="en-US" sz="20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another</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sym typeface="Symbol"/>
              </a:rPr>
              <a:t>n  14, x, y  0 such that n = 3x + 8y.</a:t>
            </a:r>
          </a:p>
          <a:p>
            <a:pPr lvl="1"/>
            <a:r>
              <a:rPr lang="en-US" sz="2400" dirty="0" smtClean="0">
                <a:sym typeface="Symbol"/>
              </a:rPr>
              <a:t>“Any amount of postage 14 cents or higher can be achieved by using some combination of 3 and 8 cent stamps.”</a:t>
            </a:r>
          </a:p>
          <a:p>
            <a:endParaRPr lang="en-US" sz="2800" dirty="0" smtClean="0">
              <a:sym typeface="Symbol"/>
            </a:endParaRPr>
          </a:p>
          <a:p>
            <a:r>
              <a:rPr lang="en-US" sz="2800" dirty="0" smtClean="0">
                <a:sym typeface="Symbol"/>
              </a:rPr>
              <a:t>The goal of the inductive step is to write alternate formulas for k+1:</a:t>
            </a:r>
          </a:p>
          <a:p>
            <a:pPr>
              <a:buNone/>
            </a:pPr>
            <a:r>
              <a:rPr lang="en-US" sz="2800" dirty="0" smtClean="0">
                <a:sym typeface="Symbol"/>
              </a:rPr>
              <a:t>		k + 1 = a(x + ___) + b(y – ___)</a:t>
            </a:r>
          </a:p>
          <a:p>
            <a:pPr>
              <a:buNone/>
            </a:pPr>
            <a:r>
              <a:rPr lang="en-US" sz="2800" dirty="0" smtClean="0">
                <a:sym typeface="Symbol"/>
              </a:rPr>
              <a:t>		k + 1 = a(x – ___) + b(y + ___)</a:t>
            </a:r>
          </a:p>
          <a:p>
            <a:pPr>
              <a:buNone/>
            </a:pPr>
            <a:r>
              <a:rPr lang="en-US" sz="2800" dirty="0" smtClean="0">
                <a:sym typeface="Symbol"/>
              </a:rPr>
              <a:t>	We have to give two formulas.  Choose the appropriate formula to avoid a negative.</a:t>
            </a:r>
            <a:endParaRPr lang="en-US"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III:  Divisibility</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We want to show that:  a | f(n)</a:t>
            </a:r>
          </a:p>
          <a:p>
            <a:r>
              <a:rPr lang="en-US" sz="2800" dirty="0" smtClean="0"/>
              <a:t>Recall what our goal is:  to go from P(k) to P(k+1)</a:t>
            </a:r>
          </a:p>
          <a:p>
            <a:pPr lvl="1"/>
            <a:r>
              <a:rPr lang="en-US" sz="2400" dirty="0" smtClean="0"/>
              <a:t>One way to bridge the gap is to “subtract” P(k) from P(k+1) and verify that what results is true.  Then </a:t>
            </a:r>
            <a:r>
              <a:rPr lang="en-US" sz="2400" dirty="0" smtClean="0">
                <a:solidFill>
                  <a:srgbClr val="FFFF00"/>
                </a:solidFill>
              </a:rPr>
              <a:t>add</a:t>
            </a:r>
            <a:r>
              <a:rPr lang="en-US" sz="2400" dirty="0" smtClean="0"/>
              <a:t> this residual to P(k) to conclude P(k+1).</a:t>
            </a:r>
          </a:p>
          <a:p>
            <a:pPr lvl="1"/>
            <a:r>
              <a:rPr lang="en-US" sz="2400" dirty="0" smtClean="0"/>
              <a:t>For example, we may need to show that 5 | 6</a:t>
            </a:r>
            <a:r>
              <a:rPr lang="en-US" sz="2400" baseline="30000" dirty="0" smtClean="0"/>
              <a:t>n</a:t>
            </a:r>
            <a:r>
              <a:rPr lang="en-US" sz="2400" dirty="0" smtClean="0"/>
              <a:t> – 1.  The crux of the proof centers on  f(n) = 6</a:t>
            </a:r>
            <a:r>
              <a:rPr lang="en-US" sz="2400" baseline="30000" dirty="0" smtClean="0"/>
              <a:t>n</a:t>
            </a:r>
            <a:r>
              <a:rPr lang="en-US" sz="2400" dirty="0" smtClean="0"/>
              <a:t> – 1.  Then:</a:t>
            </a:r>
          </a:p>
          <a:p>
            <a:pPr lvl="1">
              <a:buNone/>
            </a:pPr>
            <a:r>
              <a:rPr lang="en-US" sz="2400" dirty="0" smtClean="0"/>
              <a:t>	f(k) = 6</a:t>
            </a:r>
            <a:r>
              <a:rPr lang="en-US" sz="2400" baseline="30000" dirty="0" smtClean="0"/>
              <a:t>k</a:t>
            </a:r>
            <a:r>
              <a:rPr lang="en-US" sz="2400" dirty="0" smtClean="0"/>
              <a:t> – 1  and  f(k+1) = 6</a:t>
            </a:r>
            <a:r>
              <a:rPr lang="en-US" sz="2400" baseline="30000" dirty="0" smtClean="0"/>
              <a:t>k+1</a:t>
            </a:r>
            <a:r>
              <a:rPr lang="en-US" sz="2400" dirty="0" smtClean="0"/>
              <a:t> – 1, so that:</a:t>
            </a:r>
          </a:p>
          <a:p>
            <a:pPr lvl="1">
              <a:buNone/>
            </a:pPr>
            <a:r>
              <a:rPr lang="en-US" sz="2400" dirty="0" smtClean="0"/>
              <a:t>	f(k+1) – f(k) = (6</a:t>
            </a:r>
            <a:r>
              <a:rPr lang="en-US" sz="2400" baseline="30000" dirty="0" smtClean="0"/>
              <a:t>k+1</a:t>
            </a:r>
            <a:r>
              <a:rPr lang="en-US" sz="2400" dirty="0" smtClean="0"/>
              <a:t> – 1) – (6</a:t>
            </a:r>
            <a:r>
              <a:rPr lang="en-US" sz="2400" baseline="30000" dirty="0" smtClean="0"/>
              <a:t>k</a:t>
            </a:r>
            <a:r>
              <a:rPr lang="en-US" sz="2400" dirty="0" smtClean="0"/>
              <a:t> – 1) = 6</a:t>
            </a:r>
            <a:r>
              <a:rPr lang="en-US" sz="2400" baseline="30000" dirty="0" smtClean="0"/>
              <a:t>k+1</a:t>
            </a:r>
            <a:r>
              <a:rPr lang="en-US" sz="2400" dirty="0" smtClean="0"/>
              <a:t> – 6</a:t>
            </a:r>
            <a:r>
              <a:rPr lang="en-US" sz="2400" baseline="30000" dirty="0" smtClean="0"/>
              <a:t>k</a:t>
            </a:r>
            <a:r>
              <a:rPr lang="en-US" sz="2400" dirty="0" smtClean="0"/>
              <a:t> = 6</a:t>
            </a:r>
            <a:r>
              <a:rPr lang="en-US" sz="2400" baseline="30000" dirty="0" smtClean="0"/>
              <a:t>k</a:t>
            </a:r>
            <a:r>
              <a:rPr lang="en-US" sz="2400" dirty="0" smtClean="0"/>
              <a:t> (6 – 1) </a:t>
            </a:r>
          </a:p>
          <a:p>
            <a:pPr lvl="1">
              <a:buNone/>
            </a:pPr>
            <a:r>
              <a:rPr lang="en-US" sz="2400" dirty="0" smtClean="0"/>
              <a:t>		= 5 * 6</a:t>
            </a:r>
            <a:r>
              <a:rPr lang="en-US" sz="2400" baseline="30000" dirty="0" smtClean="0"/>
              <a:t>k</a:t>
            </a:r>
            <a:r>
              <a:rPr lang="en-US" sz="2400" dirty="0" smtClean="0"/>
              <a:t>.  Note that this is divisible by 5.</a:t>
            </a:r>
          </a:p>
          <a:p>
            <a:r>
              <a:rPr lang="en-US" sz="2800" dirty="0" smtClean="0"/>
              <a:t>***See handout</a:t>
            </a:r>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TT</a:t>
            </a:r>
            <a:endParaRPr lang="en-US" dirty="0"/>
          </a:p>
        </p:txBody>
      </p:sp>
      <p:sp>
        <p:nvSpPr>
          <p:cNvPr id="3" name="Content Placeholder 2"/>
          <p:cNvSpPr>
            <a:spLocks noGrp="1"/>
          </p:cNvSpPr>
          <p:nvPr>
            <p:ph idx="1"/>
          </p:nvPr>
        </p:nvSpPr>
        <p:spPr/>
        <p:txBody>
          <a:bodyPr>
            <a:normAutofit/>
          </a:bodyPr>
          <a:lstStyle/>
          <a:p>
            <a:r>
              <a:rPr lang="en-US" sz="2800" dirty="0" smtClean="0"/>
              <a:t>A truth table can prove that 2 statements are equivalent (always have matching truth values).</a:t>
            </a:r>
          </a:p>
          <a:p>
            <a:r>
              <a:rPr lang="en-US" sz="2800" dirty="0" err="1" smtClean="0"/>
              <a:t>DeMorgan</a:t>
            </a:r>
            <a:r>
              <a:rPr lang="en-US" sz="2800" dirty="0" smtClean="0"/>
              <a:t> Laws are fundamental equalities:</a:t>
            </a:r>
          </a:p>
          <a:p>
            <a:pPr>
              <a:buNone/>
            </a:pPr>
            <a:r>
              <a:rPr lang="en-US" sz="2800" dirty="0" smtClean="0"/>
              <a:t>			</a:t>
            </a:r>
            <a:r>
              <a:rPr lang="en-US" sz="2800" dirty="0" smtClean="0">
                <a:solidFill>
                  <a:srgbClr val="FFFF00"/>
                </a:solidFill>
              </a:rPr>
              <a:t>~ (p </a:t>
            </a:r>
            <a:r>
              <a:rPr lang="en-US" sz="2800" dirty="0" smtClean="0">
                <a:solidFill>
                  <a:srgbClr val="FFFF00"/>
                </a:solidFill>
                <a:sym typeface="Symbol"/>
              </a:rPr>
              <a:t> q) = ~p  ~q</a:t>
            </a:r>
          </a:p>
          <a:p>
            <a:pPr>
              <a:buNone/>
            </a:pPr>
            <a:r>
              <a:rPr lang="en-US" sz="2800" dirty="0" smtClean="0">
                <a:solidFill>
                  <a:srgbClr val="FFFF00"/>
                </a:solidFill>
                <a:sym typeface="Symbol"/>
              </a:rPr>
              <a:t>			~ (p  q) = ~p  ~q</a:t>
            </a:r>
            <a:endParaRPr lang="en-US" sz="2800" dirty="0" smtClean="0">
              <a:solidFill>
                <a:srgbClr val="FFFF00"/>
              </a:solidFill>
            </a:endParaRPr>
          </a:p>
          <a:p>
            <a:r>
              <a:rPr lang="en-US" sz="2800" dirty="0" smtClean="0"/>
              <a:t>We can demonstrate they are correct with a truth table.</a:t>
            </a:r>
          </a:p>
          <a:p>
            <a:r>
              <a:rPr lang="en-US" sz="2800" dirty="0" smtClean="0"/>
              <a:t>They also tell us how to </a:t>
            </a:r>
            <a:r>
              <a:rPr lang="en-US" sz="2800" dirty="0" smtClean="0">
                <a:solidFill>
                  <a:srgbClr val="FFFF00"/>
                </a:solidFill>
              </a:rPr>
              <a:t>negate</a:t>
            </a:r>
            <a:r>
              <a:rPr lang="en-US" sz="2800" dirty="0" smtClean="0"/>
              <a:t> an AND or </a:t>
            </a:r>
            <a:r>
              <a:rPr lang="en-US" sz="2800" dirty="0" err="1" smtClean="0"/>
              <a:t>OR</a:t>
            </a:r>
            <a:r>
              <a:rPr lang="en-US" sz="2800" dirty="0" smtClean="0"/>
              <a:t> statement.</a:t>
            </a:r>
            <a:endParaRPr lang="en-US" sz="2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IV:  Inequalities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sz="2800" dirty="0" smtClean="0"/>
              <a:t>Purpose:  Sometimes we want to know if one algorithm is more efficient than another.</a:t>
            </a:r>
          </a:p>
          <a:p>
            <a:r>
              <a:rPr lang="en-US" sz="2800" dirty="0" smtClean="0"/>
              <a:t>The statement P(n) is of the form f(n) &lt; g(n).</a:t>
            </a:r>
          </a:p>
          <a:p>
            <a:pPr lvl="1"/>
            <a:r>
              <a:rPr lang="en-US" sz="2400" dirty="0" smtClean="0"/>
              <a:t>The “&lt;“ could be some other relational operator, e.g. “</a:t>
            </a:r>
            <a:r>
              <a:rPr lang="en-US" sz="2400" dirty="0" smtClean="0">
                <a:sym typeface="Symbol"/>
              </a:rPr>
              <a:t></a:t>
            </a:r>
            <a:r>
              <a:rPr lang="en-US" sz="2400" dirty="0" smtClean="0"/>
              <a:t>”.</a:t>
            </a:r>
          </a:p>
          <a:p>
            <a:r>
              <a:rPr lang="en-US" sz="2800" dirty="0" smtClean="0"/>
              <a:t>During the inductive step, to leap from P(k) to P(k+1), we need to verify either:</a:t>
            </a:r>
          </a:p>
          <a:p>
            <a:pPr lvl="1"/>
            <a:r>
              <a:rPr lang="en-US" sz="2400" dirty="0" smtClean="0"/>
              <a:t>f(k+1) – f(k) &lt; g(k+1) – g(k)    or</a:t>
            </a:r>
          </a:p>
          <a:p>
            <a:pPr lvl="1"/>
            <a:r>
              <a:rPr lang="en-US" sz="2400" dirty="0" smtClean="0"/>
              <a:t>f(k+1) / f(k) &lt; g(k+1) / g(k)    whichever is easier</a:t>
            </a:r>
          </a:p>
          <a:p>
            <a:r>
              <a:rPr lang="en-US" sz="2800" dirty="0" smtClean="0"/>
              <a:t>Once you have established that inequality, then add or multiply to f(k) &lt; g(k), as appropriate to conclude with f(k+1) &lt; g(k+1).</a:t>
            </a:r>
          </a:p>
          <a:p>
            <a:r>
              <a:rPr lang="en-US" sz="2800" dirty="0" smtClean="0"/>
              <a:t>Be careful to structure the proof so that you are not assuming what you are trying to prove.</a:t>
            </a:r>
            <a:endParaRPr lang="en-US" sz="28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V:  loop correctness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z="2800" dirty="0" smtClean="0"/>
              <a:t>Given a loop, and certain information about the loop:</a:t>
            </a:r>
          </a:p>
          <a:p>
            <a:pPr lvl="1"/>
            <a:r>
              <a:rPr lang="en-US" sz="2400" dirty="0" smtClean="0"/>
              <a:t>Precondition</a:t>
            </a:r>
          </a:p>
          <a:p>
            <a:pPr lvl="1"/>
            <a:r>
              <a:rPr lang="en-US" sz="2400" dirty="0" smtClean="0"/>
              <a:t>Invariant</a:t>
            </a:r>
          </a:p>
          <a:p>
            <a:pPr lvl="1"/>
            <a:r>
              <a:rPr lang="en-US" sz="2400" dirty="0" err="1" smtClean="0"/>
              <a:t>Postcondition</a:t>
            </a:r>
            <a:endParaRPr lang="en-US" sz="2400" dirty="0" smtClean="0"/>
          </a:p>
          <a:p>
            <a:r>
              <a:rPr lang="en-US" sz="2800" dirty="0" smtClean="0"/>
              <a:t>For a loop to be correct, verify the following:</a:t>
            </a:r>
          </a:p>
          <a:p>
            <a:pPr lvl="1"/>
            <a:r>
              <a:rPr lang="en-US" sz="2400" dirty="0" smtClean="0">
                <a:solidFill>
                  <a:srgbClr val="FFFF00"/>
                </a:solidFill>
              </a:rPr>
              <a:t>The precondition is true when the loop starts.</a:t>
            </a:r>
          </a:p>
          <a:p>
            <a:pPr lvl="1"/>
            <a:r>
              <a:rPr lang="en-US" sz="2400" dirty="0" smtClean="0">
                <a:solidFill>
                  <a:srgbClr val="FFFF00"/>
                </a:solidFill>
              </a:rPr>
              <a:t>The invariant is true as we go from </a:t>
            </a:r>
            <a:r>
              <a:rPr lang="en-US" sz="2400" dirty="0" err="1" smtClean="0">
                <a:solidFill>
                  <a:srgbClr val="FFFF00"/>
                </a:solidFill>
              </a:rPr>
              <a:t>iter</a:t>
            </a:r>
            <a:r>
              <a:rPr lang="en-US" sz="2400" dirty="0" smtClean="0">
                <a:solidFill>
                  <a:srgbClr val="FFFF00"/>
                </a:solidFill>
              </a:rPr>
              <a:t> k to </a:t>
            </a:r>
            <a:r>
              <a:rPr lang="en-US" sz="2400" dirty="0" err="1" smtClean="0">
                <a:solidFill>
                  <a:srgbClr val="FFFF00"/>
                </a:solidFill>
              </a:rPr>
              <a:t>iter</a:t>
            </a:r>
            <a:r>
              <a:rPr lang="en-US" sz="2400" dirty="0" smtClean="0">
                <a:solidFill>
                  <a:srgbClr val="FFFF00"/>
                </a:solidFill>
              </a:rPr>
              <a:t> k+1.</a:t>
            </a:r>
          </a:p>
          <a:p>
            <a:pPr lvl="1"/>
            <a:r>
              <a:rPr lang="en-US" sz="2400" dirty="0" smtClean="0">
                <a:solidFill>
                  <a:srgbClr val="FFFF00"/>
                </a:solidFill>
              </a:rPr>
              <a:t>The loop terminates.</a:t>
            </a:r>
          </a:p>
          <a:p>
            <a:pPr lvl="1"/>
            <a:r>
              <a:rPr lang="en-US" sz="2400" dirty="0" smtClean="0">
                <a:solidFill>
                  <a:srgbClr val="FFFF00"/>
                </a:solidFill>
              </a:rPr>
              <a:t>The </a:t>
            </a:r>
            <a:r>
              <a:rPr lang="en-US" sz="2400" dirty="0" err="1" smtClean="0">
                <a:solidFill>
                  <a:srgbClr val="FFFF00"/>
                </a:solidFill>
              </a:rPr>
              <a:t>postcondition</a:t>
            </a:r>
            <a:r>
              <a:rPr lang="en-US" sz="2400" dirty="0" smtClean="0">
                <a:solidFill>
                  <a:srgbClr val="FFFF00"/>
                </a:solidFill>
              </a:rPr>
              <a:t> is true when the loop is done.</a:t>
            </a:r>
          </a:p>
          <a:p>
            <a:r>
              <a:rPr lang="en-US" sz="2800" dirty="0" smtClean="0"/>
              <a:t>***e.g. See handout (adding x 10 times yields 10x)</a:t>
            </a:r>
          </a:p>
          <a:p>
            <a:r>
              <a:rPr lang="en-US" sz="2800" dirty="0" smtClean="0"/>
              <a:t>e.g. a loop that computes a summation of i</a:t>
            </a:r>
            <a:r>
              <a:rPr lang="en-US" sz="2800" baseline="30000" dirty="0" smtClean="0"/>
              <a:t>2</a:t>
            </a:r>
            <a:endParaRPr lang="en-US" sz="2800" baseline="300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Set</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r>
              <a:rPr lang="en-US" sz="2800" dirty="0" smtClean="0"/>
              <a:t>A formal collection of objects, which can be anything</a:t>
            </a:r>
          </a:p>
          <a:p>
            <a:r>
              <a:rPr lang="en-US" sz="2800" dirty="0" smtClean="0"/>
              <a:t>May be finite or infinite</a:t>
            </a:r>
          </a:p>
          <a:p>
            <a:r>
              <a:rPr lang="en-US" sz="2800" dirty="0" smtClean="0"/>
              <a:t>Can be defined by:</a:t>
            </a:r>
          </a:p>
          <a:p>
            <a:pPr lvl="1"/>
            <a:r>
              <a:rPr lang="en-US" sz="2400" dirty="0" smtClean="0"/>
              <a:t>Listing the elements  </a:t>
            </a:r>
            <a:r>
              <a:rPr lang="en-US" sz="2400" dirty="0" smtClean="0">
                <a:sym typeface="Wingdings" pitchFamily="2" charset="2"/>
              </a:rPr>
              <a:t></a:t>
            </a:r>
            <a:endParaRPr lang="en-US" sz="2400" dirty="0" smtClean="0"/>
          </a:p>
          <a:p>
            <a:pPr lvl="1"/>
            <a:r>
              <a:rPr lang="en-US" sz="2400" dirty="0" smtClean="0"/>
              <a:t>Drawing a picture</a:t>
            </a:r>
          </a:p>
          <a:p>
            <a:pPr lvl="1"/>
            <a:r>
              <a:rPr lang="en-US" sz="2400" dirty="0" smtClean="0"/>
              <a:t>Writing a rule defining what is inside  </a:t>
            </a:r>
            <a:r>
              <a:rPr lang="en-US" sz="2400" dirty="0" smtClean="0">
                <a:sym typeface="Wingdings" pitchFamily="2" charset="2"/>
              </a:rPr>
              <a:t></a:t>
            </a:r>
            <a:endParaRPr lang="en-US" sz="2400" dirty="0" smtClean="0"/>
          </a:p>
          <a:p>
            <a:r>
              <a:rPr lang="en-US" sz="2800" dirty="0" smtClean="0"/>
              <a:t>Operations</a:t>
            </a:r>
          </a:p>
          <a:p>
            <a:pPr lvl="1"/>
            <a:r>
              <a:rPr lang="en-US" sz="2400" dirty="0" smtClean="0"/>
              <a:t> </a:t>
            </a:r>
            <a:r>
              <a:rPr lang="en-US" sz="2400" dirty="0" smtClean="0">
                <a:sym typeface="Symbol"/>
              </a:rPr>
              <a:t>        ’  – </a:t>
            </a:r>
            <a:endParaRPr lang="en-US" sz="2400" dirty="0" smtClean="0"/>
          </a:p>
          <a:p>
            <a:pPr lvl="1"/>
            <a:r>
              <a:rPr lang="en-US" sz="2400" dirty="0" smtClean="0"/>
              <a:t>Cartesian Product:  </a:t>
            </a:r>
          </a:p>
          <a:p>
            <a:pPr lvl="2"/>
            <a:r>
              <a:rPr lang="en-US" sz="2000" dirty="0" smtClean="0">
                <a:solidFill>
                  <a:srgbClr val="FFFF00"/>
                </a:solidFill>
              </a:rPr>
              <a:t>A </a:t>
            </a:r>
            <a:r>
              <a:rPr lang="en-US" sz="2000" dirty="0" smtClean="0">
                <a:solidFill>
                  <a:srgbClr val="FFFF00"/>
                </a:solidFill>
                <a:sym typeface="Symbol"/>
              </a:rPr>
              <a:t> B = { (x, y) | x  A and y  B }</a:t>
            </a:r>
            <a:endParaRPr lang="en-US" sz="2000" dirty="0" smtClean="0">
              <a:solidFill>
                <a:srgbClr val="FFFF00"/>
              </a:solidFill>
            </a:endParaRPr>
          </a:p>
          <a:p>
            <a:pPr lvl="2"/>
            <a:r>
              <a:rPr lang="en-US" sz="2000" dirty="0" smtClean="0"/>
              <a:t>Think of picking food from a menu:  how many possible meals?</a:t>
            </a:r>
          </a:p>
          <a:p>
            <a:r>
              <a:rPr lang="en-US" sz="2800" dirty="0" smtClean="0"/>
              <a:t>The empty set is a subset of every set.  It’s unique.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Sets of strings</a:t>
            </a:r>
            <a:endParaRPr lang="en-US" dirty="0"/>
          </a:p>
        </p:txBody>
      </p:sp>
      <p:sp>
        <p:nvSpPr>
          <p:cNvPr id="3" name="Content Placeholder 2"/>
          <p:cNvSpPr>
            <a:spLocks noGrp="1"/>
          </p:cNvSpPr>
          <p:nvPr>
            <p:ph idx="1"/>
          </p:nvPr>
        </p:nvSpPr>
        <p:spPr/>
        <p:txBody>
          <a:bodyPr>
            <a:normAutofit/>
          </a:bodyPr>
          <a:lstStyle/>
          <a:p>
            <a:r>
              <a:rPr lang="en-US" sz="2800" dirty="0" smtClean="0"/>
              <a:t>Begin with an alphabet </a:t>
            </a:r>
            <a:r>
              <a:rPr lang="el-GR" sz="2800" dirty="0" smtClean="0"/>
              <a:t>Σ</a:t>
            </a:r>
            <a:endParaRPr lang="en-US" sz="2800" dirty="0" smtClean="0"/>
          </a:p>
          <a:p>
            <a:r>
              <a:rPr lang="el-GR" sz="2800" dirty="0" smtClean="0"/>
              <a:t>Σ</a:t>
            </a:r>
            <a:r>
              <a:rPr lang="en-US" sz="2800" baseline="30000" dirty="0" smtClean="0"/>
              <a:t>n</a:t>
            </a:r>
            <a:r>
              <a:rPr lang="en-US" sz="2800" dirty="0" smtClean="0"/>
              <a:t> = all words with n “letters”</a:t>
            </a:r>
          </a:p>
          <a:p>
            <a:r>
              <a:rPr lang="el-GR" sz="2800" dirty="0" smtClean="0"/>
              <a:t>Σ</a:t>
            </a:r>
            <a:r>
              <a:rPr lang="en-US" sz="2800" baseline="30000" dirty="0" smtClean="0"/>
              <a:t>*</a:t>
            </a:r>
            <a:r>
              <a:rPr lang="en-US" sz="2800" dirty="0" smtClean="0"/>
              <a:t> = all words of any length, including length 0</a:t>
            </a:r>
          </a:p>
          <a:p>
            <a:r>
              <a:rPr lang="en-US" sz="2800" dirty="0" smtClean="0"/>
              <a:t>“language” = any set of words from </a:t>
            </a:r>
            <a:r>
              <a:rPr lang="el-GR" sz="2800" dirty="0" smtClean="0"/>
              <a:t>Σ</a:t>
            </a:r>
            <a:r>
              <a:rPr lang="en-US" sz="2800" baseline="30000" dirty="0" smtClean="0"/>
              <a:t>*</a:t>
            </a:r>
            <a:endParaRPr lang="en-US" sz="2800" dirty="0" smtClean="0"/>
          </a:p>
          <a:p>
            <a:r>
              <a:rPr lang="en-US" sz="2800" dirty="0" smtClean="0"/>
              <a:t>Example:  Let’s say </a:t>
            </a:r>
            <a:r>
              <a:rPr lang="el-GR" sz="2800" dirty="0" smtClean="0"/>
              <a:t>Σ</a:t>
            </a:r>
            <a:r>
              <a:rPr lang="en-US" sz="2800" dirty="0" smtClean="0"/>
              <a:t> = { a, b }.</a:t>
            </a:r>
          </a:p>
          <a:p>
            <a:pPr lvl="1"/>
            <a:r>
              <a:rPr lang="en-US" sz="2400" dirty="0" smtClean="0"/>
              <a:t>L = { </a:t>
            </a:r>
            <a:r>
              <a:rPr lang="el-GR" sz="2400" dirty="0" smtClean="0"/>
              <a:t>ε</a:t>
            </a:r>
            <a:r>
              <a:rPr lang="en-US" sz="2400" dirty="0" smtClean="0"/>
              <a:t>, a, b, </a:t>
            </a:r>
            <a:r>
              <a:rPr lang="en-US" sz="2400" dirty="0" err="1" smtClean="0"/>
              <a:t>aa</a:t>
            </a:r>
            <a:r>
              <a:rPr lang="en-US" sz="2400" dirty="0" smtClean="0"/>
              <a:t>, </a:t>
            </a:r>
            <a:r>
              <a:rPr lang="en-US" sz="2400" dirty="0" err="1" smtClean="0"/>
              <a:t>ab</a:t>
            </a:r>
            <a:r>
              <a:rPr lang="en-US" sz="2400" dirty="0" smtClean="0"/>
              <a:t>, </a:t>
            </a:r>
            <a:r>
              <a:rPr lang="en-US" sz="2400" dirty="0" err="1" smtClean="0"/>
              <a:t>ba</a:t>
            </a:r>
            <a:r>
              <a:rPr lang="en-US" sz="2400" dirty="0" smtClean="0"/>
              <a:t>, bb }  is a language with 7 words.  This language happens to be </a:t>
            </a:r>
            <a:r>
              <a:rPr lang="el-GR" sz="2400" dirty="0" smtClean="0"/>
              <a:t>Σ</a:t>
            </a:r>
            <a:r>
              <a:rPr lang="en-US" sz="2400" baseline="30000" dirty="0" smtClean="0"/>
              <a:t>n</a:t>
            </a:r>
            <a:r>
              <a:rPr lang="el-GR" sz="2400" dirty="0" smtClean="0"/>
              <a:t> </a:t>
            </a:r>
            <a:r>
              <a:rPr lang="el-GR" sz="2400" dirty="0" smtClean="0">
                <a:sym typeface="Symbol"/>
              </a:rPr>
              <a:t></a:t>
            </a:r>
            <a:r>
              <a:rPr lang="en-US" sz="2400" dirty="0" smtClean="0">
                <a:sym typeface="Symbol"/>
              </a:rPr>
              <a:t> </a:t>
            </a:r>
            <a:r>
              <a:rPr lang="el-GR" sz="2400" dirty="0" smtClean="0"/>
              <a:t>Σ</a:t>
            </a:r>
            <a:r>
              <a:rPr lang="en-US" sz="2400" baseline="30000" dirty="0" smtClean="0"/>
              <a:t>n</a:t>
            </a:r>
            <a:r>
              <a:rPr lang="el-GR" sz="2400" dirty="0" smtClean="0"/>
              <a:t> </a:t>
            </a:r>
            <a:r>
              <a:rPr lang="el-GR" sz="2400" dirty="0" smtClean="0">
                <a:sym typeface="Symbol"/>
              </a:rPr>
              <a:t></a:t>
            </a:r>
            <a:r>
              <a:rPr lang="en-US" sz="2400" dirty="0" smtClean="0">
                <a:sym typeface="Symbol"/>
              </a:rPr>
              <a:t> </a:t>
            </a:r>
            <a:r>
              <a:rPr lang="el-GR" sz="2400" dirty="0" smtClean="0"/>
              <a:t>Σ</a:t>
            </a:r>
            <a:r>
              <a:rPr lang="en-US" sz="2400" baseline="30000" dirty="0" smtClean="0"/>
              <a:t>n</a:t>
            </a:r>
            <a:r>
              <a:rPr lang="en-US" sz="2400" dirty="0" smtClean="0"/>
              <a:t>.</a:t>
            </a:r>
            <a:endParaRPr lang="en-US" sz="2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 value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Often, a set consists of just whole numbers.</a:t>
            </a:r>
          </a:p>
          <a:p>
            <a:pPr lvl="1"/>
            <a:r>
              <a:rPr lang="en-US" sz="2400" dirty="0" smtClean="0"/>
              <a:t>E.g. { 1, 4, 6 }</a:t>
            </a:r>
          </a:p>
          <a:p>
            <a:r>
              <a:rPr lang="en-US" sz="2800" dirty="0" smtClean="0"/>
              <a:t>In this case, it’s convenient to refer to the set by a single numerical value:  the set’s characteristic value.</a:t>
            </a:r>
          </a:p>
          <a:p>
            <a:r>
              <a:rPr lang="en-US" sz="2800" dirty="0" smtClean="0"/>
              <a:t>The value is the sum of all 2</a:t>
            </a:r>
            <a:r>
              <a:rPr lang="en-US" sz="2800" baseline="30000" dirty="0" smtClean="0"/>
              <a:t>i</a:t>
            </a:r>
            <a:r>
              <a:rPr lang="en-US" sz="2800" dirty="0" smtClean="0"/>
              <a:t> where </a:t>
            </a:r>
            <a:r>
              <a:rPr lang="en-US" sz="2800" dirty="0" err="1" smtClean="0"/>
              <a:t>i</a:t>
            </a:r>
            <a:r>
              <a:rPr lang="en-US" sz="2800" dirty="0" smtClean="0"/>
              <a:t> is a number in the set.</a:t>
            </a:r>
          </a:p>
          <a:p>
            <a:pPr lvl="1"/>
            <a:r>
              <a:rPr lang="en-US" sz="2400" dirty="0" smtClean="0"/>
              <a:t>E.g. { 1, 4, 6 } </a:t>
            </a:r>
            <a:r>
              <a:rPr lang="en-US" sz="2400" dirty="0" smtClean="0">
                <a:sym typeface="Wingdings" pitchFamily="2" charset="2"/>
              </a:rPr>
              <a:t> 2</a:t>
            </a:r>
            <a:r>
              <a:rPr lang="en-US" sz="2400" baseline="30000" dirty="0" smtClean="0">
                <a:sym typeface="Wingdings" pitchFamily="2" charset="2"/>
              </a:rPr>
              <a:t>1</a:t>
            </a:r>
            <a:r>
              <a:rPr lang="en-US" sz="2400" dirty="0" smtClean="0">
                <a:sym typeface="Wingdings" pitchFamily="2" charset="2"/>
              </a:rPr>
              <a:t> + 2</a:t>
            </a:r>
            <a:r>
              <a:rPr lang="en-US" sz="2400" baseline="30000" dirty="0" smtClean="0">
                <a:sym typeface="Wingdings" pitchFamily="2" charset="2"/>
              </a:rPr>
              <a:t>4</a:t>
            </a:r>
            <a:r>
              <a:rPr lang="en-US" sz="2400" dirty="0" smtClean="0">
                <a:sym typeface="Wingdings" pitchFamily="2" charset="2"/>
              </a:rPr>
              <a:t> + 2</a:t>
            </a:r>
            <a:r>
              <a:rPr lang="en-US" sz="2400" baseline="30000" dirty="0" smtClean="0">
                <a:sym typeface="Wingdings" pitchFamily="2" charset="2"/>
              </a:rPr>
              <a:t>6</a:t>
            </a:r>
            <a:r>
              <a:rPr lang="en-US" sz="2400" dirty="0" smtClean="0">
                <a:sym typeface="Wingdings" pitchFamily="2" charset="2"/>
              </a:rPr>
              <a:t>.  </a:t>
            </a:r>
          </a:p>
          <a:p>
            <a:r>
              <a:rPr lang="en-US" sz="2800" dirty="0" smtClean="0">
                <a:sym typeface="Wingdings" pitchFamily="2" charset="2"/>
              </a:rPr>
              <a:t>The binary representation of this number shows the set!  This is called a </a:t>
            </a:r>
            <a:r>
              <a:rPr lang="en-US" sz="2800" dirty="0" smtClean="0">
                <a:solidFill>
                  <a:srgbClr val="FFFF00"/>
                </a:solidFill>
                <a:sym typeface="Wingdings" pitchFamily="2" charset="2"/>
              </a:rPr>
              <a:t>bit vector</a:t>
            </a:r>
            <a:r>
              <a:rPr lang="en-US" sz="2800" dirty="0" smtClean="0">
                <a:sym typeface="Wingdings" pitchFamily="2" charset="2"/>
              </a:rPr>
              <a:t>.</a:t>
            </a:r>
          </a:p>
          <a:p>
            <a:endParaRPr lang="en-US" sz="2800" dirty="0"/>
          </a:p>
        </p:txBody>
      </p:sp>
      <p:graphicFrame>
        <p:nvGraphicFramePr>
          <p:cNvPr id="4" name="Table 3"/>
          <p:cNvGraphicFramePr>
            <a:graphicFrameLocks noGrp="1"/>
          </p:cNvGraphicFramePr>
          <p:nvPr/>
        </p:nvGraphicFramePr>
        <p:xfrm>
          <a:off x="1295400" y="5791200"/>
          <a:ext cx="6096000" cy="74168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pPr algn="ctr"/>
                      <a:r>
                        <a:rPr lang="en-US" dirty="0" smtClean="0"/>
                        <a:t>31</a:t>
                      </a:r>
                      <a:endParaRPr lang="en-US" dirty="0"/>
                    </a:p>
                  </a:txBody>
                  <a:tcPr/>
                </a:tc>
                <a:tc>
                  <a:txBody>
                    <a:bodyPr/>
                    <a:lstStyle/>
                    <a:p>
                      <a:pPr algn="ctr"/>
                      <a:r>
                        <a:rPr lang="en-US" dirty="0" smtClean="0"/>
                        <a:t>...</a:t>
                      </a:r>
                      <a:endParaRPr lang="en-US" dirty="0"/>
                    </a:p>
                  </a:txBody>
                  <a:tcPr/>
                </a:tc>
                <a:tc>
                  <a:txBody>
                    <a:bodyPr/>
                    <a:lstStyle/>
                    <a:p>
                      <a:pPr algn="ctr"/>
                      <a:r>
                        <a:rPr lang="en-US" dirty="0" smtClean="0"/>
                        <a:t>7</a:t>
                      </a:r>
                      <a:endParaRPr lang="en-US" dirty="0"/>
                    </a:p>
                  </a:txBody>
                  <a:tcPr/>
                </a:tc>
                <a:tc>
                  <a:txBody>
                    <a:bodyPr/>
                    <a:lstStyle/>
                    <a:p>
                      <a:pPr algn="ctr"/>
                      <a:r>
                        <a:rPr lang="en-US" dirty="0" smtClean="0"/>
                        <a:t>6</a:t>
                      </a:r>
                      <a:endParaRPr lang="en-US" dirty="0"/>
                    </a:p>
                  </a:txBody>
                  <a:tcPr/>
                </a:tc>
                <a:tc>
                  <a:txBody>
                    <a:bodyPr/>
                    <a:lstStyle/>
                    <a:p>
                      <a:pPr algn="ctr"/>
                      <a:r>
                        <a:rPr lang="en-US" dirty="0" smtClean="0"/>
                        <a:t>5</a:t>
                      </a:r>
                      <a:endParaRPr lang="en-US" dirty="0"/>
                    </a:p>
                  </a:txBody>
                  <a:tcPr/>
                </a:tc>
                <a:tc>
                  <a:txBody>
                    <a:bodyPr/>
                    <a:lstStyle/>
                    <a:p>
                      <a:pPr algn="ctr"/>
                      <a:r>
                        <a:rPr lang="en-US" dirty="0" smtClean="0"/>
                        <a:t>4</a:t>
                      </a:r>
                      <a:endParaRPr lang="en-US" dirty="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bl>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Inside the computer, set operations on bit vectors are very fast.</a:t>
            </a:r>
          </a:p>
          <a:p>
            <a:r>
              <a:rPr lang="en-US" sz="2800" dirty="0" smtClean="0"/>
              <a:t>Notation in C, C++ and Java:      |     &amp;     ^      ~</a:t>
            </a:r>
          </a:p>
          <a:p>
            <a:r>
              <a:rPr lang="en-US" sz="2800" dirty="0" smtClean="0"/>
              <a:t>Let’s look at x = { 1, 4, 6 } and y = { 3, 4, 5 }.</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How would you handle subset?</a:t>
            </a:r>
            <a:endParaRPr lang="en-US" sz="2800" dirty="0"/>
          </a:p>
        </p:txBody>
      </p:sp>
      <p:graphicFrame>
        <p:nvGraphicFramePr>
          <p:cNvPr id="5" name="Table 4"/>
          <p:cNvGraphicFramePr>
            <a:graphicFrameLocks noGrp="1"/>
          </p:cNvGraphicFramePr>
          <p:nvPr/>
        </p:nvGraphicFramePr>
        <p:xfrm>
          <a:off x="1524000" y="3429000"/>
          <a:ext cx="4039681" cy="2595880"/>
        </p:xfrm>
        <a:graphic>
          <a:graphicData uri="http://schemas.openxmlformats.org/drawingml/2006/table">
            <a:tbl>
              <a:tblPr firstRow="1" bandRow="1">
                <a:tableStyleId>{5C22544A-7EE6-4342-B048-85BDC9FD1C3A}</a:tableStyleId>
              </a:tblPr>
              <a:tblGrid>
                <a:gridCol w="717360"/>
                <a:gridCol w="467043"/>
                <a:gridCol w="397193"/>
                <a:gridCol w="351155"/>
                <a:gridCol w="351155"/>
                <a:gridCol w="351155"/>
                <a:gridCol w="351155"/>
                <a:gridCol w="351155"/>
                <a:gridCol w="351155"/>
                <a:gridCol w="351155"/>
              </a:tblGrid>
              <a:tr h="370840">
                <a:tc>
                  <a:txBody>
                    <a:bodyPr/>
                    <a:lstStyle/>
                    <a:p>
                      <a:r>
                        <a:rPr lang="en-US" dirty="0" smtClean="0"/>
                        <a:t>what</a:t>
                      </a:r>
                      <a:endParaRPr lang="en-US" dirty="0"/>
                    </a:p>
                  </a:txBody>
                  <a:tcPr/>
                </a:tc>
                <a:tc>
                  <a:txBody>
                    <a:bodyPr/>
                    <a:lstStyle/>
                    <a:p>
                      <a:r>
                        <a:rPr lang="en-US" dirty="0" smtClean="0"/>
                        <a:t>31</a:t>
                      </a:r>
                      <a:endParaRPr lang="en-US" dirty="0"/>
                    </a:p>
                  </a:txBody>
                  <a:tcPr/>
                </a:tc>
                <a:tc>
                  <a:txBody>
                    <a:bodyPr/>
                    <a:lstStyle/>
                    <a:p>
                      <a:r>
                        <a:rPr lang="en-US" dirty="0" smtClean="0"/>
                        <a:t>…</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x</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y</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x | y</a:t>
                      </a:r>
                      <a:endParaRPr lang="en-US" dirty="0"/>
                    </a:p>
                  </a:txBody>
                  <a:tcPr/>
                </a:tc>
                <a:tc>
                  <a:txBody>
                    <a:bodyPr/>
                    <a:lstStyle/>
                    <a:p>
                      <a:endParaRPr lang="en-US"/>
                    </a:p>
                  </a:txBody>
                  <a:tcPr/>
                </a:tc>
                <a:tc>
                  <a:txBody>
                    <a:bodyPr/>
                    <a:lstStyle/>
                    <a:p>
                      <a:endParaRPr lang="en-US"/>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x &amp; y</a:t>
                      </a:r>
                      <a:endParaRPr lang="en-US" dirty="0"/>
                    </a:p>
                  </a:txBody>
                  <a:tcPr/>
                </a:tc>
                <a:tc>
                  <a:txBody>
                    <a:bodyPr/>
                    <a:lstStyle/>
                    <a:p>
                      <a:endParaRPr lang="en-US"/>
                    </a:p>
                  </a:txBody>
                  <a:tcPr/>
                </a:tc>
                <a:tc>
                  <a:txBody>
                    <a:bodyPr/>
                    <a:lstStyle/>
                    <a:p>
                      <a:endParaRPr lang="en-US"/>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x ^ y</a:t>
                      </a:r>
                      <a:endParaRPr lang="en-US" dirty="0"/>
                    </a:p>
                  </a:txBody>
                  <a:tcPr/>
                </a:tc>
                <a:tc>
                  <a:txBody>
                    <a:bodyPr/>
                    <a:lstStyle/>
                    <a:p>
                      <a:endParaRPr lang="en-US" dirty="0"/>
                    </a:p>
                  </a:txBody>
                  <a:tcPr/>
                </a:tc>
                <a:tc>
                  <a:txBody>
                    <a:bodyPr/>
                    <a:lstStyle/>
                    <a:p>
                      <a:endParaRPr lang="en-US"/>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a:p>
                  </a:txBody>
                  <a:tcPr/>
                </a:tc>
              </a:tr>
              <a:tr h="370840">
                <a:tc>
                  <a:txBody>
                    <a:bodyPr/>
                    <a:lstStyle/>
                    <a:p>
                      <a:r>
                        <a:rPr lang="en-US" dirty="0" smtClean="0"/>
                        <a:t>~x</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r>
            </a:tbl>
          </a:graphicData>
        </a:graphic>
      </p:graphicFrame>
      <p:sp>
        <p:nvSpPr>
          <p:cNvPr id="6" name="TextBox 5"/>
          <p:cNvSpPr txBox="1"/>
          <p:nvPr/>
        </p:nvSpPr>
        <p:spPr>
          <a:xfrm>
            <a:off x="6019800" y="4038600"/>
            <a:ext cx="2133600" cy="369332"/>
          </a:xfrm>
          <a:prstGeom prst="rect">
            <a:avLst/>
          </a:prstGeom>
          <a:noFill/>
        </p:spPr>
        <p:txBody>
          <a:bodyPr wrap="square" rtlCol="0">
            <a:spAutoFit/>
          </a:bodyPr>
          <a:lstStyle/>
          <a:p>
            <a:r>
              <a:rPr lang="en-US" dirty="0" smtClean="0"/>
              <a:t>Blank cells are zero.</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Set theory and propositional logic are both </a:t>
            </a:r>
            <a:r>
              <a:rPr lang="en-US" sz="2800" dirty="0" err="1" smtClean="0">
                <a:solidFill>
                  <a:srgbClr val="FFFF00"/>
                </a:solidFill>
              </a:rPr>
              <a:t>boolean</a:t>
            </a:r>
            <a:r>
              <a:rPr lang="en-US" sz="2800" dirty="0" smtClean="0">
                <a:solidFill>
                  <a:srgbClr val="FFFF00"/>
                </a:solidFill>
              </a:rPr>
              <a:t> algebras</a:t>
            </a:r>
            <a:r>
              <a:rPr lang="en-US" sz="2800" dirty="0" smtClean="0"/>
              <a:t>.</a:t>
            </a:r>
          </a:p>
          <a:p>
            <a:pPr lvl="1"/>
            <a:r>
              <a:rPr lang="en-US" sz="2400" dirty="0" smtClean="0"/>
              <a:t>What do we mean by “an algebra” ?</a:t>
            </a:r>
          </a:p>
          <a:p>
            <a:r>
              <a:rPr lang="en-US" sz="2800" dirty="0" smtClean="0">
                <a:sym typeface="Symbol"/>
              </a:rPr>
              <a:t>Definition of a </a:t>
            </a:r>
            <a:r>
              <a:rPr lang="en-US" sz="2800" dirty="0" err="1" smtClean="0">
                <a:sym typeface="Symbol"/>
              </a:rPr>
              <a:t>boolean</a:t>
            </a:r>
            <a:r>
              <a:rPr lang="en-US" sz="2800" dirty="0" smtClean="0">
                <a:sym typeface="Symbol"/>
              </a:rPr>
              <a:t> algebra:  a mathematical system with values 0 and 1 and operators + and * having these properties:</a:t>
            </a:r>
          </a:p>
          <a:p>
            <a:pPr lvl="1"/>
            <a:r>
              <a:rPr lang="en-US" sz="2400" dirty="0" smtClean="0">
                <a:sym typeface="Symbol"/>
              </a:rPr>
              <a:t>Closure, </a:t>
            </a:r>
            <a:r>
              <a:rPr lang="en-US" sz="2400" dirty="0" err="1" smtClean="0">
                <a:sym typeface="Symbol"/>
              </a:rPr>
              <a:t>Commutativity</a:t>
            </a:r>
            <a:r>
              <a:rPr lang="en-US" sz="2400" dirty="0" smtClean="0">
                <a:sym typeface="Symbol"/>
              </a:rPr>
              <a:t>, </a:t>
            </a:r>
            <a:r>
              <a:rPr lang="en-US" sz="2400" dirty="0" err="1" smtClean="0">
                <a:sym typeface="Symbol"/>
              </a:rPr>
              <a:t>Distributivity</a:t>
            </a:r>
            <a:r>
              <a:rPr lang="en-US" sz="2400" dirty="0" smtClean="0">
                <a:sym typeface="Symbol"/>
              </a:rPr>
              <a:t>, identity element, inverse</a:t>
            </a:r>
          </a:p>
          <a:p>
            <a:pPr lvl="1"/>
            <a:endParaRPr lang="en-US" sz="2400" dirty="0" smtClean="0">
              <a:sym typeface="Symbol"/>
            </a:endParaRPr>
          </a:p>
          <a:p>
            <a:r>
              <a:rPr lang="en-US" sz="2800" dirty="0" smtClean="0">
                <a:sym typeface="Symbol"/>
              </a:rPr>
              <a:t>Logic and set theory are “subclasses” of </a:t>
            </a:r>
            <a:r>
              <a:rPr lang="en-US" sz="2800" dirty="0" err="1" smtClean="0">
                <a:sym typeface="Symbol"/>
              </a:rPr>
              <a:t>boolean</a:t>
            </a:r>
            <a:r>
              <a:rPr lang="en-US" sz="2800" dirty="0" smtClean="0">
                <a:sym typeface="Symbol"/>
              </a:rPr>
              <a:t> algebra.  They inherit these properties.  </a:t>
            </a:r>
            <a:r>
              <a:rPr lang="en-US" sz="2800" dirty="0" smtClean="0">
                <a:sym typeface="Wingdings" pitchFamily="2" charset="2"/>
              </a:rPr>
              <a:t></a:t>
            </a:r>
            <a:endParaRPr lang="en-US" sz="2800" dirty="0" smtClean="0">
              <a:sym typeface="Symbo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(2)</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What is the practical consequence?</a:t>
            </a:r>
          </a:p>
          <a:p>
            <a:r>
              <a:rPr lang="en-US" sz="2800" dirty="0" smtClean="0"/>
              <a:t>Expressions involving set operations are analogous to </a:t>
            </a:r>
            <a:r>
              <a:rPr lang="en-US" sz="2800" dirty="0" err="1" smtClean="0"/>
              <a:t>boolean</a:t>
            </a:r>
            <a:r>
              <a:rPr lang="en-US" sz="2800" dirty="0" smtClean="0"/>
              <a:t> expressions.</a:t>
            </a:r>
          </a:p>
          <a:p>
            <a:r>
              <a:rPr lang="en-US" sz="2800" dirty="0" smtClean="0"/>
              <a:t>So, to verify that A </a:t>
            </a:r>
            <a:r>
              <a:rPr lang="en-US" sz="2800" dirty="0" smtClean="0">
                <a:sym typeface="Symbol"/>
              </a:rPr>
              <a:t> (B  C)  (A  B)  (A  C), we can do so by converting it to the corresponding propositional formula, and seeing if it’s a tautology.</a:t>
            </a:r>
          </a:p>
          <a:p>
            <a:pPr>
              <a:buNone/>
            </a:pPr>
            <a:r>
              <a:rPr lang="en-US" sz="2800" dirty="0" smtClean="0">
                <a:sym typeface="Symbol"/>
              </a:rPr>
              <a:t>		a  (b  c) </a:t>
            </a:r>
            <a:r>
              <a:rPr lang="en-US" sz="2800" dirty="0" smtClean="0">
                <a:sym typeface="Wingdings" pitchFamily="2" charset="2"/>
              </a:rPr>
              <a:t> (a </a:t>
            </a:r>
            <a:r>
              <a:rPr lang="en-US" sz="2800" dirty="0" smtClean="0">
                <a:sym typeface="Symbol"/>
              </a:rPr>
              <a:t> b)  (a  c)</a:t>
            </a:r>
          </a:p>
          <a:p>
            <a:r>
              <a:rPr lang="en-US" sz="2800" dirty="0" smtClean="0">
                <a:sym typeface="Symbol"/>
              </a:rPr>
              <a:t>In general, another way to show X  Y is to pick an arbitrary x  X and show why it must be in Y.</a:t>
            </a:r>
          </a:p>
          <a:p>
            <a:pPr lvl="1"/>
            <a:r>
              <a:rPr lang="en-US" sz="2400" dirty="0" smtClean="0">
                <a:sym typeface="Symbol"/>
              </a:rPr>
              <a:t>To show X = Y is done in two parts: </a:t>
            </a:r>
            <a:r>
              <a:rPr lang="en-US" sz="2400" dirty="0" smtClean="0">
                <a:solidFill>
                  <a:srgbClr val="FFFF00"/>
                </a:solidFill>
                <a:sym typeface="Symbol"/>
              </a:rPr>
              <a:t>X  Y  and Y  X</a:t>
            </a:r>
            <a:r>
              <a:rPr lang="en-US" sz="2400" dirty="0" smtClean="0">
                <a:sym typeface="Symbol"/>
              </a:rPr>
              <a:t>.</a:t>
            </a:r>
          </a:p>
          <a:p>
            <a:endParaRPr lang="en-US" sz="2800" dirty="0" smtClean="0">
              <a:sym typeface="Symbo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a:t>
            </a:r>
            <a:endParaRPr lang="en-US" dirty="0"/>
          </a:p>
        </p:txBody>
      </p:sp>
      <p:sp>
        <p:nvSpPr>
          <p:cNvPr id="3" name="Content Placeholder 2"/>
          <p:cNvSpPr>
            <a:spLocks noGrp="1"/>
          </p:cNvSpPr>
          <p:nvPr>
            <p:ph idx="1"/>
          </p:nvPr>
        </p:nvSpPr>
        <p:spPr/>
        <p:txBody>
          <a:bodyPr>
            <a:normAutofit/>
          </a:bodyPr>
          <a:lstStyle/>
          <a:p>
            <a:r>
              <a:rPr lang="en-US" sz="2800" dirty="0" smtClean="0"/>
              <a:t>Often in CS we need to</a:t>
            </a:r>
          </a:p>
          <a:p>
            <a:pPr lvl="1"/>
            <a:r>
              <a:rPr lang="en-US" sz="2400" dirty="0" smtClean="0"/>
              <a:t>Enumerate/account for all possibilities of something, such as:</a:t>
            </a:r>
          </a:p>
          <a:p>
            <a:pPr lvl="2"/>
            <a:r>
              <a:rPr lang="en-US" dirty="0" smtClean="0"/>
              <a:t>generating passwords</a:t>
            </a:r>
          </a:p>
          <a:p>
            <a:pPr lvl="2"/>
            <a:r>
              <a:rPr lang="en-US" dirty="0" smtClean="0"/>
              <a:t>exhaustive testing of an algorithm</a:t>
            </a:r>
          </a:p>
          <a:p>
            <a:pPr lvl="1"/>
            <a:r>
              <a:rPr lang="en-US" sz="2400" dirty="0" smtClean="0"/>
              <a:t>Calculate a probability</a:t>
            </a:r>
          </a:p>
          <a:p>
            <a:r>
              <a:rPr lang="en-US" sz="2800" dirty="0" smtClean="0"/>
              <a:t>In general, there are two ways to count:</a:t>
            </a:r>
          </a:p>
          <a:p>
            <a:pPr lvl="1"/>
            <a:r>
              <a:rPr lang="en-US" sz="2400" dirty="0" smtClean="0"/>
              <a:t>Chicken method </a:t>
            </a:r>
            <a:r>
              <a:rPr lang="en-US" sz="2400" dirty="0" smtClean="0">
                <a:sym typeface="Wingdings" pitchFamily="2" charset="2"/>
              </a:rPr>
              <a:t>  We’ll get an answer eventually, but we won’t necessarily understand why</a:t>
            </a:r>
          </a:p>
          <a:p>
            <a:pPr lvl="1"/>
            <a:r>
              <a:rPr lang="en-US" sz="2400" dirty="0" smtClean="0">
                <a:sym typeface="Wingdings" pitchFamily="2" charset="2"/>
              </a:rPr>
              <a:t>Analytically   but we need to learn some rules</a:t>
            </a:r>
          </a:p>
          <a:p>
            <a:pPr lvl="1"/>
            <a:endParaRPr lang="en-US" sz="24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outline</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sz="2800" dirty="0" smtClean="0"/>
              <a:t>Some types of problems to address</a:t>
            </a:r>
          </a:p>
          <a:p>
            <a:pPr marL="514350" indent="-514350">
              <a:buFont typeface="+mj-lt"/>
              <a:buAutoNum type="arabicPeriod"/>
            </a:pPr>
            <a:r>
              <a:rPr lang="en-US" sz="2800" dirty="0" smtClean="0"/>
              <a:t>Definition of probability</a:t>
            </a:r>
          </a:p>
          <a:p>
            <a:pPr marL="914400" lvl="1" indent="-457200"/>
            <a:r>
              <a:rPr lang="en-US" sz="2400" dirty="0" smtClean="0"/>
              <a:t>Based on some “experiment” or “event” that has a set of outcomes called our sample space.</a:t>
            </a:r>
          </a:p>
          <a:p>
            <a:pPr marL="914400" lvl="1" indent="-457200"/>
            <a:r>
              <a:rPr lang="en-US" sz="2400" dirty="0" smtClean="0"/>
              <a:t>P = (# favorable outcomes)/ (total in sample space)</a:t>
            </a:r>
          </a:p>
          <a:p>
            <a:pPr marL="514350" indent="-514350">
              <a:buFont typeface="+mj-lt"/>
              <a:buAutoNum type="arabicPeriod"/>
            </a:pPr>
            <a:r>
              <a:rPr lang="en-US" sz="2800" dirty="0" smtClean="0"/>
              <a:t>Multiplication rule, i.e. fundamental counting principle</a:t>
            </a:r>
          </a:p>
          <a:p>
            <a:pPr marL="914400" lvl="1" indent="-457200"/>
            <a:r>
              <a:rPr lang="en-US" sz="2400" dirty="0" smtClean="0"/>
              <a:t>Number of possible phone numbers or license plate numbers</a:t>
            </a:r>
          </a:p>
          <a:p>
            <a:pPr marL="514350" indent="-514350">
              <a:buFont typeface="+mj-lt"/>
              <a:buAutoNum type="arabicPeriod"/>
            </a:pPr>
            <a:r>
              <a:rPr lang="en-US" sz="2800" dirty="0" smtClean="0"/>
              <a:t>Permutations</a:t>
            </a:r>
          </a:p>
          <a:p>
            <a:pPr marL="514350" indent="-514350">
              <a:buFont typeface="+mj-lt"/>
              <a:buAutoNum type="arabicPeriod"/>
            </a:pPr>
            <a:r>
              <a:rPr lang="en-US" sz="2800" dirty="0" smtClean="0"/>
              <a:t>Combinations</a:t>
            </a:r>
          </a:p>
          <a:p>
            <a:r>
              <a:rPr lang="en-US" sz="2800" dirty="0" smtClean="0"/>
              <a:t>*** See handout for details</a:t>
            </a:r>
          </a:p>
          <a:p>
            <a:r>
              <a:rPr lang="en-US" sz="2800" dirty="0" smtClean="0"/>
              <a:t>Common technique required:  break a problem down into distinct cases.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lessons from TT</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FFFF00"/>
                </a:solidFill>
              </a:rPr>
              <a:t>Tautology</a:t>
            </a:r>
            <a:r>
              <a:rPr lang="en-US" sz="2800" dirty="0" smtClean="0"/>
              <a:t> = statement that is always true</a:t>
            </a:r>
          </a:p>
          <a:p>
            <a:pPr lvl="1"/>
            <a:r>
              <a:rPr lang="en-US" sz="2400" dirty="0" smtClean="0"/>
              <a:t>E.g.   ~ (p </a:t>
            </a:r>
            <a:r>
              <a:rPr lang="en-US" sz="2400" dirty="0" smtClean="0">
                <a:sym typeface="Symbol"/>
              </a:rPr>
              <a:t> q)  p</a:t>
            </a:r>
            <a:endParaRPr lang="en-US" sz="2400" dirty="0" smtClean="0"/>
          </a:p>
          <a:p>
            <a:r>
              <a:rPr lang="en-US" sz="2800" dirty="0" smtClean="0">
                <a:solidFill>
                  <a:srgbClr val="FFFF00"/>
                </a:solidFill>
              </a:rPr>
              <a:t>Contradiction</a:t>
            </a:r>
            <a:r>
              <a:rPr lang="en-US" sz="2800" dirty="0" smtClean="0"/>
              <a:t> = statement that is always false</a:t>
            </a:r>
          </a:p>
          <a:p>
            <a:pPr lvl="1"/>
            <a:r>
              <a:rPr lang="en-US" sz="2400" dirty="0" smtClean="0"/>
              <a:t>E.g.   (p </a:t>
            </a:r>
            <a:r>
              <a:rPr lang="en-US" sz="2400" dirty="0" smtClean="0">
                <a:sym typeface="Symbol"/>
              </a:rPr>
              <a:t> q) ^ ~ q</a:t>
            </a:r>
            <a:endParaRPr lang="en-US" sz="2400" dirty="0" smtClean="0"/>
          </a:p>
          <a:p>
            <a:r>
              <a:rPr lang="en-US" sz="2800" dirty="0" smtClean="0"/>
              <a:t>How can we use a truth table to tell if we have a tautology/contradiction?</a:t>
            </a:r>
          </a:p>
          <a:p>
            <a:endParaRPr lang="en-US" sz="2800" dirty="0" smtClean="0"/>
          </a:p>
          <a:p>
            <a:r>
              <a:rPr lang="en-US" sz="2800" dirty="0" smtClean="0"/>
              <a:t>Let’s practice example problems</a:t>
            </a:r>
            <a:endParaRPr lang="en-US" sz="28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 rule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If you need to make consecutive (or independent) choices, just multiply.</a:t>
            </a:r>
          </a:p>
          <a:p>
            <a:pPr lvl="1"/>
            <a:r>
              <a:rPr lang="en-US" sz="2400" dirty="0" smtClean="0"/>
              <a:t>If you have x ways of making one decision, and y ways of making a second decision, the total number of outcomes is </a:t>
            </a:r>
            <a:r>
              <a:rPr lang="en-US" sz="2400" dirty="0" err="1" smtClean="0"/>
              <a:t>xy</a:t>
            </a:r>
            <a:r>
              <a:rPr lang="en-US" sz="2400" dirty="0" smtClean="0"/>
              <a:t>.</a:t>
            </a:r>
          </a:p>
          <a:p>
            <a:r>
              <a:rPr lang="en-US" sz="2800" dirty="0" smtClean="0"/>
              <a:t>We can generalize to a “lining up” situation.  If you have x items that need to be arranged in some order, this can be done in x! ways.</a:t>
            </a:r>
          </a:p>
          <a:p>
            <a:r>
              <a:rPr lang="en-US" sz="2800" dirty="0" smtClean="0"/>
              <a:t>Sometimes we have different cases to add.</a:t>
            </a:r>
          </a:p>
          <a:p>
            <a:pPr lvl="1"/>
            <a:r>
              <a:rPr lang="en-US" sz="2400" dirty="0" smtClean="0"/>
              <a:t>E.g.  At 3:00, you may choose from either the lunch </a:t>
            </a:r>
            <a:r>
              <a:rPr lang="en-US" sz="2400" u="sng" dirty="0" smtClean="0"/>
              <a:t>or</a:t>
            </a:r>
            <a:r>
              <a:rPr lang="en-US" sz="2400" dirty="0" smtClean="0"/>
              <a:t> dinner menu.  Do lunch and dinner separately, then add.</a:t>
            </a:r>
            <a:endParaRPr lang="en-US" sz="24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Distinguishable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The number of ways to line up n objects, but a of them are identical, b of them are identical, etc.</a:t>
            </a:r>
          </a:p>
          <a:p>
            <a:pPr>
              <a:buNone/>
            </a:pPr>
            <a:r>
              <a:rPr lang="en-US" sz="2800" dirty="0" smtClean="0"/>
              <a:t>	= n! / (a! b! …)</a:t>
            </a:r>
          </a:p>
          <a:p>
            <a:r>
              <a:rPr lang="en-US" sz="2800" dirty="0" smtClean="0"/>
              <a:t>Think of 3 people sitting in a row of 3 chairs versus 5 chairs.</a:t>
            </a:r>
          </a:p>
          <a:p>
            <a:r>
              <a:rPr lang="en-US" sz="2800" dirty="0" smtClean="0"/>
              <a:t>Examples:  How many ways can we arrange the letters in the following words?</a:t>
            </a:r>
          </a:p>
          <a:p>
            <a:pPr lvl="1"/>
            <a:r>
              <a:rPr lang="en-US" sz="2400" dirty="0" smtClean="0"/>
              <a:t>NEEDED		6! / (3! 2!)</a:t>
            </a:r>
          </a:p>
          <a:p>
            <a:pPr lvl="1"/>
            <a:r>
              <a:rPr lang="en-US" sz="2400" dirty="0" smtClean="0"/>
              <a:t>DIVISIBILITY	12! / 5!</a:t>
            </a:r>
          </a:p>
          <a:p>
            <a:pPr lvl="1"/>
            <a:r>
              <a:rPr lang="en-US" sz="2400" dirty="0" smtClean="0"/>
              <a:t>AAABBB		6! / (3! 3!)</a:t>
            </a:r>
          </a:p>
          <a:p>
            <a:endParaRPr lang="en-US" dirty="0" smtClean="0"/>
          </a:p>
          <a:p>
            <a:endParaRPr lang="en-US" sz="28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restriction</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(This is a permutation problem with a twist.)</a:t>
            </a:r>
          </a:p>
          <a:p>
            <a:r>
              <a:rPr lang="en-US" sz="2800" dirty="0" smtClean="0"/>
              <a:t>We need to select a president, vice president and secretary from 10 people.  However, A can’t be president and B cannot be secretary.  How many ways can this be done?</a:t>
            </a:r>
          </a:p>
          <a:p>
            <a:r>
              <a:rPr lang="en-US" sz="2800" dirty="0" smtClean="0"/>
              <a:t>Focus on cases that are legal:</a:t>
            </a:r>
          </a:p>
          <a:p>
            <a:pPr lvl="1"/>
            <a:r>
              <a:rPr lang="en-US" sz="2400" dirty="0" smtClean="0"/>
              <a:t>B is president, A is VP, anyone else can by </a:t>
            </a:r>
            <a:r>
              <a:rPr lang="en-US" sz="2400" dirty="0" err="1" smtClean="0"/>
              <a:t>sec’y</a:t>
            </a:r>
            <a:endParaRPr lang="en-US" sz="2400" dirty="0" smtClean="0"/>
          </a:p>
          <a:p>
            <a:pPr lvl="1"/>
            <a:r>
              <a:rPr lang="en-US" sz="2400" dirty="0" smtClean="0"/>
              <a:t>B is president, A is secretary, anyone else can be VP</a:t>
            </a:r>
          </a:p>
          <a:p>
            <a:pPr lvl="1"/>
            <a:r>
              <a:rPr lang="en-US" sz="2400" dirty="0" smtClean="0"/>
              <a:t>B is VP, A is </a:t>
            </a:r>
            <a:r>
              <a:rPr lang="en-US" sz="2400" dirty="0" err="1" smtClean="0"/>
              <a:t>sec’y</a:t>
            </a:r>
            <a:r>
              <a:rPr lang="en-US" sz="2400" dirty="0" smtClean="0"/>
              <a:t>, anyone else can be president</a:t>
            </a:r>
          </a:p>
          <a:p>
            <a:pPr lvl="1"/>
            <a:r>
              <a:rPr lang="en-US" sz="2400" dirty="0" smtClean="0"/>
              <a:t>*** More?</a:t>
            </a:r>
            <a:endParaRPr lang="en-US" sz="24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Order doesn’t matter</a:t>
            </a:r>
          </a:p>
          <a:p>
            <a:pPr lvl="1"/>
            <a:r>
              <a:rPr lang="en-US" sz="2400" dirty="0" smtClean="0"/>
              <a:t>Subsets, committees</a:t>
            </a:r>
          </a:p>
          <a:p>
            <a:pPr lvl="1"/>
            <a:r>
              <a:rPr lang="en-US" sz="2400" dirty="0" smtClean="0"/>
              <a:t>What matters is whether something is chosen or not.</a:t>
            </a:r>
          </a:p>
          <a:p>
            <a:r>
              <a:rPr lang="en-US" sz="2800" dirty="0" smtClean="0"/>
              <a:t>Definition:</a:t>
            </a:r>
          </a:p>
          <a:p>
            <a:pPr lvl="1"/>
            <a:r>
              <a:rPr lang="en-US" sz="2400" dirty="0" smtClean="0"/>
              <a:t>The number of ways to choose r items out of a set of n is n! / (n!(n – r)!).</a:t>
            </a:r>
          </a:p>
          <a:p>
            <a:pPr lvl="1"/>
            <a:r>
              <a:rPr lang="en-US" sz="2400" dirty="0" smtClean="0"/>
              <a:t>Shorthand notation:  C(n, r) or </a:t>
            </a:r>
          </a:p>
          <a:p>
            <a:endParaRPr lang="en-US" sz="2800" dirty="0" smtClean="0"/>
          </a:p>
          <a:p>
            <a:pPr lvl="1"/>
            <a:r>
              <a:rPr lang="en-US" sz="2400" dirty="0" smtClean="0"/>
              <a:t>Shortcut to evaluate:  C(10, 3) = 10 * 9 * 8 / (3 * 2 * 1)</a:t>
            </a:r>
          </a:p>
          <a:p>
            <a:pPr lvl="1"/>
            <a:r>
              <a:rPr lang="en-US" sz="2400" dirty="0" smtClean="0"/>
              <a:t>Incidentally:  choosing r is the same as (not) choosing n – r.</a:t>
            </a:r>
            <a:endParaRPr lang="en-US" sz="2400" dirty="0"/>
          </a:p>
        </p:txBody>
      </p:sp>
      <p:graphicFrame>
        <p:nvGraphicFramePr>
          <p:cNvPr id="4" name="Object 3"/>
          <p:cNvGraphicFramePr>
            <a:graphicFrameLocks noChangeAspect="1"/>
          </p:cNvGraphicFramePr>
          <p:nvPr/>
        </p:nvGraphicFramePr>
        <p:xfrm>
          <a:off x="5334000" y="4038600"/>
          <a:ext cx="666750" cy="1143000"/>
        </p:xfrm>
        <a:graphic>
          <a:graphicData uri="http://schemas.openxmlformats.org/presentationml/2006/ole">
            <p:oleObj spid="_x0000_s74754" name="Equation" r:id="rId3" imgW="266400" imgH="457200" progId="Equation.3">
              <p:embed/>
            </p:oleObj>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How many 8-bit representations have exactly three 0’s?</a:t>
            </a:r>
          </a:p>
          <a:p>
            <a:pPr lvl="1"/>
            <a:r>
              <a:rPr lang="en-US" sz="2400" dirty="0" smtClean="0"/>
              <a:t>Choose which positions get a 0:  choose 3 out of 8:  C(8, 3).</a:t>
            </a:r>
          </a:p>
          <a:p>
            <a:r>
              <a:rPr lang="en-US" sz="2800" dirty="0" smtClean="0"/>
              <a:t>***Six people need to be divided into two teams A and B.  How many ways can this be done?</a:t>
            </a:r>
          </a:p>
          <a:p>
            <a:pPr lvl="1"/>
            <a:r>
              <a:rPr lang="en-US" sz="2400" dirty="0" smtClean="0"/>
              <a:t>Choose 3 to go to team A:  C(6, 3).</a:t>
            </a:r>
          </a:p>
          <a:p>
            <a:pPr lvl="1"/>
            <a:r>
              <a:rPr lang="en-US" sz="2400" dirty="0" smtClean="0"/>
              <a:t>Choose 3 remaining people for B:  C(3, 3) = 1.</a:t>
            </a:r>
          </a:p>
          <a:p>
            <a:r>
              <a:rPr lang="en-US" sz="2800" dirty="0" smtClean="0"/>
              <a:t>What is the probability that exactly 4 out of 7 coin tosses will be heads?</a:t>
            </a:r>
          </a:p>
          <a:p>
            <a:pPr lvl="1"/>
            <a:r>
              <a:rPr lang="en-US" sz="2400" dirty="0" smtClean="0"/>
              <a:t>Choose which 4 occurrences are heads:  C(7, 4).</a:t>
            </a:r>
          </a:p>
          <a:p>
            <a:pPr lvl="1"/>
            <a:r>
              <a:rPr lang="en-US" sz="2400" dirty="0" smtClean="0"/>
              <a:t>Divide by the total size of sample space:  2</a:t>
            </a:r>
            <a:r>
              <a:rPr lang="en-US" sz="2400" baseline="30000" dirty="0" smtClean="0"/>
              <a:t>7</a:t>
            </a:r>
            <a:r>
              <a:rPr lang="en-US" sz="2400" dirty="0" smtClean="0"/>
              <a: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the wording</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***Sometimes we want “at least” or “at most”</a:t>
            </a:r>
          </a:p>
          <a:p>
            <a:r>
              <a:rPr lang="en-US" sz="2800" dirty="0" smtClean="0"/>
              <a:t>*** both</a:t>
            </a:r>
          </a:p>
          <a:p>
            <a:r>
              <a:rPr lang="en-US" sz="2800" dirty="0" smtClean="0"/>
              <a:t>*** neither</a:t>
            </a:r>
          </a:p>
          <a:p>
            <a:r>
              <a:rPr lang="en-US" sz="2800" dirty="0" smtClean="0"/>
              <a:t>***Be careful with “or”.  There could be overlap.</a:t>
            </a:r>
          </a:p>
          <a:p>
            <a:pPr lvl="1"/>
            <a:r>
              <a:rPr lang="en-US" sz="2400" dirty="0" smtClean="0"/>
              <a:t>King or club</a:t>
            </a:r>
          </a:p>
          <a:p>
            <a:pPr lvl="1"/>
            <a:r>
              <a:rPr lang="en-US" sz="2400" dirty="0" smtClean="0"/>
              <a:t>Number or red  </a:t>
            </a:r>
          </a:p>
          <a:p>
            <a:r>
              <a:rPr lang="en-US" sz="2800" dirty="0" smtClean="0"/>
              <a:t>*** Are objects/categories distinguishable?</a:t>
            </a:r>
          </a:p>
          <a:p>
            <a:pPr lvl="1"/>
            <a:r>
              <a:rPr lang="en-US" sz="2400" dirty="0" smtClean="0"/>
              <a:t>“two teams” may be indistinguishable</a:t>
            </a:r>
          </a:p>
          <a:p>
            <a:pPr lvl="1"/>
            <a:r>
              <a:rPr lang="en-US" sz="2400" dirty="0" smtClean="0"/>
              <a:t>Selecting cards from a desk:  almost always the order that we deal cards does not matter</a:t>
            </a:r>
            <a:endParaRPr lang="en-US" sz="24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Poker hands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How many straight flushes are there?</a:t>
            </a:r>
          </a:p>
          <a:p>
            <a:pPr lvl="1"/>
            <a:r>
              <a:rPr lang="en-US" sz="2400" dirty="0" smtClean="0"/>
              <a:t>The high card can be anything from 5 up to Ace.</a:t>
            </a:r>
          </a:p>
          <a:p>
            <a:pPr lvl="1"/>
            <a:r>
              <a:rPr lang="en-US" sz="2400" dirty="0" smtClean="0"/>
              <a:t>All cards of the same suit, so select a suit.</a:t>
            </a:r>
          </a:p>
          <a:p>
            <a:r>
              <a:rPr lang="en-US" sz="2800" dirty="0" smtClean="0"/>
              <a:t>How many 4-of-a-kind hands?</a:t>
            </a:r>
          </a:p>
          <a:p>
            <a:pPr lvl="1"/>
            <a:r>
              <a:rPr lang="en-US" sz="2400" dirty="0" smtClean="0"/>
              <a:t>Choose which denomination you want 4 of.</a:t>
            </a:r>
          </a:p>
          <a:p>
            <a:pPr lvl="1"/>
            <a:r>
              <a:rPr lang="en-US" sz="2400" dirty="0" smtClean="0"/>
              <a:t>Choose those 4 cards.</a:t>
            </a:r>
          </a:p>
          <a:p>
            <a:pPr lvl="1"/>
            <a:r>
              <a:rPr lang="en-US" sz="2400" dirty="0" smtClean="0"/>
              <a:t>Choose the 5</a:t>
            </a:r>
            <a:r>
              <a:rPr lang="en-US" sz="2400" baseline="30000" dirty="0" smtClean="0"/>
              <a:t>th</a:t>
            </a:r>
            <a:r>
              <a:rPr lang="en-US" sz="2400" dirty="0" smtClean="0"/>
              <a:t> card.</a:t>
            </a:r>
          </a:p>
          <a:p>
            <a:r>
              <a:rPr lang="en-US" sz="2800" dirty="0" smtClean="0"/>
              <a:t>Full house?</a:t>
            </a:r>
          </a:p>
          <a:p>
            <a:pPr lvl="1"/>
            <a:r>
              <a:rPr lang="en-US" sz="2400" dirty="0" smtClean="0"/>
              <a:t>Choose two denominations.</a:t>
            </a:r>
          </a:p>
          <a:p>
            <a:pPr lvl="1"/>
            <a:r>
              <a:rPr lang="en-US" sz="2400" dirty="0" smtClean="0"/>
              <a:t>Choose three of one and two of the other.</a:t>
            </a:r>
            <a:endParaRPr lang="en-US" sz="24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Indistinguishable subsets</a:t>
            </a:r>
            <a:endParaRPr lang="en-US" dirty="0"/>
          </a:p>
        </p:txBody>
      </p:sp>
      <p:sp>
        <p:nvSpPr>
          <p:cNvPr id="3" name="Content Placeholder 2"/>
          <p:cNvSpPr>
            <a:spLocks noGrp="1"/>
          </p:cNvSpPr>
          <p:nvPr>
            <p:ph idx="1"/>
          </p:nvPr>
        </p:nvSpPr>
        <p:spPr/>
        <p:txBody>
          <a:bodyPr>
            <a:normAutofit/>
          </a:bodyPr>
          <a:lstStyle/>
          <a:p>
            <a:r>
              <a:rPr lang="en-US" sz="2800" dirty="0" smtClean="0"/>
              <a:t>How many ways can 4 people divide into 2 teams of 2, as in a doubles match?</a:t>
            </a:r>
          </a:p>
          <a:p>
            <a:pPr lvl="1"/>
            <a:r>
              <a:rPr lang="en-US" sz="2400" dirty="0" smtClean="0"/>
              <a:t>The teams are the same size and don’t have inherent name, place, uniform, etc.</a:t>
            </a:r>
          </a:p>
          <a:p>
            <a:pPr lvl="1"/>
            <a:r>
              <a:rPr lang="en-US" sz="2400" dirty="0" smtClean="0"/>
              <a:t>AB/CD, AC/BD, AD/BC</a:t>
            </a:r>
          </a:p>
          <a:p>
            <a:pPr lvl="1"/>
            <a:r>
              <a:rPr lang="en-US" sz="2400" dirty="0" smtClean="0"/>
              <a:t>Is the answer 3 or 6?</a:t>
            </a:r>
          </a:p>
          <a:p>
            <a:r>
              <a:rPr lang="en-US" sz="2800" dirty="0" smtClean="0"/>
              <a:t>How many ways to divide … ?</a:t>
            </a:r>
          </a:p>
          <a:p>
            <a:pPr lvl="1"/>
            <a:r>
              <a:rPr lang="en-US" sz="2400" dirty="0" smtClean="0"/>
              <a:t>20 people into 4 teams of 5</a:t>
            </a:r>
          </a:p>
          <a:p>
            <a:pPr lvl="1"/>
            <a:r>
              <a:rPr lang="en-US" sz="2400" dirty="0" smtClean="0"/>
              <a:t>20 people into teams of 3, 4, 5, 8</a:t>
            </a:r>
          </a:p>
          <a:p>
            <a:pPr lvl="1"/>
            <a:r>
              <a:rPr lang="en-US" sz="2400" dirty="0" smtClean="0"/>
              <a:t>20 people into teams of 4, 5, 5, 6</a:t>
            </a:r>
          </a:p>
          <a:p>
            <a:endParaRPr lang="en-US" sz="2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 in urn</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sz="2800" dirty="0" smtClean="0"/>
              <a:t>The number of ways to distribute</a:t>
            </a:r>
          </a:p>
          <a:p>
            <a:pPr lvl="1"/>
            <a:r>
              <a:rPr lang="en-US" sz="2400" dirty="0" smtClean="0"/>
              <a:t>n distinct objects into r categories = </a:t>
            </a:r>
            <a:r>
              <a:rPr lang="en-US" sz="2400" dirty="0" err="1" smtClean="0">
                <a:solidFill>
                  <a:srgbClr val="FFFF00"/>
                </a:solidFill>
              </a:rPr>
              <a:t>r</a:t>
            </a:r>
            <a:r>
              <a:rPr lang="en-US" sz="2400" baseline="30000" dirty="0" err="1" smtClean="0">
                <a:solidFill>
                  <a:srgbClr val="FFFF00"/>
                </a:solidFill>
              </a:rPr>
              <a:t>n</a:t>
            </a:r>
            <a:endParaRPr lang="en-US" sz="2400" baseline="30000" dirty="0" smtClean="0">
              <a:solidFill>
                <a:srgbClr val="FFFF00"/>
              </a:solidFill>
            </a:endParaRPr>
          </a:p>
          <a:p>
            <a:pPr lvl="1"/>
            <a:r>
              <a:rPr lang="en-US" sz="2400" dirty="0" smtClean="0"/>
              <a:t>n identical objects into r categories = </a:t>
            </a:r>
            <a:r>
              <a:rPr lang="en-US" sz="2400" dirty="0" smtClean="0">
                <a:solidFill>
                  <a:srgbClr val="FFFF00"/>
                </a:solidFill>
              </a:rPr>
              <a:t>C(n + r – 1, n)</a:t>
            </a:r>
            <a:endParaRPr lang="en-US" sz="2400" dirty="0" smtClean="0"/>
          </a:p>
          <a:p>
            <a:r>
              <a:rPr lang="en-US" sz="2800" dirty="0" smtClean="0"/>
              <a:t>Give 4 cards to 2 people.</a:t>
            </a:r>
          </a:p>
          <a:p>
            <a:pPr lvl="1"/>
            <a:r>
              <a:rPr lang="en-US" sz="2400" dirty="0" smtClean="0"/>
              <a:t>If face up, they are distinct.  Each card has 2 possible destinations </a:t>
            </a:r>
            <a:r>
              <a:rPr lang="en-US" sz="2400" dirty="0" smtClean="0">
                <a:sym typeface="Wingdings" pitchFamily="2" charset="2"/>
              </a:rPr>
              <a:t> 2</a:t>
            </a:r>
            <a:r>
              <a:rPr lang="en-US" sz="2400" baseline="30000" dirty="0" smtClean="0">
                <a:sym typeface="Wingdings" pitchFamily="2" charset="2"/>
              </a:rPr>
              <a:t>4</a:t>
            </a:r>
            <a:r>
              <a:rPr lang="en-US" sz="2400" dirty="0" smtClean="0">
                <a:sym typeface="Wingdings" pitchFamily="2" charset="2"/>
              </a:rPr>
              <a:t>.</a:t>
            </a:r>
          </a:p>
          <a:p>
            <a:pPr lvl="1"/>
            <a:r>
              <a:rPr lang="en-US" sz="2400" dirty="0" smtClean="0"/>
              <a:t>If face down, then the only thing that matters is how many cards you have.</a:t>
            </a:r>
          </a:p>
          <a:p>
            <a:pPr lvl="1">
              <a:buNone/>
            </a:pPr>
            <a:r>
              <a:rPr lang="en-US" sz="2400" dirty="0" smtClean="0"/>
              <a:t>	Your cards and my cards are separated by a divider</a:t>
            </a:r>
          </a:p>
          <a:p>
            <a:pPr lvl="1">
              <a:buNone/>
            </a:pPr>
            <a:r>
              <a:rPr lang="en-US" sz="2400" dirty="0" smtClean="0"/>
              <a:t>	CARD   </a:t>
            </a:r>
            <a:r>
              <a:rPr lang="en-US" sz="2400" dirty="0" err="1" smtClean="0"/>
              <a:t>CARD</a:t>
            </a:r>
            <a:r>
              <a:rPr lang="en-US" sz="2400" dirty="0" smtClean="0"/>
              <a:t>   </a:t>
            </a:r>
            <a:r>
              <a:rPr lang="en-US" sz="2400" dirty="0" err="1" smtClean="0"/>
              <a:t>CARD</a:t>
            </a:r>
            <a:r>
              <a:rPr lang="en-US" sz="2400" dirty="0" smtClean="0"/>
              <a:t>   /   CARD</a:t>
            </a:r>
          </a:p>
          <a:p>
            <a:pPr lvl="1">
              <a:buNone/>
            </a:pPr>
            <a:r>
              <a:rPr lang="en-US" sz="2400" dirty="0" smtClean="0"/>
              <a:t>	    0           0           0       1       0</a:t>
            </a:r>
          </a:p>
          <a:p>
            <a:pPr lvl="1">
              <a:buNone/>
            </a:pPr>
            <a:r>
              <a:rPr lang="en-US" sz="2400" dirty="0" smtClean="0"/>
              <a:t>	2 categories </a:t>
            </a:r>
            <a:r>
              <a:rPr lang="en-US" sz="2400" dirty="0" smtClean="0">
                <a:sym typeface="Wingdings" pitchFamily="2" charset="2"/>
              </a:rPr>
              <a:t> </a:t>
            </a:r>
            <a:r>
              <a:rPr lang="en-US" sz="2400" dirty="0" smtClean="0"/>
              <a:t>1 divider that can go anywhere:  </a:t>
            </a:r>
          </a:p>
          <a:p>
            <a:pPr lvl="1">
              <a:buNone/>
            </a:pPr>
            <a:r>
              <a:rPr lang="en-US" sz="2400" dirty="0" smtClean="0"/>
              <a:t>	answer = C(5, 1) or C(5, 4).</a:t>
            </a:r>
            <a:endParaRPr lang="en-US" sz="24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 in urn (2)</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Give 5 cards to 3 people.</a:t>
            </a:r>
          </a:p>
          <a:p>
            <a:pPr lvl="1"/>
            <a:r>
              <a:rPr lang="en-US" sz="2400" dirty="0" smtClean="0"/>
              <a:t>If distinct, ask each card where it’s going:  3</a:t>
            </a:r>
            <a:r>
              <a:rPr lang="en-US" sz="2400" baseline="30000" dirty="0" smtClean="0"/>
              <a:t>5</a:t>
            </a:r>
            <a:r>
              <a:rPr lang="en-US" sz="2400" dirty="0" smtClean="0"/>
              <a:t>.</a:t>
            </a:r>
          </a:p>
          <a:p>
            <a:pPr lvl="1"/>
            <a:r>
              <a:rPr lang="en-US" sz="2400" dirty="0" smtClean="0"/>
              <a:t>If identical:</a:t>
            </a:r>
          </a:p>
          <a:p>
            <a:pPr lvl="1">
              <a:buNone/>
            </a:pPr>
            <a:r>
              <a:rPr lang="en-US" sz="2400" dirty="0" smtClean="0"/>
              <a:t>	CARD   </a:t>
            </a:r>
            <a:r>
              <a:rPr lang="en-US" sz="2400" dirty="0" err="1" smtClean="0"/>
              <a:t>CARD</a:t>
            </a:r>
            <a:r>
              <a:rPr lang="en-US" sz="2400" dirty="0" smtClean="0"/>
              <a:t>  /  CARD   </a:t>
            </a:r>
            <a:r>
              <a:rPr lang="en-US" sz="2400" dirty="0" err="1" smtClean="0"/>
              <a:t>CARD</a:t>
            </a:r>
            <a:r>
              <a:rPr lang="en-US" sz="2400" dirty="0" smtClean="0"/>
              <a:t>  /  CARD</a:t>
            </a:r>
          </a:p>
          <a:p>
            <a:pPr lvl="1">
              <a:buNone/>
            </a:pPr>
            <a:r>
              <a:rPr lang="en-US" sz="2400" dirty="0" smtClean="0"/>
              <a:t>         0          0      1      0          0       1      0</a:t>
            </a:r>
          </a:p>
          <a:p>
            <a:pPr lvl="1">
              <a:buNone/>
            </a:pPr>
            <a:r>
              <a:rPr lang="en-US" sz="2400" dirty="0" smtClean="0"/>
              <a:t>	3 categories </a:t>
            </a:r>
            <a:r>
              <a:rPr lang="en-US" sz="2400" dirty="0" smtClean="0">
                <a:sym typeface="Wingdings" pitchFamily="2" charset="2"/>
              </a:rPr>
              <a:t> </a:t>
            </a:r>
            <a:r>
              <a:rPr lang="en-US" sz="2400" dirty="0" smtClean="0"/>
              <a:t>2 dividers that can go anywhere</a:t>
            </a:r>
          </a:p>
          <a:p>
            <a:pPr lvl="1">
              <a:buNone/>
            </a:pPr>
            <a:r>
              <a:rPr lang="en-US" sz="2400" dirty="0" smtClean="0"/>
              <a:t>	Total = C(7, 2)</a:t>
            </a:r>
          </a:p>
          <a:p>
            <a:r>
              <a:rPr lang="en-US" sz="2800" dirty="0" smtClean="0"/>
              <a:t>3 divers find 5 gold coins.  How many ways to share?</a:t>
            </a:r>
          </a:p>
          <a:p>
            <a:r>
              <a:rPr lang="en-US" sz="2800" dirty="0" smtClean="0"/>
              <a:t>A case of 12 bottles of wine to distribute among 4 tables.</a:t>
            </a:r>
          </a:p>
          <a:p>
            <a:pPr lvl="1"/>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Here’s another common logic operator:  </a:t>
            </a:r>
            <a:r>
              <a:rPr lang="en-US" sz="2800" dirty="0" smtClean="0">
                <a:sym typeface="Wingdings" pitchFamily="2" charset="2"/>
              </a:rPr>
              <a:t></a:t>
            </a:r>
          </a:p>
          <a:p>
            <a:r>
              <a:rPr lang="en-US" sz="2800" dirty="0" smtClean="0">
                <a:sym typeface="Wingdings" pitchFamily="2" charset="2"/>
              </a:rPr>
              <a:t>p  q means </a:t>
            </a:r>
          </a:p>
          <a:p>
            <a:pPr lvl="1"/>
            <a:r>
              <a:rPr lang="en-US" sz="2400" dirty="0" smtClean="0">
                <a:sym typeface="Wingdings" pitchFamily="2" charset="2"/>
              </a:rPr>
              <a:t>“if p then q” </a:t>
            </a:r>
          </a:p>
          <a:p>
            <a:pPr lvl="1"/>
            <a:r>
              <a:rPr lang="en-US" sz="2400" dirty="0" smtClean="0">
                <a:sym typeface="Wingdings" pitchFamily="2" charset="2"/>
              </a:rPr>
              <a:t>“p implies q”</a:t>
            </a:r>
          </a:p>
          <a:p>
            <a:r>
              <a:rPr lang="en-US" sz="2800" dirty="0" smtClean="0">
                <a:sym typeface="Wingdings" pitchFamily="2" charset="2"/>
              </a:rPr>
              <a:t>We refer to the left side of  as the </a:t>
            </a:r>
            <a:r>
              <a:rPr lang="en-US" sz="2800" dirty="0" smtClean="0">
                <a:solidFill>
                  <a:srgbClr val="FFFF00"/>
                </a:solidFill>
                <a:sym typeface="Wingdings" pitchFamily="2" charset="2"/>
              </a:rPr>
              <a:t>hypothesis</a:t>
            </a:r>
            <a:r>
              <a:rPr lang="en-US" sz="2800" dirty="0" smtClean="0">
                <a:sym typeface="Wingdings" pitchFamily="2" charset="2"/>
              </a:rPr>
              <a:t> or </a:t>
            </a:r>
            <a:r>
              <a:rPr lang="en-US" sz="2800" dirty="0" smtClean="0">
                <a:solidFill>
                  <a:srgbClr val="FFFF00"/>
                </a:solidFill>
                <a:sym typeface="Wingdings" pitchFamily="2" charset="2"/>
              </a:rPr>
              <a:t>sufficient condition</a:t>
            </a:r>
          </a:p>
          <a:p>
            <a:pPr lvl="1"/>
            <a:r>
              <a:rPr lang="en-US" sz="2400" dirty="0" smtClean="0">
                <a:sym typeface="Wingdings" pitchFamily="2" charset="2"/>
              </a:rPr>
              <a:t>E.g. To be eligible to retire, being age 65 is a sufficient condition:  “If you are 65+, you may retire.”</a:t>
            </a:r>
          </a:p>
          <a:p>
            <a:r>
              <a:rPr lang="en-US" sz="2800" dirty="0" smtClean="0">
                <a:sym typeface="Wingdings" pitchFamily="2" charset="2"/>
              </a:rPr>
              <a:t>The right side of  is the </a:t>
            </a:r>
            <a:r>
              <a:rPr lang="en-US" sz="2800" dirty="0" smtClean="0">
                <a:solidFill>
                  <a:srgbClr val="FFFF00"/>
                </a:solidFill>
                <a:sym typeface="Wingdings" pitchFamily="2" charset="2"/>
              </a:rPr>
              <a:t>conclusion</a:t>
            </a:r>
            <a:r>
              <a:rPr lang="en-US" sz="2800" dirty="0" smtClean="0">
                <a:sym typeface="Wingdings" pitchFamily="2" charset="2"/>
              </a:rPr>
              <a:t> or </a:t>
            </a:r>
            <a:r>
              <a:rPr lang="en-US" sz="2800" dirty="0" smtClean="0">
                <a:solidFill>
                  <a:srgbClr val="FFFF00"/>
                </a:solidFill>
                <a:sym typeface="Wingdings" pitchFamily="2" charset="2"/>
              </a:rPr>
              <a:t>necessary condition</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 in urn (3)</a:t>
            </a:r>
            <a:endParaRPr lang="en-US" dirty="0"/>
          </a:p>
        </p:txBody>
      </p:sp>
      <p:sp>
        <p:nvSpPr>
          <p:cNvPr id="3" name="Content Placeholder 2"/>
          <p:cNvSpPr>
            <a:spLocks noGrp="1"/>
          </p:cNvSpPr>
          <p:nvPr>
            <p:ph idx="1"/>
          </p:nvPr>
        </p:nvSpPr>
        <p:spPr/>
        <p:txBody>
          <a:bodyPr>
            <a:normAutofit/>
          </a:bodyPr>
          <a:lstStyle/>
          <a:p>
            <a:r>
              <a:rPr lang="en-US" sz="2800" dirty="0" smtClean="0"/>
              <a:t>What if we must give each table at least 1 bottle of wine?</a:t>
            </a:r>
          </a:p>
          <a:p>
            <a:pPr lvl="1"/>
            <a:r>
              <a:rPr lang="en-US" sz="2400" dirty="0" smtClean="0"/>
              <a:t>We have less freedom to choose.</a:t>
            </a:r>
          </a:p>
          <a:p>
            <a:pPr lvl="1"/>
            <a:r>
              <a:rPr lang="en-US" sz="2400" dirty="0" smtClean="0"/>
              <a:t>Only 8 bottles can be freely distributed.</a:t>
            </a:r>
          </a:p>
          <a:p>
            <a:r>
              <a:rPr lang="en-US" sz="2800" dirty="0" smtClean="0"/>
              <a:t>Let’s buy 7 cans of soup.  3 varieties are available.</a:t>
            </a:r>
          </a:p>
          <a:p>
            <a:endParaRPr lang="en-US" sz="28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Ride tickets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Buy 10 ride tickets at the fair.  There are 3 possible rides.  </a:t>
            </a:r>
          </a:p>
          <a:p>
            <a:pPr lvl="1"/>
            <a:r>
              <a:rPr lang="en-US" sz="2400" dirty="0" smtClean="0"/>
              <a:t>If the issue is how many times you want to go on each, this is a ball in urn problem </a:t>
            </a:r>
            <a:r>
              <a:rPr lang="en-US" sz="2400" dirty="0" smtClean="0">
                <a:sym typeface="Wingdings" pitchFamily="2" charset="2"/>
              </a:rPr>
              <a:t></a:t>
            </a:r>
            <a:r>
              <a:rPr lang="en-US" sz="2400" dirty="0" smtClean="0"/>
              <a:t>  C(10 + 3 – 1, 2)</a:t>
            </a:r>
          </a:p>
          <a:p>
            <a:pPr lvl="1"/>
            <a:r>
              <a:rPr lang="en-US" sz="2400" dirty="0" smtClean="0"/>
              <a:t>If order matters </a:t>
            </a:r>
            <a:r>
              <a:rPr lang="en-US" sz="2400" dirty="0" smtClean="0">
                <a:sym typeface="Wingdings" pitchFamily="2" charset="2"/>
              </a:rPr>
              <a:t> 3</a:t>
            </a:r>
            <a:r>
              <a:rPr lang="en-US" sz="2400" baseline="30000" dirty="0" smtClean="0">
                <a:sym typeface="Wingdings" pitchFamily="2" charset="2"/>
              </a:rPr>
              <a:t>10</a:t>
            </a:r>
            <a:endParaRPr lang="en-US" sz="2400" dirty="0" smtClean="0">
              <a:sym typeface="Wingdings" pitchFamily="2" charset="2"/>
            </a:endParaRPr>
          </a:p>
          <a:p>
            <a:pPr lvl="1"/>
            <a:r>
              <a:rPr lang="en-US" sz="2400" dirty="0" smtClean="0">
                <a:sym typeface="Wingdings" pitchFamily="2" charset="2"/>
              </a:rPr>
              <a:t>If the tickets say we must go in haunted house 4 times, roller coaster 3 times and </a:t>
            </a:r>
            <a:r>
              <a:rPr lang="en-US" sz="2400" dirty="0" err="1" smtClean="0">
                <a:sym typeface="Wingdings" pitchFamily="2" charset="2"/>
              </a:rPr>
              <a:t>ferris</a:t>
            </a:r>
            <a:r>
              <a:rPr lang="en-US" sz="2400" dirty="0" smtClean="0">
                <a:sym typeface="Wingdings" pitchFamily="2" charset="2"/>
              </a:rPr>
              <a:t> wheel 3 times, and order matters.  It’s a combination question.  Choose when you do each type of ride   C(10, 4) * C(6, 3) * C(3, 3).</a:t>
            </a:r>
          </a:p>
          <a:p>
            <a:pPr lvl="1"/>
            <a:r>
              <a:rPr lang="en-US" sz="2400" dirty="0" smtClean="0">
                <a:sym typeface="Wingdings" pitchFamily="2" charset="2"/>
              </a:rPr>
              <a:t>If the tickets are bought 4x, 3x and 3x, and order doesn’t matter  1.</a:t>
            </a:r>
          </a:p>
          <a:p>
            <a:r>
              <a:rPr lang="en-US" sz="2800" dirty="0" smtClean="0">
                <a:sym typeface="Wingdings" pitchFamily="2" charset="2"/>
              </a:rPr>
              <a:t>*** More examples from book and handout.</a:t>
            </a:r>
            <a:endParaRPr lang="en-US" sz="2800" dirty="0" smtClean="0"/>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normAutofit/>
          </a:bodyPr>
          <a:lstStyle/>
          <a:p>
            <a:r>
              <a:rPr lang="en-US" sz="2800" dirty="0" smtClean="0"/>
              <a:t>In CS, we often deal with program elements that take input, and produce some output.  Abstractly, this is the idea of a function.</a:t>
            </a:r>
          </a:p>
          <a:p>
            <a:pPr lvl="1"/>
            <a:r>
              <a:rPr lang="en-US" sz="2400" dirty="0" smtClean="0"/>
              <a:t>Example:  A vending machine takes money, and if the correct amount is entered, there is output.  As the machine “runs” it must </a:t>
            </a:r>
            <a:r>
              <a:rPr lang="en-US" sz="2400" dirty="0" smtClean="0">
                <a:solidFill>
                  <a:srgbClr val="FFFF00"/>
                </a:solidFill>
              </a:rPr>
              <a:t>keep track of </a:t>
            </a:r>
            <a:r>
              <a:rPr lang="en-US" sz="2400" dirty="0" smtClean="0"/>
              <a:t>the money so it knows the instant that the right amount has been reached.</a:t>
            </a:r>
          </a:p>
          <a:p>
            <a:r>
              <a:rPr lang="en-US" sz="2800" dirty="0" smtClean="0"/>
              <a:t>The code directs the computation to make transitions from one </a:t>
            </a:r>
            <a:r>
              <a:rPr lang="en-US" sz="2800" dirty="0" smtClean="0">
                <a:solidFill>
                  <a:srgbClr val="FFFF00"/>
                </a:solidFill>
              </a:rPr>
              <a:t>state</a:t>
            </a:r>
            <a:r>
              <a:rPr lang="en-US" sz="2800" dirty="0" smtClean="0"/>
              <a:t> to another, depending on the input or result of some calculation.</a:t>
            </a:r>
            <a:endParaRPr lang="en-US" sz="28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(2)</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800" dirty="0" smtClean="0"/>
              <a:t>You have seen functions in programming as well as in calculus…</a:t>
            </a:r>
          </a:p>
          <a:p>
            <a:r>
              <a:rPr lang="en-US" sz="2800" dirty="0" smtClean="0"/>
              <a:t>For each input value, we expect </a:t>
            </a:r>
            <a:r>
              <a:rPr lang="en-US" sz="2800" u="sng" dirty="0" smtClean="0"/>
              <a:t>one</a:t>
            </a:r>
            <a:r>
              <a:rPr lang="en-US" sz="2800" dirty="0" smtClean="0"/>
              <a:t> output value.</a:t>
            </a:r>
          </a:p>
          <a:p>
            <a:pPr lvl="1"/>
            <a:r>
              <a:rPr lang="en-US" sz="2400" dirty="0" smtClean="0"/>
              <a:t>If you run the same program on the same input data, you expect the same output.</a:t>
            </a:r>
          </a:p>
          <a:p>
            <a:r>
              <a:rPr lang="en-US" sz="2800" dirty="0" smtClean="0"/>
              <a:t>Notation</a:t>
            </a:r>
          </a:p>
          <a:p>
            <a:pPr lvl="1"/>
            <a:r>
              <a:rPr lang="en-US" sz="2400" dirty="0" smtClean="0">
                <a:solidFill>
                  <a:srgbClr val="FFFF00"/>
                </a:solidFill>
              </a:rPr>
              <a:t>Name : domain </a:t>
            </a:r>
            <a:r>
              <a:rPr lang="en-US" sz="2400" dirty="0" smtClean="0">
                <a:solidFill>
                  <a:srgbClr val="FFFF00"/>
                </a:solidFill>
                <a:sym typeface="Wingdings" pitchFamily="2" charset="2"/>
              </a:rPr>
              <a:t> co-domain</a:t>
            </a:r>
          </a:p>
          <a:p>
            <a:pPr lvl="1"/>
            <a:r>
              <a:rPr lang="en-US" sz="2400" dirty="0" smtClean="0"/>
              <a:t>For example:  f : Z </a:t>
            </a:r>
            <a:r>
              <a:rPr lang="en-US" sz="2400" dirty="0" smtClean="0">
                <a:sym typeface="Wingdings" pitchFamily="2" charset="2"/>
              </a:rPr>
              <a:t> Z</a:t>
            </a:r>
          </a:p>
          <a:p>
            <a:pPr lvl="1"/>
            <a:r>
              <a:rPr lang="en-US" sz="2400" dirty="0" smtClean="0">
                <a:sym typeface="Wingdings" pitchFamily="2" charset="2"/>
              </a:rPr>
              <a:t>The domain is akin to the parameter type</a:t>
            </a:r>
          </a:p>
          <a:p>
            <a:pPr lvl="1"/>
            <a:r>
              <a:rPr lang="en-US" sz="2400" dirty="0" smtClean="0">
                <a:sym typeface="Wingdings" pitchFamily="2" charset="2"/>
              </a:rPr>
              <a:t>The co-domain is the return type.</a:t>
            </a:r>
          </a:p>
          <a:p>
            <a:r>
              <a:rPr lang="en-US" sz="2800" dirty="0" smtClean="0">
                <a:sym typeface="Wingdings" pitchFamily="2" charset="2"/>
              </a:rPr>
              <a:t>At a minimum, to specify a function, you need to give the domain and rule.</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graphicFrame>
        <p:nvGraphicFramePr>
          <p:cNvPr id="4" name="Content Placeholder 3"/>
          <p:cNvGraphicFramePr>
            <a:graphicFrameLocks noGrp="1"/>
          </p:cNvGraphicFramePr>
          <p:nvPr>
            <p:ph idx="1"/>
          </p:nvPr>
        </p:nvGraphicFramePr>
        <p:xfrm>
          <a:off x="609600" y="1371600"/>
          <a:ext cx="7924800" cy="4211320"/>
        </p:xfrm>
        <a:graphic>
          <a:graphicData uri="http://schemas.openxmlformats.org/drawingml/2006/table">
            <a:tbl>
              <a:tblPr firstRow="1" bandRow="1">
                <a:tableStyleId>{5C22544A-7EE6-4342-B048-85BDC9FD1C3A}</a:tableStyleId>
              </a:tblPr>
              <a:tblGrid>
                <a:gridCol w="3962400"/>
                <a:gridCol w="3962400"/>
              </a:tblGrid>
              <a:tr h="370840">
                <a:tc>
                  <a:txBody>
                    <a:bodyPr/>
                    <a:lstStyle/>
                    <a:p>
                      <a:r>
                        <a:rPr lang="en-US" dirty="0" smtClean="0"/>
                        <a:t>Mathematical</a:t>
                      </a:r>
                      <a:r>
                        <a:rPr lang="en-US" baseline="0" dirty="0" smtClean="0"/>
                        <a:t> notation</a:t>
                      </a:r>
                      <a:endParaRPr lang="en-US" dirty="0"/>
                    </a:p>
                  </a:txBody>
                  <a:tcPr/>
                </a:tc>
                <a:tc>
                  <a:txBody>
                    <a:bodyPr/>
                    <a:lstStyle/>
                    <a:p>
                      <a:r>
                        <a:rPr lang="en-US" dirty="0" smtClean="0"/>
                        <a:t>C/C++/Java</a:t>
                      </a:r>
                      <a:r>
                        <a:rPr lang="en-US" baseline="0" dirty="0" smtClean="0"/>
                        <a:t> notation</a:t>
                      </a:r>
                      <a:endParaRPr lang="en-US" dirty="0"/>
                    </a:p>
                  </a:txBody>
                  <a:tcPr/>
                </a:tc>
              </a:tr>
              <a:tr h="370840">
                <a:tc>
                  <a:txBody>
                    <a:bodyPr/>
                    <a:lstStyle/>
                    <a:p>
                      <a:r>
                        <a:rPr lang="en-US" dirty="0" smtClean="0"/>
                        <a:t>square : Z </a:t>
                      </a:r>
                      <a:r>
                        <a:rPr lang="en-US" dirty="0" smtClean="0">
                          <a:sym typeface="Wingdings" pitchFamily="2" charset="2"/>
                        </a:rPr>
                        <a:t> Z</a:t>
                      </a:r>
                    </a:p>
                    <a:p>
                      <a:r>
                        <a:rPr lang="en-US" dirty="0" smtClean="0">
                          <a:sym typeface="Wingdings" pitchFamily="2" charset="2"/>
                        </a:rPr>
                        <a:t>square(x)</a:t>
                      </a:r>
                      <a:r>
                        <a:rPr lang="en-US" baseline="0" dirty="0" smtClean="0">
                          <a:sym typeface="Wingdings" pitchFamily="2" charset="2"/>
                        </a:rPr>
                        <a:t> = x</a:t>
                      </a:r>
                      <a:r>
                        <a:rPr lang="en-US" baseline="30000" dirty="0" smtClean="0">
                          <a:sym typeface="Wingdings" pitchFamily="2" charset="2"/>
                        </a:rPr>
                        <a:t>2</a:t>
                      </a:r>
                      <a:endParaRPr lang="en-US" baseline="30000" dirty="0"/>
                    </a:p>
                  </a:txBody>
                  <a:tcPr/>
                </a:tc>
                <a:tc>
                  <a:txBody>
                    <a:bodyPr/>
                    <a:lstStyle/>
                    <a:p>
                      <a:r>
                        <a:rPr lang="en-US" dirty="0" err="1" smtClean="0"/>
                        <a:t>int</a:t>
                      </a:r>
                      <a:r>
                        <a:rPr lang="en-US" dirty="0" smtClean="0"/>
                        <a:t> square(</a:t>
                      </a:r>
                      <a:r>
                        <a:rPr lang="en-US" dirty="0" err="1" smtClean="0"/>
                        <a:t>int</a:t>
                      </a:r>
                      <a:r>
                        <a:rPr lang="en-US" dirty="0" smtClean="0"/>
                        <a:t> x)</a:t>
                      </a:r>
                    </a:p>
                    <a:p>
                      <a:r>
                        <a:rPr lang="en-US" dirty="0" smtClean="0"/>
                        <a:t>{</a:t>
                      </a:r>
                    </a:p>
                    <a:p>
                      <a:r>
                        <a:rPr lang="en-US" baseline="0" dirty="0" smtClean="0"/>
                        <a:t>   return x * x;</a:t>
                      </a:r>
                    </a:p>
                    <a:p>
                      <a:r>
                        <a:rPr lang="en-US" baseline="0" dirty="0" smtClean="0"/>
                        <a:t>}</a:t>
                      </a:r>
                      <a:endParaRPr lang="en-US" dirty="0"/>
                    </a:p>
                  </a:txBody>
                  <a:tcPr/>
                </a:tc>
              </a:tr>
              <a:tr h="370840">
                <a:tc>
                  <a:txBody>
                    <a:bodyPr/>
                    <a:lstStyle/>
                    <a:p>
                      <a:r>
                        <a:rPr lang="en-US" dirty="0" smtClean="0"/>
                        <a:t>sum : Z</a:t>
                      </a:r>
                      <a:r>
                        <a:rPr lang="en-US" baseline="0" dirty="0" smtClean="0"/>
                        <a:t> </a:t>
                      </a:r>
                      <a:r>
                        <a:rPr lang="en-US" baseline="0" dirty="0" smtClean="0">
                          <a:sym typeface="Symbol"/>
                        </a:rPr>
                        <a:t> Z </a:t>
                      </a:r>
                      <a:r>
                        <a:rPr lang="en-US" baseline="0" dirty="0" smtClean="0">
                          <a:sym typeface="Wingdings" pitchFamily="2" charset="2"/>
                        </a:rPr>
                        <a:t> Z</a:t>
                      </a:r>
                    </a:p>
                    <a:p>
                      <a:r>
                        <a:rPr lang="en-US" baseline="0" dirty="0" smtClean="0">
                          <a:sym typeface="Wingdings" pitchFamily="2" charset="2"/>
                        </a:rPr>
                        <a:t>sum (x, y) = x + y</a:t>
                      </a:r>
                      <a:endParaRPr lang="en-US" dirty="0"/>
                    </a:p>
                  </a:txBody>
                  <a:tcPr/>
                </a:tc>
                <a:tc>
                  <a:txBody>
                    <a:bodyPr/>
                    <a:lstStyle/>
                    <a:p>
                      <a:r>
                        <a:rPr lang="en-US" dirty="0" err="1" smtClean="0"/>
                        <a:t>int</a:t>
                      </a:r>
                      <a:r>
                        <a:rPr lang="en-US" dirty="0" smtClean="0"/>
                        <a:t> sum(</a:t>
                      </a:r>
                      <a:r>
                        <a:rPr lang="en-US" dirty="0" err="1" smtClean="0"/>
                        <a:t>int</a:t>
                      </a:r>
                      <a:r>
                        <a:rPr lang="en-US" dirty="0" smtClean="0"/>
                        <a:t> x, </a:t>
                      </a:r>
                      <a:r>
                        <a:rPr lang="en-US" dirty="0" err="1" smtClean="0"/>
                        <a:t>int</a:t>
                      </a:r>
                      <a:r>
                        <a:rPr lang="en-US" dirty="0" smtClean="0"/>
                        <a:t> y)</a:t>
                      </a:r>
                    </a:p>
                    <a:p>
                      <a:r>
                        <a:rPr lang="en-US" dirty="0" smtClean="0"/>
                        <a:t>{</a:t>
                      </a:r>
                    </a:p>
                    <a:p>
                      <a:r>
                        <a:rPr lang="en-US" dirty="0" smtClean="0"/>
                        <a:t>   return x + y;</a:t>
                      </a:r>
                    </a:p>
                    <a:p>
                      <a:r>
                        <a:rPr lang="en-US" dirty="0" smtClean="0"/>
                        <a:t>}</a:t>
                      </a:r>
                      <a:endParaRPr lang="en-US" dirty="0"/>
                    </a:p>
                  </a:txBody>
                  <a:tcPr/>
                </a:tc>
              </a:tr>
              <a:tr h="370840">
                <a:tc>
                  <a:txBody>
                    <a:bodyPr/>
                    <a:lstStyle/>
                    <a:p>
                      <a:r>
                        <a:rPr lang="en-US" dirty="0" err="1" smtClean="0"/>
                        <a:t>pow</a:t>
                      </a:r>
                      <a:r>
                        <a:rPr lang="en-US" dirty="0" smtClean="0"/>
                        <a:t> :  R </a:t>
                      </a:r>
                      <a:r>
                        <a:rPr lang="en-US" baseline="0" dirty="0" smtClean="0">
                          <a:sym typeface="Symbol"/>
                        </a:rPr>
                        <a:t> R </a:t>
                      </a:r>
                      <a:r>
                        <a:rPr lang="en-US" baseline="0" dirty="0" smtClean="0">
                          <a:sym typeface="Wingdings" pitchFamily="2" charset="2"/>
                        </a:rPr>
                        <a:t> R</a:t>
                      </a:r>
                    </a:p>
                    <a:p>
                      <a:r>
                        <a:rPr lang="en-US" baseline="0" dirty="0" err="1" smtClean="0">
                          <a:sym typeface="Wingdings" pitchFamily="2" charset="2"/>
                        </a:rPr>
                        <a:t>pow</a:t>
                      </a:r>
                      <a:r>
                        <a:rPr lang="en-US" baseline="0" dirty="0" smtClean="0">
                          <a:sym typeface="Wingdings" pitchFamily="2" charset="2"/>
                        </a:rPr>
                        <a:t>(x, y) = </a:t>
                      </a:r>
                      <a:r>
                        <a:rPr lang="en-US" baseline="0" dirty="0" err="1" smtClean="0">
                          <a:sym typeface="Wingdings" pitchFamily="2" charset="2"/>
                        </a:rPr>
                        <a:t>x</a:t>
                      </a:r>
                      <a:r>
                        <a:rPr lang="en-US" baseline="30000" dirty="0" err="1" smtClean="0">
                          <a:sym typeface="Wingdings" pitchFamily="2" charset="2"/>
                        </a:rPr>
                        <a:t>y</a:t>
                      </a:r>
                      <a:endParaRPr lang="en-US" baseline="30000" dirty="0"/>
                    </a:p>
                  </a:txBody>
                  <a:tcPr/>
                </a:tc>
                <a:tc>
                  <a:txBody>
                    <a:bodyPr/>
                    <a:lstStyle/>
                    <a:p>
                      <a:r>
                        <a:rPr lang="en-US" dirty="0" smtClean="0"/>
                        <a:t>double </a:t>
                      </a:r>
                      <a:r>
                        <a:rPr lang="en-US" dirty="0" err="1" smtClean="0"/>
                        <a:t>pow</a:t>
                      </a:r>
                      <a:r>
                        <a:rPr lang="en-US" dirty="0" smtClean="0"/>
                        <a:t>(double x, double y)</a:t>
                      </a:r>
                    </a:p>
                    <a:p>
                      <a:r>
                        <a:rPr lang="en-US" dirty="0" smtClean="0"/>
                        <a:t>{</a:t>
                      </a:r>
                    </a:p>
                    <a:p>
                      <a:r>
                        <a:rPr lang="en-US" dirty="0" smtClean="0"/>
                        <a:t>  </a:t>
                      </a:r>
                      <a:r>
                        <a:rPr lang="en-US" baseline="0" dirty="0" smtClean="0"/>
                        <a:t>  // implementation goes here</a:t>
                      </a:r>
                    </a:p>
                    <a:p>
                      <a:r>
                        <a:rPr lang="en-US" baseline="0" dirty="0" smtClean="0"/>
                        <a:t>    // return a value of type double</a:t>
                      </a:r>
                      <a:endParaRPr lang="en-US" dirty="0" smtClean="0"/>
                    </a:p>
                    <a:p>
                      <a:r>
                        <a:rPr lang="en-US" dirty="0" smtClean="0"/>
                        <a:t>}</a:t>
                      </a:r>
                      <a:endParaRPr lang="en-US" dirty="0"/>
                    </a:p>
                  </a:txBody>
                  <a:tcPr/>
                </a:tc>
              </a:tr>
            </a:tbl>
          </a:graphicData>
        </a:graphic>
      </p:graphicFrame>
      <p:sp>
        <p:nvSpPr>
          <p:cNvPr id="5" name="TextBox 4"/>
          <p:cNvSpPr txBox="1"/>
          <p:nvPr/>
        </p:nvSpPr>
        <p:spPr>
          <a:xfrm>
            <a:off x="1676400" y="5534561"/>
            <a:ext cx="5715000" cy="1323439"/>
          </a:xfrm>
          <a:prstGeom prst="rect">
            <a:avLst/>
          </a:prstGeom>
          <a:noFill/>
        </p:spPr>
        <p:txBody>
          <a:bodyPr wrap="square" rtlCol="0">
            <a:spAutoFit/>
          </a:bodyPr>
          <a:lstStyle/>
          <a:p>
            <a:r>
              <a:rPr lang="en-US" sz="2000" dirty="0" smtClean="0"/>
              <a:t>Note the format of these definitions.</a:t>
            </a:r>
          </a:p>
          <a:p>
            <a:r>
              <a:rPr lang="en-US" sz="2000" dirty="0" smtClean="0"/>
              <a:t>Usual mathematical convention:</a:t>
            </a:r>
          </a:p>
          <a:p>
            <a:r>
              <a:rPr lang="en-US" sz="2000" dirty="0" smtClean="0"/>
              <a:t>    Domain = set of all values where rule is defined.</a:t>
            </a:r>
          </a:p>
          <a:p>
            <a:r>
              <a:rPr lang="en-US" sz="2000" dirty="0" smtClean="0"/>
              <a:t>    Co-domain = set of real numbers.</a:t>
            </a:r>
            <a:endParaRPr lang="en-US" sz="20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examples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A Boolean function</a:t>
            </a:r>
          </a:p>
          <a:p>
            <a:pPr lvl="1"/>
            <a:r>
              <a:rPr lang="en-US" sz="2400" dirty="0" smtClean="0"/>
              <a:t>Let B = { T, F }</a:t>
            </a:r>
          </a:p>
          <a:p>
            <a:pPr lvl="1"/>
            <a:r>
              <a:rPr lang="en-US" sz="2400" dirty="0" smtClean="0"/>
              <a:t>f : B </a:t>
            </a:r>
            <a:r>
              <a:rPr lang="en-US" sz="2400" dirty="0" smtClean="0">
                <a:sym typeface="Symbol"/>
              </a:rPr>
              <a:t> B </a:t>
            </a:r>
            <a:r>
              <a:rPr lang="en-US" sz="2400" dirty="0" smtClean="0">
                <a:sym typeface="Wingdings" pitchFamily="2" charset="2"/>
              </a:rPr>
              <a:t> B</a:t>
            </a:r>
          </a:p>
          <a:p>
            <a:pPr lvl="1"/>
            <a:r>
              <a:rPr lang="en-US" sz="2400" dirty="0" smtClean="0">
                <a:sym typeface="Wingdings" pitchFamily="2" charset="2"/>
              </a:rPr>
              <a:t>F(x, y) = </a:t>
            </a:r>
            <a:r>
              <a:rPr lang="en-US" sz="2400" dirty="0" err="1" smtClean="0">
                <a:sym typeface="Wingdings" pitchFamily="2" charset="2"/>
              </a:rPr>
              <a:t>xy</a:t>
            </a:r>
            <a:r>
              <a:rPr lang="en-US" sz="2400" dirty="0" smtClean="0">
                <a:sym typeface="Wingdings" pitchFamily="2" charset="2"/>
              </a:rPr>
              <a:t>’</a:t>
            </a:r>
          </a:p>
          <a:p>
            <a:r>
              <a:rPr lang="en-US" sz="2800" dirty="0" smtClean="0"/>
              <a:t>Parity bit</a:t>
            </a:r>
          </a:p>
          <a:p>
            <a:pPr lvl="1"/>
            <a:r>
              <a:rPr lang="en-US" sz="2400" dirty="0" smtClean="0"/>
              <a:t>Let B = { 0, 1 }</a:t>
            </a:r>
          </a:p>
          <a:p>
            <a:pPr lvl="1"/>
            <a:r>
              <a:rPr lang="en-US" sz="2400" dirty="0" smtClean="0"/>
              <a:t>parity : B</a:t>
            </a:r>
            <a:r>
              <a:rPr lang="en-US" sz="2400" baseline="30000" dirty="0" smtClean="0"/>
              <a:t>8</a:t>
            </a:r>
            <a:r>
              <a:rPr lang="en-US" sz="2400" dirty="0" smtClean="0"/>
              <a:t> </a:t>
            </a:r>
            <a:r>
              <a:rPr lang="en-US" sz="2400" dirty="0" smtClean="0">
                <a:sym typeface="Wingdings" pitchFamily="2" charset="2"/>
              </a:rPr>
              <a:t> B</a:t>
            </a:r>
            <a:r>
              <a:rPr lang="en-US" sz="2400" baseline="30000" dirty="0" smtClean="0">
                <a:sym typeface="Wingdings" pitchFamily="2" charset="2"/>
              </a:rPr>
              <a:t>9</a:t>
            </a:r>
            <a:r>
              <a:rPr lang="en-US" sz="2400" dirty="0" smtClean="0">
                <a:sym typeface="Wingdings" pitchFamily="2" charset="2"/>
              </a:rPr>
              <a:t>  (or you could say   parity :  Z  Z)</a:t>
            </a:r>
          </a:p>
          <a:p>
            <a:pPr lvl="1"/>
            <a:r>
              <a:rPr lang="en-US" sz="2400" dirty="0" smtClean="0">
                <a:sym typeface="Wingdings" pitchFamily="2" charset="2"/>
              </a:rPr>
              <a:t>Rule for parity:</a:t>
            </a:r>
          </a:p>
          <a:p>
            <a:pPr lvl="1">
              <a:buNone/>
            </a:pPr>
            <a:r>
              <a:rPr lang="en-US" sz="2400" dirty="0" smtClean="0">
                <a:sym typeface="Wingdings" pitchFamily="2" charset="2"/>
              </a:rPr>
              <a:t>	if  x</a:t>
            </a:r>
            <a:r>
              <a:rPr lang="en-US" sz="2400" baseline="-25000" dirty="0" smtClean="0">
                <a:sym typeface="Wingdings" pitchFamily="2" charset="2"/>
              </a:rPr>
              <a:t>7</a:t>
            </a:r>
            <a:r>
              <a:rPr lang="en-US" sz="2400" dirty="0" smtClean="0">
                <a:sym typeface="Wingdings" pitchFamily="2" charset="2"/>
              </a:rPr>
              <a:t> + x</a:t>
            </a:r>
            <a:r>
              <a:rPr lang="en-US" sz="2400" baseline="-25000" dirty="0" smtClean="0">
                <a:sym typeface="Wingdings" pitchFamily="2" charset="2"/>
              </a:rPr>
              <a:t>6</a:t>
            </a:r>
            <a:r>
              <a:rPr lang="en-US" sz="2400" dirty="0" smtClean="0">
                <a:sym typeface="Wingdings" pitchFamily="2" charset="2"/>
              </a:rPr>
              <a:t> + … x</a:t>
            </a:r>
            <a:r>
              <a:rPr lang="en-US" sz="2400" baseline="-25000" dirty="0" smtClean="0">
                <a:sym typeface="Wingdings" pitchFamily="2" charset="2"/>
              </a:rPr>
              <a:t>0</a:t>
            </a:r>
            <a:r>
              <a:rPr lang="en-US" sz="2400" dirty="0" smtClean="0">
                <a:sym typeface="Wingdings" pitchFamily="2" charset="2"/>
              </a:rPr>
              <a:t> is even, then x</a:t>
            </a:r>
            <a:r>
              <a:rPr lang="en-US" sz="2400" baseline="-25000" dirty="0" smtClean="0">
                <a:sym typeface="Wingdings" pitchFamily="2" charset="2"/>
              </a:rPr>
              <a:t>8</a:t>
            </a:r>
            <a:r>
              <a:rPr lang="en-US" sz="2400" dirty="0" smtClean="0">
                <a:sym typeface="Wingdings" pitchFamily="2" charset="2"/>
              </a:rPr>
              <a:t> = 0</a:t>
            </a:r>
          </a:p>
          <a:p>
            <a:pPr lvl="1">
              <a:buNone/>
            </a:pPr>
            <a:r>
              <a:rPr lang="en-US" sz="2400" dirty="0" smtClean="0">
                <a:sym typeface="Wingdings" pitchFamily="2" charset="2"/>
              </a:rPr>
              <a:t>	else x</a:t>
            </a:r>
            <a:r>
              <a:rPr lang="en-US" sz="2400" baseline="-25000" dirty="0" smtClean="0">
                <a:sym typeface="Wingdings" pitchFamily="2" charset="2"/>
              </a:rPr>
              <a:t>8</a:t>
            </a:r>
            <a:r>
              <a:rPr lang="en-US" sz="2400" dirty="0" smtClean="0">
                <a:sym typeface="Wingdings" pitchFamily="2" charset="2"/>
              </a:rPr>
              <a:t> = 1.</a:t>
            </a:r>
          </a:p>
          <a:p>
            <a:pPr lvl="1"/>
            <a:endParaRPr lang="en-US" sz="2400" dirty="0" smtClean="0"/>
          </a:p>
          <a:p>
            <a:endParaRPr lang="en-US" sz="28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language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It turns out that in CS, some of the most important functions are those on binary input (of arbitrary length), returning true/false.</a:t>
            </a:r>
          </a:p>
          <a:p>
            <a:r>
              <a:rPr lang="en-US" sz="2800" dirty="0" smtClean="0"/>
              <a:t>Truth table is not feasible!</a:t>
            </a:r>
          </a:p>
          <a:p>
            <a:r>
              <a:rPr lang="en-US" sz="2800" dirty="0" smtClean="0"/>
              <a:t>Alphabet </a:t>
            </a:r>
            <a:r>
              <a:rPr lang="el-GR" sz="2800" dirty="0" smtClean="0"/>
              <a:t>Σ</a:t>
            </a:r>
            <a:r>
              <a:rPr lang="en-US" sz="2800" dirty="0" smtClean="0"/>
              <a:t> = { 0, 1 } or { a, b }.</a:t>
            </a:r>
          </a:p>
          <a:p>
            <a:r>
              <a:rPr lang="en-US" sz="2800" dirty="0" smtClean="0"/>
              <a:t>Example</a:t>
            </a:r>
          </a:p>
          <a:p>
            <a:pPr lvl="1"/>
            <a:r>
              <a:rPr lang="en-US" sz="2400" dirty="0" smtClean="0"/>
              <a:t>Let L = </a:t>
            </a:r>
            <a:r>
              <a:rPr lang="el-GR" sz="2400" dirty="0" smtClean="0"/>
              <a:t>Σ</a:t>
            </a:r>
            <a:r>
              <a:rPr lang="en-US" sz="2400" baseline="30000" dirty="0" smtClean="0"/>
              <a:t>1</a:t>
            </a:r>
            <a:r>
              <a:rPr lang="en-US" sz="2400" dirty="0" smtClean="0"/>
              <a:t> </a:t>
            </a:r>
            <a:r>
              <a:rPr lang="en-US" sz="2400" dirty="0" smtClean="0">
                <a:sym typeface="Symbol"/>
              </a:rPr>
              <a:t> </a:t>
            </a:r>
            <a:r>
              <a:rPr lang="el-GR" sz="2400" dirty="0" smtClean="0"/>
              <a:t>Σ</a:t>
            </a:r>
            <a:r>
              <a:rPr lang="en-US" sz="2400" baseline="30000" dirty="0" smtClean="0"/>
              <a:t>2</a:t>
            </a:r>
            <a:r>
              <a:rPr lang="en-US" sz="2400" dirty="0" smtClean="0"/>
              <a:t>   and let   </a:t>
            </a:r>
            <a:r>
              <a:rPr lang="en-US" sz="2400" dirty="0" err="1" smtClean="0"/>
              <a:t>boolean</a:t>
            </a:r>
            <a:r>
              <a:rPr lang="en-US" sz="2400" dirty="0" smtClean="0"/>
              <a:t> = { true, false }</a:t>
            </a:r>
            <a:endParaRPr lang="en-US" sz="2400" baseline="30000" dirty="0" smtClean="0"/>
          </a:p>
          <a:p>
            <a:pPr lvl="1"/>
            <a:r>
              <a:rPr lang="en-US" sz="2400" dirty="0" smtClean="0"/>
              <a:t>f :  L </a:t>
            </a:r>
            <a:r>
              <a:rPr lang="en-US" sz="2400" dirty="0" smtClean="0">
                <a:sym typeface="Wingdings" pitchFamily="2" charset="2"/>
              </a:rPr>
              <a:t> </a:t>
            </a:r>
            <a:r>
              <a:rPr lang="en-US" sz="2400" dirty="0" err="1" smtClean="0">
                <a:sym typeface="Wingdings" pitchFamily="2" charset="2"/>
              </a:rPr>
              <a:t>boolean</a:t>
            </a:r>
            <a:endParaRPr lang="en-US" sz="2400" dirty="0" smtClean="0">
              <a:sym typeface="Wingdings" pitchFamily="2" charset="2"/>
            </a:endParaRPr>
          </a:p>
          <a:p>
            <a:pPr lvl="1"/>
            <a:r>
              <a:rPr lang="en-US" sz="2400" dirty="0" smtClean="0">
                <a:sym typeface="Wingdings" pitchFamily="2" charset="2"/>
              </a:rPr>
              <a:t>f(x) = x begins with 0</a:t>
            </a:r>
          </a:p>
          <a:p>
            <a:pPr lvl="1"/>
            <a:r>
              <a:rPr lang="en-US" sz="2400" dirty="0" smtClean="0">
                <a:sym typeface="Wingdings" pitchFamily="2" charset="2"/>
              </a:rPr>
              <a:t>Describe in your own words.</a:t>
            </a:r>
            <a:endParaRPr lang="en-US" sz="2400" dirty="0" smtClean="0"/>
          </a:p>
          <a:p>
            <a:endParaRPr lang="en-US" sz="28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800" dirty="0" smtClean="0"/>
              <a:t>A way to reverse a string</a:t>
            </a:r>
          </a:p>
          <a:p>
            <a:pPr lvl="1"/>
            <a:r>
              <a:rPr lang="en-US" sz="2400" dirty="0" smtClean="0"/>
              <a:t>reverse : </a:t>
            </a:r>
            <a:r>
              <a:rPr lang="el-GR" sz="2400" dirty="0" smtClean="0"/>
              <a:t>Σ</a:t>
            </a:r>
            <a:r>
              <a:rPr lang="en-US" sz="2400" dirty="0" smtClean="0"/>
              <a:t>* </a:t>
            </a:r>
            <a:r>
              <a:rPr lang="en-US" sz="2400" dirty="0" smtClean="0">
                <a:sym typeface="Wingdings" pitchFamily="2" charset="2"/>
              </a:rPr>
              <a:t> </a:t>
            </a:r>
            <a:r>
              <a:rPr lang="el-GR" sz="2400" dirty="0" smtClean="0"/>
              <a:t>Σ</a:t>
            </a:r>
            <a:r>
              <a:rPr lang="en-US" sz="2400" dirty="0" smtClean="0"/>
              <a:t>*</a:t>
            </a:r>
            <a:endParaRPr lang="en-US" sz="2400" dirty="0" smtClean="0">
              <a:sym typeface="Wingdings" pitchFamily="2" charset="2"/>
            </a:endParaRPr>
          </a:p>
          <a:p>
            <a:pPr lvl="1"/>
            <a:r>
              <a:rPr lang="en-US" sz="2400" dirty="0" smtClean="0"/>
              <a:t>reverse(x) = the reversal of the bits of x</a:t>
            </a:r>
          </a:p>
          <a:p>
            <a:r>
              <a:rPr lang="en-US" sz="2800" dirty="0" smtClean="0"/>
              <a:t>The “equal” language</a:t>
            </a:r>
          </a:p>
          <a:p>
            <a:pPr lvl="1"/>
            <a:r>
              <a:rPr lang="en-US" sz="2400" dirty="0" smtClean="0"/>
              <a:t>f : </a:t>
            </a:r>
            <a:r>
              <a:rPr lang="el-GR" sz="2400" dirty="0" smtClean="0"/>
              <a:t>Σ</a:t>
            </a:r>
            <a:r>
              <a:rPr lang="en-US" sz="2400" dirty="0" smtClean="0"/>
              <a:t>* </a:t>
            </a:r>
            <a:r>
              <a:rPr lang="en-US" sz="2400" dirty="0" smtClean="0">
                <a:sym typeface="Wingdings" pitchFamily="2" charset="2"/>
              </a:rPr>
              <a:t> </a:t>
            </a:r>
            <a:r>
              <a:rPr lang="en-US" sz="2400" dirty="0" err="1" smtClean="0">
                <a:sym typeface="Wingdings" pitchFamily="2" charset="2"/>
              </a:rPr>
              <a:t>boolean</a:t>
            </a:r>
            <a:endParaRPr lang="en-US" sz="2400" dirty="0" smtClean="0">
              <a:sym typeface="Wingdings" pitchFamily="2" charset="2"/>
            </a:endParaRPr>
          </a:p>
          <a:p>
            <a:pPr lvl="1"/>
            <a:r>
              <a:rPr lang="en-US" sz="2400" dirty="0" smtClean="0">
                <a:sym typeface="Wingdings" pitchFamily="2" charset="2"/>
              </a:rPr>
              <a:t>f(x) = x has an equal number of 0’s and 1’s</a:t>
            </a:r>
          </a:p>
          <a:p>
            <a:pPr lvl="1"/>
            <a:r>
              <a:rPr lang="en-US" sz="2400" dirty="0" smtClean="0">
                <a:sym typeface="Wingdings" pitchFamily="2" charset="2"/>
              </a:rPr>
              <a:t>For instance:</a:t>
            </a:r>
          </a:p>
          <a:p>
            <a:pPr lvl="1">
              <a:buNone/>
            </a:pPr>
            <a:r>
              <a:rPr lang="en-US" sz="2400" dirty="0" smtClean="0">
                <a:sym typeface="Wingdings" pitchFamily="2" charset="2"/>
              </a:rPr>
              <a:t>	f(</a:t>
            </a:r>
            <a:r>
              <a:rPr lang="el-GR" sz="2400" dirty="0" smtClean="0">
                <a:sym typeface="Wingdings" pitchFamily="2" charset="2"/>
              </a:rPr>
              <a:t>ε</a:t>
            </a:r>
            <a:r>
              <a:rPr lang="en-US" sz="2400" dirty="0" smtClean="0">
                <a:sym typeface="Wingdings" pitchFamily="2" charset="2"/>
              </a:rPr>
              <a:t>) = true</a:t>
            </a:r>
          </a:p>
          <a:p>
            <a:pPr lvl="1">
              <a:buNone/>
            </a:pPr>
            <a:r>
              <a:rPr lang="en-US" sz="2400" dirty="0" smtClean="0">
                <a:sym typeface="Wingdings" pitchFamily="2" charset="2"/>
              </a:rPr>
              <a:t>	f(1) = false</a:t>
            </a:r>
          </a:p>
          <a:p>
            <a:pPr lvl="1">
              <a:buNone/>
            </a:pPr>
            <a:r>
              <a:rPr lang="en-US" sz="2400" dirty="0" smtClean="0">
                <a:sym typeface="Wingdings" pitchFamily="2" charset="2"/>
              </a:rPr>
              <a:t>	f(1010) = true</a:t>
            </a:r>
          </a:p>
          <a:p>
            <a:pPr lvl="1"/>
            <a:r>
              <a:rPr lang="en-US" sz="2400" dirty="0" smtClean="0">
                <a:sym typeface="Wingdings" pitchFamily="2" charset="2"/>
              </a:rPr>
              <a:t>Can you give more examples of x where f(x) = true?</a:t>
            </a:r>
            <a:endParaRPr lang="en-US" sz="24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Finite automata</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sz="2800" dirty="0" smtClean="0"/>
              <a:t>Automata is plural; automaton is singular</a:t>
            </a:r>
          </a:p>
          <a:p>
            <a:r>
              <a:rPr lang="en-US" sz="2800" dirty="0" smtClean="0"/>
              <a:t>Also called a finite state machine, or just FA</a:t>
            </a:r>
          </a:p>
          <a:p>
            <a:r>
              <a:rPr lang="en-US" sz="2800" dirty="0" smtClean="0"/>
              <a:t>Very common type of function used in CS, of the form </a:t>
            </a:r>
            <a:r>
              <a:rPr lang="el-GR" sz="2800" dirty="0" smtClean="0"/>
              <a:t>Σ</a:t>
            </a:r>
            <a:r>
              <a:rPr lang="en-US" sz="2800" dirty="0" smtClean="0"/>
              <a:t>* </a:t>
            </a:r>
            <a:r>
              <a:rPr lang="en-US" sz="2800" dirty="0" smtClean="0">
                <a:sym typeface="Wingdings" pitchFamily="2" charset="2"/>
              </a:rPr>
              <a:t> </a:t>
            </a:r>
            <a:r>
              <a:rPr lang="en-US" sz="2800" dirty="0" err="1" smtClean="0">
                <a:sym typeface="Wingdings" pitchFamily="2" charset="2"/>
              </a:rPr>
              <a:t>boolean</a:t>
            </a:r>
            <a:endParaRPr lang="en-US" sz="2800" dirty="0" smtClean="0">
              <a:sym typeface="Wingdings" pitchFamily="2" charset="2"/>
            </a:endParaRPr>
          </a:p>
          <a:p>
            <a:r>
              <a:rPr lang="en-US" sz="2800" dirty="0" smtClean="0">
                <a:sym typeface="Wingdings" pitchFamily="2" charset="2"/>
              </a:rPr>
              <a:t>When an FA is given input, it can’t immediately determine whether to determine true/false.  So we must have various </a:t>
            </a:r>
            <a:r>
              <a:rPr lang="en-US" sz="2800" dirty="0" smtClean="0">
                <a:solidFill>
                  <a:srgbClr val="FFFF00"/>
                </a:solidFill>
                <a:sym typeface="Wingdings" pitchFamily="2" charset="2"/>
              </a:rPr>
              <a:t>states</a:t>
            </a:r>
            <a:r>
              <a:rPr lang="en-US" sz="2800" dirty="0" smtClean="0">
                <a:sym typeface="Wingdings" pitchFamily="2" charset="2"/>
              </a:rPr>
              <a:t> and </a:t>
            </a:r>
            <a:r>
              <a:rPr lang="en-US" sz="2800" dirty="0" smtClean="0">
                <a:solidFill>
                  <a:srgbClr val="FFFF00"/>
                </a:solidFill>
                <a:sym typeface="Wingdings" pitchFamily="2" charset="2"/>
              </a:rPr>
              <a:t>transitions</a:t>
            </a:r>
            <a:r>
              <a:rPr lang="en-US" sz="2800" dirty="0" smtClean="0">
                <a:sym typeface="Wingdings" pitchFamily="2" charset="2"/>
              </a:rPr>
              <a:t> to assist in the computation.</a:t>
            </a:r>
          </a:p>
          <a:p>
            <a:r>
              <a:rPr lang="en-US" sz="2800" dirty="0" smtClean="0">
                <a:sym typeface="Wingdings" pitchFamily="2" charset="2"/>
              </a:rPr>
              <a:t>We can specify an FA by either</a:t>
            </a:r>
          </a:p>
          <a:p>
            <a:pPr lvl="1"/>
            <a:r>
              <a:rPr lang="en-US" sz="2400" dirty="0" smtClean="0">
                <a:sym typeface="Wingdings" pitchFamily="2" charset="2"/>
              </a:rPr>
              <a:t>A drawing</a:t>
            </a:r>
          </a:p>
          <a:p>
            <a:pPr lvl="1"/>
            <a:r>
              <a:rPr lang="en-US" sz="2400" dirty="0" smtClean="0">
                <a:sym typeface="Wingdings" pitchFamily="2" charset="2"/>
              </a:rPr>
              <a:t>A state table</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Example</a:t>
            </a:r>
          </a:p>
        </p:txBody>
      </p:sp>
      <p:sp>
        <p:nvSpPr>
          <p:cNvPr id="27651" name="Rectangle 3"/>
          <p:cNvSpPr>
            <a:spLocks noGrp="1" noChangeArrowheads="1"/>
          </p:cNvSpPr>
          <p:nvPr>
            <p:ph type="body" sz="half" idx="2"/>
          </p:nvPr>
        </p:nvSpPr>
        <p:spPr/>
        <p:txBody>
          <a:bodyPr/>
          <a:lstStyle/>
          <a:p>
            <a:r>
              <a:rPr lang="en-US" sz="2800" dirty="0"/>
              <a:t>Start state</a:t>
            </a:r>
          </a:p>
          <a:p>
            <a:r>
              <a:rPr lang="en-US" sz="2800" dirty="0"/>
              <a:t>Accept/happy state(s)</a:t>
            </a:r>
          </a:p>
          <a:p>
            <a:pPr lvl="1"/>
            <a:r>
              <a:rPr lang="en-US" sz="2400" dirty="0"/>
              <a:t>If we are in one of these when input is done, we accept string.</a:t>
            </a:r>
          </a:p>
          <a:p>
            <a:r>
              <a:rPr lang="en-US" sz="2800" dirty="0"/>
              <a:t>Transitions</a:t>
            </a:r>
          </a:p>
          <a:p>
            <a:r>
              <a:rPr lang="en-US" sz="2800" dirty="0"/>
              <a:t>“finite” refers to # of states.  More on limitations later.</a:t>
            </a:r>
          </a:p>
        </p:txBody>
      </p:sp>
      <p:sp>
        <p:nvSpPr>
          <p:cNvPr id="27670" name="Oval 22"/>
          <p:cNvSpPr>
            <a:spLocks noChangeArrowheads="1"/>
          </p:cNvSpPr>
          <p:nvPr/>
        </p:nvSpPr>
        <p:spPr bwMode="auto">
          <a:xfrm>
            <a:off x="381000" y="3048000"/>
            <a:ext cx="685800" cy="685800"/>
          </a:xfrm>
          <a:prstGeom prst="ellipse">
            <a:avLst/>
          </a:prstGeom>
          <a:solidFill>
            <a:schemeClr val="accent1"/>
          </a:solidFill>
          <a:ln w="9525">
            <a:solidFill>
              <a:schemeClr val="tx1"/>
            </a:solidFill>
            <a:round/>
            <a:headEnd/>
            <a:tailEnd/>
          </a:ln>
          <a:effectLst/>
        </p:spPr>
        <p:txBody>
          <a:bodyPr wrap="none" anchor="ctr"/>
          <a:lstStyle/>
          <a:p>
            <a:pPr algn="ctr"/>
            <a:r>
              <a:rPr lang="en-US"/>
              <a:t>s1</a:t>
            </a:r>
          </a:p>
        </p:txBody>
      </p:sp>
      <p:sp>
        <p:nvSpPr>
          <p:cNvPr id="27671" name="Oval 23"/>
          <p:cNvSpPr>
            <a:spLocks noChangeArrowheads="1"/>
          </p:cNvSpPr>
          <p:nvPr/>
        </p:nvSpPr>
        <p:spPr bwMode="auto">
          <a:xfrm>
            <a:off x="3276600" y="3048000"/>
            <a:ext cx="685800" cy="685800"/>
          </a:xfrm>
          <a:prstGeom prst="ellipse">
            <a:avLst/>
          </a:prstGeom>
          <a:solidFill>
            <a:schemeClr val="accent1"/>
          </a:solidFill>
          <a:ln w="76200" cmpd="dbl">
            <a:solidFill>
              <a:schemeClr val="tx1"/>
            </a:solidFill>
            <a:round/>
            <a:headEnd/>
            <a:tailEnd/>
          </a:ln>
          <a:effectLst/>
        </p:spPr>
        <p:txBody>
          <a:bodyPr wrap="none" anchor="ctr"/>
          <a:lstStyle/>
          <a:p>
            <a:pPr algn="ctr"/>
            <a:r>
              <a:rPr lang="en-US"/>
              <a:t>s2</a:t>
            </a:r>
          </a:p>
        </p:txBody>
      </p:sp>
      <p:sp>
        <p:nvSpPr>
          <p:cNvPr id="27672" name="Freeform 24"/>
          <p:cNvSpPr>
            <a:spLocks/>
          </p:cNvSpPr>
          <p:nvPr/>
        </p:nvSpPr>
        <p:spPr bwMode="auto">
          <a:xfrm>
            <a:off x="1066800" y="2882900"/>
            <a:ext cx="2209800" cy="546100"/>
          </a:xfrm>
          <a:custGeom>
            <a:avLst/>
            <a:gdLst/>
            <a:ahLst/>
            <a:cxnLst>
              <a:cxn ang="0">
                <a:pos x="0" y="344"/>
              </a:cxn>
              <a:cxn ang="0">
                <a:pos x="672" y="8"/>
              </a:cxn>
              <a:cxn ang="0">
                <a:pos x="1392" y="296"/>
              </a:cxn>
            </a:cxnLst>
            <a:rect l="0" t="0" r="r" b="b"/>
            <a:pathLst>
              <a:path w="1392" h="344">
                <a:moveTo>
                  <a:pt x="0" y="344"/>
                </a:moveTo>
                <a:cubicBezTo>
                  <a:pt x="220" y="180"/>
                  <a:pt x="440" y="16"/>
                  <a:pt x="672" y="8"/>
                </a:cubicBezTo>
                <a:cubicBezTo>
                  <a:pt x="904" y="0"/>
                  <a:pt x="1148" y="148"/>
                  <a:pt x="1392" y="296"/>
                </a:cubicBezTo>
              </a:path>
            </a:pathLst>
          </a:custGeom>
          <a:noFill/>
          <a:ln w="9525">
            <a:solidFill>
              <a:schemeClr val="tx1"/>
            </a:solidFill>
            <a:round/>
            <a:headEnd/>
            <a:tailEnd type="arrow" w="lg" len="lg"/>
          </a:ln>
          <a:effectLst/>
        </p:spPr>
        <p:txBody>
          <a:bodyPr/>
          <a:lstStyle/>
          <a:p>
            <a:endParaRPr lang="en-US"/>
          </a:p>
        </p:txBody>
      </p:sp>
      <p:sp>
        <p:nvSpPr>
          <p:cNvPr id="27673" name="Freeform 25"/>
          <p:cNvSpPr>
            <a:spLocks/>
          </p:cNvSpPr>
          <p:nvPr/>
        </p:nvSpPr>
        <p:spPr bwMode="auto">
          <a:xfrm>
            <a:off x="193675" y="2673350"/>
            <a:ext cx="246063" cy="492125"/>
          </a:xfrm>
          <a:custGeom>
            <a:avLst/>
            <a:gdLst/>
            <a:ahLst/>
            <a:cxnLst>
              <a:cxn ang="0">
                <a:pos x="0" y="0"/>
              </a:cxn>
              <a:cxn ang="0">
                <a:pos x="155" y="310"/>
              </a:cxn>
            </a:cxnLst>
            <a:rect l="0" t="0" r="r" b="b"/>
            <a:pathLst>
              <a:path w="155" h="310">
                <a:moveTo>
                  <a:pt x="0" y="0"/>
                </a:moveTo>
                <a:lnTo>
                  <a:pt x="155" y="310"/>
                </a:lnTo>
              </a:path>
            </a:pathLst>
          </a:custGeom>
          <a:noFill/>
          <a:ln w="9525">
            <a:solidFill>
              <a:schemeClr val="tx1"/>
            </a:solidFill>
            <a:round/>
            <a:headEnd type="none" w="med" len="med"/>
            <a:tailEnd type="triangle" w="med" len="med"/>
          </a:ln>
          <a:effectLst/>
        </p:spPr>
        <p:txBody>
          <a:bodyPr/>
          <a:lstStyle/>
          <a:p>
            <a:endParaRPr lang="en-US"/>
          </a:p>
        </p:txBody>
      </p:sp>
      <p:sp>
        <p:nvSpPr>
          <p:cNvPr id="27674" name="Freeform 26"/>
          <p:cNvSpPr>
            <a:spLocks/>
          </p:cNvSpPr>
          <p:nvPr/>
        </p:nvSpPr>
        <p:spPr bwMode="auto">
          <a:xfrm>
            <a:off x="292100" y="3733800"/>
            <a:ext cx="939800" cy="1066800"/>
          </a:xfrm>
          <a:custGeom>
            <a:avLst/>
            <a:gdLst/>
            <a:ahLst/>
            <a:cxnLst>
              <a:cxn ang="0">
                <a:pos x="248" y="0"/>
              </a:cxn>
              <a:cxn ang="0">
                <a:pos x="8" y="528"/>
              </a:cxn>
              <a:cxn ang="0">
                <a:pos x="296" y="672"/>
              </a:cxn>
              <a:cxn ang="0">
                <a:pos x="584" y="528"/>
              </a:cxn>
              <a:cxn ang="0">
                <a:pos x="344" y="0"/>
              </a:cxn>
            </a:cxnLst>
            <a:rect l="0" t="0" r="r" b="b"/>
            <a:pathLst>
              <a:path w="592" h="672">
                <a:moveTo>
                  <a:pt x="248" y="0"/>
                </a:moveTo>
                <a:cubicBezTo>
                  <a:pt x="124" y="208"/>
                  <a:pt x="0" y="416"/>
                  <a:pt x="8" y="528"/>
                </a:cubicBezTo>
                <a:cubicBezTo>
                  <a:pt x="16" y="640"/>
                  <a:pt x="200" y="672"/>
                  <a:pt x="296" y="672"/>
                </a:cubicBezTo>
                <a:cubicBezTo>
                  <a:pt x="392" y="672"/>
                  <a:pt x="576" y="640"/>
                  <a:pt x="584" y="528"/>
                </a:cubicBezTo>
                <a:cubicBezTo>
                  <a:pt x="592" y="416"/>
                  <a:pt x="344" y="80"/>
                  <a:pt x="344" y="0"/>
                </a:cubicBezTo>
              </a:path>
            </a:pathLst>
          </a:custGeom>
          <a:noFill/>
          <a:ln w="9525">
            <a:solidFill>
              <a:schemeClr val="tx1"/>
            </a:solidFill>
            <a:round/>
            <a:headEnd/>
            <a:tailEnd type="arrow" w="lg" len="lg"/>
          </a:ln>
          <a:effectLst/>
        </p:spPr>
        <p:txBody>
          <a:bodyPr/>
          <a:lstStyle/>
          <a:p>
            <a:endParaRPr lang="en-US"/>
          </a:p>
        </p:txBody>
      </p:sp>
      <p:sp>
        <p:nvSpPr>
          <p:cNvPr id="27675" name="Freeform 27"/>
          <p:cNvSpPr>
            <a:spLocks/>
          </p:cNvSpPr>
          <p:nvPr/>
        </p:nvSpPr>
        <p:spPr bwMode="auto">
          <a:xfrm>
            <a:off x="3175000" y="3733800"/>
            <a:ext cx="1028700" cy="1143000"/>
          </a:xfrm>
          <a:custGeom>
            <a:avLst/>
            <a:gdLst/>
            <a:ahLst/>
            <a:cxnLst>
              <a:cxn ang="0">
                <a:pos x="208" y="0"/>
              </a:cxn>
              <a:cxn ang="0">
                <a:pos x="16" y="576"/>
              </a:cxn>
              <a:cxn ang="0">
                <a:pos x="304" y="720"/>
              </a:cxn>
              <a:cxn ang="0">
                <a:pos x="640" y="576"/>
              </a:cxn>
              <a:cxn ang="0">
                <a:pos x="352" y="0"/>
              </a:cxn>
            </a:cxnLst>
            <a:rect l="0" t="0" r="r" b="b"/>
            <a:pathLst>
              <a:path w="648" h="720">
                <a:moveTo>
                  <a:pt x="208" y="0"/>
                </a:moveTo>
                <a:cubicBezTo>
                  <a:pt x="104" y="228"/>
                  <a:pt x="0" y="456"/>
                  <a:pt x="16" y="576"/>
                </a:cubicBezTo>
                <a:cubicBezTo>
                  <a:pt x="32" y="696"/>
                  <a:pt x="200" y="720"/>
                  <a:pt x="304" y="720"/>
                </a:cubicBezTo>
                <a:cubicBezTo>
                  <a:pt x="408" y="720"/>
                  <a:pt x="632" y="696"/>
                  <a:pt x="640" y="576"/>
                </a:cubicBezTo>
                <a:cubicBezTo>
                  <a:pt x="648" y="456"/>
                  <a:pt x="500" y="228"/>
                  <a:pt x="352" y="0"/>
                </a:cubicBezTo>
              </a:path>
            </a:pathLst>
          </a:custGeom>
          <a:noFill/>
          <a:ln w="9525">
            <a:solidFill>
              <a:schemeClr val="tx1"/>
            </a:solidFill>
            <a:round/>
            <a:headEnd/>
            <a:tailEnd type="arrow" w="lg" len="lg"/>
          </a:ln>
          <a:effectLst/>
        </p:spPr>
        <p:txBody>
          <a:bodyPr/>
          <a:lstStyle/>
          <a:p>
            <a:endParaRPr lang="en-US"/>
          </a:p>
        </p:txBody>
      </p:sp>
      <p:sp>
        <p:nvSpPr>
          <p:cNvPr id="27676" name="Text Box 28"/>
          <p:cNvSpPr txBox="1">
            <a:spLocks noChangeArrowheads="1"/>
          </p:cNvSpPr>
          <p:nvPr/>
        </p:nvSpPr>
        <p:spPr bwMode="auto">
          <a:xfrm>
            <a:off x="533400" y="4876800"/>
            <a:ext cx="304800" cy="366713"/>
          </a:xfrm>
          <a:prstGeom prst="rect">
            <a:avLst/>
          </a:prstGeom>
          <a:noFill/>
          <a:ln w="9525">
            <a:noFill/>
            <a:miter lim="800000"/>
            <a:headEnd/>
            <a:tailEnd/>
          </a:ln>
          <a:effectLst/>
        </p:spPr>
        <p:txBody>
          <a:bodyPr>
            <a:spAutoFit/>
          </a:bodyPr>
          <a:lstStyle/>
          <a:p>
            <a:pPr>
              <a:spcBef>
                <a:spcPct val="50000"/>
              </a:spcBef>
            </a:pPr>
            <a:r>
              <a:rPr lang="en-US"/>
              <a:t>1</a:t>
            </a:r>
          </a:p>
        </p:txBody>
      </p:sp>
      <p:sp>
        <p:nvSpPr>
          <p:cNvPr id="27677" name="Text Box 29"/>
          <p:cNvSpPr txBox="1">
            <a:spLocks noChangeArrowheads="1"/>
          </p:cNvSpPr>
          <p:nvPr/>
        </p:nvSpPr>
        <p:spPr bwMode="auto">
          <a:xfrm>
            <a:off x="3276600" y="4953000"/>
            <a:ext cx="914400" cy="366713"/>
          </a:xfrm>
          <a:prstGeom prst="rect">
            <a:avLst/>
          </a:prstGeom>
          <a:noFill/>
          <a:ln w="9525">
            <a:noFill/>
            <a:miter lim="800000"/>
            <a:headEnd/>
            <a:tailEnd/>
          </a:ln>
          <a:effectLst/>
        </p:spPr>
        <p:txBody>
          <a:bodyPr>
            <a:spAutoFit/>
          </a:bodyPr>
          <a:lstStyle/>
          <a:p>
            <a:pPr>
              <a:spcBef>
                <a:spcPct val="50000"/>
              </a:spcBef>
            </a:pPr>
            <a:r>
              <a:rPr lang="en-US"/>
              <a:t>0, 1</a:t>
            </a:r>
          </a:p>
        </p:txBody>
      </p:sp>
      <p:sp>
        <p:nvSpPr>
          <p:cNvPr id="27678" name="Text Box 30"/>
          <p:cNvSpPr txBox="1">
            <a:spLocks noChangeArrowheads="1"/>
          </p:cNvSpPr>
          <p:nvPr/>
        </p:nvSpPr>
        <p:spPr bwMode="auto">
          <a:xfrm>
            <a:off x="1905000" y="2438400"/>
            <a:ext cx="533400" cy="366713"/>
          </a:xfrm>
          <a:prstGeom prst="rect">
            <a:avLst/>
          </a:prstGeom>
          <a:noFill/>
          <a:ln w="9525">
            <a:noFill/>
            <a:miter lim="800000"/>
            <a:headEnd/>
            <a:tailEnd/>
          </a:ln>
          <a:effectLst/>
        </p:spPr>
        <p:txBody>
          <a:bodyPr>
            <a:spAutoFit/>
          </a:bodyPr>
          <a:lstStyle/>
          <a:p>
            <a:pPr>
              <a:spcBef>
                <a:spcPct val="50000"/>
              </a:spcBef>
            </a:pPr>
            <a:r>
              <a:rPr lang="en-US"/>
              <a:t>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00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00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1933</TotalTime>
  <Words>12335</Words>
  <Application>Microsoft Office PowerPoint</Application>
  <PresentationFormat>On-screen Show (4:3)</PresentationFormat>
  <Paragraphs>2293</Paragraphs>
  <Slides>172</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172</vt:i4>
      </vt:variant>
    </vt:vector>
  </HeadingPairs>
  <TitlesOfParts>
    <vt:vector size="174" baseType="lpstr">
      <vt:lpstr>Office Theme</vt:lpstr>
      <vt:lpstr>Equation</vt:lpstr>
      <vt:lpstr>Introduction</vt:lpstr>
      <vt:lpstr>Logic</vt:lpstr>
      <vt:lpstr>Compound statements</vt:lpstr>
      <vt:lpstr>Meaning of operators</vt:lpstr>
      <vt:lpstr>Parallel with arithmetic</vt:lpstr>
      <vt:lpstr>Evaluation</vt:lpstr>
      <vt:lpstr>Lessons from TT</vt:lpstr>
      <vt:lpstr>More lessons from TT</vt:lpstr>
      <vt:lpstr>Implications</vt:lpstr>
      <vt:lpstr>Truth table</vt:lpstr>
      <vt:lpstr>Rewriting the </vt:lpstr>
      <vt:lpstr>Variants of p  q</vt:lpstr>
      <vt:lpstr>Examples</vt:lpstr>
      <vt:lpstr>Argument</vt:lpstr>
      <vt:lpstr>Arguments (2)</vt:lpstr>
      <vt:lpstr>Valid arguments</vt:lpstr>
      <vt:lpstr>Fallacy</vt:lpstr>
      <vt:lpstr>Liar Puzzle</vt:lpstr>
      <vt:lpstr>Digital circuits</vt:lpstr>
      <vt:lpstr>Levels of organization</vt:lpstr>
      <vt:lpstr>Boolean operations</vt:lpstr>
      <vt:lpstr>Gates</vt:lpstr>
      <vt:lpstr>Truth table review</vt:lpstr>
      <vt:lpstr>XOR</vt:lpstr>
      <vt:lpstr>NOR, NAND</vt:lpstr>
      <vt:lpstr>Boolean function</vt:lpstr>
      <vt:lpstr>TT  formula</vt:lpstr>
      <vt:lpstr>Design procedure</vt:lpstr>
      <vt:lpstr>Digital display</vt:lpstr>
      <vt:lpstr>Top light</vt:lpstr>
      <vt:lpstr>Karnaugh maps</vt:lpstr>
      <vt:lpstr>How to simplify</vt:lpstr>
      <vt:lpstr>Σ (0, 4, 5, 7)</vt:lpstr>
      <vt:lpstr>Simplifying</vt:lpstr>
      <vt:lpstr>Let’s practice</vt:lpstr>
      <vt:lpstr>4 variables</vt:lpstr>
      <vt:lpstr>Practice</vt:lpstr>
      <vt:lpstr>Quantified statements</vt:lpstr>
      <vt:lpstr>Examples</vt:lpstr>
      <vt:lpstr>Examples (2)</vt:lpstr>
      <vt:lpstr>Negations</vt:lpstr>
      <vt:lpstr>Proving True/False</vt:lpstr>
      <vt:lpstr>Vacuous truth</vt:lpstr>
      <vt:lpstr>Recap</vt:lpstr>
      <vt:lpstr>Two quantifiers</vt:lpstr>
      <vt:lpstr>More practice</vt:lpstr>
      <vt:lpstr>Interpret</vt:lpstr>
      <vt:lpstr>Direct proof technique</vt:lpstr>
      <vt:lpstr>Technique</vt:lpstr>
      <vt:lpstr>Example direct proof</vt:lpstr>
      <vt:lpstr>Divisibility</vt:lpstr>
      <vt:lpstr>Floor and ceiling</vt:lpstr>
      <vt:lpstr>Fractions</vt:lpstr>
      <vt:lpstr>Loop iteration formula</vt:lpstr>
      <vt:lpstr>Indirect proof</vt:lpstr>
      <vt:lpstr>Another example</vt:lpstr>
      <vt:lpstr>Algorithm</vt:lpstr>
      <vt:lpstr>Closer look</vt:lpstr>
      <vt:lpstr>Sequence and series</vt:lpstr>
      <vt:lpstr>Notation</vt:lpstr>
      <vt:lpstr>Bernoulli formulas</vt:lpstr>
      <vt:lpstr>Nested loop</vt:lpstr>
      <vt:lpstr>Nested loop #2</vt:lpstr>
      <vt:lpstr>Loop correctness</vt:lpstr>
      <vt:lpstr>Induction</vt:lpstr>
      <vt:lpstr>Type I:  Summations</vt:lpstr>
      <vt:lpstr>Type II:  Linear formulas</vt:lpstr>
      <vt:lpstr>Try another</vt:lpstr>
      <vt:lpstr>Type III:  Divisibility</vt:lpstr>
      <vt:lpstr>Type IV:  Inequalities</vt:lpstr>
      <vt:lpstr>Type V:  loop correctness</vt:lpstr>
      <vt:lpstr>Set</vt:lpstr>
      <vt:lpstr>Sets of strings</vt:lpstr>
      <vt:lpstr>Characteristic value</vt:lpstr>
      <vt:lpstr>Operations</vt:lpstr>
      <vt:lpstr>Properties</vt:lpstr>
      <vt:lpstr>Properties (2)</vt:lpstr>
      <vt:lpstr>Counting</vt:lpstr>
      <vt:lpstr>Counting outline</vt:lpstr>
      <vt:lpstr>Multiplication rule</vt:lpstr>
      <vt:lpstr>Distinguishable</vt:lpstr>
      <vt:lpstr>Handling restriction</vt:lpstr>
      <vt:lpstr>Combinations</vt:lpstr>
      <vt:lpstr>Examples</vt:lpstr>
      <vt:lpstr>Watch the wording</vt:lpstr>
      <vt:lpstr>Poker hands</vt:lpstr>
      <vt:lpstr>Indistinguishable subsets</vt:lpstr>
      <vt:lpstr>Ball in urn</vt:lpstr>
      <vt:lpstr>Ball in urn (2)</vt:lpstr>
      <vt:lpstr>Ball in urn (3)</vt:lpstr>
      <vt:lpstr>Ride tickets</vt:lpstr>
      <vt:lpstr>Functions</vt:lpstr>
      <vt:lpstr>Functions (2)</vt:lpstr>
      <vt:lpstr>Examples</vt:lpstr>
      <vt:lpstr>Binary examples</vt:lpstr>
      <vt:lpstr>Formal language</vt:lpstr>
      <vt:lpstr>More examples</vt:lpstr>
      <vt:lpstr>Finite automata</vt:lpstr>
      <vt:lpstr>Example</vt:lpstr>
      <vt:lpstr>Example</vt:lpstr>
      <vt:lpstr>Example</vt:lpstr>
      <vt:lpstr>Example #2</vt:lpstr>
      <vt:lpstr>Practice with FA’s</vt:lpstr>
      <vt:lpstr>What languages?</vt:lpstr>
      <vt:lpstr>Draw our own</vt:lpstr>
      <vt:lpstr>Function properties</vt:lpstr>
      <vt:lpstr>Definitions</vt:lpstr>
      <vt:lpstr>Notes</vt:lpstr>
      <vt:lpstr>Classify</vt:lpstr>
      <vt:lpstr>Counting functions</vt:lpstr>
      <vt:lpstr># Onto functions</vt:lpstr>
      <vt:lpstr>Larger case</vt:lpstr>
      <vt:lpstr>General formula</vt:lpstr>
      <vt:lpstr>Recursive functions</vt:lpstr>
      <vt:lpstr>More examples</vt:lpstr>
      <vt:lpstr>Understanding C(n, r)</vt:lpstr>
      <vt:lpstr>Stirling numbers</vt:lpstr>
      <vt:lpstr>Starting simple</vt:lpstr>
      <vt:lpstr>S(5, r)</vt:lpstr>
      <vt:lpstr>S(5, r) continued</vt:lpstr>
      <vt:lpstr>S(5, r) continued</vt:lpstr>
      <vt:lpstr>General approach</vt:lpstr>
      <vt:lpstr>Using the formula</vt:lpstr>
      <vt:lpstr>Recurrence relations</vt:lpstr>
      <vt:lpstr>Another example</vt:lpstr>
      <vt:lpstr>Remarks</vt:lpstr>
      <vt:lpstr>Solving 2nd order</vt:lpstr>
      <vt:lpstr>Verifying</vt:lpstr>
      <vt:lpstr>Verifying (2)</vt:lpstr>
      <vt:lpstr>Verifying (3)</vt:lpstr>
      <vt:lpstr>Relations</vt:lpstr>
      <vt:lpstr>Examples</vt:lpstr>
      <vt:lpstr>Properties of relations</vt:lpstr>
      <vt:lpstr>Graphs</vt:lpstr>
      <vt:lpstr>Definition &amp; examples</vt:lpstr>
      <vt:lpstr>Internal rep’n</vt:lpstr>
      <vt:lpstr>Degree sequence</vt:lpstr>
      <vt:lpstr>Bipartite</vt:lpstr>
      <vt:lpstr>Isomorphism</vt:lpstr>
      <vt:lpstr>Examples</vt:lpstr>
      <vt:lpstr>How many graphs…</vt:lpstr>
      <vt:lpstr>Subgraph</vt:lpstr>
      <vt:lpstr>Paths and Cycles</vt:lpstr>
      <vt:lpstr>Hamiltonian</vt:lpstr>
      <vt:lpstr>Euler</vt:lpstr>
      <vt:lpstr>Tree</vt:lpstr>
      <vt:lpstr>Some tree applications</vt:lpstr>
      <vt:lpstr>Huffman code example</vt:lpstr>
      <vt:lpstr>How to create code </vt:lpstr>
      <vt:lpstr>Binary search tree</vt:lpstr>
      <vt:lpstr>Traversing a tree</vt:lpstr>
      <vt:lpstr>Example</vt:lpstr>
      <vt:lpstr>Expression as tree</vt:lpstr>
      <vt:lpstr>Tree &amp; traversal</vt:lpstr>
      <vt:lpstr>Directed graph</vt:lpstr>
      <vt:lpstr>Where are the loops?</vt:lpstr>
      <vt:lpstr>Finding loops</vt:lpstr>
      <vt:lpstr>Example</vt:lpstr>
      <vt:lpstr>Example</vt:lpstr>
      <vt:lpstr>Aha!  A loop</vt:lpstr>
      <vt:lpstr>Weighted graph</vt:lpstr>
      <vt:lpstr>Min spanning tree</vt:lpstr>
      <vt:lpstr>Boruvka</vt:lpstr>
      <vt:lpstr>Kruskal</vt:lpstr>
      <vt:lpstr>Prim</vt:lpstr>
      <vt:lpstr>Dijkstra’s algorithm</vt:lpstr>
      <vt:lpstr>Slide 167</vt:lpstr>
      <vt:lpstr>Slide 168</vt:lpstr>
      <vt:lpstr>Slide 169</vt:lpstr>
      <vt:lpstr>Slide 170</vt:lpstr>
      <vt:lpstr>Shortest Paths</vt:lpstr>
      <vt:lpstr>Slide 172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
  <cp:lastModifiedBy> </cp:lastModifiedBy>
  <cp:revision>112</cp:revision>
  <dcterms:created xsi:type="dcterms:W3CDTF">2006-08-16T00:00:00Z</dcterms:created>
  <dcterms:modified xsi:type="dcterms:W3CDTF">2011-08-10T18:15:00Z</dcterms:modified>
</cp:coreProperties>
</file>