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476" r:id="rId2"/>
    <p:sldId id="433" r:id="rId3"/>
    <p:sldId id="434" r:id="rId4"/>
    <p:sldId id="435" r:id="rId5"/>
    <p:sldId id="477" r:id="rId6"/>
    <p:sldId id="478" r:id="rId7"/>
    <p:sldId id="479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87" r:id="rId16"/>
    <p:sldId id="488" r:id="rId17"/>
    <p:sldId id="489" r:id="rId18"/>
    <p:sldId id="490" r:id="rId19"/>
    <p:sldId id="491" r:id="rId20"/>
    <p:sldId id="492" r:id="rId21"/>
    <p:sldId id="493" r:id="rId22"/>
    <p:sldId id="494" r:id="rId23"/>
    <p:sldId id="495" r:id="rId24"/>
    <p:sldId id="496" r:id="rId25"/>
    <p:sldId id="497" r:id="rId26"/>
    <p:sldId id="498" r:id="rId27"/>
    <p:sldId id="499" r:id="rId28"/>
    <p:sldId id="500" r:id="rId29"/>
    <p:sldId id="501" r:id="rId30"/>
    <p:sldId id="502" r:id="rId31"/>
    <p:sldId id="503" r:id="rId32"/>
    <p:sldId id="504" r:id="rId33"/>
    <p:sldId id="505" r:id="rId34"/>
    <p:sldId id="506" r:id="rId35"/>
    <p:sldId id="507" r:id="rId36"/>
    <p:sldId id="508" r:id="rId37"/>
    <p:sldId id="509" r:id="rId38"/>
    <p:sldId id="510" r:id="rId39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68" autoAdjust="0"/>
    <p:restoredTop sz="94669" autoAdjust="0"/>
  </p:normalViewPr>
  <p:slideViewPr>
    <p:cSldViewPr>
      <p:cViewPr varScale="1">
        <p:scale>
          <a:sx n="91" d="100"/>
          <a:sy n="91" d="100"/>
        </p:scale>
        <p:origin x="102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8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7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0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r">
              <a:defRPr sz="1200"/>
            </a:lvl1pPr>
          </a:lstStyle>
          <a:p>
            <a:fld id="{BC6AAAA3-5FF4-4748-8159-02F3E4E3EB14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612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612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r">
              <a:defRPr sz="1200"/>
            </a:lvl1pPr>
          </a:lstStyle>
          <a:p>
            <a:fld id="{FAD6CF58-E3D1-4DEA-B46F-EB8870004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36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C3A379AD-1ADA-4AAB-AC62-290A38E75947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BDFB5CCB-6940-4C6E-9727-692236C85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221 – May </a:t>
            </a: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objectives</a:t>
            </a:r>
          </a:p>
          <a:p>
            <a:pPr lvl="1"/>
            <a:r>
              <a:rPr lang="en-US" dirty="0" smtClean="0"/>
              <a:t>Assemble computer cluster</a:t>
            </a:r>
          </a:p>
          <a:p>
            <a:pPr lvl="1"/>
            <a:r>
              <a:rPr lang="en-US" dirty="0" smtClean="0"/>
              <a:t>Linux and C</a:t>
            </a:r>
          </a:p>
          <a:p>
            <a:pPr lvl="1"/>
            <a:r>
              <a:rPr lang="en-US" dirty="0" smtClean="0"/>
              <a:t>Practice basic parallelizing technique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Stay tuned:  I will provide some useful files for you on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http://cs.furman.edu/~chealy/cs221</a:t>
            </a:r>
          </a:p>
          <a:p>
            <a:r>
              <a:rPr lang="en-US" sz="2800" dirty="0" smtClean="0"/>
              <a:t>Please read chapter </a:t>
            </a:r>
            <a:r>
              <a:rPr lang="en-US" sz="2800" smtClean="0"/>
              <a:t>1 in book.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It’s tempting to just have the “master” node add up all the data.</a:t>
            </a:r>
          </a:p>
          <a:p>
            <a:r>
              <a:rPr lang="en-US" sz="2800" dirty="0" smtClean="0"/>
              <a:t>If you have many cores, this is not efficient</a:t>
            </a:r>
          </a:p>
          <a:p>
            <a:pPr lvl="1"/>
            <a:r>
              <a:rPr lang="en-US" sz="2400" dirty="0" smtClean="0"/>
              <a:t>Suppose you have 1 million securities to look up and 1,000 cores sharing the workload.  Then, the master node is receiving messages from 999 nodes (in series!), and must add up the 1,000 values.</a:t>
            </a:r>
          </a:p>
          <a:p>
            <a:pPr lvl="1"/>
            <a:r>
              <a:rPr lang="en-US" sz="2400" dirty="0" smtClean="0"/>
              <a:t>As much as possible, we want results to be communicated simultaneously.</a:t>
            </a:r>
          </a:p>
          <a:p>
            <a:pPr lvl="1"/>
            <a:r>
              <a:rPr lang="en-US" sz="2400" dirty="0" smtClean="0"/>
              <a:t>Let’s work out a simple scenario with 8 cores.  Each contains a number that needs to be added.  How would you do it?  How would the </a:t>
            </a:r>
            <a:r>
              <a:rPr lang="en-US" sz="2400" dirty="0" err="1" smtClean="0"/>
              <a:t>pseudocode</a:t>
            </a:r>
            <a:r>
              <a:rPr lang="en-US" sz="2400" dirty="0" smtClean="0"/>
              <a:t> look?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4975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good parallel solution pays close attention to 3 concepts.  What do they mean?  What could go wrong?</a:t>
            </a:r>
          </a:p>
          <a:p>
            <a:endParaRPr lang="en-US" sz="2800" dirty="0" smtClean="0"/>
          </a:p>
          <a:p>
            <a:r>
              <a:rPr lang="en-US" sz="2800" dirty="0" smtClean="0"/>
              <a:t>Communication</a:t>
            </a:r>
          </a:p>
          <a:p>
            <a:r>
              <a:rPr lang="en-US" sz="2800" dirty="0" smtClean="0"/>
              <a:t>Load balancing</a:t>
            </a:r>
          </a:p>
          <a:p>
            <a:r>
              <a:rPr lang="en-US" sz="2800" dirty="0" smtClean="0"/>
              <a:t>Synchronization – each core is working at its own pace, for example reading input…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4405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221 – May 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Overview of 2.4, 3.1, 3.2</a:t>
            </a:r>
            <a:endParaRPr lang="en-US" sz="2800" dirty="0"/>
          </a:p>
          <a:p>
            <a:r>
              <a:rPr lang="en-US" sz="2800" dirty="0" smtClean="0"/>
              <a:t>Lab</a:t>
            </a:r>
          </a:p>
          <a:p>
            <a:pPr lvl="1"/>
            <a:r>
              <a:rPr lang="en-US" sz="2400" dirty="0" smtClean="0"/>
              <a:t>Do all of your machines work?</a:t>
            </a:r>
          </a:p>
          <a:p>
            <a:pPr lvl="1"/>
            <a:r>
              <a:rPr lang="en-US" sz="2400" dirty="0" smtClean="0"/>
              <a:t>Let’s work through simple </a:t>
            </a:r>
            <a:r>
              <a:rPr lang="en-US" sz="2400" smtClean="0"/>
              <a:t>examples in book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08342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Not much software today is currently done with parallelism in mind.  Basically limited to:</a:t>
            </a:r>
          </a:p>
          <a:p>
            <a:pPr lvl="1"/>
            <a:r>
              <a:rPr lang="en-US" sz="2400" dirty="0" smtClean="0"/>
              <a:t>Operating system (!)</a:t>
            </a:r>
          </a:p>
          <a:p>
            <a:pPr lvl="1"/>
            <a:r>
              <a:rPr lang="en-US" sz="2400" dirty="0" smtClean="0"/>
              <a:t>Databases:  allowing you to modify 1 record or table, while someone else can print out some other table</a:t>
            </a:r>
          </a:p>
          <a:p>
            <a:pPr lvl="1"/>
            <a:r>
              <a:rPr lang="en-US" sz="2400" dirty="0" smtClean="0"/>
              <a:t>Web browser:  multimedia doesn’t cause machine to hang; multiple tabs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77068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Flynn’s 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computer system can be classified based on how many </a:t>
            </a:r>
            <a:r>
              <a:rPr lang="en-US" sz="2800" dirty="0" smtClean="0">
                <a:solidFill>
                  <a:srgbClr val="FFFF00"/>
                </a:solidFill>
              </a:rPr>
              <a:t>instruction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FF00"/>
                </a:solidFill>
              </a:rPr>
              <a:t>data</a:t>
            </a:r>
            <a:r>
              <a:rPr lang="en-US" sz="2800" dirty="0" smtClean="0"/>
              <a:t> streams it can handle simultaneously.</a:t>
            </a:r>
          </a:p>
          <a:p>
            <a:pPr lvl="1"/>
            <a:r>
              <a:rPr lang="en-US" sz="2400" dirty="0" smtClean="0"/>
              <a:t>SISD (basic computing model)</a:t>
            </a:r>
          </a:p>
          <a:p>
            <a:pPr lvl="1"/>
            <a:r>
              <a:rPr lang="en-US" sz="2400" dirty="0" smtClean="0"/>
              <a:t>SIMD:  the same program is used on a wide stream of data, such as a vector processor</a:t>
            </a:r>
          </a:p>
          <a:p>
            <a:pPr lvl="1"/>
            <a:r>
              <a:rPr lang="en-US" sz="2400" dirty="0" smtClean="0"/>
              <a:t>MIMD  </a:t>
            </a:r>
            <a:r>
              <a:rPr lang="en-US" sz="2400" dirty="0" smtClean="0">
                <a:sym typeface="Wingdings" pitchFamily="2" charset="2"/>
              </a:rPr>
              <a:t>:  several cores or processors running </a:t>
            </a:r>
            <a:r>
              <a:rPr lang="en-US" sz="2400" i="1" dirty="0" smtClean="0">
                <a:sym typeface="Wingdings" pitchFamily="2" charset="2"/>
              </a:rPr>
              <a:t>independently</a:t>
            </a:r>
            <a:r>
              <a:rPr lang="en-US" sz="2400" dirty="0" smtClean="0">
                <a:sym typeface="Wingdings" pitchFamily="2" charset="2"/>
              </a:rPr>
              <a:t> at the same time.  Can run same program, but not executing identical statements in lockstep.</a:t>
            </a:r>
          </a:p>
        </p:txBody>
      </p:sp>
    </p:spTree>
    <p:extLst>
      <p:ext uri="{BB962C8B-B14F-4D97-AF65-F5344CB8AC3E}">
        <p14:creationId xmlns:p14="http://schemas.microsoft.com/office/powerpoint/2010/main" val="4196172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MIMD flavors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Shared memory model</a:t>
            </a:r>
          </a:p>
          <a:p>
            <a:pPr lvl="1"/>
            <a:r>
              <a:rPr lang="en-US" sz="2400" dirty="0" smtClean="0"/>
              <a:t>You can write a Java program with multiple threads</a:t>
            </a:r>
          </a:p>
          <a:p>
            <a:pPr lvl="1"/>
            <a:r>
              <a:rPr lang="en-US" sz="2400" dirty="0" smtClean="0"/>
              <a:t>The OS tries to put a new thread on another core.</a:t>
            </a:r>
          </a:p>
          <a:p>
            <a:pPr lvl="1"/>
            <a:r>
              <a:rPr lang="en-US" sz="2400" dirty="0" smtClean="0"/>
              <a:t>If not enough cores, OS performs multitasking by default.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r>
              <a:rPr lang="en-US" sz="2800" dirty="0" smtClean="0">
                <a:solidFill>
                  <a:srgbClr val="FFFF00"/>
                </a:solidFill>
              </a:rPr>
              <a:t>Distributed memory model</a:t>
            </a:r>
          </a:p>
          <a:p>
            <a:pPr lvl="1"/>
            <a:r>
              <a:rPr lang="en-US" sz="2400" dirty="0" smtClean="0"/>
              <a:t>Writing a program that will be run on many computers at once, each with its own memory system, architecture and OS!</a:t>
            </a:r>
          </a:p>
          <a:p>
            <a:pPr lvl="1"/>
            <a:r>
              <a:rPr lang="en-US" sz="2400" dirty="0" smtClean="0"/>
              <a:t>For convenience we have chosen to have a cluster with the same architecture &amp; OS on each.  </a:t>
            </a:r>
            <a:r>
              <a:rPr lang="en-US" sz="2400" dirty="0" smtClean="0">
                <a:sym typeface="Wingdings" pitchFamily="2" charset="2"/>
              </a:rPr>
              <a:t></a:t>
            </a:r>
            <a:endParaRPr lang="en-US" sz="24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6141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Not to confuse with SISD, SIMD, MIMD…</a:t>
            </a:r>
          </a:p>
          <a:p>
            <a:r>
              <a:rPr lang="en-US" sz="2800" dirty="0" smtClean="0"/>
              <a:t>Single program multiple data:  this is the way we will write our parallel programs</a:t>
            </a:r>
          </a:p>
          <a:p>
            <a:pPr lvl="1"/>
            <a:r>
              <a:rPr lang="en-US" sz="2400" dirty="0" smtClean="0"/>
              <a:t>If-statement condition asks which machine we are on</a:t>
            </a:r>
          </a:p>
          <a:p>
            <a:r>
              <a:rPr lang="en-US" sz="2800" dirty="0" smtClean="0"/>
              <a:t>A program needs to:</a:t>
            </a:r>
          </a:p>
          <a:p>
            <a:pPr lvl="1"/>
            <a:r>
              <a:rPr lang="en-US" sz="2400" dirty="0" smtClean="0"/>
              <a:t>Divide computational work evenly</a:t>
            </a:r>
          </a:p>
          <a:p>
            <a:pPr lvl="1"/>
            <a:r>
              <a:rPr lang="en-US" sz="2400" dirty="0" smtClean="0"/>
              <a:t>Arrange for processes to synchronize (wait until done)</a:t>
            </a:r>
          </a:p>
          <a:p>
            <a:pPr lvl="1"/>
            <a:r>
              <a:rPr lang="en-US" sz="2400" dirty="0" smtClean="0"/>
              <a:t>Communicate parameters and results.</a:t>
            </a:r>
          </a:p>
          <a:p>
            <a:r>
              <a:rPr lang="en-US" sz="2800" dirty="0" smtClean="0"/>
              <a:t>How?  By passing messages between the processes!</a:t>
            </a:r>
          </a:p>
          <a:p>
            <a:pPr lvl="1"/>
            <a:r>
              <a:rPr lang="en-US" sz="2400" dirty="0" smtClean="0"/>
              <a:t>We’ll use MPI software (Chapter 3)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6446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Message Passing Interface is a library of functions to help us write parallel C programs.</a:t>
            </a:r>
          </a:p>
          <a:p>
            <a:r>
              <a:rPr lang="en-US" sz="2800" dirty="0" smtClean="0"/>
              <a:t>Once you have written your </a:t>
            </a:r>
            <a:r>
              <a:rPr lang="en-US" sz="2800" i="1" dirty="0" smtClean="0"/>
              <a:t>parallel</a:t>
            </a:r>
            <a:r>
              <a:rPr lang="en-US" sz="2800" dirty="0" smtClean="0"/>
              <a:t> program, compile and run it.</a:t>
            </a:r>
          </a:p>
          <a:p>
            <a:pPr lvl="1"/>
            <a:r>
              <a:rPr lang="en-US" sz="2400" dirty="0" smtClean="0"/>
              <a:t>(p. 85) </a:t>
            </a:r>
            <a:r>
              <a:rPr lang="en-US" sz="2400" dirty="0" err="1" smtClean="0"/>
              <a:t>mpicc</a:t>
            </a:r>
            <a:r>
              <a:rPr lang="en-US" sz="2400" dirty="0" smtClean="0"/>
              <a:t> –g –Wall –o </a:t>
            </a:r>
            <a:r>
              <a:rPr lang="en-US" sz="2400" dirty="0" err="1" smtClean="0"/>
              <a:t>mpi_hello</a:t>
            </a:r>
            <a:r>
              <a:rPr lang="en-US" sz="2400" dirty="0" smtClean="0"/>
              <a:t> </a:t>
            </a:r>
            <a:r>
              <a:rPr lang="en-US" sz="2400" dirty="0" err="1" smtClean="0"/>
              <a:t>mpi_hello.c</a:t>
            </a:r>
            <a:endParaRPr lang="en-US" sz="2400" dirty="0" smtClean="0"/>
          </a:p>
          <a:p>
            <a:pPr lvl="1"/>
            <a:r>
              <a:rPr lang="en-US" sz="2400" dirty="0" smtClean="0"/>
              <a:t>(p. 86) </a:t>
            </a:r>
            <a:r>
              <a:rPr lang="en-US" sz="2400" dirty="0" err="1" smtClean="0"/>
              <a:t>mpiexec</a:t>
            </a:r>
            <a:r>
              <a:rPr lang="en-US" sz="2400" dirty="0" smtClean="0"/>
              <a:t> –n 8 ./</a:t>
            </a:r>
            <a:r>
              <a:rPr lang="en-US" sz="2400" dirty="0" err="1" smtClean="0"/>
              <a:t>mpi_hello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	assuming you have 8 machines.  You can even give it a larger number, since it’s the number of processes you want.  (multitasking)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8165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lab I’d like you to type in programs in sections 3.1 and 3.2.  </a:t>
            </a:r>
            <a:r>
              <a:rPr lang="en-US" sz="2400" dirty="0" smtClean="0"/>
              <a:t>Pay attention to details we’re seeing for first time.</a:t>
            </a:r>
          </a:p>
          <a:p>
            <a:r>
              <a:rPr lang="en-US" sz="2800" dirty="0" smtClean="0"/>
              <a:t>What’s new?</a:t>
            </a:r>
          </a:p>
          <a:p>
            <a:pPr lvl="1"/>
            <a:r>
              <a:rPr lang="en-US" sz="2400" dirty="0" err="1" smtClean="0"/>
              <a:t>mpi.h</a:t>
            </a:r>
            <a:endParaRPr lang="en-US" sz="2400" dirty="0" smtClean="0"/>
          </a:p>
          <a:p>
            <a:pPr lvl="1"/>
            <a:r>
              <a:rPr lang="en-US" sz="2400" dirty="0" err="1" smtClean="0"/>
              <a:t>MPI_Init</a:t>
            </a:r>
            <a:r>
              <a:rPr lang="en-US" sz="2400" dirty="0" smtClean="0"/>
              <a:t>() at beginning and </a:t>
            </a:r>
            <a:r>
              <a:rPr lang="en-US" sz="2400" dirty="0" err="1" smtClean="0"/>
              <a:t>MPI_Finalize</a:t>
            </a:r>
            <a:r>
              <a:rPr lang="en-US" sz="2400" dirty="0" smtClean="0"/>
              <a:t>() at end  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(allocate &amp; </a:t>
            </a:r>
            <a:r>
              <a:rPr lang="en-US" sz="2400" dirty="0" err="1" smtClean="0"/>
              <a:t>deallocate</a:t>
            </a:r>
            <a:r>
              <a:rPr lang="en-US" sz="2400" dirty="0" smtClean="0"/>
              <a:t> resources needed)</a:t>
            </a:r>
          </a:p>
          <a:p>
            <a:pPr lvl="1"/>
            <a:r>
              <a:rPr lang="en-US" sz="2400" dirty="0" err="1" smtClean="0"/>
              <a:t>MPI_Comm_size</a:t>
            </a:r>
            <a:r>
              <a:rPr lang="en-US" sz="2400" dirty="0" smtClean="0"/>
              <a:t>() – how many processes are running?</a:t>
            </a:r>
          </a:p>
          <a:p>
            <a:pPr lvl="1"/>
            <a:r>
              <a:rPr lang="en-US" sz="2400" dirty="0" err="1" smtClean="0"/>
              <a:t>MPI_Comm_rank</a:t>
            </a:r>
            <a:r>
              <a:rPr lang="en-US" sz="2400" dirty="0" smtClean="0"/>
              <a:t>() – which process am I?  By convention 0 is the master, and the rest are 1, 2, … n – 1.</a:t>
            </a:r>
          </a:p>
          <a:p>
            <a:pPr lvl="1"/>
            <a:r>
              <a:rPr lang="en-US" sz="2400" dirty="0" err="1" smtClean="0"/>
              <a:t>MPI_Send</a:t>
            </a:r>
            <a:r>
              <a:rPr lang="en-US" sz="2400" dirty="0" smtClean="0"/>
              <a:t>() and </a:t>
            </a:r>
            <a:r>
              <a:rPr lang="en-US" sz="2400" dirty="0" err="1" smtClean="0"/>
              <a:t>MPI_Recv</a:t>
            </a:r>
            <a:r>
              <a:rPr lang="en-US" sz="2400" dirty="0" smtClean="0"/>
              <a:t>()  </a:t>
            </a:r>
            <a:r>
              <a:rPr lang="en-US" sz="2400" dirty="0" smtClean="0">
                <a:sym typeface="Wingdings" pitchFamily="2" charset="2"/>
              </a:rPr>
              <a:t>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0658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Purpose:  to be able to use basic MPI functions for the first time.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Section 3.1</a:t>
            </a:r>
          </a:p>
          <a:p>
            <a:pPr lvl="1"/>
            <a:r>
              <a:rPr lang="en-US" sz="2000" dirty="0" smtClean="0"/>
              <a:t>Type in </a:t>
            </a:r>
            <a:r>
              <a:rPr lang="en-US" sz="2000" dirty="0" err="1" smtClean="0"/>
              <a:t>mpi_hello.c</a:t>
            </a:r>
            <a:r>
              <a:rPr lang="en-US" sz="2000" dirty="0" smtClean="0"/>
              <a:t> program</a:t>
            </a:r>
          </a:p>
          <a:p>
            <a:pPr lvl="1"/>
            <a:r>
              <a:rPr lang="en-US" sz="2000" dirty="0" smtClean="0"/>
              <a:t>Compile &amp; run</a:t>
            </a:r>
          </a:p>
          <a:p>
            <a:r>
              <a:rPr lang="en-US" sz="2400" dirty="0" smtClean="0"/>
              <a:t>Section 3.2</a:t>
            </a:r>
          </a:p>
          <a:p>
            <a:pPr lvl="1"/>
            <a:r>
              <a:rPr lang="en-US" sz="2000" dirty="0" err="1" smtClean="0"/>
              <a:t>integral.c</a:t>
            </a:r>
            <a:r>
              <a:rPr lang="en-US" sz="2000" dirty="0" smtClean="0"/>
              <a:t> given on pages 98-99.  Note that you also need include files and a function to integrate.</a:t>
            </a:r>
          </a:p>
          <a:p>
            <a:r>
              <a:rPr lang="en-US" sz="2400" dirty="0" smtClean="0"/>
              <a:t>Answer questions 3.1 </a:t>
            </a:r>
            <a:r>
              <a:rPr lang="en-US" sz="2400" smtClean="0"/>
              <a:t>– 3.3 </a:t>
            </a:r>
            <a:r>
              <a:rPr lang="en-US" sz="2400" dirty="0" smtClean="0"/>
              <a:t>on page 140.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3990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Stove?</a:t>
            </a:r>
          </a:p>
          <a:p>
            <a:r>
              <a:rPr lang="en-US" sz="2800" dirty="0" smtClean="0"/>
              <a:t>Raspberry Pi is a very inexpensive, fully functional computer.</a:t>
            </a:r>
          </a:p>
          <a:p>
            <a:pPr lvl="1"/>
            <a:r>
              <a:rPr lang="en-US" sz="2400" dirty="0" smtClean="0"/>
              <a:t>Similar power to a Pentium 2 (Vintage 1998 PC) but costs about $50.</a:t>
            </a:r>
          </a:p>
          <a:p>
            <a:pPr lvl="1"/>
            <a:r>
              <a:rPr lang="en-US" sz="2400" dirty="0" smtClean="0"/>
              <a:t>I did an experiment yesterday to compare a pi with my research server.  The pi was 28 times slower, but cost 140 times less.</a:t>
            </a:r>
          </a:p>
          <a:p>
            <a:pPr lvl="1"/>
            <a:r>
              <a:rPr lang="en-US" sz="2400" dirty="0" smtClean="0"/>
              <a:t>So, more bang for the buck!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648200"/>
            <a:ext cx="222885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221 – May </a:t>
            </a:r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Warning about possibly overwriting your source code if you call </a:t>
            </a:r>
            <a:r>
              <a:rPr lang="en-US" sz="2800" dirty="0" err="1" smtClean="0"/>
              <a:t>mpicc</a:t>
            </a:r>
            <a:r>
              <a:rPr lang="en-US" sz="2800" dirty="0" smtClean="0"/>
              <a:t> incorrectly</a:t>
            </a:r>
          </a:p>
          <a:p>
            <a:endParaRPr lang="en-US" sz="2800" dirty="0" smtClean="0"/>
          </a:p>
          <a:p>
            <a:r>
              <a:rPr lang="en-US" sz="2800" dirty="0" smtClean="0"/>
              <a:t>What would you do if the size of an array is not a multiple of the # of processes?</a:t>
            </a:r>
          </a:p>
          <a:p>
            <a:endParaRPr lang="en-US" sz="2800" dirty="0" smtClean="0"/>
          </a:p>
          <a:p>
            <a:r>
              <a:rPr lang="en-US" sz="2800" dirty="0" smtClean="0"/>
              <a:t>Reminder on programming assignments</a:t>
            </a:r>
          </a:p>
          <a:p>
            <a:endParaRPr lang="en-US" sz="2800" smtClean="0"/>
          </a:p>
          <a:p>
            <a:r>
              <a:rPr lang="en-US" sz="2800" smtClean="0"/>
              <a:t>Section </a:t>
            </a:r>
            <a:r>
              <a:rPr lang="en-US" sz="2800" dirty="0" smtClean="0"/>
              <a:t>3.5:  derived data types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825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221 – May </a:t>
            </a:r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Timing (sections 2.6 and 3.6)</a:t>
            </a:r>
          </a:p>
          <a:p>
            <a:r>
              <a:rPr lang="en-US" sz="2800" dirty="0" smtClean="0"/>
              <a:t>Speedup  </a:t>
            </a:r>
            <a:r>
              <a:rPr lang="en-US" sz="2800" dirty="0" smtClean="0">
                <a:sym typeface="Wingdings" pitchFamily="2" charset="2"/>
              </a:rPr>
              <a:t></a:t>
            </a:r>
            <a:endParaRPr lang="en-US" sz="2800" dirty="0" smtClean="0"/>
          </a:p>
          <a:p>
            <a:r>
              <a:rPr lang="en-US" sz="2800" dirty="0" smtClean="0"/>
              <a:t>Amdahl’s law</a:t>
            </a:r>
          </a:p>
          <a:p>
            <a:pPr lvl="1"/>
            <a:r>
              <a:rPr lang="en-US" sz="2400" dirty="0" smtClean="0"/>
              <a:t>What happens if you can’t parallelize everything</a:t>
            </a:r>
          </a:p>
          <a:p>
            <a:r>
              <a:rPr lang="en-US" sz="2800" dirty="0" smtClean="0"/>
              <a:t>Complexity</a:t>
            </a:r>
          </a:p>
          <a:p>
            <a:r>
              <a:rPr lang="en-US" sz="2800" dirty="0" smtClean="0"/>
              <a:t>Commands to put in your program to measure time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991554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factor of n improvement to some aspect of your program doesn’t improve total performance this much.  Only applies to the feature being improved.</a:t>
            </a:r>
          </a:p>
          <a:p>
            <a:pPr lvl="1"/>
            <a:r>
              <a:rPr lang="en-US" sz="2400" dirty="0" smtClean="0"/>
              <a:t>Improving half of your program </a:t>
            </a:r>
            <a:r>
              <a:rPr lang="en-US" sz="2400" dirty="0" smtClean="0">
                <a:sym typeface="Wingdings" pitchFamily="2" charset="2"/>
              </a:rPr>
              <a:t> you can’t expect even to double performance.</a:t>
            </a:r>
            <a:endParaRPr lang="en-US" sz="2400" dirty="0" smtClean="0"/>
          </a:p>
          <a:p>
            <a:pPr lvl="1"/>
            <a:r>
              <a:rPr lang="en-US" sz="2400" dirty="0" smtClean="0"/>
              <a:t>Ex.  A factor of 10 improvement on a computation that originally took 40% of the time.  The other 60% was unaffected.  The “40” becomes 4, so the total time is 4+60 rather than 40+60.  So the </a:t>
            </a:r>
            <a:r>
              <a:rPr lang="en-US" sz="2400" dirty="0" smtClean="0">
                <a:solidFill>
                  <a:srgbClr val="FFFF00"/>
                </a:solidFill>
              </a:rPr>
              <a:t>speedup</a:t>
            </a:r>
            <a:r>
              <a:rPr lang="en-US" sz="2400" dirty="0" smtClean="0"/>
              <a:t> is only 100/64 = 1.56, not 10!</a:t>
            </a:r>
          </a:p>
          <a:p>
            <a:r>
              <a:rPr lang="en-US" sz="2800" dirty="0"/>
              <a:t>L</a:t>
            </a:r>
            <a:r>
              <a:rPr lang="en-US" sz="2800" dirty="0" smtClean="0"/>
              <a:t>oss leader doesn’t bankrupt a store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0581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have 8 processors working for you.  This means up to an 8x speedup</a:t>
            </a:r>
          </a:p>
          <a:p>
            <a:r>
              <a:rPr lang="en-US" sz="2800" dirty="0" smtClean="0"/>
              <a:t>What works against you?  Algorithm complexity</a:t>
            </a:r>
          </a:p>
          <a:p>
            <a:r>
              <a:rPr lang="en-US" sz="2800" dirty="0" smtClean="0"/>
              <a:t>Nested loops</a:t>
            </a:r>
          </a:p>
          <a:p>
            <a:pPr lvl="1"/>
            <a:r>
              <a:rPr lang="en-US" sz="2400" dirty="0" smtClean="0"/>
              <a:t>If the problem/input size is n, we must perform 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steps</a:t>
            </a:r>
          </a:p>
          <a:p>
            <a:pPr lvl="1"/>
            <a:r>
              <a:rPr lang="en-US" sz="2400" dirty="0" smtClean="0"/>
              <a:t>Or even n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steps if we have 3 nested loops.</a:t>
            </a:r>
          </a:p>
          <a:p>
            <a:pPr lvl="1"/>
            <a:r>
              <a:rPr lang="en-US" sz="2400" dirty="0" smtClean="0"/>
              <a:t>What does this mean if we double or quadruple the input size?</a:t>
            </a:r>
          </a:p>
          <a:p>
            <a:r>
              <a:rPr lang="en-US" sz="2800" dirty="0" smtClean="0"/>
              <a:t>Square matrix operations:  </a:t>
            </a:r>
            <a:r>
              <a:rPr lang="en-US" sz="2800" dirty="0" smtClean="0">
                <a:solidFill>
                  <a:srgbClr val="FFFF00"/>
                </a:solidFill>
              </a:rPr>
              <a:t>add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FF00"/>
                </a:solidFill>
              </a:rPr>
              <a:t>multiply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315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2-D as 1-D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help with the process communication, it helps to represent our 2-D arrays as 1-D.</a:t>
            </a:r>
          </a:p>
          <a:p>
            <a:r>
              <a:rPr lang="en-US" sz="2800" dirty="0" smtClean="0"/>
              <a:t>Much easier to dynamically allocate 1-D array.  </a:t>
            </a:r>
            <a:r>
              <a:rPr lang="en-US" sz="2800" dirty="0" smtClean="0">
                <a:sym typeface="Wingdings" pitchFamily="2" charset="2"/>
              </a:rPr>
              <a:t></a:t>
            </a:r>
          </a:p>
          <a:p>
            <a:endParaRPr lang="en-US" sz="2800" dirty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In our example, we’ll assume the matrix is square, so size = # rows = # columns.</a:t>
            </a:r>
            <a:endParaRPr lang="en-US" sz="2800" dirty="0" smtClean="0"/>
          </a:p>
          <a:p>
            <a:r>
              <a:rPr lang="en-US" sz="2800" dirty="0" smtClean="0"/>
              <a:t>If you want to refer to the element at row </a:t>
            </a:r>
            <a:r>
              <a:rPr lang="en-US" sz="2800" dirty="0" err="1" smtClean="0"/>
              <a:t>i,column</a:t>
            </a:r>
            <a:r>
              <a:rPr lang="en-US" sz="2800" dirty="0" smtClean="0"/>
              <a:t> j, then say </a:t>
            </a:r>
            <a:r>
              <a:rPr lang="en-US" sz="2800" dirty="0" smtClean="0">
                <a:solidFill>
                  <a:srgbClr val="FFFF00"/>
                </a:solidFill>
              </a:rPr>
              <a:t>a[</a:t>
            </a:r>
            <a:r>
              <a:rPr lang="en-US" sz="2800" dirty="0" err="1" smtClean="0">
                <a:solidFill>
                  <a:srgbClr val="FFFF00"/>
                </a:solidFill>
              </a:rPr>
              <a:t>i</a:t>
            </a:r>
            <a:r>
              <a:rPr lang="en-US" sz="2800" dirty="0" smtClean="0">
                <a:solidFill>
                  <a:srgbClr val="FFFF00"/>
                </a:solidFill>
              </a:rPr>
              <a:t> * size + j].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3525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Insert a call to </a:t>
            </a:r>
            <a:r>
              <a:rPr lang="en-US" sz="2800" dirty="0" err="1" smtClean="0"/>
              <a:t>MPI_Wtime</a:t>
            </a:r>
            <a:r>
              <a:rPr lang="en-US" sz="2800" dirty="0" smtClean="0"/>
              <a:t>()</a:t>
            </a:r>
          </a:p>
          <a:p>
            <a:pPr lvl="1"/>
            <a:r>
              <a:rPr lang="en-US" sz="2400" dirty="0" smtClean="0"/>
              <a:t>Returns a double, representing current time in seconds</a:t>
            </a:r>
          </a:p>
          <a:p>
            <a:r>
              <a:rPr lang="en-US" sz="2800" dirty="0" smtClean="0"/>
              <a:t>But we actually want </a:t>
            </a:r>
            <a:r>
              <a:rPr lang="en-US" sz="2800" dirty="0" smtClean="0">
                <a:solidFill>
                  <a:srgbClr val="FFFF00"/>
                </a:solidFill>
              </a:rPr>
              <a:t>elapsed</a:t>
            </a:r>
            <a:r>
              <a:rPr lang="en-US" sz="2800" dirty="0" smtClean="0"/>
              <a:t> time</a:t>
            </a:r>
          </a:p>
          <a:p>
            <a:pPr lvl="1"/>
            <a:r>
              <a:rPr lang="en-US" sz="2400" dirty="0" smtClean="0"/>
              <a:t>Early in program:   start = </a:t>
            </a:r>
            <a:r>
              <a:rPr lang="en-US" sz="2400" dirty="0" err="1" smtClean="0"/>
              <a:t>MPI_Wtime</a:t>
            </a:r>
            <a:r>
              <a:rPr lang="en-US" sz="2400" dirty="0" smtClean="0"/>
              <a:t>()</a:t>
            </a:r>
          </a:p>
          <a:p>
            <a:pPr lvl="1"/>
            <a:r>
              <a:rPr lang="en-US" sz="2400" dirty="0" smtClean="0"/>
              <a:t>End of program:  finish = </a:t>
            </a:r>
            <a:r>
              <a:rPr lang="en-US" sz="2400" dirty="0" err="1" smtClean="0"/>
              <a:t>MPI_Wtime</a:t>
            </a:r>
            <a:r>
              <a:rPr lang="en-US" sz="2400" dirty="0" smtClean="0"/>
              <a:t>() – start</a:t>
            </a:r>
          </a:p>
          <a:p>
            <a:pPr lvl="1"/>
            <a:r>
              <a:rPr lang="en-US" sz="2400" dirty="0" smtClean="0"/>
              <a:t>Any other place also:    milestone = </a:t>
            </a:r>
            <a:r>
              <a:rPr lang="en-US" sz="2400" dirty="0" err="1" smtClean="0"/>
              <a:t>MPI_Wtime</a:t>
            </a:r>
            <a:r>
              <a:rPr lang="en-US" sz="2400" dirty="0" smtClean="0"/>
              <a:t>() – start</a:t>
            </a:r>
          </a:p>
          <a:p>
            <a:pPr lvl="1"/>
            <a:r>
              <a:rPr lang="en-US" sz="2400" dirty="0" smtClean="0"/>
              <a:t>At end, print values of all </a:t>
            </a:r>
            <a:r>
              <a:rPr lang="en-US" sz="2400" smtClean="0"/>
              <a:t>timings (from each process)</a:t>
            </a:r>
            <a:endParaRPr lang="en-US" sz="2400" dirty="0" smtClean="0"/>
          </a:p>
          <a:p>
            <a:r>
              <a:rPr lang="en-US" sz="2800" dirty="0" smtClean="0"/>
              <a:t>Where should we insert these timing probes?</a:t>
            </a:r>
          </a:p>
          <a:p>
            <a:r>
              <a:rPr lang="en-US" sz="2800" dirty="0" smtClean="0"/>
              <a:t>Re-run your program with:</a:t>
            </a:r>
          </a:p>
          <a:p>
            <a:pPr lvl="1"/>
            <a:r>
              <a:rPr lang="en-US" sz="2400" dirty="0" smtClean="0"/>
              <a:t>1 or multiple processes on 1 processor</a:t>
            </a:r>
          </a:p>
          <a:p>
            <a:pPr lvl="1"/>
            <a:r>
              <a:rPr lang="en-US" sz="2400" dirty="0" smtClean="0"/>
              <a:t>Multiple processes on multiple processors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8550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221 – May </a:t>
            </a:r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Sorting in parallel (section 3.7)</a:t>
            </a:r>
          </a:p>
          <a:p>
            <a:r>
              <a:rPr lang="en-US" sz="2800" dirty="0" smtClean="0"/>
              <a:t>Special algorithm:  parallel version of bubble sort.</a:t>
            </a:r>
          </a:p>
          <a:p>
            <a:r>
              <a:rPr lang="en-US" sz="2800" dirty="0" smtClean="0"/>
              <a:t>Lab:</a:t>
            </a:r>
          </a:p>
          <a:p>
            <a:pPr lvl="1"/>
            <a:r>
              <a:rPr lang="en-US" sz="2400" dirty="0" smtClean="0"/>
              <a:t>Please implement a serial version of this algorithm.</a:t>
            </a:r>
          </a:p>
          <a:p>
            <a:pPr lvl="1"/>
            <a:r>
              <a:rPr lang="en-US" sz="2400" dirty="0" smtClean="0"/>
              <a:t>Save the parallelizing of it until tomorrow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987795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Arrange elements of an array in order</a:t>
            </a:r>
          </a:p>
          <a:p>
            <a:r>
              <a:rPr lang="en-US" sz="2800" dirty="0" smtClean="0"/>
              <a:t>Let’s assume we have an array of integers, to sort in ascending order</a:t>
            </a:r>
          </a:p>
          <a:p>
            <a:r>
              <a:rPr lang="en-US" sz="2800" dirty="0" smtClean="0"/>
              <a:t>At some point, sorting requires some elements to be swapped</a:t>
            </a:r>
          </a:p>
          <a:p>
            <a:pPr lvl="1"/>
            <a:r>
              <a:rPr lang="en-US" sz="2400" dirty="0" smtClean="0"/>
              <a:t>It would be nice if these elements are “near” each other.  Why?</a:t>
            </a:r>
          </a:p>
          <a:p>
            <a:pPr lvl="1"/>
            <a:r>
              <a:rPr lang="en-US" sz="2400" dirty="0" smtClean="0"/>
              <a:t>Bubble sort sounds like a good starting point.</a:t>
            </a:r>
          </a:p>
          <a:p>
            <a:pPr lvl="1"/>
            <a:r>
              <a:rPr lang="en-US" sz="2400" dirty="0" smtClean="0"/>
              <a:t>But pure bubble sort only looks at adjacent elements.  Need a way to look “a little” farther away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75456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We’ll play with a special version of bubble sort that is specially designed to be parallelizable.</a:t>
            </a:r>
          </a:p>
          <a:p>
            <a:r>
              <a:rPr lang="en-US" sz="2800" dirty="0" smtClean="0"/>
              <a:t>We’ll treat the 1-D array as if it’s 2-D</a:t>
            </a:r>
          </a:p>
          <a:p>
            <a:pPr lvl="1"/>
            <a:r>
              <a:rPr lang="en-US" sz="2400" dirty="0" smtClean="0"/>
              <a:t>Ability to compare to neighbor on right and below  </a:t>
            </a:r>
            <a:r>
              <a:rPr lang="en-US" sz="2400" dirty="0" smtClean="0">
                <a:sym typeface="Wingdings" pitchFamily="2" charset="2"/>
              </a:rPr>
              <a:t></a:t>
            </a:r>
            <a:endParaRPr lang="en-US" sz="2400" dirty="0" smtClean="0"/>
          </a:p>
          <a:p>
            <a:r>
              <a:rPr lang="en-US" sz="2800" dirty="0" smtClean="0"/>
              <a:t>It’s most convenient for the number of entries to be an </a:t>
            </a:r>
            <a:r>
              <a:rPr lang="en-US" sz="2800" dirty="0" smtClean="0">
                <a:solidFill>
                  <a:srgbClr val="FFFF00"/>
                </a:solidFill>
              </a:rPr>
              <a:t>even perfect square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Eventually, we’d want each process to get an even # of rows.</a:t>
            </a:r>
          </a:p>
          <a:p>
            <a:pPr lvl="1"/>
            <a:r>
              <a:rPr lang="en-US" sz="2400" dirty="0" smtClean="0"/>
              <a:t>Thus, we’ll assume the size of the array is of the form (2pk)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, where k = 1,2,3,…  (even perfect square) </a:t>
            </a:r>
          </a:p>
          <a:p>
            <a:pPr lvl="1"/>
            <a:r>
              <a:rPr lang="en-US" sz="2400" dirty="0" smtClean="0"/>
              <a:t>For parallelizing, p = # processes.  So, if p = 8, it would be good to try 16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, 32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, 48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, etc.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96630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Handout example assumes 16 entries, so we can arrange as 2-D array (4x4).</a:t>
            </a:r>
          </a:p>
          <a:p>
            <a:r>
              <a:rPr lang="en-US" sz="2800" dirty="0" smtClean="0"/>
              <a:t> We’ll perform several passes over the array.</a:t>
            </a:r>
          </a:p>
          <a:p>
            <a:pPr lvl="1"/>
            <a:r>
              <a:rPr lang="en-US" sz="2400" dirty="0" smtClean="0"/>
              <a:t>Odd number pass:  Sort the rows.  Even rows ascending; odd rows descending</a:t>
            </a:r>
          </a:p>
          <a:p>
            <a:pPr lvl="1"/>
            <a:r>
              <a:rPr lang="en-US" sz="2400" dirty="0" smtClean="0"/>
              <a:t>Even number pass:  Sort the columns.  All columns sorted in descending order.</a:t>
            </a:r>
          </a:p>
          <a:p>
            <a:pPr lvl="1"/>
            <a:r>
              <a:rPr lang="en-US" sz="2400" dirty="0" smtClean="0"/>
              <a:t>After each pass, see if array completely sorted.  If so, quit.</a:t>
            </a:r>
          </a:p>
          <a:p>
            <a:pPr lvl="1"/>
            <a:r>
              <a:rPr lang="en-US" sz="2400" dirty="0" smtClean="0"/>
              <a:t>You only need about n passes, where n = # rows.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3162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can’t do any parallel programming yet until we</a:t>
            </a:r>
          </a:p>
          <a:p>
            <a:pPr lvl="1"/>
            <a:r>
              <a:rPr lang="en-US" sz="2400" dirty="0" smtClean="0"/>
              <a:t>Have multiple machines hooked up</a:t>
            </a:r>
          </a:p>
          <a:p>
            <a:pPr lvl="1"/>
            <a:r>
              <a:rPr lang="en-US" sz="2400" dirty="0" smtClean="0"/>
              <a:t>Understand how to use the operating system.</a:t>
            </a:r>
          </a:p>
          <a:p>
            <a:pPr lvl="1"/>
            <a:r>
              <a:rPr lang="en-US" sz="2400" dirty="0" smtClean="0"/>
              <a:t>Can write a simple program in C</a:t>
            </a:r>
          </a:p>
          <a:p>
            <a:r>
              <a:rPr lang="en-US" sz="2800" dirty="0" smtClean="0"/>
              <a:t>Why C?</a:t>
            </a:r>
          </a:p>
          <a:p>
            <a:pPr lvl="1"/>
            <a:r>
              <a:rPr lang="en-US" sz="2400" dirty="0" smtClean="0"/>
              <a:t>Most compiler research is done for this language.</a:t>
            </a:r>
          </a:p>
          <a:p>
            <a:pPr lvl="1"/>
            <a:r>
              <a:rPr lang="en-US" sz="2400" dirty="0" smtClean="0"/>
              <a:t>Small, efficient language; similar to Java.</a:t>
            </a:r>
          </a:p>
          <a:p>
            <a:r>
              <a:rPr lang="en-US" sz="2800" dirty="0" smtClean="0"/>
              <a:t>Today’s priority</a:t>
            </a:r>
          </a:p>
          <a:p>
            <a:pPr lvl="1"/>
            <a:r>
              <a:rPr lang="en-US" sz="2400" dirty="0" smtClean="0"/>
              <a:t>Get one Raspberry pi up and running.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955478"/>
              </p:ext>
            </p:extLst>
          </p:nvPr>
        </p:nvGraphicFramePr>
        <p:xfrm>
          <a:off x="457200" y="1600200"/>
          <a:ext cx="1868172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7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7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57234"/>
              </p:ext>
            </p:extLst>
          </p:nvPr>
        </p:nvGraphicFramePr>
        <p:xfrm>
          <a:off x="2895600" y="1981200"/>
          <a:ext cx="25146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372355"/>
              </p:ext>
            </p:extLst>
          </p:nvPr>
        </p:nvGraphicFramePr>
        <p:xfrm>
          <a:off x="5867400" y="1981200"/>
          <a:ext cx="25146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814614"/>
              </p:ext>
            </p:extLst>
          </p:nvPr>
        </p:nvGraphicFramePr>
        <p:xfrm>
          <a:off x="2895600" y="3886200"/>
          <a:ext cx="25146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649064"/>
              </p:ext>
            </p:extLst>
          </p:nvPr>
        </p:nvGraphicFramePr>
        <p:xfrm>
          <a:off x="5867400" y="3886200"/>
          <a:ext cx="2438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71800" y="1600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 Sort by rows: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35224" y="3505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 Sort by rows: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1600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 Sort by columns: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67400" y="3505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 Sort by columns: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47800" y="57150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 Just one more pass and we’re done!  Where is our answer?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709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Handing each row &amp; 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“inner” part of the algorithm looks at individual rows and columns</a:t>
            </a:r>
          </a:p>
          <a:p>
            <a:r>
              <a:rPr lang="en-US" sz="2800" dirty="0" smtClean="0"/>
              <a:t>Odd number pass:  look at rows only</a:t>
            </a:r>
          </a:p>
          <a:p>
            <a:pPr lvl="1"/>
            <a:r>
              <a:rPr lang="en-US" sz="2400" dirty="0" smtClean="0"/>
              <a:t>Compare elements [0] with [1]; [2] with [3]; [4] with [5]…</a:t>
            </a:r>
          </a:p>
          <a:p>
            <a:pPr lvl="1"/>
            <a:r>
              <a:rPr lang="en-US" sz="2400" dirty="0" smtClean="0"/>
              <a:t>Compare elements [1] with [2]; [3] with [4]</a:t>
            </a:r>
          </a:p>
          <a:p>
            <a:pPr lvl="1"/>
            <a:r>
              <a:rPr lang="en-US" sz="2400" dirty="0" smtClean="0"/>
              <a:t>This corresponds to handout:  people looking to their right</a:t>
            </a:r>
          </a:p>
          <a:p>
            <a:pPr lvl="1"/>
            <a:r>
              <a:rPr lang="en-US" sz="2400" dirty="0" smtClean="0"/>
              <a:t>Careful:  alternating sense</a:t>
            </a:r>
          </a:p>
          <a:p>
            <a:r>
              <a:rPr lang="en-US" sz="2800" dirty="0" smtClean="0"/>
              <a:t>Even number pass:  look at columns only</a:t>
            </a:r>
          </a:p>
          <a:p>
            <a:pPr lvl="1"/>
            <a:r>
              <a:rPr lang="en-US" sz="2400" dirty="0" smtClean="0"/>
              <a:t>As with rows, look at [0] and [1], [2] with [3] etc.</a:t>
            </a:r>
          </a:p>
          <a:p>
            <a:pPr lvl="1"/>
            <a:r>
              <a:rPr lang="en-US" sz="2400" dirty="0" smtClean="0"/>
              <a:t>And then look at [1] with [2], [3] with [4</a:t>
            </a:r>
            <a:r>
              <a:rPr lang="en-US" sz="2400" smtClean="0"/>
              <a:t>], etc.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13446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Functions you may need besides main:</a:t>
            </a:r>
          </a:p>
          <a:p>
            <a:pPr lvl="1"/>
            <a:r>
              <a:rPr lang="en-US" sz="2400" dirty="0" smtClean="0"/>
              <a:t>Randomize – to initialize array to random data</a:t>
            </a:r>
          </a:p>
          <a:p>
            <a:pPr lvl="1"/>
            <a:r>
              <a:rPr lang="en-US" sz="2400" dirty="0" smtClean="0"/>
              <a:t>Sort – overview of algorithm</a:t>
            </a:r>
          </a:p>
          <a:p>
            <a:pPr lvl="1"/>
            <a:r>
              <a:rPr lang="en-US" sz="2400" dirty="0" smtClean="0"/>
              <a:t>Swap two integers</a:t>
            </a:r>
          </a:p>
          <a:p>
            <a:pPr lvl="1"/>
            <a:r>
              <a:rPr lang="en-US" sz="2400" dirty="0" smtClean="0"/>
              <a:t>Print_array_2d – to see progress as program runs</a:t>
            </a:r>
          </a:p>
          <a:p>
            <a:pPr lvl="1"/>
            <a:r>
              <a:rPr lang="en-US" sz="2400" dirty="0" err="1" smtClean="0"/>
              <a:t>Is_already_sorted</a:t>
            </a:r>
            <a:r>
              <a:rPr lang="en-US" sz="2400" dirty="0" smtClean="0"/>
              <a:t> – needed after every pass of algorithm</a:t>
            </a:r>
          </a:p>
          <a:p>
            <a:pPr lvl="2"/>
            <a:r>
              <a:rPr lang="en-US" sz="2000" dirty="0" smtClean="0"/>
              <a:t>The even numbered rows must be ascending, left to right</a:t>
            </a:r>
          </a:p>
          <a:p>
            <a:pPr lvl="2"/>
            <a:r>
              <a:rPr lang="en-US" sz="2000" dirty="0" smtClean="0"/>
              <a:t>Odd rows must be descending from left to right</a:t>
            </a:r>
          </a:p>
          <a:p>
            <a:pPr lvl="2"/>
            <a:r>
              <a:rPr lang="en-US" sz="2000" dirty="0" smtClean="0"/>
              <a:t>Also, lowest # on each row must be &gt;= highest number on next row</a:t>
            </a:r>
            <a:endParaRPr lang="en-US" sz="2000" dirty="0"/>
          </a:p>
          <a:p>
            <a:pPr lvl="1"/>
            <a:r>
              <a:rPr lang="en-US" sz="2400" dirty="0" smtClean="0"/>
              <a:t>Snake – to convert 2-d back into 1-d answer.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16102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221 – May </a:t>
            </a:r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it good for?</a:t>
            </a:r>
            <a:endParaRPr lang="en-US" sz="2400" dirty="0" smtClean="0"/>
          </a:p>
          <a:p>
            <a:pPr lvl="1"/>
            <a:r>
              <a:rPr lang="en-US" sz="2400" dirty="0" smtClean="0"/>
              <a:t>Many trials or iterations needed for maximum precision</a:t>
            </a:r>
          </a:p>
          <a:p>
            <a:pPr lvl="1"/>
            <a:r>
              <a:rPr lang="en-US" sz="2400" dirty="0" smtClean="0"/>
              <a:t>Large input</a:t>
            </a:r>
            <a:endParaRPr lang="en-US" sz="2400" dirty="0"/>
          </a:p>
          <a:p>
            <a:pPr lvl="1"/>
            <a:r>
              <a:rPr lang="en-US" sz="2400" dirty="0" smtClean="0"/>
              <a:t>Intractable problems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Please note:</a:t>
            </a:r>
          </a:p>
          <a:p>
            <a:pPr lvl="1"/>
            <a:r>
              <a:rPr lang="en-US" sz="2400" dirty="0" smtClean="0"/>
              <a:t>H2 due 5pm today</a:t>
            </a:r>
          </a:p>
          <a:p>
            <a:pPr lvl="1"/>
            <a:r>
              <a:rPr lang="en-US" sz="2400" dirty="0" smtClean="0"/>
              <a:t>Q2 at start of Tuesday</a:t>
            </a:r>
          </a:p>
          <a:p>
            <a:pPr lvl="1"/>
            <a:r>
              <a:rPr lang="en-US" sz="2400" dirty="0" smtClean="0"/>
              <a:t>H3 due next Wednesday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8808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Redistricting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Redraw congressional district boundaries every 10 years.</a:t>
            </a:r>
          </a:p>
          <a:p>
            <a:r>
              <a:rPr lang="en-US" sz="2800" dirty="0" smtClean="0"/>
              <a:t>The 2010 census showed 4,625,364 people in SC.  State is entitled to 7 congressional districts.  But they must be (nearly) identical in population.</a:t>
            </a:r>
          </a:p>
          <a:p>
            <a:r>
              <a:rPr lang="en-US" sz="2800" dirty="0" smtClean="0"/>
              <a:t>660,766 per district</a:t>
            </a:r>
          </a:p>
          <a:p>
            <a:r>
              <a:rPr lang="en-US" sz="2800" dirty="0" smtClean="0"/>
              <a:t>Precision of census is the block.</a:t>
            </a:r>
          </a:p>
          <a:p>
            <a:r>
              <a:rPr lang="en-US" sz="2800" dirty="0" smtClean="0"/>
              <a:t>Ex.  Start in one corner of state, and add up blocks until you reach target.  Continue with next district.</a:t>
            </a:r>
          </a:p>
          <a:p>
            <a:r>
              <a:rPr lang="en-US" sz="2800" dirty="0" smtClean="0"/>
              <a:t>(Another stipulation:  Voting Rights Act)</a:t>
            </a:r>
          </a:p>
        </p:txBody>
      </p:sp>
    </p:spTree>
    <p:extLst>
      <p:ext uri="{BB962C8B-B14F-4D97-AF65-F5344CB8AC3E}">
        <p14:creationId xmlns:p14="http://schemas.microsoft.com/office/powerpoint/2010/main" val="59245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Intractable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Problems with no known efficient solution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See Ron Graham video, excerpt 23:45-33, 47:55-51</a:t>
            </a:r>
          </a:p>
          <a:p>
            <a:endParaRPr lang="en-US" sz="2800" dirty="0"/>
          </a:p>
          <a:p>
            <a:r>
              <a:rPr lang="en-US" sz="2800" dirty="0" smtClean="0"/>
              <a:t>Subset </a:t>
            </a:r>
            <a:r>
              <a:rPr lang="en-US" sz="2800" dirty="0"/>
              <a:t>sum problem:  Given a list of numbers, is there some subset that adds up to a target value?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Partition </a:t>
            </a:r>
            <a:r>
              <a:rPr lang="en-US" sz="2800" dirty="0"/>
              <a:t>problem is similar:  can the list be split into 2 parts that add up to the same total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252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Intractable problems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String matching (“Post Correspondence Problem”)</a:t>
            </a:r>
          </a:p>
          <a:p>
            <a:r>
              <a:rPr lang="en-US" sz="2800" dirty="0"/>
              <a:t>Given a set of dominoes</a:t>
            </a:r>
          </a:p>
          <a:p>
            <a:pPr lvl="1"/>
            <a:r>
              <a:rPr lang="en-US" sz="2400" dirty="0"/>
              <a:t>Each contains a string on the top and bottom</a:t>
            </a:r>
          </a:p>
          <a:p>
            <a:pPr lvl="1"/>
            <a:r>
              <a:rPr lang="en-US" sz="2400" dirty="0"/>
              <a:t>Use the dominoes so that the strings on the top and bottom match.</a:t>
            </a:r>
          </a:p>
          <a:p>
            <a:pPr lvl="1"/>
            <a:r>
              <a:rPr lang="en-US" sz="2400" dirty="0"/>
              <a:t>You may use each domino as many times as you like.  But there must be one domino.  </a:t>
            </a:r>
            <a:r>
              <a:rPr lang="en-US" sz="2400" dirty="0">
                <a:sym typeface="Wingdings" pitchFamily="2" charset="2"/>
              </a:rPr>
              <a:t></a:t>
            </a:r>
          </a:p>
          <a:p>
            <a:pPr lvl="1"/>
            <a:r>
              <a:rPr lang="en-US" sz="2400" dirty="0">
                <a:sym typeface="Wingdings" pitchFamily="2" charset="2"/>
              </a:rPr>
              <a:t>The solution is the sequence of dominoes (e.g. 1,2,3)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52600" y="5638800"/>
            <a:ext cx="1066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  <a:p>
            <a:pPr algn="ctr"/>
            <a:r>
              <a:rPr lang="en-US"/>
              <a:t>111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81400" y="56388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100</a:t>
            </a:r>
          </a:p>
          <a:p>
            <a:pPr algn="ctr"/>
            <a:r>
              <a:rPr lang="en-US"/>
              <a:t>001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334000" y="56388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111</a:t>
            </a:r>
          </a:p>
          <a:p>
            <a:pPr algn="ctr"/>
            <a:r>
              <a:rPr lang="en-US"/>
              <a:t>11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1752600" y="601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581400" y="601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5334000" y="601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3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matching,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find a solution to this one?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47800" y="2667000"/>
            <a:ext cx="838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  <a:p>
            <a:pPr algn="ctr"/>
            <a:r>
              <a:rPr lang="en-US"/>
              <a:t>111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52800" y="26670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10111</a:t>
            </a:r>
          </a:p>
          <a:p>
            <a:pPr algn="ctr"/>
            <a:r>
              <a:rPr lang="en-US"/>
              <a:t>10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334000" y="2667000"/>
            <a:ext cx="838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  <a:p>
            <a:pPr algn="ctr"/>
            <a:r>
              <a:rPr lang="en-US"/>
              <a:t>0</a:t>
            </a:r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1457325" y="3084513"/>
            <a:ext cx="866775" cy="1587"/>
          </a:xfrm>
          <a:custGeom>
            <a:avLst/>
            <a:gdLst>
              <a:gd name="T0" fmla="*/ 0 w 546"/>
              <a:gd name="T1" fmla="*/ 0 h 1"/>
              <a:gd name="T2" fmla="*/ 2147483647 w 546"/>
              <a:gd name="T3" fmla="*/ 0 h 1"/>
              <a:gd name="T4" fmla="*/ 0 60000 65536"/>
              <a:gd name="T5" fmla="*/ 0 60000 65536"/>
              <a:gd name="T6" fmla="*/ 0 w 546"/>
              <a:gd name="T7" fmla="*/ 0 h 1"/>
              <a:gd name="T8" fmla="*/ 546 w 54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6" h="1">
                <a:moveTo>
                  <a:pt x="0" y="0"/>
                </a:moveTo>
                <a:lnTo>
                  <a:pt x="54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3348038" y="3084513"/>
            <a:ext cx="930275" cy="1587"/>
          </a:xfrm>
          <a:custGeom>
            <a:avLst/>
            <a:gdLst>
              <a:gd name="T0" fmla="*/ 0 w 586"/>
              <a:gd name="T1" fmla="*/ 0 h 1"/>
              <a:gd name="T2" fmla="*/ 2147483647 w 586"/>
              <a:gd name="T3" fmla="*/ 0 h 1"/>
              <a:gd name="T4" fmla="*/ 0 60000 65536"/>
              <a:gd name="T5" fmla="*/ 0 60000 65536"/>
              <a:gd name="T6" fmla="*/ 0 w 586"/>
              <a:gd name="T7" fmla="*/ 0 h 1"/>
              <a:gd name="T8" fmla="*/ 586 w 58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6" h="1">
                <a:moveTo>
                  <a:pt x="0" y="0"/>
                </a:moveTo>
                <a:lnTo>
                  <a:pt x="58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auto">
          <a:xfrm>
            <a:off x="5330825" y="3068638"/>
            <a:ext cx="838200" cy="1587"/>
          </a:xfrm>
          <a:custGeom>
            <a:avLst/>
            <a:gdLst>
              <a:gd name="T0" fmla="*/ 0 w 528"/>
              <a:gd name="T1" fmla="*/ 0 h 1"/>
              <a:gd name="T2" fmla="*/ 2147483647 w 528"/>
              <a:gd name="T3" fmla="*/ 0 h 1"/>
              <a:gd name="T4" fmla="*/ 0 60000 65536"/>
              <a:gd name="T5" fmla="*/ 0 60000 65536"/>
              <a:gd name="T6" fmla="*/ 0 w 528"/>
              <a:gd name="T7" fmla="*/ 0 h 1"/>
              <a:gd name="T8" fmla="*/ 528 w 52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28" h="1">
                <a:moveTo>
                  <a:pt x="0" y="0"/>
                </a:moveTo>
                <a:lnTo>
                  <a:pt x="52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1447800" y="5029200"/>
            <a:ext cx="1066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  <a:p>
            <a:pPr algn="ctr"/>
            <a:r>
              <a:rPr lang="en-US"/>
              <a:t>101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3276600" y="5029200"/>
            <a:ext cx="1066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011</a:t>
            </a:r>
          </a:p>
          <a:p>
            <a:pPr algn="ctr"/>
            <a:r>
              <a:rPr lang="en-US"/>
              <a:t>11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5257800" y="5029200"/>
            <a:ext cx="1066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101</a:t>
            </a:r>
          </a:p>
          <a:p>
            <a:pPr algn="ctr"/>
            <a:r>
              <a:rPr lang="en-US"/>
              <a:t>011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609600" y="38862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Or this one?</a:t>
            </a:r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auto">
          <a:xfrm>
            <a:off x="1447800" y="5410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>
            <a:off x="3276600" y="5410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>
            <a:off x="5257800" y="5410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375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M</a:t>
            </a:r>
            <a:r>
              <a:rPr lang="en-US" sz="2800" dirty="0" smtClean="0"/>
              <a:t>ethodically try all possible solutions one at a time</a:t>
            </a:r>
          </a:p>
          <a:p>
            <a:r>
              <a:rPr lang="en-US" sz="2800" dirty="0" smtClean="0"/>
              <a:t>Along the way, can create some ad hoc heuristics to help rule out cases, but still a lot of searching!</a:t>
            </a:r>
          </a:p>
          <a:p>
            <a:endParaRPr lang="en-US" sz="28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Good luck!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549912"/>
              </p:ext>
            </p:extLst>
          </p:nvPr>
        </p:nvGraphicFramePr>
        <p:xfrm>
          <a:off x="5029200" y="2057400"/>
          <a:ext cx="3200400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79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14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43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98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 of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ym typeface="Wingdings" pitchFamily="2" charset="2"/>
              </a:rPr>
              <a:t>A cluster will consist of 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n Raspberry Pi units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Some way to encase the bare boards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n SD cards to store OS, other software, and user files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n power cords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n power adapters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n network (Ethernet) cords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1 keyboard, monitor and mouse</a:t>
            </a:r>
          </a:p>
          <a:p>
            <a:r>
              <a:rPr lang="en-US" sz="2800" dirty="0" smtClean="0">
                <a:sym typeface="Wingdings" pitchFamily="2" charset="2"/>
              </a:rPr>
              <a:t>We’ll use the </a:t>
            </a:r>
            <a:r>
              <a:rPr lang="en-US" sz="2800" dirty="0" smtClean="0">
                <a:solidFill>
                  <a:srgbClr val="FFFF00"/>
                </a:solidFill>
                <a:sym typeface="Wingdings" pitchFamily="2" charset="2"/>
              </a:rPr>
              <a:t>setup checklist </a:t>
            </a:r>
            <a:r>
              <a:rPr lang="en-US" sz="2800" dirty="0" smtClean="0">
                <a:sym typeface="Wingdings" pitchFamily="2" charset="2"/>
              </a:rPr>
              <a:t>from the University of Southampton.  Set up 1 machine first!  That takes about 2 hours.</a:t>
            </a:r>
          </a:p>
          <a:p>
            <a:endParaRPr lang="en-US" sz="2800" dirty="0" smtClean="0">
              <a:sym typeface="Wingdings" pitchFamily="2" charset="2"/>
            </a:endParaRPr>
          </a:p>
          <a:p>
            <a:endParaRPr lang="en-US" sz="2800" dirty="0" smtClean="0">
              <a:sym typeface="Wingdings" pitchFamily="2" charset="2"/>
            </a:endParaRPr>
          </a:p>
          <a:p>
            <a:endParaRPr lang="en-US" sz="2800" dirty="0" smtClean="0">
              <a:sym typeface="Wingdings" pitchFamily="2" charset="2"/>
            </a:endParaRPr>
          </a:p>
          <a:p>
            <a:endParaRPr lang="en-US" sz="2800" dirty="0" smtClean="0">
              <a:sym typeface="Wingdings" pitchFamily="2" charset="2"/>
            </a:endParaRPr>
          </a:p>
          <a:p>
            <a:pPr lvl="1">
              <a:buNone/>
            </a:pPr>
            <a:endParaRPr lang="en-US" sz="24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221 – May </a:t>
            </a:r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Operating system:  Linux</a:t>
            </a:r>
          </a:p>
          <a:p>
            <a:pPr lvl="1"/>
            <a:r>
              <a:rPr lang="en-US" dirty="0" smtClean="0"/>
              <a:t>What is an OS?</a:t>
            </a:r>
          </a:p>
          <a:p>
            <a:pPr lvl="1"/>
            <a:r>
              <a:rPr lang="en-US" dirty="0" smtClean="0"/>
              <a:t>Where does Linux come from?</a:t>
            </a:r>
            <a:endParaRPr lang="en-US" dirty="0"/>
          </a:p>
          <a:p>
            <a:r>
              <a:rPr lang="en-US" dirty="0" smtClean="0"/>
              <a:t>C language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egin looking at the overview</a:t>
            </a:r>
          </a:p>
          <a:p>
            <a:pPr lvl="1"/>
            <a:r>
              <a:rPr lang="en-US" dirty="0" smtClean="0"/>
              <a:t>Tomorrow we’ll study this subject in earnest.</a:t>
            </a:r>
          </a:p>
          <a:p>
            <a:r>
              <a:rPr lang="en-US" dirty="0" smtClean="0"/>
              <a:t>Handouts</a:t>
            </a:r>
          </a:p>
          <a:p>
            <a:pPr lvl="1"/>
            <a:r>
              <a:rPr lang="en-US" dirty="0" smtClean="0"/>
              <a:t>Lab on Linux activities</a:t>
            </a:r>
          </a:p>
          <a:p>
            <a:pPr lvl="1"/>
            <a:r>
              <a:rPr lang="en-US" smtClean="0"/>
              <a:t>Overview of 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571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221 – May </a:t>
            </a:r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Review chapter 1</a:t>
            </a:r>
          </a:p>
          <a:p>
            <a:r>
              <a:rPr lang="en-US" sz="2800" dirty="0" smtClean="0"/>
              <a:t>Lab</a:t>
            </a:r>
          </a:p>
          <a:p>
            <a:pPr lvl="1"/>
            <a:r>
              <a:rPr lang="en-US" sz="2400" dirty="0" smtClean="0"/>
              <a:t>Show me your C programs</a:t>
            </a:r>
          </a:p>
          <a:p>
            <a:pPr lvl="1"/>
            <a:r>
              <a:rPr lang="en-US" sz="2400" dirty="0" smtClean="0"/>
              <a:t>Black spaghetti – connect remaining machines</a:t>
            </a:r>
          </a:p>
          <a:p>
            <a:pPr lvl="1"/>
            <a:r>
              <a:rPr lang="en-US" sz="2400" dirty="0" smtClean="0"/>
              <a:t>Be able to ping, </a:t>
            </a:r>
            <a:r>
              <a:rPr lang="en-US" sz="2400" dirty="0" err="1" smtClean="0"/>
              <a:t>ssh</a:t>
            </a:r>
            <a:r>
              <a:rPr lang="en-US" sz="2400" dirty="0" smtClean="0"/>
              <a:t>, and transfer files among nodes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r>
              <a:rPr lang="en-US" sz="2800" dirty="0" smtClean="0"/>
              <a:t>For tomorrow, please read sections 2.4, 3.1 and 3.2 to get ready to write real parallel programs!</a:t>
            </a:r>
          </a:p>
          <a:p>
            <a:pPr lvl="1"/>
            <a:r>
              <a:rPr lang="en-US" sz="2400" dirty="0" smtClean="0"/>
              <a:t>Chapter 3 contains nuts and bolts</a:t>
            </a:r>
          </a:p>
          <a:p>
            <a:pPr lvl="1"/>
            <a:r>
              <a:rPr lang="en-US" sz="2400" dirty="0" smtClean="0"/>
              <a:t>Chapter 2 has background material</a:t>
            </a:r>
          </a:p>
        </p:txBody>
      </p:sp>
    </p:spTree>
    <p:extLst>
      <p:ext uri="{BB962C8B-B14F-4D97-AF65-F5344CB8AC3E}">
        <p14:creationId xmlns:p14="http://schemas.microsoft.com/office/powerpoint/2010/main" val="623494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Why is parallel computing necessary in the long run?</a:t>
            </a:r>
          </a:p>
          <a:p>
            <a:pPr lvl="1"/>
            <a:r>
              <a:rPr lang="en-US" sz="2400" dirty="0" smtClean="0"/>
              <a:t>Moore’s law</a:t>
            </a:r>
          </a:p>
          <a:p>
            <a:pPr lvl="1"/>
            <a:r>
              <a:rPr lang="en-US" sz="2400" dirty="0" smtClean="0"/>
              <a:t>Speed of light </a:t>
            </a:r>
            <a:r>
              <a:rPr lang="en-US" sz="2400" dirty="0" smtClean="0">
                <a:sym typeface="Wingdings" pitchFamily="2" charset="2"/>
              </a:rPr>
              <a:t> size of chip</a:t>
            </a:r>
          </a:p>
          <a:p>
            <a:endParaRPr lang="en-US" sz="2800" dirty="0" smtClean="0"/>
          </a:p>
          <a:p>
            <a:r>
              <a:rPr lang="en-US" sz="2800" dirty="0" smtClean="0"/>
              <a:t>It’s a problem of HW as well as SW:  how?</a:t>
            </a:r>
          </a:p>
          <a:p>
            <a:endParaRPr lang="en-US" sz="2800" dirty="0"/>
          </a:p>
          <a:p>
            <a:r>
              <a:rPr lang="en-US" sz="2800" dirty="0" smtClean="0"/>
              <a:t>How can we tell if a problem could benefit well from a parallelized solution?</a:t>
            </a:r>
          </a:p>
        </p:txBody>
      </p:sp>
    </p:spTree>
    <p:extLst>
      <p:ext uri="{BB962C8B-B14F-4D97-AF65-F5344CB8AC3E}">
        <p14:creationId xmlns:p14="http://schemas.microsoft.com/office/powerpoint/2010/main" val="1081393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Generally, we begin by writing an ordinary “serial” program.</a:t>
            </a:r>
          </a:p>
          <a:p>
            <a:pPr lvl="1"/>
            <a:r>
              <a:rPr lang="en-US" sz="2400" dirty="0" smtClean="0"/>
              <a:t>Benefits?</a:t>
            </a:r>
          </a:p>
          <a:p>
            <a:r>
              <a:rPr lang="en-US" sz="2800" dirty="0" smtClean="0"/>
              <a:t>Then, think of ways to redo the program to take advantage of parallelism</a:t>
            </a:r>
          </a:p>
          <a:p>
            <a:pPr lvl="1"/>
            <a:r>
              <a:rPr lang="en-US" sz="2400" dirty="0" smtClean="0"/>
              <a:t>There is no automatic tool like a compiler to do all the work for us!</a:t>
            </a:r>
          </a:p>
          <a:p>
            <a:pPr lvl="1"/>
            <a:r>
              <a:rPr lang="en-US" sz="2400" dirty="0" smtClean="0"/>
              <a:t>Often, the data needs to be partitioned among the individual processors.</a:t>
            </a:r>
          </a:p>
          <a:p>
            <a:pPr lvl="1"/>
            <a:r>
              <a:rPr lang="en-US" sz="2400" dirty="0" smtClean="0"/>
              <a:t>Need some background software (e.g. MPI) to handle low-level communication details.  </a:t>
            </a:r>
          </a:p>
        </p:txBody>
      </p:sp>
    </p:spTree>
    <p:extLst>
      <p:ext uri="{BB962C8B-B14F-4D97-AF65-F5344CB8AC3E}">
        <p14:creationId xmlns:p14="http://schemas.microsoft.com/office/powerpoint/2010/main" val="4076953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ym typeface="Wingdings" pitchFamily="2" charset="2"/>
              </a:rPr>
              <a:t>Suppose we wanted to sum a large set of values.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You are an investment firm, and your fund owns shares in 10,000 securities.  What is today’s total asset value?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Serial solution is straightforward, but a bit slow.</a:t>
            </a:r>
          </a:p>
          <a:p>
            <a:r>
              <a:rPr lang="en-US" sz="2800" dirty="0" smtClean="0">
                <a:sym typeface="Wingdings" pitchFamily="2" charset="2"/>
              </a:rPr>
              <a:t>Suppose we have 5 computers working on this task at once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Design 1 program that can shared among all 5 machines.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What information is passed to each machine?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What happens when they are finished?</a:t>
            </a:r>
          </a:p>
          <a:p>
            <a:endParaRPr lang="en-US" sz="2800" dirty="0" smtClean="0">
              <a:sym typeface="Wingdings" pitchFamily="2" charset="2"/>
            </a:endParaRPr>
          </a:p>
          <a:p>
            <a:endParaRPr lang="en-US" sz="2800" dirty="0" smtClean="0">
              <a:sym typeface="Wingdings" pitchFamily="2" charset="2"/>
            </a:endParaRPr>
          </a:p>
          <a:p>
            <a:endParaRPr lang="en-US" sz="2800" dirty="0" smtClean="0">
              <a:sym typeface="Wingdings" pitchFamily="2" charset="2"/>
            </a:endParaRPr>
          </a:p>
          <a:p>
            <a:endParaRPr lang="en-US" sz="2800" dirty="0" smtClean="0">
              <a:sym typeface="Wingdings" pitchFamily="2" charset="2"/>
            </a:endParaRPr>
          </a:p>
          <a:p>
            <a:pPr lvl="1">
              <a:buNone/>
            </a:pPr>
            <a:endParaRPr lang="en-US" sz="24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9636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4919</TotalTime>
  <Words>2584</Words>
  <Application>Microsoft Office PowerPoint</Application>
  <PresentationFormat>On-screen Show (4:3)</PresentationFormat>
  <Paragraphs>434</Paragraphs>
  <Slides>38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Wingdings</vt:lpstr>
      <vt:lpstr>Office Theme</vt:lpstr>
      <vt:lpstr>CS 221 – May 10</vt:lpstr>
      <vt:lpstr>Motivation</vt:lpstr>
      <vt:lpstr>First steps</vt:lpstr>
      <vt:lpstr>Cast of characters</vt:lpstr>
      <vt:lpstr>CS 221 – May 11</vt:lpstr>
      <vt:lpstr>CS 221 – May 15</vt:lpstr>
      <vt:lpstr>Chapter 1 ideas</vt:lpstr>
      <vt:lpstr>Problem solving</vt:lpstr>
      <vt:lpstr>Simple example</vt:lpstr>
      <vt:lpstr>Delegate data collection</vt:lpstr>
      <vt:lpstr>Major principles</vt:lpstr>
      <vt:lpstr>CS 221 – May 16</vt:lpstr>
      <vt:lpstr>Parallel software</vt:lpstr>
      <vt:lpstr>Flynn’s taxonomy</vt:lpstr>
      <vt:lpstr>MIMD flavors</vt:lpstr>
      <vt:lpstr>SPMD</vt:lpstr>
      <vt:lpstr>MPI</vt:lpstr>
      <vt:lpstr>Code features</vt:lpstr>
      <vt:lpstr>Lab</vt:lpstr>
      <vt:lpstr>CS 221 – May 22</vt:lpstr>
      <vt:lpstr>CS 221 – May 24</vt:lpstr>
      <vt:lpstr>Amdahl’s law</vt:lpstr>
      <vt:lpstr>Complexity</vt:lpstr>
      <vt:lpstr>2-D as 1-D</vt:lpstr>
      <vt:lpstr>Timing your code</vt:lpstr>
      <vt:lpstr>CS 221 – May 25</vt:lpstr>
      <vt:lpstr>Sort</vt:lpstr>
      <vt:lpstr>Parallel sorting</vt:lpstr>
      <vt:lpstr>Overview</vt:lpstr>
      <vt:lpstr>Example</vt:lpstr>
      <vt:lpstr>Handing each row &amp; col</vt:lpstr>
      <vt:lpstr>Lab</vt:lpstr>
      <vt:lpstr>CS 221 – May 26</vt:lpstr>
      <vt:lpstr>Redistricting</vt:lpstr>
      <vt:lpstr>Intractable problems</vt:lpstr>
      <vt:lpstr>Intractable problems (3)</vt:lpstr>
      <vt:lpstr>String matching, cont’d</vt:lpstr>
      <vt:lpstr>Sudoku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/>
  <cp:lastModifiedBy>Chris Healy</cp:lastModifiedBy>
  <cp:revision>198</cp:revision>
  <dcterms:created xsi:type="dcterms:W3CDTF">2006-08-16T00:00:00Z</dcterms:created>
  <dcterms:modified xsi:type="dcterms:W3CDTF">2017-05-06T21:01:27Z</dcterms:modified>
</cp:coreProperties>
</file>