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614" r:id="rId2"/>
    <p:sldId id="626" r:id="rId3"/>
    <p:sldId id="627" r:id="rId4"/>
    <p:sldId id="628" r:id="rId5"/>
    <p:sldId id="629" r:id="rId6"/>
    <p:sldId id="630" r:id="rId7"/>
    <p:sldId id="631" r:id="rId8"/>
    <p:sldId id="632" r:id="rId9"/>
    <p:sldId id="633" r:id="rId10"/>
    <p:sldId id="634" r:id="rId11"/>
    <p:sldId id="635" r:id="rId12"/>
    <p:sldId id="636" r:id="rId13"/>
    <p:sldId id="637" r:id="rId14"/>
    <p:sldId id="638" r:id="rId15"/>
    <p:sldId id="639" r:id="rId16"/>
    <p:sldId id="640" r:id="rId17"/>
    <p:sldId id="641" r:id="rId18"/>
    <p:sldId id="642" r:id="rId19"/>
    <p:sldId id="643" r:id="rId20"/>
    <p:sldId id="644" r:id="rId21"/>
    <p:sldId id="645" r:id="rId22"/>
    <p:sldId id="646" r:id="rId23"/>
    <p:sldId id="650" r:id="rId24"/>
    <p:sldId id="647" r:id="rId25"/>
    <p:sldId id="648" r:id="rId26"/>
    <p:sldId id="649" r:id="rId27"/>
    <p:sldId id="651" r:id="rId28"/>
    <p:sldId id="652" r:id="rId29"/>
    <p:sldId id="653" r:id="rId30"/>
    <p:sldId id="654" r:id="rId31"/>
    <p:sldId id="655" r:id="rId3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737" autoAdjust="0"/>
  </p:normalViewPr>
  <p:slideViewPr>
    <p:cSldViewPr>
      <p:cViewPr varScale="1">
        <p:scale>
          <a:sx n="98" d="100"/>
          <a:sy n="98" d="100"/>
        </p:scale>
        <p:origin x="96" y="3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6888" cy="463550"/>
          </a:xfrm>
          <a:prstGeom prst="rect">
            <a:avLst/>
          </a:prstGeom>
        </p:spPr>
        <p:txBody>
          <a:bodyPr vert="horz" lIns="93171" tIns="46586" rIns="93171" bIns="46586"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971925" y="0"/>
            <a:ext cx="3036888" cy="463550"/>
          </a:xfrm>
          <a:prstGeom prst="rect">
            <a:avLst/>
          </a:prstGeom>
        </p:spPr>
        <p:txBody>
          <a:bodyPr vert="horz" lIns="93171" tIns="46586" rIns="93171" bIns="46586" rtlCol="0"/>
          <a:lstStyle>
            <a:lvl1pPr algn="r">
              <a:defRPr sz="1200">
                <a:latin typeface="Arial" charset="0"/>
              </a:defRPr>
            </a:lvl1pPr>
          </a:lstStyle>
          <a:p>
            <a:pPr>
              <a:defRPr/>
            </a:pPr>
            <a:fld id="{70900B44-172A-416B-A599-107A3A8D741E}" type="datetimeFigureOut">
              <a:rPr lang="en-US"/>
              <a:pPr>
                <a:defRPr/>
              </a:pPr>
              <a:t>2/24/2022</a:t>
            </a:fld>
            <a:endParaRPr lang="en-US"/>
          </a:p>
        </p:txBody>
      </p:sp>
      <p:sp>
        <p:nvSpPr>
          <p:cNvPr id="4" name="Footer Placeholder 3"/>
          <p:cNvSpPr>
            <a:spLocks noGrp="1"/>
          </p:cNvSpPr>
          <p:nvPr>
            <p:ph type="ftr" sz="quarter" idx="2"/>
          </p:nvPr>
        </p:nvSpPr>
        <p:spPr>
          <a:xfrm>
            <a:off x="0" y="8831263"/>
            <a:ext cx="3036888" cy="463550"/>
          </a:xfrm>
          <a:prstGeom prst="rect">
            <a:avLst/>
          </a:prstGeom>
        </p:spPr>
        <p:txBody>
          <a:bodyPr vert="horz" lIns="93171" tIns="46586" rIns="93171" bIns="46586"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1925" y="8831263"/>
            <a:ext cx="3036888" cy="463550"/>
          </a:xfrm>
          <a:prstGeom prst="rect">
            <a:avLst/>
          </a:prstGeom>
        </p:spPr>
        <p:txBody>
          <a:bodyPr vert="horz" wrap="square" lIns="93171" tIns="46586" rIns="93171" bIns="46586" numCol="1" anchor="b" anchorCtr="0" compatLnSpc="1">
            <a:prstTxWarp prst="textNoShape">
              <a:avLst/>
            </a:prstTxWarp>
          </a:bodyPr>
          <a:lstStyle>
            <a:lvl1pPr algn="r">
              <a:defRPr sz="1200"/>
            </a:lvl1pPr>
          </a:lstStyle>
          <a:p>
            <a:fld id="{300BF817-DA09-447B-A86D-B9EBC30977D9}"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69316"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eaLnBrk="1" hangingPunct="1">
              <a:defRPr sz="1200"/>
            </a:lvl1pPr>
          </a:lstStyle>
          <a:p>
            <a:fld id="{AB0E6929-D9A4-4A9C-96A9-9589E934C0E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Slide Image Placeholder 1"/>
          <p:cNvSpPr>
            <a:spLocks noGrp="1" noRot="1" noChangeAspect="1" noTextEdit="1"/>
          </p:cNvSpPr>
          <p:nvPr>
            <p:ph type="sldImg"/>
          </p:nvPr>
        </p:nvSpPr>
        <p:spPr>
          <a:ln/>
        </p:spPr>
      </p:sp>
      <p:sp>
        <p:nvSpPr>
          <p:cNvPr id="271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271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D397044-3345-4CEC-AC07-6DC798085B6A}" type="slidenum">
              <a:rPr lang="en-US" altLang="en-US"/>
              <a:pPr/>
              <a:t>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9353DA2-B3B0-4F54-A3A7-719C76EF0CF8}" type="slidenum">
              <a:rPr lang="en-US" altLang="en-US"/>
              <a:pPr/>
              <a:t>‹#›</a:t>
            </a:fld>
            <a:endParaRPr lang="en-US" altLang="en-US"/>
          </a:p>
        </p:txBody>
      </p:sp>
    </p:spTree>
    <p:extLst>
      <p:ext uri="{BB962C8B-B14F-4D97-AF65-F5344CB8AC3E}">
        <p14:creationId xmlns:p14="http://schemas.microsoft.com/office/powerpoint/2010/main" val="1081479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E8D088F-12E1-4B1F-9FCC-2F0D6B9F44AB}" type="slidenum">
              <a:rPr lang="en-US" altLang="en-US"/>
              <a:pPr/>
              <a:t>‹#›</a:t>
            </a:fld>
            <a:endParaRPr lang="en-US" altLang="en-US"/>
          </a:p>
        </p:txBody>
      </p:sp>
    </p:spTree>
    <p:extLst>
      <p:ext uri="{BB962C8B-B14F-4D97-AF65-F5344CB8AC3E}">
        <p14:creationId xmlns:p14="http://schemas.microsoft.com/office/powerpoint/2010/main" val="1734005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157347A-ECF0-44D7-A4B5-3BF4D8298B18}" type="slidenum">
              <a:rPr lang="en-US" altLang="en-US"/>
              <a:pPr/>
              <a:t>‹#›</a:t>
            </a:fld>
            <a:endParaRPr lang="en-US" altLang="en-US"/>
          </a:p>
        </p:txBody>
      </p:sp>
    </p:spTree>
    <p:extLst>
      <p:ext uri="{BB962C8B-B14F-4D97-AF65-F5344CB8AC3E}">
        <p14:creationId xmlns:p14="http://schemas.microsoft.com/office/powerpoint/2010/main" val="2363902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6D50636-5D72-4622-96D4-A7A709BCE827}" type="slidenum">
              <a:rPr lang="en-US" altLang="en-US"/>
              <a:pPr/>
              <a:t>‹#›</a:t>
            </a:fld>
            <a:endParaRPr lang="en-US" altLang="en-US"/>
          </a:p>
        </p:txBody>
      </p:sp>
    </p:spTree>
    <p:extLst>
      <p:ext uri="{BB962C8B-B14F-4D97-AF65-F5344CB8AC3E}">
        <p14:creationId xmlns:p14="http://schemas.microsoft.com/office/powerpoint/2010/main" val="472236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A045B02-42B5-4CF7-A94C-08E5E5326289}" type="slidenum">
              <a:rPr lang="en-US" altLang="en-US"/>
              <a:pPr/>
              <a:t>‹#›</a:t>
            </a:fld>
            <a:endParaRPr lang="en-US" altLang="en-US"/>
          </a:p>
        </p:txBody>
      </p:sp>
    </p:spTree>
    <p:extLst>
      <p:ext uri="{BB962C8B-B14F-4D97-AF65-F5344CB8AC3E}">
        <p14:creationId xmlns:p14="http://schemas.microsoft.com/office/powerpoint/2010/main" val="30970869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0C1E5A6-4935-4C21-9C9E-A7FCF6C3A88B}" type="slidenum">
              <a:rPr lang="en-US" altLang="en-US"/>
              <a:pPr/>
              <a:t>‹#›</a:t>
            </a:fld>
            <a:endParaRPr lang="en-US" altLang="en-US"/>
          </a:p>
        </p:txBody>
      </p:sp>
    </p:spTree>
    <p:extLst>
      <p:ext uri="{BB962C8B-B14F-4D97-AF65-F5344CB8AC3E}">
        <p14:creationId xmlns:p14="http://schemas.microsoft.com/office/powerpoint/2010/main" val="32131365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F5B733C-4B73-428A-B89E-56CD309C7C51}" type="slidenum">
              <a:rPr lang="en-US" altLang="en-US"/>
              <a:pPr/>
              <a:t>‹#›</a:t>
            </a:fld>
            <a:endParaRPr lang="en-US" altLang="en-US"/>
          </a:p>
        </p:txBody>
      </p:sp>
    </p:spTree>
    <p:extLst>
      <p:ext uri="{BB962C8B-B14F-4D97-AF65-F5344CB8AC3E}">
        <p14:creationId xmlns:p14="http://schemas.microsoft.com/office/powerpoint/2010/main" val="13906411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fld id="{083FD635-71BA-4189-BA3C-EFFE296FB38B}" type="slidenum">
              <a:rPr lang="en-US" altLang="en-US"/>
              <a:pPr/>
              <a:t>‹#›</a:t>
            </a:fld>
            <a:endParaRPr lang="en-US" altLang="en-US"/>
          </a:p>
        </p:txBody>
      </p:sp>
    </p:spTree>
    <p:extLst>
      <p:ext uri="{BB962C8B-B14F-4D97-AF65-F5344CB8AC3E}">
        <p14:creationId xmlns:p14="http://schemas.microsoft.com/office/powerpoint/2010/main" val="1767235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29646D5-B53D-41F4-B20D-3054AB91C4DD}" type="slidenum">
              <a:rPr lang="en-US" altLang="en-US"/>
              <a:pPr/>
              <a:t>‹#›</a:t>
            </a:fld>
            <a:endParaRPr lang="en-US" altLang="en-US"/>
          </a:p>
        </p:txBody>
      </p:sp>
    </p:spTree>
    <p:extLst>
      <p:ext uri="{BB962C8B-B14F-4D97-AF65-F5344CB8AC3E}">
        <p14:creationId xmlns:p14="http://schemas.microsoft.com/office/powerpoint/2010/main" val="2175613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48C42C7-3E51-4E03-8DD5-761C25CB2410}" type="slidenum">
              <a:rPr lang="en-US" altLang="en-US"/>
              <a:pPr/>
              <a:t>‹#›</a:t>
            </a:fld>
            <a:endParaRPr lang="en-US" altLang="en-US"/>
          </a:p>
        </p:txBody>
      </p:sp>
    </p:spTree>
    <p:extLst>
      <p:ext uri="{BB962C8B-B14F-4D97-AF65-F5344CB8AC3E}">
        <p14:creationId xmlns:p14="http://schemas.microsoft.com/office/powerpoint/2010/main" val="3680845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E449F65-A6AE-405A-BDDB-2300A4F5A846}" type="slidenum">
              <a:rPr lang="en-US" altLang="en-US"/>
              <a:pPr/>
              <a:t>‹#›</a:t>
            </a:fld>
            <a:endParaRPr lang="en-US" altLang="en-US"/>
          </a:p>
        </p:txBody>
      </p:sp>
    </p:spTree>
    <p:extLst>
      <p:ext uri="{BB962C8B-B14F-4D97-AF65-F5344CB8AC3E}">
        <p14:creationId xmlns:p14="http://schemas.microsoft.com/office/powerpoint/2010/main" val="2343977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3C3A866A-A9A8-4881-A9C5-29F0CD53A9AD}" type="slidenum">
              <a:rPr lang="en-US" altLang="en-US"/>
              <a:pPr/>
              <a:t>‹#›</a:t>
            </a:fld>
            <a:endParaRPr lang="en-US" altLang="en-US"/>
          </a:p>
        </p:txBody>
      </p:sp>
    </p:spTree>
    <p:extLst>
      <p:ext uri="{BB962C8B-B14F-4D97-AF65-F5344CB8AC3E}">
        <p14:creationId xmlns:p14="http://schemas.microsoft.com/office/powerpoint/2010/main" val="24611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52486983-DB8E-4B96-BCC1-F6049AF14769}" type="slidenum">
              <a:rPr lang="en-US" altLang="en-US"/>
              <a:pPr/>
              <a:t>‹#›</a:t>
            </a:fld>
            <a:endParaRPr lang="en-US" altLang="en-US"/>
          </a:p>
        </p:txBody>
      </p:sp>
    </p:spTree>
    <p:extLst>
      <p:ext uri="{BB962C8B-B14F-4D97-AF65-F5344CB8AC3E}">
        <p14:creationId xmlns:p14="http://schemas.microsoft.com/office/powerpoint/2010/main" val="1241418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2D7D6F33-DB7A-4259-BE9B-0D79F32415C7}" type="slidenum">
              <a:rPr lang="en-US" altLang="en-US"/>
              <a:pPr/>
              <a:t>‹#›</a:t>
            </a:fld>
            <a:endParaRPr lang="en-US" altLang="en-US"/>
          </a:p>
        </p:txBody>
      </p:sp>
    </p:spTree>
    <p:extLst>
      <p:ext uri="{BB962C8B-B14F-4D97-AF65-F5344CB8AC3E}">
        <p14:creationId xmlns:p14="http://schemas.microsoft.com/office/powerpoint/2010/main" val="1720206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A520DB9-BBAA-4862-8D14-4FAC145E409D}" type="slidenum">
              <a:rPr lang="en-US" altLang="en-US"/>
              <a:pPr/>
              <a:t>‹#›</a:t>
            </a:fld>
            <a:endParaRPr lang="en-US" altLang="en-US"/>
          </a:p>
        </p:txBody>
      </p:sp>
    </p:spTree>
    <p:extLst>
      <p:ext uri="{BB962C8B-B14F-4D97-AF65-F5344CB8AC3E}">
        <p14:creationId xmlns:p14="http://schemas.microsoft.com/office/powerpoint/2010/main" val="732275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9981F2F-5C2D-4EEC-8379-507985EAA26D}" type="slidenum">
              <a:rPr lang="en-US" altLang="en-US"/>
              <a:pPr/>
              <a:t>‹#›</a:t>
            </a:fld>
            <a:endParaRPr lang="en-US" altLang="en-US"/>
          </a:p>
        </p:txBody>
      </p:sp>
    </p:spTree>
    <p:extLst>
      <p:ext uri="{BB962C8B-B14F-4D97-AF65-F5344CB8AC3E}">
        <p14:creationId xmlns:p14="http://schemas.microsoft.com/office/powerpoint/2010/main" val="100091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C3B812AE-C667-44EB-9B7A-F11D65CFAA73}"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dirty="0" smtClean="0"/>
              <a:t>CS 231 – Chapter 2</a:t>
            </a:r>
          </a:p>
        </p:txBody>
      </p:sp>
      <p:sp>
        <p:nvSpPr>
          <p:cNvPr id="11267" name="Rectangle 3"/>
          <p:cNvSpPr>
            <a:spLocks noGrp="1" noChangeArrowheads="1"/>
          </p:cNvSpPr>
          <p:nvPr>
            <p:ph type="body" idx="1"/>
          </p:nvPr>
        </p:nvSpPr>
        <p:spPr/>
        <p:txBody>
          <a:bodyPr/>
          <a:lstStyle/>
          <a:p>
            <a:pPr eaLnBrk="1" hangingPunct="1"/>
            <a:r>
              <a:rPr lang="en-US" altLang="en-US" sz="2400" dirty="0" smtClean="0">
                <a:sym typeface="Wingdings" panose="05000000000000000000" pitchFamily="2" charset="2"/>
              </a:rPr>
              <a:t>Recall the 2 major components:  CPU and RAM</a:t>
            </a:r>
          </a:p>
          <a:p>
            <a:pPr lvl="1" eaLnBrk="1" hangingPunct="1"/>
            <a:r>
              <a:rPr lang="en-US" altLang="en-US" sz="2000" dirty="0" smtClean="0">
                <a:sym typeface="Wingdings" panose="05000000000000000000" pitchFamily="2" charset="2"/>
              </a:rPr>
              <a:t>CPU contains registers for currently executing code</a:t>
            </a:r>
          </a:p>
          <a:p>
            <a:pPr lvl="1" eaLnBrk="1" hangingPunct="1"/>
            <a:r>
              <a:rPr lang="en-US" altLang="en-US" sz="2000" dirty="0" smtClean="0">
                <a:ea typeface="+mn-ea"/>
                <a:cs typeface="+mn-cs"/>
              </a:rPr>
              <a:t>Names:  $s0-$s7, $t0-$t7, $f0-$f31, etc.</a:t>
            </a:r>
          </a:p>
          <a:p>
            <a:pPr lvl="1" eaLnBrk="1" hangingPunct="1"/>
            <a:r>
              <a:rPr lang="en-US" altLang="en-US" sz="2000" dirty="0" smtClean="0">
                <a:ea typeface="+mn-ea"/>
                <a:cs typeface="+mn-cs"/>
              </a:rPr>
              <a:t>A few registers have a special purpose.</a:t>
            </a:r>
          </a:p>
          <a:p>
            <a:pPr lvl="1" eaLnBrk="1" hangingPunct="1"/>
            <a:endParaRPr lang="en-US" altLang="en-US" sz="2000" dirty="0" smtClean="0">
              <a:ea typeface="+mn-ea"/>
              <a:cs typeface="+mn-cs"/>
            </a:endParaRPr>
          </a:p>
          <a:p>
            <a:pPr eaLnBrk="1" hangingPunct="1"/>
            <a:r>
              <a:rPr lang="en-US" altLang="en-US" sz="2400" dirty="0" smtClean="0"/>
              <a:t>RAM contains your program’s code + data</a:t>
            </a:r>
          </a:p>
          <a:p>
            <a:pPr eaLnBrk="1" hangingPunct="1"/>
            <a:endParaRPr lang="en-US" altLang="en-US" sz="2400" dirty="0" smtClean="0"/>
          </a:p>
          <a:p>
            <a:pPr eaLnBrk="1" hangingPunct="1"/>
            <a:r>
              <a:rPr lang="en-US" altLang="en-US" sz="2400" dirty="0" smtClean="0">
                <a:ea typeface="+mn-ea"/>
                <a:cs typeface="+mn-cs"/>
              </a:rPr>
              <a:t>Similarly, an assembly program has 2 parts:</a:t>
            </a:r>
          </a:p>
          <a:p>
            <a:pPr lvl="1" eaLnBrk="1" hangingPunct="1"/>
            <a:r>
              <a:rPr lang="en-US" altLang="en-US" sz="2000" dirty="0" smtClean="0">
                <a:ea typeface="+mn-ea"/>
                <a:cs typeface="+mn-cs"/>
              </a:rPr>
              <a:t>Data segment:  global variables, arrays, strings, real constants</a:t>
            </a:r>
          </a:p>
          <a:p>
            <a:pPr lvl="1" eaLnBrk="1" hangingPunct="1"/>
            <a:r>
              <a:rPr lang="en-US" altLang="en-US" sz="2000" dirty="0" smtClean="0">
                <a:ea typeface="+mn-ea"/>
                <a:cs typeface="+mn-cs"/>
              </a:rPr>
              <a:t>Text segment:  instructions</a:t>
            </a:r>
          </a:p>
          <a:p>
            <a:pPr lvl="1" eaLnBrk="1" hangingPunct="1"/>
            <a:endParaRPr lang="en-US" altLang="en-US" sz="2400" dirty="0">
              <a:ea typeface="+mn-ea"/>
              <a:cs typeface="+mn-cs"/>
            </a:endParaRPr>
          </a:p>
          <a:p>
            <a:pPr eaLnBrk="1" hangingPunct="1"/>
            <a:endParaRPr lang="en-US" altLang="en-US" sz="2800" dirty="0" smtClean="0"/>
          </a:p>
          <a:p>
            <a:pPr eaLnBrk="1" hangingPunct="1"/>
            <a:endParaRPr lang="en-US" altLang="en-US"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Notation</a:t>
            </a:r>
            <a:endParaRPr lang="en-US" dirty="0"/>
          </a:p>
        </p:txBody>
      </p:sp>
      <p:sp>
        <p:nvSpPr>
          <p:cNvPr id="3" name="Content Placeholder 2"/>
          <p:cNvSpPr>
            <a:spLocks noGrp="1"/>
          </p:cNvSpPr>
          <p:nvPr>
            <p:ph idx="1"/>
          </p:nvPr>
        </p:nvSpPr>
        <p:spPr/>
        <p:txBody>
          <a:bodyPr/>
          <a:lstStyle/>
          <a:p>
            <a:r>
              <a:rPr lang="en-US" sz="2400" dirty="0" smtClean="0"/>
              <a:t>“Word” = 4 bytes</a:t>
            </a:r>
          </a:p>
          <a:p>
            <a:r>
              <a:rPr lang="en-US" sz="2400" dirty="0" smtClean="0"/>
              <a:t>Load &amp; store instructions take 2 operands</a:t>
            </a:r>
          </a:p>
          <a:p>
            <a:pPr lvl="1"/>
            <a:r>
              <a:rPr lang="en-US" sz="2000" dirty="0" smtClean="0"/>
              <a:t>First operand = register containing data</a:t>
            </a:r>
          </a:p>
          <a:p>
            <a:pPr lvl="1"/>
            <a:r>
              <a:rPr lang="en-US" sz="2000" dirty="0" smtClean="0"/>
              <a:t>Second operand = Address in memory for the data</a:t>
            </a:r>
          </a:p>
          <a:p>
            <a:r>
              <a:rPr lang="en-US" sz="2400" dirty="0" smtClean="0"/>
              <a:t>Note that for store instruction, the destination operand appears last!</a:t>
            </a:r>
          </a:p>
          <a:p>
            <a:r>
              <a:rPr lang="en-US" sz="2400" dirty="0" smtClean="0"/>
              <a:t>The memory address is stored in a register.  We are allowed to </a:t>
            </a:r>
            <a:r>
              <a:rPr lang="en-US" sz="2400" u="sng" dirty="0" smtClean="0"/>
              <a:t>add</a:t>
            </a:r>
            <a:r>
              <a:rPr lang="en-US" sz="2400" dirty="0" smtClean="0"/>
              <a:t> a constant to this register.  Usually this constant is simply 0, e.g. </a:t>
            </a:r>
            <a:r>
              <a:rPr lang="en-US" sz="2400" dirty="0" err="1" smtClean="0">
                <a:latin typeface="Courier New" panose="02070309020205020404" pitchFamily="49" charset="0"/>
                <a:cs typeface="Courier New" panose="02070309020205020404" pitchFamily="49" charset="0"/>
              </a:rPr>
              <a:t>lw</a:t>
            </a:r>
            <a:r>
              <a:rPr lang="en-US" sz="2400" dirty="0" smtClean="0">
                <a:latin typeface="Courier New" panose="02070309020205020404" pitchFamily="49" charset="0"/>
                <a:cs typeface="Courier New" panose="02070309020205020404" pitchFamily="49" charset="0"/>
              </a:rPr>
              <a:t> $s1, 0($s2) </a:t>
            </a:r>
            <a:endParaRPr lang="en-US" sz="2400" dirty="0" smtClean="0"/>
          </a:p>
          <a:p>
            <a:r>
              <a:rPr lang="en-US" sz="2400" dirty="0" smtClean="0"/>
              <a:t>We also have instructions </a:t>
            </a:r>
            <a:r>
              <a:rPr lang="en-US" sz="2400" dirty="0" err="1" smtClean="0">
                <a:latin typeface="Courier New" panose="02070309020205020404" pitchFamily="49" charset="0"/>
                <a:cs typeface="Courier New" panose="02070309020205020404" pitchFamily="49" charset="0"/>
              </a:rPr>
              <a:t>lb</a:t>
            </a:r>
            <a:r>
              <a:rPr lang="en-US" sz="2400" dirty="0" smtClean="0"/>
              <a:t> and </a:t>
            </a:r>
            <a:r>
              <a:rPr lang="en-US" sz="2400" dirty="0" err="1" smtClean="0">
                <a:latin typeface="Courier New" panose="02070309020205020404" pitchFamily="49" charset="0"/>
                <a:cs typeface="Courier New" panose="02070309020205020404" pitchFamily="49" charset="0"/>
              </a:rPr>
              <a:t>sb</a:t>
            </a:r>
            <a:r>
              <a:rPr lang="en-US" sz="2400" dirty="0" smtClean="0"/>
              <a:t> for moving single </a:t>
            </a:r>
            <a:r>
              <a:rPr lang="en-US" sz="2400" u="sng" dirty="0" smtClean="0"/>
              <a:t>bytes</a:t>
            </a:r>
            <a:r>
              <a:rPr lang="en-US" sz="2400" dirty="0" smtClean="0"/>
              <a:t> of data.  This is useful for character/string data.</a:t>
            </a:r>
            <a:endParaRPr lang="en-US" sz="2400" dirty="0"/>
          </a:p>
        </p:txBody>
      </p:sp>
    </p:spTree>
    <p:extLst>
      <p:ext uri="{BB962C8B-B14F-4D97-AF65-F5344CB8AC3E}">
        <p14:creationId xmlns:p14="http://schemas.microsoft.com/office/powerpoint/2010/main" val="665185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 addressing</a:t>
            </a:r>
            <a:endParaRPr lang="en-US" dirty="0"/>
          </a:p>
        </p:txBody>
      </p:sp>
      <p:sp>
        <p:nvSpPr>
          <p:cNvPr id="3" name="Content Placeholder 2"/>
          <p:cNvSpPr>
            <a:spLocks noGrp="1"/>
          </p:cNvSpPr>
          <p:nvPr>
            <p:ph idx="1"/>
          </p:nvPr>
        </p:nvSpPr>
        <p:spPr/>
        <p:txBody>
          <a:bodyPr/>
          <a:lstStyle/>
          <a:p>
            <a:r>
              <a:rPr lang="en-US" sz="2400" dirty="0" smtClean="0"/>
              <a:t>We don’t use array index as in HLL.</a:t>
            </a:r>
          </a:p>
          <a:p>
            <a:r>
              <a:rPr lang="en-US" sz="2400" dirty="0" smtClean="0"/>
              <a:t>Instead, we use address of array element we want.</a:t>
            </a:r>
          </a:p>
          <a:p>
            <a:r>
              <a:rPr lang="en-US" sz="2400" dirty="0" smtClean="0"/>
              <a:t>Formula:  </a:t>
            </a:r>
            <a:r>
              <a:rPr lang="en-US" sz="2400" dirty="0" err="1" smtClean="0">
                <a:solidFill>
                  <a:srgbClr val="FFFF00"/>
                </a:solidFill>
              </a:rPr>
              <a:t>total_addr</a:t>
            </a:r>
            <a:r>
              <a:rPr lang="en-US" sz="2400" dirty="0" smtClean="0">
                <a:solidFill>
                  <a:srgbClr val="FFFF00"/>
                </a:solidFill>
              </a:rPr>
              <a:t> = </a:t>
            </a:r>
            <a:r>
              <a:rPr lang="en-US" sz="2400" dirty="0" err="1" smtClean="0">
                <a:solidFill>
                  <a:srgbClr val="FFFF00"/>
                </a:solidFill>
              </a:rPr>
              <a:t>base_addr</a:t>
            </a:r>
            <a:r>
              <a:rPr lang="en-US" sz="2400" dirty="0" smtClean="0">
                <a:solidFill>
                  <a:srgbClr val="FFFF00"/>
                </a:solidFill>
              </a:rPr>
              <a:t> + offset</a:t>
            </a:r>
          </a:p>
          <a:p>
            <a:r>
              <a:rPr lang="en-US" sz="2400" dirty="0" smtClean="0"/>
              <a:t>For an array of integers:</a:t>
            </a:r>
          </a:p>
          <a:p>
            <a:pPr marL="0" indent="0">
              <a:buNone/>
            </a:pPr>
            <a:r>
              <a:rPr lang="en-US" sz="2400" dirty="0"/>
              <a:t>	</a:t>
            </a:r>
            <a:r>
              <a:rPr lang="en-US" sz="2400" dirty="0" smtClean="0"/>
              <a:t>&amp; a[ </a:t>
            </a:r>
            <a:r>
              <a:rPr lang="en-US" sz="2400" dirty="0" err="1" smtClean="0"/>
              <a:t>i</a:t>
            </a:r>
            <a:r>
              <a:rPr lang="en-US" sz="2400" dirty="0" smtClean="0"/>
              <a:t> ] = &amp; a[ 0 ] + 4 * </a:t>
            </a:r>
            <a:r>
              <a:rPr lang="en-US" sz="2400" dirty="0" err="1" smtClean="0"/>
              <a:t>i</a:t>
            </a:r>
            <a:endParaRPr lang="en-US" sz="2400" dirty="0" smtClean="0"/>
          </a:p>
          <a:p>
            <a:r>
              <a:rPr lang="en-US" sz="2400" dirty="0" smtClean="0"/>
              <a:t>Sometimes, the offset is a constant.  For example, a[6] is located 24 bytes from the beginning.  If $s0 is the base address, we want 24($s0).</a:t>
            </a:r>
          </a:p>
          <a:p>
            <a:r>
              <a:rPr lang="en-US" sz="2400" dirty="0" smtClean="0"/>
              <a:t>More likely, we use a loop, and a </a:t>
            </a:r>
            <a:r>
              <a:rPr lang="en-US" sz="2400" dirty="0" smtClean="0">
                <a:solidFill>
                  <a:srgbClr val="FFFF00"/>
                </a:solidFill>
              </a:rPr>
              <a:t>variable offset that changes on each iteration</a:t>
            </a:r>
            <a:r>
              <a:rPr lang="en-US" sz="2400" dirty="0" smtClean="0"/>
              <a:t>.</a:t>
            </a:r>
          </a:p>
        </p:txBody>
      </p:sp>
    </p:spTree>
    <p:extLst>
      <p:ext uri="{BB962C8B-B14F-4D97-AF65-F5344CB8AC3E}">
        <p14:creationId xmlns:p14="http://schemas.microsoft.com/office/powerpoint/2010/main" val="3739959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 example</a:t>
            </a:r>
            <a:endParaRPr lang="en-US" dirty="0"/>
          </a:p>
        </p:txBody>
      </p:sp>
      <p:sp>
        <p:nvSpPr>
          <p:cNvPr id="3" name="Content Placeholder 2"/>
          <p:cNvSpPr>
            <a:spLocks noGrp="1"/>
          </p:cNvSpPr>
          <p:nvPr>
            <p:ph idx="1"/>
          </p:nvPr>
        </p:nvSpPr>
        <p:spPr/>
        <p:txBody>
          <a:bodyPr/>
          <a:lstStyle/>
          <a:p>
            <a:r>
              <a:rPr lang="en-US" sz="2400" dirty="0" smtClean="0"/>
              <a:t>Suppose we have an array of 100 integers.  </a:t>
            </a:r>
          </a:p>
          <a:p>
            <a:r>
              <a:rPr lang="en-US" sz="2400" dirty="0" smtClean="0"/>
              <a:t>A loop to traverse this array would need to do this:</a:t>
            </a:r>
          </a:p>
          <a:p>
            <a:endParaRPr lang="en-US" sz="2400" dirty="0"/>
          </a:p>
          <a:p>
            <a:pPr marL="0" indent="0">
              <a:buNone/>
            </a:pPr>
            <a:r>
              <a:rPr lang="en-US" sz="2400" dirty="0" smtClean="0"/>
              <a:t>For </a:t>
            </a:r>
            <a:r>
              <a:rPr lang="en-US" sz="2400" dirty="0" err="1" smtClean="0"/>
              <a:t>i</a:t>
            </a:r>
            <a:r>
              <a:rPr lang="en-US" sz="2400" dirty="0" smtClean="0"/>
              <a:t> = 0 to 99:</a:t>
            </a:r>
          </a:p>
          <a:p>
            <a:pPr marL="0" indent="0">
              <a:buNone/>
            </a:pPr>
            <a:r>
              <a:rPr lang="en-US" sz="2400" dirty="0"/>
              <a:t>	</a:t>
            </a:r>
            <a:r>
              <a:rPr lang="en-US" sz="2400" dirty="0" err="1" smtClean="0"/>
              <a:t>total_addr</a:t>
            </a:r>
            <a:r>
              <a:rPr lang="en-US" sz="2400" dirty="0" smtClean="0"/>
              <a:t> = </a:t>
            </a:r>
            <a:r>
              <a:rPr lang="en-US" sz="2400" dirty="0" err="1" smtClean="0"/>
              <a:t>base_addr</a:t>
            </a:r>
            <a:r>
              <a:rPr lang="en-US" sz="2400" dirty="0" smtClean="0"/>
              <a:t> + 4*</a:t>
            </a:r>
            <a:r>
              <a:rPr lang="en-US" sz="2400" dirty="0" err="1" smtClean="0"/>
              <a:t>i</a:t>
            </a:r>
            <a:endParaRPr lang="en-US" sz="2400" dirty="0" smtClean="0"/>
          </a:p>
          <a:p>
            <a:pPr marL="0" indent="0">
              <a:buNone/>
            </a:pPr>
            <a:r>
              <a:rPr lang="en-US" sz="2400" dirty="0"/>
              <a:t>	</a:t>
            </a:r>
            <a:r>
              <a:rPr lang="en-US" sz="2400" dirty="0" smtClean="0"/>
              <a:t>Obtain the word @ </a:t>
            </a:r>
            <a:r>
              <a:rPr lang="en-US" sz="2400" dirty="0" err="1" smtClean="0"/>
              <a:t>total_addr</a:t>
            </a:r>
            <a:endParaRPr lang="en-US" sz="2400" dirty="0" smtClean="0"/>
          </a:p>
          <a:p>
            <a:pPr marL="0" indent="0">
              <a:buNone/>
            </a:pPr>
            <a:endParaRPr lang="en-US" sz="2400" dirty="0"/>
          </a:p>
          <a:p>
            <a:r>
              <a:rPr lang="en-US" sz="2400" dirty="0" smtClean="0"/>
              <a:t>In practice, we may use separate registers for the base address, offset, total address, and the value of the array element.</a:t>
            </a:r>
          </a:p>
          <a:p>
            <a:r>
              <a:rPr lang="en-US" sz="2400" dirty="0" smtClean="0"/>
              <a:t>Examples:  array5.s, </a:t>
            </a:r>
            <a:r>
              <a:rPr lang="en-US" sz="2400" dirty="0" err="1" smtClean="0"/>
              <a:t>array.s</a:t>
            </a:r>
            <a:r>
              <a:rPr lang="en-US" sz="2400" dirty="0" smtClean="0"/>
              <a:t>, </a:t>
            </a:r>
            <a:r>
              <a:rPr lang="en-US" sz="2400" dirty="0" err="1" smtClean="0"/>
              <a:t>sumarray.s</a:t>
            </a:r>
            <a:endParaRPr lang="en-US" sz="2400" dirty="0"/>
          </a:p>
        </p:txBody>
      </p:sp>
    </p:spTree>
    <p:extLst>
      <p:ext uri="{BB962C8B-B14F-4D97-AF65-F5344CB8AC3E}">
        <p14:creationId xmlns:p14="http://schemas.microsoft.com/office/powerpoint/2010/main" val="454445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array &amp; loop</a:t>
            </a:r>
            <a:endParaRPr lang="en-US" dirty="0"/>
          </a:p>
        </p:txBody>
      </p:sp>
      <p:sp>
        <p:nvSpPr>
          <p:cNvPr id="3" name="Content Placeholder 2"/>
          <p:cNvSpPr>
            <a:spLocks noGrp="1"/>
          </p:cNvSpPr>
          <p:nvPr>
            <p:ph idx="1"/>
          </p:nvPr>
        </p:nvSpPr>
        <p:spPr/>
        <p:txBody>
          <a:bodyPr/>
          <a:lstStyle/>
          <a:p>
            <a:r>
              <a:rPr lang="en-US" sz="2400" dirty="0" smtClean="0"/>
              <a:t>Suppose a = array of 10 </a:t>
            </a:r>
            <a:r>
              <a:rPr lang="en-US" sz="2400" dirty="0" err="1" smtClean="0"/>
              <a:t>int</a:t>
            </a:r>
            <a:r>
              <a:rPr lang="en-US" sz="2400" dirty="0" smtClean="0"/>
              <a:t>, starting at address 700.</a:t>
            </a:r>
          </a:p>
          <a:p>
            <a:pPr lvl="1"/>
            <a:r>
              <a:rPr lang="en-US" sz="2000" dirty="0" smtClean="0"/>
              <a:t>The elements are at addresses 700, 704, 708, … 736.</a:t>
            </a:r>
          </a:p>
          <a:p>
            <a:pPr lvl="1"/>
            <a:r>
              <a:rPr lang="en-US" sz="2000" dirty="0" smtClean="0"/>
              <a:t>To traverse the array, some register needs to contain these addresses, one per iteration of a loop.  We want to let s1 to range from 700 to 736, incrementing by 4.</a:t>
            </a:r>
          </a:p>
          <a:p>
            <a:r>
              <a:rPr lang="en-US" sz="2400" dirty="0" err="1" smtClean="0"/>
              <a:t>Sumarray.s</a:t>
            </a:r>
            <a:endParaRPr lang="en-US" sz="2400" dirty="0" smtClean="0"/>
          </a:p>
          <a:p>
            <a:pPr lvl="1"/>
            <a:r>
              <a:rPr lang="en-US" sz="2000" dirty="0" smtClean="0"/>
              <a:t>How many iterations?</a:t>
            </a:r>
          </a:p>
          <a:p>
            <a:pPr lvl="1"/>
            <a:r>
              <a:rPr lang="en-US" sz="2000" dirty="0" smtClean="0"/>
              <a:t>How many dynamic instructions?</a:t>
            </a:r>
          </a:p>
          <a:p>
            <a:r>
              <a:rPr lang="en-US" sz="2400" dirty="0" smtClean="0"/>
              <a:t>Let’s write a loop that finds the sum 1-100.</a:t>
            </a:r>
          </a:p>
          <a:p>
            <a:pPr lvl="1"/>
            <a:r>
              <a:rPr lang="en-US" sz="2000" dirty="0" smtClean="0"/>
              <a:t>How many dynamic instructions?</a:t>
            </a:r>
          </a:p>
          <a:p>
            <a:pPr lvl="1"/>
            <a:r>
              <a:rPr lang="en-US" sz="2000" dirty="0" smtClean="0"/>
              <a:t>A little optimization</a:t>
            </a:r>
            <a:endParaRPr lang="en-US" sz="2000" dirty="0"/>
          </a:p>
          <a:p>
            <a:r>
              <a:rPr lang="en-US" sz="2400" smtClean="0"/>
              <a:t>Ready for lab</a:t>
            </a:r>
            <a:endParaRPr lang="en-US" sz="2400" dirty="0" smtClean="0"/>
          </a:p>
        </p:txBody>
      </p:sp>
    </p:spTree>
    <p:extLst>
      <p:ext uri="{BB962C8B-B14F-4D97-AF65-F5344CB8AC3E}">
        <p14:creationId xmlns:p14="http://schemas.microsoft.com/office/powerpoint/2010/main" val="284506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issues</a:t>
            </a:r>
            <a:endParaRPr lang="en-US" dirty="0"/>
          </a:p>
        </p:txBody>
      </p:sp>
      <p:sp>
        <p:nvSpPr>
          <p:cNvPr id="3" name="Content Placeholder 2"/>
          <p:cNvSpPr>
            <a:spLocks noGrp="1"/>
          </p:cNvSpPr>
          <p:nvPr>
            <p:ph idx="1"/>
          </p:nvPr>
        </p:nvSpPr>
        <p:spPr/>
        <p:txBody>
          <a:bodyPr/>
          <a:lstStyle/>
          <a:p>
            <a:r>
              <a:rPr lang="en-US" sz="2400" dirty="0" smtClean="0"/>
              <a:t>How to calculate address in multi-dimensional array.</a:t>
            </a:r>
          </a:p>
          <a:p>
            <a:pPr lvl="1"/>
            <a:r>
              <a:rPr lang="en-US" sz="2000" dirty="0" smtClean="0"/>
              <a:t>Row major</a:t>
            </a:r>
          </a:p>
          <a:p>
            <a:pPr lvl="1"/>
            <a:r>
              <a:rPr lang="en-US" sz="2000" dirty="0" smtClean="0"/>
              <a:t>Column major</a:t>
            </a:r>
          </a:p>
          <a:p>
            <a:r>
              <a:rPr lang="en-US" sz="2400" dirty="0" smtClean="0"/>
              <a:t>Numbering the bytes within a word</a:t>
            </a:r>
          </a:p>
          <a:p>
            <a:pPr lvl="1"/>
            <a:r>
              <a:rPr lang="en-US" sz="2000" dirty="0" smtClean="0"/>
              <a:t>Big endian</a:t>
            </a:r>
          </a:p>
          <a:p>
            <a:pPr lvl="1"/>
            <a:r>
              <a:rPr lang="en-US" sz="2000" dirty="0" smtClean="0"/>
              <a:t>Little endian</a:t>
            </a:r>
          </a:p>
          <a:p>
            <a:r>
              <a:rPr lang="en-US" sz="2400" dirty="0" smtClean="0"/>
              <a:t>What if an array address calculation is incorrect?</a:t>
            </a:r>
          </a:p>
          <a:p>
            <a:pPr lvl="1"/>
            <a:r>
              <a:rPr lang="en-US" sz="2000" dirty="0" smtClean="0"/>
              <a:t>Could be accessing different variable</a:t>
            </a:r>
          </a:p>
          <a:p>
            <a:pPr lvl="1"/>
            <a:r>
              <a:rPr lang="en-US" sz="2000" dirty="0" smtClean="0"/>
              <a:t>Segmentation fault</a:t>
            </a:r>
          </a:p>
          <a:p>
            <a:pPr lvl="1"/>
            <a:r>
              <a:rPr lang="en-US" sz="2000" dirty="0" smtClean="0"/>
              <a:t>Bus error</a:t>
            </a:r>
          </a:p>
          <a:p>
            <a:endParaRPr lang="en-US" sz="2400" dirty="0"/>
          </a:p>
        </p:txBody>
      </p:sp>
    </p:spTree>
    <p:extLst>
      <p:ext uri="{BB962C8B-B14F-4D97-AF65-F5344CB8AC3E}">
        <p14:creationId xmlns:p14="http://schemas.microsoft.com/office/powerpoint/2010/main" val="2379707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Multi-dimensional</a:t>
            </a:r>
            <a:endParaRPr lang="en-US" dirty="0"/>
          </a:p>
        </p:txBody>
      </p:sp>
      <p:sp>
        <p:nvSpPr>
          <p:cNvPr id="3" name="Content Placeholder 2"/>
          <p:cNvSpPr>
            <a:spLocks noGrp="1"/>
          </p:cNvSpPr>
          <p:nvPr>
            <p:ph idx="1"/>
          </p:nvPr>
        </p:nvSpPr>
        <p:spPr/>
        <p:txBody>
          <a:bodyPr/>
          <a:lstStyle/>
          <a:p>
            <a:r>
              <a:rPr lang="en-US" sz="2400" dirty="0" smtClean="0"/>
              <a:t>Arrays with &gt; 1 dimension are a HLL abstraction</a:t>
            </a:r>
          </a:p>
          <a:p>
            <a:r>
              <a:rPr lang="en-US" sz="2400" dirty="0" smtClean="0"/>
              <a:t>RAM is just 1-D.</a:t>
            </a:r>
          </a:p>
          <a:p>
            <a:r>
              <a:rPr lang="en-US" sz="2400" dirty="0" smtClean="0"/>
              <a:t>Given indices (row, col), need to compute offset.</a:t>
            </a:r>
          </a:p>
          <a:p>
            <a:r>
              <a:rPr lang="en-US" sz="2400" dirty="0" smtClean="0"/>
              <a:t>2 strategies:  row major &amp; column major.</a:t>
            </a:r>
          </a:p>
          <a:p>
            <a:pPr lvl="1"/>
            <a:r>
              <a:rPr lang="en-US" sz="2000" dirty="0" smtClean="0"/>
              <a:t>Row major means rightmost index changes most frequently.</a:t>
            </a:r>
          </a:p>
          <a:p>
            <a:pPr lvl="1"/>
            <a:r>
              <a:rPr lang="en-US" sz="2000" dirty="0" smtClean="0"/>
              <a:t>In a HLL, the choice is made for you.</a:t>
            </a:r>
          </a:p>
          <a:p>
            <a:pPr lvl="1"/>
            <a:r>
              <a:rPr lang="en-US" sz="2000" dirty="0" smtClean="0"/>
              <a:t>If YOU are writing the assembly code, you get to choose.</a:t>
            </a:r>
          </a:p>
          <a:p>
            <a:pPr marL="457200" lvl="1" indent="0">
              <a:buNone/>
            </a:pP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2063078894"/>
              </p:ext>
            </p:extLst>
          </p:nvPr>
        </p:nvGraphicFramePr>
        <p:xfrm>
          <a:off x="1421427" y="4637939"/>
          <a:ext cx="2001520" cy="1483360"/>
        </p:xfrm>
        <a:graphic>
          <a:graphicData uri="http://schemas.openxmlformats.org/drawingml/2006/table">
            <a:tbl>
              <a:tblPr firstRow="1" bandRow="1">
                <a:tableStyleId>{5940675A-B579-460E-94D1-54222C63F5DA}</a:tableStyleId>
              </a:tblPr>
              <a:tblGrid>
                <a:gridCol w="500380">
                  <a:extLst>
                    <a:ext uri="{9D8B030D-6E8A-4147-A177-3AD203B41FA5}">
                      <a16:colId xmlns:a16="http://schemas.microsoft.com/office/drawing/2014/main" val="4117873568"/>
                    </a:ext>
                  </a:extLst>
                </a:gridCol>
                <a:gridCol w="500380">
                  <a:extLst>
                    <a:ext uri="{9D8B030D-6E8A-4147-A177-3AD203B41FA5}">
                      <a16:colId xmlns:a16="http://schemas.microsoft.com/office/drawing/2014/main" val="1862696433"/>
                    </a:ext>
                  </a:extLst>
                </a:gridCol>
                <a:gridCol w="500380">
                  <a:extLst>
                    <a:ext uri="{9D8B030D-6E8A-4147-A177-3AD203B41FA5}">
                      <a16:colId xmlns:a16="http://schemas.microsoft.com/office/drawing/2014/main" val="1203941225"/>
                    </a:ext>
                  </a:extLst>
                </a:gridCol>
                <a:gridCol w="500380">
                  <a:extLst>
                    <a:ext uri="{9D8B030D-6E8A-4147-A177-3AD203B41FA5}">
                      <a16:colId xmlns:a16="http://schemas.microsoft.com/office/drawing/2014/main" val="3310596146"/>
                    </a:ext>
                  </a:extLst>
                </a:gridCol>
              </a:tblGrid>
              <a:tr h="370840">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extLst>
                  <a:ext uri="{0D108BD9-81ED-4DB2-BD59-A6C34878D82A}">
                    <a16:rowId xmlns:a16="http://schemas.microsoft.com/office/drawing/2014/main" val="782976342"/>
                  </a:ext>
                </a:extLst>
              </a:tr>
              <a:tr h="370840">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7</a:t>
                      </a:r>
                      <a:endParaRPr lang="en-US" dirty="0"/>
                    </a:p>
                  </a:txBody>
                  <a:tcPr/>
                </a:tc>
                <a:extLst>
                  <a:ext uri="{0D108BD9-81ED-4DB2-BD59-A6C34878D82A}">
                    <a16:rowId xmlns:a16="http://schemas.microsoft.com/office/drawing/2014/main" val="1197864612"/>
                  </a:ext>
                </a:extLst>
              </a:tr>
              <a:tr h="370840">
                <a:tc>
                  <a:txBody>
                    <a:bodyPr/>
                    <a:lstStyle/>
                    <a:p>
                      <a:r>
                        <a:rPr lang="en-US" dirty="0" smtClean="0"/>
                        <a:t>8</a:t>
                      </a:r>
                      <a:endParaRPr lang="en-US" dirty="0"/>
                    </a:p>
                  </a:txBody>
                  <a:tcPr/>
                </a:tc>
                <a:tc>
                  <a:txBody>
                    <a:bodyPr/>
                    <a:lstStyle/>
                    <a:p>
                      <a:r>
                        <a:rPr lang="en-US" dirty="0" smtClean="0"/>
                        <a:t>9</a:t>
                      </a:r>
                      <a:endParaRPr lang="en-US" dirty="0"/>
                    </a:p>
                  </a:txBody>
                  <a:tcPr/>
                </a:tc>
                <a:tc>
                  <a:txBody>
                    <a:bodyPr/>
                    <a:lstStyle/>
                    <a:p>
                      <a:r>
                        <a:rPr lang="en-US" dirty="0" smtClean="0"/>
                        <a:t>10</a:t>
                      </a:r>
                      <a:endParaRPr lang="en-US" dirty="0"/>
                    </a:p>
                  </a:txBody>
                  <a:tcPr/>
                </a:tc>
                <a:tc>
                  <a:txBody>
                    <a:bodyPr/>
                    <a:lstStyle/>
                    <a:p>
                      <a:r>
                        <a:rPr lang="en-US" dirty="0" smtClean="0"/>
                        <a:t>11</a:t>
                      </a:r>
                      <a:endParaRPr lang="en-US" dirty="0"/>
                    </a:p>
                  </a:txBody>
                  <a:tcPr/>
                </a:tc>
                <a:extLst>
                  <a:ext uri="{0D108BD9-81ED-4DB2-BD59-A6C34878D82A}">
                    <a16:rowId xmlns:a16="http://schemas.microsoft.com/office/drawing/2014/main" val="1049796267"/>
                  </a:ext>
                </a:extLst>
              </a:tr>
              <a:tr h="370840">
                <a:tc>
                  <a:txBody>
                    <a:bodyPr/>
                    <a:lstStyle/>
                    <a:p>
                      <a:r>
                        <a:rPr lang="en-US" dirty="0" smtClean="0"/>
                        <a:t>12</a:t>
                      </a:r>
                      <a:endParaRPr lang="en-US" dirty="0"/>
                    </a:p>
                  </a:txBody>
                  <a:tcPr/>
                </a:tc>
                <a:tc>
                  <a:txBody>
                    <a:bodyPr/>
                    <a:lstStyle/>
                    <a:p>
                      <a:r>
                        <a:rPr lang="en-US" dirty="0" smtClean="0"/>
                        <a:t>13</a:t>
                      </a:r>
                      <a:endParaRPr lang="en-US" dirty="0"/>
                    </a:p>
                  </a:txBody>
                  <a:tcPr/>
                </a:tc>
                <a:tc>
                  <a:txBody>
                    <a:bodyPr/>
                    <a:lstStyle/>
                    <a:p>
                      <a:r>
                        <a:rPr lang="en-US" dirty="0" smtClean="0"/>
                        <a:t>14</a:t>
                      </a:r>
                      <a:endParaRPr lang="en-US" dirty="0"/>
                    </a:p>
                  </a:txBody>
                  <a:tcPr/>
                </a:tc>
                <a:tc>
                  <a:txBody>
                    <a:bodyPr/>
                    <a:lstStyle/>
                    <a:p>
                      <a:r>
                        <a:rPr lang="en-US" dirty="0" smtClean="0"/>
                        <a:t>15</a:t>
                      </a:r>
                      <a:endParaRPr lang="en-US" dirty="0"/>
                    </a:p>
                  </a:txBody>
                  <a:tcPr/>
                </a:tc>
                <a:extLst>
                  <a:ext uri="{0D108BD9-81ED-4DB2-BD59-A6C34878D82A}">
                    <a16:rowId xmlns:a16="http://schemas.microsoft.com/office/drawing/2014/main" val="207645520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688327124"/>
              </p:ext>
            </p:extLst>
          </p:nvPr>
        </p:nvGraphicFramePr>
        <p:xfrm>
          <a:off x="4572000" y="4637939"/>
          <a:ext cx="2001520" cy="1483360"/>
        </p:xfrm>
        <a:graphic>
          <a:graphicData uri="http://schemas.openxmlformats.org/drawingml/2006/table">
            <a:tbl>
              <a:tblPr firstRow="1" bandRow="1">
                <a:tableStyleId>{5940675A-B579-460E-94D1-54222C63F5DA}</a:tableStyleId>
              </a:tblPr>
              <a:tblGrid>
                <a:gridCol w="500380">
                  <a:extLst>
                    <a:ext uri="{9D8B030D-6E8A-4147-A177-3AD203B41FA5}">
                      <a16:colId xmlns:a16="http://schemas.microsoft.com/office/drawing/2014/main" val="4117873568"/>
                    </a:ext>
                  </a:extLst>
                </a:gridCol>
                <a:gridCol w="500380">
                  <a:extLst>
                    <a:ext uri="{9D8B030D-6E8A-4147-A177-3AD203B41FA5}">
                      <a16:colId xmlns:a16="http://schemas.microsoft.com/office/drawing/2014/main" val="1862696433"/>
                    </a:ext>
                  </a:extLst>
                </a:gridCol>
                <a:gridCol w="500380">
                  <a:extLst>
                    <a:ext uri="{9D8B030D-6E8A-4147-A177-3AD203B41FA5}">
                      <a16:colId xmlns:a16="http://schemas.microsoft.com/office/drawing/2014/main" val="1203941225"/>
                    </a:ext>
                  </a:extLst>
                </a:gridCol>
                <a:gridCol w="500380">
                  <a:extLst>
                    <a:ext uri="{9D8B030D-6E8A-4147-A177-3AD203B41FA5}">
                      <a16:colId xmlns:a16="http://schemas.microsoft.com/office/drawing/2014/main" val="3310596146"/>
                    </a:ext>
                  </a:extLst>
                </a:gridCol>
              </a:tblGrid>
              <a:tr h="370840">
                <a:tc>
                  <a:txBody>
                    <a:bodyPr/>
                    <a:lstStyle/>
                    <a:p>
                      <a:r>
                        <a:rPr lang="en-US" dirty="0" smtClean="0"/>
                        <a:t>0</a:t>
                      </a:r>
                      <a:endParaRPr lang="en-US" dirty="0"/>
                    </a:p>
                  </a:txBody>
                  <a:tcPr/>
                </a:tc>
                <a:tc>
                  <a:txBody>
                    <a:bodyPr/>
                    <a:lstStyle/>
                    <a:p>
                      <a:r>
                        <a:rPr lang="en-US" dirty="0" smtClean="0"/>
                        <a:t>4</a:t>
                      </a:r>
                      <a:endParaRPr lang="en-US" dirty="0"/>
                    </a:p>
                  </a:txBody>
                  <a:tcPr/>
                </a:tc>
                <a:tc>
                  <a:txBody>
                    <a:bodyPr/>
                    <a:lstStyle/>
                    <a:p>
                      <a:r>
                        <a:rPr lang="en-US" dirty="0" smtClean="0"/>
                        <a:t>8</a:t>
                      </a:r>
                      <a:endParaRPr lang="en-US" dirty="0"/>
                    </a:p>
                  </a:txBody>
                  <a:tcPr/>
                </a:tc>
                <a:tc>
                  <a:txBody>
                    <a:bodyPr/>
                    <a:lstStyle/>
                    <a:p>
                      <a:r>
                        <a:rPr lang="en-US" dirty="0" smtClean="0"/>
                        <a:t>12</a:t>
                      </a:r>
                      <a:endParaRPr lang="en-US" dirty="0"/>
                    </a:p>
                  </a:txBody>
                  <a:tcPr/>
                </a:tc>
                <a:extLst>
                  <a:ext uri="{0D108BD9-81ED-4DB2-BD59-A6C34878D82A}">
                    <a16:rowId xmlns:a16="http://schemas.microsoft.com/office/drawing/2014/main" val="782976342"/>
                  </a:ext>
                </a:extLst>
              </a:tr>
              <a:tr h="370840">
                <a:tc>
                  <a:txBody>
                    <a:bodyPr/>
                    <a:lstStyle/>
                    <a:p>
                      <a:r>
                        <a:rPr lang="en-US" dirty="0" smtClean="0"/>
                        <a:t>1</a:t>
                      </a:r>
                      <a:endParaRPr lang="en-US" dirty="0"/>
                    </a:p>
                  </a:txBody>
                  <a:tcPr/>
                </a:tc>
                <a:tc>
                  <a:txBody>
                    <a:bodyPr/>
                    <a:lstStyle/>
                    <a:p>
                      <a:r>
                        <a:rPr lang="en-US" dirty="0" smtClean="0"/>
                        <a:t>5</a:t>
                      </a:r>
                      <a:endParaRPr lang="en-US" dirty="0"/>
                    </a:p>
                  </a:txBody>
                  <a:tcPr/>
                </a:tc>
                <a:tc>
                  <a:txBody>
                    <a:bodyPr/>
                    <a:lstStyle/>
                    <a:p>
                      <a:r>
                        <a:rPr lang="en-US" dirty="0" smtClean="0"/>
                        <a:t>9</a:t>
                      </a:r>
                      <a:endParaRPr lang="en-US" dirty="0"/>
                    </a:p>
                  </a:txBody>
                  <a:tcPr/>
                </a:tc>
                <a:tc>
                  <a:txBody>
                    <a:bodyPr/>
                    <a:lstStyle/>
                    <a:p>
                      <a:r>
                        <a:rPr lang="en-US" dirty="0" smtClean="0"/>
                        <a:t>13</a:t>
                      </a:r>
                      <a:endParaRPr lang="en-US" dirty="0"/>
                    </a:p>
                  </a:txBody>
                  <a:tcPr/>
                </a:tc>
                <a:extLst>
                  <a:ext uri="{0D108BD9-81ED-4DB2-BD59-A6C34878D82A}">
                    <a16:rowId xmlns:a16="http://schemas.microsoft.com/office/drawing/2014/main" val="1197864612"/>
                  </a:ext>
                </a:extLst>
              </a:tr>
              <a:tr h="370840">
                <a:tc>
                  <a:txBody>
                    <a:bodyPr/>
                    <a:lstStyle/>
                    <a:p>
                      <a:r>
                        <a:rPr lang="en-US" dirty="0" smtClean="0"/>
                        <a:t>2</a:t>
                      </a:r>
                      <a:endParaRPr lang="en-US" dirty="0"/>
                    </a:p>
                  </a:txBody>
                  <a:tcPr/>
                </a:tc>
                <a:tc>
                  <a:txBody>
                    <a:bodyPr/>
                    <a:lstStyle/>
                    <a:p>
                      <a:r>
                        <a:rPr lang="en-US" dirty="0" smtClean="0"/>
                        <a:t>6</a:t>
                      </a:r>
                      <a:endParaRPr lang="en-US" dirty="0"/>
                    </a:p>
                  </a:txBody>
                  <a:tcPr/>
                </a:tc>
                <a:tc>
                  <a:txBody>
                    <a:bodyPr/>
                    <a:lstStyle/>
                    <a:p>
                      <a:r>
                        <a:rPr lang="en-US" dirty="0" smtClean="0"/>
                        <a:t>10</a:t>
                      </a:r>
                      <a:endParaRPr lang="en-US" dirty="0"/>
                    </a:p>
                  </a:txBody>
                  <a:tcPr/>
                </a:tc>
                <a:tc>
                  <a:txBody>
                    <a:bodyPr/>
                    <a:lstStyle/>
                    <a:p>
                      <a:r>
                        <a:rPr lang="en-US" dirty="0" smtClean="0"/>
                        <a:t>14</a:t>
                      </a:r>
                      <a:endParaRPr lang="en-US" dirty="0"/>
                    </a:p>
                  </a:txBody>
                  <a:tcPr/>
                </a:tc>
                <a:extLst>
                  <a:ext uri="{0D108BD9-81ED-4DB2-BD59-A6C34878D82A}">
                    <a16:rowId xmlns:a16="http://schemas.microsoft.com/office/drawing/2014/main" val="1049796267"/>
                  </a:ext>
                </a:extLst>
              </a:tr>
              <a:tr h="370840">
                <a:tc>
                  <a:txBody>
                    <a:bodyPr/>
                    <a:lstStyle/>
                    <a:p>
                      <a:r>
                        <a:rPr lang="en-US" dirty="0" smtClean="0"/>
                        <a:t>3</a:t>
                      </a:r>
                      <a:endParaRPr lang="en-US" dirty="0"/>
                    </a:p>
                  </a:txBody>
                  <a:tcPr/>
                </a:tc>
                <a:tc>
                  <a:txBody>
                    <a:bodyPr/>
                    <a:lstStyle/>
                    <a:p>
                      <a:r>
                        <a:rPr lang="en-US" dirty="0" smtClean="0"/>
                        <a:t>7</a:t>
                      </a:r>
                      <a:endParaRPr lang="en-US" dirty="0"/>
                    </a:p>
                  </a:txBody>
                  <a:tcPr/>
                </a:tc>
                <a:tc>
                  <a:txBody>
                    <a:bodyPr/>
                    <a:lstStyle/>
                    <a:p>
                      <a:r>
                        <a:rPr lang="en-US" dirty="0" smtClean="0"/>
                        <a:t>11</a:t>
                      </a:r>
                      <a:endParaRPr lang="en-US" dirty="0"/>
                    </a:p>
                  </a:txBody>
                  <a:tcPr/>
                </a:tc>
                <a:tc>
                  <a:txBody>
                    <a:bodyPr/>
                    <a:lstStyle/>
                    <a:p>
                      <a:r>
                        <a:rPr lang="en-US" dirty="0" smtClean="0"/>
                        <a:t>15</a:t>
                      </a:r>
                      <a:endParaRPr lang="en-US" dirty="0"/>
                    </a:p>
                  </a:txBody>
                  <a:tcPr/>
                </a:tc>
                <a:extLst>
                  <a:ext uri="{0D108BD9-81ED-4DB2-BD59-A6C34878D82A}">
                    <a16:rowId xmlns:a16="http://schemas.microsoft.com/office/drawing/2014/main" val="2076455201"/>
                  </a:ext>
                </a:extLst>
              </a:tr>
            </a:tbl>
          </a:graphicData>
        </a:graphic>
      </p:graphicFrame>
    </p:spTree>
    <p:extLst>
      <p:ext uri="{BB962C8B-B14F-4D97-AF65-F5344CB8AC3E}">
        <p14:creationId xmlns:p14="http://schemas.microsoft.com/office/powerpoint/2010/main" val="2542019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Byte order</a:t>
            </a:r>
            <a:endParaRPr lang="en-US" dirty="0"/>
          </a:p>
        </p:txBody>
      </p:sp>
      <p:sp>
        <p:nvSpPr>
          <p:cNvPr id="3" name="Content Placeholder 2"/>
          <p:cNvSpPr>
            <a:spLocks noGrp="1"/>
          </p:cNvSpPr>
          <p:nvPr>
            <p:ph idx="1"/>
          </p:nvPr>
        </p:nvSpPr>
        <p:spPr/>
        <p:txBody>
          <a:bodyPr/>
          <a:lstStyle/>
          <a:p>
            <a:r>
              <a:rPr lang="en-US" sz="2400" dirty="0" smtClean="0"/>
              <a:t>Suppose the number 0x12345678 occupies a word of memory, at address 700.</a:t>
            </a:r>
          </a:p>
          <a:p>
            <a:r>
              <a:rPr lang="en-US" sz="2400" dirty="0" smtClean="0"/>
              <a:t>What are the values stored in the individual bytes?</a:t>
            </a:r>
          </a:p>
          <a:p>
            <a:r>
              <a:rPr lang="en-US" sz="2400" dirty="0" smtClean="0"/>
              <a:t>2 strategies:  </a:t>
            </a:r>
            <a:r>
              <a:rPr lang="en-US" sz="2400" u="sng" dirty="0" smtClean="0"/>
              <a:t>big</a:t>
            </a:r>
            <a:r>
              <a:rPr lang="en-US" sz="2400" dirty="0" smtClean="0"/>
              <a:t> endian and </a:t>
            </a:r>
            <a:r>
              <a:rPr lang="en-US" sz="2400" u="sng" dirty="0" smtClean="0"/>
              <a:t>little</a:t>
            </a:r>
            <a:r>
              <a:rPr lang="en-US" sz="2400" dirty="0" smtClean="0"/>
              <a:t> endian.  We ask, which byte of the number is stored at the first (i.e. lowest address) byte</a:t>
            </a:r>
            <a:r>
              <a:rPr lang="en-US" sz="2400" dirty="0"/>
              <a:t> </a:t>
            </a:r>
            <a:r>
              <a:rPr lang="en-US" sz="2400" dirty="0" smtClean="0"/>
              <a:t>- most significant or least significant?</a:t>
            </a:r>
          </a:p>
          <a:p>
            <a:r>
              <a:rPr lang="en-US" sz="2400" dirty="0" smtClean="0"/>
              <a:t>Choice is made by manufacturer.</a:t>
            </a:r>
          </a:p>
          <a:p>
            <a:r>
              <a:rPr lang="en-US" sz="2400" dirty="0" smtClean="0"/>
              <a:t>Let’s look at bytes 700, 701, 702, 703 for big endian and little endian.  Which one is which?</a:t>
            </a:r>
            <a:endParaRPr lang="en-US" sz="2000" dirty="0" smtClean="0"/>
          </a:p>
          <a:p>
            <a:endParaRPr lang="en-US" sz="2000" dirty="0" smtClean="0"/>
          </a:p>
          <a:p>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3463662765"/>
              </p:ext>
            </p:extLst>
          </p:nvPr>
        </p:nvGraphicFramePr>
        <p:xfrm>
          <a:off x="990600" y="5334000"/>
          <a:ext cx="2001520" cy="370840"/>
        </p:xfrm>
        <a:graphic>
          <a:graphicData uri="http://schemas.openxmlformats.org/drawingml/2006/table">
            <a:tbl>
              <a:tblPr firstRow="1" bandRow="1">
                <a:tableStyleId>{5940675A-B579-460E-94D1-54222C63F5DA}</a:tableStyleId>
              </a:tblPr>
              <a:tblGrid>
                <a:gridCol w="500380">
                  <a:extLst>
                    <a:ext uri="{9D8B030D-6E8A-4147-A177-3AD203B41FA5}">
                      <a16:colId xmlns:a16="http://schemas.microsoft.com/office/drawing/2014/main" val="2242820225"/>
                    </a:ext>
                  </a:extLst>
                </a:gridCol>
                <a:gridCol w="500380">
                  <a:extLst>
                    <a:ext uri="{9D8B030D-6E8A-4147-A177-3AD203B41FA5}">
                      <a16:colId xmlns:a16="http://schemas.microsoft.com/office/drawing/2014/main" val="262231370"/>
                    </a:ext>
                  </a:extLst>
                </a:gridCol>
                <a:gridCol w="500380">
                  <a:extLst>
                    <a:ext uri="{9D8B030D-6E8A-4147-A177-3AD203B41FA5}">
                      <a16:colId xmlns:a16="http://schemas.microsoft.com/office/drawing/2014/main" val="769962229"/>
                    </a:ext>
                  </a:extLst>
                </a:gridCol>
                <a:gridCol w="500380">
                  <a:extLst>
                    <a:ext uri="{9D8B030D-6E8A-4147-A177-3AD203B41FA5}">
                      <a16:colId xmlns:a16="http://schemas.microsoft.com/office/drawing/2014/main" val="2302471087"/>
                    </a:ext>
                  </a:extLst>
                </a:gridCol>
              </a:tblGrid>
              <a:tr h="370840">
                <a:tc>
                  <a:txBody>
                    <a:bodyPr/>
                    <a:lstStyle/>
                    <a:p>
                      <a:r>
                        <a:rPr lang="en-US" dirty="0" smtClean="0"/>
                        <a:t>12</a:t>
                      </a:r>
                      <a:endParaRPr lang="en-US" dirty="0"/>
                    </a:p>
                  </a:txBody>
                  <a:tcPr/>
                </a:tc>
                <a:tc>
                  <a:txBody>
                    <a:bodyPr/>
                    <a:lstStyle/>
                    <a:p>
                      <a:r>
                        <a:rPr lang="en-US" dirty="0" smtClean="0"/>
                        <a:t>34</a:t>
                      </a:r>
                      <a:endParaRPr lang="en-US" dirty="0"/>
                    </a:p>
                  </a:txBody>
                  <a:tcPr/>
                </a:tc>
                <a:tc>
                  <a:txBody>
                    <a:bodyPr/>
                    <a:lstStyle/>
                    <a:p>
                      <a:r>
                        <a:rPr lang="en-US" dirty="0" smtClean="0"/>
                        <a:t>56</a:t>
                      </a:r>
                      <a:endParaRPr lang="en-US" dirty="0"/>
                    </a:p>
                  </a:txBody>
                  <a:tcPr/>
                </a:tc>
                <a:tc>
                  <a:txBody>
                    <a:bodyPr/>
                    <a:lstStyle/>
                    <a:p>
                      <a:r>
                        <a:rPr lang="en-US" dirty="0" smtClean="0"/>
                        <a:t>78</a:t>
                      </a:r>
                      <a:endParaRPr lang="en-US" dirty="0"/>
                    </a:p>
                  </a:txBody>
                  <a:tcPr/>
                </a:tc>
                <a:extLst>
                  <a:ext uri="{0D108BD9-81ED-4DB2-BD59-A6C34878D82A}">
                    <a16:rowId xmlns:a16="http://schemas.microsoft.com/office/drawing/2014/main" val="339292049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88883774"/>
              </p:ext>
            </p:extLst>
          </p:nvPr>
        </p:nvGraphicFramePr>
        <p:xfrm>
          <a:off x="3733800" y="5334000"/>
          <a:ext cx="2001520" cy="370840"/>
        </p:xfrm>
        <a:graphic>
          <a:graphicData uri="http://schemas.openxmlformats.org/drawingml/2006/table">
            <a:tbl>
              <a:tblPr firstRow="1" bandRow="1">
                <a:tableStyleId>{5940675A-B579-460E-94D1-54222C63F5DA}</a:tableStyleId>
              </a:tblPr>
              <a:tblGrid>
                <a:gridCol w="500380">
                  <a:extLst>
                    <a:ext uri="{9D8B030D-6E8A-4147-A177-3AD203B41FA5}">
                      <a16:colId xmlns:a16="http://schemas.microsoft.com/office/drawing/2014/main" val="2242820225"/>
                    </a:ext>
                  </a:extLst>
                </a:gridCol>
                <a:gridCol w="500380">
                  <a:extLst>
                    <a:ext uri="{9D8B030D-6E8A-4147-A177-3AD203B41FA5}">
                      <a16:colId xmlns:a16="http://schemas.microsoft.com/office/drawing/2014/main" val="262231370"/>
                    </a:ext>
                  </a:extLst>
                </a:gridCol>
                <a:gridCol w="500380">
                  <a:extLst>
                    <a:ext uri="{9D8B030D-6E8A-4147-A177-3AD203B41FA5}">
                      <a16:colId xmlns:a16="http://schemas.microsoft.com/office/drawing/2014/main" val="769962229"/>
                    </a:ext>
                  </a:extLst>
                </a:gridCol>
                <a:gridCol w="500380">
                  <a:extLst>
                    <a:ext uri="{9D8B030D-6E8A-4147-A177-3AD203B41FA5}">
                      <a16:colId xmlns:a16="http://schemas.microsoft.com/office/drawing/2014/main" val="2302471087"/>
                    </a:ext>
                  </a:extLst>
                </a:gridCol>
              </a:tblGrid>
              <a:tr h="370840">
                <a:tc>
                  <a:txBody>
                    <a:bodyPr/>
                    <a:lstStyle/>
                    <a:p>
                      <a:r>
                        <a:rPr lang="en-US" dirty="0" smtClean="0"/>
                        <a:t>78</a:t>
                      </a:r>
                      <a:endParaRPr lang="en-US" dirty="0"/>
                    </a:p>
                  </a:txBody>
                  <a:tcPr/>
                </a:tc>
                <a:tc>
                  <a:txBody>
                    <a:bodyPr/>
                    <a:lstStyle/>
                    <a:p>
                      <a:r>
                        <a:rPr lang="en-US" dirty="0" smtClean="0"/>
                        <a:t>56</a:t>
                      </a:r>
                      <a:endParaRPr lang="en-US" dirty="0"/>
                    </a:p>
                  </a:txBody>
                  <a:tcPr/>
                </a:tc>
                <a:tc>
                  <a:txBody>
                    <a:bodyPr/>
                    <a:lstStyle/>
                    <a:p>
                      <a:r>
                        <a:rPr lang="en-US" dirty="0" smtClean="0"/>
                        <a:t>34</a:t>
                      </a:r>
                      <a:endParaRPr lang="en-US" dirty="0"/>
                    </a:p>
                  </a:txBody>
                  <a:tcPr/>
                </a:tc>
                <a:tc>
                  <a:txBody>
                    <a:bodyPr/>
                    <a:lstStyle/>
                    <a:p>
                      <a:r>
                        <a:rPr lang="en-US" dirty="0" smtClean="0"/>
                        <a:t>12</a:t>
                      </a:r>
                      <a:endParaRPr lang="en-US" dirty="0"/>
                    </a:p>
                  </a:txBody>
                  <a:tcPr/>
                </a:tc>
                <a:extLst>
                  <a:ext uri="{0D108BD9-81ED-4DB2-BD59-A6C34878D82A}">
                    <a16:rowId xmlns:a16="http://schemas.microsoft.com/office/drawing/2014/main" val="3392920493"/>
                  </a:ext>
                </a:extLst>
              </a:tr>
            </a:tbl>
          </a:graphicData>
        </a:graphic>
      </p:graphicFrame>
    </p:spTree>
    <p:extLst>
      <p:ext uri="{BB962C8B-B14F-4D97-AF65-F5344CB8AC3E}">
        <p14:creationId xmlns:p14="http://schemas.microsoft.com/office/powerpoint/2010/main" val="763637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errors</a:t>
            </a:r>
            <a:endParaRPr lang="en-US" dirty="0"/>
          </a:p>
        </p:txBody>
      </p:sp>
      <p:sp>
        <p:nvSpPr>
          <p:cNvPr id="3" name="Content Placeholder 2"/>
          <p:cNvSpPr>
            <a:spLocks noGrp="1"/>
          </p:cNvSpPr>
          <p:nvPr>
            <p:ph idx="1"/>
          </p:nvPr>
        </p:nvSpPr>
        <p:spPr/>
        <p:txBody>
          <a:bodyPr/>
          <a:lstStyle/>
          <a:p>
            <a:r>
              <a:rPr lang="en-US" sz="2400" dirty="0" smtClean="0"/>
              <a:t>Minor logical error:  Suppose $s0 is the base address of your array of integers.  What does this instruction do?</a:t>
            </a:r>
          </a:p>
          <a:p>
            <a:pPr marL="0" indent="0">
              <a:buNone/>
            </a:pPr>
            <a:r>
              <a:rPr lang="en-US" sz="2400" dirty="0" smtClean="0"/>
              <a:t>	</a:t>
            </a:r>
            <a:r>
              <a:rPr lang="en-US" sz="2000" dirty="0" err="1" smtClean="0">
                <a:latin typeface="Courier New" panose="02070309020205020404" pitchFamily="49" charset="0"/>
                <a:cs typeface="Courier New" panose="02070309020205020404" pitchFamily="49" charset="0"/>
              </a:rPr>
              <a:t>lw</a:t>
            </a:r>
            <a:r>
              <a:rPr lang="en-US" sz="2000" dirty="0" smtClean="0">
                <a:latin typeface="Courier New" panose="02070309020205020404" pitchFamily="49" charset="0"/>
                <a:cs typeface="Courier New" panose="02070309020205020404" pitchFamily="49" charset="0"/>
              </a:rPr>
              <a:t> $s1, -4($s0)</a:t>
            </a:r>
            <a:endParaRPr lang="en-US" sz="2400" dirty="0"/>
          </a:p>
          <a:p>
            <a:r>
              <a:rPr lang="en-US" sz="2400" dirty="0" smtClean="0"/>
              <a:t>Segmentation fault</a:t>
            </a:r>
          </a:p>
          <a:p>
            <a:pPr lvl="1"/>
            <a:r>
              <a:rPr lang="en-US" sz="2000" dirty="0" smtClean="0"/>
              <a:t>Accessing an address outside of your program.  It’s like going home to the wrong house.</a:t>
            </a:r>
          </a:p>
          <a:p>
            <a:pPr lvl="1"/>
            <a:r>
              <a:rPr lang="en-US" sz="2000" dirty="0" smtClean="0"/>
              <a:t>Common causes:  address is 0, uninitialized, or you forgot to add base address</a:t>
            </a:r>
            <a:endParaRPr lang="en-US" sz="2400" dirty="0"/>
          </a:p>
          <a:p>
            <a:r>
              <a:rPr lang="en-US" sz="2400" dirty="0" smtClean="0"/>
              <a:t>Bus error</a:t>
            </a:r>
          </a:p>
          <a:p>
            <a:pPr lvl="1"/>
            <a:r>
              <a:rPr lang="en-US" sz="2000" dirty="0" smtClean="0"/>
              <a:t>Unaligned address.  </a:t>
            </a:r>
            <a:r>
              <a:rPr lang="en-US" sz="2000" smtClean="0"/>
              <a:t>Word address </a:t>
            </a:r>
            <a:r>
              <a:rPr lang="en-US" sz="2000" dirty="0" smtClean="0"/>
              <a:t>must be multiple </a:t>
            </a:r>
            <a:r>
              <a:rPr lang="en-US" sz="2000" smtClean="0"/>
              <a:t>of 4.  </a:t>
            </a:r>
            <a:r>
              <a:rPr lang="en-US" sz="2000" dirty="0" smtClean="0"/>
              <a:t>It’s like selecting </a:t>
            </a:r>
            <a:r>
              <a:rPr lang="en-US" sz="2000" dirty="0" err="1" smtClean="0"/>
              <a:t>unmatching</a:t>
            </a:r>
            <a:r>
              <a:rPr lang="en-US" sz="2000" dirty="0" smtClean="0"/>
              <a:t> shoes.</a:t>
            </a:r>
          </a:p>
          <a:p>
            <a:r>
              <a:rPr lang="en-US" sz="2400" dirty="0" smtClean="0"/>
              <a:t>Hackers intentionally address out of bounds to enter or corrupt your system!</a:t>
            </a:r>
          </a:p>
          <a:p>
            <a:endParaRPr lang="en-US" sz="2400" dirty="0"/>
          </a:p>
        </p:txBody>
      </p:sp>
    </p:spTree>
    <p:extLst>
      <p:ext uri="{BB962C8B-B14F-4D97-AF65-F5344CB8AC3E}">
        <p14:creationId xmlns:p14="http://schemas.microsoft.com/office/powerpoint/2010/main" val="1513725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a:t>
            </a:r>
            <a:endParaRPr lang="en-US" dirty="0"/>
          </a:p>
        </p:txBody>
      </p:sp>
      <p:sp>
        <p:nvSpPr>
          <p:cNvPr id="3" name="Content Placeholder 2"/>
          <p:cNvSpPr>
            <a:spLocks noGrp="1"/>
          </p:cNvSpPr>
          <p:nvPr>
            <p:ph idx="1"/>
          </p:nvPr>
        </p:nvSpPr>
        <p:spPr/>
        <p:txBody>
          <a:bodyPr/>
          <a:lstStyle/>
          <a:p>
            <a:r>
              <a:rPr lang="en-US" sz="2400" dirty="0" smtClean="0"/>
              <a:t>We use instructions </a:t>
            </a:r>
            <a:r>
              <a:rPr lang="en-US" sz="2400" dirty="0" err="1" smtClean="0"/>
              <a:t>jal</a:t>
            </a:r>
            <a:r>
              <a:rPr lang="en-US" sz="2400" dirty="0" smtClean="0"/>
              <a:t> and </a:t>
            </a:r>
            <a:r>
              <a:rPr lang="en-US" sz="2400" dirty="0" err="1" smtClean="0"/>
              <a:t>jr</a:t>
            </a:r>
            <a:endParaRPr lang="en-US" sz="2400" dirty="0" smtClean="0"/>
          </a:p>
          <a:p>
            <a:r>
              <a:rPr lang="en-US" sz="2400" dirty="0" smtClean="0"/>
              <a:t>Why not use instruction j to call function?</a:t>
            </a:r>
          </a:p>
          <a:p>
            <a:r>
              <a:rPr lang="en-US" sz="2400" dirty="0" smtClean="0"/>
              <a:t>Convention (recommendation):</a:t>
            </a:r>
          </a:p>
          <a:p>
            <a:pPr lvl="1"/>
            <a:r>
              <a:rPr lang="en-US" sz="2000" dirty="0" smtClean="0"/>
              <a:t>Pass arguments in registers $a0-$a3</a:t>
            </a:r>
          </a:p>
          <a:p>
            <a:pPr lvl="1"/>
            <a:r>
              <a:rPr lang="en-US" sz="2000" dirty="0" smtClean="0"/>
              <a:t>Return values in registers </a:t>
            </a:r>
            <a:r>
              <a:rPr lang="en-US" sz="2000" smtClean="0"/>
              <a:t>$v0-$v1</a:t>
            </a:r>
            <a:endParaRPr lang="en-US" sz="2000" dirty="0" smtClean="0"/>
          </a:p>
          <a:p>
            <a:r>
              <a:rPr lang="en-US" sz="2400" dirty="0" smtClean="0"/>
              <a:t>When you enter a non-leaf function, save return address!</a:t>
            </a:r>
          </a:p>
          <a:p>
            <a:pPr lvl="1"/>
            <a:r>
              <a:rPr lang="en-US" sz="2000" dirty="0" smtClean="0"/>
              <a:t>e.g. main calls function a; a calls function b</a:t>
            </a:r>
          </a:p>
          <a:p>
            <a:r>
              <a:rPr lang="en-US" sz="2400" dirty="0" smtClean="0"/>
              <a:t>Run-time stack</a:t>
            </a:r>
          </a:p>
          <a:p>
            <a:pPr lvl="1"/>
            <a:r>
              <a:rPr lang="en-US" sz="2000" dirty="0" smtClean="0"/>
              <a:t>$</a:t>
            </a:r>
            <a:r>
              <a:rPr lang="en-US" sz="2000" dirty="0" err="1" smtClean="0"/>
              <a:t>sp</a:t>
            </a:r>
            <a:r>
              <a:rPr lang="en-US" sz="2000" dirty="0" smtClean="0"/>
              <a:t> maintains address of next available place to “push”</a:t>
            </a:r>
          </a:p>
          <a:p>
            <a:pPr lvl="1"/>
            <a:r>
              <a:rPr lang="en-US" sz="2000" dirty="0" smtClean="0"/>
              <a:t>Grows in the negative direction</a:t>
            </a:r>
          </a:p>
          <a:p>
            <a:pPr lvl="1"/>
            <a:r>
              <a:rPr lang="en-US" sz="2000" dirty="0" smtClean="0"/>
              <a:t>Can be used to store additional parameters</a:t>
            </a:r>
          </a:p>
          <a:p>
            <a:pPr lvl="1"/>
            <a:r>
              <a:rPr lang="en-US" sz="2000" dirty="0" smtClean="0"/>
              <a:t>Can be used to preserve registers that the function needs</a:t>
            </a:r>
            <a:endParaRPr lang="en-US" sz="2000" dirty="0"/>
          </a:p>
        </p:txBody>
      </p:sp>
    </p:spTree>
    <p:extLst>
      <p:ext uri="{BB962C8B-B14F-4D97-AF65-F5344CB8AC3E}">
        <p14:creationId xmlns:p14="http://schemas.microsoft.com/office/powerpoint/2010/main" val="2040793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Run-time stack</a:t>
            </a:r>
            <a:endParaRPr lang="en-US" dirty="0"/>
          </a:p>
        </p:txBody>
      </p:sp>
      <p:sp>
        <p:nvSpPr>
          <p:cNvPr id="3" name="Content Placeholder 2"/>
          <p:cNvSpPr>
            <a:spLocks noGrp="1"/>
          </p:cNvSpPr>
          <p:nvPr>
            <p:ph idx="1"/>
          </p:nvPr>
        </p:nvSpPr>
        <p:spPr/>
        <p:txBody>
          <a:bodyPr/>
          <a:lstStyle/>
          <a:p>
            <a:r>
              <a:rPr lang="en-US" sz="2400" dirty="0" smtClean="0"/>
              <a:t>Can be used to store:</a:t>
            </a:r>
          </a:p>
          <a:p>
            <a:pPr lvl="1"/>
            <a:r>
              <a:rPr lang="en-US" sz="2000" dirty="0" smtClean="0"/>
              <a:t>$</a:t>
            </a:r>
            <a:r>
              <a:rPr lang="en-US" sz="2000" dirty="0" err="1" smtClean="0"/>
              <a:t>ra</a:t>
            </a:r>
            <a:r>
              <a:rPr lang="en-US" sz="2000" dirty="0" smtClean="0"/>
              <a:t> in case we call another function</a:t>
            </a:r>
          </a:p>
          <a:p>
            <a:pPr lvl="1"/>
            <a:r>
              <a:rPr lang="en-US" sz="2000" dirty="0" smtClean="0"/>
              <a:t>Arguments, if there are more than 4</a:t>
            </a:r>
          </a:p>
          <a:p>
            <a:pPr lvl="1"/>
            <a:r>
              <a:rPr lang="en-US" sz="2000" dirty="0" smtClean="0"/>
              <a:t>Any “s” registers we plan to use.</a:t>
            </a:r>
          </a:p>
          <a:p>
            <a:r>
              <a:rPr lang="en-US" sz="2400" dirty="0" smtClean="0"/>
              <a:t>Convention:</a:t>
            </a:r>
          </a:p>
          <a:p>
            <a:pPr lvl="1"/>
            <a:r>
              <a:rPr lang="en-US" sz="2000" dirty="0" smtClean="0"/>
              <a:t>“t” registers are understood to always be available to you.  “t” is for temporary.</a:t>
            </a:r>
          </a:p>
          <a:p>
            <a:pPr lvl="1"/>
            <a:r>
              <a:rPr lang="en-US" sz="2000" dirty="0" smtClean="0"/>
              <a:t>If you use a “t” register and then call a function, assume that the value will be lost when </a:t>
            </a:r>
            <a:r>
              <a:rPr lang="en-US" sz="2000" smtClean="0"/>
              <a:t>the function </a:t>
            </a:r>
            <a:r>
              <a:rPr lang="en-US" sz="2000" dirty="0" smtClean="0"/>
              <a:t>returns back to you.</a:t>
            </a:r>
          </a:p>
          <a:p>
            <a:pPr lvl="1"/>
            <a:r>
              <a:rPr lang="en-US" sz="2000" dirty="0" smtClean="0"/>
              <a:t>Your “s” registers should be saved at the beginning of the function, and then restored at the end.  So, inside any function you have access to all “s” and “t” registers.</a:t>
            </a:r>
          </a:p>
        </p:txBody>
      </p:sp>
    </p:spTree>
    <p:extLst>
      <p:ext uri="{BB962C8B-B14F-4D97-AF65-F5344CB8AC3E}">
        <p14:creationId xmlns:p14="http://schemas.microsoft.com/office/powerpoint/2010/main" val="1044370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&amp; I/O</a:t>
            </a:r>
            <a:endParaRPr lang="en-US" dirty="0"/>
          </a:p>
        </p:txBody>
      </p:sp>
      <p:sp>
        <p:nvSpPr>
          <p:cNvPr id="3" name="Content Placeholder 2"/>
          <p:cNvSpPr>
            <a:spLocks noGrp="1"/>
          </p:cNvSpPr>
          <p:nvPr>
            <p:ph idx="1"/>
          </p:nvPr>
        </p:nvSpPr>
        <p:spPr/>
        <p:txBody>
          <a:bodyPr/>
          <a:lstStyle/>
          <a:p>
            <a:r>
              <a:rPr lang="en-US" sz="2400" dirty="0" smtClean="0"/>
              <a:t>“input, calculations, output”</a:t>
            </a:r>
          </a:p>
          <a:p>
            <a:r>
              <a:rPr lang="en-US" sz="2400" dirty="0" smtClean="0"/>
              <a:t>A program performs calculations.  On what data?</a:t>
            </a:r>
          </a:p>
          <a:p>
            <a:pPr lvl="1"/>
            <a:r>
              <a:rPr lang="en-US" sz="2000" dirty="0" smtClean="0"/>
              <a:t>Input taken during execution</a:t>
            </a:r>
          </a:p>
          <a:p>
            <a:pPr lvl="1"/>
            <a:r>
              <a:rPr lang="en-US" sz="2000" dirty="0" smtClean="0"/>
              <a:t>Small amounts of data encoded inside instructions</a:t>
            </a:r>
          </a:p>
          <a:p>
            <a:pPr lvl="1"/>
            <a:r>
              <a:rPr lang="en-US" sz="2000" dirty="0" smtClean="0"/>
              <a:t>Large amounts of data initialized before program starts</a:t>
            </a:r>
          </a:p>
          <a:p>
            <a:r>
              <a:rPr lang="en-US" sz="2400" dirty="0" smtClean="0"/>
              <a:t>Output / outcome of program</a:t>
            </a:r>
          </a:p>
          <a:p>
            <a:pPr lvl="1"/>
            <a:r>
              <a:rPr lang="en-US" sz="2000" dirty="0" smtClean="0"/>
              <a:t>Always necessary </a:t>
            </a:r>
            <a:r>
              <a:rPr lang="en-US" sz="2000" dirty="0" smtClean="0">
                <a:sym typeface="Wingdings" panose="05000000000000000000" pitchFamily="2" charset="2"/>
              </a:rPr>
              <a:t></a:t>
            </a:r>
          </a:p>
          <a:p>
            <a:pPr lvl="1"/>
            <a:r>
              <a:rPr lang="en-US" sz="2000" dirty="0" smtClean="0">
                <a:sym typeface="Wingdings" panose="05000000000000000000" pitchFamily="2" charset="2"/>
              </a:rPr>
              <a:t>Could keep result temporarily in register or RAM</a:t>
            </a:r>
          </a:p>
          <a:p>
            <a:pPr lvl="1"/>
            <a:r>
              <a:rPr lang="en-US" sz="2000" dirty="0" smtClean="0">
                <a:sym typeface="Wingdings" panose="05000000000000000000" pitchFamily="2" charset="2"/>
              </a:rPr>
              <a:t>Desirable at some point to perform output</a:t>
            </a:r>
          </a:p>
          <a:p>
            <a:pPr lvl="1"/>
            <a:r>
              <a:rPr lang="en-US" sz="2000" dirty="0" smtClean="0">
                <a:sym typeface="Wingdings" panose="05000000000000000000" pitchFamily="2" charset="2"/>
              </a:rPr>
              <a:t>The OS handles file I/O analogously to standard I/O</a:t>
            </a:r>
          </a:p>
          <a:p>
            <a:pPr lvl="1"/>
            <a:r>
              <a:rPr lang="en-US" sz="2000" dirty="0" smtClean="0">
                <a:sym typeface="Wingdings" panose="05000000000000000000" pitchFamily="2" charset="2"/>
              </a:rPr>
              <a:t>We will focus mainly on standard I/O.</a:t>
            </a:r>
            <a:endParaRPr lang="en-US" sz="2000" dirty="0" smtClean="0"/>
          </a:p>
        </p:txBody>
      </p:sp>
    </p:spTree>
    <p:extLst>
      <p:ext uri="{BB962C8B-B14F-4D97-AF65-F5344CB8AC3E}">
        <p14:creationId xmlns:p14="http://schemas.microsoft.com/office/powerpoint/2010/main" val="9264403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code</a:t>
            </a:r>
            <a:endParaRPr lang="en-US" dirty="0"/>
          </a:p>
        </p:txBody>
      </p:sp>
      <p:sp>
        <p:nvSpPr>
          <p:cNvPr id="3" name="Content Placeholder 2"/>
          <p:cNvSpPr>
            <a:spLocks noGrp="1"/>
          </p:cNvSpPr>
          <p:nvPr>
            <p:ph idx="1"/>
          </p:nvPr>
        </p:nvSpPr>
        <p:spPr/>
        <p:txBody>
          <a:bodyPr/>
          <a:lstStyle/>
          <a:p>
            <a:r>
              <a:rPr lang="en-US" sz="2400" dirty="0" smtClean="0"/>
              <a:t>Everything in memory is in binary … even your code</a:t>
            </a:r>
          </a:p>
          <a:p>
            <a:r>
              <a:rPr lang="en-US" sz="2400" dirty="0" smtClean="0"/>
              <a:t>Assembly language is just a different alphabet of the machine language.  (Happens in human languages too)</a:t>
            </a:r>
          </a:p>
          <a:p>
            <a:endParaRPr lang="en-US" sz="2400" dirty="0" smtClean="0"/>
          </a:p>
          <a:p>
            <a:r>
              <a:rPr lang="en-US" sz="2400" dirty="0" smtClean="0"/>
              <a:t>The assembler:</a:t>
            </a:r>
          </a:p>
          <a:p>
            <a:pPr lvl="1"/>
            <a:r>
              <a:rPr lang="en-US" sz="2000" dirty="0" smtClean="0"/>
              <a:t>Checks syntax</a:t>
            </a:r>
          </a:p>
          <a:p>
            <a:pPr lvl="1"/>
            <a:r>
              <a:rPr lang="en-US" sz="2000" dirty="0" smtClean="0"/>
              <a:t>Resolves pseudo-instructions into true hardware instructions</a:t>
            </a:r>
          </a:p>
          <a:p>
            <a:pPr lvl="1"/>
            <a:r>
              <a:rPr lang="en-US" sz="2000" dirty="0" smtClean="0"/>
              <a:t>Calculates address of labels</a:t>
            </a:r>
          </a:p>
          <a:p>
            <a:pPr lvl="1"/>
            <a:r>
              <a:rPr lang="en-US" sz="2000" dirty="0" smtClean="0"/>
              <a:t>Generates binary code, 32 bits per instruction</a:t>
            </a:r>
          </a:p>
          <a:p>
            <a:endParaRPr lang="en-US" sz="2400" dirty="0" smtClean="0"/>
          </a:p>
          <a:p>
            <a:endParaRPr lang="en-US" sz="2400" dirty="0" smtClean="0"/>
          </a:p>
        </p:txBody>
      </p:sp>
    </p:spTree>
    <p:extLst>
      <p:ext uri="{BB962C8B-B14F-4D97-AF65-F5344CB8AC3E}">
        <p14:creationId xmlns:p14="http://schemas.microsoft.com/office/powerpoint/2010/main" val="32197999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code</a:t>
            </a:r>
            <a:endParaRPr lang="en-US" dirty="0"/>
          </a:p>
        </p:txBody>
      </p:sp>
      <p:sp>
        <p:nvSpPr>
          <p:cNvPr id="3" name="Content Placeholder 2"/>
          <p:cNvSpPr>
            <a:spLocks noGrp="1"/>
          </p:cNvSpPr>
          <p:nvPr>
            <p:ph idx="1"/>
          </p:nvPr>
        </p:nvSpPr>
        <p:spPr/>
        <p:txBody>
          <a:bodyPr/>
          <a:lstStyle/>
          <a:p>
            <a:r>
              <a:rPr lang="en-US" sz="2400" dirty="0" smtClean="0"/>
              <a:t>Let’s practice encodings of:  </a:t>
            </a:r>
            <a:r>
              <a:rPr lang="en-US" sz="2400" dirty="0" smtClean="0">
                <a:latin typeface="Courier New" panose="02070309020205020404" pitchFamily="49" charset="0"/>
                <a:cs typeface="Courier New" panose="02070309020205020404" pitchFamily="49" charset="0"/>
              </a:rPr>
              <a:t>add, </a:t>
            </a:r>
            <a:r>
              <a:rPr lang="en-US" sz="2400" dirty="0" err="1" smtClean="0">
                <a:latin typeface="Courier New" panose="02070309020205020404" pitchFamily="49" charset="0"/>
                <a:cs typeface="Courier New" panose="02070309020205020404" pitchFamily="49" charset="0"/>
              </a:rPr>
              <a:t>addi</a:t>
            </a:r>
            <a:r>
              <a:rPr lang="en-US" sz="2400" dirty="0" smtClean="0">
                <a:latin typeface="Courier New" panose="02070309020205020404" pitchFamily="49" charset="0"/>
                <a:cs typeface="Courier New" panose="02070309020205020404" pitchFamily="49" charset="0"/>
              </a:rPr>
              <a:t>, </a:t>
            </a:r>
            <a:r>
              <a:rPr lang="en-US" sz="2400" dirty="0" err="1" smtClean="0">
                <a:latin typeface="Courier New" panose="02070309020205020404" pitchFamily="49" charset="0"/>
                <a:cs typeface="Courier New" panose="02070309020205020404" pitchFamily="49" charset="0"/>
              </a:rPr>
              <a:t>lw</a:t>
            </a:r>
            <a:endParaRPr lang="en-US" sz="2400" dirty="0" smtClean="0">
              <a:latin typeface="Courier New" panose="02070309020205020404" pitchFamily="49" charset="0"/>
              <a:cs typeface="Courier New" panose="02070309020205020404" pitchFamily="49" charset="0"/>
            </a:endParaRPr>
          </a:p>
          <a:p>
            <a:r>
              <a:rPr lang="en-US" sz="2400" dirty="0" smtClean="0"/>
              <a:t>Notice there is no </a:t>
            </a:r>
            <a:r>
              <a:rPr lang="en-US" sz="2400" dirty="0" smtClean="0">
                <a:latin typeface="Courier New" panose="02070309020205020404" pitchFamily="49" charset="0"/>
                <a:cs typeface="Courier New" panose="02070309020205020404" pitchFamily="49" charset="0"/>
              </a:rPr>
              <a:t>li</a:t>
            </a:r>
          </a:p>
          <a:p>
            <a:r>
              <a:rPr lang="en-US" sz="2400" dirty="0" smtClean="0"/>
              <a:t>Branches</a:t>
            </a:r>
          </a:p>
          <a:p>
            <a:pPr lvl="1"/>
            <a:r>
              <a:rPr lang="en-US" sz="2000" dirty="0" smtClean="0"/>
              <a:t>Relative branch address calculation</a:t>
            </a:r>
          </a:p>
          <a:p>
            <a:pPr lvl="1"/>
            <a:r>
              <a:rPr lang="en-US" sz="2000" dirty="0" err="1" smtClean="0">
                <a:latin typeface="Courier New" panose="02070309020205020404" pitchFamily="49" charset="0"/>
                <a:cs typeface="Courier New" panose="02070309020205020404" pitchFamily="49" charset="0"/>
              </a:rPr>
              <a:t>slt</a:t>
            </a:r>
            <a:r>
              <a:rPr lang="en-US" sz="2000" dirty="0" smtClean="0"/>
              <a:t> instruction</a:t>
            </a:r>
          </a:p>
          <a:p>
            <a:r>
              <a:rPr lang="en-US" sz="2400" dirty="0" smtClean="0"/>
              <a:t>Jump</a:t>
            </a:r>
          </a:p>
          <a:p>
            <a:r>
              <a:rPr lang="en-US" sz="2400" dirty="0" smtClean="0"/>
              <a:t>What else “doesn’t exist” in true assembly?</a:t>
            </a:r>
          </a:p>
          <a:p>
            <a:pPr lvl="1"/>
            <a:r>
              <a:rPr lang="en-US" sz="2000" dirty="0" smtClean="0">
                <a:cs typeface="Courier New" panose="02070309020205020404" pitchFamily="49" charset="0"/>
              </a:rPr>
              <a:t>e.g.</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mul</a:t>
            </a:r>
            <a:r>
              <a:rPr lang="en-US" sz="2000" dirty="0" smtClean="0">
                <a:latin typeface="Courier New" panose="02070309020205020404" pitchFamily="49" charset="0"/>
                <a:cs typeface="Courier New" panose="02070309020205020404" pitchFamily="49" charset="0"/>
              </a:rPr>
              <a:t>, div, la</a:t>
            </a:r>
          </a:p>
          <a:p>
            <a:pPr lvl="1"/>
            <a:endParaRPr lang="en-US" sz="2000" dirty="0"/>
          </a:p>
          <a:p>
            <a:r>
              <a:rPr lang="en-US" sz="2400" dirty="0" smtClean="0"/>
              <a:t>Can practice various instructions with MARS display to check our answers.  Encode &amp; decode.</a:t>
            </a:r>
          </a:p>
        </p:txBody>
      </p:sp>
    </p:spTree>
    <p:extLst>
      <p:ext uri="{BB962C8B-B14F-4D97-AF65-F5344CB8AC3E}">
        <p14:creationId xmlns:p14="http://schemas.microsoft.com/office/powerpoint/2010/main" val="2032397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Integer</a:t>
            </a:r>
            <a:endParaRPr lang="en-US" dirty="0"/>
          </a:p>
        </p:txBody>
      </p:sp>
      <p:sp>
        <p:nvSpPr>
          <p:cNvPr id="3" name="Content Placeholder 2"/>
          <p:cNvSpPr>
            <a:spLocks noGrp="1"/>
          </p:cNvSpPr>
          <p:nvPr>
            <p:ph idx="1"/>
          </p:nvPr>
        </p:nvSpPr>
        <p:spPr/>
        <p:txBody>
          <a:bodyPr/>
          <a:lstStyle/>
          <a:p>
            <a:r>
              <a:rPr lang="en-US" sz="2400" dirty="0" smtClean="0">
                <a:sym typeface="Wingdings" panose="05000000000000000000" pitchFamily="2" charset="2"/>
              </a:rPr>
              <a:t>What is the 6-bit representation of –14 in:</a:t>
            </a:r>
          </a:p>
          <a:p>
            <a:pPr lvl="1"/>
            <a:r>
              <a:rPr lang="en-US" sz="2000" dirty="0" smtClean="0">
                <a:sym typeface="Wingdings" panose="05000000000000000000" pitchFamily="2" charset="2"/>
              </a:rPr>
              <a:t>Unsigned</a:t>
            </a:r>
          </a:p>
          <a:p>
            <a:pPr lvl="1"/>
            <a:r>
              <a:rPr lang="en-US" sz="2000" dirty="0" smtClean="0">
                <a:sym typeface="Wingdings" panose="05000000000000000000" pitchFamily="2" charset="2"/>
              </a:rPr>
              <a:t>Sign magnitude</a:t>
            </a:r>
          </a:p>
          <a:p>
            <a:pPr lvl="1"/>
            <a:r>
              <a:rPr lang="en-US" sz="2000" dirty="0" smtClean="0">
                <a:sym typeface="Wingdings" panose="05000000000000000000" pitchFamily="2" charset="2"/>
              </a:rPr>
              <a:t>1’s complement</a:t>
            </a:r>
          </a:p>
          <a:p>
            <a:pPr lvl="1"/>
            <a:r>
              <a:rPr lang="en-US" sz="2000" dirty="0" smtClean="0">
                <a:sym typeface="Wingdings" panose="05000000000000000000" pitchFamily="2" charset="2"/>
              </a:rPr>
              <a:t>2’s complement</a:t>
            </a:r>
          </a:p>
          <a:p>
            <a:pPr lvl="1"/>
            <a:r>
              <a:rPr lang="en-US" sz="2000" dirty="0" smtClean="0">
                <a:sym typeface="Wingdings" panose="05000000000000000000" pitchFamily="2" charset="2"/>
              </a:rPr>
              <a:t>Biased 31</a:t>
            </a:r>
          </a:p>
          <a:p>
            <a:endParaRPr lang="en-US" sz="2400" dirty="0" smtClean="0">
              <a:sym typeface="Wingdings" panose="05000000000000000000" pitchFamily="2" charset="2"/>
            </a:endParaRPr>
          </a:p>
          <a:p>
            <a:r>
              <a:rPr lang="en-US" sz="2400" dirty="0" smtClean="0">
                <a:sym typeface="Wingdings" panose="05000000000000000000" pitchFamily="2" charset="2"/>
              </a:rPr>
              <a:t>100011 is the 6-bit representation of which integer in those schemes?</a:t>
            </a:r>
          </a:p>
          <a:p>
            <a:pPr marL="0" indent="0">
              <a:buNone/>
            </a:pPr>
            <a:endParaRPr lang="en-US" sz="24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5872838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Extensions</a:t>
            </a:r>
            <a:endParaRPr lang="en-US" dirty="0"/>
          </a:p>
        </p:txBody>
      </p:sp>
      <p:sp>
        <p:nvSpPr>
          <p:cNvPr id="3" name="Content Placeholder 2"/>
          <p:cNvSpPr>
            <a:spLocks noGrp="1"/>
          </p:cNvSpPr>
          <p:nvPr>
            <p:ph idx="1"/>
          </p:nvPr>
        </p:nvSpPr>
        <p:spPr/>
        <p:txBody>
          <a:bodyPr/>
          <a:lstStyle/>
          <a:p>
            <a:r>
              <a:rPr lang="en-US" sz="2400" dirty="0" smtClean="0"/>
              <a:t>“Extending” a representation means to allow a number to occupy more bits.  e.g. 16 </a:t>
            </a:r>
            <a:r>
              <a:rPr lang="en-US" sz="2400" dirty="0" smtClean="0">
                <a:sym typeface="Wingdings" panose="05000000000000000000" pitchFamily="2" charset="2"/>
              </a:rPr>
              <a:t> 32 bits</a:t>
            </a:r>
          </a:p>
          <a:p>
            <a:r>
              <a:rPr lang="en-US" sz="2400" dirty="0" smtClean="0">
                <a:sym typeface="Wingdings" panose="05000000000000000000" pitchFamily="2" charset="2"/>
              </a:rPr>
              <a:t>Usually, we use the term “sign extension”</a:t>
            </a:r>
            <a:endParaRPr lang="en-US" sz="2400" dirty="0">
              <a:sym typeface="Wingdings" panose="05000000000000000000" pitchFamily="2" charset="2"/>
            </a:endParaRPr>
          </a:p>
          <a:p>
            <a:endParaRPr lang="en-US" sz="2400" dirty="0" smtClean="0">
              <a:sym typeface="Wingdings" panose="05000000000000000000" pitchFamily="2" charset="2"/>
            </a:endParaRPr>
          </a:p>
          <a:p>
            <a:r>
              <a:rPr lang="en-US" sz="2400" dirty="0" smtClean="0">
                <a:sym typeface="Wingdings" panose="05000000000000000000" pitchFamily="2" charset="2"/>
              </a:rPr>
              <a:t>Unsigned</a:t>
            </a:r>
          </a:p>
          <a:p>
            <a:pPr lvl="1"/>
            <a:r>
              <a:rPr lang="en-US" sz="2000" dirty="0" smtClean="0">
                <a:sym typeface="Wingdings" panose="05000000000000000000" pitchFamily="2" charset="2"/>
              </a:rPr>
              <a:t>Pad the left end of the number with 0’s</a:t>
            </a:r>
          </a:p>
          <a:p>
            <a:r>
              <a:rPr lang="en-US" sz="2400" dirty="0" smtClean="0">
                <a:sym typeface="Wingdings" panose="05000000000000000000" pitchFamily="2" charset="2"/>
              </a:rPr>
              <a:t>Sign-magnitude</a:t>
            </a:r>
          </a:p>
          <a:p>
            <a:pPr lvl="1"/>
            <a:r>
              <a:rPr lang="en-US" sz="2000" dirty="0" smtClean="0">
                <a:sym typeface="Wingdings" panose="05000000000000000000" pitchFamily="2" charset="2"/>
              </a:rPr>
              <a:t>Move the sign bit to the far left end</a:t>
            </a:r>
          </a:p>
          <a:p>
            <a:pPr lvl="1"/>
            <a:r>
              <a:rPr lang="en-US" sz="2000" dirty="0" smtClean="0">
                <a:sym typeface="Wingdings" panose="05000000000000000000" pitchFamily="2" charset="2"/>
              </a:rPr>
              <a:t>Pad with 0’s</a:t>
            </a:r>
          </a:p>
          <a:p>
            <a:r>
              <a:rPr lang="en-US" sz="2400" dirty="0" smtClean="0">
                <a:sym typeface="Wingdings" panose="05000000000000000000" pitchFamily="2" charset="2"/>
              </a:rPr>
              <a:t>1’s and 2’s complement</a:t>
            </a:r>
          </a:p>
          <a:p>
            <a:pPr lvl="1"/>
            <a:r>
              <a:rPr lang="en-US" sz="2000" dirty="0" smtClean="0">
                <a:sym typeface="Wingdings" panose="05000000000000000000" pitchFamily="2" charset="2"/>
              </a:rPr>
              <a:t>Pad with sign bits</a:t>
            </a:r>
          </a:p>
          <a:p>
            <a:pPr marL="0" indent="0">
              <a:buNone/>
            </a:pPr>
            <a:endParaRPr lang="en-US" sz="24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1449971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Integer addition</a:t>
            </a:r>
            <a:endParaRPr lang="en-US" dirty="0"/>
          </a:p>
        </p:txBody>
      </p:sp>
      <p:sp>
        <p:nvSpPr>
          <p:cNvPr id="3" name="Content Placeholder 2"/>
          <p:cNvSpPr>
            <a:spLocks noGrp="1"/>
          </p:cNvSpPr>
          <p:nvPr>
            <p:ph idx="1"/>
          </p:nvPr>
        </p:nvSpPr>
        <p:spPr/>
        <p:txBody>
          <a:bodyPr/>
          <a:lstStyle/>
          <a:p>
            <a:r>
              <a:rPr lang="en-US" sz="2400" dirty="0" smtClean="0">
                <a:sym typeface="Wingdings" panose="05000000000000000000" pitchFamily="2" charset="2"/>
              </a:rPr>
              <a:t>Binary (2’s comp) examples can help us fill out a truth table.  Notation:  We add X+Y, put result in Z.  </a:t>
            </a:r>
            <a:r>
              <a:rPr lang="en-US" sz="2400" dirty="0">
                <a:sym typeface="Wingdings" panose="05000000000000000000" pitchFamily="2" charset="2"/>
              </a:rPr>
              <a:t>C</a:t>
            </a:r>
            <a:r>
              <a:rPr lang="en-US" sz="2400" dirty="0" smtClean="0">
                <a:sym typeface="Wingdings" panose="05000000000000000000" pitchFamily="2" charset="2"/>
              </a:rPr>
              <a:t> is the carry, and “</a:t>
            </a:r>
            <a:r>
              <a:rPr lang="en-US" sz="2400" dirty="0" err="1" smtClean="0">
                <a:sym typeface="Wingdings" panose="05000000000000000000" pitchFamily="2" charset="2"/>
              </a:rPr>
              <a:t>i</a:t>
            </a:r>
            <a:r>
              <a:rPr lang="en-US" sz="2400" dirty="0" smtClean="0">
                <a:sym typeface="Wingdings" panose="05000000000000000000" pitchFamily="2" charset="2"/>
              </a:rPr>
              <a:t>” is the index for the bit position, starting at 0.</a:t>
            </a:r>
          </a:p>
          <a:p>
            <a:r>
              <a:rPr lang="en-US" sz="2400" dirty="0" smtClean="0">
                <a:sym typeface="Wingdings" panose="05000000000000000000" pitchFamily="2" charset="2"/>
              </a:rPr>
              <a:t>What values go in the last 2 columns?</a:t>
            </a:r>
            <a:endParaRPr lang="en-US" sz="2000" dirty="0" smtClean="0">
              <a:sym typeface="Wingdings" panose="05000000000000000000" pitchFamily="2" charset="2"/>
            </a:endParaRPr>
          </a:p>
          <a:p>
            <a:pPr marL="0" indent="0">
              <a:buNone/>
            </a:pPr>
            <a:endParaRPr lang="en-US" sz="2400" dirty="0" smtClean="0">
              <a:latin typeface="Courier New" panose="02070309020205020404" pitchFamily="49" charset="0"/>
              <a:cs typeface="Courier New" panose="02070309020205020404" pitchFamily="49"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783546719"/>
              </p:ext>
            </p:extLst>
          </p:nvPr>
        </p:nvGraphicFramePr>
        <p:xfrm>
          <a:off x="2667000" y="3276600"/>
          <a:ext cx="3627120" cy="3337560"/>
        </p:xfrm>
        <a:graphic>
          <a:graphicData uri="http://schemas.openxmlformats.org/drawingml/2006/table">
            <a:tbl>
              <a:tblPr firstRow="1" bandRow="1">
                <a:tableStyleId>{5940675A-B579-460E-94D1-54222C63F5DA}</a:tableStyleId>
              </a:tblPr>
              <a:tblGrid>
                <a:gridCol w="614680">
                  <a:extLst>
                    <a:ext uri="{9D8B030D-6E8A-4147-A177-3AD203B41FA5}">
                      <a16:colId xmlns:a16="http://schemas.microsoft.com/office/drawing/2014/main" val="1430510802"/>
                    </a:ext>
                  </a:extLst>
                </a:gridCol>
                <a:gridCol w="601980">
                  <a:extLst>
                    <a:ext uri="{9D8B030D-6E8A-4147-A177-3AD203B41FA5}">
                      <a16:colId xmlns:a16="http://schemas.microsoft.com/office/drawing/2014/main" val="540371377"/>
                    </a:ext>
                  </a:extLst>
                </a:gridCol>
                <a:gridCol w="601980">
                  <a:extLst>
                    <a:ext uri="{9D8B030D-6E8A-4147-A177-3AD203B41FA5}">
                      <a16:colId xmlns:a16="http://schemas.microsoft.com/office/drawing/2014/main" val="204135353"/>
                    </a:ext>
                  </a:extLst>
                </a:gridCol>
                <a:gridCol w="695960">
                  <a:extLst>
                    <a:ext uri="{9D8B030D-6E8A-4147-A177-3AD203B41FA5}">
                      <a16:colId xmlns:a16="http://schemas.microsoft.com/office/drawing/2014/main" val="3847647965"/>
                    </a:ext>
                  </a:extLst>
                </a:gridCol>
                <a:gridCol w="1112520">
                  <a:extLst>
                    <a:ext uri="{9D8B030D-6E8A-4147-A177-3AD203B41FA5}">
                      <a16:colId xmlns:a16="http://schemas.microsoft.com/office/drawing/2014/main" val="3469481347"/>
                    </a:ext>
                  </a:extLst>
                </a:gridCol>
              </a:tblGrid>
              <a:tr h="370840">
                <a:tc>
                  <a:txBody>
                    <a:bodyPr/>
                    <a:lstStyle/>
                    <a:p>
                      <a:r>
                        <a:rPr lang="en-US" dirty="0" smtClean="0"/>
                        <a:t>C(</a:t>
                      </a:r>
                      <a:r>
                        <a:rPr lang="en-US" dirty="0" err="1" smtClean="0"/>
                        <a:t>i</a:t>
                      </a:r>
                      <a:r>
                        <a:rPr lang="en-US" dirty="0" smtClean="0"/>
                        <a:t>)</a:t>
                      </a:r>
                      <a:endParaRPr lang="en-US" dirty="0"/>
                    </a:p>
                  </a:txBody>
                  <a:tcPr/>
                </a:tc>
                <a:tc>
                  <a:txBody>
                    <a:bodyPr/>
                    <a:lstStyle/>
                    <a:p>
                      <a:r>
                        <a:rPr lang="en-US" dirty="0" smtClean="0"/>
                        <a:t>X(</a:t>
                      </a:r>
                      <a:r>
                        <a:rPr lang="en-US" dirty="0" err="1" smtClean="0"/>
                        <a:t>i</a:t>
                      </a:r>
                      <a:r>
                        <a:rPr lang="en-US" dirty="0" smtClean="0"/>
                        <a:t>)</a:t>
                      </a:r>
                      <a:endParaRPr lang="en-US" dirty="0"/>
                    </a:p>
                  </a:txBody>
                  <a:tcPr/>
                </a:tc>
                <a:tc>
                  <a:txBody>
                    <a:bodyPr/>
                    <a:lstStyle/>
                    <a:p>
                      <a:r>
                        <a:rPr lang="en-US" dirty="0" smtClean="0"/>
                        <a:t>Y(</a:t>
                      </a:r>
                      <a:r>
                        <a:rPr lang="en-US" dirty="0" err="1" smtClean="0"/>
                        <a:t>i</a:t>
                      </a:r>
                      <a:r>
                        <a:rPr lang="en-US" dirty="0" smtClean="0"/>
                        <a:t>)</a:t>
                      </a:r>
                      <a:endParaRPr lang="en-US" dirty="0"/>
                    </a:p>
                  </a:txBody>
                  <a:tcPr/>
                </a:tc>
                <a:tc>
                  <a:txBody>
                    <a:bodyPr/>
                    <a:lstStyle/>
                    <a:p>
                      <a:r>
                        <a:rPr lang="en-US" dirty="0" smtClean="0"/>
                        <a:t>Z(</a:t>
                      </a:r>
                      <a:r>
                        <a:rPr lang="en-US" dirty="0" err="1" smtClean="0"/>
                        <a:t>i</a:t>
                      </a:r>
                      <a:r>
                        <a:rPr lang="en-US" dirty="0" smtClean="0"/>
                        <a:t>)</a:t>
                      </a:r>
                      <a:endParaRPr lang="en-US" dirty="0"/>
                    </a:p>
                  </a:txBody>
                  <a:tcPr/>
                </a:tc>
                <a:tc>
                  <a:txBody>
                    <a:bodyPr/>
                    <a:lstStyle/>
                    <a:p>
                      <a:r>
                        <a:rPr lang="en-US" dirty="0" smtClean="0"/>
                        <a:t>C(i+1)</a:t>
                      </a:r>
                      <a:endParaRPr lang="en-US" dirty="0"/>
                    </a:p>
                  </a:txBody>
                  <a:tcPr/>
                </a:tc>
                <a:extLst>
                  <a:ext uri="{0D108BD9-81ED-4DB2-BD59-A6C34878D82A}">
                    <a16:rowId xmlns:a16="http://schemas.microsoft.com/office/drawing/2014/main" val="1757372331"/>
                  </a:ext>
                </a:extLst>
              </a:tr>
              <a:tr h="370840">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656480723"/>
                  </a:ext>
                </a:extLst>
              </a:tr>
              <a:tr h="370840">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368765127"/>
                  </a:ext>
                </a:extLst>
              </a:tr>
              <a:tr h="370840">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958587779"/>
                  </a:ext>
                </a:extLst>
              </a:tr>
              <a:tr h="370840">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845848522"/>
                  </a:ext>
                </a:extLst>
              </a:tr>
              <a:tr h="370840">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573247143"/>
                  </a:ext>
                </a:extLst>
              </a:tr>
              <a:tr h="370840">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783049768"/>
                  </a:ext>
                </a:extLst>
              </a:tr>
              <a:tr h="370840">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166859308"/>
                  </a:ext>
                </a:extLst>
              </a:tr>
              <a:tr h="370840">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652991835"/>
                  </a:ext>
                </a:extLst>
              </a:tr>
            </a:tbl>
          </a:graphicData>
        </a:graphic>
      </p:graphicFrame>
    </p:spTree>
    <p:extLst>
      <p:ext uri="{BB962C8B-B14F-4D97-AF65-F5344CB8AC3E}">
        <p14:creationId xmlns:p14="http://schemas.microsoft.com/office/powerpoint/2010/main" val="38831462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a:t>
            </a:r>
            <a:endParaRPr lang="en-US" dirty="0"/>
          </a:p>
        </p:txBody>
      </p:sp>
      <p:sp>
        <p:nvSpPr>
          <p:cNvPr id="3" name="Content Placeholder 2"/>
          <p:cNvSpPr>
            <a:spLocks noGrp="1"/>
          </p:cNvSpPr>
          <p:nvPr>
            <p:ph idx="1"/>
          </p:nvPr>
        </p:nvSpPr>
        <p:spPr/>
        <p:txBody>
          <a:bodyPr/>
          <a:lstStyle/>
          <a:p>
            <a:r>
              <a:rPr lang="en-US" sz="2400" dirty="0" smtClean="0">
                <a:sym typeface="Wingdings" panose="05000000000000000000" pitchFamily="2" charset="2"/>
              </a:rPr>
              <a:t>Look at truth table results.  Consider:</a:t>
            </a:r>
          </a:p>
          <a:p>
            <a:pPr lvl="1"/>
            <a:r>
              <a:rPr lang="en-US" sz="2000" dirty="0" smtClean="0">
                <a:sym typeface="Wingdings" panose="05000000000000000000" pitchFamily="2" charset="2"/>
              </a:rPr>
              <a:t>When is Z(</a:t>
            </a:r>
            <a:r>
              <a:rPr lang="en-US" sz="2000" dirty="0" err="1" smtClean="0">
                <a:sym typeface="Wingdings" panose="05000000000000000000" pitchFamily="2" charset="2"/>
              </a:rPr>
              <a:t>i</a:t>
            </a:r>
            <a:r>
              <a:rPr lang="en-US" sz="2000" dirty="0" smtClean="0">
                <a:sym typeface="Wingdings" panose="05000000000000000000" pitchFamily="2" charset="2"/>
              </a:rPr>
              <a:t>) = 1?  When is C(i+1) = 1?</a:t>
            </a:r>
          </a:p>
          <a:p>
            <a:r>
              <a:rPr lang="en-US" sz="2400" dirty="0">
                <a:sym typeface="Wingdings" panose="05000000000000000000" pitchFamily="2" charset="2"/>
              </a:rPr>
              <a:t>At first glance, we could say</a:t>
            </a:r>
          </a:p>
          <a:p>
            <a:pPr lvl="1"/>
            <a:r>
              <a:rPr lang="en-US" sz="2000" dirty="0">
                <a:sym typeface="Wingdings" panose="05000000000000000000" pitchFamily="2" charset="2"/>
              </a:rPr>
              <a:t>Z(</a:t>
            </a:r>
            <a:r>
              <a:rPr lang="en-US" sz="2000" dirty="0" err="1">
                <a:sym typeface="Wingdings" panose="05000000000000000000" pitchFamily="2" charset="2"/>
              </a:rPr>
              <a:t>i</a:t>
            </a:r>
            <a:r>
              <a:rPr lang="en-US" sz="2000" dirty="0">
                <a:sym typeface="Wingdings" panose="05000000000000000000" pitchFamily="2" charset="2"/>
              </a:rPr>
              <a:t>) = (C(</a:t>
            </a:r>
            <a:r>
              <a:rPr lang="en-US" sz="2000" dirty="0" err="1">
                <a:sym typeface="Wingdings" panose="05000000000000000000" pitchFamily="2" charset="2"/>
              </a:rPr>
              <a:t>i</a:t>
            </a:r>
            <a:r>
              <a:rPr lang="en-US" sz="2000" dirty="0">
                <a:sym typeface="Wingdings" panose="05000000000000000000" pitchFamily="2" charset="2"/>
              </a:rPr>
              <a:t>) + X(</a:t>
            </a:r>
            <a:r>
              <a:rPr lang="en-US" sz="2000" dirty="0" err="1">
                <a:sym typeface="Wingdings" panose="05000000000000000000" pitchFamily="2" charset="2"/>
              </a:rPr>
              <a:t>i</a:t>
            </a:r>
            <a:r>
              <a:rPr lang="en-US" sz="2000" dirty="0">
                <a:sym typeface="Wingdings" panose="05000000000000000000" pitchFamily="2" charset="2"/>
              </a:rPr>
              <a:t>) + Y(</a:t>
            </a:r>
            <a:r>
              <a:rPr lang="en-US" sz="2000" dirty="0" err="1">
                <a:sym typeface="Wingdings" panose="05000000000000000000" pitchFamily="2" charset="2"/>
              </a:rPr>
              <a:t>i</a:t>
            </a:r>
            <a:r>
              <a:rPr lang="en-US" sz="2000" dirty="0">
                <a:sym typeface="Wingdings" panose="05000000000000000000" pitchFamily="2" charset="2"/>
              </a:rPr>
              <a:t>)) mod 2</a:t>
            </a:r>
          </a:p>
          <a:p>
            <a:pPr lvl="1"/>
            <a:r>
              <a:rPr lang="en-US" sz="2000" dirty="0">
                <a:sym typeface="Wingdings" panose="05000000000000000000" pitchFamily="2" charset="2"/>
              </a:rPr>
              <a:t>C(i+1) = (C(</a:t>
            </a:r>
            <a:r>
              <a:rPr lang="en-US" sz="2000" dirty="0" err="1">
                <a:sym typeface="Wingdings" panose="05000000000000000000" pitchFamily="2" charset="2"/>
              </a:rPr>
              <a:t>i</a:t>
            </a:r>
            <a:r>
              <a:rPr lang="en-US" sz="2000" dirty="0">
                <a:sym typeface="Wingdings" panose="05000000000000000000" pitchFamily="2" charset="2"/>
              </a:rPr>
              <a:t>) + X(</a:t>
            </a:r>
            <a:r>
              <a:rPr lang="en-US" sz="2000" dirty="0" err="1">
                <a:sym typeface="Wingdings" panose="05000000000000000000" pitchFamily="2" charset="2"/>
              </a:rPr>
              <a:t>i</a:t>
            </a:r>
            <a:r>
              <a:rPr lang="en-US" sz="2000" dirty="0">
                <a:sym typeface="Wingdings" panose="05000000000000000000" pitchFamily="2" charset="2"/>
              </a:rPr>
              <a:t>) + Y(</a:t>
            </a:r>
            <a:r>
              <a:rPr lang="en-US" sz="2000" dirty="0" err="1">
                <a:sym typeface="Wingdings" panose="05000000000000000000" pitchFamily="2" charset="2"/>
              </a:rPr>
              <a:t>i</a:t>
            </a:r>
            <a:r>
              <a:rPr lang="en-US" sz="2000" dirty="0">
                <a:sym typeface="Wingdings" panose="05000000000000000000" pitchFamily="2" charset="2"/>
              </a:rPr>
              <a:t>)) div 2</a:t>
            </a:r>
            <a:endParaRPr lang="en-US" sz="2400" dirty="0">
              <a:sym typeface="Wingdings" panose="05000000000000000000" pitchFamily="2" charset="2"/>
            </a:endParaRPr>
          </a:p>
          <a:p>
            <a:r>
              <a:rPr lang="en-US" sz="2400" dirty="0" smtClean="0">
                <a:sym typeface="Wingdings" panose="05000000000000000000" pitchFamily="2" charset="2"/>
              </a:rPr>
              <a:t>We ought to use bitwise operations:</a:t>
            </a:r>
          </a:p>
          <a:p>
            <a:pPr lvl="1"/>
            <a:r>
              <a:rPr lang="en-US" sz="2000" dirty="0" smtClean="0">
                <a:sym typeface="Wingdings" panose="05000000000000000000" pitchFamily="2" charset="2"/>
              </a:rPr>
              <a:t>Z(</a:t>
            </a:r>
            <a:r>
              <a:rPr lang="en-US" sz="2000" dirty="0" err="1" smtClean="0">
                <a:sym typeface="Wingdings" panose="05000000000000000000" pitchFamily="2" charset="2"/>
              </a:rPr>
              <a:t>i</a:t>
            </a:r>
            <a:r>
              <a:rPr lang="en-US" sz="2000" dirty="0" smtClean="0">
                <a:sym typeface="Wingdings" panose="05000000000000000000" pitchFamily="2" charset="2"/>
              </a:rPr>
              <a:t>) = C(</a:t>
            </a:r>
            <a:r>
              <a:rPr lang="en-US" sz="2000" dirty="0" err="1" smtClean="0">
                <a:sym typeface="Wingdings" panose="05000000000000000000" pitchFamily="2" charset="2"/>
              </a:rPr>
              <a:t>i</a:t>
            </a:r>
            <a:r>
              <a:rPr lang="en-US" sz="2000" dirty="0" smtClean="0">
                <a:sym typeface="Wingdings" panose="05000000000000000000" pitchFamily="2" charset="2"/>
              </a:rPr>
              <a:t>) </a:t>
            </a:r>
            <a:r>
              <a:rPr lang="en-US" sz="2000" dirty="0" err="1" smtClean="0">
                <a:sym typeface="Wingdings" panose="05000000000000000000" pitchFamily="2" charset="2"/>
              </a:rPr>
              <a:t>xor</a:t>
            </a:r>
            <a:r>
              <a:rPr lang="en-US" sz="2000" dirty="0" smtClean="0">
                <a:sym typeface="Wingdings" panose="05000000000000000000" pitchFamily="2" charset="2"/>
              </a:rPr>
              <a:t> X(</a:t>
            </a:r>
            <a:r>
              <a:rPr lang="en-US" sz="2000" dirty="0" err="1" smtClean="0">
                <a:sym typeface="Wingdings" panose="05000000000000000000" pitchFamily="2" charset="2"/>
              </a:rPr>
              <a:t>i</a:t>
            </a:r>
            <a:r>
              <a:rPr lang="en-US" sz="2000" dirty="0" smtClean="0">
                <a:sym typeface="Wingdings" panose="05000000000000000000" pitchFamily="2" charset="2"/>
              </a:rPr>
              <a:t>) </a:t>
            </a:r>
            <a:r>
              <a:rPr lang="en-US" sz="2000" dirty="0" err="1" smtClean="0">
                <a:sym typeface="Wingdings" panose="05000000000000000000" pitchFamily="2" charset="2"/>
              </a:rPr>
              <a:t>xor</a:t>
            </a:r>
            <a:r>
              <a:rPr lang="en-US" sz="2000" dirty="0" smtClean="0">
                <a:sym typeface="Wingdings" panose="05000000000000000000" pitchFamily="2" charset="2"/>
              </a:rPr>
              <a:t> Y(</a:t>
            </a:r>
            <a:r>
              <a:rPr lang="en-US" sz="2000" dirty="0" err="1" smtClean="0">
                <a:sym typeface="Wingdings" panose="05000000000000000000" pitchFamily="2" charset="2"/>
              </a:rPr>
              <a:t>i</a:t>
            </a:r>
            <a:r>
              <a:rPr lang="en-US" sz="2000" dirty="0" smtClean="0">
                <a:sym typeface="Wingdings" panose="05000000000000000000" pitchFamily="2" charset="2"/>
              </a:rPr>
              <a:t>)</a:t>
            </a:r>
          </a:p>
          <a:p>
            <a:pPr lvl="1"/>
            <a:r>
              <a:rPr lang="en-US" sz="2000" dirty="0" smtClean="0">
                <a:sym typeface="Wingdings" panose="05000000000000000000" pitchFamily="2" charset="2"/>
              </a:rPr>
              <a:t>C(i+1) = (C(</a:t>
            </a:r>
            <a:r>
              <a:rPr lang="en-US" sz="2000" dirty="0" err="1" smtClean="0">
                <a:sym typeface="Wingdings" panose="05000000000000000000" pitchFamily="2" charset="2"/>
              </a:rPr>
              <a:t>i</a:t>
            </a:r>
            <a:r>
              <a:rPr lang="en-US" sz="2000" dirty="0" smtClean="0">
                <a:sym typeface="Wingdings" panose="05000000000000000000" pitchFamily="2" charset="2"/>
              </a:rPr>
              <a:t>) and X(</a:t>
            </a:r>
            <a:r>
              <a:rPr lang="en-US" sz="2000" dirty="0" err="1" smtClean="0">
                <a:sym typeface="Wingdings" panose="05000000000000000000" pitchFamily="2" charset="2"/>
              </a:rPr>
              <a:t>i</a:t>
            </a:r>
            <a:r>
              <a:rPr lang="en-US" sz="2000" dirty="0" smtClean="0">
                <a:sym typeface="Wingdings" panose="05000000000000000000" pitchFamily="2" charset="2"/>
              </a:rPr>
              <a:t>)) or (C(</a:t>
            </a:r>
            <a:r>
              <a:rPr lang="en-US" sz="2000" dirty="0" err="1" smtClean="0">
                <a:sym typeface="Wingdings" panose="05000000000000000000" pitchFamily="2" charset="2"/>
              </a:rPr>
              <a:t>i</a:t>
            </a:r>
            <a:r>
              <a:rPr lang="en-US" sz="2000" dirty="0" smtClean="0">
                <a:sym typeface="Wingdings" panose="05000000000000000000" pitchFamily="2" charset="2"/>
              </a:rPr>
              <a:t>) and Y(</a:t>
            </a:r>
            <a:r>
              <a:rPr lang="en-US" sz="2000" dirty="0" err="1" smtClean="0">
                <a:sym typeface="Wingdings" panose="05000000000000000000" pitchFamily="2" charset="2"/>
              </a:rPr>
              <a:t>i</a:t>
            </a:r>
            <a:r>
              <a:rPr lang="en-US" sz="2000" dirty="0" smtClean="0">
                <a:sym typeface="Wingdings" panose="05000000000000000000" pitchFamily="2" charset="2"/>
              </a:rPr>
              <a:t>)) or (X(</a:t>
            </a:r>
            <a:r>
              <a:rPr lang="en-US" sz="2000" dirty="0" err="1" smtClean="0">
                <a:sym typeface="Wingdings" panose="05000000000000000000" pitchFamily="2" charset="2"/>
              </a:rPr>
              <a:t>i</a:t>
            </a:r>
            <a:r>
              <a:rPr lang="en-US" sz="2000" dirty="0" smtClean="0">
                <a:sym typeface="Wingdings" panose="05000000000000000000" pitchFamily="2" charset="2"/>
              </a:rPr>
              <a:t>) and Y(</a:t>
            </a:r>
            <a:r>
              <a:rPr lang="en-US" sz="2000" dirty="0" err="1" smtClean="0">
                <a:sym typeface="Wingdings" panose="05000000000000000000" pitchFamily="2" charset="2"/>
              </a:rPr>
              <a:t>i</a:t>
            </a:r>
            <a:r>
              <a:rPr lang="en-US" sz="2000" dirty="0" smtClean="0">
                <a:sym typeface="Wingdings" panose="05000000000000000000" pitchFamily="2" charset="2"/>
              </a:rPr>
              <a:t>))</a:t>
            </a:r>
            <a:endParaRPr lang="en-US" sz="2400" dirty="0">
              <a:sym typeface="Wingdings" panose="05000000000000000000" pitchFamily="2" charset="2"/>
            </a:endParaRPr>
          </a:p>
          <a:p>
            <a:endParaRPr lang="en-US" sz="2400" dirty="0" smtClean="0">
              <a:sym typeface="Wingdings" panose="05000000000000000000" pitchFamily="2" charset="2"/>
            </a:endParaRPr>
          </a:p>
          <a:p>
            <a:r>
              <a:rPr lang="en-US" sz="2400" dirty="0" smtClean="0">
                <a:sym typeface="Wingdings" panose="05000000000000000000" pitchFamily="2" charset="2"/>
              </a:rPr>
              <a:t>In HW, not implemented as code but as </a:t>
            </a:r>
            <a:r>
              <a:rPr lang="en-US" sz="2400" dirty="0" smtClean="0">
                <a:solidFill>
                  <a:srgbClr val="FFFF00"/>
                </a:solidFill>
                <a:sym typeface="Wingdings" panose="05000000000000000000" pitchFamily="2" charset="2"/>
              </a:rPr>
              <a:t>logic gates</a:t>
            </a:r>
            <a:r>
              <a:rPr lang="en-US" sz="2400" dirty="0" smtClean="0">
                <a:sym typeface="Wingdings" panose="05000000000000000000" pitchFamily="2" charset="2"/>
              </a:rPr>
              <a:t>.</a:t>
            </a:r>
            <a:endParaRPr lang="en-US" sz="2000" dirty="0" smtClean="0">
              <a:sym typeface="Wingdings" panose="05000000000000000000" pitchFamily="2" charset="2"/>
            </a:endParaRPr>
          </a:p>
        </p:txBody>
      </p:sp>
    </p:spTree>
    <p:extLst>
      <p:ext uri="{BB962C8B-B14F-4D97-AF65-F5344CB8AC3E}">
        <p14:creationId xmlns:p14="http://schemas.microsoft.com/office/powerpoint/2010/main" val="42339996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topics</a:t>
            </a:r>
            <a:endParaRPr lang="en-US" dirty="0"/>
          </a:p>
        </p:txBody>
      </p:sp>
      <p:sp>
        <p:nvSpPr>
          <p:cNvPr id="3" name="Content Placeholder 2"/>
          <p:cNvSpPr>
            <a:spLocks noGrp="1"/>
          </p:cNvSpPr>
          <p:nvPr>
            <p:ph idx="1"/>
          </p:nvPr>
        </p:nvSpPr>
        <p:spPr/>
        <p:txBody>
          <a:bodyPr/>
          <a:lstStyle/>
          <a:p>
            <a:r>
              <a:rPr lang="en-US" sz="2400" dirty="0" smtClean="0">
                <a:sym typeface="Wingdings" panose="05000000000000000000" pitchFamily="2" charset="2"/>
              </a:rPr>
              <a:t>Subtraction:  addition of the opposite</a:t>
            </a:r>
          </a:p>
          <a:p>
            <a:endParaRPr lang="en-US" sz="2400" dirty="0">
              <a:sym typeface="Wingdings" panose="05000000000000000000" pitchFamily="2" charset="2"/>
            </a:endParaRPr>
          </a:p>
          <a:p>
            <a:r>
              <a:rPr lang="en-US" sz="2400" dirty="0" smtClean="0">
                <a:solidFill>
                  <a:srgbClr val="FFFF00"/>
                </a:solidFill>
                <a:sym typeface="Wingdings" panose="05000000000000000000" pitchFamily="2" charset="2"/>
              </a:rPr>
              <a:t>Overflow:  Correct answer lies beyond the range of possible representable values</a:t>
            </a:r>
            <a:endParaRPr lang="en-US" sz="2400" dirty="0" smtClean="0">
              <a:sym typeface="Wingdings" panose="05000000000000000000" pitchFamily="2" charset="2"/>
            </a:endParaRPr>
          </a:p>
          <a:p>
            <a:r>
              <a:rPr lang="en-US" sz="2400" dirty="0" smtClean="0">
                <a:sym typeface="Wingdings" panose="05000000000000000000" pitchFamily="2" charset="2"/>
              </a:rPr>
              <a:t>Symptoms:</a:t>
            </a:r>
          </a:p>
          <a:p>
            <a:pPr lvl="1"/>
            <a:r>
              <a:rPr lang="en-US" sz="2000" dirty="0">
                <a:sym typeface="Wingdings" panose="05000000000000000000" pitchFamily="2" charset="2"/>
              </a:rPr>
              <a:t>S</a:t>
            </a:r>
            <a:r>
              <a:rPr lang="en-US" sz="2000" dirty="0" smtClean="0">
                <a:sym typeface="Wingdings" panose="05000000000000000000" pitchFamily="2" charset="2"/>
              </a:rPr>
              <a:t>um of 2 positives = negative</a:t>
            </a:r>
          </a:p>
          <a:p>
            <a:pPr lvl="1"/>
            <a:r>
              <a:rPr lang="en-US" sz="2000" dirty="0" smtClean="0">
                <a:sym typeface="Wingdings" panose="05000000000000000000" pitchFamily="2" charset="2"/>
              </a:rPr>
              <a:t>Sum of 2 negatives = positive</a:t>
            </a:r>
          </a:p>
          <a:p>
            <a:pPr lvl="1"/>
            <a:r>
              <a:rPr lang="en-US" sz="2000" dirty="0" smtClean="0">
                <a:sym typeface="Wingdings" panose="05000000000000000000" pitchFamily="2" charset="2"/>
              </a:rPr>
              <a:t>Answer is surprisingly small in magnitude</a:t>
            </a:r>
          </a:p>
          <a:p>
            <a:r>
              <a:rPr lang="en-US" sz="2400" dirty="0" smtClean="0">
                <a:sym typeface="Wingdings" panose="05000000000000000000" pitchFamily="2" charset="2"/>
              </a:rPr>
              <a:t>Common misconception:  Carry out of the leftmost bit always indicates overflow</a:t>
            </a:r>
          </a:p>
          <a:p>
            <a:r>
              <a:rPr lang="en-US" sz="2400" dirty="0" smtClean="0">
                <a:sym typeface="Wingdings" panose="05000000000000000000" pitchFamily="2" charset="2"/>
              </a:rPr>
              <a:t>Based on signs of operands, can tell if overflow possible or not</a:t>
            </a:r>
          </a:p>
        </p:txBody>
      </p:sp>
    </p:spTree>
    <p:extLst>
      <p:ext uri="{BB962C8B-B14F-4D97-AF65-F5344CB8AC3E}">
        <p14:creationId xmlns:p14="http://schemas.microsoft.com/office/powerpoint/2010/main" val="19437873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a:t>
            </a:r>
            <a:r>
              <a:rPr lang="en-US" dirty="0" smtClean="0"/>
              <a:t> multiplication</a:t>
            </a:r>
            <a:endParaRPr lang="en-US" dirty="0"/>
          </a:p>
        </p:txBody>
      </p:sp>
      <p:sp>
        <p:nvSpPr>
          <p:cNvPr id="3" name="Content Placeholder 2"/>
          <p:cNvSpPr>
            <a:spLocks noGrp="1"/>
          </p:cNvSpPr>
          <p:nvPr>
            <p:ph idx="1"/>
          </p:nvPr>
        </p:nvSpPr>
        <p:spPr/>
        <p:txBody>
          <a:bodyPr/>
          <a:lstStyle/>
          <a:p>
            <a:r>
              <a:rPr lang="en-US" sz="2400" dirty="0" smtClean="0">
                <a:sym typeface="Wingdings" panose="05000000000000000000" pitchFamily="2" charset="2"/>
              </a:rPr>
              <a:t>What is 99x99 ?  Notice the number of digits.</a:t>
            </a:r>
          </a:p>
          <a:p>
            <a:r>
              <a:rPr lang="en-US" sz="2400" dirty="0" smtClean="0">
                <a:sym typeface="Wingdings" panose="05000000000000000000" pitchFamily="2" charset="2"/>
              </a:rPr>
              <a:t>In binary, (n bits) * (n bits) = prepare for 2n bit answer</a:t>
            </a:r>
          </a:p>
          <a:p>
            <a:r>
              <a:rPr lang="en-US" sz="2400" dirty="0" smtClean="0">
                <a:sym typeface="Wingdings" panose="05000000000000000000" pitchFamily="2" charset="2"/>
              </a:rPr>
              <a:t>HI &amp; LO registers</a:t>
            </a:r>
          </a:p>
          <a:p>
            <a:r>
              <a:rPr lang="en-US" sz="2400" dirty="0" smtClean="0">
                <a:sym typeface="Wingdings" panose="05000000000000000000" pitchFamily="2" charset="2"/>
              </a:rPr>
              <a:t>2’s complement </a:t>
            </a:r>
            <a:r>
              <a:rPr lang="en-US" sz="2400" dirty="0" err="1" smtClean="0">
                <a:sym typeface="Wingdings" panose="05000000000000000000" pitchFamily="2" charset="2"/>
              </a:rPr>
              <a:t>mult</a:t>
            </a:r>
            <a:r>
              <a:rPr lang="en-US" sz="2400" dirty="0" smtClean="0">
                <a:sym typeface="Wingdings" panose="05000000000000000000" pitchFamily="2" charset="2"/>
              </a:rPr>
              <a:t>:  Sign extend operands first</a:t>
            </a:r>
          </a:p>
          <a:p>
            <a:r>
              <a:rPr lang="en-US" sz="2400" dirty="0" smtClean="0">
                <a:sym typeface="Wingdings" panose="05000000000000000000" pitchFamily="2" charset="2"/>
              </a:rPr>
              <a:t>Example:  (4 bit) * (4 bit):  Try –3 * 6.</a:t>
            </a:r>
          </a:p>
          <a:p>
            <a:endParaRPr lang="en-US" sz="2400" dirty="0">
              <a:sym typeface="Wingdings" panose="05000000000000000000" pitchFamily="2" charset="2"/>
            </a:endParaRPr>
          </a:p>
          <a:p>
            <a:r>
              <a:rPr lang="en-US" sz="2400" dirty="0" smtClean="0">
                <a:sym typeface="Wingdings" panose="05000000000000000000" pitchFamily="2" charset="2"/>
              </a:rPr>
              <a:t>Multiplication is expensive.  Opportunity to improve.</a:t>
            </a:r>
          </a:p>
          <a:p>
            <a:pPr lvl="1"/>
            <a:r>
              <a:rPr lang="en-US" sz="2000" dirty="0" smtClean="0">
                <a:sym typeface="Wingdings" panose="05000000000000000000" pitchFamily="2" charset="2"/>
              </a:rPr>
              <a:t>11 cycles on the MIPS, 19 cycles on SPARC</a:t>
            </a:r>
            <a:endParaRPr lang="en-US" sz="2000" dirty="0">
              <a:sym typeface="Wingdings" panose="05000000000000000000" pitchFamily="2" charset="2"/>
            </a:endParaRPr>
          </a:p>
          <a:p>
            <a:pPr lvl="1"/>
            <a:r>
              <a:rPr lang="en-US" sz="2000" dirty="0" smtClean="0">
                <a:sym typeface="Wingdings" panose="05000000000000000000" pitchFamily="2" charset="2"/>
              </a:rPr>
              <a:t>But add, sub, </a:t>
            </a:r>
            <a:r>
              <a:rPr lang="en-US" sz="2000" dirty="0" err="1" smtClean="0">
                <a:sym typeface="Wingdings" panose="05000000000000000000" pitchFamily="2" charset="2"/>
              </a:rPr>
              <a:t>sll</a:t>
            </a:r>
            <a:r>
              <a:rPr lang="en-US" sz="2000" dirty="0" smtClean="0">
                <a:sym typeface="Wingdings" panose="05000000000000000000" pitchFamily="2" charset="2"/>
              </a:rPr>
              <a:t> take just 1 cycle each.</a:t>
            </a:r>
          </a:p>
          <a:p>
            <a:r>
              <a:rPr lang="en-US" sz="2400" smtClean="0">
                <a:sym typeface="Wingdings" panose="05000000000000000000" pitchFamily="2" charset="2"/>
              </a:rPr>
              <a:t>Booth’s algorithm </a:t>
            </a:r>
            <a:endParaRPr lang="en-US" sz="2400" dirty="0" smtClean="0">
              <a:sym typeface="Wingdings" panose="05000000000000000000" pitchFamily="2" charset="2"/>
            </a:endParaRPr>
          </a:p>
          <a:p>
            <a:pPr lvl="1"/>
            <a:r>
              <a:rPr lang="en-US" sz="2000" dirty="0">
                <a:sym typeface="Wingdings" panose="05000000000000000000" pitchFamily="2" charset="2"/>
              </a:rPr>
              <a:t>e</a:t>
            </a:r>
            <a:r>
              <a:rPr lang="en-US" sz="2000" dirty="0" smtClean="0">
                <a:sym typeface="Wingdings" panose="05000000000000000000" pitchFamily="2" charset="2"/>
              </a:rPr>
              <a:t>.g.  27 = 2</a:t>
            </a:r>
            <a:r>
              <a:rPr lang="en-US" sz="2000" baseline="30000" dirty="0" smtClean="0">
                <a:sym typeface="Wingdings" panose="05000000000000000000" pitchFamily="2" charset="2"/>
              </a:rPr>
              <a:t>4</a:t>
            </a:r>
            <a:r>
              <a:rPr lang="en-US" sz="2000" dirty="0" smtClean="0">
                <a:sym typeface="Wingdings" panose="05000000000000000000" pitchFamily="2" charset="2"/>
              </a:rPr>
              <a:t> + 2</a:t>
            </a:r>
            <a:r>
              <a:rPr lang="en-US" sz="2000" baseline="30000" dirty="0" smtClean="0">
                <a:sym typeface="Wingdings" panose="05000000000000000000" pitchFamily="2" charset="2"/>
              </a:rPr>
              <a:t>3</a:t>
            </a:r>
            <a:r>
              <a:rPr lang="en-US" sz="2000" dirty="0" smtClean="0">
                <a:sym typeface="Wingdings" panose="05000000000000000000" pitchFamily="2" charset="2"/>
              </a:rPr>
              <a:t> + 2</a:t>
            </a:r>
            <a:r>
              <a:rPr lang="en-US" sz="2000" baseline="30000" dirty="0" smtClean="0">
                <a:sym typeface="Wingdings" panose="05000000000000000000" pitchFamily="2" charset="2"/>
              </a:rPr>
              <a:t>1</a:t>
            </a:r>
            <a:r>
              <a:rPr lang="en-US" sz="2000" dirty="0" smtClean="0">
                <a:sym typeface="Wingdings" panose="05000000000000000000" pitchFamily="2" charset="2"/>
              </a:rPr>
              <a:t> + 2</a:t>
            </a:r>
            <a:r>
              <a:rPr lang="en-US" sz="2000" baseline="30000" dirty="0" smtClean="0">
                <a:sym typeface="Wingdings" panose="05000000000000000000" pitchFamily="2" charset="2"/>
              </a:rPr>
              <a:t>0</a:t>
            </a:r>
            <a:r>
              <a:rPr lang="en-US" sz="2000" dirty="0" smtClean="0">
                <a:sym typeface="Wingdings" panose="05000000000000000000" pitchFamily="2" charset="2"/>
              </a:rPr>
              <a:t> = (2</a:t>
            </a:r>
            <a:r>
              <a:rPr lang="en-US" sz="2000" baseline="30000" dirty="0" smtClean="0">
                <a:sym typeface="Wingdings" panose="05000000000000000000" pitchFamily="2" charset="2"/>
              </a:rPr>
              <a:t>5</a:t>
            </a:r>
            <a:r>
              <a:rPr lang="en-US" sz="2000" dirty="0" smtClean="0">
                <a:sym typeface="Wingdings" panose="05000000000000000000" pitchFamily="2" charset="2"/>
              </a:rPr>
              <a:t> – 2</a:t>
            </a:r>
            <a:r>
              <a:rPr lang="en-US" sz="2000" baseline="30000" dirty="0" smtClean="0">
                <a:sym typeface="Wingdings" panose="05000000000000000000" pitchFamily="2" charset="2"/>
              </a:rPr>
              <a:t>3</a:t>
            </a:r>
            <a:r>
              <a:rPr lang="en-US" sz="2000" dirty="0" smtClean="0">
                <a:sym typeface="Wingdings" panose="05000000000000000000" pitchFamily="2" charset="2"/>
              </a:rPr>
              <a:t>) + (2</a:t>
            </a:r>
            <a:r>
              <a:rPr lang="en-US" sz="2000" baseline="30000" dirty="0" smtClean="0">
                <a:sym typeface="Wingdings" panose="05000000000000000000" pitchFamily="2" charset="2"/>
              </a:rPr>
              <a:t>2</a:t>
            </a:r>
            <a:r>
              <a:rPr lang="en-US" sz="2000" dirty="0" smtClean="0">
                <a:sym typeface="Wingdings" panose="05000000000000000000" pitchFamily="2" charset="2"/>
              </a:rPr>
              <a:t> – 2</a:t>
            </a:r>
            <a:r>
              <a:rPr lang="en-US" sz="2000" baseline="30000" dirty="0" smtClean="0">
                <a:sym typeface="Wingdings" panose="05000000000000000000" pitchFamily="2" charset="2"/>
              </a:rPr>
              <a:t>0</a:t>
            </a:r>
            <a:r>
              <a:rPr lang="en-US" sz="2000" dirty="0" smtClean="0">
                <a:sym typeface="Wingdings" panose="05000000000000000000" pitchFamily="2" charset="2"/>
              </a:rPr>
              <a:t>) </a:t>
            </a:r>
          </a:p>
        </p:txBody>
      </p:sp>
    </p:spTree>
    <p:extLst>
      <p:ext uri="{BB962C8B-B14F-4D97-AF65-F5344CB8AC3E}">
        <p14:creationId xmlns:p14="http://schemas.microsoft.com/office/powerpoint/2010/main" val="24300133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representation</a:t>
            </a:r>
            <a:endParaRPr lang="en-US" dirty="0"/>
          </a:p>
        </p:txBody>
      </p:sp>
      <p:sp>
        <p:nvSpPr>
          <p:cNvPr id="3" name="Content Placeholder 2"/>
          <p:cNvSpPr>
            <a:spLocks noGrp="1"/>
          </p:cNvSpPr>
          <p:nvPr>
            <p:ph idx="1"/>
          </p:nvPr>
        </p:nvSpPr>
        <p:spPr/>
        <p:txBody>
          <a:bodyPr/>
          <a:lstStyle/>
          <a:p>
            <a:r>
              <a:rPr lang="en-US" sz="2400" dirty="0" smtClean="0">
                <a:sym typeface="Wingdings" panose="05000000000000000000" pitchFamily="2" charset="2"/>
              </a:rPr>
              <a:t>One language:  IEEE Floating Point Standard</a:t>
            </a:r>
          </a:p>
          <a:p>
            <a:r>
              <a:rPr lang="en-US" sz="2400" dirty="0" smtClean="0">
                <a:sym typeface="Wingdings" panose="05000000000000000000" pitchFamily="2" charset="2"/>
              </a:rPr>
              <a:t>Two sizes:  32 and 64 bits (single &amp; double precision)</a:t>
            </a:r>
          </a:p>
          <a:p>
            <a:r>
              <a:rPr lang="en-US" sz="2400" dirty="0" smtClean="0">
                <a:sym typeface="Wingdings" panose="05000000000000000000" pitchFamily="2" charset="2"/>
              </a:rPr>
              <a:t>Let’s focus on single precision.  Double is analogous.</a:t>
            </a:r>
          </a:p>
          <a:p>
            <a:r>
              <a:rPr lang="en-US" sz="2400" dirty="0" smtClean="0">
                <a:solidFill>
                  <a:srgbClr val="FFFF00"/>
                </a:solidFill>
                <a:sym typeface="Wingdings" panose="05000000000000000000" pitchFamily="2" charset="2"/>
              </a:rPr>
              <a:t>Binary scientific notation</a:t>
            </a:r>
            <a:r>
              <a:rPr lang="en-US" sz="2400" dirty="0" smtClean="0">
                <a:sym typeface="Wingdings" panose="05000000000000000000" pitchFamily="2" charset="2"/>
              </a:rPr>
              <a:t>, e.g. 1.11011 * 2</a:t>
            </a:r>
            <a:r>
              <a:rPr lang="en-US" sz="2400" baseline="30000" dirty="0" smtClean="0">
                <a:sym typeface="Wingdings" panose="05000000000000000000" pitchFamily="2" charset="2"/>
              </a:rPr>
              <a:t>2</a:t>
            </a:r>
          </a:p>
          <a:p>
            <a:r>
              <a:rPr lang="en-US" sz="2400" dirty="0" smtClean="0">
                <a:sym typeface="Wingdings" panose="05000000000000000000" pitchFamily="2" charset="2"/>
              </a:rPr>
              <a:t>1 sign bit, 8 exponent bits, 23 mantissa bits</a:t>
            </a:r>
          </a:p>
          <a:p>
            <a:pPr lvl="1"/>
            <a:r>
              <a:rPr lang="en-US" sz="2000" dirty="0" smtClean="0">
                <a:sym typeface="Wingdings" panose="05000000000000000000" pitchFamily="2" charset="2"/>
              </a:rPr>
              <a:t>Exponent in biased 127</a:t>
            </a:r>
          </a:p>
          <a:p>
            <a:pPr lvl="1"/>
            <a:r>
              <a:rPr lang="en-US" sz="2000" dirty="0" smtClean="0">
                <a:sym typeface="Wingdings" panose="05000000000000000000" pitchFamily="2" charset="2"/>
              </a:rPr>
              <a:t>Mantissa includes a hidden bit, usually understood to be 1</a:t>
            </a:r>
          </a:p>
          <a:p>
            <a:pPr lvl="1"/>
            <a:r>
              <a:rPr lang="en-US" sz="2000" dirty="0" smtClean="0">
                <a:sym typeface="Wingdings" panose="05000000000000000000" pitchFamily="2" charset="2"/>
              </a:rPr>
              <a:t>Mantissa is effectively 25-bit sign-magnitude</a:t>
            </a:r>
          </a:p>
          <a:p>
            <a:pPr lvl="1"/>
            <a:r>
              <a:rPr lang="en-US" sz="2000" dirty="0" smtClean="0">
                <a:sym typeface="Wingdings" panose="05000000000000000000" pitchFamily="2" charset="2"/>
              </a:rPr>
              <a:t>If not exact, the mantissa may round due to finite length.</a:t>
            </a:r>
            <a:endParaRPr lang="en-US" sz="2000" dirty="0">
              <a:sym typeface="Wingdings" panose="05000000000000000000" pitchFamily="2" charset="2"/>
            </a:endParaRPr>
          </a:p>
          <a:p>
            <a:endParaRPr lang="en-US" sz="2400" dirty="0">
              <a:sym typeface="Wingdings" panose="05000000000000000000" pitchFamily="2" charset="2"/>
            </a:endParaRPr>
          </a:p>
          <a:p>
            <a:r>
              <a:rPr lang="en-US" sz="2400" dirty="0" smtClean="0">
                <a:sym typeface="Wingdings" panose="05000000000000000000" pitchFamily="2" charset="2"/>
              </a:rPr>
              <a:t>Practice both ways.  e.g. what number is 0xc2250000?</a:t>
            </a:r>
          </a:p>
        </p:txBody>
      </p:sp>
    </p:spTree>
    <p:extLst>
      <p:ext uri="{BB962C8B-B14F-4D97-AF65-F5344CB8AC3E}">
        <p14:creationId xmlns:p14="http://schemas.microsoft.com/office/powerpoint/2010/main" val="29618602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cases</a:t>
            </a:r>
            <a:endParaRPr lang="en-US" dirty="0"/>
          </a:p>
        </p:txBody>
      </p:sp>
      <p:sp>
        <p:nvSpPr>
          <p:cNvPr id="3" name="Content Placeholder 2"/>
          <p:cNvSpPr>
            <a:spLocks noGrp="1"/>
          </p:cNvSpPr>
          <p:nvPr>
            <p:ph idx="1"/>
          </p:nvPr>
        </p:nvSpPr>
        <p:spPr/>
        <p:txBody>
          <a:bodyPr/>
          <a:lstStyle/>
          <a:p>
            <a:r>
              <a:rPr lang="en-US" sz="2400" dirty="0" smtClean="0">
                <a:sym typeface="Wingdings" panose="05000000000000000000" pitchFamily="2" charset="2"/>
              </a:rPr>
              <a:t>Exponent “11111111” means infinity or </a:t>
            </a:r>
            <a:r>
              <a:rPr lang="en-US" sz="2400" dirty="0" err="1" smtClean="0">
                <a:sym typeface="Wingdings" panose="05000000000000000000" pitchFamily="2" charset="2"/>
              </a:rPr>
              <a:t>NaN</a:t>
            </a:r>
            <a:endParaRPr lang="en-US" sz="2400" dirty="0" smtClean="0">
              <a:sym typeface="Wingdings" panose="05000000000000000000" pitchFamily="2" charset="2"/>
            </a:endParaRPr>
          </a:p>
          <a:p>
            <a:r>
              <a:rPr lang="en-US" sz="2400" dirty="0" smtClean="0">
                <a:sym typeface="Wingdings" panose="05000000000000000000" pitchFamily="2" charset="2"/>
              </a:rPr>
              <a:t>Exponent “00000000” means </a:t>
            </a:r>
            <a:r>
              <a:rPr lang="en-US" sz="2400" dirty="0" err="1" smtClean="0">
                <a:sym typeface="Wingdings" panose="05000000000000000000" pitchFamily="2" charset="2"/>
              </a:rPr>
              <a:t>denormalized</a:t>
            </a:r>
            <a:r>
              <a:rPr lang="en-US" sz="2400" dirty="0" smtClean="0">
                <a:sym typeface="Wingdings" panose="05000000000000000000" pitchFamily="2" charset="2"/>
              </a:rPr>
              <a:t> number</a:t>
            </a:r>
          </a:p>
          <a:p>
            <a:pPr lvl="1"/>
            <a:r>
              <a:rPr lang="en-US" sz="2000" dirty="0" smtClean="0">
                <a:sym typeface="Wingdings" panose="05000000000000000000" pitchFamily="2" charset="2"/>
              </a:rPr>
              <a:t>Either the number is 0, or it’s so small that we need to make the hidden bit 0.</a:t>
            </a:r>
          </a:p>
          <a:p>
            <a:endParaRPr lang="en-US" sz="2400" dirty="0" smtClean="0">
              <a:sym typeface="Wingdings" panose="05000000000000000000" pitchFamily="2" charset="2"/>
            </a:endParaRPr>
          </a:p>
          <a:p>
            <a:r>
              <a:rPr lang="en-US" sz="2400" dirty="0" smtClean="0">
                <a:sym typeface="Wingdings" panose="05000000000000000000" pitchFamily="2" charset="2"/>
              </a:rPr>
              <a:t>Underflow</a:t>
            </a:r>
          </a:p>
          <a:p>
            <a:r>
              <a:rPr lang="en-US" sz="2400" dirty="0" smtClean="0">
                <a:sym typeface="Wingdings" panose="05000000000000000000" pitchFamily="2" charset="2"/>
              </a:rPr>
              <a:t>Graceful underflow</a:t>
            </a:r>
          </a:p>
          <a:p>
            <a:endParaRPr lang="en-US" sz="2400" dirty="0" smtClean="0">
              <a:sym typeface="Wingdings" panose="05000000000000000000" pitchFamily="2" charset="2"/>
            </a:endParaRPr>
          </a:p>
          <a:p>
            <a:r>
              <a:rPr lang="en-US" sz="2400" dirty="0" smtClean="0">
                <a:sym typeface="Wingdings" panose="05000000000000000000" pitchFamily="2" charset="2"/>
              </a:rPr>
              <a:t>Other than special cases, range of exponents is –126 (00000001) to +127 (11111110).</a:t>
            </a:r>
          </a:p>
        </p:txBody>
      </p:sp>
    </p:spTree>
    <p:extLst>
      <p:ext uri="{BB962C8B-B14F-4D97-AF65-F5344CB8AC3E}">
        <p14:creationId xmlns:p14="http://schemas.microsoft.com/office/powerpoint/2010/main" val="3960669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learn?</a:t>
            </a:r>
            <a:endParaRPr lang="en-US" dirty="0"/>
          </a:p>
        </p:txBody>
      </p:sp>
      <p:sp>
        <p:nvSpPr>
          <p:cNvPr id="3" name="Content Placeholder 2"/>
          <p:cNvSpPr>
            <a:spLocks noGrp="1"/>
          </p:cNvSpPr>
          <p:nvPr>
            <p:ph idx="1"/>
          </p:nvPr>
        </p:nvSpPr>
        <p:spPr/>
        <p:txBody>
          <a:bodyPr/>
          <a:lstStyle/>
          <a:p>
            <a:r>
              <a:rPr lang="en-US" sz="2400" dirty="0" smtClean="0"/>
              <a:t>We are going to learn the MIPS assembly language.</a:t>
            </a:r>
          </a:p>
          <a:p>
            <a:r>
              <a:rPr lang="en-US" sz="2400" dirty="0" smtClean="0"/>
              <a:t>Consider:  </a:t>
            </a:r>
          </a:p>
          <a:p>
            <a:pPr lvl="1"/>
            <a:r>
              <a:rPr lang="en-US" sz="2000" dirty="0" smtClean="0"/>
              <a:t>What do we need to know when learning a programming language?  </a:t>
            </a:r>
          </a:p>
          <a:p>
            <a:pPr lvl="1"/>
            <a:r>
              <a:rPr lang="en-US" sz="2000" dirty="0" smtClean="0"/>
              <a:t>What would we need to know how to do, in order to be decently proficient?</a:t>
            </a:r>
          </a:p>
          <a:p>
            <a:pPr lvl="1"/>
            <a:r>
              <a:rPr lang="en-US" sz="2000" dirty="0" smtClean="0"/>
              <a:t>If I could write a program that does _____, then I have mastered the essentials.</a:t>
            </a:r>
          </a:p>
          <a:p>
            <a:endParaRPr lang="en-US" sz="2400" dirty="0" smtClean="0"/>
          </a:p>
          <a:p>
            <a:r>
              <a:rPr lang="en-US" sz="2400" dirty="0" smtClean="0"/>
              <a:t>Take a moment to write a checklist of things you would hope to learn how to use a new language.</a:t>
            </a:r>
          </a:p>
        </p:txBody>
      </p:sp>
    </p:spTree>
    <p:extLst>
      <p:ext uri="{BB962C8B-B14F-4D97-AF65-F5344CB8AC3E}">
        <p14:creationId xmlns:p14="http://schemas.microsoft.com/office/powerpoint/2010/main" val="31143128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Investigate</a:t>
            </a:r>
            <a:endParaRPr lang="en-US" dirty="0"/>
          </a:p>
        </p:txBody>
      </p:sp>
      <p:sp>
        <p:nvSpPr>
          <p:cNvPr id="3" name="Content Placeholder 2"/>
          <p:cNvSpPr>
            <a:spLocks noGrp="1"/>
          </p:cNvSpPr>
          <p:nvPr>
            <p:ph idx="1"/>
          </p:nvPr>
        </p:nvSpPr>
        <p:spPr/>
        <p:txBody>
          <a:bodyPr/>
          <a:lstStyle/>
          <a:p>
            <a:r>
              <a:rPr lang="en-US" sz="2400" dirty="0" smtClean="0">
                <a:sym typeface="Wingdings" panose="05000000000000000000" pitchFamily="2" charset="2"/>
              </a:rPr>
              <a:t>How many significant figures do we have?</a:t>
            </a:r>
          </a:p>
          <a:p>
            <a:pPr lvl="1"/>
            <a:r>
              <a:rPr lang="en-US" sz="2000" dirty="0" smtClean="0">
                <a:sym typeface="Wingdings" panose="05000000000000000000" pitchFamily="2" charset="2"/>
              </a:rPr>
              <a:t>Single precision bit allocation:  1 + 8 + 23</a:t>
            </a:r>
          </a:p>
          <a:p>
            <a:pPr lvl="1"/>
            <a:r>
              <a:rPr lang="en-US" sz="2000" dirty="0" smtClean="0">
                <a:sym typeface="Wingdings" panose="05000000000000000000" pitchFamily="2" charset="2"/>
              </a:rPr>
              <a:t>Double precision bit allocation:  1 + 11 + 52</a:t>
            </a:r>
          </a:p>
          <a:p>
            <a:pPr lvl="1"/>
            <a:r>
              <a:rPr lang="en-US" sz="2000" dirty="0" smtClean="0">
                <a:sym typeface="Wingdings" panose="05000000000000000000" pitchFamily="2" charset="2"/>
              </a:rPr>
              <a:t>Good design?</a:t>
            </a:r>
          </a:p>
          <a:p>
            <a:endParaRPr lang="en-US" sz="2400" smtClean="0">
              <a:sym typeface="Wingdings" panose="05000000000000000000" pitchFamily="2" charset="2"/>
            </a:endParaRPr>
          </a:p>
          <a:p>
            <a:r>
              <a:rPr lang="en-US" sz="2400" smtClean="0">
                <a:sym typeface="Wingdings" panose="05000000000000000000" pitchFamily="2" charset="2"/>
              </a:rPr>
              <a:t>How </a:t>
            </a:r>
            <a:r>
              <a:rPr lang="en-US" sz="2400" dirty="0" smtClean="0">
                <a:sym typeface="Wingdings" panose="05000000000000000000" pitchFamily="2" charset="2"/>
              </a:rPr>
              <a:t>would you double a </a:t>
            </a:r>
            <a:r>
              <a:rPr lang="en-US" sz="2400" smtClean="0">
                <a:sym typeface="Wingdings" panose="05000000000000000000" pitchFamily="2" charset="2"/>
              </a:rPr>
              <a:t>number?</a:t>
            </a:r>
            <a:endParaRPr lang="en-US" sz="2400" dirty="0" smtClean="0">
              <a:sym typeface="Wingdings" panose="05000000000000000000" pitchFamily="2" charset="2"/>
            </a:endParaRPr>
          </a:p>
          <a:p>
            <a:r>
              <a:rPr lang="en-US" sz="2400" dirty="0" smtClean="0">
                <a:sym typeface="Wingdings" panose="05000000000000000000" pitchFamily="2" charset="2"/>
              </a:rPr>
              <a:t>In single precision, what is the …</a:t>
            </a:r>
          </a:p>
          <a:p>
            <a:pPr lvl="1"/>
            <a:r>
              <a:rPr lang="en-US" sz="2000" dirty="0" smtClean="0">
                <a:sym typeface="Wingdings" panose="05000000000000000000" pitchFamily="2" charset="2"/>
              </a:rPr>
              <a:t>Largest finite number?</a:t>
            </a:r>
          </a:p>
          <a:p>
            <a:pPr lvl="1"/>
            <a:r>
              <a:rPr lang="en-US" sz="2000" dirty="0" smtClean="0">
                <a:sym typeface="Wingdings" panose="05000000000000000000" pitchFamily="2" charset="2"/>
              </a:rPr>
              <a:t>Smallest positive number?</a:t>
            </a:r>
          </a:p>
          <a:p>
            <a:pPr lvl="1"/>
            <a:r>
              <a:rPr lang="en-US" sz="2000" dirty="0" smtClean="0">
                <a:sym typeface="Wingdings" panose="05000000000000000000" pitchFamily="2" charset="2"/>
              </a:rPr>
              <a:t>Smallest positive integer we cannot represent?</a:t>
            </a:r>
            <a:endParaRPr lang="en-US" sz="2400" dirty="0" smtClean="0">
              <a:sym typeface="Wingdings" panose="05000000000000000000" pitchFamily="2" charset="2"/>
            </a:endParaRPr>
          </a:p>
          <a:p>
            <a:r>
              <a:rPr lang="en-US" sz="2400" dirty="0" smtClean="0">
                <a:sym typeface="Wingdings" panose="05000000000000000000" pitchFamily="2" charset="2"/>
              </a:rPr>
              <a:t>How many representations exist between two integers?</a:t>
            </a:r>
          </a:p>
        </p:txBody>
      </p:sp>
    </p:spTree>
    <p:extLst>
      <p:ext uri="{BB962C8B-B14F-4D97-AF65-F5344CB8AC3E}">
        <p14:creationId xmlns:p14="http://schemas.microsoft.com/office/powerpoint/2010/main" val="4600072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MIPS </a:t>
            </a:r>
            <a:r>
              <a:rPr lang="en-US" dirty="0" err="1" smtClean="0"/>
              <a:t>f.p</a:t>
            </a:r>
            <a:r>
              <a:rPr lang="en-US" dirty="0" smtClean="0"/>
              <a:t>. instructions</a:t>
            </a:r>
            <a:endParaRPr lang="en-US" dirty="0"/>
          </a:p>
        </p:txBody>
      </p:sp>
      <p:sp>
        <p:nvSpPr>
          <p:cNvPr id="3" name="Content Placeholder 2"/>
          <p:cNvSpPr>
            <a:spLocks noGrp="1"/>
          </p:cNvSpPr>
          <p:nvPr>
            <p:ph idx="1"/>
          </p:nvPr>
        </p:nvSpPr>
        <p:spPr/>
        <p:txBody>
          <a:bodyPr/>
          <a:lstStyle/>
          <a:p>
            <a:r>
              <a:rPr lang="en-US" sz="2400" dirty="0" smtClean="0">
                <a:sym typeface="Wingdings" panose="05000000000000000000" pitchFamily="2" charset="2"/>
              </a:rPr>
              <a:t>Arithmetic</a:t>
            </a:r>
          </a:p>
          <a:p>
            <a:pPr lvl="1"/>
            <a:r>
              <a:rPr lang="en-US" sz="2000" dirty="0" err="1" smtClean="0">
                <a:sym typeface="Wingdings" panose="05000000000000000000" pitchFamily="2" charset="2"/>
              </a:rPr>
              <a:t>add.s</a:t>
            </a:r>
            <a:r>
              <a:rPr lang="en-US" sz="2000" dirty="0" smtClean="0">
                <a:sym typeface="Wingdings" panose="05000000000000000000" pitchFamily="2" charset="2"/>
              </a:rPr>
              <a:t>, </a:t>
            </a:r>
            <a:r>
              <a:rPr lang="en-US" sz="2000" dirty="0" err="1" smtClean="0">
                <a:sym typeface="Wingdings" panose="05000000000000000000" pitchFamily="2" charset="2"/>
              </a:rPr>
              <a:t>add.d</a:t>
            </a:r>
            <a:endParaRPr lang="en-US" sz="2000" dirty="0" smtClean="0">
              <a:sym typeface="Wingdings" panose="05000000000000000000" pitchFamily="2" charset="2"/>
            </a:endParaRPr>
          </a:p>
          <a:p>
            <a:pPr lvl="1"/>
            <a:r>
              <a:rPr lang="en-US" sz="2000" dirty="0" smtClean="0">
                <a:sym typeface="Wingdings" panose="05000000000000000000" pitchFamily="2" charset="2"/>
              </a:rPr>
              <a:t>“.s” and “.d” versions of sub, </a:t>
            </a:r>
            <a:r>
              <a:rPr lang="en-US" sz="2000" dirty="0" err="1" smtClean="0">
                <a:sym typeface="Wingdings" panose="05000000000000000000" pitchFamily="2" charset="2"/>
              </a:rPr>
              <a:t>mul</a:t>
            </a:r>
            <a:r>
              <a:rPr lang="en-US" sz="2000" dirty="0" smtClean="0">
                <a:sym typeface="Wingdings" panose="05000000000000000000" pitchFamily="2" charset="2"/>
              </a:rPr>
              <a:t>, div, abs, </a:t>
            </a:r>
            <a:r>
              <a:rPr lang="en-US" sz="2000" dirty="0" err="1" smtClean="0">
                <a:sym typeface="Wingdings" panose="05000000000000000000" pitchFamily="2" charset="2"/>
              </a:rPr>
              <a:t>neg</a:t>
            </a:r>
            <a:endParaRPr lang="en-US" sz="2000" dirty="0" smtClean="0">
              <a:sym typeface="Wingdings" panose="05000000000000000000" pitchFamily="2" charset="2"/>
            </a:endParaRPr>
          </a:p>
          <a:p>
            <a:r>
              <a:rPr lang="en-US" sz="2400" dirty="0" smtClean="0">
                <a:sym typeface="Wingdings" panose="05000000000000000000" pitchFamily="2" charset="2"/>
              </a:rPr>
              <a:t>Converting (among integer “w”, single “s”, double “d”)</a:t>
            </a:r>
          </a:p>
          <a:p>
            <a:pPr lvl="1"/>
            <a:r>
              <a:rPr lang="en-US" sz="2000" dirty="0" err="1" smtClean="0">
                <a:sym typeface="Wingdings" panose="05000000000000000000" pitchFamily="2" charset="2"/>
              </a:rPr>
              <a:t>cvt.d.s</a:t>
            </a:r>
            <a:r>
              <a:rPr lang="en-US" sz="2000" dirty="0" smtClean="0">
                <a:sym typeface="Wingdings" panose="05000000000000000000" pitchFamily="2" charset="2"/>
              </a:rPr>
              <a:t> means to convert from single to double</a:t>
            </a:r>
          </a:p>
          <a:p>
            <a:pPr lvl="1"/>
            <a:r>
              <a:rPr lang="en-US" sz="2000" dirty="0" smtClean="0">
                <a:sym typeface="Wingdings" panose="05000000000000000000" pitchFamily="2" charset="2"/>
              </a:rPr>
              <a:t>5 others</a:t>
            </a:r>
          </a:p>
          <a:p>
            <a:r>
              <a:rPr lang="en-US" sz="2400" dirty="0" smtClean="0">
                <a:sym typeface="Wingdings" panose="05000000000000000000" pitchFamily="2" charset="2"/>
              </a:rPr>
              <a:t>Moving</a:t>
            </a:r>
          </a:p>
          <a:p>
            <a:pPr lvl="1"/>
            <a:r>
              <a:rPr lang="en-US" sz="2000" dirty="0" err="1" smtClean="0">
                <a:sym typeface="Wingdings" panose="05000000000000000000" pitchFamily="2" charset="2"/>
              </a:rPr>
              <a:t>mov.s</a:t>
            </a:r>
            <a:r>
              <a:rPr lang="en-US" sz="2000" dirty="0" smtClean="0">
                <a:sym typeface="Wingdings" panose="05000000000000000000" pitchFamily="2" charset="2"/>
              </a:rPr>
              <a:t>, </a:t>
            </a:r>
            <a:r>
              <a:rPr lang="en-US" sz="2000" dirty="0" err="1" smtClean="0">
                <a:sym typeface="Wingdings" panose="05000000000000000000" pitchFamily="2" charset="2"/>
              </a:rPr>
              <a:t>mov.d</a:t>
            </a:r>
            <a:endParaRPr lang="en-US" sz="2000" dirty="0" smtClean="0">
              <a:sym typeface="Wingdings" panose="05000000000000000000" pitchFamily="2" charset="2"/>
            </a:endParaRPr>
          </a:p>
          <a:p>
            <a:pPr lvl="1"/>
            <a:r>
              <a:rPr lang="en-US" sz="2000" dirty="0" err="1" smtClean="0">
                <a:sym typeface="Wingdings" panose="05000000000000000000" pitchFamily="2" charset="2"/>
              </a:rPr>
              <a:t>l.s</a:t>
            </a:r>
            <a:r>
              <a:rPr lang="en-US" sz="2000" dirty="0" smtClean="0">
                <a:sym typeface="Wingdings" panose="05000000000000000000" pitchFamily="2" charset="2"/>
              </a:rPr>
              <a:t>, </a:t>
            </a:r>
            <a:r>
              <a:rPr lang="en-US" sz="2000" dirty="0" err="1" smtClean="0">
                <a:sym typeface="Wingdings" panose="05000000000000000000" pitchFamily="2" charset="2"/>
              </a:rPr>
              <a:t>l.d</a:t>
            </a:r>
            <a:r>
              <a:rPr lang="en-US" sz="2000" dirty="0" smtClean="0">
                <a:sym typeface="Wingdings" panose="05000000000000000000" pitchFamily="2" charset="2"/>
              </a:rPr>
              <a:t>, </a:t>
            </a:r>
            <a:r>
              <a:rPr lang="en-US" sz="2000" dirty="0" err="1" smtClean="0">
                <a:sym typeface="Wingdings" panose="05000000000000000000" pitchFamily="2" charset="2"/>
              </a:rPr>
              <a:t>s.s</a:t>
            </a:r>
            <a:r>
              <a:rPr lang="en-US" sz="2000" dirty="0" smtClean="0">
                <a:sym typeface="Wingdings" panose="05000000000000000000" pitchFamily="2" charset="2"/>
              </a:rPr>
              <a:t>, </a:t>
            </a:r>
            <a:r>
              <a:rPr lang="en-US" sz="2000" dirty="0" err="1" smtClean="0">
                <a:sym typeface="Wingdings" panose="05000000000000000000" pitchFamily="2" charset="2"/>
              </a:rPr>
              <a:t>s.d</a:t>
            </a:r>
            <a:endParaRPr lang="en-US" sz="2000" dirty="0" smtClean="0">
              <a:sym typeface="Wingdings" panose="05000000000000000000" pitchFamily="2" charset="2"/>
            </a:endParaRPr>
          </a:p>
          <a:p>
            <a:r>
              <a:rPr lang="en-US" sz="2400" dirty="0" smtClean="0">
                <a:sym typeface="Wingdings" panose="05000000000000000000" pitchFamily="2" charset="2"/>
              </a:rPr>
              <a:t>Comparing</a:t>
            </a:r>
          </a:p>
          <a:p>
            <a:pPr lvl="1"/>
            <a:r>
              <a:rPr lang="en-US" sz="2000" dirty="0" err="1" smtClean="0">
                <a:sym typeface="Wingdings" panose="05000000000000000000" pitchFamily="2" charset="2"/>
              </a:rPr>
              <a:t>c.le.s</a:t>
            </a:r>
            <a:r>
              <a:rPr lang="en-US" sz="2000" dirty="0" smtClean="0">
                <a:sym typeface="Wingdings" panose="05000000000000000000" pitchFamily="2" charset="2"/>
              </a:rPr>
              <a:t>, </a:t>
            </a:r>
            <a:r>
              <a:rPr lang="en-US" sz="2000" dirty="0" err="1" smtClean="0">
                <a:sym typeface="Wingdings" panose="05000000000000000000" pitchFamily="2" charset="2"/>
              </a:rPr>
              <a:t>c.le.d</a:t>
            </a:r>
            <a:endParaRPr lang="en-US" sz="2000" dirty="0">
              <a:sym typeface="Wingdings" panose="05000000000000000000" pitchFamily="2" charset="2"/>
            </a:endParaRPr>
          </a:p>
          <a:p>
            <a:pPr lvl="1"/>
            <a:r>
              <a:rPr lang="en-US" sz="2000" dirty="0" err="1" smtClean="0">
                <a:sym typeface="Wingdings" panose="05000000000000000000" pitchFamily="2" charset="2"/>
              </a:rPr>
              <a:t>c.lt.s</a:t>
            </a:r>
            <a:r>
              <a:rPr lang="en-US" sz="2000" dirty="0" smtClean="0">
                <a:sym typeface="Wingdings" panose="05000000000000000000" pitchFamily="2" charset="2"/>
              </a:rPr>
              <a:t>, </a:t>
            </a:r>
            <a:r>
              <a:rPr lang="en-US" sz="2000" dirty="0" err="1" smtClean="0">
                <a:sym typeface="Wingdings" panose="05000000000000000000" pitchFamily="2" charset="2"/>
              </a:rPr>
              <a:t>c.lt.d</a:t>
            </a:r>
            <a:endParaRPr lang="en-US" sz="2000" dirty="0" smtClean="0">
              <a:sym typeface="Wingdings" panose="05000000000000000000" pitchFamily="2" charset="2"/>
            </a:endParaRPr>
          </a:p>
          <a:p>
            <a:pPr lvl="1"/>
            <a:r>
              <a:rPr lang="en-US" sz="2000" dirty="0" smtClean="0">
                <a:sym typeface="Wingdings" panose="05000000000000000000" pitchFamily="2" charset="2"/>
              </a:rPr>
              <a:t>Followed by bc1t or bc1f</a:t>
            </a:r>
            <a:endParaRPr lang="en-US" sz="2000" dirty="0" smtClean="0">
              <a:sym typeface="Wingdings" panose="05000000000000000000" pitchFamily="2" charset="2"/>
            </a:endParaRPr>
          </a:p>
        </p:txBody>
      </p:sp>
    </p:spTree>
    <p:extLst>
      <p:ext uri="{BB962C8B-B14F-4D97-AF65-F5344CB8AC3E}">
        <p14:creationId xmlns:p14="http://schemas.microsoft.com/office/powerpoint/2010/main" val="1039639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calculations</a:t>
            </a:r>
            <a:endParaRPr lang="en-US" dirty="0"/>
          </a:p>
        </p:txBody>
      </p:sp>
      <p:sp>
        <p:nvSpPr>
          <p:cNvPr id="3" name="Content Placeholder 2"/>
          <p:cNvSpPr>
            <a:spLocks noGrp="1"/>
          </p:cNvSpPr>
          <p:nvPr>
            <p:ph idx="1"/>
          </p:nvPr>
        </p:nvSpPr>
        <p:spPr/>
        <p:txBody>
          <a:bodyPr/>
          <a:lstStyle/>
          <a:p>
            <a:r>
              <a:rPr lang="en-US" sz="2400" dirty="0" smtClean="0"/>
              <a:t>A HLL statement such as </a:t>
            </a:r>
            <a:r>
              <a:rPr lang="en-US" sz="2400" dirty="0" smtClean="0">
                <a:latin typeface="Courier New" panose="02070309020205020404" pitchFamily="49" charset="0"/>
                <a:cs typeface="Courier New" panose="02070309020205020404" pitchFamily="49" charset="0"/>
              </a:rPr>
              <a:t>x = y + z; </a:t>
            </a:r>
            <a:r>
              <a:rPr lang="en-US" sz="2400" dirty="0" smtClean="0"/>
              <a:t>becomes an instruction that looks like   </a:t>
            </a:r>
            <a:r>
              <a:rPr lang="en-US" sz="2400" dirty="0" smtClean="0">
                <a:latin typeface="Courier New" panose="02070309020205020404" pitchFamily="49" charset="0"/>
                <a:cs typeface="Courier New" panose="02070309020205020404" pitchFamily="49" charset="0"/>
              </a:rPr>
              <a:t>add $s1, $s2, $s3</a:t>
            </a:r>
          </a:p>
          <a:p>
            <a:r>
              <a:rPr lang="en-US" sz="2400" dirty="0" smtClean="0"/>
              <a:t>Register allocation</a:t>
            </a:r>
          </a:p>
          <a:p>
            <a:r>
              <a:rPr lang="en-US" sz="2400" dirty="0" smtClean="0"/>
              <a:t>Destination register, source registers</a:t>
            </a:r>
          </a:p>
          <a:p>
            <a:r>
              <a:rPr lang="en-US" sz="2400" dirty="0" smtClean="0"/>
              <a:t>Examples of routine instructions</a:t>
            </a:r>
          </a:p>
          <a:p>
            <a:pPr lvl="1"/>
            <a:r>
              <a:rPr lang="en-US" sz="2000" dirty="0" smtClean="0"/>
              <a:t>Assigning constant to register	</a:t>
            </a:r>
            <a:r>
              <a:rPr lang="en-US" sz="2000" dirty="0" smtClean="0">
                <a:latin typeface="Courier New" panose="02070309020205020404" pitchFamily="49" charset="0"/>
                <a:cs typeface="Courier New" panose="02070309020205020404" pitchFamily="49" charset="0"/>
              </a:rPr>
              <a:t>li $s0, 15</a:t>
            </a:r>
            <a:endParaRPr lang="en-US" sz="2000" dirty="0" smtClean="0"/>
          </a:p>
          <a:p>
            <a:pPr lvl="1"/>
            <a:r>
              <a:rPr lang="en-US" sz="2000" dirty="0" smtClean="0"/>
              <a:t>Copying one register to another	</a:t>
            </a:r>
            <a:r>
              <a:rPr lang="en-US" sz="2000" dirty="0" smtClean="0">
                <a:latin typeface="Courier New" panose="02070309020205020404" pitchFamily="49" charset="0"/>
                <a:cs typeface="Courier New" panose="02070309020205020404" pitchFamily="49" charset="0"/>
              </a:rPr>
              <a:t>move $s3, $s4</a:t>
            </a:r>
            <a:endParaRPr lang="en-US" sz="2000" dirty="0" smtClean="0"/>
          </a:p>
          <a:p>
            <a:pPr lvl="1"/>
            <a:r>
              <a:rPr lang="en-US" sz="2000" dirty="0" smtClean="0"/>
              <a:t>Arithmetic operations		</a:t>
            </a:r>
            <a:r>
              <a:rPr lang="en-US" sz="2000" dirty="0" smtClean="0">
                <a:latin typeface="Courier New" panose="02070309020205020404" pitchFamily="49" charset="0"/>
                <a:cs typeface="Courier New" panose="02070309020205020404" pitchFamily="49" charset="0"/>
              </a:rPr>
              <a:t>sub $s2, $s4, $s5</a:t>
            </a:r>
            <a:endParaRPr lang="en-US" sz="2000" dirty="0" smtClean="0"/>
          </a:p>
          <a:p>
            <a:r>
              <a:rPr lang="en-US" sz="2400" dirty="0" smtClean="0"/>
              <a:t>An assembly instruction can only perform 1 operation.</a:t>
            </a:r>
            <a:endParaRPr lang="en-US" sz="2400" dirty="0"/>
          </a:p>
          <a:p>
            <a:pPr lvl="1"/>
            <a:r>
              <a:rPr lang="en-US" sz="2000" dirty="0" smtClean="0"/>
              <a:t>What if we need more?  </a:t>
            </a:r>
            <a:r>
              <a:rPr lang="en-US" sz="2000" dirty="0" smtClean="0">
                <a:latin typeface="Courier New" panose="02070309020205020404" pitchFamily="49" charset="0"/>
                <a:cs typeface="Courier New" panose="02070309020205020404" pitchFamily="49" charset="0"/>
              </a:rPr>
              <a:t>x = (a + b) – (c + d);</a:t>
            </a:r>
          </a:p>
        </p:txBody>
      </p:sp>
    </p:spTree>
    <p:extLst>
      <p:ext uri="{BB962C8B-B14F-4D97-AF65-F5344CB8AC3E}">
        <p14:creationId xmlns:p14="http://schemas.microsoft.com/office/powerpoint/2010/main" val="1973476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program</a:t>
            </a:r>
            <a:endParaRPr lang="en-US" dirty="0"/>
          </a:p>
        </p:txBody>
      </p:sp>
      <p:sp>
        <p:nvSpPr>
          <p:cNvPr id="3" name="Content Placeholder 2"/>
          <p:cNvSpPr>
            <a:spLocks noGrp="1"/>
          </p:cNvSpPr>
          <p:nvPr>
            <p:ph idx="1"/>
          </p:nvPr>
        </p:nvSpPr>
        <p:spPr/>
        <p:txBody>
          <a:bodyPr/>
          <a:lstStyle/>
          <a:p>
            <a:r>
              <a:rPr lang="en-US" sz="2400" dirty="0" smtClean="0"/>
              <a:t>Comment:  Lines starting with #</a:t>
            </a:r>
          </a:p>
          <a:p>
            <a:r>
              <a:rPr lang="en-US" sz="2400" dirty="0" smtClean="0"/>
              <a:t>Data segment</a:t>
            </a:r>
          </a:p>
          <a:p>
            <a:pPr lvl="1"/>
            <a:r>
              <a:rPr lang="en-US" sz="2000" dirty="0" smtClean="0">
                <a:latin typeface="Courier New" panose="02070309020205020404" pitchFamily="49" charset="0"/>
                <a:cs typeface="Courier New" panose="02070309020205020404" pitchFamily="49" charset="0"/>
              </a:rPr>
              <a:t>.</a:t>
            </a:r>
            <a:r>
              <a:rPr lang="en-US" sz="2000" dirty="0" err="1" smtClean="0">
                <a:latin typeface="Courier New" panose="02070309020205020404" pitchFamily="49" charset="0"/>
                <a:cs typeface="Courier New" panose="02070309020205020404" pitchFamily="49" charset="0"/>
              </a:rPr>
              <a:t>asciiz</a:t>
            </a:r>
            <a:r>
              <a:rPr lang="en-US" sz="2000" dirty="0" smtClean="0">
                <a:latin typeface="Courier New" panose="02070309020205020404" pitchFamily="49" charset="0"/>
                <a:cs typeface="Courier New" panose="02070309020205020404" pitchFamily="49" charset="0"/>
              </a:rPr>
              <a:t> </a:t>
            </a:r>
            <a:r>
              <a:rPr lang="en-US" sz="2000" dirty="0" smtClean="0"/>
              <a:t>to declare strings</a:t>
            </a:r>
          </a:p>
          <a:p>
            <a:pPr lvl="1"/>
            <a:r>
              <a:rPr lang="en-US" sz="2000" dirty="0" smtClean="0">
                <a:latin typeface="Courier New" panose="02070309020205020404" pitchFamily="49" charset="0"/>
                <a:cs typeface="Courier New" panose="02070309020205020404" pitchFamily="49" charset="0"/>
              </a:rPr>
              <a:t>.word </a:t>
            </a:r>
            <a:r>
              <a:rPr lang="en-US" sz="2000" dirty="0" smtClean="0"/>
              <a:t>to declare integers</a:t>
            </a:r>
          </a:p>
          <a:p>
            <a:pPr lvl="1"/>
            <a:r>
              <a:rPr lang="en-US" sz="2000" dirty="0" smtClean="0">
                <a:latin typeface="Courier New" panose="02070309020205020404" pitchFamily="49" charset="0"/>
                <a:cs typeface="Courier New" panose="02070309020205020404" pitchFamily="49" charset="0"/>
              </a:rPr>
              <a:t>.space </a:t>
            </a:r>
            <a:r>
              <a:rPr lang="en-US" sz="2000" dirty="0" smtClean="0"/>
              <a:t>to set aside a certain number of bytes</a:t>
            </a:r>
          </a:p>
          <a:p>
            <a:pPr lvl="1"/>
            <a:r>
              <a:rPr lang="en-US" sz="2000" dirty="0" smtClean="0"/>
              <a:t>Other directives exist (.float, .double for reals)</a:t>
            </a:r>
            <a:endParaRPr lang="en-US" sz="2000" dirty="0"/>
          </a:p>
          <a:p>
            <a:r>
              <a:rPr lang="en-US" sz="2400" dirty="0" smtClean="0"/>
              <a:t>Text segment</a:t>
            </a:r>
          </a:p>
          <a:p>
            <a:pPr lvl="1"/>
            <a:r>
              <a:rPr lang="en-US" sz="2000" dirty="0" smtClean="0"/>
              <a:t>Manipulate registers</a:t>
            </a:r>
          </a:p>
          <a:p>
            <a:pPr lvl="1"/>
            <a:r>
              <a:rPr lang="en-US" sz="2000" dirty="0" smtClean="0"/>
              <a:t>Use data segment as needed</a:t>
            </a:r>
          </a:p>
          <a:p>
            <a:pPr lvl="1"/>
            <a:r>
              <a:rPr lang="en-US" sz="2000" dirty="0" smtClean="0"/>
              <a:t>Special system call to end the program</a:t>
            </a:r>
          </a:p>
          <a:p>
            <a:pPr lvl="1"/>
            <a:endParaRPr lang="en-US" sz="2000" dirty="0" smtClean="0"/>
          </a:p>
          <a:p>
            <a:r>
              <a:rPr lang="en-US" sz="2400" dirty="0" smtClean="0"/>
              <a:t>Let’s look at 2 simple programs:  </a:t>
            </a:r>
            <a:r>
              <a:rPr lang="en-US" sz="2400" dirty="0" err="1" smtClean="0"/>
              <a:t>hello.s</a:t>
            </a:r>
            <a:r>
              <a:rPr lang="en-US" sz="2400" dirty="0" smtClean="0"/>
              <a:t> and ex1.s</a:t>
            </a:r>
          </a:p>
          <a:p>
            <a:endParaRPr lang="en-US" sz="20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48731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useful skills</a:t>
            </a:r>
            <a:endParaRPr lang="en-US" dirty="0"/>
          </a:p>
        </p:txBody>
      </p:sp>
      <p:sp>
        <p:nvSpPr>
          <p:cNvPr id="3" name="Content Placeholder 2"/>
          <p:cNvSpPr>
            <a:spLocks noGrp="1"/>
          </p:cNvSpPr>
          <p:nvPr>
            <p:ph idx="1"/>
          </p:nvPr>
        </p:nvSpPr>
        <p:spPr/>
        <p:txBody>
          <a:bodyPr/>
          <a:lstStyle/>
          <a:p>
            <a:r>
              <a:rPr lang="en-US" sz="2400" dirty="0" smtClean="0"/>
              <a:t>Review I/O (</a:t>
            </a:r>
            <a:r>
              <a:rPr lang="en-US" sz="2400" dirty="0" err="1" smtClean="0"/>
              <a:t>iodemo.s</a:t>
            </a:r>
            <a:r>
              <a:rPr lang="en-US" sz="2400" dirty="0" smtClean="0"/>
              <a:t>) as needed</a:t>
            </a:r>
          </a:p>
          <a:p>
            <a:r>
              <a:rPr lang="en-US" sz="2400" dirty="0" smtClean="0"/>
              <a:t>We’ll need 4 skills to use arrays in assembly:</a:t>
            </a:r>
          </a:p>
          <a:p>
            <a:pPr lvl="1"/>
            <a:r>
              <a:rPr lang="en-US" sz="2000" dirty="0"/>
              <a:t>D</a:t>
            </a:r>
            <a:r>
              <a:rPr lang="en-US" sz="2000" dirty="0" smtClean="0"/>
              <a:t>eclare in the data segment</a:t>
            </a:r>
          </a:p>
          <a:p>
            <a:pPr lvl="1"/>
            <a:r>
              <a:rPr lang="en-US" sz="2000" dirty="0" smtClean="0"/>
              <a:t>Access individual element</a:t>
            </a:r>
          </a:p>
          <a:p>
            <a:pPr lvl="1"/>
            <a:r>
              <a:rPr lang="en-US" sz="2000" dirty="0" smtClean="0"/>
              <a:t>Loop</a:t>
            </a:r>
          </a:p>
          <a:p>
            <a:pPr lvl="1"/>
            <a:r>
              <a:rPr lang="en-US" sz="2000" dirty="0" smtClean="0"/>
              <a:t>Compare numbers</a:t>
            </a:r>
          </a:p>
          <a:p>
            <a:pPr lvl="1"/>
            <a:endParaRPr lang="en-US" sz="2000" dirty="0">
              <a:latin typeface="Courier New" panose="02070309020205020404" pitchFamily="49" charset="0"/>
              <a:cs typeface="Courier New" panose="02070309020205020404" pitchFamily="49" charset="0"/>
            </a:endParaRPr>
          </a:p>
          <a:p>
            <a:r>
              <a:rPr lang="en-US" sz="2400" dirty="0" smtClean="0">
                <a:cs typeface="Courier New" panose="02070309020205020404" pitchFamily="49" charset="0"/>
              </a:rPr>
              <a:t>So, we need to learn new instructions</a:t>
            </a:r>
          </a:p>
          <a:p>
            <a:pPr lvl="1"/>
            <a:r>
              <a:rPr lang="en-US" sz="2000" dirty="0" smtClean="0">
                <a:cs typeface="Courier New" panose="02070309020205020404" pitchFamily="49" charset="0"/>
              </a:rPr>
              <a:t>Conditional branch</a:t>
            </a:r>
          </a:p>
          <a:p>
            <a:pPr lvl="1"/>
            <a:r>
              <a:rPr lang="en-US" sz="2000" dirty="0" smtClean="0">
                <a:cs typeface="Courier New" panose="02070309020205020404" pitchFamily="49" charset="0"/>
              </a:rPr>
              <a:t>Unconditional jump</a:t>
            </a:r>
          </a:p>
          <a:p>
            <a:pPr lvl="1"/>
            <a:r>
              <a:rPr lang="en-US" sz="2000" dirty="0" smtClean="0">
                <a:cs typeface="Courier New" panose="02070309020205020404" pitchFamily="49" charset="0"/>
              </a:rPr>
              <a:t>Load and store</a:t>
            </a:r>
            <a:endParaRPr lang="en-US" sz="2000" dirty="0" smtClean="0"/>
          </a:p>
        </p:txBody>
      </p:sp>
    </p:spTree>
    <p:extLst>
      <p:ext uri="{BB962C8B-B14F-4D97-AF65-F5344CB8AC3E}">
        <p14:creationId xmlns:p14="http://schemas.microsoft.com/office/powerpoint/2010/main" val="647370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Branch and jump</a:t>
            </a:r>
            <a:endParaRPr lang="en-US" dirty="0"/>
          </a:p>
        </p:txBody>
      </p:sp>
      <p:sp>
        <p:nvSpPr>
          <p:cNvPr id="3" name="Content Placeholder 2"/>
          <p:cNvSpPr>
            <a:spLocks noGrp="1"/>
          </p:cNvSpPr>
          <p:nvPr>
            <p:ph idx="1"/>
          </p:nvPr>
        </p:nvSpPr>
        <p:spPr/>
        <p:txBody>
          <a:bodyPr/>
          <a:lstStyle/>
          <a:p>
            <a:r>
              <a:rPr lang="en-US" sz="2400" dirty="0" smtClean="0"/>
              <a:t>6 types, corresponding to relational operators in HLL</a:t>
            </a:r>
          </a:p>
          <a:p>
            <a:pPr marL="0" indent="0">
              <a:buNone/>
            </a:pPr>
            <a:r>
              <a:rPr lang="en-US" sz="2400" dirty="0"/>
              <a:t>	</a:t>
            </a:r>
            <a:r>
              <a:rPr lang="en-US" sz="2400" dirty="0" err="1" smtClean="0">
                <a:latin typeface="Courier New" panose="02070309020205020404" pitchFamily="49" charset="0"/>
                <a:cs typeface="Courier New" panose="02070309020205020404" pitchFamily="49" charset="0"/>
              </a:rPr>
              <a:t>beq</a:t>
            </a:r>
            <a:r>
              <a:rPr lang="en-US" sz="2400" dirty="0" smtClean="0">
                <a:latin typeface="Courier New" panose="02070309020205020404" pitchFamily="49" charset="0"/>
                <a:cs typeface="Courier New" panose="02070309020205020404" pitchFamily="49" charset="0"/>
              </a:rPr>
              <a:t>, </a:t>
            </a:r>
            <a:r>
              <a:rPr lang="en-US" sz="2400" dirty="0" err="1" smtClean="0">
                <a:latin typeface="Courier New" panose="02070309020205020404" pitchFamily="49" charset="0"/>
                <a:cs typeface="Courier New" panose="02070309020205020404" pitchFamily="49" charset="0"/>
              </a:rPr>
              <a:t>bne</a:t>
            </a:r>
            <a:r>
              <a:rPr lang="en-US" sz="2400" dirty="0" smtClean="0">
                <a:latin typeface="Courier New" panose="02070309020205020404" pitchFamily="49" charset="0"/>
                <a:cs typeface="Courier New" panose="02070309020205020404" pitchFamily="49" charset="0"/>
              </a:rPr>
              <a:t>, </a:t>
            </a:r>
            <a:r>
              <a:rPr lang="en-US" sz="2400" dirty="0" err="1" smtClean="0">
                <a:latin typeface="Courier New" panose="02070309020205020404" pitchFamily="49" charset="0"/>
                <a:cs typeface="Courier New" panose="02070309020205020404" pitchFamily="49" charset="0"/>
              </a:rPr>
              <a:t>bgt</a:t>
            </a:r>
            <a:r>
              <a:rPr lang="en-US" sz="2400" dirty="0" smtClean="0">
                <a:latin typeface="Courier New" panose="02070309020205020404" pitchFamily="49" charset="0"/>
                <a:cs typeface="Courier New" panose="02070309020205020404" pitchFamily="49" charset="0"/>
              </a:rPr>
              <a:t>, </a:t>
            </a:r>
            <a:r>
              <a:rPr lang="en-US" sz="2400" dirty="0" err="1" smtClean="0">
                <a:latin typeface="Courier New" panose="02070309020205020404" pitchFamily="49" charset="0"/>
                <a:cs typeface="Courier New" panose="02070309020205020404" pitchFamily="49" charset="0"/>
              </a:rPr>
              <a:t>bge</a:t>
            </a:r>
            <a:r>
              <a:rPr lang="en-US" sz="2400" dirty="0" smtClean="0">
                <a:latin typeface="Courier New" panose="02070309020205020404" pitchFamily="49" charset="0"/>
                <a:cs typeface="Courier New" panose="02070309020205020404" pitchFamily="49" charset="0"/>
              </a:rPr>
              <a:t>, </a:t>
            </a:r>
            <a:r>
              <a:rPr lang="en-US" sz="2400" dirty="0" err="1" smtClean="0">
                <a:latin typeface="Courier New" panose="02070309020205020404" pitchFamily="49" charset="0"/>
                <a:cs typeface="Courier New" panose="02070309020205020404" pitchFamily="49" charset="0"/>
              </a:rPr>
              <a:t>blt</a:t>
            </a:r>
            <a:r>
              <a:rPr lang="en-US" sz="2400" dirty="0" smtClean="0">
                <a:latin typeface="Courier New" panose="02070309020205020404" pitchFamily="49" charset="0"/>
                <a:cs typeface="Courier New" panose="02070309020205020404" pitchFamily="49" charset="0"/>
              </a:rPr>
              <a:t>, </a:t>
            </a:r>
            <a:r>
              <a:rPr lang="en-US" sz="2400" dirty="0" err="1" smtClean="0">
                <a:latin typeface="Courier New" panose="02070309020205020404" pitchFamily="49" charset="0"/>
                <a:cs typeface="Courier New" panose="02070309020205020404" pitchFamily="49" charset="0"/>
              </a:rPr>
              <a:t>ble</a:t>
            </a:r>
            <a:endParaRPr lang="en-US" sz="2400" dirty="0" smtClean="0"/>
          </a:p>
          <a:p>
            <a:r>
              <a:rPr lang="en-US" sz="2400" dirty="0" smtClean="0"/>
              <a:t>Format example:</a:t>
            </a:r>
          </a:p>
          <a:p>
            <a:pPr marL="0" indent="0">
              <a:buNone/>
            </a:pPr>
            <a:r>
              <a:rPr lang="en-US" sz="2400" dirty="0" smtClean="0"/>
              <a:t>	</a:t>
            </a:r>
            <a:r>
              <a:rPr lang="en-US" sz="2400" dirty="0" err="1" smtClean="0">
                <a:latin typeface="Courier New" panose="02070309020205020404" pitchFamily="49" charset="0"/>
                <a:cs typeface="Courier New" panose="02070309020205020404" pitchFamily="49" charset="0"/>
              </a:rPr>
              <a:t>beq</a:t>
            </a:r>
            <a:r>
              <a:rPr lang="en-US" sz="2400" dirty="0" smtClean="0">
                <a:latin typeface="Courier New" panose="02070309020205020404" pitchFamily="49" charset="0"/>
                <a:cs typeface="Courier New" panose="02070309020205020404" pitchFamily="49" charset="0"/>
              </a:rPr>
              <a:t> $s1, $s2, </a:t>
            </a:r>
            <a:r>
              <a:rPr lang="en-US" sz="2400" dirty="0" err="1" smtClean="0">
                <a:latin typeface="Courier New" panose="02070309020205020404" pitchFamily="49" charset="0"/>
                <a:cs typeface="Courier New" panose="02070309020205020404" pitchFamily="49" charset="0"/>
              </a:rPr>
              <a:t>come_here</a:t>
            </a:r>
            <a:endParaRPr lang="en-US" sz="2400" dirty="0"/>
          </a:p>
          <a:p>
            <a:r>
              <a:rPr lang="en-US" sz="2400" dirty="0" smtClean="0"/>
              <a:t>Meaning:  “If s1 = s2, then go to the instruction beside the label called </a:t>
            </a:r>
            <a:r>
              <a:rPr lang="en-US" sz="2400" dirty="0" err="1" smtClean="0"/>
              <a:t>come_here</a:t>
            </a:r>
            <a:r>
              <a:rPr lang="en-US" sz="2400" dirty="0" smtClean="0"/>
              <a:t>:</a:t>
            </a:r>
          </a:p>
          <a:p>
            <a:r>
              <a:rPr lang="en-US" sz="2400" dirty="0" smtClean="0"/>
              <a:t>You can use any word or phrase as your label.  Make it meaningful.  A compiler would just generate an arbitrary name like L73.</a:t>
            </a:r>
          </a:p>
          <a:p>
            <a:r>
              <a:rPr lang="en-US" sz="2400" dirty="0" smtClean="0"/>
              <a:t>The jump instruction j is even easier.  Go without asking questions!  E.g.  </a:t>
            </a:r>
            <a:r>
              <a:rPr lang="en-US" sz="2400" dirty="0" smtClean="0">
                <a:latin typeface="Courier New" panose="02070309020205020404" pitchFamily="49" charset="0"/>
                <a:cs typeface="Courier New" panose="02070309020205020404" pitchFamily="49" charset="0"/>
              </a:rPr>
              <a:t>j </a:t>
            </a:r>
            <a:r>
              <a:rPr lang="en-US" sz="2400" dirty="0" err="1" smtClean="0">
                <a:latin typeface="Courier New" panose="02070309020205020404" pitchFamily="49" charset="0"/>
                <a:cs typeface="Courier New" panose="02070309020205020404" pitchFamily="49" charset="0"/>
              </a:rPr>
              <a:t>come_here</a:t>
            </a:r>
            <a:endParaRPr lang="en-US" sz="24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433696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versus loop</a:t>
            </a:r>
            <a:endParaRPr lang="en-US" dirty="0"/>
          </a:p>
        </p:txBody>
      </p:sp>
      <p:sp>
        <p:nvSpPr>
          <p:cNvPr id="3" name="Content Placeholder 2"/>
          <p:cNvSpPr>
            <a:spLocks noGrp="1"/>
          </p:cNvSpPr>
          <p:nvPr>
            <p:ph idx="1"/>
          </p:nvPr>
        </p:nvSpPr>
        <p:spPr/>
        <p:txBody>
          <a:bodyPr/>
          <a:lstStyle/>
          <a:p>
            <a:r>
              <a:rPr lang="en-US" sz="2400" dirty="0" smtClean="0"/>
              <a:t>Surprisingly, both if-then statements and loops are implemented in assembly using the same collection of branch &amp; jump instructions.</a:t>
            </a:r>
          </a:p>
          <a:p>
            <a:r>
              <a:rPr lang="en-US" sz="2400" dirty="0" smtClean="0">
                <a:cs typeface="Courier New" panose="02070309020205020404" pitchFamily="49" charset="0"/>
              </a:rPr>
              <a:t>How can we tell when a branch or jump instruction is associated with a loop or not?</a:t>
            </a:r>
          </a:p>
          <a:p>
            <a:endParaRPr lang="en-US" sz="2400" dirty="0" smtClean="0">
              <a:cs typeface="Courier New" panose="02070309020205020404" pitchFamily="49" charset="0"/>
            </a:endParaRPr>
          </a:p>
          <a:p>
            <a:r>
              <a:rPr lang="en-US" sz="2400" dirty="0" smtClean="0">
                <a:cs typeface="Courier New" panose="02070309020205020404" pitchFamily="49" charset="0"/>
              </a:rPr>
              <a:t>Examples:  </a:t>
            </a:r>
          </a:p>
          <a:p>
            <a:pPr lvl="1"/>
            <a:r>
              <a:rPr lang="en-US" sz="2000" dirty="0" err="1" smtClean="0">
                <a:cs typeface="Courier New" panose="02070309020205020404" pitchFamily="49" charset="0"/>
              </a:rPr>
              <a:t>if.s</a:t>
            </a:r>
            <a:r>
              <a:rPr lang="en-US" sz="2000" dirty="0" smtClean="0">
                <a:cs typeface="Courier New" panose="02070309020205020404" pitchFamily="49" charset="0"/>
              </a:rPr>
              <a:t>	(Consider:  What </a:t>
            </a:r>
            <a:r>
              <a:rPr lang="en-US" sz="2000" smtClean="0">
                <a:cs typeface="Courier New" panose="02070309020205020404" pitchFamily="49" charset="0"/>
              </a:rPr>
              <a:t>if we need 2 </a:t>
            </a:r>
            <a:r>
              <a:rPr lang="en-US" sz="2000" dirty="0" smtClean="0">
                <a:cs typeface="Courier New" panose="02070309020205020404" pitchFamily="49" charset="0"/>
              </a:rPr>
              <a:t>comparisons?)</a:t>
            </a:r>
          </a:p>
          <a:p>
            <a:pPr lvl="1"/>
            <a:r>
              <a:rPr lang="en-US" sz="2000" dirty="0" smtClean="0">
                <a:cs typeface="Courier New" panose="02070309020205020404" pitchFamily="49" charset="0"/>
              </a:rPr>
              <a:t>1to10.s	(Consider:  How to change to count in reverse?)</a:t>
            </a:r>
          </a:p>
          <a:p>
            <a:endParaRPr lang="en-US" sz="2400" dirty="0" smtClean="0">
              <a:cs typeface="Courier New" panose="02070309020205020404" pitchFamily="49" charset="0"/>
            </a:endParaRPr>
          </a:p>
          <a:p>
            <a:r>
              <a:rPr lang="en-US" sz="2400" dirty="0" smtClean="0">
                <a:cs typeface="Courier New" panose="02070309020205020404" pitchFamily="49" charset="0"/>
              </a:rPr>
              <a:t>When we count, use </a:t>
            </a:r>
            <a:r>
              <a:rPr lang="en-US" sz="2400" dirty="0" err="1" smtClean="0">
                <a:cs typeface="Courier New" panose="02070309020205020404" pitchFamily="49" charset="0"/>
              </a:rPr>
              <a:t>addi</a:t>
            </a:r>
            <a:r>
              <a:rPr lang="en-US" sz="2400" dirty="0" smtClean="0">
                <a:cs typeface="Courier New" panose="02070309020205020404" pitchFamily="49" charset="0"/>
              </a:rPr>
              <a:t> instead of add:  we want to add a constant to a register</a:t>
            </a:r>
          </a:p>
        </p:txBody>
      </p:sp>
    </p:spTree>
    <p:extLst>
      <p:ext uri="{BB962C8B-B14F-4D97-AF65-F5344CB8AC3E}">
        <p14:creationId xmlns:p14="http://schemas.microsoft.com/office/powerpoint/2010/main" val="32107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 &amp; store</a:t>
            </a:r>
            <a:endParaRPr lang="en-US" dirty="0"/>
          </a:p>
        </p:txBody>
      </p:sp>
      <p:sp>
        <p:nvSpPr>
          <p:cNvPr id="3" name="Content Placeholder 2"/>
          <p:cNvSpPr>
            <a:spLocks noGrp="1"/>
          </p:cNvSpPr>
          <p:nvPr>
            <p:ph idx="1"/>
          </p:nvPr>
        </p:nvSpPr>
        <p:spPr/>
        <p:txBody>
          <a:bodyPr/>
          <a:lstStyle/>
          <a:p>
            <a:r>
              <a:rPr lang="en-US" sz="2400" dirty="0" smtClean="0"/>
              <a:t>Registers are in the CPU.  Arrays are not.  We need load &amp; store instructions to move back and forth.</a:t>
            </a:r>
          </a:p>
          <a:p>
            <a:r>
              <a:rPr lang="en-US" sz="2400" dirty="0" smtClean="0"/>
              <a:t>Load:  copy data from data segment to a register</a:t>
            </a:r>
          </a:p>
          <a:p>
            <a:r>
              <a:rPr lang="en-US" sz="2400" dirty="0" smtClean="0"/>
              <a:t>Store:  copy data from a register to the data segment</a:t>
            </a:r>
          </a:p>
          <a:p>
            <a:r>
              <a:rPr lang="en-US" sz="2400" dirty="0" smtClean="0"/>
              <a:t>Examples:</a:t>
            </a:r>
          </a:p>
          <a:p>
            <a:endParaRPr lang="en-US" sz="2400" dirty="0"/>
          </a:p>
          <a:p>
            <a:endParaRPr lang="en-US" sz="2400" dirty="0" smtClean="0"/>
          </a:p>
          <a:p>
            <a:endParaRPr lang="en-US" sz="2400" dirty="0"/>
          </a:p>
          <a:p>
            <a:endParaRPr lang="en-US" sz="2400" dirty="0" smtClean="0"/>
          </a:p>
          <a:p>
            <a:pPr marL="0" indent="0">
              <a:buNone/>
            </a:pPr>
            <a:endParaRPr lang="en-US" sz="2400" dirty="0" smtClean="0"/>
          </a:p>
        </p:txBody>
      </p:sp>
      <p:graphicFrame>
        <p:nvGraphicFramePr>
          <p:cNvPr id="4" name="Table 3"/>
          <p:cNvGraphicFramePr>
            <a:graphicFrameLocks noGrp="1"/>
          </p:cNvGraphicFramePr>
          <p:nvPr>
            <p:extLst>
              <p:ext uri="{D42A27DB-BD31-4B8C-83A1-F6EECF244321}">
                <p14:modId xmlns:p14="http://schemas.microsoft.com/office/powerpoint/2010/main" val="1824798165"/>
              </p:ext>
            </p:extLst>
          </p:nvPr>
        </p:nvGraphicFramePr>
        <p:xfrm>
          <a:off x="1447800" y="3860581"/>
          <a:ext cx="6400800" cy="2560320"/>
        </p:xfrm>
        <a:graphic>
          <a:graphicData uri="http://schemas.openxmlformats.org/drawingml/2006/table">
            <a:tbl>
              <a:tblPr firstRow="1" bandRow="1">
                <a:tableStyleId>{2D5ABB26-0587-4C30-8999-92F81FD0307C}</a:tableStyleId>
              </a:tblPr>
              <a:tblGrid>
                <a:gridCol w="2798098">
                  <a:extLst>
                    <a:ext uri="{9D8B030D-6E8A-4147-A177-3AD203B41FA5}">
                      <a16:colId xmlns:a16="http://schemas.microsoft.com/office/drawing/2014/main" val="2270085593"/>
                    </a:ext>
                  </a:extLst>
                </a:gridCol>
                <a:gridCol w="3602702">
                  <a:extLst>
                    <a:ext uri="{9D8B030D-6E8A-4147-A177-3AD203B41FA5}">
                      <a16:colId xmlns:a16="http://schemas.microsoft.com/office/drawing/2014/main" val="2823956215"/>
                    </a:ext>
                  </a:extLst>
                </a:gridCol>
              </a:tblGrid>
              <a:tr h="370840">
                <a:tc>
                  <a:txBody>
                    <a:bodyPr/>
                    <a:lstStyle/>
                    <a:p>
                      <a:r>
                        <a:rPr lang="en-US" dirty="0" err="1" smtClean="0">
                          <a:latin typeface="Courier New" panose="02070309020205020404" pitchFamily="49" charset="0"/>
                          <a:cs typeface="Courier New" panose="02070309020205020404" pitchFamily="49" charset="0"/>
                        </a:rPr>
                        <a:t>lw</a:t>
                      </a:r>
                      <a:r>
                        <a:rPr lang="en-US" dirty="0" smtClean="0">
                          <a:latin typeface="Courier New" panose="02070309020205020404" pitchFamily="49" charset="0"/>
                          <a:cs typeface="Courier New" panose="02070309020205020404" pitchFamily="49" charset="0"/>
                        </a:rPr>
                        <a:t> $s1, 0($s2)</a:t>
                      </a:r>
                      <a:endParaRPr lang="en-US" dirty="0">
                        <a:latin typeface="Courier New" panose="02070309020205020404" pitchFamily="49" charset="0"/>
                        <a:cs typeface="Courier New" panose="02070309020205020404" pitchFamily="49" charset="0"/>
                      </a:endParaRPr>
                    </a:p>
                  </a:txBody>
                  <a:tcPr/>
                </a:tc>
                <a:tc>
                  <a:txBody>
                    <a:bodyPr/>
                    <a:lstStyle/>
                    <a:p>
                      <a:r>
                        <a:rPr lang="en-US" dirty="0" smtClean="0"/>
                        <a:t>Load into $s1 a word from memory address $s2</a:t>
                      </a:r>
                      <a:endParaRPr lang="en-US" dirty="0"/>
                    </a:p>
                  </a:txBody>
                  <a:tcPr/>
                </a:tc>
                <a:extLst>
                  <a:ext uri="{0D108BD9-81ED-4DB2-BD59-A6C34878D82A}">
                    <a16:rowId xmlns:a16="http://schemas.microsoft.com/office/drawing/2014/main" val="369446086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latin typeface="Courier New" panose="02070309020205020404" pitchFamily="49" charset="0"/>
                          <a:cs typeface="Courier New" panose="02070309020205020404" pitchFamily="49" charset="0"/>
                        </a:rPr>
                        <a:t>lw</a:t>
                      </a:r>
                      <a:r>
                        <a:rPr lang="en-US" dirty="0" smtClean="0">
                          <a:latin typeface="Courier New" panose="02070309020205020404" pitchFamily="49" charset="0"/>
                          <a:cs typeface="Courier New" panose="02070309020205020404" pitchFamily="49" charset="0"/>
                        </a:rPr>
                        <a:t> $s1, 16($s2)</a:t>
                      </a:r>
                    </a:p>
                  </a:txBody>
                  <a:tcPr/>
                </a:tc>
                <a:tc>
                  <a:txBody>
                    <a:bodyPr/>
                    <a:lstStyle/>
                    <a:p>
                      <a:r>
                        <a:rPr lang="en-US" dirty="0" smtClean="0"/>
                        <a:t>Load into $s1 a word from memory address ($s2</a:t>
                      </a:r>
                      <a:r>
                        <a:rPr lang="en-US" baseline="0" dirty="0" smtClean="0"/>
                        <a:t> + 16)</a:t>
                      </a:r>
                      <a:endParaRPr lang="en-US" dirty="0"/>
                    </a:p>
                  </a:txBody>
                  <a:tcPr/>
                </a:tc>
                <a:extLst>
                  <a:ext uri="{0D108BD9-81ED-4DB2-BD59-A6C34878D82A}">
                    <a16:rowId xmlns:a16="http://schemas.microsoft.com/office/drawing/2014/main" val="33509251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latin typeface="Courier New" panose="02070309020205020404" pitchFamily="49" charset="0"/>
                          <a:cs typeface="Courier New" panose="02070309020205020404" pitchFamily="49" charset="0"/>
                        </a:rPr>
                        <a:t>sw</a:t>
                      </a:r>
                      <a:r>
                        <a:rPr lang="en-US" dirty="0" smtClean="0">
                          <a:latin typeface="Courier New" panose="02070309020205020404" pitchFamily="49" charset="0"/>
                          <a:cs typeface="Courier New" panose="02070309020205020404" pitchFamily="49" charset="0"/>
                        </a:rPr>
                        <a:t> $s1, 0($s2)</a:t>
                      </a:r>
                    </a:p>
                  </a:txBody>
                  <a:tcPr/>
                </a:tc>
                <a:tc>
                  <a:txBody>
                    <a:bodyPr/>
                    <a:lstStyle/>
                    <a:p>
                      <a:r>
                        <a:rPr lang="en-US" dirty="0" smtClean="0"/>
                        <a:t>Store the $s1 value into memory at address $s2</a:t>
                      </a:r>
                      <a:endParaRPr lang="en-US" dirty="0"/>
                    </a:p>
                  </a:txBody>
                  <a:tcPr/>
                </a:tc>
                <a:extLst>
                  <a:ext uri="{0D108BD9-81ED-4DB2-BD59-A6C34878D82A}">
                    <a16:rowId xmlns:a16="http://schemas.microsoft.com/office/drawing/2014/main" val="30843824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latin typeface="Courier New" panose="02070309020205020404" pitchFamily="49" charset="0"/>
                          <a:cs typeface="Courier New" panose="02070309020205020404" pitchFamily="49" charset="0"/>
                        </a:rPr>
                        <a:t>sw</a:t>
                      </a:r>
                      <a:r>
                        <a:rPr lang="en-US" dirty="0" smtClean="0">
                          <a:latin typeface="Courier New" panose="02070309020205020404" pitchFamily="49" charset="0"/>
                          <a:cs typeface="Courier New" panose="02070309020205020404" pitchFamily="49" charset="0"/>
                        </a:rPr>
                        <a:t> $s1, 28($s2)</a:t>
                      </a:r>
                    </a:p>
                  </a:txBody>
                  <a:tcPr/>
                </a:tc>
                <a:tc>
                  <a:txBody>
                    <a:bodyPr/>
                    <a:lstStyle/>
                    <a:p>
                      <a:r>
                        <a:rPr lang="en-US" dirty="0" smtClean="0"/>
                        <a:t>Store the $s1 value into memory at address ($s2 + 28)</a:t>
                      </a:r>
                      <a:endParaRPr lang="en-US" dirty="0"/>
                    </a:p>
                  </a:txBody>
                  <a:tcPr/>
                </a:tc>
                <a:extLst>
                  <a:ext uri="{0D108BD9-81ED-4DB2-BD59-A6C34878D82A}">
                    <a16:rowId xmlns:a16="http://schemas.microsoft.com/office/drawing/2014/main" val="4039035683"/>
                  </a:ext>
                </a:extLst>
              </a:tr>
            </a:tbl>
          </a:graphicData>
        </a:graphic>
      </p:graphicFrame>
    </p:spTree>
    <p:extLst>
      <p:ext uri="{BB962C8B-B14F-4D97-AF65-F5344CB8AC3E}">
        <p14:creationId xmlns:p14="http://schemas.microsoft.com/office/powerpoint/2010/main" val="1352743522"/>
      </p:ext>
    </p:extLst>
  </p:cSld>
  <p:clrMapOvr>
    <a:masterClrMapping/>
  </p:clrMapOvr>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9415</TotalTime>
  <Words>2602</Words>
  <Application>Microsoft Office PowerPoint</Application>
  <PresentationFormat>On-screen Show (4:3)</PresentationFormat>
  <Paragraphs>386</Paragraphs>
  <Slides>31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Courier New</vt:lpstr>
      <vt:lpstr>Wingdings</vt:lpstr>
      <vt:lpstr>Default Design</vt:lpstr>
      <vt:lpstr>CS 231 – Chapter 2</vt:lpstr>
      <vt:lpstr>Data &amp; I/O</vt:lpstr>
      <vt:lpstr>What to learn?</vt:lpstr>
      <vt:lpstr>Simple calculations</vt:lpstr>
      <vt:lpstr>Complete program</vt:lpstr>
      <vt:lpstr>More useful skills</vt:lpstr>
      <vt:lpstr>Branch and jump</vt:lpstr>
      <vt:lpstr>If versus loop</vt:lpstr>
      <vt:lpstr>Load &amp; store</vt:lpstr>
      <vt:lpstr>Notation</vt:lpstr>
      <vt:lpstr>Array addressing</vt:lpstr>
      <vt:lpstr>Array example</vt:lpstr>
      <vt:lpstr>Review array &amp; loop</vt:lpstr>
      <vt:lpstr>Addressing issues</vt:lpstr>
      <vt:lpstr>Multi-dimensional</vt:lpstr>
      <vt:lpstr>Byte order</vt:lpstr>
      <vt:lpstr>Addressing errors</vt:lpstr>
      <vt:lpstr>Functions</vt:lpstr>
      <vt:lpstr>Run-time stack</vt:lpstr>
      <vt:lpstr>Binary code</vt:lpstr>
      <vt:lpstr>Binary code</vt:lpstr>
      <vt:lpstr>Integer</vt:lpstr>
      <vt:lpstr>Extensions</vt:lpstr>
      <vt:lpstr>Integer addition</vt:lpstr>
      <vt:lpstr>Implementation</vt:lpstr>
      <vt:lpstr>Other topics</vt:lpstr>
      <vt:lpstr>Int multiplication</vt:lpstr>
      <vt:lpstr>Real representation</vt:lpstr>
      <vt:lpstr>Special cases</vt:lpstr>
      <vt:lpstr>Investigate</vt:lpstr>
      <vt:lpstr>MIPS f.p. instructions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Healy</dc:creator>
  <cp:lastModifiedBy>Chris Healy</cp:lastModifiedBy>
  <cp:revision>294</cp:revision>
  <cp:lastPrinted>1601-01-01T00:00:00Z</cp:lastPrinted>
  <dcterms:created xsi:type="dcterms:W3CDTF">1601-01-01T00:00:00Z</dcterms:created>
  <dcterms:modified xsi:type="dcterms:W3CDTF">2022-02-25T03:36:07Z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