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436" r:id="rId2"/>
    <p:sldId id="256" r:id="rId3"/>
    <p:sldId id="257" r:id="rId4"/>
    <p:sldId id="258" r:id="rId5"/>
    <p:sldId id="261" r:id="rId6"/>
    <p:sldId id="259" r:id="rId7"/>
    <p:sldId id="260" r:id="rId8"/>
    <p:sldId id="262" r:id="rId9"/>
    <p:sldId id="263" r:id="rId10"/>
    <p:sldId id="452" r:id="rId11"/>
    <p:sldId id="437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445" r:id="rId22"/>
    <p:sldId id="446" r:id="rId23"/>
    <p:sldId id="438" r:id="rId24"/>
    <p:sldId id="441" r:id="rId25"/>
    <p:sldId id="448" r:id="rId26"/>
    <p:sldId id="439" r:id="rId27"/>
    <p:sldId id="274" r:id="rId28"/>
    <p:sldId id="275" r:id="rId29"/>
    <p:sldId id="428" r:id="rId30"/>
    <p:sldId id="429" r:id="rId31"/>
    <p:sldId id="430" r:id="rId32"/>
    <p:sldId id="453" r:id="rId33"/>
    <p:sldId id="431" r:id="rId34"/>
    <p:sldId id="432" r:id="rId35"/>
    <p:sldId id="276" r:id="rId36"/>
    <p:sldId id="455" r:id="rId37"/>
    <p:sldId id="277" r:id="rId38"/>
    <p:sldId id="278" r:id="rId39"/>
    <p:sldId id="440" r:id="rId40"/>
    <p:sldId id="279" r:id="rId41"/>
    <p:sldId id="280" r:id="rId42"/>
    <p:sldId id="281" r:id="rId43"/>
    <p:sldId id="425" r:id="rId44"/>
    <p:sldId id="456" r:id="rId45"/>
    <p:sldId id="282" r:id="rId46"/>
    <p:sldId id="283" r:id="rId47"/>
    <p:sldId id="284" r:id="rId48"/>
    <p:sldId id="285" r:id="rId49"/>
    <p:sldId id="286" r:id="rId50"/>
    <p:sldId id="457" r:id="rId51"/>
    <p:sldId id="458" r:id="rId52"/>
    <p:sldId id="454" r:id="rId53"/>
    <p:sldId id="444" r:id="rId54"/>
    <p:sldId id="443" r:id="rId55"/>
    <p:sldId id="287" r:id="rId56"/>
    <p:sldId id="288" r:id="rId57"/>
    <p:sldId id="426" r:id="rId58"/>
    <p:sldId id="450" r:id="rId59"/>
    <p:sldId id="451" r:id="rId60"/>
    <p:sldId id="289" r:id="rId61"/>
    <p:sldId id="290" r:id="rId62"/>
    <p:sldId id="449" r:id="rId63"/>
    <p:sldId id="291" r:id="rId64"/>
    <p:sldId id="292" r:id="rId65"/>
    <p:sldId id="459" r:id="rId66"/>
    <p:sldId id="293" r:id="rId67"/>
    <p:sldId id="294" r:id="rId68"/>
    <p:sldId id="295" r:id="rId69"/>
    <p:sldId id="447" r:id="rId7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22" autoAdjust="0"/>
    <p:restoredTop sz="94669" autoAdjust="0"/>
  </p:normalViewPr>
  <p:slideViewPr>
    <p:cSldViewPr>
      <p:cViewPr varScale="1">
        <p:scale>
          <a:sx n="81" d="100"/>
          <a:sy n="81" d="100"/>
        </p:scale>
        <p:origin x="96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AAAA3-5FF4-4748-8159-02F3E4E3EB1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6CF58-E3D1-4DEA-B46F-EB887000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55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A379AD-1ADA-4AAB-AC62-290A38E75947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FB5CCB-6940-4C6E-9727-692236C8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9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Propaganda techniques</a:t>
            </a:r>
            <a:r>
              <a:rPr lang="en-US" baseline="0" dirty="0" smtClean="0"/>
              <a:t> are outside the realm of logic….  Often non-statements, or not fully rational.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Sometimes, prime </a:t>
            </a:r>
            <a:r>
              <a:rPr lang="en-US" dirty="0" err="1" smtClean="0"/>
              <a:t>implicants</a:t>
            </a:r>
            <a:r>
              <a:rPr lang="en-US" dirty="0" smtClean="0"/>
              <a:t> may overlap, so that some may be omitted.  See handout’s example 3-14.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</a:t>
            </a:r>
            <a:r>
              <a:rPr lang="en-US" baseline="0" dirty="0" smtClean="0"/>
              <a:t> with quantifiers is called “first-order logic,” as opposed to what we studied earlier, “propositional logic.”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show the absurdity</a:t>
            </a:r>
            <a:r>
              <a:rPr lang="en-US" baseline="0" dirty="0" smtClean="0"/>
              <a:t> of mismatching the operator with the corresponding quantifier.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20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27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might be a good time to mention existence of 2</a:t>
            </a:r>
            <a:r>
              <a:rPr lang="en-US" baseline="30000" dirty="0" smtClean="0"/>
              <a:t>nd</a:t>
            </a:r>
            <a:r>
              <a:rPr lang="en-US" dirty="0" smtClean="0"/>
              <a:t> order logic.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60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might be a good time to mention existence of 2</a:t>
            </a:r>
            <a:r>
              <a:rPr lang="en-US" baseline="30000" dirty="0" smtClean="0"/>
              <a:t>nd</a:t>
            </a:r>
            <a:r>
              <a:rPr lang="en-US" dirty="0" smtClean="0"/>
              <a:t> order logic.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53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limit uses</a:t>
            </a:r>
            <a:r>
              <a:rPr lang="en-US" baseline="0" dirty="0" smtClean="0"/>
              <a:t> multiple quantifiers </a:t>
            </a:r>
            <a:r>
              <a:rPr lang="en-US" baseline="0" dirty="0" smtClean="0">
                <a:sym typeface="Wingdings" pitchFamily="2" charset="2"/>
              </a:rPr>
              <a:t> that’s why it looks complex.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#2 is a common mistake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35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Tautologies are </a:t>
            </a:r>
            <a:r>
              <a:rPr lang="en-US" dirty="0" err="1" smtClean="0"/>
              <a:t>satisfiable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8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Anything “wrong” with </a:t>
            </a:r>
            <a:r>
              <a:rPr lang="en-US" smtClean="0"/>
              <a:t>this story?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84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other words, would an atheist say that this is true?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03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you know what </a:t>
            </a:r>
            <a:r>
              <a:rPr lang="en-US" baseline="0" dirty="0" err="1" smtClean="0"/>
              <a:t>xy</a:t>
            </a:r>
            <a:r>
              <a:rPr lang="en-US" baseline="0" dirty="0" smtClean="0"/>
              <a:t> + z’ means?  Order of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75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smtClean="0"/>
              <a:t>erm</a:t>
            </a:r>
            <a:r>
              <a:rPr lang="en-US" baseline="0" smtClean="0"/>
              <a:t> </a:t>
            </a:r>
            <a:r>
              <a:rPr lang="en-US" baseline="0" dirty="0" smtClean="0"/>
              <a:t>versus </a:t>
            </a:r>
            <a:r>
              <a:rPr lang="en-US" baseline="0" dirty="0" err="1" smtClean="0"/>
              <a:t>minterm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64BB7-40EE-49DE-981C-7C90AFDC4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Course Overview</a:t>
            </a:r>
          </a:p>
          <a:p>
            <a:pPr lvl="1"/>
            <a:r>
              <a:rPr lang="en-US" sz="2400" dirty="0" smtClean="0"/>
              <a:t>Major topics include:  logic, proof, sets, counting, functions and relations, recurrences, graphs and trees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Section 2.1 – statement forms</a:t>
            </a:r>
          </a:p>
          <a:p>
            <a:endParaRPr lang="en-US" sz="2800" dirty="0" smtClean="0"/>
          </a:p>
          <a:p>
            <a:r>
              <a:rPr lang="en-US" sz="2800" dirty="0" smtClean="0"/>
              <a:t>Commitment:  </a:t>
            </a:r>
            <a:endParaRPr lang="en-US" sz="2400" dirty="0"/>
          </a:p>
          <a:p>
            <a:pPr lvl="1"/>
            <a:r>
              <a:rPr lang="en-US" sz="2400" dirty="0" smtClean="0"/>
              <a:t>study sections 2.2 and 2.3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Short-circuit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feature of many programming languages, including C, C++, Java, Python.  It affects what happens when an if-statement contains 2 conditions separated by and/or.</a:t>
            </a:r>
          </a:p>
          <a:p>
            <a:r>
              <a:rPr lang="en-US" sz="2800" dirty="0" smtClean="0"/>
              <a:t>Based on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condition alone, we can disregard 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condition.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if (</a:t>
            </a:r>
            <a:r>
              <a:rPr lang="en-US" sz="2800" dirty="0" smtClean="0">
                <a:solidFill>
                  <a:srgbClr val="FFFF00"/>
                </a:solidFill>
              </a:rPr>
              <a:t>today </a:t>
            </a:r>
            <a:r>
              <a:rPr lang="en-US" sz="2800" smtClean="0">
                <a:solidFill>
                  <a:srgbClr val="FFFF00"/>
                </a:solidFill>
              </a:rPr>
              <a:t>is </a:t>
            </a:r>
            <a:r>
              <a:rPr lang="en-US" sz="2800" smtClean="0">
                <a:solidFill>
                  <a:srgbClr val="FFFF00"/>
                </a:solidFill>
              </a:rPr>
              <a:t>Tuesday  </a:t>
            </a:r>
            <a:r>
              <a:rPr lang="en-US" sz="2800" dirty="0" smtClean="0"/>
              <a:t>AND  </a:t>
            </a:r>
            <a:r>
              <a:rPr lang="en-US" sz="2800" dirty="0" smtClean="0">
                <a:solidFill>
                  <a:srgbClr val="FFFF00"/>
                </a:solidFill>
              </a:rPr>
              <a:t>time is 3:00</a:t>
            </a:r>
            <a:r>
              <a:rPr lang="en-US" sz="2800" dirty="0" smtClean="0"/>
              <a:t>) then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I need to be somewhere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if (</a:t>
            </a:r>
            <a:r>
              <a:rPr lang="en-US" sz="2800" dirty="0" smtClean="0">
                <a:solidFill>
                  <a:srgbClr val="FFFF00"/>
                </a:solidFill>
              </a:rPr>
              <a:t>I took Greek  </a:t>
            </a:r>
            <a:r>
              <a:rPr lang="en-US" sz="2800" dirty="0" smtClean="0"/>
              <a:t>OR  </a:t>
            </a:r>
            <a:r>
              <a:rPr lang="en-US" sz="2800" dirty="0" smtClean="0">
                <a:solidFill>
                  <a:srgbClr val="FFFF00"/>
                </a:solidFill>
              </a:rPr>
              <a:t>I took Latin</a:t>
            </a:r>
            <a:r>
              <a:rPr lang="en-US" sz="2800" dirty="0" smtClean="0"/>
              <a:t>) then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I qualify for classics scholarship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5918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Another operator:  implication</a:t>
            </a:r>
          </a:p>
          <a:p>
            <a:r>
              <a:rPr lang="en-US" sz="2800" dirty="0" smtClean="0"/>
              <a:t>Different ways to write implications</a:t>
            </a:r>
          </a:p>
          <a:p>
            <a:pPr lvl="1"/>
            <a:r>
              <a:rPr lang="en-US" sz="2400" dirty="0" smtClean="0"/>
              <a:t>Equivalence and negation</a:t>
            </a:r>
          </a:p>
          <a:p>
            <a:endParaRPr lang="en-US" sz="2800" dirty="0" smtClean="0"/>
          </a:p>
          <a:p>
            <a:r>
              <a:rPr lang="en-US" sz="2800" dirty="0" smtClean="0"/>
              <a:t>Arguments</a:t>
            </a:r>
          </a:p>
          <a:p>
            <a:pPr lvl="1"/>
            <a:r>
              <a:rPr lang="en-US" sz="2400" dirty="0" smtClean="0"/>
              <a:t>How to tell if valid or invalid</a:t>
            </a:r>
          </a:p>
          <a:p>
            <a:pPr lvl="1"/>
            <a:r>
              <a:rPr lang="en-US" sz="2400" dirty="0" smtClean="0"/>
              <a:t>Common forms of valid arguments and fallacies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Here’s another common logic operator:  </a:t>
            </a:r>
            <a:r>
              <a:rPr lang="en-US" sz="2800" dirty="0" smtClean="0">
                <a:sym typeface="Wingdings" pitchFamily="2" charset="2"/>
              </a:rPr>
              <a:t></a:t>
            </a:r>
          </a:p>
          <a:p>
            <a:r>
              <a:rPr lang="en-US" sz="2800" dirty="0" smtClean="0">
                <a:sym typeface="Wingdings" pitchFamily="2" charset="2"/>
              </a:rPr>
              <a:t>p  q means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“if p then q”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“p implies q”</a:t>
            </a:r>
          </a:p>
          <a:p>
            <a:r>
              <a:rPr lang="en-US" sz="2800" dirty="0" smtClean="0">
                <a:sym typeface="Wingdings" pitchFamily="2" charset="2"/>
              </a:rPr>
              <a:t>We refer to the left side of  as the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hypothesis</a:t>
            </a:r>
            <a:r>
              <a:rPr lang="en-US" sz="2800" dirty="0" smtClean="0">
                <a:sym typeface="Wingdings" pitchFamily="2" charset="2"/>
              </a:rPr>
              <a:t> or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sufficient condition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E.g. To be eligible to retire, being age 65 is a sufficient condition:  “If you are 65+, you may retire.”</a:t>
            </a:r>
          </a:p>
          <a:p>
            <a:r>
              <a:rPr lang="en-US" sz="2800" dirty="0" smtClean="0">
                <a:sym typeface="Wingdings" pitchFamily="2" charset="2"/>
              </a:rPr>
              <a:t>The right side of  is the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conclusion</a:t>
            </a:r>
            <a:r>
              <a:rPr lang="en-US" sz="2800" dirty="0" smtClean="0">
                <a:sym typeface="Wingdings" pitchFamily="2" charset="2"/>
              </a:rPr>
              <a:t> or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necessary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Here is how we define the behavior of </a:t>
            </a:r>
            <a:r>
              <a:rPr lang="en-US" sz="2800" dirty="0" smtClean="0">
                <a:sym typeface="Wingdings" pitchFamily="2" charset="2"/>
              </a:rPr>
              <a:t>: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p  q is usually true, unless we “betray our promise”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57600" y="2286000"/>
          <a:ext cx="184245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 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 q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Rewriting the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Useful formula:  </a:t>
            </a:r>
            <a:r>
              <a:rPr lang="en-US" sz="2800" dirty="0" smtClean="0">
                <a:solidFill>
                  <a:srgbClr val="FFFF00"/>
                </a:solidFill>
              </a:rPr>
              <a:t>p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 q = ~ p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 q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In other words, an implication can be written using OR.</a:t>
            </a:r>
          </a:p>
          <a:p>
            <a:r>
              <a:rPr lang="en-US" sz="2800" dirty="0" smtClean="0">
                <a:sym typeface="Symbol"/>
              </a:rPr>
              <a:t>And using </a:t>
            </a:r>
            <a:r>
              <a:rPr lang="en-US" sz="2800" dirty="0" err="1" smtClean="0">
                <a:sym typeface="Symbol"/>
              </a:rPr>
              <a:t>DeMorgan’s</a:t>
            </a:r>
            <a:r>
              <a:rPr lang="en-US" sz="2800" dirty="0" smtClean="0">
                <a:sym typeface="Symbol"/>
              </a:rPr>
              <a:t> Law, we now have a direct way to negate an implication: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			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~ (p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 q) = p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 ~ q</a:t>
            </a:r>
          </a:p>
          <a:p>
            <a:r>
              <a:rPr lang="en-US" sz="2800" dirty="0" smtClean="0">
                <a:sym typeface="Symbol"/>
              </a:rPr>
              <a:t>Let’s manipulate these statements:</a:t>
            </a:r>
          </a:p>
          <a:p>
            <a:pPr lvl="1"/>
            <a:r>
              <a:rPr lang="en-US" sz="2400" dirty="0" smtClean="0">
                <a:sym typeface="Symbol"/>
              </a:rPr>
              <a:t>If today is Thanksgiving, then tomorrow is Friday.</a:t>
            </a:r>
          </a:p>
          <a:p>
            <a:pPr lvl="1"/>
            <a:r>
              <a:rPr lang="en-US" sz="2400" dirty="0" smtClean="0">
                <a:sym typeface="Symbol"/>
              </a:rPr>
              <a:t>If Bob makes over $18,000, he’ll pay income tax, or hide in Switzerland.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 of p </a:t>
            </a:r>
            <a:r>
              <a:rPr lang="en-US" dirty="0" smtClean="0">
                <a:sym typeface="Wingdings" pitchFamily="2" charset="2"/>
              </a:rPr>
              <a:t> 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Once you have written an implication statement, it can be modified in various ways: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Converse</a:t>
            </a:r>
            <a:r>
              <a:rPr lang="en-US" sz="2800" dirty="0" smtClean="0"/>
              <a:t>:	   	q </a:t>
            </a:r>
            <a:r>
              <a:rPr lang="en-US" sz="2800" dirty="0" smtClean="0">
                <a:sym typeface="Wingdings" pitchFamily="2" charset="2"/>
              </a:rPr>
              <a:t> p</a:t>
            </a:r>
          </a:p>
          <a:p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Inverse</a:t>
            </a:r>
            <a:r>
              <a:rPr lang="en-US" sz="2800" dirty="0" smtClean="0">
                <a:sym typeface="Wingdings" pitchFamily="2" charset="2"/>
              </a:rPr>
              <a:t>:	   	~p  ~q</a:t>
            </a:r>
          </a:p>
          <a:p>
            <a:r>
              <a:rPr lang="en-US" sz="2800" dirty="0" err="1" smtClean="0">
                <a:solidFill>
                  <a:srgbClr val="FFFF00"/>
                </a:solidFill>
                <a:sym typeface="Wingdings" pitchFamily="2" charset="2"/>
              </a:rPr>
              <a:t>Contrapositive</a:t>
            </a:r>
            <a:r>
              <a:rPr lang="en-US" sz="2800" dirty="0" smtClean="0">
                <a:sym typeface="Wingdings" pitchFamily="2" charset="2"/>
              </a:rPr>
              <a:t>:  	~q  ~p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The </a:t>
            </a:r>
            <a:r>
              <a:rPr lang="en-US" sz="2800" dirty="0" err="1" smtClean="0">
                <a:sym typeface="Wingdings" pitchFamily="2" charset="2"/>
              </a:rPr>
              <a:t>contrapositive</a:t>
            </a:r>
            <a:r>
              <a:rPr lang="en-US" sz="2800" dirty="0" smtClean="0">
                <a:sym typeface="Wingdings" pitchFamily="2" charset="2"/>
              </a:rPr>
              <a:t> is equivalent to p  q.</a:t>
            </a:r>
          </a:p>
          <a:p>
            <a:r>
              <a:rPr lang="en-US" sz="2800" dirty="0" smtClean="0">
                <a:sym typeface="Wingdings" pitchFamily="2" charset="2"/>
              </a:rPr>
              <a:t>The converse and inverse are equivalent to each other, but </a:t>
            </a:r>
            <a:r>
              <a:rPr lang="en-US" sz="2800" u="sng" dirty="0" smtClean="0">
                <a:sym typeface="Wingdings" pitchFamily="2" charset="2"/>
              </a:rPr>
              <a:t>not</a:t>
            </a:r>
            <a:r>
              <a:rPr lang="en-US" sz="2800" dirty="0" smtClean="0">
                <a:sym typeface="Wingdings" pitchFamily="2" charset="2"/>
              </a:rPr>
              <a:t> necessarily equal to p  q.</a:t>
            </a:r>
          </a:p>
          <a:p>
            <a:r>
              <a:rPr lang="en-US" sz="2800" dirty="0" smtClean="0">
                <a:sym typeface="Wingdings" pitchFamily="2" charset="2"/>
              </a:rPr>
              <a:t>Sometimes helpful to combine </a:t>
            </a:r>
            <a:r>
              <a:rPr lang="en-US" sz="2800" dirty="0" err="1" smtClean="0">
                <a:sym typeface="Wingdings" pitchFamily="2" charset="2"/>
              </a:rPr>
              <a:t>contrapositive</a:t>
            </a:r>
            <a:r>
              <a:rPr lang="en-US" sz="2800" dirty="0" smtClean="0">
                <a:sym typeface="Wingdings" pitchFamily="2" charset="2"/>
              </a:rPr>
              <a:t> with earlier equivalence using OR.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are the converse, inverse and </a:t>
            </a:r>
            <a:r>
              <a:rPr lang="en-US" sz="2800" dirty="0" err="1" smtClean="0"/>
              <a:t>contrapositive</a:t>
            </a:r>
            <a:r>
              <a:rPr lang="en-US" sz="2800" dirty="0" smtClean="0"/>
              <a:t> of these statements?</a:t>
            </a:r>
          </a:p>
          <a:p>
            <a:pPr lvl="1"/>
            <a:r>
              <a:rPr lang="en-US" sz="2400" dirty="0" smtClean="0"/>
              <a:t>If you forget your umbrella, you’ll get wet.</a:t>
            </a:r>
          </a:p>
          <a:p>
            <a:pPr lvl="1"/>
            <a:r>
              <a:rPr lang="en-US" sz="2400" dirty="0" smtClean="0"/>
              <a:t>If you finish dinner, you may play outside.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Do you see which statements are equivalent, and which are not?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sequence of statements:</a:t>
            </a:r>
          </a:p>
          <a:p>
            <a:pPr>
              <a:buNone/>
            </a:pPr>
            <a:r>
              <a:rPr lang="en-US" sz="2800" dirty="0" smtClean="0"/>
              <a:t>	p1		The statements above the line are</a:t>
            </a:r>
          </a:p>
          <a:p>
            <a:pPr>
              <a:buNone/>
            </a:pPr>
            <a:r>
              <a:rPr lang="en-US" sz="2800" dirty="0" smtClean="0"/>
              <a:t>	p2		called the </a:t>
            </a:r>
            <a:r>
              <a:rPr lang="en-US" sz="2800" dirty="0" smtClean="0">
                <a:solidFill>
                  <a:srgbClr val="FFFF00"/>
                </a:solidFill>
              </a:rPr>
              <a:t>premises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p3</a:t>
            </a:r>
          </a:p>
          <a:p>
            <a:pPr>
              <a:buNone/>
            </a:pPr>
            <a:r>
              <a:rPr lang="en-US" sz="2800" dirty="0" smtClean="0"/>
              <a:t>	…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______</a:t>
            </a:r>
          </a:p>
          <a:p>
            <a:pPr>
              <a:buNone/>
            </a:pPr>
            <a:r>
              <a:rPr lang="en-US" sz="2800" dirty="0" smtClean="0"/>
              <a:t>	Q		The final statement, under the line, is the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dirty="0" smtClean="0">
                <a:solidFill>
                  <a:srgbClr val="FFFF00"/>
                </a:solidFill>
              </a:rPr>
              <a:t>conclusion</a:t>
            </a:r>
            <a:r>
              <a:rPr lang="en-US" sz="28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Arguments are used to prove, persuade or convince.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An argument is either </a:t>
            </a:r>
            <a:r>
              <a:rPr lang="en-US" sz="2800" dirty="0" smtClean="0">
                <a:solidFill>
                  <a:srgbClr val="FFFF00"/>
                </a:solidFill>
              </a:rPr>
              <a:t>valid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FFFF00"/>
                </a:solidFill>
              </a:rPr>
              <a:t>invalid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Valid means “makes sense” </a:t>
            </a:r>
          </a:p>
          <a:p>
            <a:pPr lvl="1"/>
            <a:r>
              <a:rPr lang="en-US" sz="2400" dirty="0" smtClean="0"/>
              <a:t>i.e. the argument is constructed properly</a:t>
            </a:r>
          </a:p>
          <a:p>
            <a:pPr lvl="1"/>
            <a:r>
              <a:rPr lang="en-US" sz="2400" dirty="0" smtClean="0"/>
              <a:t>If the premises are true, then the conclusion must be true.</a:t>
            </a:r>
          </a:p>
          <a:p>
            <a:r>
              <a:rPr lang="en-US" sz="2800" dirty="0" smtClean="0"/>
              <a:t>Be careful:</a:t>
            </a:r>
          </a:p>
          <a:p>
            <a:pPr lvl="1"/>
            <a:r>
              <a:rPr lang="en-US" sz="2400" dirty="0" smtClean="0"/>
              <a:t>Being valid or invalid only depends on form/syntax of the argument, </a:t>
            </a:r>
            <a:r>
              <a:rPr lang="en-US" sz="2400" u="sng" dirty="0" smtClean="0"/>
              <a:t>not</a:t>
            </a:r>
            <a:r>
              <a:rPr lang="en-US" sz="2400" dirty="0" smtClean="0"/>
              <a:t> the meaning of individual statements.</a:t>
            </a:r>
          </a:p>
          <a:p>
            <a:pPr lvl="1"/>
            <a:r>
              <a:rPr lang="en-US" sz="2400" dirty="0" smtClean="0"/>
              <a:t>Invalid means:  Even if the premises are all true, the conclusion could still be false!</a:t>
            </a:r>
          </a:p>
          <a:p>
            <a:pPr lvl="1"/>
            <a:r>
              <a:rPr lang="en-US" sz="2400" dirty="0" smtClean="0"/>
              <a:t>True conclusion does not mean argument must be valid!</a:t>
            </a:r>
          </a:p>
          <a:p>
            <a:r>
              <a:rPr lang="en-US" sz="2800" dirty="0" smtClean="0"/>
              <a:t>An argument is valid if:</a:t>
            </a:r>
          </a:p>
          <a:p>
            <a:pPr>
              <a:buNone/>
            </a:pPr>
            <a:r>
              <a:rPr lang="en-US" sz="2800" dirty="0" smtClean="0"/>
              <a:t>	(p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 p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  p</a:t>
            </a:r>
            <a:r>
              <a:rPr lang="en-US" sz="2800" baseline="-25000" dirty="0" smtClean="0">
                <a:sym typeface="Symbol"/>
              </a:rPr>
              <a:t>3</a:t>
            </a:r>
            <a:r>
              <a:rPr lang="en-US" sz="2800" dirty="0" smtClean="0">
                <a:sym typeface="Symbol"/>
              </a:rPr>
              <a:t>  …  </a:t>
            </a:r>
            <a:r>
              <a:rPr lang="en-US" sz="2800" dirty="0" err="1" smtClean="0">
                <a:sym typeface="Symbol"/>
              </a:rPr>
              <a:t>p</a:t>
            </a:r>
            <a:r>
              <a:rPr lang="en-US" sz="2800" baseline="-25000" dirty="0" err="1" smtClean="0">
                <a:sym typeface="Symbol"/>
              </a:rPr>
              <a:t>n</a:t>
            </a:r>
            <a:r>
              <a:rPr lang="en-US" sz="2800" dirty="0" smtClean="0">
                <a:sym typeface="Symbol"/>
              </a:rPr>
              <a:t>) </a:t>
            </a:r>
            <a:r>
              <a:rPr lang="en-US" sz="2800" dirty="0" smtClean="0">
                <a:sym typeface="Wingdings" pitchFamily="2" charset="2"/>
              </a:rPr>
              <a:t> Q  is a tautology.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Valid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Here are some common valid argument forms.  Can you write them out in symbols?</a:t>
            </a:r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438400"/>
          <a:ext cx="8077200" cy="4191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5500">
                <a:tc>
                  <a:txBody>
                    <a:bodyPr/>
                    <a:lstStyle/>
                    <a:p>
                      <a:r>
                        <a:rPr lang="en-US" dirty="0" smtClean="0"/>
                        <a:t>Modus</a:t>
                      </a:r>
                      <a:r>
                        <a:rPr lang="en-US" baseline="0" dirty="0" smtClean="0"/>
                        <a:t> ponens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dirty="0" smtClean="0"/>
                        <a:t>   If it’s raining,</a:t>
                      </a:r>
                      <a:r>
                        <a:rPr lang="en-US" baseline="0" dirty="0" smtClean="0"/>
                        <a:t> then there are clouds.</a:t>
                      </a:r>
                    </a:p>
                    <a:p>
                      <a:r>
                        <a:rPr lang="en-US" dirty="0" smtClean="0"/>
                        <a:t>   It’s raining</a:t>
                      </a:r>
                    </a:p>
                    <a:p>
                      <a:r>
                        <a:rPr lang="en-US" dirty="0" smtClean="0"/>
                        <a:t>   _____________________________</a:t>
                      </a:r>
                    </a:p>
                    <a:p>
                      <a:r>
                        <a:rPr lang="en-US" dirty="0" smtClean="0"/>
                        <a:t>   There are clouds.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Disjunctive</a:t>
                      </a:r>
                      <a:r>
                        <a:rPr lang="en-US" baseline="0" dirty="0" smtClean="0"/>
                        <a:t> syllogism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  I’ll travel by plane or by train.</a:t>
                      </a:r>
                    </a:p>
                    <a:p>
                      <a:r>
                        <a:rPr lang="en-US" baseline="0" dirty="0" smtClean="0"/>
                        <a:t>   I didn’t come by plane.</a:t>
                      </a:r>
                    </a:p>
                    <a:p>
                      <a:r>
                        <a:rPr lang="en-US" baseline="0" dirty="0" smtClean="0"/>
                        <a:t>   _________________________</a:t>
                      </a:r>
                    </a:p>
                    <a:p>
                      <a:r>
                        <a:rPr lang="en-US" baseline="0" dirty="0" smtClean="0"/>
                        <a:t>   I came by train.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0">
                <a:tc>
                  <a:txBody>
                    <a:bodyPr/>
                    <a:lstStyle/>
                    <a:p>
                      <a:r>
                        <a:rPr lang="en-US" dirty="0" smtClean="0"/>
                        <a:t>Modus </a:t>
                      </a:r>
                      <a:r>
                        <a:rPr lang="en-US" dirty="0" err="1" smtClean="0"/>
                        <a:t>tollens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If it’s raining, then there are clouds.</a:t>
                      </a:r>
                    </a:p>
                    <a:p>
                      <a:r>
                        <a:rPr lang="en-US" baseline="0" dirty="0" smtClean="0"/>
                        <a:t>   There are no clouds.</a:t>
                      </a:r>
                    </a:p>
                    <a:p>
                      <a:r>
                        <a:rPr lang="en-US" baseline="0" dirty="0" smtClean="0"/>
                        <a:t>   ______________________________</a:t>
                      </a:r>
                    </a:p>
                    <a:p>
                      <a:r>
                        <a:rPr lang="en-US" baseline="0" dirty="0" smtClean="0"/>
                        <a:t>   It’s not raining.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Transitivity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If it rains, I’ll bring an umbrella.</a:t>
                      </a:r>
                    </a:p>
                    <a:p>
                      <a:r>
                        <a:rPr lang="en-US" dirty="0" smtClean="0"/>
                        <a:t>   If I bring</a:t>
                      </a:r>
                      <a:r>
                        <a:rPr lang="en-US" baseline="0" dirty="0" smtClean="0"/>
                        <a:t> my umbrella, I’ll walk.</a:t>
                      </a:r>
                    </a:p>
                    <a:p>
                      <a:r>
                        <a:rPr lang="en-US" baseline="0" dirty="0" smtClean="0"/>
                        <a:t>   ___________________________</a:t>
                      </a:r>
                    </a:p>
                    <a:p>
                      <a:r>
                        <a:rPr lang="en-US" baseline="0" dirty="0" smtClean="0"/>
                        <a:t>   If it rains, I’ll walk.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Discrete = math for computer science</a:t>
            </a:r>
          </a:p>
          <a:p>
            <a:pPr lvl="1"/>
            <a:r>
              <a:rPr lang="en-US" sz="2400" dirty="0" smtClean="0"/>
              <a:t>Focus on whole number calculations, integers, counting</a:t>
            </a:r>
          </a:p>
          <a:p>
            <a:pPr lvl="1"/>
            <a:r>
              <a:rPr lang="en-US" sz="2400" dirty="0" smtClean="0"/>
              <a:t>As opposed to:  continuous, real numbers, calculus, measuring</a:t>
            </a:r>
          </a:p>
          <a:p>
            <a:endParaRPr lang="en-US" sz="2800" dirty="0" smtClean="0"/>
          </a:p>
          <a:p>
            <a:r>
              <a:rPr lang="en-US" sz="2800" dirty="0" smtClean="0"/>
              <a:t>First area of study is logic (a.k.a.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algebra)</a:t>
            </a:r>
          </a:p>
          <a:p>
            <a:pPr lvl="1"/>
            <a:r>
              <a:rPr lang="en-US" sz="2400" dirty="0" smtClean="0"/>
              <a:t>You see it in programming:           &amp;&amp;        ||          !</a:t>
            </a:r>
          </a:p>
          <a:p>
            <a:pPr lvl="1"/>
            <a:r>
              <a:rPr lang="en-US" sz="2400" dirty="0" smtClean="0"/>
              <a:t>Also used in computer chip design</a:t>
            </a:r>
          </a:p>
          <a:p>
            <a:pPr lvl="1"/>
            <a:r>
              <a:rPr lang="en-US" sz="2400" dirty="0" smtClean="0"/>
              <a:t>And when designing an algorithm:  we can use logic to show our method is correct:  analysis of if-statements and loops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Another term for invalid argument</a:t>
            </a:r>
          </a:p>
          <a:p>
            <a:r>
              <a:rPr lang="en-US" sz="2800" dirty="0" smtClean="0"/>
              <a:t>They often look “almost” the same as a valid argument!</a:t>
            </a:r>
          </a:p>
          <a:p>
            <a:r>
              <a:rPr lang="en-US" sz="2800" dirty="0" smtClean="0"/>
              <a:t>Can you explain why these are fallacies?</a:t>
            </a:r>
          </a:p>
          <a:p>
            <a:pPr>
              <a:buNone/>
            </a:pPr>
            <a:r>
              <a:rPr lang="en-US" sz="2800" dirty="0" smtClean="0"/>
              <a:t>	p </a:t>
            </a:r>
            <a:r>
              <a:rPr lang="en-US" sz="2800" dirty="0" smtClean="0">
                <a:sym typeface="Wingdings" pitchFamily="2" charset="2"/>
              </a:rPr>
              <a:t> q		p  q			p </a:t>
            </a:r>
            <a:r>
              <a:rPr lang="en-US" sz="2800" dirty="0" smtClean="0">
                <a:sym typeface="Symbol"/>
              </a:rPr>
              <a:t> q</a:t>
            </a: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q			~p 			</a:t>
            </a:r>
            <a:r>
              <a:rPr lang="en-US" sz="2800" dirty="0" err="1" smtClean="0">
                <a:sym typeface="Wingdings" pitchFamily="2" charset="2"/>
              </a:rPr>
              <a:t>p</a:t>
            </a: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_______		_______		______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p			~ q			~ q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Galo</a:t>
            </a:r>
            <a:r>
              <a:rPr lang="en-US" dirty="0" smtClean="0"/>
              <a:t> de </a:t>
            </a:r>
            <a:r>
              <a:rPr lang="en-US" dirty="0" err="1" smtClean="0"/>
              <a:t>Barcelos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Long ago, a rich landowner in </a:t>
            </a:r>
            <a:r>
              <a:rPr lang="en-US" sz="2400" dirty="0" err="1" smtClean="0"/>
              <a:t>Barcelos</a:t>
            </a:r>
            <a:r>
              <a:rPr lang="en-US" sz="2400" dirty="0" smtClean="0"/>
              <a:t> gave a banquet.  Afterward, it was discovered that some silver was stolen.  One of the guests was arrested for the theft.  He vehemently proclaimed his innocence, but the court found him guilty.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As the man was being led away to serve his sentence, he noticed a rooster in a basket nearby.  He said:  “If I am innocent, then this rooster will crow!”  The rooster crowed, and so the prisoner was immediately freed.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029200"/>
            <a:ext cx="117323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2 = 3</a:t>
            </a:r>
          </a:p>
          <a:p>
            <a:pPr marL="0" indent="0">
              <a:buNone/>
            </a:pPr>
            <a:r>
              <a:rPr lang="en-US" sz="2400" dirty="0" smtClean="0"/>
              <a:t>Therefore, pigs fly.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2 &lt; 3</a:t>
            </a:r>
          </a:p>
          <a:p>
            <a:pPr marL="0" indent="0">
              <a:buNone/>
            </a:pPr>
            <a:r>
              <a:rPr lang="en-US" sz="2400" dirty="0" smtClean="0"/>
              <a:t>Therefore, pigs don’t fly.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If 2 = 3 then pigs fly.</a:t>
            </a:r>
          </a:p>
          <a:p>
            <a:pPr marL="0" indent="0">
              <a:buNone/>
            </a:pPr>
            <a:r>
              <a:rPr lang="en-US" sz="2400" dirty="0" smtClean="0"/>
              <a:t>2 = 3</a:t>
            </a:r>
          </a:p>
          <a:p>
            <a:pPr marL="0" indent="0">
              <a:buNone/>
            </a:pPr>
            <a:r>
              <a:rPr lang="en-US" sz="2400" dirty="0" smtClean="0"/>
              <a:t>Therefore, pigs fly.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dirty="0" smtClean="0"/>
              <a:t>f 2 &lt; 3 then pigs don’t fly.</a:t>
            </a:r>
          </a:p>
          <a:p>
            <a:pPr marL="0" indent="0">
              <a:buNone/>
            </a:pPr>
            <a:r>
              <a:rPr lang="en-US" sz="2400" dirty="0" smtClean="0"/>
              <a:t>Pigs don’t fly.</a:t>
            </a:r>
          </a:p>
          <a:p>
            <a:pPr marL="0" indent="0">
              <a:buNone/>
            </a:pPr>
            <a:r>
              <a:rPr lang="en-US" sz="2400" dirty="0" smtClean="0"/>
              <a:t>Therefore, 2 &lt; 3.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 </a:t>
            </a:r>
            <a:r>
              <a:rPr lang="en-US" sz="2400" dirty="0" smtClean="0">
                <a:sym typeface="Wingdings" panose="05000000000000000000" pitchFamily="2" charset="2"/>
              </a:rPr>
              <a:t> Q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Q  (R or S)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~R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P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Therefore, S</a:t>
            </a:r>
          </a:p>
          <a:p>
            <a:pPr marL="0" indent="0">
              <a:buNone/>
            </a:pPr>
            <a:endParaRPr lang="en-US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33199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Use truth tables to solve….</a:t>
            </a:r>
          </a:p>
          <a:p>
            <a:pPr>
              <a:buNone/>
            </a:pPr>
            <a:r>
              <a:rPr lang="en-US" sz="2800" i="1" dirty="0" smtClean="0"/>
              <a:t>A pilgrim came to a fork in the road.  One road led to safety, and the other to death.  In each fork stood a guardian.  They were twins.  One twin always spoke the truth and the other always lied.</a:t>
            </a:r>
          </a:p>
          <a:p>
            <a:pPr>
              <a:buNone/>
            </a:pPr>
            <a:r>
              <a:rPr lang="en-US" sz="2800" i="1" dirty="0" smtClean="0"/>
              <a:t>The pilgrim was allowed only one question.  And to save his life he had to find out which road led to safety.  So what did he ask?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Dick Francis</a:t>
            </a:r>
            <a:r>
              <a:rPr lang="en-US" sz="2800" i="1" dirty="0" smtClean="0"/>
              <a:t>.  Decider</a:t>
            </a:r>
            <a:r>
              <a:rPr lang="en-US" sz="2800" dirty="0" smtClean="0"/>
              <a:t>.  Putnam (1993), pp. 141-143.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Liar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can we conclude?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209800"/>
          <a:ext cx="5812896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8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9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Ask</a:t>
                      </a:r>
                      <a:r>
                        <a:rPr lang="en-US" baseline="0" dirty="0" smtClean="0"/>
                        <a:t> whom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tells…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Safe road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Brother would</a:t>
                      </a:r>
                      <a:r>
                        <a:rPr lang="en-US" baseline="0" dirty="0" smtClean="0"/>
                        <a:t> say safe road is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with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Would an atheist say this:  </a:t>
            </a:r>
            <a:r>
              <a:rPr lang="en-US" sz="2400" dirty="0" smtClean="0"/>
              <a:t>“</a:t>
            </a:r>
            <a:r>
              <a:rPr lang="en-US" sz="2400" i="1" dirty="0" smtClean="0"/>
              <a:t>If God exists, then I love God.”</a:t>
            </a:r>
          </a:p>
          <a:p>
            <a:r>
              <a:rPr lang="en-US" sz="2800" dirty="0" smtClean="0"/>
              <a:t>Would a Christian say this:  </a:t>
            </a:r>
            <a:r>
              <a:rPr lang="en-US" sz="2400" dirty="0" smtClean="0"/>
              <a:t>“</a:t>
            </a:r>
            <a:r>
              <a:rPr lang="en-US" sz="2400" i="1" dirty="0" smtClean="0"/>
              <a:t>2 = 3, and I love God</a:t>
            </a:r>
            <a:r>
              <a:rPr lang="en-US" sz="2400" dirty="0" smtClean="0"/>
              <a:t>.”</a:t>
            </a:r>
          </a:p>
          <a:p>
            <a:r>
              <a:rPr lang="en-US" sz="2800" dirty="0" smtClean="0"/>
              <a:t>“A is not B because of C.”</a:t>
            </a:r>
          </a:p>
          <a:p>
            <a:pPr lvl="1"/>
            <a:r>
              <a:rPr lang="en-US" sz="2400" dirty="0" smtClean="0"/>
              <a:t>Interpretation #1:  A is not B, and C is the reason why.</a:t>
            </a:r>
          </a:p>
          <a:p>
            <a:pPr lvl="1"/>
            <a:r>
              <a:rPr lang="en-US" sz="2400" dirty="0" smtClean="0"/>
              <a:t>Interpretation #2:  C cannot be used to explain why A is not B.  In this case, we don’t necessarily assert either the “C” or the “A is not B.”  Maybe C is false or irrelevant.  Although we don’t establish A is not B, it’s implied.</a:t>
            </a:r>
            <a:endParaRPr lang="en-US" sz="2800" dirty="0" smtClean="0"/>
          </a:p>
          <a:p>
            <a:r>
              <a:rPr lang="en-US" sz="2800" dirty="0" smtClean="0"/>
              <a:t>How would you interpret…. </a:t>
            </a:r>
            <a:endParaRPr lang="en-US" sz="2800" dirty="0"/>
          </a:p>
          <a:p>
            <a:pPr marL="457200" lvl="1" indent="0">
              <a:buNone/>
            </a:pPr>
            <a:r>
              <a:rPr lang="en-US" sz="2400" dirty="0" smtClean="0"/>
              <a:t>	“</a:t>
            </a:r>
            <a:r>
              <a:rPr lang="en-US" sz="2400" i="1" dirty="0" smtClean="0"/>
              <a:t>The cookies are not delicious because of the coconut</a:t>
            </a:r>
            <a:r>
              <a:rPr lang="en-US" sz="2400" dirty="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2171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Digital circuits</a:t>
            </a:r>
          </a:p>
          <a:p>
            <a:pPr lvl="1"/>
            <a:r>
              <a:rPr lang="en-US" sz="2400" dirty="0" smtClean="0"/>
              <a:t>Notation</a:t>
            </a:r>
          </a:p>
          <a:p>
            <a:pPr lvl="1"/>
            <a:r>
              <a:rPr lang="en-US" sz="2400" dirty="0" smtClean="0"/>
              <a:t>Operators become gates</a:t>
            </a:r>
          </a:p>
          <a:p>
            <a:pPr lvl="1"/>
            <a:r>
              <a:rPr lang="en-US" sz="2400" dirty="0" smtClean="0"/>
              <a:t>Universal gates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Boolean function </a:t>
            </a:r>
            <a:r>
              <a:rPr lang="en-US" sz="2800" dirty="0" smtClean="0">
                <a:sym typeface="Wingdings" pitchFamily="2" charset="2"/>
              </a:rPr>
              <a:t> digital circuit</a:t>
            </a:r>
          </a:p>
          <a:p>
            <a:r>
              <a:rPr lang="en-US" sz="2800" dirty="0" smtClean="0">
                <a:sym typeface="Wingdings" pitchFamily="2" charset="2"/>
              </a:rPr>
              <a:t>Given desired T.T., construct formula or circuit</a:t>
            </a:r>
          </a:p>
          <a:p>
            <a:endParaRPr lang="en-US" sz="28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Computer hardware is full of logic</a:t>
            </a:r>
          </a:p>
          <a:p>
            <a:r>
              <a:rPr lang="en-US" sz="2800" dirty="0" smtClean="0"/>
              <a:t>We tend to use different </a:t>
            </a:r>
            <a:r>
              <a:rPr lang="en-US" sz="2800" u="sng" dirty="0" smtClean="0"/>
              <a:t>notation</a:t>
            </a:r>
            <a:r>
              <a:rPr lang="en-US" sz="2800" dirty="0" smtClean="0"/>
              <a:t>, which is more reminiscent of ordinary algebra.</a:t>
            </a:r>
          </a:p>
          <a:p>
            <a:r>
              <a:rPr lang="en-US" sz="2800" dirty="0" smtClean="0"/>
              <a:t>We can use familiar algebraic laws.  </a:t>
            </a:r>
          </a:p>
          <a:p>
            <a:pPr lvl="1"/>
            <a:r>
              <a:rPr lang="en-US" sz="2400" dirty="0" smtClean="0"/>
              <a:t>To simplify (x + y)(x’ + z).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25944"/>
              </p:ext>
            </p:extLst>
          </p:nvPr>
        </p:nvGraphicFramePr>
        <p:xfrm>
          <a:off x="1447800" y="4339100"/>
          <a:ext cx="6015515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5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9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Traditional logic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Computer logic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  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en-US" sz="2000" baseline="0" dirty="0" smtClean="0"/>
                        <a:t>  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Variables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  q  r 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  y  z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Operators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ym typeface="Symbol"/>
                        </a:rPr>
                        <a:t>    </a:t>
                      </a:r>
                      <a:r>
                        <a:rPr lang="en-US" sz="2000" dirty="0" smtClean="0">
                          <a:sym typeface="Wingdings" pitchFamily="2" charset="2"/>
                        </a:rPr>
                        <a:t>~  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  +  ‘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Purpose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Validity of argument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Design chips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basic building block is the logic gate, which performs a single operations (e.g. AND)</a:t>
            </a:r>
          </a:p>
          <a:p>
            <a:r>
              <a:rPr lang="en-US" sz="2800" dirty="0" smtClean="0"/>
              <a:t>Several logic gates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boolean</a:t>
            </a:r>
            <a:r>
              <a:rPr lang="en-US" sz="2800" dirty="0" smtClean="0">
                <a:sym typeface="Wingdings" pitchFamily="2" charset="2"/>
              </a:rPr>
              <a:t> function</a:t>
            </a:r>
          </a:p>
          <a:p>
            <a:r>
              <a:rPr lang="en-US" sz="2800" dirty="0" smtClean="0">
                <a:sym typeface="Wingdings" pitchFamily="2" charset="2"/>
              </a:rPr>
              <a:t>Several </a:t>
            </a:r>
            <a:r>
              <a:rPr lang="en-US" sz="2800" dirty="0" err="1" smtClean="0">
                <a:sym typeface="Wingdings" pitchFamily="2" charset="2"/>
              </a:rPr>
              <a:t>boolean</a:t>
            </a:r>
            <a:r>
              <a:rPr lang="en-US" sz="2800" dirty="0" smtClean="0">
                <a:sym typeface="Wingdings" pitchFamily="2" charset="2"/>
              </a:rPr>
              <a:t> functions  circuit / chip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3600" y="4114800"/>
          <a:ext cx="445516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inputs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outputs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Logic gate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Usually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Boolean function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Many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Circuit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Many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Many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operations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solidFill>
                  <a:srgbClr val="FFFF00"/>
                </a:solidFill>
              </a:rPr>
              <a:t>AND</a:t>
            </a:r>
          </a:p>
          <a:p>
            <a:pPr lvl="1"/>
            <a:r>
              <a:rPr lang="en-US" sz="2000" smtClean="0"/>
              <a:t>To graduate, you must have 128 credits </a:t>
            </a:r>
            <a:r>
              <a:rPr lang="en-US" sz="2000" u="sng" smtClean="0"/>
              <a:t>and</a:t>
            </a:r>
            <a:r>
              <a:rPr lang="en-US" sz="2000" smtClean="0"/>
              <a:t> 2.0 GPA.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OR</a:t>
            </a:r>
          </a:p>
          <a:p>
            <a:pPr lvl="1"/>
            <a:r>
              <a:rPr lang="en-US" sz="2000" smtClean="0"/>
              <a:t>Classics scholarship requires 3 years of Latin </a:t>
            </a:r>
            <a:r>
              <a:rPr lang="en-US" sz="2000" u="sng" smtClean="0"/>
              <a:t>or</a:t>
            </a:r>
            <a:r>
              <a:rPr lang="en-US" sz="2000" smtClean="0"/>
              <a:t> 3 years of Greek.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XOR</a:t>
            </a:r>
            <a:r>
              <a:rPr lang="en-US" sz="2400" smtClean="0"/>
              <a:t> (“exclusive” or)</a:t>
            </a:r>
          </a:p>
          <a:p>
            <a:pPr lvl="1"/>
            <a:r>
              <a:rPr lang="en-US" sz="2000" smtClean="0"/>
              <a:t>To go to Cincinnati, you can fly </a:t>
            </a:r>
            <a:r>
              <a:rPr lang="en-US" sz="2000" u="sng" smtClean="0"/>
              <a:t>or</a:t>
            </a:r>
            <a:r>
              <a:rPr lang="en-US" sz="2000" smtClean="0"/>
              <a:t> drive.  In other words, it doesn’t make sense to do both.</a:t>
            </a:r>
          </a:p>
          <a:p>
            <a:pPr lvl="1"/>
            <a:r>
              <a:rPr lang="en-US" sz="2000" smtClean="0"/>
              <a:t>Do you want a 2-door </a:t>
            </a:r>
            <a:r>
              <a:rPr lang="en-US" sz="2000" u="sng" smtClean="0"/>
              <a:t>or</a:t>
            </a:r>
            <a:r>
              <a:rPr lang="en-US" sz="2000" smtClean="0"/>
              <a:t> a 4-door car?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NOT</a:t>
            </a:r>
          </a:p>
          <a:p>
            <a:pPr lvl="1"/>
            <a:r>
              <a:rPr lang="en-US" sz="2000" smtClean="0"/>
              <a:t>If a statement is true, its negation is false, and vice versa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Also used to construct a valid argument</a:t>
            </a:r>
          </a:p>
          <a:p>
            <a:pPr lvl="1"/>
            <a:r>
              <a:rPr lang="en-US" sz="2400" dirty="0" smtClean="0"/>
              <a:t>Aristotle’s concept of logos</a:t>
            </a:r>
          </a:p>
          <a:p>
            <a:r>
              <a:rPr lang="en-US" sz="2800" dirty="0" smtClean="0"/>
              <a:t>Some of logic looks like algebra, but it’s about </a:t>
            </a:r>
            <a:r>
              <a:rPr lang="en-US" sz="2800" dirty="0" smtClean="0">
                <a:solidFill>
                  <a:srgbClr val="FFFF00"/>
                </a:solidFill>
              </a:rPr>
              <a:t>statements</a:t>
            </a:r>
            <a:r>
              <a:rPr lang="en-US" sz="2800" dirty="0" smtClean="0"/>
              <a:t>, not numbers</a:t>
            </a:r>
          </a:p>
          <a:p>
            <a:r>
              <a:rPr lang="en-US" sz="2800" dirty="0" smtClean="0"/>
              <a:t>Statement = basic building block of logic</a:t>
            </a:r>
          </a:p>
          <a:p>
            <a:pPr lvl="1"/>
            <a:r>
              <a:rPr lang="en-US" sz="2400" dirty="0" smtClean="0"/>
              <a:t>Definition:  a sentence that is true or false but not both!</a:t>
            </a:r>
          </a:p>
          <a:p>
            <a:pPr lvl="1"/>
            <a:r>
              <a:rPr lang="en-US" sz="2400" dirty="0" smtClean="0"/>
              <a:t>Truth values could also be written as 1 and 0; yes/no</a:t>
            </a:r>
          </a:p>
          <a:p>
            <a:pPr lvl="1"/>
            <a:r>
              <a:rPr lang="en-US" sz="2400" dirty="0" smtClean="0"/>
              <a:t>Examples?</a:t>
            </a:r>
          </a:p>
          <a:p>
            <a:r>
              <a:rPr lang="en-US" sz="2800" dirty="0" smtClean="0"/>
              <a:t>Non-statement would be:  question, command, something vague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Gates</a:t>
            </a:r>
          </a:p>
        </p:txBody>
      </p:sp>
      <p:sp>
        <p:nvSpPr>
          <p:cNvPr id="17411" name="Text Placeholder 4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smtClean="0"/>
              <a:t>Basic building blocks of CPU’s circuitry.</a:t>
            </a:r>
          </a:p>
          <a:p>
            <a:r>
              <a:rPr lang="en-US" sz="2400" smtClean="0"/>
              <a:t>Usually 2 inputs.</a:t>
            </a:r>
          </a:p>
          <a:p>
            <a:r>
              <a:rPr lang="en-US" sz="2400" smtClean="0"/>
              <a:t>X and Y could be 0 or 1.</a:t>
            </a:r>
          </a:p>
          <a:p>
            <a:endParaRPr lang="en-US" sz="2400" smtClean="0"/>
          </a:p>
          <a:p>
            <a:pPr>
              <a:buFontTx/>
              <a:buNone/>
            </a:pPr>
            <a:endParaRPr lang="en-US" sz="2400" smtClean="0"/>
          </a:p>
          <a:p>
            <a:r>
              <a:rPr lang="en-US" sz="2400" smtClean="0"/>
              <a:t>Combining gates into a </a:t>
            </a:r>
            <a:r>
              <a:rPr lang="en-US" sz="2400" smtClean="0">
                <a:solidFill>
                  <a:srgbClr val="FFFF00"/>
                </a:solidFill>
              </a:rPr>
              <a:t>circuit</a:t>
            </a:r>
            <a:r>
              <a:rPr lang="en-US" sz="2400" smtClean="0"/>
              <a:t>:</a:t>
            </a:r>
          </a:p>
          <a:p>
            <a:pPr lvl="1"/>
            <a:r>
              <a:rPr lang="en-US" sz="2000" smtClean="0"/>
              <a:t>The output of one gate becomes input to another.</a:t>
            </a:r>
          </a:p>
          <a:p>
            <a:pPr lvl="1"/>
            <a:r>
              <a:rPr lang="en-US" sz="2000" smtClean="0"/>
              <a:t>This is how more useful operations are performed.</a:t>
            </a:r>
          </a:p>
        </p:txBody>
      </p:sp>
      <p:pic>
        <p:nvPicPr>
          <p:cNvPr id="17412" name="Picture 5" descr="and_ga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1600200"/>
            <a:ext cx="2952750" cy="1181100"/>
          </a:xfrm>
          <a:noFill/>
        </p:spPr>
      </p:pic>
      <p:pic>
        <p:nvPicPr>
          <p:cNvPr id="17413" name="Picture 6" descr="or_g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200400"/>
            <a:ext cx="2857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not_ga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800600"/>
            <a:ext cx="2857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 review</a:t>
            </a:r>
          </a:p>
        </p:txBody>
      </p:sp>
      <p:graphicFrame>
        <p:nvGraphicFramePr>
          <p:cNvPr id="6" name="Group 5"/>
          <p:cNvGraphicFramePr>
            <a:graphicFrameLocks noGrp="1"/>
          </p:cNvGraphicFramePr>
          <p:nvPr/>
        </p:nvGraphicFramePr>
        <p:xfrm>
          <a:off x="1219200" y="2209800"/>
          <a:ext cx="2819400" cy="3251200"/>
        </p:xfrm>
        <a:graphic>
          <a:graphicData uri="http://schemas.openxmlformats.org/drawingml/2006/table">
            <a:tbl>
              <a:tblPr/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9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Group 34"/>
          <p:cNvGraphicFramePr>
            <a:graphicFrameLocks noGrp="1"/>
          </p:cNvGraphicFramePr>
          <p:nvPr/>
        </p:nvGraphicFramePr>
        <p:xfrm>
          <a:off x="5029200" y="2209800"/>
          <a:ext cx="3048000" cy="3251200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9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94" name="Line 64"/>
          <p:cNvSpPr>
            <a:spLocks noChangeShapeType="1"/>
          </p:cNvSpPr>
          <p:nvPr/>
        </p:nvSpPr>
        <p:spPr bwMode="auto">
          <a:xfrm>
            <a:off x="609600" y="3581400"/>
            <a:ext cx="457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95" name="Line 65"/>
          <p:cNvSpPr>
            <a:spLocks noChangeShapeType="1"/>
          </p:cNvSpPr>
          <p:nvPr/>
        </p:nvSpPr>
        <p:spPr bwMode="auto">
          <a:xfrm flipH="1">
            <a:off x="8305800" y="5181600"/>
            <a:ext cx="457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96" name="TextBox 9"/>
          <p:cNvSpPr txBox="1">
            <a:spLocks noChangeArrowheads="1"/>
          </p:cNvSpPr>
          <p:nvPr/>
        </p:nvSpPr>
        <p:spPr bwMode="auto">
          <a:xfrm>
            <a:off x="1143000" y="58674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	</a:t>
            </a:r>
            <a:r>
              <a:rPr lang="en-US" sz="2000"/>
              <a:t>Note:  	0  AND  (anything)  =  0</a:t>
            </a:r>
          </a:p>
          <a:p>
            <a:r>
              <a:rPr lang="en-US" sz="2000"/>
              <a:t>		1   OR   (anything)  =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848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There are 3 ways to represent a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function</a:t>
            </a:r>
          </a:p>
          <a:p>
            <a:r>
              <a:rPr lang="en-US" sz="2800" dirty="0" smtClean="0"/>
              <a:t>Given a </a:t>
            </a:r>
            <a:r>
              <a:rPr lang="en-US" sz="2800" dirty="0" smtClean="0">
                <a:solidFill>
                  <a:srgbClr val="FFFF00"/>
                </a:solidFill>
              </a:rPr>
              <a:t>circuit diagram</a:t>
            </a:r>
            <a:r>
              <a:rPr lang="en-US" sz="2800" dirty="0" smtClean="0"/>
              <a:t>, we can convert to</a:t>
            </a:r>
          </a:p>
          <a:p>
            <a:pPr lvl="1"/>
            <a:r>
              <a:rPr lang="en-US" sz="2400" dirty="0" smtClean="0"/>
              <a:t>Formula</a:t>
            </a:r>
          </a:p>
          <a:p>
            <a:pPr lvl="1"/>
            <a:r>
              <a:rPr lang="en-US" sz="2400" dirty="0" smtClean="0"/>
              <a:t>Truth table</a:t>
            </a:r>
          </a:p>
          <a:p>
            <a:r>
              <a:rPr lang="en-US" sz="2800" dirty="0" smtClean="0"/>
              <a:t>Given a </a:t>
            </a:r>
            <a:r>
              <a:rPr lang="en-US" sz="2800" dirty="0" smtClean="0">
                <a:solidFill>
                  <a:srgbClr val="FFFF00"/>
                </a:solidFill>
              </a:rPr>
              <a:t>formula</a:t>
            </a:r>
            <a:r>
              <a:rPr lang="en-US" sz="2800" dirty="0" smtClean="0"/>
              <a:t>, we can convert to</a:t>
            </a:r>
          </a:p>
          <a:p>
            <a:pPr lvl="1"/>
            <a:r>
              <a:rPr lang="en-US" sz="2400" dirty="0" smtClean="0"/>
              <a:t>Circuit diagram</a:t>
            </a:r>
          </a:p>
          <a:p>
            <a:pPr lvl="1"/>
            <a:r>
              <a:rPr lang="en-US" sz="2400" dirty="0" smtClean="0"/>
              <a:t>Truth table</a:t>
            </a:r>
          </a:p>
          <a:p>
            <a:r>
              <a:rPr lang="en-US" sz="2800" dirty="0" smtClean="0"/>
              <a:t>Given a </a:t>
            </a:r>
            <a:r>
              <a:rPr lang="en-US" sz="2800" dirty="0" smtClean="0">
                <a:solidFill>
                  <a:srgbClr val="FFFF00"/>
                </a:solidFill>
              </a:rPr>
              <a:t>truth table</a:t>
            </a:r>
            <a:r>
              <a:rPr lang="en-US" sz="2800" dirty="0" smtClean="0"/>
              <a:t>, we can convert to</a:t>
            </a:r>
          </a:p>
          <a:p>
            <a:pPr lvl="1"/>
            <a:r>
              <a:rPr lang="en-US" sz="2400" dirty="0" smtClean="0"/>
              <a:t>Formula</a:t>
            </a:r>
          </a:p>
          <a:p>
            <a:pPr lvl="1"/>
            <a:r>
              <a:rPr lang="en-US" sz="2400" dirty="0" smtClean="0"/>
              <a:t>Circuit diagram</a:t>
            </a:r>
          </a:p>
        </p:txBody>
      </p:sp>
    </p:spTree>
    <p:extLst>
      <p:ext uri="{BB962C8B-B14F-4D97-AF65-F5344CB8AC3E}">
        <p14:creationId xmlns:p14="http://schemas.microsoft.com/office/powerpoint/2010/main" val="175253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XOR</a:t>
            </a:r>
          </a:p>
        </p:txBody>
      </p:sp>
      <p:sp>
        <p:nvSpPr>
          <p:cNvPr id="19459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XOR basically says, “either but not both”</a:t>
            </a:r>
          </a:p>
          <a:p>
            <a:endParaRPr lang="en-US" sz="2400" smtClean="0"/>
          </a:p>
          <a:p>
            <a:r>
              <a:rPr lang="en-US" sz="2400" smtClean="0"/>
              <a:t>The output is 1 if both inputs are different.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05400" y="1981200"/>
          <a:ext cx="3505200" cy="347980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00"/>
                          </a:solidFill>
                        </a:rPr>
                        <a:t>Ans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1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0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1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1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0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1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0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0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9488" name="Picture 5" descr="xor_g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724400"/>
            <a:ext cx="2857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NOR, NAND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848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NOR gate</a:t>
            </a:r>
          </a:p>
          <a:p>
            <a:pPr lvl="1"/>
            <a:r>
              <a:rPr lang="en-US" sz="2400" dirty="0" smtClean="0"/>
              <a:t>Negation of the OR</a:t>
            </a:r>
          </a:p>
          <a:p>
            <a:pPr lvl="1"/>
            <a:r>
              <a:rPr lang="en-US" sz="2400" dirty="0" smtClean="0"/>
              <a:t>Same as feeding output of OR into a NOT gate.</a:t>
            </a:r>
          </a:p>
          <a:p>
            <a:pPr lvl="1"/>
            <a:r>
              <a:rPr lang="en-US" sz="2400" dirty="0" smtClean="0"/>
              <a:t>Symbol for NOR gate is same as OR but with a loop on the end.</a:t>
            </a:r>
          </a:p>
          <a:p>
            <a:r>
              <a:rPr lang="en-US" sz="2800" dirty="0" smtClean="0"/>
              <a:t>NAND gate</a:t>
            </a:r>
          </a:p>
          <a:p>
            <a:pPr lvl="1"/>
            <a:r>
              <a:rPr lang="en-US" sz="2400" dirty="0" smtClean="0"/>
              <a:t>Negation of the AND…. analogous to NOR.</a:t>
            </a:r>
          </a:p>
          <a:p>
            <a:r>
              <a:rPr lang="en-US" sz="2800" dirty="0" smtClean="0"/>
              <a:t>Interesting property:</a:t>
            </a:r>
          </a:p>
          <a:p>
            <a:pPr lvl="1"/>
            <a:r>
              <a:rPr lang="en-US" sz="2400" dirty="0" smtClean="0"/>
              <a:t>NOR and NAND are </a:t>
            </a:r>
            <a:r>
              <a:rPr lang="en-US" sz="2400" dirty="0" smtClean="0">
                <a:solidFill>
                  <a:srgbClr val="FFFF00"/>
                </a:solidFill>
              </a:rPr>
              <a:t>universal gates</a:t>
            </a:r>
            <a:r>
              <a:rPr lang="en-US" sz="2400" dirty="0" smtClean="0"/>
              <a:t>.  Any other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operation can be implemented by using several NAND’s or several NOR’s.</a:t>
            </a:r>
          </a:p>
          <a:p>
            <a:pPr lvl="1"/>
            <a:r>
              <a:rPr lang="en-US" sz="2400" dirty="0" smtClean="0"/>
              <a:t>How would we do it? 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Just another name for a compound statement</a:t>
            </a:r>
          </a:p>
          <a:p>
            <a:pPr lvl="1"/>
            <a:r>
              <a:rPr lang="en-US" sz="2400" dirty="0" smtClean="0"/>
              <a:t>Example:  F = </a:t>
            </a:r>
            <a:r>
              <a:rPr lang="en-US" sz="2400" dirty="0" err="1" smtClean="0"/>
              <a:t>xy</a:t>
            </a:r>
            <a:r>
              <a:rPr lang="en-US" sz="2400" dirty="0" smtClean="0"/>
              <a:t> + z’</a:t>
            </a:r>
          </a:p>
          <a:p>
            <a:r>
              <a:rPr lang="en-US" sz="2800" dirty="0" smtClean="0"/>
              <a:t>Can represent in various ways</a:t>
            </a:r>
          </a:p>
          <a:p>
            <a:pPr lvl="1"/>
            <a:r>
              <a:rPr lang="en-US" sz="2400" dirty="0" smtClean="0"/>
              <a:t>Formula</a:t>
            </a:r>
          </a:p>
          <a:p>
            <a:pPr lvl="1"/>
            <a:r>
              <a:rPr lang="en-US" sz="2400" dirty="0" smtClean="0"/>
              <a:t>Truth table:  focus on which rows yield value of True</a:t>
            </a:r>
          </a:p>
          <a:p>
            <a:pPr lvl="1"/>
            <a:r>
              <a:rPr lang="en-US" sz="2400" dirty="0" smtClean="0"/>
              <a:t>Drawing</a:t>
            </a:r>
          </a:p>
          <a:p>
            <a:r>
              <a:rPr lang="en-US" sz="2800" dirty="0" smtClean="0"/>
              <a:t>Skill:  if given drawing, we can write the formula  </a:t>
            </a:r>
            <a:r>
              <a:rPr lang="en-US" sz="2800" dirty="0" smtClean="0">
                <a:sym typeface="Wingdings" pitchFamily="2" charset="2"/>
              </a:rPr>
              <a:t>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Shorthand:  possible for gates to take &gt; 2 inputs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I’ll draw a circuit.  You figure out the formula.</a:t>
            </a:r>
          </a:p>
          <a:p>
            <a:r>
              <a:rPr lang="en-US" sz="2800" dirty="0" smtClean="0"/>
              <a:t>Draw the circuit for F = xyz’ + </a:t>
            </a:r>
            <a:r>
              <a:rPr lang="en-US" sz="2800" dirty="0" err="1" smtClean="0"/>
              <a:t>xy</a:t>
            </a:r>
            <a:r>
              <a:rPr lang="en-US" sz="2800" dirty="0" smtClean="0"/>
              <a:t>’</a:t>
            </a:r>
          </a:p>
          <a:p>
            <a:r>
              <a:rPr lang="en-US" sz="2800" dirty="0" smtClean="0"/>
              <a:t>How would you rewrite x’ using only NAND?</a:t>
            </a:r>
          </a:p>
          <a:p>
            <a:r>
              <a:rPr lang="en-US" sz="2800" dirty="0" smtClean="0"/>
              <a:t>How would you rewrite </a:t>
            </a:r>
            <a:r>
              <a:rPr lang="en-US" sz="2800" dirty="0" err="1" smtClean="0"/>
              <a:t>xy</a:t>
            </a:r>
            <a:r>
              <a:rPr lang="en-US" sz="2800" dirty="0" smtClean="0"/>
              <a:t> using only NAND?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5909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 </a:t>
            </a:r>
            <a:r>
              <a:rPr lang="en-US" dirty="0" smtClean="0">
                <a:sym typeface="Wingdings" pitchFamily="2" charset="2"/>
              </a:rPr>
              <a:t>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function may be initially specified by a truth table.  How do we express this as a formula?</a:t>
            </a:r>
          </a:p>
          <a:p>
            <a:r>
              <a:rPr lang="en-US" sz="2800" dirty="0" smtClean="0"/>
              <a:t>Each row that contains “1” as </a:t>
            </a:r>
            <a:r>
              <a:rPr lang="en-US" sz="2800" i="1" dirty="0" smtClean="0"/>
              <a:t>output</a:t>
            </a:r>
            <a:r>
              <a:rPr lang="en-US" sz="2800" dirty="0" smtClean="0"/>
              <a:t> is a term in the formula.</a:t>
            </a:r>
          </a:p>
          <a:p>
            <a:pPr lvl="1"/>
            <a:r>
              <a:rPr lang="en-US" sz="2400" dirty="0" smtClean="0"/>
              <a:t>Input 0 </a:t>
            </a:r>
            <a:r>
              <a:rPr lang="en-US" sz="2400" dirty="0" smtClean="0">
                <a:sym typeface="Wingdings" pitchFamily="2" charset="2"/>
              </a:rPr>
              <a:t> primed/negated variable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Input 1  unprimed variable</a:t>
            </a:r>
          </a:p>
          <a:p>
            <a:r>
              <a:rPr lang="en-US" sz="2800" dirty="0" smtClean="0">
                <a:sym typeface="Wingdings" pitchFamily="2" charset="2"/>
              </a:rPr>
              <a:t>Example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A 3-variable </a:t>
            </a:r>
            <a:r>
              <a:rPr lang="en-US" sz="2400" dirty="0" err="1" smtClean="0">
                <a:sym typeface="Wingdings" pitchFamily="2" charset="2"/>
              </a:rPr>
              <a:t>boolean</a:t>
            </a:r>
            <a:r>
              <a:rPr lang="en-US" sz="2400" dirty="0" smtClean="0">
                <a:sym typeface="Wingdings" pitchFamily="2" charset="2"/>
              </a:rPr>
              <a:t> function that returns 1 on rows 0, 2, 3, and 6.  In other words: F(x, y, z) = </a:t>
            </a:r>
            <a:r>
              <a:rPr lang="el-GR" sz="2400" dirty="0" smtClean="0"/>
              <a:t>Σ</a:t>
            </a:r>
            <a:r>
              <a:rPr lang="en-US" sz="2400" dirty="0" smtClean="0"/>
              <a:t> (0, 2, 3, 6).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Designing a digital circuit involves these steps:</a:t>
            </a:r>
          </a:p>
          <a:p>
            <a:pPr lvl="1"/>
            <a:r>
              <a:rPr lang="en-US" sz="2400" dirty="0" smtClean="0"/>
              <a:t>Identify the inputs &amp; outputs</a:t>
            </a:r>
          </a:p>
          <a:p>
            <a:pPr lvl="1"/>
            <a:r>
              <a:rPr lang="en-US" sz="2400" dirty="0" smtClean="0"/>
              <a:t>Create the truth table</a:t>
            </a:r>
          </a:p>
          <a:p>
            <a:pPr lvl="1"/>
            <a:r>
              <a:rPr lang="en-US" sz="2400" dirty="0" smtClean="0"/>
              <a:t>Write formula for each Boolean function</a:t>
            </a:r>
          </a:p>
          <a:p>
            <a:pPr lvl="2"/>
            <a:r>
              <a:rPr lang="en-US" dirty="0" smtClean="0"/>
              <a:t>Simplify as needed</a:t>
            </a:r>
          </a:p>
          <a:p>
            <a:pPr lvl="1"/>
            <a:r>
              <a:rPr lang="en-US" sz="2400" dirty="0" smtClean="0"/>
              <a:t>Draw the corresponding circuit</a:t>
            </a:r>
          </a:p>
          <a:p>
            <a:r>
              <a:rPr lang="en-US" sz="2800" dirty="0" smtClean="0"/>
              <a:t>Examples</a:t>
            </a:r>
          </a:p>
          <a:p>
            <a:pPr lvl="1"/>
            <a:r>
              <a:rPr lang="en-US" sz="2400" dirty="0" smtClean="0"/>
              <a:t>Adder circuit</a:t>
            </a:r>
          </a:p>
          <a:p>
            <a:pPr lvl="1"/>
            <a:r>
              <a:rPr lang="en-US" sz="2400" dirty="0" smtClean="0"/>
              <a:t>Digital display</a:t>
            </a:r>
          </a:p>
          <a:p>
            <a:r>
              <a:rPr lang="en-US" sz="2800" dirty="0" smtClean="0"/>
              <a:t>How do we simplify Boolean functions?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to “add” binary values x and y, using z as the carry-in.</a:t>
            </a:r>
          </a:p>
          <a:p>
            <a:r>
              <a:rPr lang="en-US" sz="2800" dirty="0" smtClean="0"/>
              <a:t>We need to produce a sum, S, and a carry-out, C.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474990"/>
              </p:ext>
            </p:extLst>
          </p:nvPr>
        </p:nvGraphicFramePr>
        <p:xfrm>
          <a:off x="2819400" y="3124200"/>
          <a:ext cx="349186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 statement by itself is not interesting</a:t>
            </a:r>
          </a:p>
          <a:p>
            <a:r>
              <a:rPr lang="en-US" sz="2800" dirty="0" smtClean="0"/>
              <a:t>Combine 2+ statements with logic operators</a:t>
            </a:r>
          </a:p>
          <a:p>
            <a:r>
              <a:rPr lang="en-US" sz="2800" dirty="0" smtClean="0"/>
              <a:t>Most common operators:</a:t>
            </a:r>
          </a:p>
          <a:p>
            <a:pPr lvl="1">
              <a:buNone/>
            </a:pPr>
            <a:r>
              <a:rPr lang="en-US" sz="2400" dirty="0" smtClean="0">
                <a:sym typeface="Symbol"/>
              </a:rPr>
              <a:t>  m</a:t>
            </a:r>
            <a:r>
              <a:rPr lang="en-US" sz="2400" dirty="0" smtClean="0"/>
              <a:t>eans  AND</a:t>
            </a:r>
          </a:p>
          <a:p>
            <a:pPr lvl="1">
              <a:buNone/>
            </a:pPr>
            <a:r>
              <a:rPr lang="en-US" sz="2400" dirty="0" smtClean="0">
                <a:sym typeface="Symbol"/>
              </a:rPr>
              <a:t>  m</a:t>
            </a:r>
            <a:r>
              <a:rPr lang="en-US" sz="2400" dirty="0" smtClean="0"/>
              <a:t>eans  OR</a:t>
            </a:r>
          </a:p>
          <a:p>
            <a:pPr lvl="1">
              <a:buNone/>
            </a:pPr>
            <a:r>
              <a:rPr lang="en-US" sz="2400" dirty="0" smtClean="0"/>
              <a:t>~  means  NOT</a:t>
            </a:r>
          </a:p>
          <a:p>
            <a:r>
              <a:rPr lang="en-US" sz="2800" dirty="0" smtClean="0"/>
              <a:t>We use these operators algebraically, just like in arithmetic you use +, –, *, etc. to create expressions</a:t>
            </a:r>
          </a:p>
          <a:p>
            <a:r>
              <a:rPr lang="en-US" sz="2800" dirty="0" smtClean="0"/>
              <a:t>This system is sometimes called “propositional logic.”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circuit that will display a digit</a:t>
            </a:r>
          </a:p>
          <a:p>
            <a:r>
              <a:rPr lang="en-US" sz="2800" dirty="0" smtClean="0"/>
              <a:t>Input = a number in the range 0-9.  Input must be binary, so we need 4 bits.</a:t>
            </a:r>
          </a:p>
          <a:p>
            <a:pPr lvl="1"/>
            <a:r>
              <a:rPr lang="en-US" sz="2400" dirty="0" smtClean="0"/>
              <a:t>W = 8’s place</a:t>
            </a:r>
          </a:p>
          <a:p>
            <a:pPr lvl="1"/>
            <a:r>
              <a:rPr lang="en-US" sz="2400" dirty="0" smtClean="0"/>
              <a:t>X = 4’s place</a:t>
            </a:r>
          </a:p>
          <a:p>
            <a:pPr lvl="1"/>
            <a:r>
              <a:rPr lang="en-US" sz="2400" dirty="0" smtClean="0"/>
              <a:t>Y = 2’s place</a:t>
            </a:r>
          </a:p>
          <a:p>
            <a:pPr lvl="1"/>
            <a:r>
              <a:rPr lang="en-US" sz="2400" dirty="0" smtClean="0"/>
              <a:t>Z = 1’s place</a:t>
            </a:r>
          </a:p>
          <a:p>
            <a:r>
              <a:rPr lang="en-US" sz="2800" dirty="0" smtClean="0"/>
              <a:t>Output = 7 lights = 7 separate binary functions</a:t>
            </a:r>
          </a:p>
          <a:p>
            <a:r>
              <a:rPr lang="en-US" sz="2800" dirty="0" smtClean="0"/>
              <a:t>For example, let’s look at the “a” function, the top light on the display.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= 8 terms</a:t>
            </a:r>
          </a:p>
          <a:p>
            <a:pPr>
              <a:buNone/>
            </a:pPr>
            <a:r>
              <a:rPr lang="en-US" sz="2800" dirty="0" smtClean="0"/>
              <a:t>		= </a:t>
            </a:r>
            <a:r>
              <a:rPr lang="en-US" sz="2800" dirty="0" err="1" smtClean="0"/>
              <a:t>w’x’y’z</a:t>
            </a:r>
            <a:r>
              <a:rPr lang="en-US" sz="2800" dirty="0" smtClean="0"/>
              <a:t>’ + </a:t>
            </a:r>
            <a:r>
              <a:rPr lang="en-US" sz="2800" dirty="0" err="1" smtClean="0"/>
              <a:t>w’x’yz</a:t>
            </a:r>
            <a:r>
              <a:rPr lang="en-US" sz="2800" dirty="0" smtClean="0"/>
              <a:t>’ + </a:t>
            </a:r>
            <a:r>
              <a:rPr lang="en-US" sz="2800" dirty="0" err="1" smtClean="0"/>
              <a:t>w’x’yz</a:t>
            </a:r>
            <a:r>
              <a:rPr lang="en-US" sz="2800" dirty="0" smtClean="0"/>
              <a:t> + </a:t>
            </a:r>
            <a:r>
              <a:rPr lang="en-US" sz="2800" dirty="0" err="1" smtClean="0"/>
              <a:t>w’xy’z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	+ </a:t>
            </a:r>
            <a:r>
              <a:rPr lang="en-US" sz="2800" dirty="0" err="1" smtClean="0"/>
              <a:t>w’xyz</a:t>
            </a:r>
            <a:r>
              <a:rPr lang="en-US" sz="2800" dirty="0" smtClean="0"/>
              <a:t>’ + </a:t>
            </a:r>
            <a:r>
              <a:rPr lang="en-US" sz="2800" dirty="0" err="1" smtClean="0"/>
              <a:t>w’xyz</a:t>
            </a:r>
            <a:r>
              <a:rPr lang="en-US" sz="2800" dirty="0" smtClean="0"/>
              <a:t> + </a:t>
            </a:r>
            <a:r>
              <a:rPr lang="en-US" sz="2800" dirty="0" err="1" smtClean="0"/>
              <a:t>wx’y’z</a:t>
            </a:r>
            <a:r>
              <a:rPr lang="en-US" sz="2800" dirty="0" smtClean="0"/>
              <a:t>’ + </a:t>
            </a:r>
            <a:r>
              <a:rPr lang="en-US" sz="2800" dirty="0" err="1" smtClean="0"/>
              <a:t>wx’y’z</a:t>
            </a:r>
            <a:endParaRPr lang="en-US" sz="2800" dirty="0" smtClean="0"/>
          </a:p>
          <a:p>
            <a:r>
              <a:rPr lang="en-US" sz="2800" dirty="0" smtClean="0"/>
              <a:t>We can use </a:t>
            </a:r>
            <a:r>
              <a:rPr lang="en-US" sz="2800" dirty="0" err="1" smtClean="0"/>
              <a:t>minterm</a:t>
            </a:r>
            <a:r>
              <a:rPr lang="en-US" sz="2800" dirty="0" smtClean="0"/>
              <a:t> numbers  as shorthand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err="1" smtClean="0"/>
              <a:t>minterm</a:t>
            </a:r>
            <a:r>
              <a:rPr lang="en-US" sz="2400" dirty="0" smtClean="0"/>
              <a:t> number is the row number in the T </a:t>
            </a:r>
            <a:r>
              <a:rPr lang="en-US" sz="2400" dirty="0" err="1" smtClean="0"/>
              <a:t>T</a:t>
            </a:r>
            <a:endParaRPr lang="en-US" sz="2400" dirty="0" smtClean="0"/>
          </a:p>
          <a:p>
            <a:pPr lvl="1"/>
            <a:r>
              <a:rPr lang="en-US" sz="2400" dirty="0" smtClean="0"/>
              <a:t>a = </a:t>
            </a:r>
            <a:r>
              <a:rPr lang="el-GR" sz="2400" dirty="0" smtClean="0"/>
              <a:t>Σ</a:t>
            </a:r>
            <a:r>
              <a:rPr lang="en-US" sz="2400" dirty="0" smtClean="0"/>
              <a:t> (0, 2, 3, 5, 6, 7, 8, 9)</a:t>
            </a:r>
          </a:p>
          <a:p>
            <a:pPr lvl="1"/>
            <a:r>
              <a:rPr lang="en-US" sz="2400" dirty="0" smtClean="0"/>
              <a:t>b = </a:t>
            </a:r>
            <a:r>
              <a:rPr lang="el-GR" sz="2400" dirty="0" smtClean="0"/>
              <a:t>Σ</a:t>
            </a:r>
            <a:r>
              <a:rPr lang="en-US" sz="2400" dirty="0" smtClean="0"/>
              <a:t> (0, 1, 2, 3, 4, 7, 8, 9)</a:t>
            </a:r>
          </a:p>
          <a:p>
            <a:r>
              <a:rPr lang="en-US" sz="2800" dirty="0" smtClean="0"/>
              <a:t>The next step is to simplify the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function.</a:t>
            </a:r>
          </a:p>
          <a:p>
            <a:pPr lvl="1"/>
            <a:r>
              <a:rPr lang="en-US" sz="2400" dirty="0" smtClean="0"/>
              <a:t>Use the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map technique!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First, let’s do 3 variables, then look at 4 variables.</a:t>
            </a:r>
          </a:p>
          <a:p>
            <a:r>
              <a:rPr lang="en-US" sz="2800" dirty="0" smtClean="0"/>
              <a:t>Example:  f (x, y, z) = </a:t>
            </a:r>
            <a:r>
              <a:rPr lang="el-GR" sz="2800" dirty="0" smtClean="0"/>
              <a:t>Σ</a:t>
            </a:r>
            <a:r>
              <a:rPr lang="en-US" sz="2800" dirty="0" smtClean="0"/>
              <a:t> (0, 4, 5, 7)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743200"/>
          <a:ext cx="522795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(row 7)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(row 5)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(row 4)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(row</a:t>
                      </a:r>
                      <a:r>
                        <a:rPr lang="en-US" baseline="0" dirty="0" smtClean="0"/>
                        <a:t> 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simplify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Write down </a:t>
            </a:r>
            <a:r>
              <a:rPr lang="en-US" sz="2800" dirty="0" err="1" smtClean="0"/>
              <a:t>minterm</a:t>
            </a:r>
            <a:r>
              <a:rPr lang="en-US" sz="2800" dirty="0" smtClean="0"/>
              <a:t> numbers that occur in the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formula.  (Helpful to write in decimal and binary)</a:t>
            </a:r>
          </a:p>
          <a:p>
            <a:r>
              <a:rPr lang="en-US" sz="2800" dirty="0" smtClean="0"/>
              <a:t>Draw the </a:t>
            </a:r>
            <a:r>
              <a:rPr lang="en-US" sz="2800" dirty="0" err="1" smtClean="0"/>
              <a:t>Karnaugh</a:t>
            </a:r>
            <a:r>
              <a:rPr lang="en-US" sz="2800" dirty="0" smtClean="0"/>
              <a:t> map:  it’s a 2-d truth table.  To list the 4 possibilities of 2 variables, use this pattern:    00 / 01 / 11 / 10.</a:t>
            </a:r>
          </a:p>
          <a:p>
            <a:r>
              <a:rPr lang="en-US" sz="2800" dirty="0" smtClean="0"/>
              <a:t>Put 1’s in the map corresponding to the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Combine</a:t>
            </a:r>
            <a:r>
              <a:rPr lang="en-US" sz="2800" dirty="0" smtClean="0"/>
              <a:t> adjacent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into a single new term.</a:t>
            </a:r>
          </a:p>
          <a:p>
            <a:pPr lvl="1"/>
            <a:r>
              <a:rPr lang="en-US" sz="2400" dirty="0" smtClean="0"/>
              <a:t>For example, the </a:t>
            </a:r>
            <a:r>
              <a:rPr lang="en-US" sz="2400" dirty="0" err="1" smtClean="0"/>
              <a:t>minterms</a:t>
            </a:r>
            <a:r>
              <a:rPr lang="en-US" sz="2400" dirty="0" smtClean="0"/>
              <a:t> 0010, 0011, 0110 and 0111 are all of the form 0_1_, which means we have the term </a:t>
            </a:r>
            <a:r>
              <a:rPr lang="en-US" sz="2400" dirty="0" err="1" smtClean="0"/>
              <a:t>w’y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map simplifies the process of finding these matches.</a:t>
            </a:r>
          </a:p>
          <a:p>
            <a:pPr lvl="1"/>
            <a:r>
              <a:rPr lang="en-US" sz="2400" dirty="0" smtClean="0"/>
              <a:t>Repeat as needed until all </a:t>
            </a:r>
            <a:r>
              <a:rPr lang="en-US" sz="2400" dirty="0" err="1" smtClean="0"/>
              <a:t>minterms</a:t>
            </a:r>
            <a:r>
              <a:rPr lang="en-US" sz="2400" dirty="0" smtClean="0"/>
              <a:t> used.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Draw </a:t>
            </a:r>
            <a:r>
              <a:rPr lang="en-US" sz="2800" dirty="0" err="1" smtClean="0"/>
              <a:t>Karnaugh</a:t>
            </a:r>
            <a:r>
              <a:rPr lang="en-US" sz="2800" dirty="0" smtClean="0"/>
              <a:t> maps for these functions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 (x, y, z) = </a:t>
            </a:r>
            <a:r>
              <a:rPr lang="el-GR" sz="2800" dirty="0" smtClean="0"/>
              <a:t>Σ</a:t>
            </a:r>
            <a:r>
              <a:rPr lang="en-US" sz="2800" dirty="0" smtClean="0"/>
              <a:t> (0, 3, 7)</a:t>
            </a:r>
          </a:p>
          <a:p>
            <a:r>
              <a:rPr lang="en-US" sz="2800" dirty="0" smtClean="0"/>
              <a:t>F (w, x, y, z) = </a:t>
            </a:r>
            <a:r>
              <a:rPr lang="el-GR" sz="2800" dirty="0" smtClean="0"/>
              <a:t>Σ</a:t>
            </a:r>
            <a:r>
              <a:rPr lang="en-US" sz="2800" dirty="0" smtClean="0"/>
              <a:t> (5, 9, 12)</a:t>
            </a:r>
          </a:p>
          <a:p>
            <a:r>
              <a:rPr lang="en-US" sz="2800" dirty="0" smtClean="0"/>
              <a:t>F (w, x, y, z) = </a:t>
            </a:r>
            <a:r>
              <a:rPr lang="el-GR" sz="2800" dirty="0" smtClean="0"/>
              <a:t>Σ</a:t>
            </a:r>
            <a:r>
              <a:rPr lang="en-US" sz="2800" dirty="0" smtClean="0"/>
              <a:t> (5, 6, 11, 14)</a:t>
            </a:r>
          </a:p>
          <a:p>
            <a:r>
              <a:rPr lang="en-US" sz="2800" dirty="0" smtClean="0"/>
              <a:t>F (w, x, y, z) = </a:t>
            </a:r>
            <a:r>
              <a:rPr lang="el-GR" sz="2800" dirty="0" smtClean="0"/>
              <a:t>Σ</a:t>
            </a:r>
            <a:r>
              <a:rPr lang="en-US" sz="2800" dirty="0" smtClean="0"/>
              <a:t> (2, 4, 5, 7, 12)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10720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</a:t>
            </a:r>
            <a:r>
              <a:rPr lang="en-US" dirty="0" smtClean="0"/>
              <a:t> (0, 4, 5, 7)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Notice arrangement of map!</a:t>
            </a:r>
          </a:p>
          <a:p>
            <a:r>
              <a:rPr lang="en-US" sz="2800" dirty="0" smtClean="0"/>
              <a:t>Put 1’s in map for the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(convert to binary)</a:t>
            </a:r>
          </a:p>
          <a:p>
            <a:r>
              <a:rPr lang="en-US" sz="2800" dirty="0" smtClean="0"/>
              <a:t>Combine rectangles of size 2, 4, 8, 16 – the biggest size possible.</a:t>
            </a:r>
          </a:p>
          <a:p>
            <a:r>
              <a:rPr lang="en-US" sz="2800" dirty="0" smtClean="0"/>
              <a:t>The simplified term is </a:t>
            </a:r>
            <a:r>
              <a:rPr lang="en-US" sz="2800" dirty="0" smtClean="0">
                <a:solidFill>
                  <a:srgbClr val="FFFF00"/>
                </a:solidFill>
              </a:rPr>
              <a:t>whatever values your combined 1’s have in common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24200" y="1600200"/>
          <a:ext cx="276701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Z</a:t>
                      </a:r>
                    </a:p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Z</a:t>
                      </a:r>
                    </a:p>
                    <a:p>
                      <a:r>
                        <a:rPr lang="en-US" dirty="0" smtClean="0"/>
                        <a:t>0 1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Z</a:t>
                      </a:r>
                    </a:p>
                    <a:p>
                      <a:r>
                        <a:rPr lang="en-US" dirty="0" smtClean="0"/>
                        <a:t>1 1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Z</a:t>
                      </a:r>
                    </a:p>
                    <a:p>
                      <a:r>
                        <a:rPr lang="en-US" dirty="0" smtClean="0"/>
                        <a:t>1 0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We cannot group all four 1’s, so we try to group them in 2’s.</a:t>
            </a:r>
          </a:p>
          <a:p>
            <a:r>
              <a:rPr lang="en-US" sz="2800" dirty="0" smtClean="0"/>
              <a:t>The terms are </a:t>
            </a:r>
            <a:r>
              <a:rPr lang="en-US" sz="2800" dirty="0" err="1" smtClean="0"/>
              <a:t>y’z</a:t>
            </a:r>
            <a:r>
              <a:rPr lang="en-US" sz="2800" dirty="0" smtClean="0"/>
              <a:t>’ and </a:t>
            </a:r>
            <a:r>
              <a:rPr lang="en-US" sz="2800" dirty="0" err="1" smtClean="0"/>
              <a:t>xz</a:t>
            </a:r>
            <a:r>
              <a:rPr lang="en-US" sz="2800" dirty="0" smtClean="0"/>
              <a:t>, so F = </a:t>
            </a:r>
            <a:r>
              <a:rPr lang="en-US" sz="2800" dirty="0" err="1" smtClean="0"/>
              <a:t>y’z</a:t>
            </a:r>
            <a:r>
              <a:rPr lang="en-US" sz="2800" dirty="0" smtClean="0"/>
              <a:t>’ + </a:t>
            </a:r>
            <a:r>
              <a:rPr lang="en-US" sz="2800" dirty="0" err="1" smtClean="0"/>
              <a:t>xz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Do you see why these are the terms?</a:t>
            </a:r>
          </a:p>
          <a:p>
            <a:r>
              <a:rPr lang="en-US" sz="2800" dirty="0" smtClean="0"/>
              <a:t>You can check your answer by multiplying each term by (x + x’) or (y + y’) or (z + z’) to make sure each term has all variables.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24200" y="1600200"/>
          <a:ext cx="276701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Z</a:t>
                      </a:r>
                    </a:p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Z</a:t>
                      </a:r>
                    </a:p>
                    <a:p>
                      <a:r>
                        <a:rPr lang="en-US" dirty="0" smtClean="0"/>
                        <a:t>0 1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Z</a:t>
                      </a:r>
                    </a:p>
                    <a:p>
                      <a:r>
                        <a:rPr lang="en-US" dirty="0" smtClean="0"/>
                        <a:t>1 1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Z</a:t>
                      </a:r>
                    </a:p>
                    <a:p>
                      <a:r>
                        <a:rPr lang="en-US" dirty="0" smtClean="0"/>
                        <a:t>1 0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886200" y="2286000"/>
            <a:ext cx="381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2667000"/>
            <a:ext cx="914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(x, y, z) = </a:t>
            </a:r>
            <a:r>
              <a:rPr lang="el-GR" sz="2800" dirty="0" smtClean="0"/>
              <a:t>Σ</a:t>
            </a:r>
            <a:r>
              <a:rPr lang="en-US" sz="2800" dirty="0" smtClean="0"/>
              <a:t> (1, 2, 3, 5, 7)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(x, y, z) = </a:t>
            </a:r>
            <a:r>
              <a:rPr lang="el-GR" sz="2800" dirty="0" smtClean="0"/>
              <a:t>Σ</a:t>
            </a:r>
            <a:r>
              <a:rPr lang="en-US" sz="2800" dirty="0" smtClean="0"/>
              <a:t> (0, 2, 4, 6)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(x, y, z) = </a:t>
            </a:r>
            <a:r>
              <a:rPr lang="el-GR" sz="2800" dirty="0" smtClean="0"/>
              <a:t>Σ</a:t>
            </a:r>
            <a:r>
              <a:rPr lang="en-US" sz="2800" dirty="0" smtClean="0"/>
              <a:t> (1, 3, 4)</a:t>
            </a:r>
          </a:p>
          <a:p>
            <a:pPr lvl="1"/>
            <a:r>
              <a:rPr lang="en-US" sz="2400" dirty="0" smtClean="0"/>
              <a:t>Note:  you can’t group 1’s by diagonal!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look at our earlier function that had 8 terms:</a:t>
            </a:r>
          </a:p>
          <a:p>
            <a:pPr>
              <a:buNone/>
            </a:pPr>
            <a:r>
              <a:rPr lang="en-US" sz="2800" dirty="0" smtClean="0"/>
              <a:t>	a = </a:t>
            </a:r>
            <a:r>
              <a:rPr lang="el-GR" sz="2800" dirty="0" smtClean="0"/>
              <a:t>Σ</a:t>
            </a:r>
            <a:r>
              <a:rPr lang="en-US" sz="2800" dirty="0" smtClean="0"/>
              <a:t> (0, 2, 3, 5, 6, 7, 8, 9) becomes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400" dirty="0" smtClean="0"/>
              <a:t>= </a:t>
            </a:r>
            <a:r>
              <a:rPr lang="en-US" sz="2400" dirty="0" err="1" smtClean="0"/>
              <a:t>x’y’z</a:t>
            </a:r>
            <a:r>
              <a:rPr lang="en-US" sz="2400" dirty="0" smtClean="0"/>
              <a:t>’ + </a:t>
            </a:r>
            <a:r>
              <a:rPr lang="en-US" sz="2400" dirty="0" err="1" smtClean="0"/>
              <a:t>wx’y</a:t>
            </a:r>
            <a:r>
              <a:rPr lang="en-US" sz="2400" dirty="0" smtClean="0"/>
              <a:t>’ + </a:t>
            </a:r>
            <a:r>
              <a:rPr lang="en-US" sz="2400" dirty="0" err="1" smtClean="0"/>
              <a:t>w’xz</a:t>
            </a:r>
            <a:r>
              <a:rPr lang="en-US" sz="2400" dirty="0" smtClean="0"/>
              <a:t> + </a:t>
            </a:r>
            <a:r>
              <a:rPr lang="en-US" sz="2400" dirty="0" err="1" smtClean="0"/>
              <a:t>w’y</a:t>
            </a:r>
            <a:r>
              <a:rPr lang="en-US" sz="2400" dirty="0" smtClean="0"/>
              <a:t>   and we can factor if desired.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895600"/>
          <a:ext cx="334803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Y 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1 0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W              0</a:t>
                      </a:r>
                    </a:p>
                    <a:p>
                      <a:pPr algn="r"/>
                      <a:r>
                        <a:rPr lang="en-US" dirty="0" smtClean="0"/>
                        <a:t>X          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</a:p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19600" y="2895600"/>
          <a:ext cx="334803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Y 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1 0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W              0</a:t>
                      </a:r>
                    </a:p>
                    <a:p>
                      <a:pPr algn="r"/>
                      <a:r>
                        <a:rPr lang="en-US" dirty="0" smtClean="0"/>
                        <a:t>X          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</a:p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858000" y="3657600"/>
            <a:ext cx="7620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15000" y="5562600"/>
            <a:ext cx="990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24600" y="4267200"/>
            <a:ext cx="8382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799221" y="5571381"/>
            <a:ext cx="288758" cy="540661"/>
          </a:xfrm>
          <a:custGeom>
            <a:avLst/>
            <a:gdLst>
              <a:gd name="connsiteX0" fmla="*/ 0 w 288758"/>
              <a:gd name="connsiteY0" fmla="*/ 540661 h 540661"/>
              <a:gd name="connsiteX1" fmla="*/ 0 w 288758"/>
              <a:gd name="connsiteY1" fmla="*/ 540661 h 540661"/>
              <a:gd name="connsiteX2" fmla="*/ 12032 w 288758"/>
              <a:gd name="connsiteY2" fmla="*/ 59398 h 540661"/>
              <a:gd name="connsiteX3" fmla="*/ 60158 w 288758"/>
              <a:gd name="connsiteY3" fmla="*/ 11272 h 540661"/>
              <a:gd name="connsiteX4" fmla="*/ 252663 w 288758"/>
              <a:gd name="connsiteY4" fmla="*/ 23303 h 540661"/>
              <a:gd name="connsiteX5" fmla="*/ 276726 w 288758"/>
              <a:gd name="connsiteY5" fmla="*/ 95493 h 540661"/>
              <a:gd name="connsiteX6" fmla="*/ 288758 w 288758"/>
              <a:gd name="connsiteY6" fmla="*/ 131587 h 540661"/>
              <a:gd name="connsiteX7" fmla="*/ 288758 w 288758"/>
              <a:gd name="connsiteY7" fmla="*/ 540661 h 54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758" h="540661">
                <a:moveTo>
                  <a:pt x="0" y="540661"/>
                </a:moveTo>
                <a:lnTo>
                  <a:pt x="0" y="540661"/>
                </a:lnTo>
                <a:cubicBezTo>
                  <a:pt x="4011" y="380240"/>
                  <a:pt x="4576" y="219696"/>
                  <a:pt x="12032" y="59398"/>
                </a:cubicBezTo>
                <a:cubicBezTo>
                  <a:pt x="14053" y="15944"/>
                  <a:pt x="26052" y="22640"/>
                  <a:pt x="60158" y="11272"/>
                </a:cubicBezTo>
                <a:cubicBezTo>
                  <a:pt x="124326" y="15282"/>
                  <a:pt x="192741" y="0"/>
                  <a:pt x="252663" y="23303"/>
                </a:cubicBezTo>
                <a:cubicBezTo>
                  <a:pt x="276303" y="32496"/>
                  <a:pt x="268705" y="71430"/>
                  <a:pt x="276726" y="95493"/>
                </a:cubicBezTo>
                <a:cubicBezTo>
                  <a:pt x="280737" y="107524"/>
                  <a:pt x="288758" y="118905"/>
                  <a:pt x="288758" y="131587"/>
                </a:cubicBezTo>
                <a:lnTo>
                  <a:pt x="288758" y="540661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722274" y="3549316"/>
            <a:ext cx="365705" cy="517358"/>
          </a:xfrm>
          <a:custGeom>
            <a:avLst/>
            <a:gdLst>
              <a:gd name="connsiteX0" fmla="*/ 52884 w 365705"/>
              <a:gd name="connsiteY0" fmla="*/ 12031 h 517358"/>
              <a:gd name="connsiteX1" fmla="*/ 52884 w 365705"/>
              <a:gd name="connsiteY1" fmla="*/ 12031 h 517358"/>
              <a:gd name="connsiteX2" fmla="*/ 76947 w 365705"/>
              <a:gd name="connsiteY2" fmla="*/ 132347 h 517358"/>
              <a:gd name="connsiteX3" fmla="*/ 125073 w 365705"/>
              <a:gd name="connsiteY3" fmla="*/ 469231 h 517358"/>
              <a:gd name="connsiteX4" fmla="*/ 137105 w 365705"/>
              <a:gd name="connsiteY4" fmla="*/ 505326 h 517358"/>
              <a:gd name="connsiteX5" fmla="*/ 173200 w 365705"/>
              <a:gd name="connsiteY5" fmla="*/ 517358 h 517358"/>
              <a:gd name="connsiteX6" fmla="*/ 317579 w 365705"/>
              <a:gd name="connsiteY6" fmla="*/ 505326 h 517358"/>
              <a:gd name="connsiteX7" fmla="*/ 353673 w 365705"/>
              <a:gd name="connsiteY7" fmla="*/ 433137 h 517358"/>
              <a:gd name="connsiteX8" fmla="*/ 365705 w 365705"/>
              <a:gd name="connsiteY8" fmla="*/ 0 h 51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705" h="517358">
                <a:moveTo>
                  <a:pt x="52884" y="12031"/>
                </a:moveTo>
                <a:lnTo>
                  <a:pt x="52884" y="12031"/>
                </a:lnTo>
                <a:cubicBezTo>
                  <a:pt x="60905" y="52136"/>
                  <a:pt x="73550" y="91589"/>
                  <a:pt x="76947" y="132347"/>
                </a:cubicBezTo>
                <a:cubicBezTo>
                  <a:pt x="105084" y="469983"/>
                  <a:pt x="0" y="385848"/>
                  <a:pt x="125073" y="469231"/>
                </a:cubicBezTo>
                <a:cubicBezTo>
                  <a:pt x="129084" y="481263"/>
                  <a:pt x="128137" y="496358"/>
                  <a:pt x="137105" y="505326"/>
                </a:cubicBezTo>
                <a:cubicBezTo>
                  <a:pt x="146073" y="514294"/>
                  <a:pt x="160517" y="517358"/>
                  <a:pt x="173200" y="517358"/>
                </a:cubicBezTo>
                <a:cubicBezTo>
                  <a:pt x="221493" y="517358"/>
                  <a:pt x="269453" y="509337"/>
                  <a:pt x="317579" y="505326"/>
                </a:cubicBezTo>
                <a:cubicBezTo>
                  <a:pt x="331323" y="484710"/>
                  <a:pt x="352289" y="460119"/>
                  <a:pt x="353673" y="433137"/>
                </a:cubicBezTo>
                <a:cubicBezTo>
                  <a:pt x="361070" y="288892"/>
                  <a:pt x="365705" y="0"/>
                  <a:pt x="365705" y="0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 (w, x, y, z) = </a:t>
            </a:r>
            <a:r>
              <a:rPr lang="el-GR" sz="2800" dirty="0" smtClean="0"/>
              <a:t>Σ</a:t>
            </a:r>
            <a:r>
              <a:rPr lang="en-US" sz="2800" dirty="0" smtClean="0"/>
              <a:t> (4, 6, 7, 12, 14, 15)</a:t>
            </a:r>
          </a:p>
          <a:p>
            <a:r>
              <a:rPr lang="en-US" sz="2800" dirty="0" smtClean="0"/>
              <a:t>Its complement</a:t>
            </a:r>
          </a:p>
          <a:p>
            <a:r>
              <a:rPr lang="en-US" sz="2800" dirty="0" smtClean="0"/>
              <a:t>What about just the 4 corners?</a:t>
            </a:r>
          </a:p>
          <a:p>
            <a:endParaRPr lang="en-US" sz="2800" dirty="0" smtClean="0"/>
          </a:p>
          <a:p>
            <a:r>
              <a:rPr lang="en-US" sz="2800" dirty="0" smtClean="0"/>
              <a:t>Note:  We can use “don’t care” conditions if they would help in simplification</a:t>
            </a:r>
          </a:p>
          <a:p>
            <a:pPr lvl="1"/>
            <a:r>
              <a:rPr lang="en-US" sz="2400" dirty="0" smtClean="0"/>
              <a:t>E.g.  In digital display, we know the input will never be larger than 9, so we can assume any output value when the input is 10-15.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truth table shows us how the operators work.  Each row is a separate case.</a:t>
            </a:r>
          </a:p>
          <a:p>
            <a:r>
              <a:rPr lang="en-US" sz="2800" dirty="0" smtClean="0"/>
              <a:t>Let’s define:   p </a:t>
            </a:r>
            <a:r>
              <a:rPr lang="en-US" sz="2800" dirty="0" smtClean="0">
                <a:sym typeface="Symbol"/>
              </a:rPr>
              <a:t> q, p  q and ~p </a:t>
            </a:r>
          </a:p>
          <a:p>
            <a:pPr lvl="1"/>
            <a:r>
              <a:rPr lang="en-US" sz="2400" dirty="0" smtClean="0">
                <a:sym typeface="Symbol"/>
              </a:rPr>
              <a:t>~p is simply the opposite of p</a:t>
            </a:r>
          </a:p>
          <a:p>
            <a:pPr lvl="1"/>
            <a:r>
              <a:rPr lang="en-US" sz="2400" dirty="0" smtClean="0">
                <a:sym typeface="Symbol"/>
              </a:rPr>
              <a:t>Corroborate with common usage of “and” and “or”</a:t>
            </a: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4343400"/>
          <a:ext cx="326771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 </a:t>
                      </a:r>
                      <a:r>
                        <a:rPr lang="en-US" sz="2400" dirty="0" smtClean="0">
                          <a:sym typeface="Symbol"/>
                        </a:rPr>
                        <a:t> q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p  q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Σ</a:t>
            </a:r>
            <a:r>
              <a:rPr lang="en-US" sz="2800" dirty="0" smtClean="0"/>
              <a:t> (3, 5, 7)</a:t>
            </a:r>
          </a:p>
          <a:p>
            <a:r>
              <a:rPr lang="el-GR" sz="2800" dirty="0" smtClean="0"/>
              <a:t>Σ</a:t>
            </a:r>
            <a:r>
              <a:rPr lang="en-US" sz="2800" dirty="0" smtClean="0"/>
              <a:t> (0, 1, 3, 4, 5, 7)</a:t>
            </a:r>
          </a:p>
          <a:p>
            <a:r>
              <a:rPr lang="el-GR" sz="2800" dirty="0" smtClean="0"/>
              <a:t>Σ</a:t>
            </a:r>
            <a:r>
              <a:rPr lang="en-US" sz="2800" dirty="0" smtClean="0"/>
              <a:t> (0, 1, 6)</a:t>
            </a:r>
          </a:p>
          <a:p>
            <a:r>
              <a:rPr lang="el-GR" sz="2800" dirty="0" smtClean="0"/>
              <a:t>Σ</a:t>
            </a:r>
            <a:r>
              <a:rPr lang="en-US" sz="2800" dirty="0" smtClean="0"/>
              <a:t> (0, 1, 2)</a:t>
            </a:r>
          </a:p>
          <a:p>
            <a:r>
              <a:rPr lang="el-GR" sz="2800" dirty="0" smtClean="0"/>
              <a:t>Σ</a:t>
            </a:r>
            <a:r>
              <a:rPr lang="en-US" sz="2800" dirty="0" smtClean="0"/>
              <a:t> (0, 2, 4, 6)</a:t>
            </a:r>
          </a:p>
          <a:p>
            <a:r>
              <a:rPr lang="el-GR" sz="2800" dirty="0" smtClean="0"/>
              <a:t>Σ</a:t>
            </a:r>
            <a:r>
              <a:rPr lang="en-US" sz="2800" dirty="0" smtClean="0"/>
              <a:t> (1, 2, 3, 5, 7)</a:t>
            </a:r>
          </a:p>
          <a:p>
            <a:r>
              <a:rPr lang="en-US" sz="2800" dirty="0" smtClean="0"/>
              <a:t>4-variables with a 1 in every square</a:t>
            </a:r>
          </a:p>
          <a:p>
            <a:r>
              <a:rPr lang="en-US" sz="2800" dirty="0" smtClean="0"/>
              <a:t>A zero in every square</a:t>
            </a:r>
          </a:p>
          <a:p>
            <a:r>
              <a:rPr lang="en-US" sz="2800" dirty="0" smtClean="0"/>
              <a:t>A 1 appearing in 15 out of the 16 squares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27225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some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Σ</a:t>
            </a:r>
            <a:r>
              <a:rPr lang="en-US" sz="2800" dirty="0" smtClean="0"/>
              <a:t> (4, 6, 7, 12, 14, 15)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Now, add in these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as don’t cares:</a:t>
            </a:r>
          </a:p>
          <a:p>
            <a:r>
              <a:rPr lang="el-GR" sz="2800" dirty="0" smtClean="0"/>
              <a:t>Σ</a:t>
            </a:r>
            <a:r>
              <a:rPr lang="en-US" sz="2800" dirty="0" smtClean="0"/>
              <a:t> (1, 5, 9, 13)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53688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the 4-variable </a:t>
            </a:r>
            <a:r>
              <a:rPr lang="en-US" sz="2800" dirty="0" err="1" smtClean="0"/>
              <a:t>Karnaugh</a:t>
            </a:r>
            <a:r>
              <a:rPr lang="en-US" sz="2800" dirty="0" smtClean="0"/>
              <a:t> map, consider the square for </a:t>
            </a:r>
            <a:r>
              <a:rPr lang="en-US" sz="2800" dirty="0" err="1" smtClean="0"/>
              <a:t>minterm</a:t>
            </a:r>
            <a:r>
              <a:rPr lang="en-US" sz="2800" dirty="0" smtClean="0"/>
              <a:t> 13.  </a:t>
            </a:r>
          </a:p>
          <a:p>
            <a:pPr lvl="1"/>
            <a:r>
              <a:rPr lang="en-US" sz="2400" dirty="0" smtClean="0"/>
              <a:t>It can combine with …?</a:t>
            </a:r>
          </a:p>
          <a:p>
            <a:r>
              <a:rPr lang="en-US" sz="2800" dirty="0" smtClean="0"/>
              <a:t>Consider the pair 13,15 (differing by 2).  </a:t>
            </a:r>
          </a:p>
          <a:p>
            <a:pPr lvl="1"/>
            <a:r>
              <a:rPr lang="en-US" sz="2400" dirty="0" smtClean="0"/>
              <a:t>It can combine with …?</a:t>
            </a:r>
          </a:p>
          <a:p>
            <a:r>
              <a:rPr lang="en-US" sz="2800" dirty="0" smtClean="0"/>
              <a:t>Consider the row containing 12,13,14,15.  </a:t>
            </a:r>
          </a:p>
          <a:p>
            <a:pPr lvl="1"/>
            <a:r>
              <a:rPr lang="en-US" sz="2400" dirty="0" smtClean="0"/>
              <a:t>It can combine with …?</a:t>
            </a:r>
          </a:p>
          <a:p>
            <a:r>
              <a:rPr lang="en-US" sz="2800" dirty="0" smtClean="0"/>
              <a:t>We’d like to perform the </a:t>
            </a:r>
            <a:r>
              <a:rPr lang="en-US" sz="2800" dirty="0" err="1" smtClean="0"/>
              <a:t>Kaunaugh</a:t>
            </a:r>
            <a:r>
              <a:rPr lang="en-US" sz="2800" dirty="0" smtClean="0"/>
              <a:t> map technique, without the </a:t>
            </a:r>
            <a:r>
              <a:rPr lang="en-US" sz="2800" dirty="0" err="1" smtClean="0"/>
              <a:t>Karnaugh</a:t>
            </a:r>
            <a:r>
              <a:rPr lang="en-US" sz="2800" dirty="0" smtClean="0"/>
              <a:t> map!</a:t>
            </a:r>
          </a:p>
        </p:txBody>
      </p:sp>
    </p:spTree>
    <p:extLst>
      <p:ext uri="{BB962C8B-B14F-4D97-AF65-F5344CB8AC3E}">
        <p14:creationId xmlns:p14="http://schemas.microsoft.com/office/powerpoint/2010/main" val="36791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Quine-McCluskey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Karnaugh</a:t>
            </a:r>
            <a:r>
              <a:rPr lang="en-US" sz="2800" dirty="0" smtClean="0"/>
              <a:t> maps are difficult to use with &gt; 4 variables.</a:t>
            </a:r>
          </a:p>
          <a:p>
            <a:r>
              <a:rPr lang="en-US" sz="2800" dirty="0" smtClean="0"/>
              <a:t>QM manipulates </a:t>
            </a:r>
            <a:r>
              <a:rPr lang="en-US" sz="2800" dirty="0" err="1" smtClean="0"/>
              <a:t>minterm</a:t>
            </a:r>
            <a:r>
              <a:rPr lang="en-US" sz="2800" dirty="0" smtClean="0"/>
              <a:t> numbers, can be implemented in computer program.  </a:t>
            </a:r>
            <a:r>
              <a:rPr lang="en-US" sz="2800" dirty="0" smtClean="0">
                <a:sym typeface="Wingdings" pitchFamily="2" charset="2"/>
              </a:rPr>
              <a:t></a:t>
            </a:r>
          </a:p>
          <a:p>
            <a:r>
              <a:rPr lang="en-US" sz="2800" dirty="0" smtClean="0">
                <a:sym typeface="Wingdings" pitchFamily="2" charset="2"/>
              </a:rPr>
              <a:t>See handout (Mano pp. 101-108)</a:t>
            </a:r>
          </a:p>
          <a:p>
            <a:r>
              <a:rPr lang="en-US" sz="2800" dirty="0" smtClean="0">
                <a:sym typeface="Wingdings" pitchFamily="2" charset="2"/>
              </a:rPr>
              <a:t>Steps to follow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Group </a:t>
            </a:r>
            <a:r>
              <a:rPr lang="en-US" sz="2400" dirty="0" err="1" smtClean="0">
                <a:sym typeface="Wingdings" pitchFamily="2" charset="2"/>
              </a:rPr>
              <a:t>minterms</a:t>
            </a:r>
            <a:r>
              <a:rPr lang="en-US" sz="2400" dirty="0" smtClean="0">
                <a:sym typeface="Wingdings" pitchFamily="2" charset="2"/>
              </a:rPr>
              <a:t> by how many 1’s in their binary </a:t>
            </a:r>
            <a:r>
              <a:rPr lang="en-US" sz="2400" dirty="0" err="1" smtClean="0">
                <a:sym typeface="Wingdings" pitchFamily="2" charset="2"/>
              </a:rPr>
              <a:t>rep’n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2400" dirty="0" smtClean="0">
                <a:sym typeface="Wingdings" pitchFamily="2" charset="2"/>
              </a:rPr>
              <a:t>Combine </a:t>
            </a:r>
            <a:r>
              <a:rPr lang="en-US" sz="2400" dirty="0" err="1" smtClean="0">
                <a:sym typeface="Wingdings" pitchFamily="2" charset="2"/>
              </a:rPr>
              <a:t>minterms</a:t>
            </a:r>
            <a:r>
              <a:rPr lang="en-US" sz="2400" dirty="0" smtClean="0">
                <a:sym typeface="Wingdings" pitchFamily="2" charset="2"/>
              </a:rPr>
              <a:t> that differ in exactly 1 bit position.  Check them off, and create combined </a:t>
            </a:r>
            <a:r>
              <a:rPr lang="en-US" sz="2400" dirty="0" err="1" smtClean="0">
                <a:sym typeface="Wingdings" pitchFamily="2" charset="2"/>
              </a:rPr>
              <a:t>minterm</a:t>
            </a:r>
            <a:r>
              <a:rPr lang="en-US" sz="2400" dirty="0" smtClean="0">
                <a:sym typeface="Wingdings" pitchFamily="2" charset="2"/>
              </a:rPr>
              <a:t> (e.g. “0,2”)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Combine any combined-</a:t>
            </a:r>
            <a:r>
              <a:rPr lang="en-US" sz="2400" dirty="0" err="1" smtClean="0">
                <a:sym typeface="Wingdings" pitchFamily="2" charset="2"/>
              </a:rPr>
              <a:t>minterms</a:t>
            </a:r>
            <a:r>
              <a:rPr lang="en-US" sz="2400" dirty="0" smtClean="0">
                <a:sym typeface="Wingdings" pitchFamily="2" charset="2"/>
              </a:rPr>
              <a:t> if they omit the same variable and their bits differ in 1 position.  Check them off, and create yet another combined </a:t>
            </a:r>
            <a:r>
              <a:rPr lang="en-US" sz="2400" dirty="0" err="1" smtClean="0">
                <a:sym typeface="Wingdings" pitchFamily="2" charset="2"/>
              </a:rPr>
              <a:t>minterm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When done, all unchecked terms are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prime </a:t>
            </a:r>
            <a:r>
              <a:rPr lang="en-US" sz="2400" dirty="0" err="1" smtClean="0">
                <a:solidFill>
                  <a:srgbClr val="FFFF00"/>
                </a:solidFill>
                <a:sym typeface="Wingdings" pitchFamily="2" charset="2"/>
              </a:rPr>
              <a:t>implicants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Quantified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dirty="0" smtClean="0"/>
              <a:t>Convert between English and notation</a:t>
            </a:r>
          </a:p>
          <a:p>
            <a:r>
              <a:rPr lang="en-US" dirty="0" smtClean="0"/>
              <a:t>Truth value &amp; negation</a:t>
            </a:r>
          </a:p>
          <a:p>
            <a:r>
              <a:rPr lang="en-US" dirty="0" smtClean="0"/>
              <a:t>Vacuous truth</a:t>
            </a:r>
          </a:p>
          <a:p>
            <a:r>
              <a:rPr lang="en-US" dirty="0" smtClean="0"/>
              <a:t>Multiple quantifiers</a:t>
            </a:r>
          </a:p>
          <a:p>
            <a:endParaRPr lang="en-US" dirty="0"/>
          </a:p>
          <a:p>
            <a:r>
              <a:rPr lang="en-US" dirty="0" smtClean="0"/>
              <a:t>This system is sometimes called “first-order logic”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Quantified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Many logical statements contain “all”, “some” or “no”</a:t>
            </a:r>
          </a:p>
          <a:p>
            <a:pPr lvl="1"/>
            <a:r>
              <a:rPr lang="en-US" sz="2400" dirty="0" smtClean="0"/>
              <a:t>Similarly for Venn diagram relationships</a:t>
            </a:r>
          </a:p>
          <a:p>
            <a:r>
              <a:rPr lang="en-US" sz="2800" dirty="0" smtClean="0"/>
              <a:t>We use quantifier to turn vague sentence into a logical statement.</a:t>
            </a:r>
          </a:p>
          <a:p>
            <a:pPr lvl="1"/>
            <a:r>
              <a:rPr lang="en-US" sz="2400" dirty="0" smtClean="0"/>
              <a:t>“A number is positive.” </a:t>
            </a:r>
            <a:r>
              <a:rPr lang="en-US" sz="2400" dirty="0" smtClean="0">
                <a:sym typeface="Wingdings" pitchFamily="2" charset="2"/>
              </a:rPr>
              <a:t> “All/some/no numbers are positive.”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“A person has a dog.”  “Everybody has a dog”</a:t>
            </a: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					  “Somebody… “ or “Nobody …”</a:t>
            </a:r>
          </a:p>
          <a:p>
            <a:r>
              <a:rPr lang="en-US" sz="2800" dirty="0" smtClean="0">
                <a:sym typeface="Wingdings" pitchFamily="2" charset="2"/>
              </a:rPr>
              <a:t>In logic, we use quantifier symbols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ym typeface="Symbol"/>
              </a:rPr>
              <a:t> (there exists)                   (for all)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 planets have rings.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ym typeface="Symbol"/>
              </a:rPr>
              <a:t>  planets p, p has rings.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p, if p is a planet, then p has rings.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In symbols:  </a:t>
            </a:r>
            <a:r>
              <a:rPr lang="en-US" sz="2800" dirty="0" smtClean="0">
                <a:sym typeface="Symbol"/>
              </a:rPr>
              <a:t>x (P(x) </a:t>
            </a:r>
            <a:r>
              <a:rPr lang="en-US" sz="2800" dirty="0" smtClean="0">
                <a:sym typeface="Wingdings" pitchFamily="2" charset="2"/>
              </a:rPr>
              <a:t> R(x))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***If we reverse the implication, the “all” statement becomes an “only” statement.</a:t>
            </a:r>
            <a:br>
              <a:rPr lang="en-US" sz="2800" dirty="0" smtClean="0"/>
            </a:br>
            <a:r>
              <a:rPr lang="en-US" sz="2800" dirty="0" smtClean="0">
                <a:sym typeface="Symbol"/>
              </a:rPr>
              <a:t> x (R(x) </a:t>
            </a:r>
            <a:r>
              <a:rPr lang="en-US" sz="2800" dirty="0" smtClean="0">
                <a:sym typeface="Wingdings" pitchFamily="2" charset="2"/>
              </a:rPr>
              <a:t> P(x))   says only planets have rings.</a:t>
            </a:r>
            <a:endParaRPr lang="en-US" sz="28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animals can swim.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ym typeface="Symbol"/>
              </a:rPr>
              <a:t>  animal x “such that” x can swim.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x such that:  x is an animal and x can swim.</a:t>
            </a:r>
          </a:p>
          <a:p>
            <a:pPr>
              <a:buNone/>
            </a:pPr>
            <a:r>
              <a:rPr lang="en-US" sz="2800" dirty="0" smtClean="0"/>
              <a:t>	In symbols:   </a:t>
            </a:r>
            <a:r>
              <a:rPr lang="en-US" sz="2800" dirty="0" smtClean="0">
                <a:sym typeface="Symbol"/>
              </a:rPr>
              <a:t>x (A(x)  S(x))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000" dirty="0" smtClean="0"/>
              <a:t>N.B.:  Don’t use </a:t>
            </a:r>
            <a:r>
              <a:rPr lang="en-US" sz="2000" dirty="0" smtClean="0">
                <a:sym typeface="Wingdings" panose="05000000000000000000" pitchFamily="2" charset="2"/>
              </a:rPr>
              <a:t> in place of ^.</a:t>
            </a:r>
            <a:endParaRPr lang="en-US" sz="2000" dirty="0" smtClean="0"/>
          </a:p>
          <a:p>
            <a:r>
              <a:rPr lang="en-US" sz="2800" dirty="0" smtClean="0"/>
              <a:t>What does it mean for a quantified statement to be T/F?</a:t>
            </a:r>
          </a:p>
          <a:p>
            <a:r>
              <a:rPr lang="en-US" sz="2800" dirty="0" smtClean="0"/>
              <a:t>More examples</a:t>
            </a:r>
          </a:p>
          <a:p>
            <a:pPr lvl="1"/>
            <a:r>
              <a:rPr lang="en-US" sz="2400" dirty="0" smtClean="0"/>
              <a:t>See book</a:t>
            </a:r>
          </a:p>
          <a:p>
            <a:pPr lvl="1"/>
            <a:r>
              <a:rPr lang="en-US" sz="2400" dirty="0" smtClean="0"/>
              <a:t>How about sentence starting with “No…” ?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Largest, smallest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Suppose L is a list of non-negative integers.</a:t>
            </a:r>
          </a:p>
          <a:p>
            <a:pPr marL="0" indent="0">
              <a:buNone/>
            </a:pPr>
            <a:r>
              <a:rPr lang="en-US" sz="2800" dirty="0" smtClean="0"/>
              <a:t>We can express certain ideas using quantifiers….</a:t>
            </a:r>
          </a:p>
          <a:p>
            <a:r>
              <a:rPr lang="en-US" sz="2800" dirty="0" smtClean="0"/>
              <a:t>L contains the number 3.           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 x in L, x = 3.</a:t>
            </a:r>
            <a:endParaRPr lang="en-US" sz="2800" dirty="0" smtClean="0"/>
          </a:p>
          <a:p>
            <a:r>
              <a:rPr lang="en-US" sz="2800" dirty="0" smtClean="0"/>
              <a:t>All numbers in L exceed 3.         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 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x in L, x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&gt; 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3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/>
              <a:t>3 is the smallest number in L.                    </a:t>
            </a:r>
            <a:r>
              <a:rPr lang="en-US" sz="2800" dirty="0" smtClean="0">
                <a:solidFill>
                  <a:srgbClr val="FFFF00"/>
                </a:solidFill>
              </a:rPr>
              <a:t>?</a:t>
            </a:r>
          </a:p>
          <a:p>
            <a:r>
              <a:rPr lang="en-US" sz="2800" dirty="0" smtClean="0"/>
              <a:t>What does this mean? 	        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 </a:t>
            </a:r>
            <a:r>
              <a:rPr lang="en-US" sz="2800" dirty="0" err="1">
                <a:solidFill>
                  <a:srgbClr val="FFFF00"/>
                </a:solidFill>
                <a:sym typeface="Symbol"/>
              </a:rPr>
              <a:t>i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, j:  L[ </a:t>
            </a:r>
            <a:r>
              <a:rPr lang="en-US" sz="2800" dirty="0" err="1">
                <a:solidFill>
                  <a:srgbClr val="FFFF00"/>
                </a:solidFill>
                <a:sym typeface="Symbol"/>
              </a:rPr>
              <a:t>i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 ] = L[ j ] </a:t>
            </a:r>
            <a:r>
              <a:rPr lang="en-US" sz="2800" dirty="0">
                <a:solidFill>
                  <a:srgbClr val="FFFF00"/>
                </a:solidFill>
                <a:sym typeface="Wingdings" panose="05000000000000000000" pitchFamily="2" charset="2"/>
              </a:rPr>
              <a:t> </a:t>
            </a:r>
            <a:r>
              <a:rPr lang="en-US" sz="2800" dirty="0" err="1">
                <a:solidFill>
                  <a:srgbClr val="FFFF00"/>
                </a:solidFill>
                <a:sym typeface="Wingdings" panose="05000000000000000000" pitchFamily="2" charset="2"/>
              </a:rPr>
              <a:t>i</a:t>
            </a:r>
            <a:r>
              <a:rPr lang="en-US" sz="2800" dirty="0">
                <a:solidFill>
                  <a:srgbClr val="FFFF00"/>
                </a:solidFill>
                <a:sym typeface="Wingdings" panose="05000000000000000000" pitchFamily="2" charset="2"/>
              </a:rPr>
              <a:t> = </a:t>
            </a:r>
            <a:r>
              <a:rPr lang="en-US" sz="2800" dirty="0" smtClean="0">
                <a:solidFill>
                  <a:srgbClr val="FFFF00"/>
                </a:solidFill>
                <a:sym typeface="Wingdings" panose="05000000000000000000" pitchFamily="2" charset="2"/>
              </a:rPr>
              <a:t>j</a:t>
            </a:r>
            <a:endParaRPr lang="en-US" sz="2800" dirty="0" smtClean="0"/>
          </a:p>
          <a:p>
            <a:r>
              <a:rPr lang="en-US" sz="2800" dirty="0"/>
              <a:t>There is exactly one 3 in L</a:t>
            </a:r>
            <a:r>
              <a:rPr lang="en-US" sz="2800" dirty="0" smtClean="0"/>
              <a:t>.                      </a:t>
            </a:r>
            <a:r>
              <a:rPr lang="en-US" sz="2800" dirty="0" smtClean="0">
                <a:solidFill>
                  <a:srgbClr val="FFFF00"/>
                </a:solidFill>
              </a:rPr>
              <a:t>?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/>
              <a:t>L contains a largest number.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 x in L, </a:t>
            </a:r>
            <a:r>
              <a:rPr lang="en-US" sz="2800" dirty="0" err="1" smtClean="0">
                <a:solidFill>
                  <a:srgbClr val="FFFF00"/>
                </a:solidFill>
                <a:sym typeface="Symbol"/>
              </a:rPr>
              <a:t>s.t.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  y in L, x 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≥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 y</a:t>
            </a:r>
          </a:p>
          <a:p>
            <a:pPr marL="0" indent="0">
              <a:buNone/>
            </a:pPr>
            <a:r>
              <a:rPr lang="en-US" sz="2800" dirty="0"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(What if we said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x &gt; y</a:t>
            </a:r>
            <a:r>
              <a:rPr lang="en-US" sz="2800" dirty="0" smtClean="0">
                <a:sym typeface="Symbol"/>
              </a:rPr>
              <a:t>?)</a:t>
            </a:r>
          </a:p>
          <a:p>
            <a:r>
              <a:rPr lang="en-US" sz="2800" dirty="0" smtClean="0">
                <a:sym typeface="Symbol"/>
              </a:rPr>
              <a:t>How would our answers change if L were a </a:t>
            </a:r>
            <a:r>
              <a:rPr lang="en-US" sz="2800" u="sng" dirty="0" smtClean="0">
                <a:sym typeface="Symbol"/>
              </a:rPr>
              <a:t>set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(which has no repeated values)?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52391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</a:t>
            </a:r>
            <a:r>
              <a:rPr lang="en-US" sz="2800" dirty="0" smtClean="0"/>
              <a:t> is a list of non-negative integers:</a:t>
            </a:r>
          </a:p>
          <a:p>
            <a:endParaRPr lang="en-US" sz="2800" dirty="0" smtClean="0"/>
          </a:p>
          <a:p>
            <a:r>
              <a:rPr lang="en-US" sz="2800" dirty="0"/>
              <a:t>400 is the largest number in </a:t>
            </a:r>
            <a:r>
              <a:rPr lang="en-US" sz="2800" dirty="0" smtClean="0"/>
              <a:t>B.</a:t>
            </a:r>
          </a:p>
          <a:p>
            <a:endParaRPr lang="en-US" sz="2800" dirty="0"/>
          </a:p>
          <a:p>
            <a:r>
              <a:rPr lang="en-US" sz="2800" dirty="0"/>
              <a:t>229 is the smallest </a:t>
            </a:r>
            <a:r>
              <a:rPr lang="en-US" sz="2800" dirty="0" smtClean="0"/>
              <a:t>positive integer </a:t>
            </a:r>
            <a:r>
              <a:rPr lang="en-US" sz="2800" dirty="0"/>
              <a:t>not in </a:t>
            </a:r>
            <a:r>
              <a:rPr lang="en-US" sz="2800" dirty="0" smtClean="0"/>
              <a:t>B.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575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with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Boolean algebra (logic) and ordinary algebra have common features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505200"/>
          <a:ext cx="654691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7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6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Regular algebra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Boolean algebra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constant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“It is Monday.”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variable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operator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–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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expression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 – 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p </a:t>
                      </a:r>
                      <a:r>
                        <a:rPr lang="en-US" sz="2400" baseline="0" dirty="0" smtClean="0">
                          <a:sym typeface="Symbol"/>
                        </a:rPr>
                        <a:t> q</a:t>
                      </a:r>
                      <a:endParaRPr 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dirty="0" smtClean="0"/>
              <a:t>Negating formulas for </a:t>
            </a:r>
            <a:r>
              <a:rPr lang="en-US" sz="2800" dirty="0" smtClean="0">
                <a:sym typeface="Symbol"/>
              </a:rPr>
              <a:t> and  are analogous: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	~ [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x, P(x)] = x, ~P(x)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	~ [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x, P(x)] = x, ~P(x)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What do these formulas say?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Examples to negate:</a:t>
            </a:r>
          </a:p>
          <a:p>
            <a:pPr lvl="1"/>
            <a:r>
              <a:rPr lang="en-US" sz="2400" dirty="0" smtClean="0"/>
              <a:t>Vegemite will put a rose in every cheek.</a:t>
            </a:r>
          </a:p>
          <a:p>
            <a:pPr lvl="1"/>
            <a:r>
              <a:rPr lang="en-US" sz="2400" dirty="0" smtClean="0"/>
              <a:t>All dolphins are charming and good looking.</a:t>
            </a:r>
          </a:p>
          <a:p>
            <a:pPr lvl="1"/>
            <a:r>
              <a:rPr lang="en-US" sz="2400" dirty="0" smtClean="0"/>
              <a:t>Some snakes are non-venomous.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True/False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Examples.  True or false: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 x  R, 5x + 11 = 67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 x  Z, 5x + 11 = 67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 n  Z</a:t>
            </a:r>
            <a:r>
              <a:rPr lang="en-US" sz="2400" baseline="30000" dirty="0" smtClean="0">
                <a:sym typeface="Symbol"/>
              </a:rPr>
              <a:t>+</a:t>
            </a:r>
            <a:r>
              <a:rPr lang="en-US" sz="2400" dirty="0" smtClean="0">
                <a:sym typeface="Symbol"/>
              </a:rPr>
              <a:t>, n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– n + 41 is prime</a:t>
            </a:r>
          </a:p>
          <a:p>
            <a:r>
              <a:rPr lang="en-US" sz="2400" dirty="0" smtClean="0">
                <a:sym typeface="Symbol"/>
              </a:rPr>
              <a:t>Moral:  When we say “number,” sometimes we need to be more specific.</a:t>
            </a:r>
          </a:p>
          <a:p>
            <a:pPr marL="514350" indent="-457200"/>
            <a:endParaRPr lang="en-US" sz="28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905000"/>
          <a:ext cx="7010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5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Proof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Disproof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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Hard</a:t>
                      </a:r>
                      <a:r>
                        <a:rPr lang="en-US" sz="2000" baseline="0" dirty="0" smtClean="0"/>
                        <a:t>:  show for every 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Find counter-example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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Find one that’s true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Hard:  show false</a:t>
                      </a:r>
                      <a:r>
                        <a:rPr lang="en-US" sz="2000" baseline="0" dirty="0" smtClean="0"/>
                        <a:t> for every one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 careful with universal statements.  They can be easy to disprove with one counterexample.</a:t>
            </a:r>
          </a:p>
          <a:p>
            <a:pPr lvl="1"/>
            <a:r>
              <a:rPr lang="en-US" sz="2400" dirty="0" smtClean="0"/>
              <a:t>It has never snowed in Miami.</a:t>
            </a:r>
          </a:p>
          <a:p>
            <a:pPr lvl="1"/>
            <a:r>
              <a:rPr lang="en-US" sz="2400" dirty="0" smtClean="0"/>
              <a:t>Only CS classes meet in R204.</a:t>
            </a:r>
          </a:p>
          <a:p>
            <a:pPr lvl="1"/>
            <a:r>
              <a:rPr lang="en-US" sz="2400" dirty="0" smtClean="0"/>
              <a:t>CS classes only meet in R204.</a:t>
            </a:r>
          </a:p>
          <a:p>
            <a:pPr lvl="1"/>
            <a:r>
              <a:rPr lang="en-US" sz="2400" dirty="0" smtClean="0"/>
              <a:t>Every Canadian province is majority </a:t>
            </a:r>
            <a:r>
              <a:rPr lang="en-US" sz="2400" dirty="0" err="1" smtClean="0"/>
              <a:t>anglophone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Our sun is the only star with planets.</a:t>
            </a:r>
            <a:endParaRPr lang="en-US" sz="2400" dirty="0"/>
          </a:p>
          <a:p>
            <a:r>
              <a:rPr lang="en-US" sz="2800" dirty="0" smtClean="0"/>
              <a:t>But of course some are true.</a:t>
            </a:r>
          </a:p>
          <a:p>
            <a:pPr lvl="1"/>
            <a:r>
              <a:rPr lang="en-US" sz="2400" dirty="0" smtClean="0"/>
              <a:t>Every part of Chicago is in Illinois.</a:t>
            </a:r>
          </a:p>
          <a:p>
            <a:pPr lvl="1"/>
            <a:r>
              <a:rPr lang="en-US" sz="2400" dirty="0" smtClean="0"/>
              <a:t>No perfect square is prime.</a:t>
            </a:r>
          </a:p>
          <a:p>
            <a:pPr lvl="1"/>
            <a:r>
              <a:rPr lang="en-US" sz="2400" dirty="0" smtClean="0"/>
              <a:t>Only cardinals can elect a pope.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92455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Vacuous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345"/>
            <a:ext cx="8229600" cy="52578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 smtClean="0">
                <a:sym typeface="Symbol"/>
              </a:rPr>
              <a:t>“x, P(x)” is automatically true if there is no such x.</a:t>
            </a:r>
          </a:p>
          <a:p>
            <a:pPr marL="857250" lvl="1" indent="-457200"/>
            <a:r>
              <a:rPr lang="en-US" sz="2400" dirty="0" smtClean="0">
                <a:sym typeface="Symbol"/>
              </a:rPr>
              <a:t>Caution:  Only works when quantifier </a:t>
            </a:r>
            <a:r>
              <a:rPr lang="en-US" sz="2400" dirty="0">
                <a:sym typeface="Symbol"/>
              </a:rPr>
              <a:t>is </a:t>
            </a:r>
            <a:r>
              <a:rPr lang="en-US" sz="2400" dirty="0" smtClean="0">
                <a:sym typeface="Symbol"/>
              </a:rPr>
              <a:t>, not .</a:t>
            </a:r>
          </a:p>
          <a:p>
            <a:pPr marL="457200" indent="-457200"/>
            <a:r>
              <a:rPr lang="en-US" sz="2800" dirty="0" smtClean="0">
                <a:sym typeface="Symbol"/>
              </a:rPr>
              <a:t>Why?</a:t>
            </a:r>
          </a:p>
          <a:p>
            <a:pPr marL="857250" lvl="1" indent="-457200"/>
            <a:r>
              <a:rPr lang="en-US" sz="2400" dirty="0" smtClean="0">
                <a:sym typeface="Symbol"/>
              </a:rPr>
              <a:t>P </a:t>
            </a:r>
            <a:r>
              <a:rPr lang="en-US" sz="2400" dirty="0" smtClean="0">
                <a:sym typeface="Wingdings" pitchFamily="2" charset="2"/>
              </a:rPr>
              <a:t> Q is automatically true if P is false</a:t>
            </a:r>
          </a:p>
          <a:p>
            <a:pPr marL="857250" lvl="1" indent="-457200"/>
            <a:r>
              <a:rPr lang="en-US" sz="2400" dirty="0" smtClean="0">
                <a:sym typeface="Wingdings" pitchFamily="2" charset="2"/>
              </a:rPr>
              <a:t>Or, you could consider the complement.</a:t>
            </a:r>
            <a:endParaRPr lang="en-US" sz="2400" dirty="0" smtClean="0"/>
          </a:p>
          <a:p>
            <a:pPr marL="457200" indent="-457200"/>
            <a:r>
              <a:rPr lang="en-US" sz="2800" dirty="0" smtClean="0"/>
              <a:t>Examples</a:t>
            </a:r>
          </a:p>
          <a:p>
            <a:pPr marL="857250" lvl="1" indent="-457200"/>
            <a:r>
              <a:rPr lang="en-US" sz="2400" dirty="0" smtClean="0"/>
              <a:t>All Martian golf courses are easy.</a:t>
            </a:r>
          </a:p>
          <a:p>
            <a:pPr marL="857250" lvl="1" indent="-457200"/>
            <a:r>
              <a:rPr lang="en-US" sz="2400" dirty="0" smtClean="0"/>
              <a:t>All dolphins in the Furman lake sing baritone.</a:t>
            </a:r>
          </a:p>
          <a:p>
            <a:pPr marL="857250" lvl="1" indent="-457200"/>
            <a:r>
              <a:rPr lang="en-US" sz="2400" dirty="0" smtClean="0"/>
              <a:t>A:  “Give candy to all children who come to the office.”</a:t>
            </a:r>
          </a:p>
          <a:p>
            <a:pPr marL="857250" lvl="1" indent="-457200">
              <a:buNone/>
            </a:pPr>
            <a:r>
              <a:rPr lang="en-US" sz="2400" dirty="0" smtClean="0"/>
              <a:t>	B:  “What if no kids ever come?”</a:t>
            </a:r>
          </a:p>
          <a:p>
            <a:pPr marL="857250" lvl="1" indent="-457200">
              <a:buNone/>
            </a:pPr>
            <a:r>
              <a:rPr lang="en-US" sz="2400" dirty="0" smtClean="0"/>
              <a:t>	A:  “Don’t worry about it.”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Quantified vs. propositional logic</a:t>
            </a:r>
          </a:p>
          <a:p>
            <a:r>
              <a:rPr lang="en-US" sz="2800" dirty="0" smtClean="0"/>
              <a:t>All P’s are Q’s 		</a:t>
            </a:r>
            <a:r>
              <a:rPr lang="en-US" sz="2800" dirty="0" smtClean="0">
                <a:sym typeface="Symbol"/>
              </a:rPr>
              <a:t> x, P(x) </a:t>
            </a:r>
            <a:r>
              <a:rPr lang="en-US" sz="2800" dirty="0" smtClean="0">
                <a:sym typeface="Wingdings" pitchFamily="2" charset="2"/>
              </a:rPr>
              <a:t> Q(x)</a:t>
            </a:r>
            <a:endParaRPr lang="en-US" sz="2800" dirty="0" smtClean="0"/>
          </a:p>
          <a:p>
            <a:r>
              <a:rPr lang="en-US" sz="2800" dirty="0" smtClean="0"/>
              <a:t>Some P’s are Q’s		</a:t>
            </a:r>
            <a:r>
              <a:rPr lang="en-US" sz="2800" dirty="0" smtClean="0">
                <a:sym typeface="Symbol"/>
              </a:rPr>
              <a:t> x, P(x)  Q(x)</a:t>
            </a:r>
            <a:endParaRPr lang="en-US" sz="2800" dirty="0" smtClean="0"/>
          </a:p>
          <a:p>
            <a:r>
              <a:rPr lang="en-US" sz="2800" dirty="0" smtClean="0"/>
              <a:t>How to negate:</a:t>
            </a:r>
          </a:p>
          <a:p>
            <a:pPr lvl="1"/>
            <a:r>
              <a:rPr lang="en-US" sz="2400" dirty="0" smtClean="0"/>
              <a:t>~ (All are) = Some are not</a:t>
            </a:r>
          </a:p>
          <a:p>
            <a:pPr lvl="1"/>
            <a:r>
              <a:rPr lang="en-US" sz="2400" dirty="0" smtClean="0"/>
              <a:t>~ (Some are) = All are not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elatively easy to find example of </a:t>
            </a:r>
            <a:r>
              <a:rPr lang="en-US" sz="2800" dirty="0" smtClean="0">
                <a:sym typeface="Symbol"/>
              </a:rPr>
              <a:t> true or  false.</a:t>
            </a:r>
            <a:endParaRPr lang="en-US" sz="2800" dirty="0" smtClean="0"/>
          </a:p>
          <a:p>
            <a:r>
              <a:rPr lang="en-US" sz="2800" dirty="0" smtClean="0"/>
              <a:t>Example:</a:t>
            </a:r>
          </a:p>
          <a:p>
            <a:pPr lvl="1"/>
            <a:r>
              <a:rPr lang="en-US" sz="2400" dirty="0" smtClean="0"/>
              <a:t>All prime numbers are odd.  True or false?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quantifier phrases exist in English.  For example:  “Many experts warn about an upcoming trade war with China.”</a:t>
            </a:r>
          </a:p>
          <a:p>
            <a:r>
              <a:rPr lang="en-US" sz="2400" dirty="0" smtClean="0"/>
              <a:t>Intuitively, how would you estimate a percentage of each?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867974"/>
              </p:ext>
            </p:extLst>
          </p:nvPr>
        </p:nvGraphicFramePr>
        <p:xfrm>
          <a:off x="1524000" y="3124200"/>
          <a:ext cx="6096000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4119026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503363163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</a:t>
                      </a:r>
                      <a:r>
                        <a:rPr lang="en-US" sz="2000" baseline="0" dirty="0" smtClean="0"/>
                        <a:t> (100%)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Some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54334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Nearly 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Not many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82919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vast majority of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Several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38836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few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33994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couple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66852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Quite a few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Hardly any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4268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lot of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(0%)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07025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[ no quantifier at</a:t>
                      </a:r>
                      <a:r>
                        <a:rPr lang="en-US" sz="2000" baseline="0" dirty="0" smtClean="0"/>
                        <a:t> all 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075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4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E.g.  “Some dolphins admire all otters.”</a:t>
            </a:r>
          </a:p>
          <a:p>
            <a:pPr lvl="1"/>
            <a:r>
              <a:rPr lang="en-US" sz="2400" dirty="0" smtClean="0"/>
              <a:t>There exists some dolphin x such that…  </a:t>
            </a:r>
          </a:p>
          <a:p>
            <a:pPr lvl="1"/>
            <a:r>
              <a:rPr lang="en-US" sz="2400" dirty="0" smtClean="0"/>
              <a:t>for all y, if y is an otter, then this dolphin admires it.</a:t>
            </a:r>
          </a:p>
          <a:p>
            <a:pPr lvl="1"/>
            <a:r>
              <a:rPr lang="en-US" sz="2400" dirty="0" smtClean="0"/>
              <a:t>In symbols, the sentence becomes:</a:t>
            </a:r>
          </a:p>
          <a:p>
            <a:pPr lvl="1">
              <a:buNone/>
            </a:pPr>
            <a:r>
              <a:rPr lang="en-US" sz="2400" dirty="0" smtClean="0">
                <a:sym typeface="Symbol"/>
              </a:rPr>
              <a:t>			x, D(x)  y (O(y) </a:t>
            </a:r>
            <a:r>
              <a:rPr lang="en-US" sz="2400" dirty="0" smtClean="0">
                <a:sym typeface="Wingdings" pitchFamily="2" charset="2"/>
              </a:rPr>
              <a:t> A(x, y))</a:t>
            </a:r>
            <a:endParaRPr lang="en-US" sz="2400" dirty="0" smtClean="0"/>
          </a:p>
          <a:p>
            <a:r>
              <a:rPr lang="en-US" sz="2800" dirty="0" smtClean="0"/>
              <a:t>In math lingo, we often see “For all … there exists …”</a:t>
            </a:r>
          </a:p>
          <a:p>
            <a:pPr lvl="1"/>
            <a:r>
              <a:rPr lang="en-US" sz="2400" dirty="0" smtClean="0"/>
              <a:t>Everybody has a friend.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Symbol"/>
              </a:rPr>
              <a:t> 	x, person(x)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ym typeface="Symbol"/>
              </a:rPr>
              <a:t>y, friend(x, y)</a:t>
            </a:r>
            <a:endParaRPr lang="en-US" sz="2400" dirty="0" smtClean="0"/>
          </a:p>
          <a:p>
            <a:pPr lvl="1"/>
            <a:r>
              <a:rPr lang="en-US" sz="2400" dirty="0" smtClean="0"/>
              <a:t>Every real number has a reciprocal.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Symbol"/>
              </a:rPr>
              <a:t> 	x  R, y such that y = 1/x</a:t>
            </a:r>
          </a:p>
          <a:p>
            <a:r>
              <a:rPr lang="en-US" sz="2800" dirty="0" smtClean="0">
                <a:sym typeface="Symbol"/>
              </a:rPr>
              <a:t>Try negations.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Express in words, and determine if true.  Assume x and y are real numbers.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x y, x &lt; 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x y, x &lt; 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x y, x &lt; 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x y, x &lt; 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ym typeface="Symbol"/>
              </a:rPr>
              <a:t>How should we quantify x and y so that </a:t>
            </a:r>
            <a:r>
              <a:rPr lang="en-US" sz="2400" dirty="0" err="1" smtClean="0">
                <a:sym typeface="Symbol"/>
              </a:rPr>
              <a:t>xy</a:t>
            </a:r>
            <a:r>
              <a:rPr lang="en-US" sz="2400" dirty="0" smtClean="0">
                <a:sym typeface="Symbol"/>
              </a:rPr>
              <a:t> = 0 is true?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>
              <a:sym typeface="Symbol"/>
            </a:endParaRPr>
          </a:p>
          <a:p>
            <a:pPr marL="514350" indent="-457200"/>
            <a:r>
              <a:rPr lang="en-US" sz="2800" dirty="0" smtClean="0">
                <a:sym typeface="Symbol"/>
              </a:rPr>
              <a:t>Now, let’s translate from English to symbols (see handout).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does this statement mean?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smtClean="0">
                <a:sym typeface="Symbol"/>
              </a:rPr>
              <a:t> x (B(x)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ym typeface="Symbol"/>
              </a:rPr>
              <a:t>y (S(y) </a:t>
            </a:r>
            <a:r>
              <a:rPr lang="en-US" sz="2800" dirty="0" smtClean="0">
                <a:sym typeface="Wingdings" pitchFamily="2" charset="2"/>
              </a:rPr>
              <a:t> A(x, y)))</a:t>
            </a:r>
            <a:endParaRPr lang="en-US" sz="2800" dirty="0" smtClean="0"/>
          </a:p>
          <a:p>
            <a:r>
              <a:rPr lang="en-US" sz="2800" dirty="0" smtClean="0"/>
              <a:t>Let’s assume that B, S and A stand for “is a biologist”, “is a shark” and “admires”</a:t>
            </a:r>
            <a:endParaRPr lang="en-US" sz="2400" dirty="0" smtClean="0"/>
          </a:p>
          <a:p>
            <a:r>
              <a:rPr lang="en-US" sz="2800" dirty="0" smtClean="0"/>
              <a:t>Let’s modify the original statement.</a:t>
            </a:r>
          </a:p>
          <a:p>
            <a:pPr lvl="1">
              <a:buNone/>
            </a:pPr>
            <a:r>
              <a:rPr lang="en-US" sz="2400" dirty="0" smtClean="0">
                <a:sym typeface="Symbol"/>
              </a:rPr>
              <a:t>	x (B(x)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ym typeface="Symbol"/>
              </a:rPr>
              <a:t>y (</a:t>
            </a:r>
            <a:r>
              <a:rPr lang="en-US" sz="2400" dirty="0" smtClean="0">
                <a:sym typeface="Wingdings" pitchFamily="2" charset="2"/>
              </a:rPr>
              <a:t>A(x, y)  </a:t>
            </a:r>
            <a:r>
              <a:rPr lang="en-US" sz="2400" dirty="0" smtClean="0">
                <a:sym typeface="Symbol"/>
              </a:rPr>
              <a:t>S(y)</a:t>
            </a:r>
            <a:r>
              <a:rPr lang="en-US" sz="2400" dirty="0" smtClean="0">
                <a:sym typeface="Wingdings" pitchFamily="2" charset="2"/>
              </a:rPr>
              <a:t>))</a:t>
            </a:r>
          </a:p>
          <a:p>
            <a:pPr lvl="1">
              <a:buNone/>
            </a:pPr>
            <a:r>
              <a:rPr lang="en-US" sz="2400" dirty="0" smtClean="0">
                <a:sym typeface="Symbol"/>
              </a:rPr>
              <a:t>	x (y (S(y) </a:t>
            </a:r>
            <a:r>
              <a:rPr lang="en-US" sz="2400" dirty="0" smtClean="0">
                <a:sym typeface="Wingdings" pitchFamily="2" charset="2"/>
              </a:rPr>
              <a:t> A(x, y)) </a:t>
            </a:r>
            <a:r>
              <a:rPr lang="en-US" sz="2400" dirty="0" smtClean="0">
                <a:sym typeface="Symbol"/>
              </a:rPr>
              <a:t> B(x)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lvl="1">
              <a:buNone/>
            </a:pPr>
            <a:r>
              <a:rPr lang="en-US" sz="2400" dirty="0" smtClean="0">
                <a:sym typeface="Symbol"/>
              </a:rPr>
              <a:t>	x (y (</a:t>
            </a:r>
            <a:r>
              <a:rPr lang="en-US" sz="2400" dirty="0" smtClean="0">
                <a:sym typeface="Wingdings" pitchFamily="2" charset="2"/>
              </a:rPr>
              <a:t>A(x, y) </a:t>
            </a:r>
            <a:r>
              <a:rPr lang="en-US" sz="2400" dirty="0" smtClean="0">
                <a:sym typeface="Symbol"/>
              </a:rPr>
              <a:t> S(y)</a:t>
            </a:r>
            <a:r>
              <a:rPr lang="en-US" sz="2400" dirty="0" smtClean="0">
                <a:sym typeface="Wingdings" pitchFamily="2" charset="2"/>
              </a:rPr>
              <a:t>) </a:t>
            </a:r>
            <a:r>
              <a:rPr lang="en-US" sz="2400" dirty="0" smtClean="0">
                <a:sym typeface="Symbol"/>
              </a:rPr>
              <a:t> B(x)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r>
              <a:rPr lang="en-US" sz="2800" dirty="0" smtClean="0"/>
              <a:t>Try this statement, where D means “is a diver”: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ym typeface="Symbol"/>
              </a:rPr>
              <a:t> 	x y ((S(y) </a:t>
            </a:r>
            <a:r>
              <a:rPr lang="en-US" sz="2800" dirty="0" smtClean="0">
                <a:sym typeface="Wingdings" pitchFamily="2" charset="2"/>
              </a:rPr>
              <a:t> A(x, y))  (B(x) </a:t>
            </a:r>
            <a:r>
              <a:rPr lang="en-US" sz="2800" dirty="0" smtClean="0">
                <a:sym typeface="Symbol"/>
              </a:rPr>
              <a:t> D(x))</a:t>
            </a:r>
            <a:r>
              <a:rPr lang="en-US" sz="2800" dirty="0" smtClean="0">
                <a:sym typeface="Wingdings" pitchFamily="2" charset="2"/>
              </a:rPr>
              <a:t>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Convert these statements into symbols.  Are they equivalent?</a:t>
            </a:r>
          </a:p>
          <a:p>
            <a:pPr lvl="1"/>
            <a:r>
              <a:rPr lang="en-US" sz="2400" dirty="0" smtClean="0"/>
              <a:t>Somewhere it is always snowing.</a:t>
            </a:r>
          </a:p>
          <a:p>
            <a:pPr lvl="1"/>
            <a:r>
              <a:rPr lang="en-US" sz="2400" dirty="0" smtClean="0"/>
              <a:t>It is always snowing somewhere.</a:t>
            </a:r>
            <a:endParaRPr lang="en-US" sz="2800" dirty="0" smtClean="0"/>
          </a:p>
          <a:p>
            <a:r>
              <a:rPr lang="en-US" sz="2800" dirty="0" smtClean="0"/>
              <a:t>What does this mean:</a:t>
            </a:r>
          </a:p>
          <a:p>
            <a:pPr lvl="1"/>
            <a:r>
              <a:rPr lang="en-US" sz="2400" dirty="0" smtClean="0"/>
              <a:t>You may not take food &amp; drink out of the restaurant.</a:t>
            </a:r>
          </a:p>
          <a:p>
            <a:r>
              <a:rPr lang="en-US" sz="2800" dirty="0" smtClean="0"/>
              <a:t>What did the speaker intend to say?</a:t>
            </a:r>
          </a:p>
          <a:p>
            <a:pPr lvl="1"/>
            <a:r>
              <a:rPr lang="en-US" sz="2400" dirty="0" smtClean="0"/>
              <a:t>Everyone is not trustworthy.</a:t>
            </a:r>
          </a:p>
          <a:p>
            <a:pPr lvl="1"/>
            <a:r>
              <a:rPr lang="en-US" sz="2400" dirty="0" smtClean="0"/>
              <a:t>All doughnuts are not the same.</a:t>
            </a:r>
          </a:p>
          <a:p>
            <a:pPr lvl="1"/>
            <a:r>
              <a:rPr lang="en-US" sz="2400" dirty="0" smtClean="0"/>
              <a:t>All the soldiers cannot be promoted.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892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 a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expression, we’d like to know if it’s true or false.</a:t>
            </a:r>
          </a:p>
          <a:p>
            <a:r>
              <a:rPr lang="en-US" sz="2800" dirty="0" smtClean="0"/>
              <a:t>Systematic approach:  again, use a </a:t>
            </a:r>
            <a:r>
              <a:rPr lang="en-US" sz="2800" dirty="0" smtClean="0">
                <a:solidFill>
                  <a:srgbClr val="FFFF00"/>
                </a:solidFill>
              </a:rPr>
              <a:t>truth table</a:t>
            </a:r>
          </a:p>
          <a:p>
            <a:pPr lvl="1"/>
            <a:r>
              <a:rPr lang="en-US" sz="2400" dirty="0" smtClean="0"/>
              <a:t>Analogous to addition or multiplication table</a:t>
            </a:r>
          </a:p>
          <a:p>
            <a:r>
              <a:rPr lang="en-US" sz="2800" dirty="0" smtClean="0"/>
              <a:t>First step:  enumerate all possible values of the variables in the expression</a:t>
            </a:r>
          </a:p>
          <a:p>
            <a:pPr lvl="1"/>
            <a:r>
              <a:rPr lang="en-US" sz="2400" dirty="0" smtClean="0"/>
              <a:t>2 variables </a:t>
            </a:r>
            <a:r>
              <a:rPr lang="en-US" sz="2400" dirty="0" smtClean="0">
                <a:sym typeface="Wingdings" pitchFamily="2" charset="2"/>
              </a:rPr>
              <a:t> 4 rows in truth table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3 variables  8 rows in truth table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What is the general pattern?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Try an example expression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truth table can prove that 2 statements are equivalent (always have matching truth values).</a:t>
            </a:r>
          </a:p>
          <a:p>
            <a:r>
              <a:rPr lang="en-US" sz="2800" dirty="0" err="1" smtClean="0"/>
              <a:t>DeMorgan</a:t>
            </a:r>
            <a:r>
              <a:rPr lang="en-US" sz="2800" dirty="0" smtClean="0"/>
              <a:t> Laws are fundamental equalities: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dirty="0" smtClean="0">
                <a:solidFill>
                  <a:srgbClr val="FFFF00"/>
                </a:solidFill>
              </a:rPr>
              <a:t>~ (p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 q) = ~p  ~q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sym typeface="Symbol"/>
              </a:rPr>
              <a:t>			~ (p  q) = ~p  ~q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We can show they are correct with a truth table.</a:t>
            </a:r>
          </a:p>
          <a:p>
            <a:r>
              <a:rPr lang="en-US" sz="2800" dirty="0" smtClean="0"/>
              <a:t>They tell us how to </a:t>
            </a:r>
            <a:r>
              <a:rPr lang="en-US" sz="2800" dirty="0" smtClean="0">
                <a:solidFill>
                  <a:srgbClr val="FFFF00"/>
                </a:solidFill>
              </a:rPr>
              <a:t>negate</a:t>
            </a:r>
            <a:r>
              <a:rPr lang="en-US" sz="2800" dirty="0" smtClean="0"/>
              <a:t> an AND or </a:t>
            </a:r>
            <a:r>
              <a:rPr lang="en-US" sz="2800" dirty="0" err="1" smtClean="0"/>
              <a:t>OR</a:t>
            </a:r>
            <a:r>
              <a:rPr lang="en-US" sz="2800" dirty="0" smtClean="0"/>
              <a:t> statement.</a:t>
            </a:r>
          </a:p>
          <a:p>
            <a:r>
              <a:rPr lang="en-US" sz="2800" dirty="0" smtClean="0"/>
              <a:t>Be careful with ordinary English, e.g.</a:t>
            </a:r>
          </a:p>
          <a:p>
            <a:pPr lvl="1"/>
            <a:r>
              <a:rPr lang="en-US" sz="2400" dirty="0" smtClean="0"/>
              <a:t>“You’re not allowed to eat and drink in here.”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lessons from 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Tautology</a:t>
            </a:r>
            <a:r>
              <a:rPr lang="en-US" sz="2800" dirty="0" smtClean="0"/>
              <a:t> = statement that is </a:t>
            </a:r>
            <a:r>
              <a:rPr lang="en-US" sz="2800" i="1" dirty="0" smtClean="0"/>
              <a:t>always</a:t>
            </a:r>
            <a:r>
              <a:rPr lang="en-US" sz="2800" dirty="0" smtClean="0"/>
              <a:t> true</a:t>
            </a:r>
          </a:p>
          <a:p>
            <a:pPr lvl="1"/>
            <a:r>
              <a:rPr lang="en-US" sz="2400" dirty="0" smtClean="0"/>
              <a:t>E.g.   ~ (p </a:t>
            </a:r>
            <a:r>
              <a:rPr lang="en-US" sz="2400" dirty="0" smtClean="0">
                <a:sym typeface="Symbol"/>
              </a:rPr>
              <a:t> q)  p</a:t>
            </a:r>
            <a:endParaRPr lang="en-US" sz="2400" dirty="0" smtClean="0"/>
          </a:p>
          <a:p>
            <a:r>
              <a:rPr lang="en-US" sz="2800" dirty="0" err="1" smtClean="0">
                <a:solidFill>
                  <a:srgbClr val="FFFF00"/>
                </a:solidFill>
              </a:rPr>
              <a:t>Satisfiable</a:t>
            </a:r>
            <a:r>
              <a:rPr lang="en-US" sz="2800" dirty="0"/>
              <a:t> </a:t>
            </a:r>
            <a:r>
              <a:rPr lang="en-US" sz="2800" dirty="0" smtClean="0"/>
              <a:t>= statement that is at least </a:t>
            </a:r>
            <a:r>
              <a:rPr lang="en-US" sz="2800" i="1" dirty="0" smtClean="0"/>
              <a:t>sometimes</a:t>
            </a:r>
            <a:r>
              <a:rPr lang="en-US" sz="2800" dirty="0" smtClean="0"/>
              <a:t> true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sz="2400" dirty="0"/>
              <a:t>E.g. </a:t>
            </a:r>
            <a:r>
              <a:rPr lang="en-US" sz="2400" dirty="0" smtClean="0"/>
              <a:t>  p </a:t>
            </a:r>
            <a:r>
              <a:rPr lang="en-US" sz="2400" dirty="0">
                <a:sym typeface="Symbol"/>
              </a:rPr>
              <a:t> q</a:t>
            </a:r>
            <a:endParaRPr lang="en-US" sz="2400" dirty="0"/>
          </a:p>
          <a:p>
            <a:r>
              <a:rPr lang="en-US" sz="2800" dirty="0" smtClean="0">
                <a:solidFill>
                  <a:srgbClr val="FFFF00"/>
                </a:solidFill>
              </a:rPr>
              <a:t>Contradiction</a:t>
            </a:r>
            <a:r>
              <a:rPr lang="en-US" sz="2800" dirty="0" smtClean="0"/>
              <a:t> = statement that is </a:t>
            </a:r>
            <a:r>
              <a:rPr lang="en-US" sz="2800" i="1" dirty="0" smtClean="0"/>
              <a:t>never</a:t>
            </a:r>
            <a:r>
              <a:rPr lang="en-US" sz="2800" dirty="0" smtClean="0"/>
              <a:t> true</a:t>
            </a:r>
          </a:p>
          <a:p>
            <a:pPr lvl="1"/>
            <a:r>
              <a:rPr lang="en-US" sz="2400" dirty="0" smtClean="0"/>
              <a:t>E.g.   (p </a:t>
            </a:r>
            <a:r>
              <a:rPr lang="en-US" sz="2400" dirty="0" smtClean="0">
                <a:sym typeface="Symbol"/>
              </a:rPr>
              <a:t> q) ^ ~ q</a:t>
            </a:r>
            <a:endParaRPr lang="en-US" sz="2400" dirty="0" smtClean="0"/>
          </a:p>
          <a:p>
            <a:r>
              <a:rPr lang="en-US" sz="2800" dirty="0" smtClean="0"/>
              <a:t>How can we use a truth table to tell if we have a tautology/contradiction?</a:t>
            </a:r>
          </a:p>
          <a:p>
            <a:r>
              <a:rPr lang="en-US" sz="2800" dirty="0" smtClean="0"/>
              <a:t>Let’s practice example problems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5289</TotalTime>
  <Words>5425</Words>
  <Application>Microsoft Office PowerPoint</Application>
  <PresentationFormat>On-screen Show (4:3)</PresentationFormat>
  <Paragraphs>983</Paragraphs>
  <Slides>69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4" baseType="lpstr">
      <vt:lpstr>Arial</vt:lpstr>
      <vt:lpstr>Calibri</vt:lpstr>
      <vt:lpstr>Symbol</vt:lpstr>
      <vt:lpstr>Wingdings</vt:lpstr>
      <vt:lpstr>Office Theme</vt:lpstr>
      <vt:lpstr>Logic</vt:lpstr>
      <vt:lpstr>Introduction</vt:lpstr>
      <vt:lpstr>Logic</vt:lpstr>
      <vt:lpstr>Compound statements</vt:lpstr>
      <vt:lpstr>Meaning of operators</vt:lpstr>
      <vt:lpstr>Parallel with arithmetic</vt:lpstr>
      <vt:lpstr>Evaluation</vt:lpstr>
      <vt:lpstr>Lessons from TT</vt:lpstr>
      <vt:lpstr>More lessons from TT</vt:lpstr>
      <vt:lpstr>Short-circuit evaluation</vt:lpstr>
      <vt:lpstr>Practice</vt:lpstr>
      <vt:lpstr>Implications</vt:lpstr>
      <vt:lpstr>Truth table</vt:lpstr>
      <vt:lpstr>Rewriting the </vt:lpstr>
      <vt:lpstr>Variants of p  q</vt:lpstr>
      <vt:lpstr>Examples</vt:lpstr>
      <vt:lpstr>Argument</vt:lpstr>
      <vt:lpstr>Arguments (2)</vt:lpstr>
      <vt:lpstr>Valid arguments</vt:lpstr>
      <vt:lpstr>Fallacy</vt:lpstr>
      <vt:lpstr>Galo de Barcelos</vt:lpstr>
      <vt:lpstr>Valid or not?</vt:lpstr>
      <vt:lpstr>Puzzle</vt:lpstr>
      <vt:lpstr>Liar Puzzle</vt:lpstr>
      <vt:lpstr>Careful with English</vt:lpstr>
      <vt:lpstr>Applications of logic</vt:lpstr>
      <vt:lpstr>Digital circuits</vt:lpstr>
      <vt:lpstr>Levels of organization</vt:lpstr>
      <vt:lpstr>Boolean operations</vt:lpstr>
      <vt:lpstr>Gates</vt:lpstr>
      <vt:lpstr>Truth table review</vt:lpstr>
      <vt:lpstr>Skills</vt:lpstr>
      <vt:lpstr>XOR</vt:lpstr>
      <vt:lpstr>NOR, NAND</vt:lpstr>
      <vt:lpstr>Boolean function</vt:lpstr>
      <vt:lpstr>Examples</vt:lpstr>
      <vt:lpstr>TT  formula</vt:lpstr>
      <vt:lpstr>Design procedure</vt:lpstr>
      <vt:lpstr>Create adder</vt:lpstr>
      <vt:lpstr>Digital display</vt:lpstr>
      <vt:lpstr>Top light</vt:lpstr>
      <vt:lpstr>Karnaugh maps</vt:lpstr>
      <vt:lpstr>How to simplify</vt:lpstr>
      <vt:lpstr>Examples</vt:lpstr>
      <vt:lpstr>Σ (0, 4, 5, 7)</vt:lpstr>
      <vt:lpstr>Simplifying</vt:lpstr>
      <vt:lpstr>Let’s practice</vt:lpstr>
      <vt:lpstr>4 variables</vt:lpstr>
      <vt:lpstr>Practice</vt:lpstr>
      <vt:lpstr>Try these</vt:lpstr>
      <vt:lpstr>Try some more</vt:lpstr>
      <vt:lpstr>Observations</vt:lpstr>
      <vt:lpstr>Quine-McCluskey</vt:lpstr>
      <vt:lpstr>Quantified statements</vt:lpstr>
      <vt:lpstr>Quantified statements</vt:lpstr>
      <vt:lpstr>Examples</vt:lpstr>
      <vt:lpstr>Examples (2)</vt:lpstr>
      <vt:lpstr>Largest, smallest</vt:lpstr>
      <vt:lpstr>Try these</vt:lpstr>
      <vt:lpstr>Negations</vt:lpstr>
      <vt:lpstr>Proving True/False</vt:lpstr>
      <vt:lpstr>Lesson</vt:lpstr>
      <vt:lpstr>Vacuous truth</vt:lpstr>
      <vt:lpstr>Recap</vt:lpstr>
      <vt:lpstr>What do you think?</vt:lpstr>
      <vt:lpstr>Two quantifiers</vt:lpstr>
      <vt:lpstr>More practice</vt:lpstr>
      <vt:lpstr>Interpret</vt:lpstr>
      <vt:lpstr>Try these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/>
  <cp:lastModifiedBy>Chris Healy</cp:lastModifiedBy>
  <cp:revision>267</cp:revision>
  <dcterms:created xsi:type="dcterms:W3CDTF">2006-08-16T00:00:00Z</dcterms:created>
  <dcterms:modified xsi:type="dcterms:W3CDTF">2022-08-23T15:55:22Z</dcterms:modified>
</cp:coreProperties>
</file>