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85" r:id="rId2"/>
    <p:sldId id="476" r:id="rId3"/>
    <p:sldId id="433" r:id="rId4"/>
    <p:sldId id="434" r:id="rId5"/>
    <p:sldId id="483" r:id="rId6"/>
    <p:sldId id="435" r:id="rId7"/>
    <p:sldId id="484" r:id="rId8"/>
    <p:sldId id="486" r:id="rId9"/>
    <p:sldId id="478" r:id="rId10"/>
    <p:sldId id="479" r:id="rId11"/>
    <p:sldId id="477" r:id="rId12"/>
    <p:sldId id="480" r:id="rId13"/>
    <p:sldId id="481" r:id="rId14"/>
    <p:sldId id="48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8" autoAdjust="0"/>
    <p:restoredTop sz="94669" autoAdjust="0"/>
  </p:normalViewPr>
  <p:slideViewPr>
    <p:cSldViewPr>
      <p:cViewPr varScale="1">
        <p:scale>
          <a:sx n="92" d="100"/>
          <a:sy n="92" d="100"/>
        </p:scale>
        <p:origin x="96" y="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8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7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AAAA3-5FF4-4748-8159-02F3E4E3EB1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6CF58-E3D1-4DEA-B46F-EB8870004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36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A379AD-1ADA-4AAB-AC62-290A38E75947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FB5CCB-6940-4C6E-9727-692236C85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1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</a:t>
            </a:r>
            <a:r>
              <a:rPr lang="en-US" baseline="0" dirty="0" smtClean="0"/>
              <a:t> elements </a:t>
            </a:r>
            <a:r>
              <a:rPr lang="en-US" baseline="0" dirty="0" smtClean="0">
                <a:sym typeface="Wingdings" pitchFamily="2" charset="2"/>
              </a:rPr>
              <a:t> 2^(n^2) possible relations.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Equivalence</a:t>
            </a:r>
            <a:r>
              <a:rPr lang="en-US" baseline="0" dirty="0" smtClean="0"/>
              <a:t> relation:  puts elements </a:t>
            </a:r>
            <a:r>
              <a:rPr lang="en-US" baseline="0" smtClean="0"/>
              <a:t>into partitions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6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Also try 100.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1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Purpose:</a:t>
            </a:r>
            <a:br>
              <a:rPr lang="en-US" sz="2800" dirty="0" smtClean="0"/>
            </a:br>
            <a:r>
              <a:rPr lang="en-US" sz="2800" dirty="0" smtClean="0"/>
              <a:t>Often in programming, we must maintain a </a:t>
            </a:r>
            <a:r>
              <a:rPr lang="en-US" sz="2800" dirty="0" smtClean="0">
                <a:solidFill>
                  <a:srgbClr val="FFFF00"/>
                </a:solidFill>
              </a:rPr>
              <a:t>collection of objects</a:t>
            </a:r>
            <a:r>
              <a:rPr lang="en-US" sz="2800" dirty="0" smtClean="0"/>
              <a:t>. 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An “object” could be a stock trade, hotel room, car, etc.  A business has employees, mdse., property, customers, transactions….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Desirable to </a:t>
            </a:r>
            <a:r>
              <a:rPr lang="en-US" sz="2800" dirty="0" smtClean="0">
                <a:solidFill>
                  <a:srgbClr val="FFFF00"/>
                </a:solidFill>
              </a:rPr>
              <a:t>sort</a:t>
            </a:r>
            <a:r>
              <a:rPr lang="en-US" sz="2800" dirty="0" smtClean="0"/>
              <a:t> or </a:t>
            </a:r>
            <a:r>
              <a:rPr lang="en-US" sz="2800" dirty="0" smtClean="0">
                <a:solidFill>
                  <a:srgbClr val="FFFF00"/>
                </a:solidFill>
              </a:rPr>
              <a:t>group</a:t>
            </a:r>
            <a:r>
              <a:rPr lang="en-US" sz="2800" dirty="0" smtClean="0"/>
              <a:t> these objects.</a:t>
            </a:r>
            <a:br>
              <a:rPr lang="en-US" sz="2800" dirty="0" smtClean="0"/>
            </a:br>
            <a:r>
              <a:rPr lang="en-US" sz="2800" dirty="0" smtClean="0"/>
              <a:t>We’d like to know if we have enough information to do so.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5983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549513" cy="342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=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≤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Symbol"/>
                        </a:rPr>
                        <a:t>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Same suit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Reflexive?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Symmetric?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Antisymmetric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Transitive?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Equiv.</a:t>
                      </a:r>
                      <a:r>
                        <a:rPr lang="en-US" baseline="0" dirty="0" smtClean="0"/>
                        <a:t> rel.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Partial order?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order?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51054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the relational operators, let’s assume that the underlying set of objects is some subset of the integers, e.g. { 1, 2, 3 }.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Equivalence relation = a relation that is reflexive, symmetric, and transitive.</a:t>
            </a:r>
          </a:p>
          <a:p>
            <a:pPr lvl="1"/>
            <a:r>
              <a:rPr lang="en-US" sz="2400" dirty="0" smtClean="0"/>
              <a:t>Useful when you want a collection of objects to be grouped into some </a:t>
            </a:r>
            <a:r>
              <a:rPr lang="en-US" sz="2400" dirty="0" smtClean="0">
                <a:solidFill>
                  <a:srgbClr val="FFFF00"/>
                </a:solidFill>
              </a:rPr>
              <a:t>partitions</a:t>
            </a:r>
            <a:endParaRPr lang="en-US" sz="2400" dirty="0" smtClean="0"/>
          </a:p>
          <a:p>
            <a:r>
              <a:rPr lang="en-US" sz="2800" dirty="0" smtClean="0"/>
              <a:t>Partial/total </a:t>
            </a:r>
            <a:r>
              <a:rPr lang="en-US" sz="2800" dirty="0" smtClean="0"/>
              <a:t>order:</a:t>
            </a:r>
          </a:p>
          <a:p>
            <a:pPr lvl="1"/>
            <a:r>
              <a:rPr lang="en-US" sz="2400" dirty="0" smtClean="0"/>
              <a:t>Useful when the set of objects need to be </a:t>
            </a:r>
            <a:r>
              <a:rPr lang="en-US" sz="2400" dirty="0" smtClean="0">
                <a:solidFill>
                  <a:srgbClr val="FFFF00"/>
                </a:solidFill>
              </a:rPr>
              <a:t>ranked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i="1" dirty="0" smtClean="0"/>
              <a:t>What types of sets do we want partitioned or sorted?</a:t>
            </a:r>
            <a:endParaRPr lang="en-US" sz="2800" i="1" dirty="0" smtClean="0"/>
          </a:p>
          <a:p>
            <a:endParaRPr lang="en-US" sz="2800" dirty="0" smtClean="0"/>
          </a:p>
          <a:p>
            <a:r>
              <a:rPr lang="en-US" sz="2800" dirty="0" smtClean="0"/>
              <a:t>Many </a:t>
            </a:r>
            <a:r>
              <a:rPr lang="en-US" sz="2800" dirty="0" smtClean="0"/>
              <a:t>relations are possible.  For example, for a set of 3 elements, you can have 512 possible relations.  (Do you know why?)  However, most are not useful.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equiv. rel.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On the set of (positive) integers:</a:t>
            </a:r>
          </a:p>
          <a:p>
            <a:pPr lvl="1"/>
            <a:r>
              <a:rPr lang="en-US" sz="2000" dirty="0" smtClean="0"/>
              <a:t>Same remainder when divided by 6</a:t>
            </a:r>
          </a:p>
          <a:p>
            <a:pPr lvl="1"/>
            <a:r>
              <a:rPr lang="en-US" sz="2000" dirty="0" smtClean="0"/>
              <a:t>End in same digit</a:t>
            </a:r>
          </a:p>
          <a:p>
            <a:pPr lvl="1"/>
            <a:r>
              <a:rPr lang="en-US" sz="2000" dirty="0" smtClean="0"/>
              <a:t>Start with same digit</a:t>
            </a:r>
          </a:p>
          <a:p>
            <a:pPr lvl="1"/>
            <a:r>
              <a:rPr lang="en-US" sz="2000" dirty="0" smtClean="0"/>
              <a:t>Same number of digits</a:t>
            </a:r>
          </a:p>
          <a:p>
            <a:pPr lvl="1"/>
            <a:r>
              <a:rPr lang="en-US" sz="2000" dirty="0" smtClean="0"/>
              <a:t>Same number of divisors</a:t>
            </a:r>
          </a:p>
          <a:p>
            <a:r>
              <a:rPr lang="en-US" sz="2400" dirty="0" smtClean="0"/>
              <a:t>On the set of people:</a:t>
            </a:r>
          </a:p>
          <a:p>
            <a:pPr lvl="1"/>
            <a:r>
              <a:rPr lang="en-US" sz="2000" dirty="0" smtClean="0"/>
              <a:t>Live in same </a:t>
            </a:r>
            <a:r>
              <a:rPr lang="en-US" sz="2000" dirty="0" smtClean="0"/>
              <a:t>state</a:t>
            </a:r>
            <a:endParaRPr lang="en-US" sz="2000" dirty="0" smtClean="0"/>
          </a:p>
          <a:p>
            <a:pPr lvl="1"/>
            <a:r>
              <a:rPr lang="en-US" sz="2000" dirty="0" smtClean="0"/>
              <a:t>Same sign of the zodiac</a:t>
            </a:r>
          </a:p>
          <a:p>
            <a:pPr lvl="1"/>
            <a:r>
              <a:rPr lang="en-US" sz="2000" dirty="0" smtClean="0"/>
              <a:t>Alumni of the same college</a:t>
            </a:r>
          </a:p>
          <a:p>
            <a:pPr lvl="1"/>
            <a:r>
              <a:rPr lang="en-US" sz="2000" dirty="0" smtClean="0"/>
              <a:t>Same blood type</a:t>
            </a:r>
          </a:p>
          <a:p>
            <a:pPr lvl="1"/>
            <a:r>
              <a:rPr lang="en-US" sz="2000" dirty="0" smtClean="0"/>
              <a:t>Same native language</a:t>
            </a:r>
          </a:p>
          <a:p>
            <a:r>
              <a:rPr lang="en-US" sz="2400" dirty="0" smtClean="0"/>
              <a:t>In each case, how many equivalence classes are there?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5848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Let S = Z </a:t>
            </a:r>
            <a:r>
              <a:rPr lang="en-US" sz="2800" dirty="0">
                <a:sym typeface="Symbol"/>
              </a:rPr>
              <a:t></a:t>
            </a:r>
            <a:r>
              <a:rPr lang="en-US" sz="2800" dirty="0" smtClean="0"/>
              <a:t> Z.  Let R be a relation on S such that:  </a:t>
            </a:r>
            <a:r>
              <a:rPr lang="en-US" sz="2800" dirty="0" err="1" smtClean="0"/>
              <a:t>aRb</a:t>
            </a:r>
            <a:r>
              <a:rPr lang="en-US" sz="2800" dirty="0" smtClean="0"/>
              <a:t> if the a and b have the same Cartesian distance from (0, 0).</a:t>
            </a:r>
          </a:p>
          <a:p>
            <a:pPr lvl="1"/>
            <a:r>
              <a:rPr lang="en-US" sz="2400" dirty="0" smtClean="0"/>
              <a:t>Show R is an equivalence relation.</a:t>
            </a:r>
          </a:p>
          <a:p>
            <a:pPr lvl="1"/>
            <a:r>
              <a:rPr lang="en-US" sz="2400" dirty="0" smtClean="0"/>
              <a:t>Describe the </a:t>
            </a:r>
            <a:r>
              <a:rPr lang="en-US" sz="2400" smtClean="0"/>
              <a:t>equivalence classes of R.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45623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can partition the set Z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by using the mod (%) operator.</a:t>
            </a:r>
          </a:p>
          <a:p>
            <a:r>
              <a:rPr lang="en-US" sz="2800" dirty="0" smtClean="0"/>
              <a:t>Pick a divisor, for example 5.</a:t>
            </a:r>
          </a:p>
          <a:p>
            <a:r>
              <a:rPr lang="en-US" sz="2800" dirty="0" err="1" smtClean="0">
                <a:solidFill>
                  <a:srgbClr val="FFFF00"/>
                </a:solidFill>
              </a:rPr>
              <a:t>xRy</a:t>
            </a:r>
            <a:r>
              <a:rPr lang="en-US" sz="2800" dirty="0" smtClean="0">
                <a:solidFill>
                  <a:srgbClr val="FFFF00"/>
                </a:solidFill>
              </a:rPr>
              <a:t> if x mod 5 = y mod 5</a:t>
            </a:r>
          </a:p>
          <a:p>
            <a:r>
              <a:rPr lang="en-US" sz="2800" dirty="0" smtClean="0"/>
              <a:t>Equivalent definition:  </a:t>
            </a:r>
            <a:r>
              <a:rPr lang="en-US" sz="2800" dirty="0" err="1" smtClean="0">
                <a:solidFill>
                  <a:srgbClr val="FFFF00"/>
                </a:solidFill>
              </a:rPr>
              <a:t>xRy</a:t>
            </a:r>
            <a:r>
              <a:rPr lang="en-US" sz="2800" dirty="0" smtClean="0">
                <a:solidFill>
                  <a:srgbClr val="FFFF00"/>
                </a:solidFill>
              </a:rPr>
              <a:t> if (x – y) mod 5 = 0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What are the equivalence classes?</a:t>
            </a:r>
          </a:p>
          <a:p>
            <a:endParaRPr lang="en-US" sz="2800" dirty="0"/>
          </a:p>
          <a:p>
            <a:r>
              <a:rPr lang="en-US" sz="2800" dirty="0" smtClean="0"/>
              <a:t>What if we try 10 as the divisor?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432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Compare with function</a:t>
            </a:r>
          </a:p>
          <a:p>
            <a:pPr lvl="1"/>
            <a:r>
              <a:rPr lang="en-US" dirty="0" smtClean="0"/>
              <a:t>Function:  </a:t>
            </a:r>
          </a:p>
          <a:p>
            <a:pPr lvl="2"/>
            <a:r>
              <a:rPr lang="en-US" dirty="0" smtClean="0"/>
              <a:t>Set of ordered pairs where x’s </a:t>
            </a:r>
            <a:r>
              <a:rPr lang="en-US" dirty="0" smtClean="0">
                <a:solidFill>
                  <a:srgbClr val="FFFF00"/>
                </a:solidFill>
              </a:rPr>
              <a:t>don’t repeat</a:t>
            </a:r>
          </a:p>
          <a:p>
            <a:pPr lvl="2"/>
            <a:r>
              <a:rPr lang="en-US" dirty="0"/>
              <a:t>x</a:t>
            </a:r>
            <a:r>
              <a:rPr lang="en-US" dirty="0" smtClean="0"/>
              <a:t>’s come from domain; y’s come from co-domain</a:t>
            </a:r>
          </a:p>
          <a:p>
            <a:pPr lvl="2"/>
            <a:r>
              <a:rPr lang="en-US" dirty="0" smtClean="0"/>
              <a:t>Purpose:  to transform input into output</a:t>
            </a:r>
          </a:p>
          <a:p>
            <a:pPr lvl="1"/>
            <a:r>
              <a:rPr lang="en-US" dirty="0" smtClean="0"/>
              <a:t>Relation:</a:t>
            </a:r>
          </a:p>
          <a:p>
            <a:pPr lvl="2"/>
            <a:r>
              <a:rPr lang="en-US" dirty="0" smtClean="0"/>
              <a:t>Any set of ordered pairs:  the x’s </a:t>
            </a:r>
            <a:r>
              <a:rPr lang="en-US" dirty="0" smtClean="0">
                <a:solidFill>
                  <a:srgbClr val="FFFF00"/>
                </a:solidFill>
              </a:rPr>
              <a:t>may repeat</a:t>
            </a:r>
          </a:p>
          <a:p>
            <a:pPr lvl="2"/>
            <a:r>
              <a:rPr lang="en-US" dirty="0" smtClean="0"/>
              <a:t>x and y must be drawn from the </a:t>
            </a:r>
            <a:r>
              <a:rPr lang="en-US" dirty="0" smtClean="0">
                <a:solidFill>
                  <a:srgbClr val="FFFF00"/>
                </a:solidFill>
              </a:rPr>
              <a:t>same set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Purpose:  to exhibit relationships among data in a set.</a:t>
            </a:r>
          </a:p>
          <a:p>
            <a:r>
              <a:rPr lang="en-US" dirty="0" smtClean="0"/>
              <a:t>Examples &amp; properties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Within some set, the elements may have some relationship</a:t>
            </a:r>
          </a:p>
          <a:p>
            <a:r>
              <a:rPr lang="en-US" sz="2800" dirty="0" smtClean="0"/>
              <a:t>Can be depicted by</a:t>
            </a:r>
          </a:p>
          <a:p>
            <a:pPr lvl="1"/>
            <a:r>
              <a:rPr lang="en-US" sz="2400" dirty="0" smtClean="0"/>
              <a:t>A formula</a:t>
            </a:r>
          </a:p>
          <a:p>
            <a:pPr lvl="1"/>
            <a:r>
              <a:rPr lang="en-US" sz="2400" dirty="0" smtClean="0"/>
              <a:t>List/set of ordered pairs</a:t>
            </a:r>
          </a:p>
          <a:p>
            <a:pPr lvl="1"/>
            <a:r>
              <a:rPr lang="en-US" sz="2400" dirty="0" smtClean="0"/>
              <a:t>Directed graph  </a:t>
            </a:r>
            <a:endParaRPr lang="en-US" sz="2400" dirty="0" smtClean="0">
              <a:sym typeface="Wingdings" pitchFamily="2" charset="2"/>
            </a:endParaRPr>
          </a:p>
          <a:p>
            <a:pPr lvl="1"/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Adjacency matrix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800" dirty="0" smtClean="0"/>
              <a:t>Example:  the “&lt;“ relation on the set { 1, 2, 3, 4 }</a:t>
            </a:r>
          </a:p>
          <a:p>
            <a:pPr lvl="1"/>
            <a:r>
              <a:rPr lang="en-US" sz="2400" dirty="0" smtClean="0"/>
              <a:t>1 points to 2, 3, 4</a:t>
            </a:r>
          </a:p>
          <a:p>
            <a:pPr lvl="1"/>
            <a:r>
              <a:rPr lang="en-US" sz="2400" dirty="0" smtClean="0"/>
              <a:t>etc.</a:t>
            </a:r>
          </a:p>
          <a:p>
            <a:r>
              <a:rPr lang="en-US" sz="2800" dirty="0" smtClean="0"/>
              <a:t>Standard notation:  </a:t>
            </a:r>
            <a:r>
              <a:rPr lang="en-US" sz="2800" dirty="0" err="1" smtClean="0">
                <a:solidFill>
                  <a:srgbClr val="FFFF00"/>
                </a:solidFill>
              </a:rPr>
              <a:t>xRy</a:t>
            </a:r>
            <a:r>
              <a:rPr lang="en-US" sz="2800" dirty="0" smtClean="0"/>
              <a:t> means “x is related to y” where R is the name of the relation.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292714"/>
              </p:ext>
            </p:extLst>
          </p:nvPr>
        </p:nvGraphicFramePr>
        <p:xfrm>
          <a:off x="6324600" y="2971800"/>
          <a:ext cx="140462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155">
                  <a:extLst>
                    <a:ext uri="{9D8B030D-6E8A-4147-A177-3AD203B41FA5}">
                      <a16:colId xmlns:a16="http://schemas.microsoft.com/office/drawing/2014/main" val="4276823636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945446283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856155919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810841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859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807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9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41004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Let S = { 1, 2, 3, 4, 5 }.  Relations will be over this set.</a:t>
            </a:r>
          </a:p>
          <a:p>
            <a:r>
              <a:rPr lang="en-US" sz="2800" dirty="0" err="1" smtClean="0"/>
              <a:t>xRy</a:t>
            </a:r>
            <a:r>
              <a:rPr lang="en-US" sz="2800" dirty="0" smtClean="0"/>
              <a:t> if y = x + 1</a:t>
            </a:r>
          </a:p>
          <a:p>
            <a:pPr lvl="1"/>
            <a:r>
              <a:rPr lang="en-US" sz="2400" dirty="0" smtClean="0"/>
              <a:t>A special case of a relation is a function.  All functions are relations, but not all relations are functions!</a:t>
            </a:r>
            <a:endParaRPr lang="en-US" sz="2800" dirty="0" smtClean="0"/>
          </a:p>
          <a:p>
            <a:r>
              <a:rPr lang="en-US" sz="2800" dirty="0" err="1" smtClean="0"/>
              <a:t>xRy</a:t>
            </a:r>
            <a:r>
              <a:rPr lang="en-US" sz="2800" dirty="0" smtClean="0"/>
              <a:t> if y = x </a:t>
            </a:r>
            <a:r>
              <a:rPr lang="en-US" sz="2800" dirty="0" smtClean="0">
                <a:sym typeface="Symbol"/>
              </a:rPr>
              <a:t> 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548189"/>
              </p:ext>
            </p:extLst>
          </p:nvPr>
        </p:nvGraphicFramePr>
        <p:xfrm>
          <a:off x="1447800" y="4114800"/>
          <a:ext cx="1755775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155">
                  <a:extLst>
                    <a:ext uri="{9D8B030D-6E8A-4147-A177-3AD203B41FA5}">
                      <a16:colId xmlns:a16="http://schemas.microsoft.com/office/drawing/2014/main" val="805908129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799979399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3423385842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681294145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0769427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45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37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030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143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0215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050857"/>
              </p:ext>
            </p:extLst>
          </p:nvPr>
        </p:nvGraphicFramePr>
        <p:xfrm>
          <a:off x="4560570" y="4114800"/>
          <a:ext cx="1755775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155">
                  <a:extLst>
                    <a:ext uri="{9D8B030D-6E8A-4147-A177-3AD203B41FA5}">
                      <a16:colId xmlns:a16="http://schemas.microsoft.com/office/drawing/2014/main" val="805908129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799979399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3423385842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681294145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0769427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45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837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030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143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021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ym typeface="Symbol"/>
              </a:rPr>
              <a:t>R = S  S</a:t>
            </a:r>
          </a:p>
          <a:p>
            <a:pPr lvl="1"/>
            <a:r>
              <a:rPr lang="en-US" sz="2400" dirty="0"/>
              <a:t>This is called the complete relation.</a:t>
            </a:r>
          </a:p>
          <a:p>
            <a:r>
              <a:rPr lang="en-US" sz="2800" dirty="0" err="1"/>
              <a:t>xRy</a:t>
            </a:r>
            <a:r>
              <a:rPr lang="en-US" sz="2800" dirty="0"/>
              <a:t> if x mod 3 = y mod 3</a:t>
            </a:r>
          </a:p>
          <a:p>
            <a:pPr lvl="1"/>
            <a:r>
              <a:rPr lang="en-US" sz="2400" dirty="0"/>
              <a:t>What if we had more numbers in S?</a:t>
            </a:r>
          </a:p>
          <a:p>
            <a:r>
              <a:rPr lang="en-US" sz="2800" dirty="0" err="1"/>
              <a:t>xRy</a:t>
            </a:r>
            <a:r>
              <a:rPr lang="en-US" sz="2800" dirty="0"/>
              <a:t> = x | y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629597"/>
              </p:ext>
            </p:extLst>
          </p:nvPr>
        </p:nvGraphicFramePr>
        <p:xfrm>
          <a:off x="762000" y="4271963"/>
          <a:ext cx="1755775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155">
                  <a:extLst>
                    <a:ext uri="{9D8B030D-6E8A-4147-A177-3AD203B41FA5}">
                      <a16:colId xmlns:a16="http://schemas.microsoft.com/office/drawing/2014/main" val="1161198170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1782611435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657592496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3560067274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4213199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592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657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790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77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32477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192896"/>
              </p:ext>
            </p:extLst>
          </p:nvPr>
        </p:nvGraphicFramePr>
        <p:xfrm>
          <a:off x="3350895" y="4271963"/>
          <a:ext cx="1755775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155">
                  <a:extLst>
                    <a:ext uri="{9D8B030D-6E8A-4147-A177-3AD203B41FA5}">
                      <a16:colId xmlns:a16="http://schemas.microsoft.com/office/drawing/2014/main" val="1935392200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1107988024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899916727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4016088078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7667089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058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74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940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223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14892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608919"/>
              </p:ext>
            </p:extLst>
          </p:nvPr>
        </p:nvGraphicFramePr>
        <p:xfrm>
          <a:off x="6096000" y="4271963"/>
          <a:ext cx="1755775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155">
                  <a:extLst>
                    <a:ext uri="{9D8B030D-6E8A-4147-A177-3AD203B41FA5}">
                      <a16:colId xmlns:a16="http://schemas.microsoft.com/office/drawing/2014/main" val="982994764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3881728927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3407740388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505317576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4764993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17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786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018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648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416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434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Reflexive		</a:t>
            </a:r>
            <a:r>
              <a:rPr lang="en-US" sz="2800" dirty="0" smtClean="0">
                <a:sym typeface="Symbol"/>
              </a:rPr>
              <a:t> x:  </a:t>
            </a:r>
            <a:r>
              <a:rPr lang="en-US" sz="2800" dirty="0" err="1" smtClean="0"/>
              <a:t>xRx</a:t>
            </a:r>
            <a:endParaRPr lang="en-US" sz="2800" dirty="0" smtClean="0"/>
          </a:p>
          <a:p>
            <a:r>
              <a:rPr lang="en-US" sz="2800" dirty="0" smtClean="0"/>
              <a:t>Symmetric	</a:t>
            </a:r>
            <a:r>
              <a:rPr lang="en-US" sz="2800" dirty="0" smtClean="0">
                <a:sym typeface="Symbol"/>
              </a:rPr>
              <a:t> </a:t>
            </a:r>
            <a:r>
              <a:rPr lang="en-US" sz="2800" dirty="0" err="1" smtClean="0">
                <a:sym typeface="Symbol"/>
              </a:rPr>
              <a:t>x,y</a:t>
            </a:r>
            <a:r>
              <a:rPr lang="en-US" sz="2800" dirty="0" smtClean="0">
                <a:sym typeface="Symbol"/>
              </a:rPr>
              <a:t>:  </a:t>
            </a:r>
            <a:r>
              <a:rPr lang="en-US" sz="2800" dirty="0" err="1" smtClean="0">
                <a:sym typeface="Symbol"/>
              </a:rPr>
              <a:t>xRy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yRx</a:t>
            </a:r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err="1" smtClean="0"/>
              <a:t>Antisymmetric</a:t>
            </a:r>
            <a:r>
              <a:rPr lang="en-US" sz="2800" dirty="0" smtClean="0"/>
              <a:t>	</a:t>
            </a:r>
            <a:r>
              <a:rPr lang="en-US" sz="2800" dirty="0" smtClean="0">
                <a:sym typeface="Symbol"/>
              </a:rPr>
              <a:t> </a:t>
            </a:r>
            <a:r>
              <a:rPr lang="en-US" sz="2800" dirty="0" err="1" smtClean="0">
                <a:sym typeface="Symbol"/>
              </a:rPr>
              <a:t>x,y</a:t>
            </a:r>
            <a:r>
              <a:rPr lang="en-US" sz="2800" dirty="0" smtClean="0">
                <a:sym typeface="Symbol"/>
              </a:rPr>
              <a:t>:  (x  y  </a:t>
            </a:r>
            <a:r>
              <a:rPr lang="en-US" sz="2800" dirty="0" err="1" smtClean="0">
                <a:sym typeface="Symbol"/>
              </a:rPr>
              <a:t>xRy</a:t>
            </a:r>
            <a:r>
              <a:rPr lang="en-US" sz="2800" dirty="0" smtClean="0">
                <a:sym typeface="Symbol"/>
              </a:rPr>
              <a:t>) </a:t>
            </a:r>
            <a:r>
              <a:rPr lang="en-US" sz="2800" dirty="0" smtClean="0">
                <a:sym typeface="Wingdings" pitchFamily="2" charset="2"/>
              </a:rPr>
              <a:t> ~ </a:t>
            </a:r>
            <a:r>
              <a:rPr lang="en-US" sz="2800" dirty="0" err="1" smtClean="0">
                <a:sym typeface="Wingdings" pitchFamily="2" charset="2"/>
              </a:rPr>
              <a:t>yRx</a:t>
            </a:r>
            <a:endParaRPr lang="en-US" sz="2800" dirty="0" smtClean="0"/>
          </a:p>
          <a:p>
            <a:r>
              <a:rPr lang="en-US" sz="2800" dirty="0" smtClean="0"/>
              <a:t>Transitive		</a:t>
            </a:r>
            <a:r>
              <a:rPr lang="en-US" sz="2800" dirty="0" smtClean="0">
                <a:sym typeface="Symbol"/>
              </a:rPr>
              <a:t> </a:t>
            </a:r>
            <a:r>
              <a:rPr lang="en-US" sz="2800" dirty="0" err="1" smtClean="0">
                <a:sym typeface="Symbol"/>
              </a:rPr>
              <a:t>x,y,z</a:t>
            </a:r>
            <a:r>
              <a:rPr lang="en-US" sz="2800" dirty="0" smtClean="0">
                <a:sym typeface="Symbol"/>
              </a:rPr>
              <a:t>:  (</a:t>
            </a:r>
            <a:r>
              <a:rPr lang="en-US" sz="2800" dirty="0" err="1" smtClean="0">
                <a:sym typeface="Symbol"/>
              </a:rPr>
              <a:t>xRy</a:t>
            </a:r>
            <a:r>
              <a:rPr lang="en-US" sz="2800" dirty="0" smtClean="0">
                <a:sym typeface="Symbol"/>
              </a:rPr>
              <a:t>  </a:t>
            </a:r>
            <a:r>
              <a:rPr lang="en-US" sz="2800" dirty="0" err="1" smtClean="0">
                <a:sym typeface="Symbol"/>
              </a:rPr>
              <a:t>yRz</a:t>
            </a:r>
            <a:r>
              <a:rPr lang="en-US" sz="2800" dirty="0" smtClean="0">
                <a:sym typeface="Symbol"/>
              </a:rPr>
              <a:t>)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xRz</a:t>
            </a:r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Definite		</a:t>
            </a:r>
            <a:r>
              <a:rPr lang="en-US" sz="2800" dirty="0" smtClean="0">
                <a:sym typeface="Symbol"/>
              </a:rPr>
              <a:t> </a:t>
            </a:r>
            <a:r>
              <a:rPr lang="en-US" sz="2800" dirty="0" err="1" smtClean="0">
                <a:sym typeface="Symbol"/>
              </a:rPr>
              <a:t>x,y</a:t>
            </a:r>
            <a:r>
              <a:rPr lang="en-US" sz="2800" dirty="0" smtClean="0">
                <a:sym typeface="Symbol"/>
              </a:rPr>
              <a:t>:  </a:t>
            </a:r>
            <a:r>
              <a:rPr lang="en-US" sz="2800" dirty="0" err="1" smtClean="0">
                <a:sym typeface="Symbol"/>
              </a:rPr>
              <a:t>xRy</a:t>
            </a:r>
            <a:r>
              <a:rPr lang="en-US" sz="2800" dirty="0" smtClean="0">
                <a:sym typeface="Symbol"/>
              </a:rPr>
              <a:t>  </a:t>
            </a:r>
            <a:r>
              <a:rPr lang="en-US" sz="2800" dirty="0" err="1" smtClean="0">
                <a:sym typeface="Symbol"/>
              </a:rPr>
              <a:t>yRx</a:t>
            </a:r>
            <a:endParaRPr lang="en-US" sz="2800" dirty="0" smtClean="0">
              <a:sym typeface="Wingdings" pitchFamily="2" charset="2"/>
            </a:endParaRPr>
          </a:p>
          <a:p>
            <a:endParaRPr lang="en-US" sz="2800" dirty="0" smtClean="0">
              <a:sym typeface="Wingdings" pitchFamily="2" charset="2"/>
            </a:endParaRPr>
          </a:p>
          <a:p>
            <a:endParaRPr lang="en-US" sz="2800" dirty="0" smtClean="0">
              <a:sym typeface="Wingdings" pitchFamily="2" charset="2"/>
            </a:endParaRPr>
          </a:p>
          <a:p>
            <a:endParaRPr lang="en-US" sz="2800" dirty="0" smtClean="0">
              <a:sym typeface="Wingdings" pitchFamily="2" charset="2"/>
            </a:endParaRPr>
          </a:p>
          <a:p>
            <a:endParaRPr lang="en-US" sz="2800" dirty="0" smtClean="0">
              <a:sym typeface="Wingdings" pitchFamily="2" charset="2"/>
            </a:endParaRPr>
          </a:p>
          <a:p>
            <a:pPr lvl="1">
              <a:buNone/>
            </a:pPr>
            <a:endParaRPr lang="en-US" sz="2400" dirty="0" smtClean="0"/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4267200"/>
          <a:ext cx="8405179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47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 of </a:t>
                      </a:r>
                    </a:p>
                    <a:p>
                      <a:r>
                        <a:rPr lang="en-US" sz="2000" dirty="0" smtClean="0"/>
                        <a:t>relation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Reflexive?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Symmetric?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Antisym</a:t>
                      </a:r>
                      <a:r>
                        <a:rPr lang="en-US" sz="2000" dirty="0" smtClean="0"/>
                        <a:t>-metric?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Transitive?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Definite?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Equivalence relation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Partial order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 order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analogy…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986147"/>
              </p:ext>
            </p:extLst>
          </p:nvPr>
        </p:nvGraphicFramePr>
        <p:xfrm>
          <a:off x="1524000" y="1600200"/>
          <a:ext cx="6084505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4037">
                  <a:extLst>
                    <a:ext uri="{9D8B030D-6E8A-4147-A177-3AD203B41FA5}">
                      <a16:colId xmlns:a16="http://schemas.microsoft.com/office/drawing/2014/main" val="2354715366"/>
                    </a:ext>
                  </a:extLst>
                </a:gridCol>
                <a:gridCol w="2548953">
                  <a:extLst>
                    <a:ext uri="{9D8B030D-6E8A-4147-A177-3AD203B41FA5}">
                      <a16:colId xmlns:a16="http://schemas.microsoft.com/office/drawing/2014/main" val="709376923"/>
                    </a:ext>
                  </a:extLst>
                </a:gridCol>
                <a:gridCol w="1711515">
                  <a:extLst>
                    <a:ext uri="{9D8B030D-6E8A-4147-A177-3AD203B41FA5}">
                      <a16:colId xmlns:a16="http://schemas.microsoft.com/office/drawing/2014/main" val="30295044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Property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Equivalence Relation?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Partial Order?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797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Reflexive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637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Transitive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499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Symmetric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03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Anti-symmetric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49159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689383"/>
              </p:ext>
            </p:extLst>
          </p:nvPr>
        </p:nvGraphicFramePr>
        <p:xfrm>
          <a:off x="1905002" y="4038600"/>
          <a:ext cx="5410198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255">
                  <a:extLst>
                    <a:ext uri="{9D8B030D-6E8A-4147-A177-3AD203B41FA5}">
                      <a16:colId xmlns:a16="http://schemas.microsoft.com/office/drawing/2014/main" val="1950447575"/>
                    </a:ext>
                  </a:extLst>
                </a:gridCol>
                <a:gridCol w="1658956">
                  <a:extLst>
                    <a:ext uri="{9D8B030D-6E8A-4147-A177-3AD203B41FA5}">
                      <a16:colId xmlns:a16="http://schemas.microsoft.com/office/drawing/2014/main" val="4144050354"/>
                    </a:ext>
                  </a:extLst>
                </a:gridCol>
                <a:gridCol w="1949987">
                  <a:extLst>
                    <a:ext uri="{9D8B030D-6E8A-4147-A177-3AD203B41FA5}">
                      <a16:colId xmlns:a16="http://schemas.microsoft.com/office/drawing/2014/main" val="5547836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Ingredient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Mirepoix</a:t>
                      </a:r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Holy trinity?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697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Onion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75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Celery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821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Carrot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633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Bell pepper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279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913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3 compound properties tell us what we can do with our collection of objects (elements of the set):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416547"/>
              </p:ext>
            </p:extLst>
          </p:nvPr>
        </p:nvGraphicFramePr>
        <p:xfrm>
          <a:off x="914400" y="3352800"/>
          <a:ext cx="716280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1182783945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407400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Property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What you can do with the data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700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Equivalence relation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Group into meaningful categories, which we call “equivalence classes”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796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Partial order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Sort at least some of it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341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Total order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Sort all of it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801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375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Relation properties are sometimes easier to discern if you look at an adjacency matrix.</a:t>
            </a:r>
          </a:p>
          <a:p>
            <a:r>
              <a:rPr lang="en-US" sz="2800" dirty="0" smtClean="0"/>
              <a:t>Reflexive:  All 1’s along main diagonal</a:t>
            </a:r>
          </a:p>
          <a:p>
            <a:r>
              <a:rPr lang="en-US" sz="2800" dirty="0" smtClean="0"/>
              <a:t>Symmetric  </a:t>
            </a:r>
            <a:r>
              <a:rPr lang="en-US" sz="2800" dirty="0" smtClean="0">
                <a:sym typeface="Wingdings" pitchFamily="2" charset="2"/>
              </a:rPr>
              <a:t></a:t>
            </a:r>
          </a:p>
          <a:p>
            <a:r>
              <a:rPr lang="en-US" sz="2800" dirty="0" smtClean="0">
                <a:sym typeface="Wingdings" pitchFamily="2" charset="2"/>
              </a:rPr>
              <a:t>Anti-symmetric:  Away from main diagonal, all 1’s have a 0 across the main diagonal (mirror image).</a:t>
            </a:r>
          </a:p>
          <a:p>
            <a:r>
              <a:rPr lang="en-US" sz="2800" dirty="0" smtClean="0">
                <a:sym typeface="Wingdings" pitchFamily="2" charset="2"/>
              </a:rPr>
              <a:t>Transitive – not much help</a:t>
            </a:r>
          </a:p>
          <a:p>
            <a:r>
              <a:rPr lang="en-US" sz="2800" dirty="0" smtClean="0">
                <a:sym typeface="Wingdings" pitchFamily="2" charset="2"/>
              </a:rPr>
              <a:t>Definite:  Main diagonal is all 1’s, and for each other cell, either it or its mirror image is a 1.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705600" y="2286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4946</TotalTime>
  <Words>1051</Words>
  <Application>Microsoft Office PowerPoint</Application>
  <PresentationFormat>On-screen Show (4:3)</PresentationFormat>
  <Paragraphs>294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Symbol</vt:lpstr>
      <vt:lpstr>Wingdings</vt:lpstr>
      <vt:lpstr>Office Theme</vt:lpstr>
      <vt:lpstr>Relations</vt:lpstr>
      <vt:lpstr>Relations</vt:lpstr>
      <vt:lpstr>Relations</vt:lpstr>
      <vt:lpstr>Examples</vt:lpstr>
      <vt:lpstr>Examples</vt:lpstr>
      <vt:lpstr>Properties of relations</vt:lpstr>
      <vt:lpstr>An analogy…</vt:lpstr>
      <vt:lpstr>Practical significance</vt:lpstr>
      <vt:lpstr>Adjacency matrix</vt:lpstr>
      <vt:lpstr>Try these</vt:lpstr>
      <vt:lpstr>Review</vt:lpstr>
      <vt:lpstr>Examples of equiv. rel.</vt:lpstr>
      <vt:lpstr>Try this</vt:lpstr>
      <vt:lpstr>Modulo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/>
  <cp:lastModifiedBy>Chris Healy</cp:lastModifiedBy>
  <cp:revision>203</cp:revision>
  <dcterms:created xsi:type="dcterms:W3CDTF">2006-08-16T00:00:00Z</dcterms:created>
  <dcterms:modified xsi:type="dcterms:W3CDTF">2021-11-15T23:28:46Z</dcterms:modified>
</cp:coreProperties>
</file>