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1" r:id="rId2"/>
    <p:sldId id="613" r:id="rId3"/>
    <p:sldId id="312" r:id="rId4"/>
    <p:sldId id="313" r:id="rId5"/>
    <p:sldId id="314" r:id="rId6"/>
    <p:sldId id="315" r:id="rId7"/>
    <p:sldId id="317" r:id="rId8"/>
    <p:sldId id="318" r:id="rId9"/>
    <p:sldId id="319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2" d="100"/>
          <a:sy n="82" d="100"/>
        </p:scale>
        <p:origin x="102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78E560-DA3D-4F57-93D3-B3617444574C}" type="datetimeFigureOut">
              <a:rPr lang="en-US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2FCA7F-9741-4DB2-80B6-818ACA458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80E6331-BBA2-4FB4-8A31-DB736633F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7B154A-6764-47D1-8690-9B1ABF3C37AA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2EFC-8C71-41D7-9B7E-3DE1DEFAB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19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4018-DAB4-4C3B-A57D-3B9B418921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57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EDC6-AE09-4459-B356-83441E6F1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37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E99C-C7A6-41D2-9176-D6F33B7E7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8102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C7788-D2B0-432E-899A-8BF8955B6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155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AF775-1A69-4841-80CB-90AA53C69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4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2BBFC-B638-4BCF-BB37-59366BB45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510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AC5F-821B-47D7-A37C-3B0D695DD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8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D5EAB-71E5-4185-A48E-7BC4E3E36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1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EC51C-69A1-4474-8529-DBD997E27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3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B0C4E-1D6E-456F-9F28-4FC8A0A1C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09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716F-F0CE-40B8-B6B2-94A6AB8505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82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2BBE-C369-4CC4-AF74-354B7B081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44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447D0-29CB-4A5D-9ADC-C38B6BF92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6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9D55-272C-4586-B139-FF1CDE091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92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78B15-F7BF-46EC-B8F8-155FBC6F5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7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DB56959-3BB3-42B0-82F3-431F1FB0BF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 346 – Chapter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Purpose of course:  obtain keener understanding of how computers work, how we interact with them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Operating system – definition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Responsibilities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What we find in computer systems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Review of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Instruction execution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Compile – link – load – execute</a:t>
            </a:r>
          </a:p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Kernel versus user mode</a:t>
            </a: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 </a:t>
            </a:r>
            <a:r>
              <a:rPr lang="en-US" altLang="en-US" smtClean="0">
                <a:sym typeface="Wingdings" panose="05000000000000000000" pitchFamily="2" charset="2"/>
              </a:rPr>
              <a:t></a:t>
            </a: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sz="2800" smtClean="0"/>
              <a:t>What is a computer?</a:t>
            </a:r>
          </a:p>
          <a:p>
            <a:r>
              <a:rPr lang="en-US" altLang="en-US" sz="2800" smtClean="0"/>
              <a:t>What is its purpose?</a:t>
            </a:r>
          </a:p>
          <a:p>
            <a:r>
              <a:rPr lang="en-US" altLang="en-US" sz="2800" smtClean="0"/>
              <a:t>What must you do to use one?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What if all computers became fried or infected?</a:t>
            </a:r>
          </a:p>
          <a:p>
            <a:r>
              <a:rPr lang="en-US" altLang="en-US" sz="2800" smtClean="0"/>
              <a:t>How did Furman function before 1967 (the year we bought our first computer)?</a:t>
            </a:r>
          </a:p>
          <a:p>
            <a:r>
              <a:rPr lang="en-US" altLang="en-US" sz="2800" smtClean="0"/>
              <a:t>Why do people not like computers?</a:t>
            </a:r>
          </a:p>
          <a:p>
            <a:r>
              <a:rPr lang="en-US" altLang="en-US" sz="2800" smtClean="0"/>
              <a:t>Why does a computer need an OS?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How do you define something?  Possible approaches:</a:t>
            </a:r>
          </a:p>
          <a:p>
            <a:pPr lvl="1"/>
            <a:r>
              <a:rPr lang="en-US" altLang="en-US" sz="2000" smtClean="0"/>
              <a:t>What it consists of</a:t>
            </a:r>
          </a:p>
          <a:p>
            <a:pPr lvl="1"/>
            <a:r>
              <a:rPr lang="en-US" altLang="en-US" sz="2000" smtClean="0"/>
              <a:t>What is does (a functional definition) – purpose</a:t>
            </a:r>
          </a:p>
          <a:p>
            <a:pPr lvl="1"/>
            <a:r>
              <a:rPr lang="en-US" altLang="en-US" sz="2000" smtClean="0"/>
              <a:t>What if we didn’t have it</a:t>
            </a:r>
          </a:p>
          <a:p>
            <a:pPr lvl="1"/>
            <a:r>
              <a:rPr lang="en-US" altLang="en-US" sz="2000" smtClean="0"/>
              <a:t>What else it’s similar to</a:t>
            </a:r>
          </a:p>
          <a:p>
            <a:r>
              <a:rPr lang="en-US" altLang="en-US" sz="2400" smtClean="0"/>
              <a:t>OS = set of software between user and HW</a:t>
            </a:r>
          </a:p>
          <a:p>
            <a:pPr lvl="1"/>
            <a:r>
              <a:rPr lang="en-US" altLang="en-US" sz="2000" smtClean="0"/>
              <a:t>Provides “environment” for user to work</a:t>
            </a:r>
          </a:p>
          <a:p>
            <a:pPr lvl="1"/>
            <a:r>
              <a:rPr lang="en-US" altLang="en-US" sz="2000" smtClean="0"/>
              <a:t>Convenience and efficiency</a:t>
            </a:r>
          </a:p>
          <a:p>
            <a:pPr lvl="1"/>
            <a:r>
              <a:rPr lang="en-US" altLang="en-US" sz="2000" smtClean="0"/>
              <a:t>Manage the HW / resources</a:t>
            </a:r>
          </a:p>
          <a:p>
            <a:pPr lvl="1"/>
            <a:r>
              <a:rPr lang="en-US" altLang="en-US" sz="2000" smtClean="0"/>
              <a:t>Ensure correct and appropriate operation of machine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2 Kinds of software:  application and system</a:t>
            </a:r>
          </a:p>
          <a:p>
            <a:pPr lvl="1"/>
            <a:r>
              <a:rPr lang="en-US" altLang="en-US" sz="2000" smtClean="0"/>
              <a:t>Distinction is blurry; no universal definition for “system”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responsibilities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Can glean from table of contents </a:t>
            </a:r>
            <a:r>
              <a:rPr lang="en-US" altLang="en-US" sz="240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Book compares an OS to a government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Don’t worry about details for now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Security:  logins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Manage resources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Correct and efficient use of CPU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Disk:  “memory management”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network access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File management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I/O, terminal, devices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Kernel vs. shell</a:t>
            </a:r>
          </a:p>
          <a:p>
            <a:pPr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 picture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Computer system has:  CPU, main memory, disk, I/O devices</a:t>
            </a:r>
          </a:p>
          <a:p>
            <a:r>
              <a:rPr lang="en-US" altLang="en-US" sz="2400" smtClean="0"/>
              <a:t>Turn on computer:</a:t>
            </a:r>
          </a:p>
          <a:p>
            <a:pPr lvl="1"/>
            <a:r>
              <a:rPr lang="en-US" altLang="en-US" sz="2000" smtClean="0"/>
              <a:t>Bootstrap program already in ROM comes to life</a:t>
            </a:r>
          </a:p>
          <a:p>
            <a:pPr lvl="1"/>
            <a:r>
              <a:rPr lang="en-US" altLang="en-US" sz="2000" smtClean="0"/>
              <a:t>Tells where to find the OS on disk.  Load the OS.</a:t>
            </a:r>
          </a:p>
          <a:p>
            <a:pPr lvl="1"/>
            <a:r>
              <a:rPr lang="en-US" altLang="en-US" sz="2000" smtClean="0"/>
              <a:t>Transfer control to OS once loaded.</a:t>
            </a:r>
          </a:p>
          <a:p>
            <a:r>
              <a:rPr lang="en-US" altLang="en-US" sz="2400" smtClean="0"/>
              <a:t>From time to time, control is “interrupted”</a:t>
            </a:r>
          </a:p>
          <a:p>
            <a:pPr lvl="1"/>
            <a:r>
              <a:rPr lang="en-US" altLang="en-US" sz="2000" smtClean="0"/>
              <a:t>Examples?</a:t>
            </a:r>
          </a:p>
          <a:p>
            <a:r>
              <a:rPr lang="en-US" altLang="en-US" sz="2400" smtClean="0"/>
              <a:t>Memory hierarchy</a:t>
            </a:r>
          </a:p>
          <a:p>
            <a:pPr lvl="1"/>
            <a:r>
              <a:rPr lang="en-US" altLang="en-US" sz="2000" smtClean="0"/>
              <a:t>Several levels of memory in use from registers to tape</a:t>
            </a:r>
          </a:p>
          <a:p>
            <a:pPr lvl="1"/>
            <a:r>
              <a:rPr lang="en-US" altLang="en-US" sz="2000" smtClean="0"/>
              <a:t>Closer to CPU:  smaller, faster, more expensive</a:t>
            </a:r>
          </a:p>
          <a:p>
            <a:pPr lvl="1"/>
            <a:r>
              <a:rPr lang="en-US" altLang="en-US" sz="2000" smtClean="0"/>
              <a:t>OS must decide who belongs where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Big picture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von Neumann program execution</a:t>
            </a:r>
          </a:p>
          <a:p>
            <a:pPr lvl="1"/>
            <a:r>
              <a:rPr lang="en-US" altLang="en-US" sz="2000" dirty="0" smtClean="0"/>
              <a:t>Fetch, decode, execute, data access, write result</a:t>
            </a:r>
          </a:p>
          <a:p>
            <a:pPr lvl="1"/>
            <a:r>
              <a:rPr lang="en-US" altLang="en-US" sz="2000" dirty="0" smtClean="0"/>
              <a:t>OS usually not involved unless problem</a:t>
            </a:r>
          </a:p>
          <a:p>
            <a:r>
              <a:rPr lang="en-US" altLang="en-US" sz="2400" dirty="0" smtClean="0">
                <a:solidFill>
                  <a:srgbClr val="FFFF00"/>
                </a:solidFill>
              </a:rPr>
              <a:t>Compile – Link – Load – Execute</a:t>
            </a:r>
            <a:endParaRPr lang="en-US" altLang="en-US" sz="2400" dirty="0" smtClean="0">
              <a:solidFill>
                <a:srgbClr val="FFFF00"/>
              </a:solidFill>
            </a:endParaRPr>
          </a:p>
          <a:p>
            <a:pPr lvl="1"/>
            <a:r>
              <a:rPr lang="en-US" altLang="en-US" sz="2000" dirty="0" smtClean="0"/>
              <a:t>1 source file </a:t>
            </a:r>
            <a:r>
              <a:rPr lang="en-US" altLang="en-US" sz="2000" dirty="0" smtClean="0">
                <a:sym typeface="Wingdings" panose="05000000000000000000" pitchFamily="2" charset="2"/>
              </a:rPr>
              <a:t> 1 object file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1 entire program  1 executable file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“link” object files to produce executable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Code may be optimized to please the OS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When you invoke a program, OS calls a “loader” program that precedes execution</a:t>
            </a:r>
            <a:endParaRPr lang="en-US" altLang="en-US" sz="2000" dirty="0" smtClean="0"/>
          </a:p>
          <a:p>
            <a:r>
              <a:rPr lang="en-US" altLang="en-US" sz="2400" dirty="0" smtClean="0"/>
              <a:t>I/O</a:t>
            </a:r>
          </a:p>
          <a:p>
            <a:pPr lvl="1"/>
            <a:r>
              <a:rPr lang="en-US" altLang="en-US" sz="2000" dirty="0" smtClean="0"/>
              <a:t>Each device has a controller, </a:t>
            </a:r>
            <a:r>
              <a:rPr lang="en-US" altLang="en-US" sz="2000" dirty="0" smtClean="0"/>
              <a:t>a circuit containing registers and a memory buffer</a:t>
            </a:r>
          </a:p>
          <a:p>
            <a:pPr lvl="1"/>
            <a:r>
              <a:rPr lang="en-US" altLang="en-US" sz="2000" dirty="0" smtClean="0"/>
              <a:t>Each controller is managed by a device driver (software)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modes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When CPU executing instructions, nice to know if the instruction is on behalf of the OS</a:t>
            </a:r>
          </a:p>
          <a:p>
            <a:r>
              <a:rPr lang="en-US" altLang="en-US" sz="2400" smtClean="0"/>
              <a:t>OS should have the highest privileges </a:t>
            </a:r>
            <a:r>
              <a:rPr lang="en-US" altLang="en-US" sz="2400" smtClean="0">
                <a:sym typeface="Wingdings" panose="05000000000000000000" pitchFamily="2" charset="2"/>
              </a:rPr>
              <a:t> </a:t>
            </a:r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kernel mode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Some operations only available to OS</a:t>
            </a:r>
          </a:p>
          <a:p>
            <a:pPr lvl="1"/>
            <a:r>
              <a:rPr lang="en-US" altLang="en-US" sz="2000" smtClean="0">
                <a:sym typeface="Wingdings" panose="05000000000000000000" pitchFamily="2" charset="2"/>
              </a:rPr>
              <a:t>Examples?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Users should have some restriction  </a:t>
            </a:r>
            <a:r>
              <a:rPr lang="en-US" altLang="en-US" sz="2400" smtClean="0">
                <a:solidFill>
                  <a:srgbClr val="FFFF00"/>
                </a:solidFill>
                <a:sym typeface="Wingdings" panose="05000000000000000000" pitchFamily="2" charset="2"/>
              </a:rPr>
              <a:t>user mode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A hardware bit can be set if program is running in kernel mode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Sometimes, the user needs OS to help out, so we perform a </a:t>
            </a:r>
            <a:r>
              <a:rPr lang="en-US" altLang="en-US" sz="2400" smtClean="0">
                <a:solidFill>
                  <a:srgbClr val="FFFF00"/>
                </a:solidFill>
              </a:rPr>
              <a:t>system call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Management topics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While programming, what do we ask the OS to do?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File system</a:t>
            </a:r>
          </a:p>
          <a:p>
            <a:r>
              <a:rPr lang="en-US" altLang="en-US" sz="2400" smtClean="0"/>
              <a:t>Program vs. </a:t>
            </a:r>
            <a:r>
              <a:rPr lang="en-US" altLang="en-US" sz="2400" smtClean="0">
                <a:solidFill>
                  <a:srgbClr val="FFFF00"/>
                </a:solidFill>
              </a:rPr>
              <a:t>process</a:t>
            </a:r>
          </a:p>
          <a:p>
            <a:pPr lvl="1"/>
            <a:r>
              <a:rPr lang="en-US" altLang="en-US" sz="2000" smtClean="0"/>
              <a:t>“job” and “task” are synonyms of process</a:t>
            </a:r>
          </a:p>
          <a:p>
            <a:pPr lvl="1"/>
            <a:r>
              <a:rPr lang="en-US" altLang="en-US" sz="2000" smtClean="0"/>
              <a:t>Starting, destroying processes</a:t>
            </a:r>
          </a:p>
          <a:p>
            <a:pPr lvl="1"/>
            <a:r>
              <a:rPr lang="en-US" altLang="en-US" sz="2000" smtClean="0"/>
              <a:t>Process communication</a:t>
            </a:r>
          </a:p>
          <a:p>
            <a:pPr lvl="1"/>
            <a:r>
              <a:rPr lang="en-US" altLang="en-US" sz="2000" smtClean="0"/>
              <a:t>Make sure 2 processes don’t interfere with each other</a:t>
            </a:r>
          </a:p>
          <a:p>
            <a:r>
              <a:rPr lang="en-US" altLang="en-US" sz="2400" smtClean="0"/>
              <a:t>Multiprogramming</a:t>
            </a:r>
          </a:p>
          <a:p>
            <a:pPr lvl="1"/>
            <a:r>
              <a:rPr lang="en-US" altLang="en-US" sz="2000" smtClean="0"/>
              <a:t>CPU should never be idle</a:t>
            </a:r>
          </a:p>
          <a:p>
            <a:pPr lvl="1"/>
            <a:r>
              <a:rPr lang="en-US" altLang="en-US" sz="2000" smtClean="0"/>
              <a:t>Multitasking:  give each job a short quantum of time to take turns</a:t>
            </a:r>
          </a:p>
          <a:p>
            <a:pPr lvl="1"/>
            <a:r>
              <a:rPr lang="en-US" altLang="en-US" sz="2000" smtClean="0"/>
              <a:t>If a job needs I/O, give CPU to another job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topics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Scheduling:  deciding the order to do the jobs</a:t>
            </a:r>
          </a:p>
          <a:p>
            <a:pPr lvl="1"/>
            <a:r>
              <a:rPr lang="en-US" altLang="en-US" sz="2000" smtClean="0"/>
              <a:t>Detect system “load”</a:t>
            </a:r>
          </a:p>
          <a:p>
            <a:pPr lvl="1"/>
            <a:r>
              <a:rPr lang="en-US" altLang="en-US" sz="2000" smtClean="0"/>
              <a:t>In a real-time system, jobs have deadlines.  OS should know worst-case execution time of jobs</a:t>
            </a:r>
          </a:p>
          <a:p>
            <a:r>
              <a:rPr lang="en-US" altLang="en-US" sz="2400" smtClean="0"/>
              <a:t>Memory hierarchy</a:t>
            </a:r>
          </a:p>
          <a:p>
            <a:pPr lvl="1"/>
            <a:r>
              <a:rPr lang="en-US" altLang="en-US" sz="2000" smtClean="0"/>
              <a:t>Higher levels “bank” the lower levels</a:t>
            </a:r>
          </a:p>
          <a:p>
            <a:pPr lvl="1"/>
            <a:r>
              <a:rPr lang="en-US" altLang="en-US" sz="2000" smtClean="0"/>
              <a:t>OS manages RAM/disk decision</a:t>
            </a:r>
          </a:p>
          <a:p>
            <a:pPr lvl="1"/>
            <a:r>
              <a:rPr lang="en-US" altLang="en-US" sz="2000" smtClean="0"/>
              <a:t>Virtual memory:  actual size of RAM is invisible to user.  Allow programmer to think memory is huge</a:t>
            </a:r>
          </a:p>
          <a:p>
            <a:pPr lvl="1"/>
            <a:r>
              <a:rPr lang="en-US" altLang="en-US" sz="2000" smtClean="0"/>
              <a:t>Allocate and deallocate heap objects</a:t>
            </a:r>
          </a:p>
          <a:p>
            <a:pPr lvl="1"/>
            <a:r>
              <a:rPr lang="en-US" altLang="en-US" sz="2000" smtClean="0"/>
              <a:t>Schedule disk ops and backups of data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9228</TotalTime>
  <Words>665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CS 346 – Chapter 1</vt:lpstr>
      <vt:lpstr>Questions </vt:lpstr>
      <vt:lpstr>Definition</vt:lpstr>
      <vt:lpstr>Some responsibilities</vt:lpstr>
      <vt:lpstr>Big picture</vt:lpstr>
      <vt:lpstr>Big picture (2)</vt:lpstr>
      <vt:lpstr>2 modes</vt:lpstr>
      <vt:lpstr>Management topics</vt:lpstr>
      <vt:lpstr>More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249</cp:revision>
  <cp:lastPrinted>1601-01-01T00:00:00Z</cp:lastPrinted>
  <dcterms:created xsi:type="dcterms:W3CDTF">1601-01-01T00:00:00Z</dcterms:created>
  <dcterms:modified xsi:type="dcterms:W3CDTF">2020-08-21T15:24:59Z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