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96" r:id="rId2"/>
    <p:sldId id="797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05" r:id="rId11"/>
    <p:sldId id="806" r:id="rId12"/>
    <p:sldId id="807" r:id="rId13"/>
    <p:sldId id="808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9" d="100"/>
          <a:sy n="89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5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5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7B3EF8-8B3E-46D6-A1FD-4B6E54FE5004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Chapter 10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File system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Files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Access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Directories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Mounting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Sharing</a:t>
            </a:r>
          </a:p>
          <a:p>
            <a:pPr lvl="1" eaLnBrk="1" hangingPunct="1"/>
            <a:r>
              <a:rPr lang="en-US" altLang="en-US" sz="2400" smtClean="0">
                <a:sym typeface="Wingdings" panose="05000000000000000000" pitchFamily="2" charset="2"/>
              </a:rPr>
              <a:t>Protection</a:t>
            </a:r>
          </a:p>
          <a:p>
            <a:pPr lvl="1" eaLnBrk="1" hangingPunct="1"/>
            <a:endParaRPr lang="en-US" altLang="en-US" sz="20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Remote file system</a:t>
            </a:r>
          </a:p>
        </p:txBody>
      </p:sp>
      <p:sp>
        <p:nvSpPr>
          <p:cNvPr id="206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We’d like to mount a remote file system on our machine.</a:t>
            </a:r>
          </a:p>
          <a:p>
            <a:pPr lvl="1"/>
            <a:r>
              <a:rPr lang="en-US" altLang="en-US" sz="2000" dirty="0" smtClean="0"/>
              <a:t>In other words, be able to give (path) names to remote files to manipulate them.</a:t>
            </a:r>
          </a:p>
          <a:p>
            <a:r>
              <a:rPr lang="en-US" altLang="en-US" sz="2400" dirty="0" smtClean="0"/>
              <a:t>Client-server relationship:  a </a:t>
            </a:r>
            <a:r>
              <a:rPr lang="en-US" altLang="en-US" sz="2400" dirty="0" smtClean="0">
                <a:solidFill>
                  <a:srgbClr val="FFFF00"/>
                </a:solidFill>
              </a:rPr>
              <a:t>file server </a:t>
            </a:r>
            <a:r>
              <a:rPr lang="en-US" altLang="en-US" sz="2400" dirty="0" smtClean="0"/>
              <a:t>accepts requests for remote machines to mount </a:t>
            </a:r>
          </a:p>
          <a:p>
            <a:pPr lvl="1"/>
            <a:r>
              <a:rPr lang="en-US" altLang="en-US" sz="2000" dirty="0" smtClean="0"/>
              <a:t>You may be logged into different machine from file server.</a:t>
            </a:r>
          </a:p>
          <a:p>
            <a:pPr lvl="1"/>
            <a:r>
              <a:rPr lang="en-US" altLang="en-US" sz="2000" dirty="0" smtClean="0"/>
              <a:t>NFS is a standard UNIX file sharing protocol</a:t>
            </a:r>
          </a:p>
          <a:p>
            <a:pPr lvl="1"/>
            <a:r>
              <a:rPr lang="en-US" altLang="en-US" sz="2000" dirty="0" smtClean="0"/>
              <a:t>OS file system calls are translated into remote calls</a:t>
            </a:r>
          </a:p>
          <a:p>
            <a:r>
              <a:rPr lang="en-US" altLang="en-US" sz="2400" dirty="0" smtClean="0"/>
              <a:t>One challenge – to authenticate the client.</a:t>
            </a:r>
          </a:p>
          <a:p>
            <a:pPr lvl="1"/>
            <a:r>
              <a:rPr lang="en-US" altLang="en-US" sz="2000" dirty="0" smtClean="0"/>
              <a:t>Typically the client &amp; server share same set of user IDs.  When you get a computer account, your user ID is good everywhere.</a:t>
            </a:r>
          </a:p>
          <a:p>
            <a:pPr lvl="1"/>
            <a:r>
              <a:rPr lang="en-US" altLang="en-US" sz="2000" dirty="0" smtClean="0"/>
              <a:t>Or, provide your password the first time you access server.</a:t>
            </a:r>
          </a:p>
          <a:p>
            <a:r>
              <a:rPr lang="en-US" altLang="en-US" sz="2400" dirty="0" smtClean="0"/>
              <a:t>What is role of distributed naming service, e.g. DNS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Consistency</a:t>
            </a:r>
          </a:p>
        </p:txBody>
      </p:sp>
      <p:sp>
        <p:nvSpPr>
          <p:cNvPr id="207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Policy decisions concerning how we handle multiple users accessing the same file</a:t>
            </a:r>
          </a:p>
          <a:p>
            <a:pPr lvl="1"/>
            <a:r>
              <a:rPr lang="en-US" altLang="en-US" sz="2000" smtClean="0"/>
              <a:t>Reminiscent of synchronization</a:t>
            </a:r>
          </a:p>
          <a:p>
            <a:r>
              <a:rPr lang="en-US" altLang="en-US" sz="2400" smtClean="0"/>
              <a:t>When do changes made by one user become observable to others?</a:t>
            </a:r>
          </a:p>
          <a:p>
            <a:pPr lvl="1"/>
            <a:r>
              <a:rPr lang="en-US" altLang="en-US" sz="2000" smtClean="0"/>
              <a:t>Immediately, or not until you reopen the file?</a:t>
            </a:r>
          </a:p>
          <a:p>
            <a:r>
              <a:rPr lang="en-US" altLang="en-US" sz="2400" smtClean="0"/>
              <a:t>Should we allow 2 users to read/write concurrently?</a:t>
            </a:r>
          </a:p>
          <a:p>
            <a:pPr lvl="1"/>
            <a:r>
              <a:rPr lang="en-US" altLang="en-US" sz="2000" smtClean="0"/>
              <a:t>As in a database access</a:t>
            </a:r>
          </a:p>
          <a:p>
            <a:r>
              <a:rPr lang="en-US" altLang="en-US" sz="2400" smtClean="0"/>
              <a:t>System  may define </a:t>
            </a:r>
            <a:r>
              <a:rPr lang="en-US" altLang="en-US" sz="2400" smtClean="0">
                <a:solidFill>
                  <a:srgbClr val="FFFF00"/>
                </a:solidFill>
              </a:rPr>
              <a:t>immutable</a:t>
            </a:r>
            <a:r>
              <a:rPr lang="en-US" altLang="en-US" sz="2400" smtClean="0"/>
              <a:t> shared file</a:t>
            </a:r>
          </a:p>
          <a:p>
            <a:pPr lvl="1"/>
            <a:r>
              <a:rPr lang="en-US" altLang="en-US" sz="2000" smtClean="0"/>
              <a:t>Like a CD-R</a:t>
            </a:r>
          </a:p>
          <a:p>
            <a:pPr lvl="1"/>
            <a:r>
              <a:rPr lang="en-US" altLang="en-US" sz="2000" smtClean="0"/>
              <a:t>Cannot be modified, name cannot be resused.</a:t>
            </a:r>
          </a:p>
          <a:p>
            <a:pPr lvl="1"/>
            <a:r>
              <a:rPr lang="en-US" altLang="en-US" sz="2000" smtClean="0"/>
              <a:t>No constraints on reading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Protection</a:t>
            </a:r>
          </a:p>
        </p:txBody>
      </p:sp>
      <p:sp>
        <p:nvSpPr>
          <p:cNvPr id="208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Owner/creator of file should set capabilities for</a:t>
            </a:r>
          </a:p>
          <a:p>
            <a:pPr lvl="1"/>
            <a:r>
              <a:rPr lang="en-US" altLang="en-US" sz="2000" smtClean="0"/>
              <a:t>What can by done</a:t>
            </a:r>
          </a:p>
          <a:p>
            <a:pPr lvl="1"/>
            <a:r>
              <a:rPr lang="en-US" altLang="en-US" sz="2000" smtClean="0"/>
              <a:t>By whom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Types of access</a:t>
            </a:r>
          </a:p>
          <a:p>
            <a:pPr lvl="1"/>
            <a:r>
              <a:rPr lang="en-US" altLang="en-US" sz="2000" smtClean="0"/>
              <a:t>Read</a:t>
            </a:r>
          </a:p>
          <a:p>
            <a:pPr lvl="1"/>
            <a:r>
              <a:rPr lang="en-US" altLang="en-US" sz="2000" smtClean="0"/>
              <a:t>Write</a:t>
            </a:r>
          </a:p>
          <a:p>
            <a:pPr lvl="1"/>
            <a:r>
              <a:rPr lang="en-US" altLang="en-US" sz="2000" smtClean="0"/>
              <a:t>Execute</a:t>
            </a:r>
          </a:p>
          <a:p>
            <a:pPr lvl="1">
              <a:buFontTx/>
              <a:buNone/>
            </a:pPr>
            <a:r>
              <a:rPr lang="en-US" altLang="en-US" sz="2000" smtClean="0"/>
              <a:t>Could also distinguish other access capabilities:  </a:t>
            </a:r>
          </a:p>
          <a:p>
            <a:pPr lvl="1"/>
            <a:r>
              <a:rPr lang="en-US" altLang="en-US" sz="2000" smtClean="0"/>
              <a:t>Delete</a:t>
            </a:r>
          </a:p>
          <a:p>
            <a:pPr lvl="1"/>
            <a:r>
              <a:rPr lang="en-US" altLang="en-US" sz="2000" smtClean="0"/>
              <a:t>List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Specifying permissions</a:t>
            </a:r>
          </a:p>
        </p:txBody>
      </p:sp>
      <p:sp>
        <p:nvSpPr>
          <p:cNvPr id="209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Establish classes of users, each with a possibly distinct set of permissions</a:t>
            </a:r>
          </a:p>
          <a:p>
            <a:pPr lvl="1"/>
            <a:r>
              <a:rPr lang="en-US" altLang="en-US" sz="2000" smtClean="0"/>
              <a:t>Classes can be:  owner, group, rest of world</a:t>
            </a:r>
          </a:p>
          <a:p>
            <a:r>
              <a:rPr lang="en-US" altLang="en-US" sz="2400" smtClean="0"/>
              <a:t>For each level of users:</a:t>
            </a:r>
          </a:p>
          <a:p>
            <a:pPr lvl="1"/>
            <a:r>
              <a:rPr lang="en-US" altLang="en-US" sz="2000" smtClean="0"/>
              <a:t>‘r’ = Can I read the file?</a:t>
            </a:r>
          </a:p>
          <a:p>
            <a:pPr lvl="1"/>
            <a:r>
              <a:rPr lang="en-US" altLang="en-US" sz="2000" smtClean="0"/>
              <a:t>‘w’ = Can I write to (or delete) the file?</a:t>
            </a:r>
          </a:p>
          <a:p>
            <a:pPr lvl="1"/>
            <a:r>
              <a:rPr lang="en-US" altLang="en-US" sz="2000" smtClean="0"/>
              <a:t>‘x’ = Can I execute the file?</a:t>
            </a:r>
          </a:p>
          <a:p>
            <a:r>
              <a:rPr lang="en-US" altLang="en-US" sz="2400" smtClean="0"/>
              <a:t>Examples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rw-rw-r--   (664)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rwxr-xr--   (754)</a:t>
            </a:r>
          </a:p>
          <a:p>
            <a:pPr lvl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rw-r-----   (640)</a:t>
            </a:r>
          </a:p>
          <a:p>
            <a:r>
              <a:rPr lang="en-US" altLang="en-US" sz="2400" smtClean="0">
                <a:cs typeface="Courier New" panose="02070309020205020404" pitchFamily="49" charset="0"/>
              </a:rPr>
              <a:t>If no groups, can set group permission = rest of world.</a:t>
            </a:r>
          </a:p>
          <a:p>
            <a:r>
              <a:rPr lang="en-US" altLang="en-US" sz="2400" smtClean="0">
                <a:cs typeface="Courier New" panose="02070309020205020404" pitchFamily="49" charset="0"/>
              </a:rPr>
              <a:t>Use chmod command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Files</a:t>
            </a:r>
          </a:p>
        </p:txBody>
      </p:sp>
      <p:sp>
        <p:nvSpPr>
          <p:cNvPr id="198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What is a file?</a:t>
            </a:r>
          </a:p>
          <a:p>
            <a:r>
              <a:rPr lang="en-US" altLang="en-US" sz="2400" smtClean="0"/>
              <a:t>Attributes</a:t>
            </a:r>
          </a:p>
          <a:p>
            <a:pPr lvl="1"/>
            <a:r>
              <a:rPr lang="en-US" altLang="en-US" sz="2000" smtClean="0"/>
              <a:t>Name, internal ID, type, location on device, size, permissions, modification/creation time</a:t>
            </a:r>
          </a:p>
          <a:p>
            <a:r>
              <a:rPr lang="en-US" altLang="en-US" sz="2400" smtClean="0"/>
              <a:t>Operations</a:t>
            </a:r>
          </a:p>
          <a:p>
            <a:pPr lvl="1"/>
            <a:r>
              <a:rPr lang="en-US" altLang="en-US" sz="2000" smtClean="0"/>
              <a:t>Create, read, write, reposition file pointer (seek), delete, truncate (i.e. to zero)</a:t>
            </a:r>
          </a:p>
          <a:p>
            <a:pPr lvl="1"/>
            <a:r>
              <a:rPr lang="en-US" altLang="en-US" sz="2000" smtClean="0"/>
              <a:t>Less essential:  append, rename, copy</a:t>
            </a:r>
          </a:p>
          <a:p>
            <a:pPr lvl="1"/>
            <a:r>
              <a:rPr lang="en-US" altLang="en-US" sz="2000" smtClean="0"/>
              <a:t>The first time we refer to a file, need to search for it:  “open”</a:t>
            </a:r>
          </a:p>
          <a:p>
            <a:r>
              <a:rPr lang="en-US" altLang="en-US" sz="2400" smtClean="0"/>
              <a:t>Active file tables.  What is stored in each?</a:t>
            </a:r>
          </a:p>
          <a:p>
            <a:pPr lvl="1"/>
            <a:r>
              <a:rPr lang="en-US" altLang="en-US" sz="2000" smtClean="0"/>
              <a:t>Table per process</a:t>
            </a:r>
          </a:p>
          <a:p>
            <a:pPr lvl="1"/>
            <a:r>
              <a:rPr lang="en-US" altLang="en-US" sz="2000" smtClean="0"/>
              <a:t>System-wide table</a:t>
            </a:r>
          </a:p>
          <a:p>
            <a:r>
              <a:rPr lang="en-US" altLang="en-US" sz="2400" smtClean="0"/>
              <a:t>The “open count” for a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 and structure</a:t>
            </a:r>
          </a:p>
        </p:txBody>
      </p:sp>
      <p:sp>
        <p:nvSpPr>
          <p:cNvPr id="199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Policy question – should OS be aware of file types?</a:t>
            </a:r>
          </a:p>
          <a:p>
            <a:r>
              <a:rPr lang="en-US" altLang="en-US" sz="2400" smtClean="0"/>
              <a:t>How file type determined</a:t>
            </a:r>
          </a:p>
          <a:p>
            <a:pPr lvl="1"/>
            <a:r>
              <a:rPr lang="en-US" altLang="en-US" sz="2000" smtClean="0"/>
              <a:t>filename extension</a:t>
            </a:r>
          </a:p>
          <a:p>
            <a:pPr lvl="1"/>
            <a:r>
              <a:rPr lang="en-US" altLang="en-US" sz="2000" smtClean="0"/>
              <a:t>Keep track of which application created file</a:t>
            </a:r>
          </a:p>
          <a:p>
            <a:pPr lvl="1"/>
            <a:r>
              <a:rPr lang="en-US" altLang="en-US" sz="2000" smtClean="0"/>
              <a:t>Magic number</a:t>
            </a:r>
            <a:endParaRPr lang="en-US" altLang="en-US" sz="2400" smtClean="0"/>
          </a:p>
          <a:p>
            <a:r>
              <a:rPr lang="en-US" altLang="en-US" sz="2400" smtClean="0"/>
              <a:t>File type determines its structure</a:t>
            </a:r>
          </a:p>
          <a:p>
            <a:pPr lvl="1"/>
            <a:r>
              <a:rPr lang="en-US" altLang="en-US" sz="2000" smtClean="0"/>
              <a:t>At a minimum:  bits and bytes</a:t>
            </a:r>
          </a:p>
          <a:p>
            <a:pPr lvl="1"/>
            <a:r>
              <a:rPr lang="en-US" altLang="en-US" sz="2000" smtClean="0"/>
              <a:t>e.g. OS expects executable file to have certain format</a:t>
            </a:r>
          </a:p>
          <a:p>
            <a:pPr lvl="1"/>
            <a:r>
              <a:rPr lang="en-US" altLang="en-US" sz="2000" smtClean="0"/>
              <a:t>Text file:  recognize meaning of certain ASCII codes</a:t>
            </a:r>
          </a:p>
          <a:p>
            <a:r>
              <a:rPr lang="en-US" altLang="en-US" sz="2400" smtClean="0"/>
              <a:t>Files stored in “blocks” on a device</a:t>
            </a:r>
          </a:p>
          <a:p>
            <a:pPr lvl="1"/>
            <a:r>
              <a:rPr lang="en-US" altLang="en-US" sz="2000" smtClean="0"/>
              <a:t>Each I/O operation can grab one block (~ 1KB &lt;= page size)</a:t>
            </a:r>
          </a:p>
          <a:p>
            <a:pPr lvl="1"/>
            <a:r>
              <a:rPr lang="en-US" altLang="en-US" sz="2000" smtClean="0"/>
              <a:t>Can start a new file on a new block, or do some “packing”</a:t>
            </a:r>
          </a:p>
          <a:p>
            <a:pPr lvl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data</a:t>
            </a:r>
          </a:p>
        </p:txBody>
      </p:sp>
      <p:sp>
        <p:nvSpPr>
          <p:cNvPr id="200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Sequential access</a:t>
            </a:r>
          </a:p>
          <a:p>
            <a:pPr lvl="1"/>
            <a:r>
              <a:rPr lang="en-US" altLang="en-US" sz="2000" smtClean="0"/>
              <a:t>Read, write, rewind operations</a:t>
            </a:r>
          </a:p>
          <a:p>
            <a:pPr lvl="1"/>
            <a:r>
              <a:rPr lang="en-US" altLang="en-US" sz="2000" smtClean="0"/>
              <a:t>We almost always utilize files this way</a:t>
            </a:r>
          </a:p>
          <a:p>
            <a:r>
              <a:rPr lang="en-US" altLang="en-US" sz="2400" smtClean="0"/>
              <a:t>Direct access</a:t>
            </a:r>
          </a:p>
          <a:p>
            <a:pPr lvl="1"/>
            <a:r>
              <a:rPr lang="en-US" altLang="en-US" sz="2000" smtClean="0"/>
              <a:t>More complex system calls:  Allow arbitrary access to any byte in file on demand</a:t>
            </a:r>
          </a:p>
          <a:p>
            <a:pPr lvl="1"/>
            <a:r>
              <a:rPr lang="en-US" altLang="en-US" sz="2000" smtClean="0"/>
              <a:t>What kind of application needs this functionality?</a:t>
            </a:r>
          </a:p>
          <a:p>
            <a:pPr lvl="1"/>
            <a:r>
              <a:rPr lang="en-US" altLang="en-US" sz="2000" smtClean="0"/>
              <a:t>Read/write operations may specify a relative or absolute block number</a:t>
            </a:r>
          </a:p>
          <a:p>
            <a:r>
              <a:rPr lang="en-US" altLang="en-US" sz="2400" smtClean="0"/>
              <a:t>Indexed access</a:t>
            </a:r>
          </a:p>
          <a:p>
            <a:pPr lvl="1"/>
            <a:r>
              <a:rPr lang="en-US" altLang="en-US" sz="2000" smtClean="0"/>
              <a:t>Another file stores pointers to appropriate blocks in some large file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Directories</a:t>
            </a:r>
          </a:p>
        </p:txBody>
      </p:sp>
      <p:sp>
        <p:nvSpPr>
          <p:cNvPr id="201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File system resides on some “volume”</a:t>
            </a:r>
          </a:p>
          <a:p>
            <a:pPr lvl="1"/>
            <a:r>
              <a:rPr lang="en-US" altLang="en-US" sz="2000" smtClean="0"/>
              <a:t>A volume may be a device, part of a device, multiple devices:</a:t>
            </a:r>
          </a:p>
          <a:p>
            <a:pPr lvl="1"/>
            <a:r>
              <a:rPr lang="en-US" altLang="en-US" sz="2000" smtClean="0"/>
              <a:t>So, can have multiple file systems on the same device (partition)</a:t>
            </a:r>
          </a:p>
          <a:p>
            <a:pPr lvl="1"/>
            <a:r>
              <a:rPr lang="en-US" altLang="en-US" sz="2000" smtClean="0"/>
              <a:t>A file system can use multiple devices, but this adds complexity</a:t>
            </a:r>
          </a:p>
          <a:p>
            <a:r>
              <a:rPr lang="en-US" altLang="en-US" sz="2400" smtClean="0"/>
              <a:t>Can have specialized “file systems” to allow certain devices to be treated as files, with file I/O commands</a:t>
            </a:r>
          </a:p>
          <a:p>
            <a:r>
              <a:rPr lang="en-US" altLang="en-US" sz="2400" smtClean="0"/>
              <a:t>Volume must keep around info about all files</a:t>
            </a:r>
          </a:p>
          <a:p>
            <a:pPr lvl="1"/>
            <a:r>
              <a:rPr lang="en-US" altLang="en-US" sz="2000" smtClean="0"/>
              <a:t>Confusingly called a directory</a:t>
            </a:r>
          </a:p>
          <a:p>
            <a:r>
              <a:rPr lang="en-US" altLang="en-US" sz="2400" smtClean="0"/>
              <a:t>Directory operations on files:</a:t>
            </a:r>
          </a:p>
          <a:p>
            <a:pPr lvl="1"/>
            <a:r>
              <a:rPr lang="en-US" altLang="en-US" sz="2000" smtClean="0"/>
              <a:t>Search, create, delete, list, rename, traverse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organization</a:t>
            </a:r>
          </a:p>
        </p:txBody>
      </p:sp>
      <p:sp>
        <p:nvSpPr>
          <p:cNvPr id="202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How are files logically organized in the directory?</a:t>
            </a:r>
          </a:p>
          <a:p>
            <a:r>
              <a:rPr lang="en-US" altLang="en-US" sz="2400" dirty="0" smtClean="0"/>
              <a:t>Single-level directory:  one flat list</a:t>
            </a:r>
          </a:p>
          <a:p>
            <a:pPr lvl="1"/>
            <a:r>
              <a:rPr lang="en-US" altLang="en-US" sz="2000" dirty="0" smtClean="0"/>
              <a:t>File names must be unique</a:t>
            </a:r>
          </a:p>
          <a:p>
            <a:pPr lvl="1"/>
            <a:r>
              <a:rPr lang="en-US" altLang="en-US" sz="2000" dirty="0" smtClean="0"/>
              <a:t>Excellent if everyone is sharing files</a:t>
            </a:r>
          </a:p>
          <a:p>
            <a:r>
              <a:rPr lang="en-US" altLang="en-US" sz="2400" dirty="0" smtClean="0"/>
              <a:t>Two-level directory</a:t>
            </a:r>
          </a:p>
          <a:p>
            <a:pPr lvl="1"/>
            <a:r>
              <a:rPr lang="en-US" altLang="en-US" sz="2000" dirty="0" smtClean="0"/>
              <a:t>Each user has a separate directory:  </a:t>
            </a:r>
            <a:r>
              <a:rPr lang="en-US" altLang="en-US" sz="2000" smtClean="0"/>
              <a:t>Figure </a:t>
            </a:r>
            <a:r>
              <a:rPr lang="en-US" altLang="en-US" sz="2000" smtClean="0"/>
              <a:t>10.10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System maintains a </a:t>
            </a:r>
            <a:r>
              <a:rPr lang="en-US" altLang="en-US" sz="2000" dirty="0" smtClean="0">
                <a:solidFill>
                  <a:srgbClr val="FFFF00"/>
                </a:solidFill>
              </a:rPr>
              <a:t>master file director</a:t>
            </a:r>
            <a:r>
              <a:rPr lang="en-US" altLang="en-US" sz="2000" dirty="0" smtClean="0"/>
              <a:t>y:  pointers to each user’s file directory</a:t>
            </a:r>
          </a:p>
          <a:p>
            <a:pPr lvl="1"/>
            <a:r>
              <a:rPr lang="en-US" altLang="en-US" sz="2000" dirty="0" smtClean="0"/>
              <a:t>Allows user’s work to be isolated</a:t>
            </a:r>
          </a:p>
          <a:p>
            <a:pPr lvl="1"/>
            <a:r>
              <a:rPr lang="en-US" altLang="en-US" sz="2000" dirty="0" smtClean="0"/>
              <a:t>Can specify file by absolute or relative path name</a:t>
            </a:r>
          </a:p>
          <a:p>
            <a:pPr lvl="1"/>
            <a:r>
              <a:rPr lang="en-US" altLang="en-US" sz="2000" dirty="0" smtClean="0"/>
              <a:t>Special “system user” for system files.  Why necessary?</a:t>
            </a:r>
          </a:p>
          <a:p>
            <a:pPr lvl="1"/>
            <a:r>
              <a:rPr lang="en-US" altLang="en-US" sz="2000" dirty="0" smtClean="0"/>
              <a:t>Search path:  sequence of directories to use when searching for a file.  Look here, look in system folder,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org (2)</a:t>
            </a:r>
          </a:p>
        </p:txBody>
      </p:sp>
      <p:sp>
        <p:nvSpPr>
          <p:cNvPr id="203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Tree-based directory:  Files can be arbitrarily deep</a:t>
            </a:r>
          </a:p>
          <a:p>
            <a:r>
              <a:rPr lang="en-US" altLang="en-US" sz="2400" smtClean="0"/>
              <a:t>Allows user to impose local structure on files</a:t>
            </a:r>
          </a:p>
          <a:p>
            <a:r>
              <a:rPr lang="en-US" altLang="en-US" sz="2400" smtClean="0"/>
              <a:t>Each process has a current working directory</a:t>
            </a:r>
          </a:p>
          <a:p>
            <a:pPr lvl="1"/>
            <a:r>
              <a:rPr lang="en-US" altLang="en-US" sz="2000" smtClean="0"/>
              <a:t>To access file, need to specify path name or change the current directory</a:t>
            </a:r>
          </a:p>
          <a:p>
            <a:r>
              <a:rPr lang="en-US" altLang="en-US" sz="2400" smtClean="0"/>
              <a:t>Policy on deleting an entire directory</a:t>
            </a:r>
          </a:p>
          <a:p>
            <a:r>
              <a:rPr lang="en-US" altLang="en-US" sz="2400" smtClean="0"/>
              <a:t>Acyclic directory:  support links to existing files</a:t>
            </a:r>
          </a:p>
          <a:p>
            <a:pPr lvl="1"/>
            <a:r>
              <a:rPr lang="en-US" altLang="en-US" sz="2000" smtClean="0"/>
              <a:t>In effect, the same file has multiple path names</a:t>
            </a:r>
          </a:p>
          <a:p>
            <a:pPr lvl="1"/>
            <a:r>
              <a:rPr lang="en-US" altLang="en-US" sz="2000" smtClean="0"/>
              <a:t>Same file exists in multiple directories</a:t>
            </a:r>
          </a:p>
          <a:p>
            <a:pPr lvl="1"/>
            <a:r>
              <a:rPr lang="en-US" altLang="en-US" sz="2000" smtClean="0"/>
              <a:t>But there is just 1 file, not a copy</a:t>
            </a:r>
          </a:p>
          <a:p>
            <a:pPr lvl="1"/>
            <a:r>
              <a:rPr lang="en-US" altLang="en-US" sz="2000" smtClean="0"/>
              <a:t>When traversing, need to ignore the links</a:t>
            </a:r>
          </a:p>
          <a:p>
            <a:pPr lvl="1"/>
            <a:r>
              <a:rPr lang="en-US" altLang="en-US" sz="2000" smtClean="0"/>
              <a:t>What happens when we delete file?  Links now point to …</a:t>
            </a:r>
          </a:p>
          <a:p>
            <a:pPr lvl="1"/>
            <a:r>
              <a:rPr lang="en-US" altLang="en-US" sz="2000" smtClean="0"/>
              <a:t>Can count the # of references to file (like garbage collection)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Mounting</a:t>
            </a:r>
          </a:p>
        </p:txBody>
      </p:sp>
      <p:sp>
        <p:nvSpPr>
          <p:cNvPr id="204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Mount = make volume/device available to file system.</a:t>
            </a:r>
          </a:p>
          <a:p>
            <a:r>
              <a:rPr lang="en-US" altLang="en-US" sz="2400" smtClean="0"/>
              <a:t>Assign a name to its root so that all files will have a specific path name.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Mount point = position in existing file system in which we insert the new volume.</a:t>
            </a:r>
          </a:p>
          <a:p>
            <a:pPr lvl="1"/>
            <a:r>
              <a:rPr lang="en-US" altLang="en-US" sz="2000" smtClean="0"/>
              <a:t>Think of inserting a subtree at a new child of an existing node.</a:t>
            </a:r>
          </a:p>
          <a:p>
            <a:pPr lvl="1"/>
            <a:r>
              <a:rPr lang="en-US" altLang="en-US" sz="2000" smtClean="0"/>
              <a:t>E.g. You plug in a USB drive, and immediately it acquires the name E: so you can access its files</a:t>
            </a:r>
          </a:p>
          <a:p>
            <a:pPr lvl="1"/>
            <a:r>
              <a:rPr lang="en-US" altLang="en-US" sz="2000" smtClean="0"/>
              <a:t>In UNIX, a new “volume” may appear under /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Unused volumes may be temporarily unmounted if file system desires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sharing</a:t>
            </a:r>
          </a:p>
        </p:txBody>
      </p:sp>
      <p:sp>
        <p:nvSpPr>
          <p:cNvPr id="205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In multi-user system, desirable to have </a:t>
            </a:r>
            <a:r>
              <a:rPr lang="en-US" altLang="en-US" sz="2400" u="sng" smtClean="0"/>
              <a:t>some</a:t>
            </a:r>
            <a:r>
              <a:rPr lang="en-US" altLang="en-US" sz="2400" smtClean="0"/>
              <a:t> files accessible by multiple users!</a:t>
            </a:r>
          </a:p>
          <a:p>
            <a:r>
              <a:rPr lang="en-US" altLang="en-US" sz="2400" smtClean="0"/>
              <a:t>File system must have more info</a:t>
            </a:r>
          </a:p>
          <a:p>
            <a:pPr lvl="1"/>
            <a:r>
              <a:rPr lang="en-US" altLang="en-US" sz="2000" smtClean="0"/>
              <a:t>Owner of each file</a:t>
            </a:r>
          </a:p>
          <a:p>
            <a:pPr lvl="1"/>
            <a:r>
              <a:rPr lang="en-US" altLang="en-US" sz="2000" smtClean="0"/>
              <a:t>Assign unique ID numbers for users and groups of users</a:t>
            </a:r>
          </a:p>
          <a:p>
            <a:pPr lvl="1"/>
            <a:r>
              <a:rPr lang="en-US" altLang="en-US" sz="2000" smtClean="0"/>
              <a:t>When you access file, we check your IDs first</a:t>
            </a:r>
          </a:p>
          <a:p>
            <a:r>
              <a:rPr lang="en-US" altLang="en-US" sz="2400" smtClean="0"/>
              <a:t>Remote file system access</a:t>
            </a:r>
          </a:p>
          <a:p>
            <a:pPr lvl="1"/>
            <a:r>
              <a:rPr lang="en-US" altLang="en-US" sz="2000" smtClean="0"/>
              <a:t>Manually transfer files via FTP</a:t>
            </a:r>
          </a:p>
          <a:p>
            <a:pPr lvl="1"/>
            <a:r>
              <a:rPr lang="en-US" altLang="en-US" sz="2000" smtClean="0"/>
              <a:t>Distributed file system:  see a file system on another computer on the network</a:t>
            </a:r>
          </a:p>
          <a:p>
            <a:pPr lvl="1"/>
            <a:r>
              <a:rPr lang="en-US" altLang="en-US" sz="2000" smtClean="0"/>
              <a:t>Anonymous browsing on the Web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9222</TotalTime>
  <Words>1100</Words>
  <Application>Microsoft Office PowerPoint</Application>
  <PresentationFormat>On-screen Show (4:3)</PresentationFormat>
  <Paragraphs>149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Wingdings</vt:lpstr>
      <vt:lpstr>Default Design</vt:lpstr>
      <vt:lpstr>CS 346 – Chapter 10</vt:lpstr>
      <vt:lpstr>Files</vt:lpstr>
      <vt:lpstr>Type and structure</vt:lpstr>
      <vt:lpstr>Accessing data</vt:lpstr>
      <vt:lpstr>Directories</vt:lpstr>
      <vt:lpstr>File organization</vt:lpstr>
      <vt:lpstr>File org (2)</vt:lpstr>
      <vt:lpstr>Mounting</vt:lpstr>
      <vt:lpstr>File sharing</vt:lpstr>
      <vt:lpstr>Remote file system</vt:lpstr>
      <vt:lpstr>Consistency</vt:lpstr>
      <vt:lpstr>Protection</vt:lpstr>
      <vt:lpstr>Specifying permissions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247</cp:revision>
  <cp:lastPrinted>2020-10-21T14:59:44Z</cp:lastPrinted>
  <dcterms:created xsi:type="dcterms:W3CDTF">1601-01-01T00:00:00Z</dcterms:created>
  <dcterms:modified xsi:type="dcterms:W3CDTF">2020-10-21T15:01:12Z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