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809" r:id="rId2"/>
    <p:sldId id="810" r:id="rId3"/>
    <p:sldId id="811" r:id="rId4"/>
    <p:sldId id="812" r:id="rId5"/>
    <p:sldId id="813" r:id="rId6"/>
    <p:sldId id="814" r:id="rId7"/>
    <p:sldId id="815" r:id="rId8"/>
    <p:sldId id="816" r:id="rId9"/>
    <p:sldId id="817" r:id="rId10"/>
    <p:sldId id="818" r:id="rId11"/>
    <p:sldId id="819" r:id="rId12"/>
    <p:sldId id="820" r:id="rId13"/>
    <p:sldId id="821" r:id="rId14"/>
    <p:sldId id="822" r:id="rId15"/>
    <p:sldId id="823" r:id="rId16"/>
    <p:sldId id="824" r:id="rId17"/>
    <p:sldId id="825" r:id="rId18"/>
    <p:sldId id="826" r:id="rId19"/>
    <p:sldId id="827" r:id="rId2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737" autoAdjust="0"/>
  </p:normalViewPr>
  <p:slideViewPr>
    <p:cSldViewPr>
      <p:cViewPr varScale="1">
        <p:scale>
          <a:sx n="84" d="100"/>
          <a:sy n="84" d="100"/>
        </p:scale>
        <p:origin x="108" y="7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6888" cy="46355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925" y="0"/>
            <a:ext cx="3036888" cy="46355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0900B44-172A-416B-A599-107A3A8D741E}" type="datetimeFigureOut">
              <a:rPr lang="en-US"/>
              <a:pPr>
                <a:defRPr/>
              </a:pPr>
              <a:t>10/21/2020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1263"/>
            <a:ext cx="3036888" cy="46355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925" y="8831263"/>
            <a:ext cx="3036888" cy="463550"/>
          </a:xfrm>
          <a:prstGeom prst="rect">
            <a:avLst/>
          </a:prstGeom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00BF817-DA09-447B-A86D-B9EBC30977D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9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B0E6929-D9A4-4A9C-96A9-9589E934C0E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96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F47E7B6-34B2-4586-A614-475A5A63A8F7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7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Because the pointers are all in the FAT, not scattered all over the disk arbitrarily.  No extra seeks necessary while finding appropriate address to go to.</a:t>
            </a:r>
          </a:p>
        </p:txBody>
      </p:sp>
      <p:sp>
        <p:nvSpPr>
          <p:cNvPr id="297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625E3D0-8F7E-4650-9E46-B1CFAAA84EE7}" type="slidenum">
              <a:rPr lang="en-US" altLang="en-US"/>
              <a:pPr/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353DA2-B3B0-4F54-A3A7-719C76EF0C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1479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8D088F-12E1-4B1F-9FCC-2F0D6B9F44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4005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57347A-ECF0-44D7-A4B5-3BF4D8298B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3902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D50636-5D72-4622-96D4-A7A709BCE8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2236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045B02-42B5-4CF7-A94C-08E5E53262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70869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C1E5A6-4935-4C21-9C9E-A7FCF6C3A8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31365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5B733C-4B73-428A-B89E-56CD309C7C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06411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3FD635-71BA-4189-BA3C-EFFE296FB3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7235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9646D5-B53D-41F4-B20D-3054AB91C4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5613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8C42C7-3E51-4E03-8DD5-761C25CB24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0845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449F65-A6AE-405A-BDDB-2300A4F5A8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977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3A866A-A9A8-4881-A9C5-29F0CD53A9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11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486983-DB8E-4B96-BCC1-F6049AF147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141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7D6F33-DB7A-4259-BE9B-0D79F32415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0206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520DB9-BBAA-4862-8D14-4FAC145E40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2275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981F2F-5C2D-4EEC-8379-507985EAA2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0919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C3B812AE-C667-44EB-9B7A-F11D65CFAA7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CS 346 – Chapter 11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 smtClean="0">
                <a:sym typeface="Wingdings" panose="05000000000000000000" pitchFamily="2" charset="2"/>
              </a:rPr>
              <a:t>File systems</a:t>
            </a:r>
          </a:p>
          <a:p>
            <a:pPr lvl="1" eaLnBrk="1" hangingPunct="1"/>
            <a:r>
              <a:rPr lang="en-US" altLang="en-US" sz="2400" dirty="0" smtClean="0">
                <a:sym typeface="Wingdings" panose="05000000000000000000" pitchFamily="2" charset="2"/>
              </a:rPr>
              <a:t>Structure</a:t>
            </a:r>
          </a:p>
          <a:p>
            <a:pPr lvl="1" eaLnBrk="1" hangingPunct="1"/>
            <a:r>
              <a:rPr lang="en-US" altLang="en-US" sz="2400" dirty="0" smtClean="0">
                <a:sym typeface="Wingdings" panose="05000000000000000000" pitchFamily="2" charset="2"/>
              </a:rPr>
              <a:t>Information to maintain</a:t>
            </a:r>
          </a:p>
          <a:p>
            <a:pPr lvl="1" eaLnBrk="1" hangingPunct="1"/>
            <a:r>
              <a:rPr lang="en-US" altLang="en-US" sz="2400" dirty="0" smtClean="0">
                <a:sym typeface="Wingdings" panose="05000000000000000000" pitchFamily="2" charset="2"/>
              </a:rPr>
              <a:t>How to access a file</a:t>
            </a:r>
          </a:p>
          <a:p>
            <a:pPr lvl="1" eaLnBrk="1" hangingPunct="1"/>
            <a:r>
              <a:rPr lang="en-US" altLang="en-US" sz="2400" dirty="0" smtClean="0">
                <a:sym typeface="Wingdings" panose="05000000000000000000" pitchFamily="2" charset="2"/>
              </a:rPr>
              <a:t>Directory implementation</a:t>
            </a:r>
          </a:p>
          <a:p>
            <a:pPr lvl="1" eaLnBrk="1" hangingPunct="1"/>
            <a:endParaRPr lang="en-US" altLang="en-US" sz="2400" dirty="0" smtClean="0">
              <a:sym typeface="Wingdings" panose="05000000000000000000" pitchFamily="2" charset="2"/>
            </a:endParaRPr>
          </a:p>
          <a:p>
            <a:pPr lvl="1" eaLnBrk="1" hangingPunct="1"/>
            <a:r>
              <a:rPr lang="en-US" altLang="en-US" sz="2400" dirty="0" smtClean="0">
                <a:sym typeface="Wingdings" panose="05000000000000000000" pitchFamily="2" charset="2"/>
              </a:rPr>
              <a:t>Disk allocation methods efficient use, quick access</a:t>
            </a:r>
          </a:p>
          <a:p>
            <a:pPr lvl="1" eaLnBrk="1" hangingPunct="1"/>
            <a:r>
              <a:rPr lang="en-US" altLang="en-US" sz="2400" dirty="0" smtClean="0">
                <a:sym typeface="Wingdings" panose="05000000000000000000" pitchFamily="2" charset="2"/>
              </a:rPr>
              <a:t>Managing free space</a:t>
            </a:r>
          </a:p>
          <a:p>
            <a:pPr lvl="1" eaLnBrk="1" hangingPunct="1"/>
            <a:endParaRPr lang="en-US" altLang="en-US" sz="2400" dirty="0" smtClean="0">
              <a:sym typeface="Wingdings" panose="05000000000000000000" pitchFamily="2" charset="2"/>
            </a:endParaRPr>
          </a:p>
          <a:p>
            <a:pPr lvl="1" eaLnBrk="1" hangingPunct="1"/>
            <a:r>
              <a:rPr lang="en-US" altLang="en-US" sz="2400" dirty="0" smtClean="0">
                <a:sym typeface="Wingdings" panose="05000000000000000000" pitchFamily="2" charset="2"/>
              </a:rPr>
              <a:t>Efficiency, performance</a:t>
            </a:r>
          </a:p>
          <a:p>
            <a:pPr lvl="1" eaLnBrk="1" hangingPunct="1"/>
            <a:r>
              <a:rPr lang="en-US" altLang="en-US" sz="2400" dirty="0" smtClean="0">
                <a:sym typeface="Wingdings" panose="05000000000000000000" pitchFamily="2" charset="2"/>
              </a:rPr>
              <a:t>Recovery</a:t>
            </a:r>
            <a:endParaRPr lang="en-US" altLang="en-US" sz="2000" dirty="0" smtClean="0">
              <a:sym typeface="Wingdings" panose="05000000000000000000" pitchFamily="2" charset="2"/>
            </a:endParaRPr>
          </a:p>
          <a:p>
            <a:pPr lvl="1" eaLnBrk="1" hangingPunct="1">
              <a:buFontTx/>
              <a:buNone/>
            </a:pPr>
            <a:endParaRPr lang="en-US" altLang="en-US" sz="2400" dirty="0" smtClean="0">
              <a:sym typeface="Wingdings" panose="05000000000000000000" pitchFamily="2" charset="2"/>
            </a:endParaRPr>
          </a:p>
          <a:p>
            <a:pPr lvl="1" eaLnBrk="1" hangingPunct="1">
              <a:buFontTx/>
              <a:buNone/>
            </a:pPr>
            <a:endParaRPr lang="en-US" altLang="en-US" sz="2400" dirty="0" smtClean="0">
              <a:sym typeface="Wingdings" panose="05000000000000000000" pitchFamily="2" charset="2"/>
            </a:endParaRPr>
          </a:p>
          <a:p>
            <a:pPr lvl="1" eaLnBrk="1" hangingPunct="1">
              <a:buFontTx/>
              <a:buNone/>
            </a:pPr>
            <a:endParaRPr lang="en-US" altLang="en-US" sz="2400" dirty="0" smtClean="0">
              <a:sym typeface="Wingdings" panose="05000000000000000000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2.  Linked allocation</a:t>
            </a:r>
          </a:p>
        </p:txBody>
      </p:sp>
      <p:sp>
        <p:nvSpPr>
          <p:cNvPr id="2201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File is linked list of disk blocks  (Figure 11.6)</a:t>
            </a:r>
          </a:p>
          <a:p>
            <a:r>
              <a:rPr lang="en-US" altLang="en-US" sz="2400" smtClean="0"/>
              <a:t>File’s directory entry points to first &amp; last blocks (in addition to maintaining other file attributes)</a:t>
            </a:r>
          </a:p>
          <a:p>
            <a:r>
              <a:rPr lang="en-US" altLang="en-US" sz="2400" smtClean="0"/>
              <a:t>Avoids disadvantages of contiguous allocation </a:t>
            </a:r>
            <a:r>
              <a:rPr lang="en-US" altLang="en-US" sz="2400" smtClean="0">
                <a:sym typeface="Wingdings" panose="05000000000000000000" pitchFamily="2" charset="2"/>
              </a:rPr>
              <a:t></a:t>
            </a:r>
          </a:p>
          <a:p>
            <a:pPr lvl="1"/>
            <a:r>
              <a:rPr lang="en-US" altLang="en-US" sz="2000" smtClean="0"/>
              <a:t>No fragmentation, don’t need to know size in advance, …</a:t>
            </a:r>
          </a:p>
          <a:p>
            <a:r>
              <a:rPr lang="en-US" altLang="en-US" sz="2400" smtClean="0"/>
              <a:t>Criticism</a:t>
            </a:r>
          </a:p>
          <a:p>
            <a:pPr lvl="1"/>
            <a:r>
              <a:rPr lang="en-US" altLang="en-US" sz="2000" smtClean="0"/>
              <a:t>Linked list inefficient to access data “directly” as opposed to sequentially.  Ex.  Editor requests to go to 3 millionth line.</a:t>
            </a:r>
          </a:p>
          <a:p>
            <a:pPr lvl="1"/>
            <a:r>
              <a:rPr lang="en-US" altLang="en-US" sz="2000" smtClean="0"/>
              <a:t>What if 1 of the pointers becomes damaged?</a:t>
            </a:r>
          </a:p>
          <a:p>
            <a:pPr lvl="1"/>
            <a:r>
              <a:rPr lang="en-US" altLang="en-US" sz="2000" smtClean="0"/>
              <a:t>Minor overhead from the pointer in each block.  Can define “clusters” of the file to be contiguous blocks, but this suffers some fragmentation.</a:t>
            </a:r>
          </a:p>
          <a:p>
            <a:pPr>
              <a:buFontTx/>
              <a:buNone/>
            </a:pPr>
            <a:endParaRPr lang="en-US" altLang="en-US" sz="24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File allocation table</a:t>
            </a:r>
          </a:p>
        </p:txBody>
      </p:sp>
      <p:sp>
        <p:nvSpPr>
          <p:cNvPr id="2211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Located at start of disk</a:t>
            </a:r>
          </a:p>
          <a:p>
            <a:r>
              <a:rPr lang="en-US" altLang="en-US" sz="2400" smtClean="0"/>
              <a:t>Table has an entry for each disk block</a:t>
            </a:r>
          </a:p>
          <a:p>
            <a:pPr lvl="1"/>
            <a:r>
              <a:rPr lang="en-US" altLang="en-US" sz="2000" smtClean="0"/>
              <a:t>Has fixed size and is indexed by disk number</a:t>
            </a:r>
          </a:p>
          <a:p>
            <a:pPr lvl="1"/>
            <a:r>
              <a:rPr lang="en-US" altLang="en-US" sz="2000" smtClean="0"/>
              <a:t>Purpose of these table entries is to </a:t>
            </a:r>
            <a:r>
              <a:rPr lang="en-US" altLang="en-US" sz="2000" smtClean="0">
                <a:solidFill>
                  <a:srgbClr val="FFFF00"/>
                </a:solidFill>
              </a:rPr>
              <a:t>point to next block in a file</a:t>
            </a:r>
            <a:r>
              <a:rPr lang="en-US" altLang="en-US" sz="2000" smtClean="0"/>
              <a:t>, like emulating a linked list with an array</a:t>
            </a:r>
          </a:p>
          <a:p>
            <a:r>
              <a:rPr lang="en-US" altLang="en-US" sz="2400" smtClean="0"/>
              <a:t>File’s directory entry contains the starting block number.</a:t>
            </a:r>
          </a:p>
          <a:p>
            <a:pPr lvl="1"/>
            <a:r>
              <a:rPr lang="en-US" altLang="en-US" sz="2000" smtClean="0"/>
              <a:t>See Figure 11.7</a:t>
            </a:r>
          </a:p>
          <a:p>
            <a:r>
              <a:rPr lang="en-US" altLang="en-US" sz="2400" smtClean="0"/>
              <a:t>Performance problem:</a:t>
            </a:r>
          </a:p>
          <a:p>
            <a:pPr lvl="1"/>
            <a:r>
              <a:rPr lang="en-US" altLang="en-US" sz="2000" smtClean="0"/>
              <a:t>Need to do 2 seek operations every time you go to a new block in the file.  Why?</a:t>
            </a:r>
          </a:p>
          <a:p>
            <a:r>
              <a:rPr lang="en-US" altLang="en-US" sz="2400" smtClean="0"/>
              <a:t>Direct access with FAT is faster than pure linked allocation.  Why?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3.  Indexed allocation</a:t>
            </a:r>
          </a:p>
        </p:txBody>
      </p:sp>
      <p:sp>
        <p:nvSpPr>
          <p:cNvPr id="2222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The file on disk begins with an </a:t>
            </a:r>
            <a:r>
              <a:rPr lang="en-US" altLang="en-US" sz="2400" smtClean="0">
                <a:solidFill>
                  <a:srgbClr val="FFFF00"/>
                </a:solidFill>
              </a:rPr>
              <a:t>index block</a:t>
            </a:r>
          </a:p>
          <a:p>
            <a:r>
              <a:rPr lang="en-US" altLang="en-US" sz="2400" smtClean="0"/>
              <a:t>Index block contains pointers to the various disk blocks containing the actual data of the file.</a:t>
            </a:r>
          </a:p>
          <a:p>
            <a:endParaRPr lang="en-US" altLang="en-US" sz="2400" smtClean="0"/>
          </a:p>
          <a:p>
            <a:r>
              <a:rPr lang="en-US" altLang="en-US" sz="2400" smtClean="0"/>
              <a:t>When file first created,  all pointers set to null.  One by one, they get initialized as file grows.</a:t>
            </a:r>
          </a:p>
          <a:p>
            <a:r>
              <a:rPr lang="en-US" altLang="en-US" sz="2400" smtClean="0"/>
              <a:t>File’s directory entry contains block number of the index block.  See Figure 11.8</a:t>
            </a:r>
          </a:p>
          <a:p>
            <a:r>
              <a:rPr lang="en-US" altLang="en-US" sz="2400" smtClean="0"/>
              <a:t>If all blocks on disk are exactly 1KB in size, how big of a file can we support using this scheme?</a:t>
            </a:r>
          </a:p>
          <a:p>
            <a:pPr lvl="1"/>
            <a:endParaRPr lang="en-US" altLang="en-US" sz="2000" smtClean="0"/>
          </a:p>
          <a:p>
            <a:endParaRPr lang="en-US" altLang="en-US" sz="240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Bigger files</a:t>
            </a:r>
          </a:p>
        </p:txBody>
      </p:sp>
      <p:sp>
        <p:nvSpPr>
          <p:cNvPr id="2232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>
                <a:solidFill>
                  <a:srgbClr val="FFFF00"/>
                </a:solidFill>
              </a:rPr>
              <a:t>Linked</a:t>
            </a:r>
            <a:r>
              <a:rPr lang="en-US" altLang="en-US" sz="2400" smtClean="0"/>
              <a:t> indexed allocation:  Can continue pointers in another index block.  In general, can have a linked list of index blocks.</a:t>
            </a:r>
          </a:p>
          <a:p>
            <a:pPr lvl="1"/>
            <a:r>
              <a:rPr lang="en-US" altLang="en-US" sz="2000" smtClean="0"/>
              <a:t>How big a file can we have with 2 linked index blocks?</a:t>
            </a:r>
          </a:p>
          <a:p>
            <a:r>
              <a:rPr lang="en-US" altLang="en-US" sz="2400" smtClean="0">
                <a:solidFill>
                  <a:srgbClr val="FFFF00"/>
                </a:solidFill>
              </a:rPr>
              <a:t>Multilevel</a:t>
            </a:r>
            <a:r>
              <a:rPr lang="en-US" altLang="en-US" sz="2400" smtClean="0"/>
              <a:t> indexed allocation</a:t>
            </a:r>
          </a:p>
          <a:p>
            <a:pPr lvl="1"/>
            <a:r>
              <a:rPr lang="en-US" altLang="en-US" sz="2000" smtClean="0"/>
              <a:t>Begin with a first-level index block.  Entries contain addresses of second-level index blocks.</a:t>
            </a:r>
          </a:p>
          <a:p>
            <a:pPr lvl="1"/>
            <a:r>
              <a:rPr lang="en-US" altLang="en-US" sz="2000" smtClean="0"/>
              <a:t>Each second-level index block has pointers to actual file data.</a:t>
            </a:r>
          </a:p>
          <a:p>
            <a:pPr lvl="1"/>
            <a:r>
              <a:rPr lang="en-US" altLang="en-US" sz="2000" smtClean="0"/>
              <a:t>How big a file can we have?</a:t>
            </a:r>
          </a:p>
          <a:p>
            <a:r>
              <a:rPr lang="en-US" altLang="en-US" sz="2400" smtClean="0">
                <a:solidFill>
                  <a:srgbClr val="FFFF00"/>
                </a:solidFill>
              </a:rPr>
              <a:t>Direct &amp; indirect </a:t>
            </a:r>
            <a:r>
              <a:rPr lang="en-US" altLang="en-US" sz="2400" smtClean="0"/>
              <a:t>indexed allocation</a:t>
            </a:r>
          </a:p>
          <a:p>
            <a:pPr lvl="1"/>
            <a:r>
              <a:rPr lang="en-US" altLang="en-US" sz="2000" smtClean="0"/>
              <a:t>File’s directory entry can hold several block numbers itself.  </a:t>
            </a:r>
          </a:p>
          <a:p>
            <a:pPr lvl="1"/>
            <a:r>
              <a:rPr lang="en-US" altLang="en-US" sz="2000" smtClean="0"/>
              <a:t>Followed by:  single indirect block, double indirect block, triple indirect block.  See figure 11.9  </a:t>
            </a:r>
            <a:r>
              <a:rPr lang="en-US" altLang="en-US" sz="2000" smtClean="0">
                <a:sym typeface="Wingdings" panose="05000000000000000000" pitchFamily="2" charset="2"/>
              </a:rPr>
              <a:t></a:t>
            </a:r>
            <a:endParaRPr lang="en-US" altLang="en-US" sz="2000" smtClean="0"/>
          </a:p>
          <a:p>
            <a:endParaRPr lang="en-US" altLang="en-US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Free space</a:t>
            </a:r>
          </a:p>
        </p:txBody>
      </p:sp>
      <p:sp>
        <p:nvSpPr>
          <p:cNvPr id="2242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As long as volume is mounted, system maintains free-space “list” of unused blocks.  Question is how to represent this info.</a:t>
            </a:r>
          </a:p>
          <a:p>
            <a:r>
              <a:rPr lang="en-US" altLang="en-US" sz="2400" smtClean="0">
                <a:solidFill>
                  <a:srgbClr val="FFFF00"/>
                </a:solidFill>
              </a:rPr>
              <a:t>Bit vector</a:t>
            </a:r>
            <a:r>
              <a:rPr lang="en-US" altLang="en-US" sz="2400" smtClean="0"/>
              <a:t>:  how much space?  Keep it in memory?</a:t>
            </a:r>
          </a:p>
          <a:p>
            <a:r>
              <a:rPr lang="en-US" altLang="en-US" sz="2400" smtClean="0"/>
              <a:t>Collect all free blocks into </a:t>
            </a:r>
            <a:r>
              <a:rPr lang="en-US" altLang="en-US" sz="2400" smtClean="0">
                <a:solidFill>
                  <a:srgbClr val="FFFF00"/>
                </a:solidFill>
              </a:rPr>
              <a:t>linked list</a:t>
            </a:r>
            <a:r>
              <a:rPr lang="en-US" altLang="en-US" sz="2400" smtClean="0"/>
              <a:t>.</a:t>
            </a:r>
          </a:p>
          <a:p>
            <a:pPr lvl="1"/>
            <a:r>
              <a:rPr lang="en-US" altLang="en-US" sz="2000" smtClean="0"/>
              <a:t>We don’t typically traverse this list.  Just grab/insert one.</a:t>
            </a:r>
          </a:p>
          <a:p>
            <a:r>
              <a:rPr lang="en-US" altLang="en-US" sz="2400" smtClean="0">
                <a:solidFill>
                  <a:srgbClr val="FFFF00"/>
                </a:solidFill>
              </a:rPr>
              <a:t>Grouping</a:t>
            </a:r>
            <a:r>
              <a:rPr lang="en-US" altLang="en-US" sz="2400" smtClean="0"/>
              <a:t> technique</a:t>
            </a:r>
          </a:p>
          <a:p>
            <a:pPr lvl="1"/>
            <a:r>
              <a:rPr lang="en-US" altLang="en-US" sz="2000" smtClean="0"/>
              <a:t>First “free” block used to store addresses of n – 1 actual free blocks.  Last address stores location of another indirect block of free addresses.</a:t>
            </a:r>
          </a:p>
          <a:p>
            <a:r>
              <a:rPr lang="en-US" altLang="en-US" sz="2400" smtClean="0">
                <a:solidFill>
                  <a:srgbClr val="FFFF00"/>
                </a:solidFill>
              </a:rPr>
              <a:t>Counting</a:t>
            </a:r>
            <a:r>
              <a:rPr lang="en-US" altLang="en-US" sz="2400" smtClean="0"/>
              <a:t>:  store address along with number of contiguous free blocks</a:t>
            </a:r>
          </a:p>
          <a:p>
            <a:endParaRPr lang="en-US" altLang="en-US" sz="2400" smtClean="0"/>
          </a:p>
          <a:p>
            <a:pPr lvl="1"/>
            <a:endParaRPr lang="en-US" altLang="en-US" sz="200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Efficiency</a:t>
            </a:r>
          </a:p>
        </p:txBody>
      </p:sp>
      <p:sp>
        <p:nvSpPr>
          <p:cNvPr id="2252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Where should inodes be on the disk?  All in one place or scattered about?</a:t>
            </a:r>
          </a:p>
          <a:p>
            <a:r>
              <a:rPr lang="en-US" altLang="en-US" sz="2400" smtClean="0"/>
              <a:t>Using linked allocation (treating data blocks as a linked list on disk)</a:t>
            </a:r>
          </a:p>
          <a:p>
            <a:pPr lvl="1"/>
            <a:r>
              <a:rPr lang="en-US" altLang="en-US" sz="2000" smtClean="0"/>
              <a:t>How to keep a lid on the number of nodes in a list?</a:t>
            </a:r>
          </a:p>
          <a:p>
            <a:pPr lvl="1"/>
            <a:r>
              <a:rPr lang="en-US" altLang="en-US" sz="2000" smtClean="0"/>
              <a:t>How to reduce internal fragmentation?</a:t>
            </a:r>
          </a:p>
          <a:p>
            <a:r>
              <a:rPr lang="en-US" altLang="en-US" sz="2400" smtClean="0"/>
              <a:t>File metadata may include the last time file accessed</a:t>
            </a:r>
          </a:p>
          <a:p>
            <a:pPr lvl="1"/>
            <a:r>
              <a:rPr lang="en-US" altLang="en-US" sz="2000" smtClean="0"/>
              <a:t>How expensive is this operation?  Response/alternative?</a:t>
            </a:r>
          </a:p>
          <a:p>
            <a:pPr lvl="1"/>
            <a:endParaRPr lang="en-US" altLang="en-US" sz="2000" smtClean="0"/>
          </a:p>
          <a:p>
            <a:r>
              <a:rPr lang="en-US" altLang="en-US" sz="2400" smtClean="0"/>
              <a:t>Size of pointers (locations holding address)</a:t>
            </a:r>
          </a:p>
          <a:p>
            <a:r>
              <a:rPr lang="en-US" altLang="en-US" sz="2400" smtClean="0"/>
              <a:t>Should the system’s global tables (process, open files) be fixed or variable length?</a:t>
            </a:r>
          </a:p>
          <a:p>
            <a:endParaRPr lang="en-US" altLang="en-US" sz="240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Performance</a:t>
            </a:r>
          </a:p>
        </p:txBody>
      </p:sp>
      <p:sp>
        <p:nvSpPr>
          <p:cNvPr id="2263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400" smtClean="0"/>
              <a:t>Some techniques to optimize disk usage</a:t>
            </a:r>
          </a:p>
          <a:p>
            <a:r>
              <a:rPr lang="en-US" altLang="en-US" sz="2400" smtClean="0"/>
              <a:t>Disk controller:  store contents of a whole track   </a:t>
            </a:r>
          </a:p>
          <a:p>
            <a:pPr lvl="1"/>
            <a:r>
              <a:rPr lang="en-US" altLang="en-US" sz="2000" smtClean="0"/>
              <a:t>Why?  What is necessary to accomplish this?</a:t>
            </a:r>
          </a:p>
          <a:p>
            <a:r>
              <a:rPr lang="en-US" altLang="en-US" sz="2400" smtClean="0">
                <a:solidFill>
                  <a:srgbClr val="FFFF00"/>
                </a:solidFill>
              </a:rPr>
              <a:t>Buffer cache </a:t>
            </a:r>
            <a:r>
              <a:rPr lang="en-US" altLang="en-US" sz="2400" smtClean="0"/>
              <a:t>and </a:t>
            </a:r>
            <a:r>
              <a:rPr lang="en-US" altLang="en-US" sz="2400" smtClean="0">
                <a:solidFill>
                  <a:srgbClr val="FFFF00"/>
                </a:solidFill>
              </a:rPr>
              <a:t>page cache</a:t>
            </a:r>
          </a:p>
          <a:p>
            <a:pPr lvl="1"/>
            <a:r>
              <a:rPr lang="en-US" altLang="en-US" sz="2000" smtClean="0"/>
              <a:t>“Cache” a file’s data blocks </a:t>
            </a:r>
            <a:r>
              <a:rPr lang="en-US" altLang="en-US" sz="2400" smtClean="0"/>
              <a:t>/</a:t>
            </a:r>
            <a:r>
              <a:rPr lang="en-US" altLang="en-US" sz="2000" smtClean="0"/>
              <a:t> physical pages of virtual memory</a:t>
            </a:r>
          </a:p>
          <a:p>
            <a:r>
              <a:rPr lang="en-US" altLang="en-US" sz="2400" smtClean="0"/>
              <a:t>Caching the pages may be more efficient:</a:t>
            </a:r>
          </a:p>
          <a:p>
            <a:pPr lvl="1"/>
            <a:r>
              <a:rPr lang="en-US" altLang="en-US" sz="2000" smtClean="0"/>
              <a:t>Pages can be individually larger than individual data blocks</a:t>
            </a:r>
          </a:p>
          <a:p>
            <a:pPr lvl="1"/>
            <a:r>
              <a:rPr lang="en-US" altLang="en-US" sz="2000" smtClean="0"/>
              <a:t>Fewer computational steps to do virtual memory access than interfacing with the file system.</a:t>
            </a:r>
          </a:p>
          <a:p>
            <a:r>
              <a:rPr lang="en-US" altLang="en-US" sz="2400" smtClean="0"/>
              <a:t>Not too efficient to employ both kinds of caches</a:t>
            </a:r>
          </a:p>
          <a:p>
            <a:pPr lvl="1"/>
            <a:r>
              <a:rPr lang="en-US" altLang="en-US" sz="2000" smtClean="0"/>
              <a:t>“Double caching problem” with memory-mapped I/O:  data first arrives into a page cache because the device is paged… and then copied to/from buffer cache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Performance (2)</a:t>
            </a:r>
          </a:p>
        </p:txBody>
      </p:sp>
      <p:sp>
        <p:nvSpPr>
          <p:cNvPr id="2273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Do you want writes to be synchronous or asynchronous?</a:t>
            </a:r>
          </a:p>
          <a:p>
            <a:pPr lvl="1"/>
            <a:r>
              <a:rPr lang="en-US" altLang="en-US" sz="2000" smtClean="0"/>
              <a:t>Pass a parameter to open( ) system call to specify which you want.</a:t>
            </a:r>
          </a:p>
          <a:p>
            <a:pPr lvl="1"/>
            <a:r>
              <a:rPr lang="en-US" altLang="en-US" sz="2000" smtClean="0"/>
              <a:t>Which is better typically?</a:t>
            </a:r>
          </a:p>
          <a:p>
            <a:pPr lvl="1"/>
            <a:r>
              <a:rPr lang="en-US" altLang="en-US" sz="2000" smtClean="0"/>
              <a:t>When one is preferred over the other?</a:t>
            </a:r>
          </a:p>
          <a:p>
            <a:pPr lvl="1"/>
            <a:endParaRPr lang="en-US" altLang="en-US" sz="2000" smtClean="0"/>
          </a:p>
          <a:p>
            <a:r>
              <a:rPr lang="en-US" altLang="en-US" sz="2400" smtClean="0"/>
              <a:t>Page replacement:  default policy like LRU may be bad in some situations</a:t>
            </a:r>
          </a:p>
          <a:p>
            <a:pPr lvl="1"/>
            <a:r>
              <a:rPr lang="en-US" altLang="en-US" sz="2000" smtClean="0"/>
              <a:t>Consider sequential access to a file:  </a:t>
            </a:r>
            <a:r>
              <a:rPr lang="en-US" altLang="en-US" sz="2000" smtClean="0">
                <a:solidFill>
                  <a:srgbClr val="FFFF00"/>
                </a:solidFill>
              </a:rPr>
              <a:t>Remove a page as soon as the next one is in use.  </a:t>
            </a:r>
            <a:r>
              <a:rPr lang="en-US" altLang="en-US" sz="2000" smtClean="0"/>
              <a:t>Request the next few pages in advance.</a:t>
            </a:r>
          </a:p>
          <a:p>
            <a:pPr lvl="1"/>
            <a:endParaRPr lang="en-US" altLang="en-US" sz="200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Recovery</a:t>
            </a:r>
          </a:p>
        </p:txBody>
      </p:sp>
      <p:sp>
        <p:nvSpPr>
          <p:cNvPr id="2283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Need to protect from</a:t>
            </a:r>
          </a:p>
          <a:p>
            <a:pPr lvl="1"/>
            <a:r>
              <a:rPr lang="en-US" altLang="en-US" sz="2000" smtClean="0"/>
              <a:t>Loss of data</a:t>
            </a:r>
          </a:p>
          <a:p>
            <a:pPr lvl="1"/>
            <a:r>
              <a:rPr lang="en-US" altLang="en-US" sz="2000" smtClean="0"/>
              <a:t>Inconsistency (corruption) of data – resulting from what?</a:t>
            </a:r>
          </a:p>
          <a:p>
            <a:r>
              <a:rPr lang="en-US" altLang="en-US" sz="2400" smtClean="0"/>
              <a:t>Consistency checking</a:t>
            </a:r>
          </a:p>
          <a:p>
            <a:pPr lvl="1"/>
            <a:r>
              <a:rPr lang="en-US" altLang="en-US" sz="2000" smtClean="0"/>
              <a:t>Scan file metadata, see if it all makes sense</a:t>
            </a:r>
          </a:p>
          <a:p>
            <a:pPr lvl="1"/>
            <a:r>
              <a:rPr lang="en-US" altLang="en-US" sz="2000" smtClean="0"/>
              <a:t>See if data blocks match a file correctly:  traverse all pointers</a:t>
            </a:r>
          </a:p>
          <a:p>
            <a:pPr lvl="1"/>
            <a:r>
              <a:rPr lang="en-US" altLang="en-US" sz="2000" smtClean="0"/>
              <a:t>Check free block list</a:t>
            </a:r>
          </a:p>
          <a:p>
            <a:pPr lvl="1"/>
            <a:r>
              <a:rPr lang="en-US" altLang="en-US" sz="2000" smtClean="0"/>
              <a:t>What if something is wrong?</a:t>
            </a:r>
          </a:p>
          <a:p>
            <a:pPr lvl="1"/>
            <a:r>
              <a:rPr lang="en-US" altLang="en-US" sz="2000" smtClean="0"/>
              <a:t>Is some information more critical than others?  What extra protection to give?</a:t>
            </a:r>
          </a:p>
          <a:p>
            <a:r>
              <a:rPr lang="en-US" altLang="en-US" sz="2400" smtClean="0"/>
              <a:t>Log transactions:  tell which operations are pending, not complete</a:t>
            </a:r>
          </a:p>
          <a:p>
            <a:r>
              <a:rPr lang="en-US" altLang="en-US" sz="2400" smtClean="0"/>
              <a:t>Full vs. incremental backups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Network file system</a:t>
            </a:r>
          </a:p>
        </p:txBody>
      </p:sp>
      <p:sp>
        <p:nvSpPr>
          <p:cNvPr id="2293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Principles</a:t>
            </a:r>
          </a:p>
          <a:p>
            <a:pPr lvl="1"/>
            <a:r>
              <a:rPr lang="en-US" altLang="en-US" sz="2000" smtClean="0"/>
              <a:t>Each machine has its own file system</a:t>
            </a:r>
          </a:p>
          <a:p>
            <a:pPr lvl="1"/>
            <a:r>
              <a:rPr lang="en-US" altLang="en-US" sz="2000" smtClean="0"/>
              <a:t>Client-server relationships may appear anywhere	</a:t>
            </a:r>
          </a:p>
          <a:p>
            <a:pPr lvl="1"/>
            <a:r>
              <a:rPr lang="en-US" altLang="en-US" sz="2000" smtClean="0"/>
              <a:t>Sharing only affects the client</a:t>
            </a:r>
          </a:p>
          <a:p>
            <a:r>
              <a:rPr lang="en-US" altLang="en-US" sz="2400" smtClean="0"/>
              <a:t>To access remote directory, mount it</a:t>
            </a:r>
          </a:p>
          <a:p>
            <a:pPr lvl="1"/>
            <a:r>
              <a:rPr lang="en-US" altLang="en-US" sz="2000" smtClean="0"/>
              <a:t>A remote directory is inserted in place of an existing (empty) directory whose contents now becomes hidden.</a:t>
            </a:r>
          </a:p>
          <a:p>
            <a:pPr lvl="1"/>
            <a:r>
              <a:rPr lang="en-US" altLang="en-US" sz="2000" smtClean="0"/>
              <a:t>It will then look &amp; behave like part of your local file system</a:t>
            </a:r>
          </a:p>
          <a:p>
            <a:pPr lvl="1"/>
            <a:r>
              <a:rPr lang="en-US" altLang="en-US" sz="2000" smtClean="0"/>
              <a:t>Supports user mobility:  access your files anywhere in the network</a:t>
            </a:r>
          </a:p>
          <a:p>
            <a:r>
              <a:rPr lang="en-US" altLang="en-US" sz="2400" smtClean="0"/>
              <a:t>Protocol</a:t>
            </a:r>
          </a:p>
          <a:p>
            <a:pPr lvl="1"/>
            <a:r>
              <a:rPr lang="en-US" altLang="en-US" sz="2000" smtClean="0"/>
              <a:t>Server has list of valid file systems that can be made available, and access rights (for each possible client)</a:t>
            </a:r>
          </a:p>
          <a:p>
            <a:pPr lvl="1"/>
            <a:endParaRPr lang="en-US" altLang="en-US" sz="20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Structure</a:t>
            </a:r>
          </a:p>
        </p:txBody>
      </p:sp>
      <p:sp>
        <p:nvSpPr>
          <p:cNvPr id="2119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File system is usually built on top of </a:t>
            </a:r>
            <a:r>
              <a:rPr lang="en-US" altLang="en-US" sz="2400" smtClean="0">
                <a:solidFill>
                  <a:srgbClr val="FFFF00"/>
                </a:solidFill>
              </a:rPr>
              <a:t>disks</a:t>
            </a:r>
          </a:p>
          <a:p>
            <a:pPr lvl="1"/>
            <a:r>
              <a:rPr lang="en-US" altLang="en-US" sz="2000" smtClean="0"/>
              <a:t>Medium can be rewritten in place</a:t>
            </a:r>
          </a:p>
          <a:p>
            <a:pPr lvl="1"/>
            <a:r>
              <a:rPr lang="en-US" altLang="en-US" sz="2000" smtClean="0"/>
              <a:t>Relatively easy to move to another place on disk</a:t>
            </a:r>
          </a:p>
          <a:p>
            <a:r>
              <a:rPr lang="en-US" altLang="en-US" sz="2400" smtClean="0"/>
              <a:t>Purpose of file system</a:t>
            </a:r>
          </a:p>
          <a:p>
            <a:pPr lvl="1"/>
            <a:r>
              <a:rPr lang="en-US" altLang="en-US" sz="2000" smtClean="0"/>
              <a:t>Provide a user interface to access files</a:t>
            </a:r>
          </a:p>
          <a:p>
            <a:pPr lvl="1"/>
            <a:r>
              <a:rPr lang="en-US" altLang="en-US" sz="2000" smtClean="0"/>
              <a:t>Define a mapping between logical files and space on a secondary storage device</a:t>
            </a:r>
          </a:p>
          <a:p>
            <a:r>
              <a:rPr lang="en-US" altLang="en-US" sz="2400" smtClean="0"/>
              <a:t>FS have several levels/layers of abstraction &amp; functionality, e.g. 4</a:t>
            </a:r>
          </a:p>
          <a:p>
            <a:pPr lvl="1"/>
            <a:r>
              <a:rPr lang="en-US" altLang="en-US" sz="2000" smtClean="0"/>
              <a:t>Logical file system</a:t>
            </a:r>
          </a:p>
          <a:p>
            <a:pPr lvl="1"/>
            <a:r>
              <a:rPr lang="en-US" altLang="en-US" sz="2000" smtClean="0"/>
              <a:t>File organization module</a:t>
            </a:r>
          </a:p>
          <a:p>
            <a:pPr lvl="1"/>
            <a:r>
              <a:rPr lang="en-US" altLang="en-US" sz="2000" smtClean="0"/>
              <a:t>Basic file system</a:t>
            </a:r>
          </a:p>
          <a:p>
            <a:pPr lvl="1"/>
            <a:r>
              <a:rPr lang="en-US" altLang="en-US" sz="2000" smtClean="0"/>
              <a:t>I/O control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altLang="en-US" smtClean="0"/>
              <a:t>Layers</a:t>
            </a:r>
          </a:p>
        </p:txBody>
      </p:sp>
      <p:sp>
        <p:nvSpPr>
          <p:cNvPr id="212995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altLang="en-US" sz="2400" smtClean="0"/>
              <a:t>Logical file system</a:t>
            </a:r>
          </a:p>
          <a:p>
            <a:pPr lvl="1"/>
            <a:r>
              <a:rPr lang="en-US" altLang="en-US" sz="2000" smtClean="0"/>
              <a:t>Maintain file’s metadata:  inside a “file control block” aka “inode”</a:t>
            </a:r>
          </a:p>
          <a:p>
            <a:pPr lvl="1"/>
            <a:r>
              <a:rPr lang="en-US" altLang="en-US" sz="2000" smtClean="0"/>
              <a:t>Directory data structure</a:t>
            </a:r>
          </a:p>
          <a:p>
            <a:r>
              <a:rPr lang="en-US" altLang="en-US" sz="2400" smtClean="0"/>
              <a:t>File-organization module</a:t>
            </a:r>
          </a:p>
          <a:p>
            <a:pPr lvl="1"/>
            <a:r>
              <a:rPr lang="en-US" altLang="en-US" sz="2000" smtClean="0"/>
              <a:t>Translates between logical and physical data blocks of a file.  In other words it knows everybody’s real address.</a:t>
            </a:r>
          </a:p>
          <a:p>
            <a:pPr lvl="1"/>
            <a:r>
              <a:rPr lang="en-US" altLang="en-US" sz="2000" smtClean="0"/>
              <a:t>e.g. logical block numbers might always start 0</a:t>
            </a:r>
          </a:p>
          <a:p>
            <a:r>
              <a:rPr lang="en-US" altLang="en-US" sz="2400" smtClean="0"/>
              <a:t>Basic file system</a:t>
            </a:r>
          </a:p>
          <a:p>
            <a:pPr lvl="1"/>
            <a:r>
              <a:rPr lang="en-US" altLang="en-US" sz="2000" smtClean="0"/>
              <a:t>Manipulate specific sectors on disk.</a:t>
            </a:r>
          </a:p>
          <a:p>
            <a:pPr lvl="1"/>
            <a:r>
              <a:rPr lang="en-US" altLang="en-US" sz="2000" smtClean="0"/>
              <a:t>Maintain buffers for file I/O</a:t>
            </a:r>
          </a:p>
          <a:p>
            <a:r>
              <a:rPr lang="en-US" altLang="en-US" sz="2400" smtClean="0"/>
              <a:t>I/O control</a:t>
            </a:r>
          </a:p>
          <a:p>
            <a:pPr lvl="1"/>
            <a:r>
              <a:rPr lang="en-US" altLang="en-US" sz="2000" smtClean="0"/>
              <a:t>Device drivers give machine-language commands to device to accomplish the file I/O.</a:t>
            </a:r>
          </a:p>
          <a:p>
            <a:pPr lvl="1"/>
            <a:r>
              <a:rPr lang="en-US" altLang="en-US" sz="2000" smtClean="0"/>
              <a:t>(Different file systems can use the same device drivers.)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FS information</a:t>
            </a:r>
          </a:p>
        </p:txBody>
      </p:sp>
      <p:sp>
        <p:nvSpPr>
          <p:cNvPr id="214019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000" smtClean="0"/>
              <a:t>On disk:</a:t>
            </a:r>
          </a:p>
          <a:p>
            <a:r>
              <a:rPr lang="en-US" altLang="en-US" sz="2000" smtClean="0"/>
              <a:t>Boot (control) block = first block on a volume.  Give inst on how to load the OS.</a:t>
            </a:r>
          </a:p>
          <a:p>
            <a:r>
              <a:rPr lang="en-US" altLang="en-US" sz="2000" smtClean="0"/>
              <a:t>Volume control block = “superblock”</a:t>
            </a:r>
          </a:p>
          <a:p>
            <a:pPr lvl="1"/>
            <a:r>
              <a:rPr lang="en-US" altLang="en-US" sz="2000" smtClean="0"/>
              <a:t>Statistics about the volume:  # of blocks, their size, how many are free and which ones</a:t>
            </a:r>
          </a:p>
          <a:p>
            <a:r>
              <a:rPr lang="en-US" altLang="en-US" sz="2000" smtClean="0"/>
              <a:t>Directory data structure:  point to each file</a:t>
            </a:r>
          </a:p>
          <a:p>
            <a:r>
              <a:rPr lang="en-US" altLang="en-US" sz="2000" smtClean="0"/>
              <a:t>File control block (</a:t>
            </a:r>
            <a:r>
              <a:rPr lang="en-US" altLang="en-US" sz="2000" smtClean="0">
                <a:solidFill>
                  <a:srgbClr val="FFFF00"/>
                </a:solidFill>
              </a:rPr>
              <a:t>inode</a:t>
            </a:r>
            <a:r>
              <a:rPr lang="en-US" altLang="en-US" sz="2000" smtClean="0"/>
              <a:t>) for each file (contains what info?)</a:t>
            </a:r>
          </a:p>
        </p:txBody>
      </p:sp>
      <p:sp>
        <p:nvSpPr>
          <p:cNvPr id="214020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000" smtClean="0"/>
              <a:t>In memory:</a:t>
            </a:r>
          </a:p>
          <a:p>
            <a:r>
              <a:rPr lang="en-US" altLang="en-US" sz="2000" smtClean="0"/>
              <a:t>Which volumes are currently mounted</a:t>
            </a:r>
          </a:p>
          <a:p>
            <a:r>
              <a:rPr lang="en-US" altLang="en-US" sz="2000" smtClean="0"/>
              <a:t>Cache of recently accessed directories (faster access)</a:t>
            </a:r>
          </a:p>
          <a:p>
            <a:r>
              <a:rPr lang="en-US" altLang="en-US" sz="2000" smtClean="0"/>
              <a:t>Which files are currently open</a:t>
            </a:r>
          </a:p>
          <a:p>
            <a:pPr lvl="1"/>
            <a:r>
              <a:rPr lang="en-US" altLang="en-US" sz="2000" smtClean="0"/>
              <a:t>Per process</a:t>
            </a:r>
          </a:p>
          <a:p>
            <a:pPr lvl="1"/>
            <a:r>
              <a:rPr lang="en-US" altLang="en-US" sz="2000" smtClean="0"/>
              <a:t>System-wide</a:t>
            </a:r>
          </a:p>
          <a:p>
            <a:r>
              <a:rPr lang="en-US" altLang="en-US" sz="2000" smtClean="0"/>
              <a:t>Buffers holding currently processing file I/O</a:t>
            </a:r>
          </a:p>
          <a:p>
            <a:endParaRPr lang="en-US" altLang="en-US" sz="2000" smtClean="0"/>
          </a:p>
          <a:p>
            <a:endParaRPr lang="en-US" altLang="en-US" smtClean="0"/>
          </a:p>
          <a:p>
            <a:endParaRPr lang="en-US" alt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Opening file</a:t>
            </a:r>
          </a:p>
        </p:txBody>
      </p:sp>
      <p:sp>
        <p:nvSpPr>
          <p:cNvPr id="2150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open( ) system call passes file name to logical FS</a:t>
            </a:r>
          </a:p>
          <a:p>
            <a:r>
              <a:rPr lang="en-US" altLang="en-US" sz="2400" smtClean="0"/>
              <a:t>See if anyone else already has this file opened.  </a:t>
            </a:r>
          </a:p>
          <a:p>
            <a:pPr lvl="1"/>
            <a:r>
              <a:rPr lang="en-US" altLang="en-US" sz="2000" smtClean="0"/>
              <a:t>How?</a:t>
            </a:r>
          </a:p>
          <a:p>
            <a:pPr lvl="1"/>
            <a:r>
              <a:rPr lang="en-US" altLang="en-US" sz="2000" smtClean="0"/>
              <a:t>What if it is?</a:t>
            </a:r>
          </a:p>
          <a:p>
            <a:r>
              <a:rPr lang="en-US" altLang="en-US" sz="2400" smtClean="0"/>
              <a:t>If not already open, search the directory</a:t>
            </a:r>
          </a:p>
          <a:p>
            <a:r>
              <a:rPr lang="en-US" altLang="en-US" sz="2400" smtClean="0"/>
              <a:t>If found, </a:t>
            </a:r>
          </a:p>
          <a:p>
            <a:pPr lvl="1"/>
            <a:r>
              <a:rPr lang="en-US" altLang="en-US" sz="2000" smtClean="0"/>
              <a:t>copy file control block (inode) to system-wide open file table</a:t>
            </a:r>
          </a:p>
          <a:p>
            <a:pPr lvl="1"/>
            <a:r>
              <a:rPr lang="en-US" altLang="en-US" sz="2000" smtClean="0"/>
              <a:t>Set pointer in process’ open file table (Why not the inode?)</a:t>
            </a:r>
          </a:p>
          <a:p>
            <a:pPr lvl="1"/>
            <a:r>
              <a:rPr lang="en-US" altLang="en-US" sz="2000" smtClean="0"/>
              <a:t>Also in process’ table:  dynamic stuff like initialize current location within file, whether opened for read or write, etc.  Should we copy this to inode also?</a:t>
            </a:r>
          </a:p>
          <a:p>
            <a:r>
              <a:rPr lang="en-US" altLang="en-US" sz="2400" smtClean="0"/>
              <a:t>open( ) returns file descriptor (i.e. pointer to per-process table entry)</a:t>
            </a:r>
            <a:r>
              <a:rPr lang="en-US" altLang="en-US" sz="2000" smtClean="0"/>
              <a:t>.  Use this for future I/O on this file.</a:t>
            </a:r>
            <a:endParaRPr lang="en-US" altLang="en-US" sz="24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Multiple file systems</a:t>
            </a:r>
          </a:p>
        </p:txBody>
      </p:sp>
      <p:sp>
        <p:nvSpPr>
          <p:cNvPr id="2160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We generally don’t have 1 file system in charge of the entire disk</a:t>
            </a:r>
          </a:p>
          <a:p>
            <a:r>
              <a:rPr lang="en-US" altLang="en-US" sz="2400" smtClean="0"/>
              <a:t>Disks usually have partitions…</a:t>
            </a:r>
          </a:p>
          <a:p>
            <a:r>
              <a:rPr lang="en-US" altLang="en-US" sz="2400" smtClean="0"/>
              <a:t>Raw partition</a:t>
            </a:r>
          </a:p>
          <a:p>
            <a:pPr lvl="1"/>
            <a:r>
              <a:rPr lang="en-US" altLang="en-US" sz="2000" smtClean="0"/>
              <a:t>Where you don’t want/need to have files</a:t>
            </a:r>
          </a:p>
          <a:p>
            <a:pPr lvl="1"/>
            <a:r>
              <a:rPr lang="en-US" altLang="en-US" sz="2000" smtClean="0"/>
              <a:t>Ex.  Swap space; information related to backups</a:t>
            </a:r>
          </a:p>
          <a:p>
            <a:r>
              <a:rPr lang="en-US" altLang="en-US" sz="2400" smtClean="0"/>
              <a:t>Boot partition – should be treated special / separate</a:t>
            </a:r>
          </a:p>
          <a:p>
            <a:pPr lvl="1"/>
            <a:r>
              <a:rPr lang="en-US" altLang="en-US" sz="2000" smtClean="0"/>
              <a:t>Contains program to ask user which OS to boot</a:t>
            </a:r>
          </a:p>
          <a:p>
            <a:pPr lvl="1"/>
            <a:r>
              <a:rPr lang="en-US" altLang="en-US" sz="2000" smtClean="0"/>
              <a:t>Multiple OS can give rise to different FS</a:t>
            </a:r>
          </a:p>
          <a:p>
            <a:r>
              <a:rPr lang="en-US" altLang="en-US" sz="2400" smtClean="0"/>
              <a:t>Use “virtual file system” to manage multiple FS</a:t>
            </a:r>
          </a:p>
          <a:p>
            <a:pPr lvl="1"/>
            <a:r>
              <a:rPr lang="en-US" altLang="en-US" sz="2000" smtClean="0"/>
              <a:t>Hide from user the fact </a:t>
            </a:r>
            <a:r>
              <a:rPr lang="en-US" altLang="en-US" sz="2000" smtClean="0">
                <a:sym typeface="Symbol" panose="05050102010706020507" pitchFamily="18" charset="2"/>
              </a:rPr>
              <a:t> &gt; 1 FS</a:t>
            </a:r>
            <a:endParaRPr lang="en-US" altLang="en-US" sz="2000" smtClean="0"/>
          </a:p>
          <a:p>
            <a:endParaRPr lang="en-US" altLang="en-US" sz="24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Virtual FS</a:t>
            </a:r>
          </a:p>
        </p:txBody>
      </p:sp>
      <p:sp>
        <p:nvSpPr>
          <p:cNvPr id="2170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 smtClean="0"/>
              <a:t>See Figure </a:t>
            </a:r>
            <a:r>
              <a:rPr lang="en-US" altLang="en-US" sz="2400" dirty="0" smtClean="0"/>
              <a:t>11.4</a:t>
            </a:r>
            <a:endParaRPr lang="en-US" altLang="en-US" sz="2400" dirty="0" smtClean="0"/>
          </a:p>
          <a:p>
            <a:r>
              <a:rPr lang="en-US" altLang="en-US" sz="2400" dirty="0" smtClean="0"/>
              <a:t>Purpose:  act as an interface between the logical FS the user interacts with, and the actual local/remote file system</a:t>
            </a:r>
          </a:p>
          <a:p>
            <a:r>
              <a:rPr lang="en-US" altLang="en-US" sz="2400" dirty="0" smtClean="0"/>
              <a:t>Defines essential object types, for example</a:t>
            </a:r>
          </a:p>
          <a:p>
            <a:pPr lvl="1"/>
            <a:r>
              <a:rPr lang="en-US" altLang="en-US" sz="2000" dirty="0" smtClean="0"/>
              <a:t>File metadata, e.g. </a:t>
            </a:r>
            <a:r>
              <a:rPr lang="en-US" altLang="en-US" sz="2000" dirty="0" err="1" smtClean="0"/>
              <a:t>inode</a:t>
            </a:r>
            <a:endParaRPr lang="en-US" altLang="en-US" sz="2000" dirty="0" smtClean="0"/>
          </a:p>
          <a:p>
            <a:pPr lvl="1"/>
            <a:r>
              <a:rPr lang="en-US" altLang="en-US" sz="2000" dirty="0" smtClean="0"/>
              <a:t>Info about an open file</a:t>
            </a:r>
          </a:p>
          <a:p>
            <a:pPr lvl="1"/>
            <a:r>
              <a:rPr lang="en-US" altLang="en-US" sz="2000" dirty="0" smtClean="0"/>
              <a:t>Superblock:  info about an entire file system</a:t>
            </a:r>
          </a:p>
          <a:p>
            <a:pPr lvl="1"/>
            <a:r>
              <a:rPr lang="en-US" altLang="en-US" sz="2000" dirty="0" smtClean="0"/>
              <a:t>Directory entries</a:t>
            </a:r>
          </a:p>
          <a:p>
            <a:r>
              <a:rPr lang="en-US" altLang="en-US" sz="2400" dirty="0" smtClean="0"/>
              <a:t>For each type of object, set of operations defined, to be implemented by individual FS</a:t>
            </a:r>
          </a:p>
          <a:p>
            <a:pPr lvl="1"/>
            <a:r>
              <a:rPr lang="en-US" altLang="en-US" sz="2000" dirty="0" smtClean="0"/>
              <a:t>Ex.  For a file:  open, read, write, …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Directory rep’n</a:t>
            </a:r>
          </a:p>
        </p:txBody>
      </p:sp>
      <p:sp>
        <p:nvSpPr>
          <p:cNvPr id="2181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A question of which data structure to use</a:t>
            </a:r>
          </a:p>
          <a:p>
            <a:endParaRPr lang="en-US" altLang="en-US" sz="2400" smtClean="0"/>
          </a:p>
          <a:p>
            <a:r>
              <a:rPr lang="en-US" altLang="en-US" sz="2400" smtClean="0"/>
              <a:t>Linear list?</a:t>
            </a:r>
          </a:p>
          <a:p>
            <a:pPr lvl="1"/>
            <a:r>
              <a:rPr lang="en-US" altLang="en-US" sz="2000" smtClean="0"/>
              <a:t>Essentially an array of pointers (we point to the data blocks)</a:t>
            </a:r>
          </a:p>
          <a:p>
            <a:pPr lvl="1"/>
            <a:r>
              <a:rPr lang="en-US" altLang="en-US" sz="2000" smtClean="0"/>
              <a:t>Advantage / Disadvantage?</a:t>
            </a:r>
          </a:p>
          <a:p>
            <a:pPr lvl="1"/>
            <a:endParaRPr lang="en-US" altLang="en-US" sz="2000" smtClean="0"/>
          </a:p>
          <a:p>
            <a:r>
              <a:rPr lang="en-US" altLang="en-US" sz="2400" smtClean="0"/>
              <a:t>Other data structures are possible:  any good?</a:t>
            </a:r>
          </a:p>
          <a:p>
            <a:pPr lvl="1"/>
            <a:r>
              <a:rPr lang="en-US" altLang="en-US" sz="2000" smtClean="0"/>
              <a:t>Sorted list</a:t>
            </a:r>
          </a:p>
          <a:p>
            <a:pPr lvl="1"/>
            <a:r>
              <a:rPr lang="en-US" altLang="en-US" sz="2000" smtClean="0"/>
              <a:t>Binary search tree; B-tree</a:t>
            </a:r>
          </a:p>
          <a:p>
            <a:pPr lvl="1"/>
            <a:r>
              <a:rPr lang="en-US" altLang="en-US" sz="2000" smtClean="0"/>
              <a:t>Hash table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1.  Contiguous allocation</a:t>
            </a:r>
          </a:p>
        </p:txBody>
      </p:sp>
      <p:sp>
        <p:nvSpPr>
          <p:cNvPr id="2191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Advantage – few seeks needed on disk</a:t>
            </a:r>
          </a:p>
          <a:p>
            <a:pPr lvl="1"/>
            <a:r>
              <a:rPr lang="en-US" altLang="en-US" sz="2000" smtClean="0"/>
              <a:t>Ex. We would like a file to reside entirely in one track if possible</a:t>
            </a:r>
          </a:p>
          <a:p>
            <a:r>
              <a:rPr lang="en-US" altLang="en-US" sz="2400" smtClean="0"/>
              <a:t>If you know disk address of first block, and length of file, you know where entire file is.</a:t>
            </a:r>
          </a:p>
          <a:p>
            <a:r>
              <a:rPr lang="en-US" altLang="en-US" sz="2400" smtClean="0"/>
              <a:t>Problems</a:t>
            </a:r>
          </a:p>
          <a:p>
            <a:pPr lvl="1"/>
            <a:r>
              <a:rPr lang="en-US" altLang="en-US" sz="2000" smtClean="0"/>
              <a:t>Where to put a new file:  dynamic storage allocation:  best fit, worst fit, first fit</a:t>
            </a:r>
          </a:p>
          <a:p>
            <a:pPr lvl="1"/>
            <a:r>
              <a:rPr lang="en-US" altLang="en-US" sz="2000" smtClean="0"/>
              <a:t>External fragmentation</a:t>
            </a:r>
          </a:p>
          <a:p>
            <a:pPr lvl="1"/>
            <a:r>
              <a:rPr lang="en-US" altLang="en-US" sz="2000" smtClean="0"/>
              <a:t>Can’t predict a file deletion that would give you a better fit</a:t>
            </a:r>
          </a:p>
          <a:p>
            <a:pPr lvl="1"/>
            <a:r>
              <a:rPr lang="en-US" altLang="en-US" sz="2000" smtClean="0"/>
              <a:t>Don’t know size of brand new file</a:t>
            </a:r>
          </a:p>
          <a:p>
            <a:pPr lvl="1"/>
            <a:r>
              <a:rPr lang="en-US" altLang="en-US" sz="2000" smtClean="0"/>
              <a:t>Preallocating extra space:  internal fragmentation</a:t>
            </a:r>
          </a:p>
          <a:p>
            <a:r>
              <a:rPr lang="en-US" altLang="en-US" sz="2400" smtClean="0"/>
              <a:t>Can compact (defragment) files.  Tedious operation.</a:t>
            </a:r>
          </a:p>
          <a:p>
            <a:r>
              <a:rPr lang="en-US" altLang="en-US" sz="2400" smtClean="0"/>
              <a:t>File “extents”:  a modification to contiguous scheme </a:t>
            </a:r>
            <a:r>
              <a:rPr lang="en-US" altLang="en-US" sz="2400" smtClean="0">
                <a:sym typeface="Wingdings" panose="05000000000000000000" pitchFamily="2" charset="2"/>
              </a:rPr>
              <a:t></a:t>
            </a:r>
            <a:endParaRPr lang="en-US" altLang="en-US" sz="2400" smtClean="0"/>
          </a:p>
          <a:p>
            <a:pPr lvl="1"/>
            <a:endParaRPr lang="en-US" altLang="en-US" sz="20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9228</TotalTime>
  <Words>1764</Words>
  <Application>Microsoft Office PowerPoint</Application>
  <PresentationFormat>On-screen Show (4:3)</PresentationFormat>
  <Paragraphs>207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Symbol</vt:lpstr>
      <vt:lpstr>Wingdings</vt:lpstr>
      <vt:lpstr>Default Design</vt:lpstr>
      <vt:lpstr>CS 346 – Chapter 11</vt:lpstr>
      <vt:lpstr>Structure</vt:lpstr>
      <vt:lpstr>Layers</vt:lpstr>
      <vt:lpstr>FS information</vt:lpstr>
      <vt:lpstr>Opening file</vt:lpstr>
      <vt:lpstr>Multiple file systems</vt:lpstr>
      <vt:lpstr>Virtual FS</vt:lpstr>
      <vt:lpstr>Directory rep’n</vt:lpstr>
      <vt:lpstr>1.  Contiguous allocation</vt:lpstr>
      <vt:lpstr>2.  Linked allocation</vt:lpstr>
      <vt:lpstr>File allocation table</vt:lpstr>
      <vt:lpstr>3.  Indexed allocation</vt:lpstr>
      <vt:lpstr>Bigger files</vt:lpstr>
      <vt:lpstr>Free space</vt:lpstr>
      <vt:lpstr>Efficiency</vt:lpstr>
      <vt:lpstr>Performance</vt:lpstr>
      <vt:lpstr>Performance (2)</vt:lpstr>
      <vt:lpstr>Recovery</vt:lpstr>
      <vt:lpstr>Network file system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Healy</dc:creator>
  <cp:lastModifiedBy>Chris Healy</cp:lastModifiedBy>
  <cp:revision>247</cp:revision>
  <cp:lastPrinted>1601-01-01T00:00:00Z</cp:lastPrinted>
  <dcterms:created xsi:type="dcterms:W3CDTF">1601-01-01T00:00:00Z</dcterms:created>
  <dcterms:modified xsi:type="dcterms:W3CDTF">2020-10-21T14:49:52Z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