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828" r:id="rId2"/>
    <p:sldId id="829" r:id="rId3"/>
    <p:sldId id="830" r:id="rId4"/>
    <p:sldId id="831" r:id="rId5"/>
    <p:sldId id="832" r:id="rId6"/>
    <p:sldId id="833" r:id="rId7"/>
    <p:sldId id="834" r:id="rId8"/>
    <p:sldId id="835" r:id="rId9"/>
    <p:sldId id="836" r:id="rId10"/>
    <p:sldId id="837" r:id="rId11"/>
    <p:sldId id="838" r:id="rId12"/>
    <p:sldId id="839" r:id="rId13"/>
    <p:sldId id="840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737" autoAdjust="0"/>
  </p:normalViewPr>
  <p:slideViewPr>
    <p:cSldViewPr>
      <p:cViewPr varScale="1">
        <p:scale>
          <a:sx n="89" d="100"/>
          <a:sy n="89" d="100"/>
        </p:scale>
        <p:origin x="96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0900B44-172A-416B-A599-107A3A8D741E}" type="datetimeFigureOut">
              <a:rPr lang="en-US"/>
              <a:pPr>
                <a:defRPr/>
              </a:pPr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31263"/>
            <a:ext cx="3036888" cy="463550"/>
          </a:xfrm>
          <a:prstGeom prst="rect">
            <a:avLst/>
          </a:prstGeom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0BF817-DA09-447B-A86D-B9EBC30977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9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0E6929-D9A4-4A9C-96A9-9589E934C0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9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99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0936B-0907-454F-BEA0-D230BD227A75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0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00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7C4EEF-B8B1-4333-B0CC-F122A0463C8F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53DA2-B3B0-4F54-A3A7-719C76EF0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47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088F-12E1-4B1F-9FCC-2F0D6B9F4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00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7347A-ECF0-44D7-A4B5-3BF4D8298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902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50636-5D72-4622-96D4-A7A709BCE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23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45B02-42B5-4CF7-A94C-08E5E5326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086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1E5A6-4935-4C21-9C9E-A7FCF6C3A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136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B733C-4B73-428A-B89E-56CD309C7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641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FD635-71BA-4189-BA3C-EFFE296FB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23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646D5-B53D-41F4-B20D-3054AB91C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61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C42C7-3E51-4E03-8DD5-761C25CB24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84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49F65-A6AE-405A-BDDB-2300A4F5A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7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A866A-A9A8-4881-A9C5-29F0CD53A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86983-DB8E-4B96-BCC1-F6049AF147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41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D6F33-DB7A-4259-BE9B-0D79F3241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20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20DB9-BBAA-4862-8D14-4FAC145E4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27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81F2F-5C2D-4EEC-8379-507985EAA2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91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3B812AE-C667-44EB-9B7A-F11D65CFAA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 346 – Chapter </a:t>
            </a:r>
            <a:r>
              <a:rPr lang="en-US" altLang="en-US" dirty="0" smtClean="0"/>
              <a:t>12</a:t>
            </a:r>
            <a:endParaRPr lang="en-US" altLang="en-US" dirty="0" smtClean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I/O systems</a:t>
            </a:r>
          </a:p>
          <a:p>
            <a:pPr lvl="1" eaLnBrk="1" hangingPunct="1"/>
            <a:r>
              <a:rPr lang="en-US" altLang="en-US" sz="2000" dirty="0" smtClean="0">
                <a:sym typeface="Wingdings" panose="05000000000000000000" pitchFamily="2" charset="2"/>
              </a:rPr>
              <a:t>Hardware components</a:t>
            </a:r>
          </a:p>
          <a:p>
            <a:pPr lvl="1" eaLnBrk="1" hangingPunct="1"/>
            <a:r>
              <a:rPr lang="en-US" altLang="en-US" sz="2000" dirty="0" smtClean="0">
                <a:sym typeface="Wingdings" panose="05000000000000000000" pitchFamily="2" charset="2"/>
              </a:rPr>
              <a:t>Polling &amp; interrupts</a:t>
            </a:r>
          </a:p>
          <a:p>
            <a:pPr lvl="1" eaLnBrk="1" hangingPunct="1"/>
            <a:r>
              <a:rPr lang="en-US" altLang="en-US" sz="2000" dirty="0" smtClean="0">
                <a:sym typeface="Wingdings" panose="05000000000000000000" pitchFamily="2" charset="2"/>
              </a:rPr>
              <a:t>DMA:  direct memory access</a:t>
            </a:r>
          </a:p>
          <a:p>
            <a:pPr lvl="1" eaLnBrk="1" hangingPunct="1"/>
            <a:r>
              <a:rPr lang="en-US" altLang="en-US" sz="2000" dirty="0" smtClean="0">
                <a:sym typeface="Wingdings" panose="05000000000000000000" pitchFamily="2" charset="2"/>
              </a:rPr>
              <a:t>I/O &amp; the kernel</a:t>
            </a:r>
          </a:p>
          <a:p>
            <a:pPr lvl="1" eaLnBrk="1" hangingPunct="1">
              <a:buFontTx/>
              <a:buNone/>
            </a:pPr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dirty="0" smtClean="0">
              <a:sym typeface="Wingdings" panose="05000000000000000000" pitchFamily="2" charset="2"/>
            </a:endParaRPr>
          </a:p>
          <a:p>
            <a:pPr eaLnBrk="1" hangingPunct="1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Kernel’s job</a:t>
            </a:r>
          </a:p>
        </p:txBody>
      </p:sp>
      <p:sp>
        <p:nvSpPr>
          <p:cNvPr id="2396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I/O scheduling</a:t>
            </a:r>
          </a:p>
          <a:p>
            <a:pPr lvl="1"/>
            <a:r>
              <a:rPr lang="en-US" altLang="en-US" sz="2000" smtClean="0"/>
              <a:t>Critical task since inherently slow</a:t>
            </a:r>
          </a:p>
          <a:p>
            <a:pPr lvl="1"/>
            <a:r>
              <a:rPr lang="en-US" altLang="en-US" sz="2000" smtClean="0"/>
              <a:t>2 goals:  minimize average response time; fairness</a:t>
            </a:r>
          </a:p>
          <a:p>
            <a:pPr lvl="1"/>
            <a:r>
              <a:rPr lang="en-US" altLang="en-US" sz="2000" smtClean="0"/>
              <a:t>Rearrange order of I/O requests as they enter “queue”</a:t>
            </a:r>
          </a:p>
          <a:p>
            <a:pPr lvl="1"/>
            <a:r>
              <a:rPr lang="en-US" altLang="en-US" sz="2000" smtClean="0"/>
              <a:t>Ex.  Using the elevator algorithm for disk access</a:t>
            </a:r>
          </a:p>
          <a:p>
            <a:r>
              <a:rPr lang="en-US" altLang="en-US" sz="2400" smtClean="0"/>
              <a:t>Error handling</a:t>
            </a:r>
          </a:p>
          <a:p>
            <a:pPr lvl="1"/>
            <a:r>
              <a:rPr lang="en-US" altLang="en-US" sz="2000" smtClean="0"/>
              <a:t>Transient failures occur:  prepare to retry I/O calls</a:t>
            </a:r>
          </a:p>
          <a:p>
            <a:pPr lvl="1"/>
            <a:r>
              <a:rPr lang="en-US" altLang="en-US" sz="2000" smtClean="0"/>
              <a:t>I/O system calls can return an errno</a:t>
            </a:r>
          </a:p>
          <a:p>
            <a:r>
              <a:rPr lang="en-US" altLang="en-US" sz="2400" smtClean="0"/>
              <a:t>Protection</a:t>
            </a:r>
          </a:p>
          <a:p>
            <a:pPr lvl="1"/>
            <a:r>
              <a:rPr lang="en-US" altLang="en-US" sz="2000" smtClean="0"/>
              <a:t>We don’t want users to directly access I/O instructions.  </a:t>
            </a:r>
          </a:p>
          <a:p>
            <a:pPr lvl="1"/>
            <a:r>
              <a:rPr lang="en-US" altLang="en-US" sz="2000" smtClean="0"/>
              <a:t>All I/O requests need to be checked by kernel</a:t>
            </a:r>
          </a:p>
          <a:p>
            <a:pPr lvl="1"/>
            <a:r>
              <a:rPr lang="en-US" altLang="en-US" sz="2000" smtClean="0"/>
              <a:t>Memory-mapped memory areas should be off limits to direct user intervention.  (unnecessary and invites bugs)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Buffers</a:t>
            </a:r>
          </a:p>
        </p:txBody>
      </p:sp>
      <p:sp>
        <p:nvSpPr>
          <p:cNvPr id="2406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Memory area between device and application temporarily holding data.  Motivation…</a:t>
            </a:r>
          </a:p>
          <a:p>
            <a:r>
              <a:rPr lang="en-US" altLang="en-US" sz="2400" dirty="0" smtClean="0"/>
              <a:t>Different speeds of producer &amp; consumer (Fig. </a:t>
            </a:r>
            <a:r>
              <a:rPr lang="en-US" altLang="en-US" sz="2400" dirty="0" smtClean="0"/>
              <a:t>12.10</a:t>
            </a:r>
            <a:r>
              <a:rPr lang="en-US" altLang="en-US" sz="2400" dirty="0" smtClean="0"/>
              <a:t>)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Would be nice to do one disk operation; wait until a whole disk block can be written to, not just 1 line of text.</a:t>
            </a:r>
          </a:p>
          <a:p>
            <a:pPr lvl="1"/>
            <a:r>
              <a:rPr lang="en-US" altLang="en-US" sz="2000" dirty="0" smtClean="0"/>
              <a:t>Why do we use “double buffering”?</a:t>
            </a:r>
          </a:p>
          <a:p>
            <a:r>
              <a:rPr lang="en-US" altLang="en-US" sz="2400" dirty="0" smtClean="0"/>
              <a:t>Different size units</a:t>
            </a:r>
          </a:p>
          <a:p>
            <a:pPr lvl="1"/>
            <a:r>
              <a:rPr lang="en-US" altLang="en-US" sz="2000" dirty="0" smtClean="0"/>
              <a:t>Not everything is the same size as a disk block, page frame, TCP packet, etc.</a:t>
            </a:r>
          </a:p>
          <a:p>
            <a:r>
              <a:rPr lang="en-US" altLang="en-US" sz="2400" dirty="0" smtClean="0"/>
              <a:t>Spool = buffer where output cannot be interleaved from different sources:  printing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Create temporary “file” for each print job </a:t>
            </a:r>
            <a:r>
              <a:rPr lang="en-US" altLang="en-US" sz="2000" dirty="0" smtClean="0">
                <a:sym typeface="Wingdings" panose="05000000000000000000" pitchFamily="2" charset="2"/>
              </a:rPr>
              <a:t> print queue</a:t>
            </a:r>
          </a:p>
          <a:p>
            <a:pPr lvl="1"/>
            <a:r>
              <a:rPr lang="en-US" altLang="en-US" sz="2000" dirty="0" smtClean="0"/>
              <a:t>Managed by dedicated daemon process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Preparing HW ops</a:t>
            </a:r>
          </a:p>
        </p:txBody>
      </p:sp>
      <p:sp>
        <p:nvSpPr>
          <p:cNvPr id="2416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Many steps, common example is reading file from disk</a:t>
            </a:r>
          </a:p>
          <a:p>
            <a:r>
              <a:rPr lang="en-US" altLang="en-US" sz="2400" smtClean="0"/>
              <a:t>Before we can communicate with disk controller, need to locate file</a:t>
            </a:r>
          </a:p>
          <a:p>
            <a:pPr lvl="1"/>
            <a:r>
              <a:rPr lang="en-US" altLang="en-US" sz="2000" smtClean="0"/>
              <a:t>File system identifies the device containing the file (how?)</a:t>
            </a:r>
          </a:p>
          <a:p>
            <a:pPr lvl="1"/>
            <a:r>
              <a:rPr lang="en-US" altLang="en-US" sz="2000" smtClean="0"/>
              <a:t>Determine which disk blocks comprise the file (how?)</a:t>
            </a:r>
          </a:p>
          <a:p>
            <a:r>
              <a:rPr lang="en-US" altLang="en-US" sz="2400" smtClean="0"/>
              <a:t>Life cycle of I/O request begins!      Note that:</a:t>
            </a:r>
          </a:p>
          <a:p>
            <a:pPr lvl="1"/>
            <a:r>
              <a:rPr lang="en-US" altLang="en-US" sz="2000" smtClean="0"/>
              <a:t>A device has a wait queue (why?)</a:t>
            </a:r>
          </a:p>
          <a:p>
            <a:pPr lvl="1"/>
            <a:r>
              <a:rPr lang="en-US" altLang="en-US" sz="2000" smtClean="0"/>
              <a:t>Use DMA if the amount of data is large</a:t>
            </a:r>
          </a:p>
          <a:p>
            <a:pPr lvl="1"/>
            <a:r>
              <a:rPr lang="en-US" altLang="en-US" sz="2000" smtClean="0"/>
              <a:t>Small data can be kept in a buffer</a:t>
            </a:r>
          </a:p>
          <a:p>
            <a:pPr lvl="1"/>
            <a:r>
              <a:rPr lang="en-US" altLang="en-US" sz="2000" smtClean="0"/>
              <a:t>Lots of signalling/interrupts going on</a:t>
            </a:r>
          </a:p>
          <a:p>
            <a:pPr lvl="1"/>
            <a:r>
              <a:rPr lang="en-US" altLang="en-US" sz="2000" smtClean="0"/>
              <a:t>End result:  I/O system call returns some value to user process.</a:t>
            </a:r>
          </a:p>
          <a:p>
            <a:pPr lvl="1"/>
            <a:r>
              <a:rPr lang="en-US" altLang="en-US" sz="2000" smtClean="0"/>
              <a:t>Let’s go through the steps </a:t>
            </a:r>
            <a:r>
              <a:rPr lang="en-US" altLang="en-US" sz="2000" smtClean="0">
                <a:sym typeface="Wingdings" panose="05000000000000000000" pitchFamily="2" charset="2"/>
              </a:rPr>
              <a:t></a:t>
            </a:r>
            <a:endParaRPr lang="en-US" altLang="en-US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Performance issues</a:t>
            </a:r>
          </a:p>
        </p:txBody>
      </p:sp>
      <p:sp>
        <p:nvSpPr>
          <p:cNvPr id="2426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I/O incurs many interrupts</a:t>
            </a:r>
          </a:p>
          <a:p>
            <a:r>
              <a:rPr lang="en-US" altLang="en-US" sz="2400" dirty="0" smtClean="0"/>
              <a:t>Each interrupt causes a </a:t>
            </a:r>
            <a:r>
              <a:rPr lang="en-US" altLang="en-US" sz="2400" dirty="0" smtClean="0">
                <a:solidFill>
                  <a:srgbClr val="FFFF00"/>
                </a:solidFill>
              </a:rPr>
              <a:t>context switch </a:t>
            </a:r>
            <a:r>
              <a:rPr lang="en-US" altLang="en-US" sz="2400" dirty="0" smtClean="0"/>
              <a:t>– we’d like to minimize these</a:t>
            </a:r>
          </a:p>
          <a:p>
            <a:r>
              <a:rPr lang="en-US" altLang="en-US" sz="2400" dirty="0" smtClean="0"/>
              <a:t>Ex.  When logging in to a remote machine, don’t create a network message for every keyboard interrupt</a:t>
            </a:r>
          </a:p>
          <a:p>
            <a:r>
              <a:rPr lang="en-US" altLang="en-US" sz="2400" dirty="0" smtClean="0"/>
              <a:t>Don’t copy data too many times unnecessarily</a:t>
            </a:r>
          </a:p>
          <a:p>
            <a:r>
              <a:rPr lang="en-US" altLang="en-US" sz="2400" dirty="0" smtClean="0"/>
              <a:t>Where to implement I/O:  various levels:</a:t>
            </a:r>
          </a:p>
          <a:p>
            <a:pPr lvl="1"/>
            <a:r>
              <a:rPr lang="en-US" altLang="en-US" sz="2000" dirty="0" smtClean="0"/>
              <a:t>User space, kernel space, device driver</a:t>
            </a:r>
          </a:p>
          <a:p>
            <a:pPr lvl="1"/>
            <a:r>
              <a:rPr lang="en-US" altLang="en-US" sz="2000" dirty="0" smtClean="0"/>
              <a:t>Microcode on device controller or in the makeup of device</a:t>
            </a:r>
          </a:p>
          <a:p>
            <a:r>
              <a:rPr lang="en-US" altLang="en-US" sz="2400" dirty="0" smtClean="0"/>
              <a:t>Trends to observe among the levels  (Fig. </a:t>
            </a:r>
            <a:r>
              <a:rPr lang="en-US" altLang="en-US" sz="2400" dirty="0" smtClean="0"/>
              <a:t>12.16</a:t>
            </a:r>
            <a:r>
              <a:rPr lang="en-US" altLang="en-US" sz="2400" dirty="0" smtClean="0"/>
              <a:t>)</a:t>
            </a:r>
          </a:p>
          <a:p>
            <a:pPr lvl="1"/>
            <a:r>
              <a:rPr lang="en-US" altLang="en-US" sz="2000" dirty="0" smtClean="0"/>
              <a:t>Cost of mistake; efficiency; development cost; flexibility</a:t>
            </a:r>
          </a:p>
          <a:p>
            <a:pPr lvl="1"/>
            <a:endParaRPr lang="en-US" alt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I/O</a:t>
            </a:r>
          </a:p>
        </p:txBody>
      </p:sp>
      <p:sp>
        <p:nvSpPr>
          <p:cNvPr id="2314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Challenge:  so many different I/O devices</a:t>
            </a:r>
          </a:p>
          <a:p>
            <a:r>
              <a:rPr lang="en-US" altLang="en-US" sz="2400" smtClean="0"/>
              <a:t>Try to put a lid on complexity</a:t>
            </a:r>
          </a:p>
          <a:p>
            <a:pPr lvl="1"/>
            <a:r>
              <a:rPr lang="en-US" altLang="en-US" sz="2000" smtClean="0"/>
              <a:t>Classify I/O by how they behave</a:t>
            </a:r>
          </a:p>
          <a:p>
            <a:pPr lvl="1"/>
            <a:r>
              <a:rPr lang="en-US" altLang="en-US" sz="2000" smtClean="0"/>
              <a:t>All devices should have a common set of essential features </a:t>
            </a:r>
          </a:p>
          <a:p>
            <a:r>
              <a:rPr lang="en-US" altLang="en-US" sz="2400" smtClean="0"/>
              <a:t>Each device has a </a:t>
            </a:r>
            <a:r>
              <a:rPr lang="en-US" altLang="en-US" sz="2400" smtClean="0">
                <a:solidFill>
                  <a:srgbClr val="FFFF00"/>
                </a:solidFill>
              </a:rPr>
              <a:t>controller</a:t>
            </a:r>
            <a:r>
              <a:rPr lang="en-US" altLang="en-US" sz="2400" smtClean="0"/>
              <a:t> (hardware / circuitry) that is compatible to the host machine.</a:t>
            </a:r>
          </a:p>
          <a:p>
            <a:pPr lvl="1"/>
            <a:r>
              <a:rPr lang="en-US" altLang="en-US" sz="2000" smtClean="0"/>
              <a:t>Process running on CPU needs to read/write values in registers belonging to an I/O controller</a:t>
            </a:r>
          </a:p>
          <a:p>
            <a:r>
              <a:rPr lang="en-US" altLang="en-US" sz="2400" smtClean="0"/>
              <a:t>Corresponding </a:t>
            </a:r>
            <a:r>
              <a:rPr lang="en-US" altLang="en-US" sz="2400" smtClean="0">
                <a:solidFill>
                  <a:srgbClr val="FFFF00"/>
                </a:solidFill>
              </a:rPr>
              <a:t>device driver </a:t>
            </a:r>
            <a:r>
              <a:rPr lang="en-US" altLang="en-US" sz="2400" smtClean="0"/>
              <a:t>installed as part of the OS</a:t>
            </a:r>
          </a:p>
          <a:p>
            <a:pPr lvl="1"/>
            <a:r>
              <a:rPr lang="en-US" altLang="en-US" sz="2000" smtClean="0"/>
              <a:t>Communicates with controller</a:t>
            </a:r>
          </a:p>
          <a:p>
            <a:pPr lvl="1"/>
            <a:r>
              <a:rPr lang="en-US" altLang="en-US" sz="2000" smtClean="0"/>
              <a:t>I/O instructions ultimately “control” the devices</a:t>
            </a:r>
          </a:p>
          <a:p>
            <a:r>
              <a:rPr lang="en-US" altLang="en-US" sz="2400" smtClean="0"/>
              <a:t>Devices can have memory addresses allocated to them</a:t>
            </a:r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Concepts</a:t>
            </a:r>
          </a:p>
        </p:txBody>
      </p:sp>
      <p:sp>
        <p:nvSpPr>
          <p:cNvPr id="2324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Port – physical connection point between device and computer</a:t>
            </a:r>
          </a:p>
          <a:p>
            <a:r>
              <a:rPr lang="en-US" altLang="en-US" sz="2400" dirty="0" smtClean="0"/>
              <a:t>Bus – set of wires connecting 1+ devices</a:t>
            </a:r>
          </a:p>
          <a:p>
            <a:pPr lvl="1"/>
            <a:r>
              <a:rPr lang="en-US" altLang="en-US" sz="2000" dirty="0" smtClean="0"/>
              <a:t>The bus itself is connected to the port, and </a:t>
            </a:r>
            <a:r>
              <a:rPr lang="en-US" altLang="en-US" sz="2000" dirty="0" smtClean="0">
                <a:solidFill>
                  <a:srgbClr val="FFFF00"/>
                </a:solidFill>
              </a:rPr>
              <a:t>devices are connected to the bus</a:t>
            </a:r>
          </a:p>
          <a:p>
            <a:pPr lvl="1"/>
            <a:r>
              <a:rPr lang="en-US" altLang="en-US" sz="2000" dirty="0" smtClean="0"/>
              <a:t>Figure </a:t>
            </a:r>
            <a:r>
              <a:rPr lang="en-US" altLang="en-US" sz="2000" dirty="0" smtClean="0"/>
              <a:t>12.1</a:t>
            </a:r>
            <a:r>
              <a:rPr lang="en-US" altLang="en-US" sz="2000" dirty="0" smtClean="0"/>
              <a:t>:  Notice controllers connected to bus</a:t>
            </a:r>
          </a:p>
          <a:p>
            <a:pPr lvl="1"/>
            <a:r>
              <a:rPr lang="en-US" altLang="en-US" sz="2000" dirty="0" smtClean="0"/>
              <a:t>System enforces some protocol for communication among the devices along this bus</a:t>
            </a:r>
          </a:p>
          <a:p>
            <a:r>
              <a:rPr lang="en-US" altLang="en-US" sz="2400" dirty="0" smtClean="0"/>
              <a:t>Daisy chain – another way to group devices</a:t>
            </a:r>
          </a:p>
          <a:p>
            <a:pPr lvl="1"/>
            <a:r>
              <a:rPr lang="en-US" altLang="en-US" sz="2000" dirty="0" smtClean="0"/>
              <a:t>One device is connected directly to the computer</a:t>
            </a:r>
          </a:p>
          <a:p>
            <a:pPr lvl="1"/>
            <a:r>
              <a:rPr lang="en-US" altLang="en-US" sz="2000" dirty="0" smtClean="0"/>
              <a:t>Each other device is connected to another device along the chain.  Think of it as a linked list of devices, with the first device directly connected.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Memory mapped I/O</a:t>
            </a:r>
          </a:p>
        </p:txBody>
      </p:sp>
      <p:sp>
        <p:nvSpPr>
          <p:cNvPr id="2334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Some of RAM is reserved to allow processes to communicate with I/O controllers</a:t>
            </a:r>
          </a:p>
          <a:p>
            <a:r>
              <a:rPr lang="en-US" altLang="en-US" sz="2400" dirty="0" smtClean="0"/>
              <a:t>We read/write data to specific address</a:t>
            </a:r>
          </a:p>
          <a:p>
            <a:pPr lvl="1"/>
            <a:r>
              <a:rPr lang="en-US" altLang="en-US" sz="2000" dirty="0" smtClean="0"/>
              <a:t>This address is assigned to a specific port </a:t>
            </a:r>
            <a:r>
              <a:rPr lang="en-US" altLang="en-US" sz="2000" dirty="0" smtClean="0">
                <a:sym typeface="Wingdings" panose="05000000000000000000" pitchFamily="2" charset="2"/>
              </a:rPr>
              <a:t> identify device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Each device is given a specific range of addresses:  Fig. </a:t>
            </a:r>
            <a:r>
              <a:rPr lang="en-US" altLang="en-US" sz="2000" dirty="0" smtClean="0">
                <a:sym typeface="Wingdings" panose="05000000000000000000" pitchFamily="2" charset="2"/>
              </a:rPr>
              <a:t>12.2</a:t>
            </a:r>
            <a:endParaRPr lang="en-US" altLang="en-US" sz="20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Address also signifies meaning of the value.  E.g.  Status of I/O request, command to issue to controller, data in, data out</a:t>
            </a:r>
          </a:p>
          <a:p>
            <a:r>
              <a:rPr lang="en-US" altLang="en-US" sz="2400" dirty="0" smtClean="0">
                <a:sym typeface="Wingdings" panose="05000000000000000000" pitchFamily="2" charset="2"/>
              </a:rPr>
              <a:t>An I/O instruction can immediately get/set a value in controller’s register</a:t>
            </a:r>
            <a:endParaRPr lang="en-US" altLang="en-U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Polling &amp; interrupts</a:t>
            </a:r>
          </a:p>
        </p:txBody>
      </p:sp>
      <p:sp>
        <p:nvSpPr>
          <p:cNvPr id="234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When working with an I/O device, we need to determine its state:  is it ready/busy, did it encounter an error or complete successfully?</a:t>
            </a:r>
          </a:p>
          <a:p>
            <a:r>
              <a:rPr lang="en-US" altLang="en-US" sz="2400" dirty="0" smtClean="0"/>
              <a:t>Polling = busy-wait cycle to wait for answer from device.  Periodically check status of operation  </a:t>
            </a:r>
            <a:r>
              <a:rPr lang="en-US" altLang="en-US" sz="2400" dirty="0" smtClean="0">
                <a:sym typeface="Wingdings" panose="05000000000000000000" pitchFamily="2" charset="2"/>
              </a:rPr>
              <a:t></a:t>
            </a:r>
            <a:endParaRPr lang="en-US" altLang="en-US" sz="2400" dirty="0" smtClean="0"/>
          </a:p>
          <a:p>
            <a:r>
              <a:rPr lang="en-US" altLang="en-US" sz="2400" dirty="0" smtClean="0"/>
              <a:t>Interrupt – let the I/O device inform me</a:t>
            </a:r>
          </a:p>
          <a:p>
            <a:pPr lvl="1"/>
            <a:r>
              <a:rPr lang="en-US" altLang="en-US" sz="2000" dirty="0" smtClean="0"/>
              <a:t>Device sends signal along an </a:t>
            </a:r>
            <a:r>
              <a:rPr lang="en-US" altLang="en-US" sz="2000" dirty="0" smtClean="0">
                <a:solidFill>
                  <a:srgbClr val="FFFF00"/>
                </a:solidFill>
              </a:rPr>
              <a:t>interrupt-request line</a:t>
            </a:r>
          </a:p>
          <a:p>
            <a:pPr lvl="1"/>
            <a:r>
              <a:rPr lang="en-US" altLang="en-US" sz="2000" dirty="0" smtClean="0"/>
              <a:t>CPU detects signal and jumps to predefined</a:t>
            </a:r>
            <a:r>
              <a:rPr lang="en-US" altLang="en-US" sz="2000" dirty="0" smtClean="0">
                <a:solidFill>
                  <a:srgbClr val="FFFF00"/>
                </a:solidFill>
              </a:rPr>
              <a:t> interrupt handling routine</a:t>
            </a:r>
            <a:r>
              <a:rPr lang="en-US" altLang="en-US" sz="2000" dirty="0" smtClean="0"/>
              <a:t>.  (Need to save state while away)  Figure </a:t>
            </a:r>
            <a:r>
              <a:rPr lang="en-US" altLang="en-US" sz="2000" dirty="0" smtClean="0"/>
              <a:t>12.3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Nature of signal allows us to choose appropriate handler</a:t>
            </a:r>
          </a:p>
          <a:p>
            <a:pPr lvl="1"/>
            <a:r>
              <a:rPr lang="en-US" altLang="en-US" sz="2000" dirty="0" smtClean="0"/>
              <a:t>Some interrupts </a:t>
            </a:r>
            <a:r>
              <a:rPr lang="en-US" altLang="en-US" sz="2000" dirty="0" err="1" smtClean="0"/>
              <a:t>maskable</a:t>
            </a:r>
            <a:r>
              <a:rPr lang="en-US" altLang="en-US" sz="2000" dirty="0" smtClean="0"/>
              <a:t>:  can ignore</a:t>
            </a:r>
          </a:p>
          <a:p>
            <a:pPr lvl="1"/>
            <a:r>
              <a:rPr lang="en-US" altLang="en-US" sz="2000" dirty="0" smtClean="0"/>
              <a:t>What I/O interrupts do we encounter?</a:t>
            </a:r>
          </a:p>
          <a:p>
            <a:pPr lvl="1"/>
            <a:endParaRPr lang="en-US" altLang="en-US" sz="2000" dirty="0" smtClean="0"/>
          </a:p>
          <a:p>
            <a:pPr lvl="1"/>
            <a:endParaRPr lang="en-US" alt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Direct memory access</a:t>
            </a:r>
          </a:p>
        </p:txBody>
      </p:sp>
      <p:sp>
        <p:nvSpPr>
          <p:cNvPr id="2355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Used to large transfer of data</a:t>
            </a:r>
          </a:p>
          <a:p>
            <a:pPr lvl="1"/>
            <a:r>
              <a:rPr lang="en-US" altLang="en-US" sz="2000" dirty="0" smtClean="0"/>
              <a:t>E.g. reading contents of a file into memory</a:t>
            </a:r>
          </a:p>
          <a:p>
            <a:r>
              <a:rPr lang="en-US" altLang="en-US" sz="2400" dirty="0" smtClean="0"/>
              <a:t>DMA controller does I/O between device and memory independent of and parallel with CPU execution</a:t>
            </a:r>
          </a:p>
          <a:p>
            <a:r>
              <a:rPr lang="en-US" altLang="en-US" sz="2400" dirty="0" smtClean="0"/>
              <a:t>Figure </a:t>
            </a:r>
            <a:r>
              <a:rPr lang="en-US" altLang="en-US" sz="2400" dirty="0" smtClean="0"/>
              <a:t>12.5 </a:t>
            </a:r>
            <a:r>
              <a:rPr lang="en-US" altLang="en-US" sz="2400" dirty="0" smtClean="0"/>
              <a:t>example</a:t>
            </a:r>
          </a:p>
          <a:p>
            <a:pPr lvl="1"/>
            <a:r>
              <a:rPr lang="en-US" altLang="en-US" sz="2000" dirty="0" smtClean="0"/>
              <a:t>Process in CPU sends command to DMA controller identifying source and destination locations.  </a:t>
            </a:r>
          </a:p>
          <a:p>
            <a:pPr lvl="1"/>
            <a:r>
              <a:rPr lang="en-US" altLang="en-US" sz="2000" dirty="0" smtClean="0"/>
              <a:t>CPU goes about its business.  DMA controller &amp; device driver do the rest, communicating with the disk controller.</a:t>
            </a:r>
          </a:p>
          <a:p>
            <a:pPr lvl="1"/>
            <a:r>
              <a:rPr lang="en-US" altLang="en-US" sz="2000" dirty="0" smtClean="0"/>
              <a:t>DMA tells disk to transfer a chunk of data to memory location X.</a:t>
            </a:r>
          </a:p>
          <a:p>
            <a:pPr lvl="1"/>
            <a:r>
              <a:rPr lang="en-US" altLang="en-US" sz="2000" dirty="0" smtClean="0"/>
              <a:t>Disk controller sends individual bytes to DMA controller</a:t>
            </a:r>
          </a:p>
          <a:p>
            <a:pPr lvl="1"/>
            <a:r>
              <a:rPr lang="en-US" altLang="en-US" sz="2000" dirty="0" smtClean="0"/>
              <a:t>DMA controller keeps track of progress.  When done, interrupt CPU to announce completion.</a:t>
            </a:r>
          </a:p>
          <a:p>
            <a:pPr lvl="1">
              <a:buFontTx/>
              <a:buNone/>
            </a:pPr>
            <a:endParaRPr lang="en-US" alt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Application I/O interface</a:t>
            </a:r>
          </a:p>
        </p:txBody>
      </p:sp>
      <p:sp>
        <p:nvSpPr>
          <p:cNvPr id="2365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In order to help the OS define appropriate system calls, we need to know what devices can do for us</a:t>
            </a:r>
          </a:p>
          <a:p>
            <a:r>
              <a:rPr lang="en-US" altLang="en-US" sz="2400" dirty="0" smtClean="0"/>
              <a:t>Classify device personality.  Such as:</a:t>
            </a:r>
          </a:p>
          <a:p>
            <a:pPr lvl="1"/>
            <a:r>
              <a:rPr lang="en-US" altLang="en-US" sz="2000" dirty="0" smtClean="0"/>
              <a:t>Character-stream or block?</a:t>
            </a:r>
          </a:p>
          <a:p>
            <a:pPr lvl="1"/>
            <a:r>
              <a:rPr lang="en-US" altLang="en-US" sz="2000" dirty="0" smtClean="0"/>
              <a:t>Sequential or random access desired?</a:t>
            </a:r>
          </a:p>
          <a:p>
            <a:pPr lvl="1"/>
            <a:r>
              <a:rPr lang="en-US" altLang="en-US" sz="2000" dirty="0" smtClean="0"/>
              <a:t>Synchronous or asynchronous, i.e. predictable or unpredictable response times?</a:t>
            </a:r>
          </a:p>
          <a:p>
            <a:r>
              <a:rPr lang="en-US" altLang="en-US" sz="2400" dirty="0" smtClean="0"/>
              <a:t>Example devices  (Figure </a:t>
            </a:r>
            <a:r>
              <a:rPr lang="en-US" altLang="en-US" sz="2400" dirty="0" smtClean="0"/>
              <a:t>12.7</a:t>
            </a:r>
            <a:r>
              <a:rPr lang="en-US" altLang="en-US" sz="2400" dirty="0" smtClean="0"/>
              <a:t>)</a:t>
            </a:r>
          </a:p>
          <a:p>
            <a:pPr lvl="1"/>
            <a:r>
              <a:rPr lang="en-US" altLang="en-US" sz="2000" dirty="0" smtClean="0"/>
              <a:t>Terminal is character-stream oriented</a:t>
            </a:r>
          </a:p>
          <a:p>
            <a:pPr lvl="1"/>
            <a:r>
              <a:rPr lang="en-US" altLang="en-US" sz="2000" dirty="0" smtClean="0"/>
              <a:t>Disk is block oriented, and can both read &amp; write data</a:t>
            </a:r>
          </a:p>
          <a:p>
            <a:pPr lvl="1"/>
            <a:r>
              <a:rPr lang="en-US" altLang="en-US" sz="2000" dirty="0" smtClean="0"/>
              <a:t>Keyboard is asynchronous</a:t>
            </a:r>
          </a:p>
          <a:p>
            <a:pPr lvl="1"/>
            <a:r>
              <a:rPr lang="en-US" altLang="en-US" sz="2000" dirty="0" smtClean="0"/>
              <a:t>Graphics card is write-only</a:t>
            </a:r>
          </a:p>
          <a:p>
            <a:r>
              <a:rPr lang="en-US" altLang="en-US" sz="2400" dirty="0" smtClean="0"/>
              <a:t>Question:  </a:t>
            </a:r>
            <a:r>
              <a:rPr lang="en-US" altLang="en-US" sz="2400" dirty="0" smtClean="0"/>
              <a:t>what use can we make of clock?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ym typeface="Wingdings" panose="05000000000000000000" pitchFamily="2" charset="2"/>
              </a:rPr>
              <a:t>I/O systems, continued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…Features of I/O system calls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Kernel responsibilities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Buffer, cache, spool</a:t>
            </a:r>
          </a:p>
          <a:p>
            <a:pPr lvl="1" eaLnBrk="1" hangingPunct="1"/>
            <a:r>
              <a:rPr lang="en-US" altLang="en-US" sz="2000" smtClean="0">
                <a:sym typeface="Wingdings" panose="05000000000000000000" pitchFamily="2" charset="2"/>
              </a:rPr>
              <a:t>Performance issues</a:t>
            </a:r>
          </a:p>
          <a:p>
            <a:pPr lvl="1" eaLnBrk="1" hangingPunct="1">
              <a:buFontTx/>
              <a:buNone/>
            </a:pPr>
            <a:endParaRPr lang="en-US" altLang="en-US" sz="240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smtClean="0">
              <a:sym typeface="Wingdings" panose="05000000000000000000" pitchFamily="2" charset="2"/>
            </a:endParaRP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System call behavior</a:t>
            </a:r>
          </a:p>
        </p:txBody>
      </p:sp>
      <p:sp>
        <p:nvSpPr>
          <p:cNvPr id="238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Clocks</a:t>
            </a:r>
          </a:p>
          <a:p>
            <a:pPr lvl="1"/>
            <a:r>
              <a:rPr lang="en-US" altLang="en-US" sz="2000" smtClean="0"/>
              <a:t>Some I/O requests may be periodic, or set to occur at a specific time</a:t>
            </a:r>
          </a:p>
          <a:p>
            <a:pPr lvl="1"/>
            <a:r>
              <a:rPr lang="en-US" altLang="en-US" sz="2000" smtClean="0"/>
              <a:t>Fine grain (cycle):  look up the time</a:t>
            </a:r>
          </a:p>
          <a:p>
            <a:pPr lvl="1"/>
            <a:r>
              <a:rPr lang="en-US" altLang="en-US" sz="2000" smtClean="0"/>
              <a:t>Coarse grain:  HW clock generates timer interrupts approx. every 1/60 of a second.  Why so seldom?</a:t>
            </a:r>
          </a:p>
          <a:p>
            <a:r>
              <a:rPr lang="en-US" altLang="en-US" sz="2400" smtClean="0"/>
              <a:t>Blocking vs. nonblocking I/O</a:t>
            </a:r>
          </a:p>
          <a:p>
            <a:pPr lvl="1"/>
            <a:r>
              <a:rPr lang="en-US" altLang="en-US" sz="2000" smtClean="0"/>
              <a:t>Blocking:  put yourself to sleep while waiting for completion.  More straightforward to code</a:t>
            </a:r>
          </a:p>
          <a:p>
            <a:pPr lvl="1"/>
            <a:r>
              <a:rPr lang="en-US" altLang="en-US" sz="2000" smtClean="0"/>
              <a:t>Nonblocking:  you want to keep going while waiting.  Response time is important.  Example?</a:t>
            </a:r>
          </a:p>
          <a:p>
            <a:pPr lvl="2"/>
            <a:r>
              <a:rPr lang="en-US" altLang="en-US" sz="2000" smtClean="0"/>
              <a:t>If it’s short and quick:  have another thread get the data</a:t>
            </a:r>
          </a:p>
          <a:p>
            <a:pPr lvl="2"/>
            <a:r>
              <a:rPr lang="en-US" altLang="en-US" sz="2000" smtClean="0"/>
              <a:t>Usually:  use asynchronous system call, and wait for I/O interrupt or “event” to take place</a:t>
            </a:r>
          </a:p>
          <a:p>
            <a:pPr lvl="1">
              <a:buFontTx/>
              <a:buNone/>
            </a:pPr>
            <a:r>
              <a:rPr lang="en-US" altLang="en-US" sz="2000" smtClean="0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9224</TotalTime>
  <Words>1142</Words>
  <Application>Microsoft Office PowerPoint</Application>
  <PresentationFormat>On-screen Show (4:3)</PresentationFormat>
  <Paragraphs>133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Wingdings</vt:lpstr>
      <vt:lpstr>Default Design</vt:lpstr>
      <vt:lpstr>CS 346 – Chapter 12</vt:lpstr>
      <vt:lpstr>I/O</vt:lpstr>
      <vt:lpstr>Concepts</vt:lpstr>
      <vt:lpstr>Memory mapped I/O</vt:lpstr>
      <vt:lpstr>Polling &amp; interrupts</vt:lpstr>
      <vt:lpstr>Direct memory access</vt:lpstr>
      <vt:lpstr>Application I/O interface</vt:lpstr>
      <vt:lpstr>PowerPoint Presentation</vt:lpstr>
      <vt:lpstr>System call behavior</vt:lpstr>
      <vt:lpstr>Kernel’s job</vt:lpstr>
      <vt:lpstr>Buffers</vt:lpstr>
      <vt:lpstr>Preparing HW ops</vt:lpstr>
      <vt:lpstr>Performance 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246</cp:revision>
  <cp:lastPrinted>1601-01-01T00:00:00Z</cp:lastPrinted>
  <dcterms:created xsi:type="dcterms:W3CDTF">1601-01-01T00:00:00Z</dcterms:created>
  <dcterms:modified xsi:type="dcterms:W3CDTF">2020-11-01T15:46:49Z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