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841" r:id="rId2"/>
    <p:sldId id="842" r:id="rId3"/>
    <p:sldId id="843" r:id="rId4"/>
    <p:sldId id="844" r:id="rId5"/>
    <p:sldId id="845" r:id="rId6"/>
    <p:sldId id="846" r:id="rId7"/>
    <p:sldId id="847" r:id="rId8"/>
    <p:sldId id="848" r:id="rId9"/>
    <p:sldId id="849" r:id="rId10"/>
    <p:sldId id="850" r:id="rId11"/>
    <p:sldId id="851" r:id="rId12"/>
    <p:sldId id="852" r:id="rId13"/>
    <p:sldId id="853" r:id="rId14"/>
    <p:sldId id="854" r:id="rId15"/>
    <p:sldId id="855" r:id="rId16"/>
    <p:sldId id="856" r:id="rId17"/>
    <p:sldId id="857" r:id="rId18"/>
    <p:sldId id="858" r:id="rId19"/>
    <p:sldId id="869" r:id="rId20"/>
    <p:sldId id="867" r:id="rId21"/>
    <p:sldId id="868" r:id="rId22"/>
    <p:sldId id="860" r:id="rId23"/>
    <p:sldId id="866" r:id="rId24"/>
    <p:sldId id="861" r:id="rId25"/>
    <p:sldId id="862" r:id="rId26"/>
    <p:sldId id="863" r:id="rId27"/>
    <p:sldId id="864" r:id="rId28"/>
    <p:sldId id="865"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37" autoAdjust="0"/>
  </p:normalViewPr>
  <p:slideViewPr>
    <p:cSldViewPr>
      <p:cViewPr varScale="1">
        <p:scale>
          <a:sx n="89" d="100"/>
          <a:sy n="89" d="100"/>
        </p:scale>
        <p:origin x="96"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3550"/>
          </a:xfrm>
          <a:prstGeom prst="rect">
            <a:avLst/>
          </a:prstGeom>
        </p:spPr>
        <p:txBody>
          <a:bodyPr vert="horz" lIns="93171" tIns="46586" rIns="93171" bIns="46586"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1925" y="0"/>
            <a:ext cx="3036888" cy="463550"/>
          </a:xfrm>
          <a:prstGeom prst="rect">
            <a:avLst/>
          </a:prstGeom>
        </p:spPr>
        <p:txBody>
          <a:bodyPr vert="horz" lIns="93171" tIns="46586" rIns="93171" bIns="46586" rtlCol="0"/>
          <a:lstStyle>
            <a:lvl1pPr algn="r">
              <a:defRPr sz="1200">
                <a:latin typeface="Arial" charset="0"/>
              </a:defRPr>
            </a:lvl1pPr>
          </a:lstStyle>
          <a:p>
            <a:pPr>
              <a:defRPr/>
            </a:pPr>
            <a:fld id="{70900B44-172A-416B-A599-107A3A8D741E}" type="datetimeFigureOut">
              <a:rPr lang="en-US"/>
              <a:pPr>
                <a:defRPr/>
              </a:pPr>
              <a:t>11/10/2020</a:t>
            </a:fld>
            <a:endParaRPr lang="en-US"/>
          </a:p>
        </p:txBody>
      </p:sp>
      <p:sp>
        <p:nvSpPr>
          <p:cNvPr id="4" name="Footer Placeholder 3"/>
          <p:cNvSpPr>
            <a:spLocks noGrp="1"/>
          </p:cNvSpPr>
          <p:nvPr>
            <p:ph type="ftr" sz="quarter" idx="2"/>
          </p:nvPr>
        </p:nvSpPr>
        <p:spPr>
          <a:xfrm>
            <a:off x="0" y="8831263"/>
            <a:ext cx="3036888" cy="463550"/>
          </a:xfrm>
          <a:prstGeom prst="rect">
            <a:avLst/>
          </a:prstGeom>
        </p:spPr>
        <p:txBody>
          <a:bodyPr vert="horz" lIns="93171" tIns="46586" rIns="93171" bIns="46586"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925" y="8831263"/>
            <a:ext cx="3036888" cy="463550"/>
          </a:xfrm>
          <a:prstGeom prst="rect">
            <a:avLst/>
          </a:prstGeom>
        </p:spPr>
        <p:txBody>
          <a:bodyPr vert="horz" wrap="square" lIns="93171" tIns="46586" rIns="93171" bIns="46586" numCol="1" anchor="b" anchorCtr="0" compatLnSpc="1">
            <a:prstTxWarp prst="textNoShape">
              <a:avLst/>
            </a:prstTxWarp>
          </a:bodyPr>
          <a:lstStyle>
            <a:lvl1pPr algn="r">
              <a:defRPr sz="1200"/>
            </a:lvl1pPr>
          </a:lstStyle>
          <a:p>
            <a:fld id="{300BF817-DA09-447B-A86D-B9EBC30977D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9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eaLnBrk="1" hangingPunct="1">
              <a:defRPr sz="1200"/>
            </a:lvl1pPr>
          </a:lstStyle>
          <a:p>
            <a:fld id="{AB0E6929-D9A4-4A9C-96A9-9589E934C0E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01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301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26580A-0B46-48B5-B6BD-68D1AF2E898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02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302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D6E772-7969-44AA-A1E7-F419CBFF2756}" type="slidenum">
              <a:rPr lang="en-US" altLang="en-US"/>
              <a:pPr/>
              <a:t>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0E6929-D9A4-4A9C-96A9-9589E934C0E9}" type="slidenum">
              <a:rPr lang="en-US" altLang="en-US" smtClean="0"/>
              <a:pPr/>
              <a:t>18</a:t>
            </a:fld>
            <a:endParaRPr lang="en-US" altLang="en-US"/>
          </a:p>
        </p:txBody>
      </p:sp>
    </p:spTree>
    <p:extLst>
      <p:ext uri="{BB962C8B-B14F-4D97-AF65-F5344CB8AC3E}">
        <p14:creationId xmlns:p14="http://schemas.microsoft.com/office/powerpoint/2010/main" val="4242472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Rivest, Shamir, Adleman</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42FA59-A230-46F3-8891-FED345033E5F}" type="slidenum">
              <a:rPr lang="en-US" altLang="en-US"/>
              <a:pPr/>
              <a:t>21</a:t>
            </a:fld>
            <a:endParaRPr lang="en-US" altLang="en-US"/>
          </a:p>
        </p:txBody>
      </p:sp>
    </p:spTree>
    <p:extLst>
      <p:ext uri="{BB962C8B-B14F-4D97-AF65-F5344CB8AC3E}">
        <p14:creationId xmlns:p14="http://schemas.microsoft.com/office/powerpoint/2010/main" val="387254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04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q doesn’t have to be prime</a:t>
            </a:r>
          </a:p>
        </p:txBody>
      </p:sp>
      <p:sp>
        <p:nvSpPr>
          <p:cNvPr id="304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8E0EE7-DCBC-4B89-BDC4-E9A39A79ACD1}"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353DA2-B3B0-4F54-A3A7-719C76EF0CF8}" type="slidenum">
              <a:rPr lang="en-US" altLang="en-US"/>
              <a:pPr/>
              <a:t>‹#›</a:t>
            </a:fld>
            <a:endParaRPr lang="en-US" altLang="en-US"/>
          </a:p>
        </p:txBody>
      </p:sp>
    </p:spTree>
    <p:extLst>
      <p:ext uri="{BB962C8B-B14F-4D97-AF65-F5344CB8AC3E}">
        <p14:creationId xmlns:p14="http://schemas.microsoft.com/office/powerpoint/2010/main" val="108147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8D088F-12E1-4B1F-9FCC-2F0D6B9F44AB}" type="slidenum">
              <a:rPr lang="en-US" altLang="en-US"/>
              <a:pPr/>
              <a:t>‹#›</a:t>
            </a:fld>
            <a:endParaRPr lang="en-US" altLang="en-US"/>
          </a:p>
        </p:txBody>
      </p:sp>
    </p:spTree>
    <p:extLst>
      <p:ext uri="{BB962C8B-B14F-4D97-AF65-F5344CB8AC3E}">
        <p14:creationId xmlns:p14="http://schemas.microsoft.com/office/powerpoint/2010/main" val="17340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157347A-ECF0-44D7-A4B5-3BF4D8298B18}" type="slidenum">
              <a:rPr lang="en-US" altLang="en-US"/>
              <a:pPr/>
              <a:t>‹#›</a:t>
            </a:fld>
            <a:endParaRPr lang="en-US" altLang="en-US"/>
          </a:p>
        </p:txBody>
      </p:sp>
    </p:spTree>
    <p:extLst>
      <p:ext uri="{BB962C8B-B14F-4D97-AF65-F5344CB8AC3E}">
        <p14:creationId xmlns:p14="http://schemas.microsoft.com/office/powerpoint/2010/main" val="2363902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D50636-5D72-4622-96D4-A7A709BCE827}" type="slidenum">
              <a:rPr lang="en-US" altLang="en-US"/>
              <a:pPr/>
              <a:t>‹#›</a:t>
            </a:fld>
            <a:endParaRPr lang="en-US" altLang="en-US"/>
          </a:p>
        </p:txBody>
      </p:sp>
    </p:spTree>
    <p:extLst>
      <p:ext uri="{BB962C8B-B14F-4D97-AF65-F5344CB8AC3E}">
        <p14:creationId xmlns:p14="http://schemas.microsoft.com/office/powerpoint/2010/main" val="47223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A045B02-42B5-4CF7-A94C-08E5E5326289}" type="slidenum">
              <a:rPr lang="en-US" altLang="en-US"/>
              <a:pPr/>
              <a:t>‹#›</a:t>
            </a:fld>
            <a:endParaRPr lang="en-US" altLang="en-US"/>
          </a:p>
        </p:txBody>
      </p:sp>
    </p:spTree>
    <p:extLst>
      <p:ext uri="{BB962C8B-B14F-4D97-AF65-F5344CB8AC3E}">
        <p14:creationId xmlns:p14="http://schemas.microsoft.com/office/powerpoint/2010/main" val="309708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C1E5A6-4935-4C21-9C9E-A7FCF6C3A88B}" type="slidenum">
              <a:rPr lang="en-US" altLang="en-US"/>
              <a:pPr/>
              <a:t>‹#›</a:t>
            </a:fld>
            <a:endParaRPr lang="en-US" altLang="en-US"/>
          </a:p>
        </p:txBody>
      </p:sp>
    </p:spTree>
    <p:extLst>
      <p:ext uri="{BB962C8B-B14F-4D97-AF65-F5344CB8AC3E}">
        <p14:creationId xmlns:p14="http://schemas.microsoft.com/office/powerpoint/2010/main" val="3213136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5B733C-4B73-428A-B89E-56CD309C7C51}" type="slidenum">
              <a:rPr lang="en-US" altLang="en-US"/>
              <a:pPr/>
              <a:t>‹#›</a:t>
            </a:fld>
            <a:endParaRPr lang="en-US" altLang="en-US"/>
          </a:p>
        </p:txBody>
      </p:sp>
    </p:spTree>
    <p:extLst>
      <p:ext uri="{BB962C8B-B14F-4D97-AF65-F5344CB8AC3E}">
        <p14:creationId xmlns:p14="http://schemas.microsoft.com/office/powerpoint/2010/main" val="1390641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083FD635-71BA-4189-BA3C-EFFE296FB38B}" type="slidenum">
              <a:rPr lang="en-US" altLang="en-US"/>
              <a:pPr/>
              <a:t>‹#›</a:t>
            </a:fld>
            <a:endParaRPr lang="en-US" altLang="en-US"/>
          </a:p>
        </p:txBody>
      </p:sp>
    </p:spTree>
    <p:extLst>
      <p:ext uri="{BB962C8B-B14F-4D97-AF65-F5344CB8AC3E}">
        <p14:creationId xmlns:p14="http://schemas.microsoft.com/office/powerpoint/2010/main" val="17672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9646D5-B53D-41F4-B20D-3054AB91C4DD}" type="slidenum">
              <a:rPr lang="en-US" altLang="en-US"/>
              <a:pPr/>
              <a:t>‹#›</a:t>
            </a:fld>
            <a:endParaRPr lang="en-US" altLang="en-US"/>
          </a:p>
        </p:txBody>
      </p:sp>
    </p:spTree>
    <p:extLst>
      <p:ext uri="{BB962C8B-B14F-4D97-AF65-F5344CB8AC3E}">
        <p14:creationId xmlns:p14="http://schemas.microsoft.com/office/powerpoint/2010/main" val="217561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48C42C7-3E51-4E03-8DD5-761C25CB2410}" type="slidenum">
              <a:rPr lang="en-US" altLang="en-US"/>
              <a:pPr/>
              <a:t>‹#›</a:t>
            </a:fld>
            <a:endParaRPr lang="en-US" altLang="en-US"/>
          </a:p>
        </p:txBody>
      </p:sp>
    </p:spTree>
    <p:extLst>
      <p:ext uri="{BB962C8B-B14F-4D97-AF65-F5344CB8AC3E}">
        <p14:creationId xmlns:p14="http://schemas.microsoft.com/office/powerpoint/2010/main" val="36808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E449F65-A6AE-405A-BDDB-2300A4F5A846}" type="slidenum">
              <a:rPr lang="en-US" altLang="en-US"/>
              <a:pPr/>
              <a:t>‹#›</a:t>
            </a:fld>
            <a:endParaRPr lang="en-US" altLang="en-US"/>
          </a:p>
        </p:txBody>
      </p:sp>
    </p:spTree>
    <p:extLst>
      <p:ext uri="{BB962C8B-B14F-4D97-AF65-F5344CB8AC3E}">
        <p14:creationId xmlns:p14="http://schemas.microsoft.com/office/powerpoint/2010/main" val="234397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C3A866A-A9A8-4881-A9C5-29F0CD53A9AD}" type="slidenum">
              <a:rPr lang="en-US" altLang="en-US"/>
              <a:pPr/>
              <a:t>‹#›</a:t>
            </a:fld>
            <a:endParaRPr lang="en-US" altLang="en-US"/>
          </a:p>
        </p:txBody>
      </p:sp>
    </p:spTree>
    <p:extLst>
      <p:ext uri="{BB962C8B-B14F-4D97-AF65-F5344CB8AC3E}">
        <p14:creationId xmlns:p14="http://schemas.microsoft.com/office/powerpoint/2010/main" val="2461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2486983-DB8E-4B96-BCC1-F6049AF14769}" type="slidenum">
              <a:rPr lang="en-US" altLang="en-US"/>
              <a:pPr/>
              <a:t>‹#›</a:t>
            </a:fld>
            <a:endParaRPr lang="en-US" altLang="en-US"/>
          </a:p>
        </p:txBody>
      </p:sp>
    </p:spTree>
    <p:extLst>
      <p:ext uri="{BB962C8B-B14F-4D97-AF65-F5344CB8AC3E}">
        <p14:creationId xmlns:p14="http://schemas.microsoft.com/office/powerpoint/2010/main" val="124141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D7D6F33-DB7A-4259-BE9B-0D79F32415C7}" type="slidenum">
              <a:rPr lang="en-US" altLang="en-US"/>
              <a:pPr/>
              <a:t>‹#›</a:t>
            </a:fld>
            <a:endParaRPr lang="en-US" altLang="en-US"/>
          </a:p>
        </p:txBody>
      </p:sp>
    </p:spTree>
    <p:extLst>
      <p:ext uri="{BB962C8B-B14F-4D97-AF65-F5344CB8AC3E}">
        <p14:creationId xmlns:p14="http://schemas.microsoft.com/office/powerpoint/2010/main" val="172020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A520DB9-BBAA-4862-8D14-4FAC145E409D}" type="slidenum">
              <a:rPr lang="en-US" altLang="en-US"/>
              <a:pPr/>
              <a:t>‹#›</a:t>
            </a:fld>
            <a:endParaRPr lang="en-US" altLang="en-US"/>
          </a:p>
        </p:txBody>
      </p:sp>
    </p:spTree>
    <p:extLst>
      <p:ext uri="{BB962C8B-B14F-4D97-AF65-F5344CB8AC3E}">
        <p14:creationId xmlns:p14="http://schemas.microsoft.com/office/powerpoint/2010/main" val="73227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9981F2F-5C2D-4EEC-8379-507985EAA26D}" type="slidenum">
              <a:rPr lang="en-US" altLang="en-US"/>
              <a:pPr/>
              <a:t>‹#›</a:t>
            </a:fld>
            <a:endParaRPr lang="en-US" altLang="en-US"/>
          </a:p>
        </p:txBody>
      </p:sp>
    </p:spTree>
    <p:extLst>
      <p:ext uri="{BB962C8B-B14F-4D97-AF65-F5344CB8AC3E}">
        <p14:creationId xmlns:p14="http://schemas.microsoft.com/office/powerpoint/2010/main" val="100091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3B812AE-C667-44EB-9B7A-F11D65CFAA7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r>
              <a:rPr lang="en-US" altLang="en-US" dirty="0" smtClean="0"/>
              <a:t>CS 346 – Chapter 13</a:t>
            </a:r>
          </a:p>
        </p:txBody>
      </p:sp>
      <p:sp>
        <p:nvSpPr>
          <p:cNvPr id="243715" name="Rectangle 3"/>
          <p:cNvSpPr>
            <a:spLocks noGrp="1" noChangeArrowheads="1"/>
          </p:cNvSpPr>
          <p:nvPr>
            <p:ph type="body" idx="1"/>
          </p:nvPr>
        </p:nvSpPr>
        <p:spPr/>
        <p:txBody>
          <a:bodyPr/>
          <a:lstStyle/>
          <a:p>
            <a:pPr eaLnBrk="1" hangingPunct="1"/>
            <a:r>
              <a:rPr lang="en-US" altLang="en-US" sz="2400" dirty="0" smtClean="0">
                <a:sym typeface="Wingdings" panose="05000000000000000000" pitchFamily="2" charset="2"/>
              </a:rPr>
              <a:t>Protection (Ch. 13)</a:t>
            </a:r>
          </a:p>
          <a:p>
            <a:pPr lvl="1" eaLnBrk="1" hangingPunct="1"/>
            <a:r>
              <a:rPr lang="en-US" altLang="en-US" sz="2000" dirty="0" smtClean="0">
                <a:sym typeface="Wingdings" panose="05000000000000000000" pitchFamily="2" charset="2"/>
              </a:rPr>
              <a:t>Users &amp; processes want resources.  Protection means controlling their access.</a:t>
            </a:r>
          </a:p>
          <a:p>
            <a:pPr lvl="1" eaLnBrk="1" hangingPunct="1"/>
            <a:r>
              <a:rPr lang="en-US" altLang="en-US" sz="2000" dirty="0" smtClean="0">
                <a:sym typeface="Wingdings" panose="05000000000000000000" pitchFamily="2" charset="2"/>
              </a:rPr>
              <a:t>More than just RWX.</a:t>
            </a:r>
          </a:p>
          <a:p>
            <a:pPr lvl="1" eaLnBrk="1" hangingPunct="1"/>
            <a:endParaRPr lang="en-US" altLang="en-US" sz="2000" dirty="0" smtClean="0">
              <a:sym typeface="Wingdings" panose="05000000000000000000" pitchFamily="2" charset="2"/>
            </a:endParaRPr>
          </a:p>
          <a:p>
            <a:pPr eaLnBrk="1" hangingPunct="1"/>
            <a:r>
              <a:rPr lang="en-US" altLang="en-US" sz="2400" dirty="0" smtClean="0">
                <a:sym typeface="Wingdings" panose="05000000000000000000" pitchFamily="2" charset="2"/>
              </a:rPr>
              <a:t>Security (Ch. 14)</a:t>
            </a:r>
          </a:p>
          <a:p>
            <a:pPr lvl="1" eaLnBrk="1" hangingPunct="1"/>
            <a:r>
              <a:rPr lang="en-US" altLang="en-US" sz="2000" dirty="0" smtClean="0">
                <a:sym typeface="Wingdings" panose="05000000000000000000" pitchFamily="2" charset="2"/>
              </a:rPr>
              <a:t>Preserving integrity of system &amp; its data</a:t>
            </a:r>
          </a:p>
          <a:p>
            <a:pPr lvl="1" eaLnBrk="1" hangingPunct="1">
              <a:buFontTx/>
              <a:buNone/>
            </a:pPr>
            <a:endParaRPr lang="en-US" altLang="en-US" sz="2400" dirty="0" smtClean="0">
              <a:sym typeface="Wingdings" panose="05000000000000000000" pitchFamily="2" charset="2"/>
            </a:endParaRPr>
          </a:p>
          <a:p>
            <a:pPr lvl="1" eaLnBrk="1" hangingPunct="1">
              <a:buFontTx/>
              <a:buNone/>
            </a:pPr>
            <a:endParaRPr lang="en-US" altLang="en-US" sz="2400" dirty="0" smtClean="0">
              <a:sym typeface="Wingdings" panose="05000000000000000000" pitchFamily="2" charset="2"/>
            </a:endParaRPr>
          </a:p>
          <a:p>
            <a:pPr lvl="1" eaLnBrk="1" hangingPunct="1">
              <a:buFontTx/>
              <a:buNone/>
            </a:pPr>
            <a:endParaRPr lang="en-US" altLang="en-US" sz="2400" dirty="0" smtClean="0">
              <a:sym typeface="Wingdings" panose="05000000000000000000" pitchFamily="2" charset="2"/>
            </a:endParaRPr>
          </a:p>
          <a:p>
            <a:pPr lvl="1" eaLnBrk="1" hangingPunct="1">
              <a:buFontTx/>
              <a:buNone/>
            </a:pPr>
            <a:endParaRPr lang="en-US" altLang="en-US" sz="2400" dirty="0" smtClean="0">
              <a:sym typeface="Wingdings" panose="05000000000000000000" pitchFamily="2" charset="2"/>
            </a:endParaRPr>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le 1"/>
          <p:cNvSpPr>
            <a:spLocks noGrp="1"/>
          </p:cNvSpPr>
          <p:nvPr>
            <p:ph type="title"/>
          </p:nvPr>
        </p:nvSpPr>
        <p:spPr/>
        <p:txBody>
          <a:bodyPr/>
          <a:lstStyle/>
          <a:p>
            <a:r>
              <a:rPr lang="en-US" altLang="en-US" smtClean="0"/>
              <a:t>Coding errors</a:t>
            </a:r>
          </a:p>
        </p:txBody>
      </p:sp>
      <p:sp>
        <p:nvSpPr>
          <p:cNvPr id="252931" name="Content Placeholder 2"/>
          <p:cNvSpPr>
            <a:spLocks noGrp="1"/>
          </p:cNvSpPr>
          <p:nvPr>
            <p:ph idx="1"/>
          </p:nvPr>
        </p:nvSpPr>
        <p:spPr/>
        <p:txBody>
          <a:bodyPr/>
          <a:lstStyle/>
          <a:p>
            <a:r>
              <a:rPr lang="en-US" altLang="en-US" sz="2400" smtClean="0"/>
              <a:t>Not checking validation correctly</a:t>
            </a:r>
          </a:p>
          <a:p>
            <a:pPr lvl="1"/>
            <a:r>
              <a:rPr lang="en-US" altLang="en-US" sz="2000" smtClean="0"/>
              <a:t>A program to support a client remotely accessing the server through commands</a:t>
            </a:r>
          </a:p>
          <a:p>
            <a:pPr lvl="1"/>
            <a:r>
              <a:rPr lang="en-US" altLang="en-US" sz="2000" smtClean="0"/>
              <a:t>Input command is scrutinized for safety:  limited to “safe” commands.  </a:t>
            </a:r>
          </a:p>
          <a:p>
            <a:pPr lvl="1"/>
            <a:r>
              <a:rPr lang="en-US" altLang="en-US" sz="2000" smtClean="0"/>
              <a:t>But if we parse the command incorrectly, we may actually perform unsafe operation unwittingly</a:t>
            </a:r>
          </a:p>
          <a:p>
            <a:r>
              <a:rPr lang="en-US" altLang="en-US" sz="2400" smtClean="0"/>
              <a:t>Synchronization problem</a:t>
            </a:r>
          </a:p>
          <a:p>
            <a:pPr lvl="1"/>
            <a:r>
              <a:rPr lang="en-US" altLang="en-US" sz="2000" smtClean="0"/>
              <a:t>mkdir could be executed in 2 steps:  kernel creates new empty subdirectory and assigns it to root.  Then, ownership is transferred to the user who executed mkdir.</a:t>
            </a:r>
          </a:p>
          <a:p>
            <a:pPr lvl="1"/>
            <a:r>
              <a:rPr lang="en-US" altLang="en-US" sz="2000" smtClean="0"/>
              <a:t>In between the 2 steps:  If the system is busy, evil user can execute a command to replace the new directory with a link to some other existing file on the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le 1"/>
          <p:cNvSpPr>
            <a:spLocks noGrp="1"/>
          </p:cNvSpPr>
          <p:nvPr>
            <p:ph type="title"/>
          </p:nvPr>
        </p:nvSpPr>
        <p:spPr/>
        <p:txBody>
          <a:bodyPr/>
          <a:lstStyle/>
          <a:p>
            <a:r>
              <a:rPr lang="en-US" altLang="en-US" smtClean="0"/>
              <a:t>Malicious code</a:t>
            </a:r>
          </a:p>
        </p:txBody>
      </p:sp>
      <p:sp>
        <p:nvSpPr>
          <p:cNvPr id="253955" name="Content Placeholder 2"/>
          <p:cNvSpPr>
            <a:spLocks noGrp="1"/>
          </p:cNvSpPr>
          <p:nvPr>
            <p:ph idx="1"/>
          </p:nvPr>
        </p:nvSpPr>
        <p:spPr/>
        <p:txBody>
          <a:bodyPr/>
          <a:lstStyle/>
          <a:p>
            <a:r>
              <a:rPr lang="en-US" altLang="en-US" sz="2400" smtClean="0"/>
              <a:t>Trojan horse</a:t>
            </a:r>
          </a:p>
          <a:p>
            <a:pPr lvl="1"/>
            <a:r>
              <a:rPr lang="en-US" altLang="en-US" sz="2000" smtClean="0"/>
              <a:t>2 purposes:  one obvious &amp; benign; the other hidden and evil</a:t>
            </a:r>
          </a:p>
          <a:p>
            <a:pPr lvl="1"/>
            <a:r>
              <a:rPr lang="en-US" altLang="en-US" sz="2000" smtClean="0"/>
              <a:t>Designed to appear like ordinary, beneficial program.  “eat me”</a:t>
            </a:r>
          </a:p>
          <a:p>
            <a:r>
              <a:rPr lang="en-US" altLang="en-US" sz="2400" smtClean="0"/>
              <a:t>Root kit</a:t>
            </a:r>
          </a:p>
          <a:p>
            <a:pPr lvl="1"/>
            <a:r>
              <a:rPr lang="en-US" altLang="en-US" sz="2000" smtClean="0"/>
              <a:t>Trojans that replace system utility files</a:t>
            </a:r>
          </a:p>
          <a:p>
            <a:pPr lvl="1"/>
            <a:r>
              <a:rPr lang="en-US" altLang="en-US" sz="2000" smtClean="0"/>
              <a:t>Suppose you break into a system, and install programs that allow you secret access.  System admin can find evidence of your intrusion, look at system logs of your files and work.  What can you do to cover your tracks?</a:t>
            </a:r>
          </a:p>
          <a:p>
            <a:r>
              <a:rPr lang="en-US" altLang="en-US" sz="2400" smtClean="0"/>
              <a:t>Trap door</a:t>
            </a:r>
          </a:p>
          <a:p>
            <a:pPr lvl="1"/>
            <a:r>
              <a:rPr lang="en-US" altLang="en-US" sz="2000" smtClean="0"/>
              <a:t>Flaw in a program placed there by designer.  Bypasses security checks under some circumstances.  May originally have been debugging mode.</a:t>
            </a:r>
          </a:p>
          <a:p>
            <a:pPr lvl="1"/>
            <a:r>
              <a:rPr lang="en-US" altLang="en-US" sz="2000" smtClean="0"/>
              <a:t>Ex.  Special access code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itle 1"/>
          <p:cNvSpPr>
            <a:spLocks noGrp="1"/>
          </p:cNvSpPr>
          <p:nvPr>
            <p:ph type="title"/>
          </p:nvPr>
        </p:nvSpPr>
        <p:spPr/>
        <p:txBody>
          <a:bodyPr/>
          <a:lstStyle/>
          <a:p>
            <a:r>
              <a:rPr lang="en-US" altLang="en-US" smtClean="0"/>
              <a:t>Malicious (2)</a:t>
            </a:r>
          </a:p>
        </p:txBody>
      </p:sp>
      <p:sp>
        <p:nvSpPr>
          <p:cNvPr id="254979" name="Content Placeholder 2"/>
          <p:cNvSpPr>
            <a:spLocks noGrp="1"/>
          </p:cNvSpPr>
          <p:nvPr>
            <p:ph idx="1"/>
          </p:nvPr>
        </p:nvSpPr>
        <p:spPr/>
        <p:txBody>
          <a:bodyPr/>
          <a:lstStyle/>
          <a:p>
            <a:r>
              <a:rPr lang="en-US" altLang="en-US" sz="2400" smtClean="0"/>
              <a:t>Virus</a:t>
            </a:r>
          </a:p>
          <a:p>
            <a:pPr lvl="1"/>
            <a:r>
              <a:rPr lang="en-US" altLang="en-US" sz="2000" smtClean="0"/>
              <a:t>Fragment of code that spreads copies of itself to other programs</a:t>
            </a:r>
          </a:p>
          <a:p>
            <a:pPr lvl="1"/>
            <a:r>
              <a:rPr lang="en-US" altLang="en-US" sz="2000" smtClean="0"/>
              <a:t>Requires a host program</a:t>
            </a:r>
          </a:p>
          <a:p>
            <a:pPr lvl="1"/>
            <a:r>
              <a:rPr lang="en-US" altLang="en-US" sz="2000" smtClean="0"/>
              <a:t>Ex.  May append/prepend its instructions to existing program</a:t>
            </a:r>
          </a:p>
          <a:p>
            <a:pPr lvl="1"/>
            <a:r>
              <a:rPr lang="en-US" altLang="en-US" sz="2000" smtClean="0"/>
              <a:t>Every time program runs, virus code is executed, in order to spread itself &amp; perhaps do other “work”</a:t>
            </a:r>
          </a:p>
          <a:p>
            <a:r>
              <a:rPr lang="en-US" altLang="en-US" sz="2400" smtClean="0"/>
              <a:t>Virus scanning technique</a:t>
            </a:r>
          </a:p>
          <a:p>
            <a:pPr lvl="1"/>
            <a:r>
              <a:rPr lang="en-US" altLang="en-US" sz="2000" smtClean="0"/>
              <a:t>Read program code for “signature” of known viruses.  In other words, look for substring of code that is unique to the virus.</a:t>
            </a:r>
          </a:p>
          <a:p>
            <a:pPr lvl="1"/>
            <a:r>
              <a:rPr lang="en-US" altLang="en-US" sz="2000" smtClean="0"/>
              <a:t>But… virus may be </a:t>
            </a:r>
            <a:r>
              <a:rPr lang="en-US" altLang="en-US" sz="2000" smtClean="0">
                <a:solidFill>
                  <a:srgbClr val="FFFF00"/>
                </a:solidFill>
              </a:rPr>
              <a:t>polymorphic</a:t>
            </a:r>
          </a:p>
          <a:p>
            <a:pPr lvl="1"/>
            <a:r>
              <a:rPr lang="en-US" altLang="en-US" sz="2000" smtClean="0"/>
              <a:t>New viruses keep appearing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le 1"/>
          <p:cNvSpPr>
            <a:spLocks noGrp="1"/>
          </p:cNvSpPr>
          <p:nvPr>
            <p:ph type="title"/>
          </p:nvPr>
        </p:nvSpPr>
        <p:spPr/>
        <p:txBody>
          <a:bodyPr/>
          <a:lstStyle/>
          <a:p>
            <a:r>
              <a:rPr lang="en-US" altLang="en-US" smtClean="0"/>
              <a:t>Malicious (3)</a:t>
            </a:r>
          </a:p>
        </p:txBody>
      </p:sp>
      <p:sp>
        <p:nvSpPr>
          <p:cNvPr id="256003" name="Content Placeholder 2"/>
          <p:cNvSpPr>
            <a:spLocks noGrp="1"/>
          </p:cNvSpPr>
          <p:nvPr>
            <p:ph idx="1"/>
          </p:nvPr>
        </p:nvSpPr>
        <p:spPr/>
        <p:txBody>
          <a:bodyPr/>
          <a:lstStyle/>
          <a:p>
            <a:r>
              <a:rPr lang="en-US" altLang="en-US" sz="2400" smtClean="0"/>
              <a:t>Worm</a:t>
            </a:r>
          </a:p>
          <a:p>
            <a:pPr lvl="1"/>
            <a:r>
              <a:rPr lang="en-US" altLang="en-US" sz="2000" smtClean="0"/>
              <a:t>Like a virus, but it’s a stand-alone program that replicates itself and spreads.</a:t>
            </a:r>
          </a:p>
          <a:p>
            <a:pPr lvl="1"/>
            <a:r>
              <a:rPr lang="en-US" altLang="en-US" sz="2000" smtClean="0"/>
              <a:t>Also can contain code to do other “work”</a:t>
            </a:r>
          </a:p>
          <a:p>
            <a:pPr>
              <a:buFontTx/>
              <a:buNone/>
            </a:pPr>
            <a:r>
              <a:rPr lang="en-US" altLang="en-US" sz="2400" smtClean="0"/>
              <a:t>Example:  Robert Morris, 1988</a:t>
            </a:r>
          </a:p>
          <a:p>
            <a:r>
              <a:rPr lang="en-US" altLang="en-US" sz="2400" smtClean="0"/>
              <a:t>Included a special module called the “grappling hook”</a:t>
            </a:r>
          </a:p>
          <a:p>
            <a:pPr lvl="1"/>
            <a:r>
              <a:rPr lang="en-US" altLang="en-US" sz="2000" smtClean="0"/>
              <a:t>Install itself on remote system</a:t>
            </a:r>
          </a:p>
          <a:p>
            <a:pPr lvl="1"/>
            <a:r>
              <a:rPr lang="en-US" altLang="en-US" sz="2000" smtClean="0"/>
              <a:t>Make network connection back to original system</a:t>
            </a:r>
          </a:p>
          <a:p>
            <a:pPr lvl="1"/>
            <a:r>
              <a:rPr lang="en-US" altLang="en-US" sz="2000" smtClean="0"/>
              <a:t>Transfer rest of worm to new victim</a:t>
            </a:r>
          </a:p>
          <a:p>
            <a:pPr lvl="1"/>
            <a:r>
              <a:rPr lang="en-US" altLang="en-US" sz="2000" smtClean="0"/>
              <a:t>Execute worm on victim</a:t>
            </a:r>
          </a:p>
          <a:p>
            <a:r>
              <a:rPr lang="en-US" altLang="en-US" sz="2400" smtClean="0"/>
              <a:t>Worm designed to exploit weaknesses in existing UNIX utility programs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tle 1"/>
          <p:cNvSpPr>
            <a:spLocks noGrp="1"/>
          </p:cNvSpPr>
          <p:nvPr>
            <p:ph type="title"/>
          </p:nvPr>
        </p:nvSpPr>
        <p:spPr/>
        <p:txBody>
          <a:bodyPr/>
          <a:lstStyle/>
          <a:p>
            <a:r>
              <a:rPr lang="en-US" altLang="en-US" smtClean="0"/>
              <a:t>Morris exploits</a:t>
            </a:r>
          </a:p>
        </p:txBody>
      </p:sp>
      <p:sp>
        <p:nvSpPr>
          <p:cNvPr id="257027" name="Content Placeholder 2"/>
          <p:cNvSpPr>
            <a:spLocks noGrp="1"/>
          </p:cNvSpPr>
          <p:nvPr>
            <p:ph idx="1"/>
          </p:nvPr>
        </p:nvSpPr>
        <p:spPr/>
        <p:txBody>
          <a:bodyPr/>
          <a:lstStyle/>
          <a:p>
            <a:r>
              <a:rPr lang="en-US" altLang="en-US" sz="2400" smtClean="0"/>
              <a:t>sendmail program</a:t>
            </a:r>
          </a:p>
          <a:p>
            <a:pPr lvl="1"/>
            <a:r>
              <a:rPr lang="en-US" altLang="en-US" sz="2000" smtClean="0"/>
              <a:t>Debug option:  allowed an e-mail message to specify a program as its recipient.  This program would run, using e-mail message body as its input.</a:t>
            </a:r>
          </a:p>
          <a:p>
            <a:pPr lvl="1"/>
            <a:r>
              <a:rPr lang="en-US" altLang="en-US" sz="2000" smtClean="0"/>
              <a:t>Worm created an e-mail message, containing grappling hook code…. Instructions to remove mail headers….  Resulting program passed to shell</a:t>
            </a:r>
          </a:p>
          <a:p>
            <a:r>
              <a:rPr lang="en-US" altLang="en-US" sz="2400" smtClean="0"/>
              <a:t>finger daemon</a:t>
            </a:r>
          </a:p>
          <a:p>
            <a:pPr lvl="1"/>
            <a:r>
              <a:rPr lang="en-US" altLang="en-US" sz="2000" smtClean="0"/>
              <a:t>Exploited buffer overflow by “fingering” a very long name.  When procedure called, it overwrote correct return address with address of grappling hook code.</a:t>
            </a:r>
          </a:p>
          <a:p>
            <a:r>
              <a:rPr lang="en-US" altLang="en-US" sz="2400" smtClean="0"/>
              <a:t>2 other exploits involved remote shell applications</a:t>
            </a:r>
          </a:p>
          <a:p>
            <a:pPr lvl="1"/>
            <a:r>
              <a:rPr lang="en-US" altLang="en-US" sz="2000" smtClean="0"/>
              <a:t>Attempted to crack passwords</a:t>
            </a:r>
          </a:p>
          <a:p>
            <a:r>
              <a:rPr lang="en-US" altLang="en-US" sz="2400" smtClean="0"/>
              <a:t>What happened to Morris himself?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p:txBody>
          <a:bodyPr/>
          <a:lstStyle/>
          <a:p>
            <a:r>
              <a:rPr lang="en-US" altLang="en-US" smtClean="0"/>
              <a:t>Dictionary attack</a:t>
            </a:r>
          </a:p>
        </p:txBody>
      </p:sp>
      <p:sp>
        <p:nvSpPr>
          <p:cNvPr id="258051" name="Content Placeholder 2"/>
          <p:cNvSpPr>
            <a:spLocks noGrp="1"/>
          </p:cNvSpPr>
          <p:nvPr>
            <p:ph idx="1"/>
          </p:nvPr>
        </p:nvSpPr>
        <p:spPr/>
        <p:txBody>
          <a:bodyPr/>
          <a:lstStyle/>
          <a:p>
            <a:r>
              <a:rPr lang="en-US" altLang="en-US" sz="2400" smtClean="0"/>
              <a:t>We can use a hash function to encode passwords</a:t>
            </a:r>
          </a:p>
          <a:p>
            <a:pPr lvl="1"/>
            <a:r>
              <a:rPr lang="en-US" altLang="en-US" sz="2000" smtClean="0"/>
              <a:t>No way to compute decoded value, so we don’t have to worry about password table being compromised</a:t>
            </a:r>
          </a:p>
          <a:p>
            <a:r>
              <a:rPr lang="en-US" altLang="en-US" sz="2400" smtClean="0"/>
              <a:t>Attacker’s strategy</a:t>
            </a:r>
          </a:p>
          <a:p>
            <a:pPr lvl="1"/>
            <a:r>
              <a:rPr lang="en-US" altLang="en-US" sz="2000" smtClean="0"/>
              <a:t>Get the password table.  Administrator complacently left it unprotected.</a:t>
            </a:r>
          </a:p>
          <a:p>
            <a:pPr lvl="1"/>
            <a:r>
              <a:rPr lang="en-US" altLang="en-US" sz="2000" smtClean="0"/>
              <a:t>Compile a dictionary of  thousands of common words; compute the hash value of each.</a:t>
            </a:r>
          </a:p>
          <a:p>
            <a:pPr lvl="1"/>
            <a:r>
              <a:rPr lang="en-US" altLang="en-US" sz="2000" smtClean="0"/>
              <a:t>Look for matches between dictionary and values in password table.</a:t>
            </a:r>
          </a:p>
          <a:p>
            <a:r>
              <a:rPr lang="en-US" altLang="en-US" sz="2400" smtClean="0"/>
              <a:t>Prepare for the threat</a:t>
            </a:r>
          </a:p>
          <a:p>
            <a:pPr lvl="1"/>
            <a:r>
              <a:rPr lang="en-US" altLang="en-US" sz="2000" smtClean="0"/>
              <a:t>Ask people to pick strange passwords, or force them to use a predefined one… that’s hard to remember.</a:t>
            </a:r>
          </a:p>
          <a:p>
            <a:pPr lvl="1"/>
            <a:r>
              <a:rPr lang="en-US" altLang="en-US" sz="2000" smtClean="0"/>
              <a:t>Salt the password table</a:t>
            </a:r>
          </a:p>
          <a:p>
            <a:endParaRPr lang="en-US" altLang="en-US" sz="2400" smtClean="0"/>
          </a:p>
          <a:p>
            <a:pPr lvl="1"/>
            <a:endParaRPr lang="en-US" alt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le 1"/>
          <p:cNvSpPr>
            <a:spLocks noGrp="1"/>
          </p:cNvSpPr>
          <p:nvPr>
            <p:ph type="title"/>
          </p:nvPr>
        </p:nvSpPr>
        <p:spPr/>
        <p:txBody>
          <a:bodyPr/>
          <a:lstStyle/>
          <a:p>
            <a:r>
              <a:rPr lang="en-US" altLang="en-US" smtClean="0"/>
              <a:t>Salt</a:t>
            </a:r>
          </a:p>
        </p:txBody>
      </p:sp>
      <p:sp>
        <p:nvSpPr>
          <p:cNvPr id="259075" name="Content Placeholder 2"/>
          <p:cNvSpPr>
            <a:spLocks noGrp="1"/>
          </p:cNvSpPr>
          <p:nvPr>
            <p:ph idx="1"/>
          </p:nvPr>
        </p:nvSpPr>
        <p:spPr/>
        <p:txBody>
          <a:bodyPr/>
          <a:lstStyle/>
          <a:p>
            <a:r>
              <a:rPr lang="en-US" altLang="en-US" sz="2400" smtClean="0"/>
              <a:t>A random string that is appended to a password before being hashed.</a:t>
            </a:r>
          </a:p>
          <a:p>
            <a:r>
              <a:rPr lang="en-US" altLang="en-US" sz="2400" smtClean="0"/>
              <a:t>When user logs in, password is concatenated with salt value, hashed, and checked against entry in password table.</a:t>
            </a:r>
          </a:p>
          <a:p>
            <a:r>
              <a:rPr lang="en-US" altLang="en-US" sz="2400" smtClean="0"/>
              <a:t>Attacker must now expand dictionary to contain every possible salt value with every possible password.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le 1"/>
          <p:cNvSpPr>
            <a:spLocks noGrp="1"/>
          </p:cNvSpPr>
          <p:nvPr>
            <p:ph type="title"/>
          </p:nvPr>
        </p:nvSpPr>
        <p:spPr/>
        <p:txBody>
          <a:bodyPr/>
          <a:lstStyle/>
          <a:p>
            <a:r>
              <a:rPr lang="en-US" altLang="en-US" smtClean="0"/>
              <a:t>Cryptography</a:t>
            </a:r>
          </a:p>
        </p:txBody>
      </p:sp>
      <p:sp>
        <p:nvSpPr>
          <p:cNvPr id="260099" name="Content Placeholder 2"/>
          <p:cNvSpPr>
            <a:spLocks noGrp="1"/>
          </p:cNvSpPr>
          <p:nvPr>
            <p:ph idx="1"/>
          </p:nvPr>
        </p:nvSpPr>
        <p:spPr/>
        <p:txBody>
          <a:bodyPr/>
          <a:lstStyle/>
          <a:p>
            <a:r>
              <a:rPr lang="en-US" altLang="en-US" sz="2400" smtClean="0"/>
              <a:t>Generally not feasible to build a totally secure network.</a:t>
            </a:r>
          </a:p>
          <a:p>
            <a:r>
              <a:rPr lang="en-US" altLang="en-US" sz="2400" smtClean="0"/>
              <a:t>Goal:  secure communication over unsecure medium</a:t>
            </a:r>
          </a:p>
          <a:p>
            <a:pPr lvl="1"/>
            <a:r>
              <a:rPr lang="en-US" altLang="en-US" sz="2000" smtClean="0">
                <a:solidFill>
                  <a:srgbClr val="FFFF00"/>
                </a:solidFill>
              </a:rPr>
              <a:t>Key</a:t>
            </a:r>
            <a:r>
              <a:rPr lang="en-US" altLang="en-US" sz="2000" smtClean="0"/>
              <a:t> = secret information used to encode/decode message</a:t>
            </a:r>
          </a:p>
          <a:p>
            <a:pPr lvl="1"/>
            <a:r>
              <a:rPr lang="en-US" altLang="en-US" sz="2000" smtClean="0"/>
              <a:t>Recipient verifies the message it receives is from correct sender</a:t>
            </a:r>
          </a:p>
          <a:p>
            <a:pPr lvl="1"/>
            <a:r>
              <a:rPr lang="en-US" altLang="en-US" sz="2000" smtClean="0"/>
              <a:t>Sender wants to ensure only the recipient will understand msg</a:t>
            </a:r>
          </a:p>
          <a:p>
            <a:r>
              <a:rPr lang="en-US" altLang="en-US" sz="2400" smtClean="0"/>
              <a:t>Encryption algorithm:  how to secure messages</a:t>
            </a:r>
          </a:p>
          <a:p>
            <a:pPr lvl="1"/>
            <a:r>
              <a:rPr lang="en-US" altLang="en-US" sz="2000" smtClean="0"/>
              <a:t>Encryption function:  (plaintext, key) </a:t>
            </a:r>
            <a:r>
              <a:rPr lang="en-US" altLang="en-US" sz="2000" smtClean="0">
                <a:sym typeface="Wingdings" panose="05000000000000000000" pitchFamily="2" charset="2"/>
              </a:rPr>
              <a:t> ciphertext</a:t>
            </a:r>
          </a:p>
          <a:p>
            <a:pPr lvl="1"/>
            <a:r>
              <a:rPr lang="en-US" altLang="en-US" sz="2000" smtClean="0">
                <a:sym typeface="Wingdings" panose="05000000000000000000" pitchFamily="2" charset="2"/>
              </a:rPr>
              <a:t>Decryption function:  (ciphertext, key’)  plaintext</a:t>
            </a:r>
          </a:p>
          <a:p>
            <a:pPr lvl="1"/>
            <a:r>
              <a:rPr lang="en-US" altLang="en-US" sz="2000" smtClean="0">
                <a:sym typeface="Wingdings" panose="05000000000000000000" pitchFamily="2" charset="2"/>
              </a:rPr>
              <a:t>Decryption secrecy is more critical than encryption.</a:t>
            </a:r>
            <a:endParaRPr lang="en-US" altLang="en-US" sz="2000" smtClean="0"/>
          </a:p>
          <a:p>
            <a:r>
              <a:rPr lang="en-US" altLang="en-US" sz="2400" smtClean="0"/>
              <a:t>Types</a:t>
            </a:r>
          </a:p>
          <a:p>
            <a:pPr lvl="1"/>
            <a:r>
              <a:rPr lang="en-US" altLang="en-US" sz="2000" smtClean="0"/>
              <a:t>Symmetric:  Use same key; decrypt analogous to encrypt</a:t>
            </a:r>
          </a:p>
          <a:p>
            <a:pPr lvl="1"/>
            <a:r>
              <a:rPr lang="en-US" altLang="en-US" sz="2000" smtClean="0"/>
              <a:t>Asymmetric:  Different keys;  breaking much more tedious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itle 1"/>
          <p:cNvSpPr>
            <a:spLocks noGrp="1"/>
          </p:cNvSpPr>
          <p:nvPr>
            <p:ph type="title"/>
          </p:nvPr>
        </p:nvSpPr>
        <p:spPr/>
        <p:txBody>
          <a:bodyPr/>
          <a:lstStyle/>
          <a:p>
            <a:r>
              <a:rPr lang="en-US" altLang="en-US" smtClean="0"/>
              <a:t>Examples</a:t>
            </a:r>
          </a:p>
        </p:txBody>
      </p:sp>
      <p:sp>
        <p:nvSpPr>
          <p:cNvPr id="261123" name="Content Placeholder 2"/>
          <p:cNvSpPr>
            <a:spLocks noGrp="1"/>
          </p:cNvSpPr>
          <p:nvPr>
            <p:ph idx="1"/>
          </p:nvPr>
        </p:nvSpPr>
        <p:spPr>
          <a:xfrm>
            <a:off x="457200" y="1582430"/>
            <a:ext cx="8229600" cy="4525963"/>
          </a:xfrm>
        </p:spPr>
        <p:txBody>
          <a:bodyPr/>
          <a:lstStyle/>
          <a:p>
            <a:r>
              <a:rPr lang="en-US" altLang="en-US" sz="2400" dirty="0" smtClean="0"/>
              <a:t>Caesar cipher</a:t>
            </a:r>
          </a:p>
          <a:p>
            <a:r>
              <a:rPr lang="en-US" altLang="en-US" sz="2400" dirty="0"/>
              <a:t>S</a:t>
            </a:r>
            <a:r>
              <a:rPr lang="en-US" altLang="en-US" sz="2400" dirty="0" smtClean="0"/>
              <a:t>ubstitution cipher</a:t>
            </a:r>
          </a:p>
          <a:p>
            <a:pPr lvl="1"/>
            <a:r>
              <a:rPr lang="en-US" altLang="en-US" sz="2000" dirty="0" smtClean="0"/>
              <a:t>There are 26! ways in which letters can be reassigned.  </a:t>
            </a:r>
          </a:p>
          <a:p>
            <a:pPr lvl="1"/>
            <a:r>
              <a:rPr lang="en-US" altLang="en-US" sz="2000" dirty="0" smtClean="0"/>
              <a:t>What is the “key”?  Is this method secure?</a:t>
            </a:r>
          </a:p>
          <a:p>
            <a:r>
              <a:rPr lang="en-US" altLang="en-US" sz="2400" dirty="0" err="1" smtClean="0"/>
              <a:t>Vigenère</a:t>
            </a:r>
            <a:r>
              <a:rPr lang="en-US" altLang="en-US" sz="2400" dirty="0" smtClean="0"/>
              <a:t> cipher</a:t>
            </a:r>
          </a:p>
          <a:p>
            <a:pPr lvl="1"/>
            <a:r>
              <a:rPr lang="en-US" altLang="en-US" sz="2000" dirty="0" smtClean="0"/>
              <a:t>Add corresponding letters from the plaintext and key.</a:t>
            </a:r>
          </a:p>
          <a:p>
            <a:pPr lvl="1"/>
            <a:endParaRPr lang="en-US" altLang="en-US" sz="2000" dirty="0" smtClean="0"/>
          </a:p>
        </p:txBody>
      </p:sp>
      <p:graphicFrame>
        <p:nvGraphicFramePr>
          <p:cNvPr id="2" name="Table 1"/>
          <p:cNvGraphicFramePr>
            <a:graphicFrameLocks noGrp="1"/>
          </p:cNvGraphicFramePr>
          <p:nvPr>
            <p:extLst>
              <p:ext uri="{D42A27DB-BD31-4B8C-83A1-F6EECF244321}">
                <p14:modId xmlns:p14="http://schemas.microsoft.com/office/powerpoint/2010/main" val="958734649"/>
              </p:ext>
            </p:extLst>
          </p:nvPr>
        </p:nvGraphicFramePr>
        <p:xfrm>
          <a:off x="990600" y="4130199"/>
          <a:ext cx="7413830" cy="1112520"/>
        </p:xfrm>
        <a:graphic>
          <a:graphicData uri="http://schemas.openxmlformats.org/drawingml/2006/table">
            <a:tbl>
              <a:tblPr firstRow="1" bandRow="1">
                <a:tableStyleId>{5C22544A-7EE6-4342-B048-85BDC9FD1C3A}</a:tableStyleId>
              </a:tblPr>
              <a:tblGrid>
                <a:gridCol w="1031440">
                  <a:extLst>
                    <a:ext uri="{9D8B030D-6E8A-4147-A177-3AD203B41FA5}">
                      <a16:colId xmlns:a16="http://schemas.microsoft.com/office/drawing/2014/main" val="246626709"/>
                    </a:ext>
                  </a:extLst>
                </a:gridCol>
                <a:gridCol w="455885">
                  <a:extLst>
                    <a:ext uri="{9D8B030D-6E8A-4147-A177-3AD203B41FA5}">
                      <a16:colId xmlns:a16="http://schemas.microsoft.com/office/drawing/2014/main" val="1422833068"/>
                    </a:ext>
                  </a:extLst>
                </a:gridCol>
                <a:gridCol w="455885">
                  <a:extLst>
                    <a:ext uri="{9D8B030D-6E8A-4147-A177-3AD203B41FA5}">
                      <a16:colId xmlns:a16="http://schemas.microsoft.com/office/drawing/2014/main" val="1468198976"/>
                    </a:ext>
                  </a:extLst>
                </a:gridCol>
                <a:gridCol w="455885">
                  <a:extLst>
                    <a:ext uri="{9D8B030D-6E8A-4147-A177-3AD203B41FA5}">
                      <a16:colId xmlns:a16="http://schemas.microsoft.com/office/drawing/2014/main" val="197259529"/>
                    </a:ext>
                  </a:extLst>
                </a:gridCol>
                <a:gridCol w="455885">
                  <a:extLst>
                    <a:ext uri="{9D8B030D-6E8A-4147-A177-3AD203B41FA5}">
                      <a16:colId xmlns:a16="http://schemas.microsoft.com/office/drawing/2014/main" val="1322724232"/>
                    </a:ext>
                  </a:extLst>
                </a:gridCol>
                <a:gridCol w="455885">
                  <a:extLst>
                    <a:ext uri="{9D8B030D-6E8A-4147-A177-3AD203B41FA5}">
                      <a16:colId xmlns:a16="http://schemas.microsoft.com/office/drawing/2014/main" val="821842480"/>
                    </a:ext>
                  </a:extLst>
                </a:gridCol>
                <a:gridCol w="455885">
                  <a:extLst>
                    <a:ext uri="{9D8B030D-6E8A-4147-A177-3AD203B41FA5}">
                      <a16:colId xmlns:a16="http://schemas.microsoft.com/office/drawing/2014/main" val="1166135011"/>
                    </a:ext>
                  </a:extLst>
                </a:gridCol>
                <a:gridCol w="455885">
                  <a:extLst>
                    <a:ext uri="{9D8B030D-6E8A-4147-A177-3AD203B41FA5}">
                      <a16:colId xmlns:a16="http://schemas.microsoft.com/office/drawing/2014/main" val="444591390"/>
                    </a:ext>
                  </a:extLst>
                </a:gridCol>
                <a:gridCol w="455885">
                  <a:extLst>
                    <a:ext uri="{9D8B030D-6E8A-4147-A177-3AD203B41FA5}">
                      <a16:colId xmlns:a16="http://schemas.microsoft.com/office/drawing/2014/main" val="615726350"/>
                    </a:ext>
                  </a:extLst>
                </a:gridCol>
                <a:gridCol w="455885">
                  <a:extLst>
                    <a:ext uri="{9D8B030D-6E8A-4147-A177-3AD203B41FA5}">
                      <a16:colId xmlns:a16="http://schemas.microsoft.com/office/drawing/2014/main" val="4200387482"/>
                    </a:ext>
                  </a:extLst>
                </a:gridCol>
                <a:gridCol w="455885">
                  <a:extLst>
                    <a:ext uri="{9D8B030D-6E8A-4147-A177-3AD203B41FA5}">
                      <a16:colId xmlns:a16="http://schemas.microsoft.com/office/drawing/2014/main" val="3762408691"/>
                    </a:ext>
                  </a:extLst>
                </a:gridCol>
                <a:gridCol w="455885">
                  <a:extLst>
                    <a:ext uri="{9D8B030D-6E8A-4147-A177-3AD203B41FA5}">
                      <a16:colId xmlns:a16="http://schemas.microsoft.com/office/drawing/2014/main" val="3728591994"/>
                    </a:ext>
                  </a:extLst>
                </a:gridCol>
                <a:gridCol w="455885">
                  <a:extLst>
                    <a:ext uri="{9D8B030D-6E8A-4147-A177-3AD203B41FA5}">
                      <a16:colId xmlns:a16="http://schemas.microsoft.com/office/drawing/2014/main" val="3299963286"/>
                    </a:ext>
                  </a:extLst>
                </a:gridCol>
                <a:gridCol w="455885">
                  <a:extLst>
                    <a:ext uri="{9D8B030D-6E8A-4147-A177-3AD203B41FA5}">
                      <a16:colId xmlns:a16="http://schemas.microsoft.com/office/drawing/2014/main" val="2259066990"/>
                    </a:ext>
                  </a:extLst>
                </a:gridCol>
                <a:gridCol w="455885">
                  <a:extLst>
                    <a:ext uri="{9D8B030D-6E8A-4147-A177-3AD203B41FA5}">
                      <a16:colId xmlns:a16="http://schemas.microsoft.com/office/drawing/2014/main" val="3068723782"/>
                    </a:ext>
                  </a:extLst>
                </a:gridCol>
              </a:tblGrid>
              <a:tr h="370840">
                <a:tc>
                  <a:txBody>
                    <a:bodyPr/>
                    <a:lstStyle/>
                    <a:p>
                      <a:r>
                        <a:rPr lang="en-US" dirty="0" smtClean="0"/>
                        <a:t>Plain</a:t>
                      </a:r>
                      <a:endParaRPr lang="en-US" dirty="0"/>
                    </a:p>
                  </a:txBody>
                  <a:tcPr/>
                </a:tc>
                <a:tc>
                  <a:txBody>
                    <a:bodyPr/>
                    <a:lstStyle/>
                    <a:p>
                      <a:r>
                        <a:rPr lang="en-US" dirty="0" smtClean="0"/>
                        <a:t>F</a:t>
                      </a:r>
                      <a:endParaRPr lang="en-US" dirty="0"/>
                    </a:p>
                  </a:txBody>
                  <a:tcPr/>
                </a:tc>
                <a:tc>
                  <a:txBody>
                    <a:bodyPr/>
                    <a:lstStyle/>
                    <a:p>
                      <a:r>
                        <a:rPr lang="en-US" dirty="0" smtClean="0"/>
                        <a:t>O</a:t>
                      </a:r>
                      <a:endParaRPr lang="en-US" dirty="0"/>
                    </a:p>
                  </a:txBody>
                  <a:tcPr/>
                </a:tc>
                <a:tc>
                  <a:txBody>
                    <a:bodyPr/>
                    <a:lstStyle/>
                    <a:p>
                      <a:r>
                        <a:rPr lang="en-US" dirty="0" smtClean="0"/>
                        <a:t>U</a:t>
                      </a:r>
                      <a:endParaRPr lang="en-US" dirty="0"/>
                    </a:p>
                  </a:txBody>
                  <a:tcPr/>
                </a:tc>
                <a:tc>
                  <a:txBody>
                    <a:bodyPr/>
                    <a:lstStyle/>
                    <a:p>
                      <a:r>
                        <a:rPr lang="en-US" dirty="0" smtClean="0"/>
                        <a:t>R</a:t>
                      </a:r>
                      <a:endParaRPr lang="en-US" dirty="0"/>
                    </a:p>
                  </a:txBody>
                  <a:tcPr/>
                </a:tc>
                <a:tc>
                  <a:txBody>
                    <a:bodyPr/>
                    <a:lstStyle/>
                    <a:p>
                      <a:r>
                        <a:rPr lang="en-US" dirty="0" smtClean="0"/>
                        <a:t>E</a:t>
                      </a:r>
                      <a:endParaRPr lang="en-US" dirty="0"/>
                    </a:p>
                  </a:txBody>
                  <a:tcPr/>
                </a:tc>
                <a:tc>
                  <a:txBody>
                    <a:bodyPr/>
                    <a:lstStyle/>
                    <a:p>
                      <a:r>
                        <a:rPr lang="en-US" dirty="0" smtClean="0"/>
                        <a:t>N</a:t>
                      </a:r>
                      <a:endParaRPr lang="en-US" dirty="0"/>
                    </a:p>
                  </a:txBody>
                  <a:tcPr/>
                </a:tc>
                <a:tc>
                  <a:txBody>
                    <a:bodyPr/>
                    <a:lstStyle/>
                    <a:p>
                      <a:r>
                        <a:rPr lang="en-US" dirty="0" smtClean="0"/>
                        <a:t>E</a:t>
                      </a:r>
                      <a:endParaRPr lang="en-US" dirty="0"/>
                    </a:p>
                  </a:txBody>
                  <a:tcPr/>
                </a:tc>
                <a:tc>
                  <a:txBody>
                    <a:bodyPr/>
                    <a:lstStyle/>
                    <a:p>
                      <a:r>
                        <a:rPr lang="en-US" dirty="0" smtClean="0"/>
                        <a:t>M</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c>
                  <a:txBody>
                    <a:bodyPr/>
                    <a:lstStyle/>
                    <a:p>
                      <a:r>
                        <a:rPr lang="en-US" dirty="0" smtClean="0"/>
                        <a:t>H</a:t>
                      </a:r>
                      <a:endParaRPr lang="en-US" dirty="0"/>
                    </a:p>
                  </a:txBody>
                  <a:tcPr/>
                </a:tc>
                <a:tc>
                  <a:txBody>
                    <a:bodyPr/>
                    <a:lstStyle/>
                    <a:p>
                      <a:r>
                        <a:rPr lang="en-US" dirty="0" smtClean="0"/>
                        <a:t>I</a:t>
                      </a:r>
                      <a:endParaRPr lang="en-US" dirty="0"/>
                    </a:p>
                  </a:txBody>
                  <a:tcPr/>
                </a:tc>
                <a:tc>
                  <a:txBody>
                    <a:bodyPr/>
                    <a:lstStyle/>
                    <a:p>
                      <a:r>
                        <a:rPr lang="en-US" dirty="0" smtClean="0"/>
                        <a:t>P</a:t>
                      </a:r>
                      <a:endParaRPr lang="en-US" dirty="0"/>
                    </a:p>
                  </a:txBody>
                  <a:tcPr/>
                </a:tc>
                <a:tc>
                  <a:txBody>
                    <a:bodyPr/>
                    <a:lstStyle/>
                    <a:p>
                      <a:r>
                        <a:rPr lang="en-US" dirty="0" smtClean="0"/>
                        <a:t>S</a:t>
                      </a:r>
                      <a:endParaRPr lang="en-US" dirty="0"/>
                    </a:p>
                  </a:txBody>
                  <a:tcPr/>
                </a:tc>
                <a:extLst>
                  <a:ext uri="{0D108BD9-81ED-4DB2-BD59-A6C34878D82A}">
                    <a16:rowId xmlns:a16="http://schemas.microsoft.com/office/drawing/2014/main" val="1961939083"/>
                  </a:ext>
                </a:extLst>
              </a:tr>
              <a:tr h="370840">
                <a:tc>
                  <a:txBody>
                    <a:bodyPr/>
                    <a:lstStyle/>
                    <a:p>
                      <a:r>
                        <a:rPr lang="en-US" dirty="0" smtClean="0"/>
                        <a:t>Key</a:t>
                      </a:r>
                      <a:endParaRPr lang="en-US" dirty="0"/>
                    </a:p>
                  </a:txBody>
                  <a:tcPr/>
                </a:tc>
                <a:tc>
                  <a:txBody>
                    <a:bodyPr/>
                    <a:lstStyle/>
                    <a:p>
                      <a:r>
                        <a:rPr lang="en-US" dirty="0" smtClean="0"/>
                        <a:t>B</a:t>
                      </a:r>
                      <a:endParaRPr lang="en-US" dirty="0"/>
                    </a:p>
                  </a:txBody>
                  <a:tcPr/>
                </a:tc>
                <a:tc>
                  <a:txBody>
                    <a:bodyPr/>
                    <a:lstStyle/>
                    <a:p>
                      <a:r>
                        <a:rPr lang="en-US" dirty="0" smtClean="0"/>
                        <a:t>I</a:t>
                      </a:r>
                      <a:endParaRPr lang="en-US" dirty="0"/>
                    </a:p>
                  </a:txBody>
                  <a:tcPr/>
                </a:tc>
                <a:tc>
                  <a:txBody>
                    <a:bodyPr/>
                    <a:lstStyle/>
                    <a:p>
                      <a:r>
                        <a:rPr lang="en-US" dirty="0" smtClean="0"/>
                        <a:t>R</a:t>
                      </a:r>
                      <a:endParaRPr lang="en-US" dirty="0"/>
                    </a:p>
                  </a:txBody>
                  <a:tcPr/>
                </a:tc>
                <a:tc>
                  <a:txBody>
                    <a:bodyPr/>
                    <a:lstStyle/>
                    <a:p>
                      <a:r>
                        <a:rPr lang="en-US" dirty="0" smtClean="0"/>
                        <a:t>D</a:t>
                      </a:r>
                      <a:endParaRPr lang="en-US" dirty="0"/>
                    </a:p>
                  </a:txBody>
                  <a:tcPr/>
                </a:tc>
                <a:tc>
                  <a:txBody>
                    <a:bodyPr/>
                    <a:lstStyle/>
                    <a:p>
                      <a:r>
                        <a:rPr lang="en-US" dirty="0" smtClean="0"/>
                        <a:t>B</a:t>
                      </a:r>
                      <a:endParaRPr lang="en-US" dirty="0"/>
                    </a:p>
                  </a:txBody>
                  <a:tcPr/>
                </a:tc>
                <a:tc>
                  <a:txBody>
                    <a:bodyPr/>
                    <a:lstStyle/>
                    <a:p>
                      <a:r>
                        <a:rPr lang="en-US" dirty="0" smtClean="0"/>
                        <a:t>I</a:t>
                      </a:r>
                      <a:endParaRPr lang="en-US" dirty="0"/>
                    </a:p>
                  </a:txBody>
                  <a:tcPr/>
                </a:tc>
                <a:tc>
                  <a:txBody>
                    <a:bodyPr/>
                    <a:lstStyle/>
                    <a:p>
                      <a:r>
                        <a:rPr lang="en-US" dirty="0" smtClean="0"/>
                        <a:t>R</a:t>
                      </a:r>
                      <a:endParaRPr lang="en-US" dirty="0"/>
                    </a:p>
                  </a:txBody>
                  <a:tcPr/>
                </a:tc>
                <a:tc>
                  <a:txBody>
                    <a:bodyPr/>
                    <a:lstStyle/>
                    <a:p>
                      <a:r>
                        <a:rPr lang="en-US" dirty="0" smtClean="0"/>
                        <a:t>D</a:t>
                      </a:r>
                      <a:endParaRPr lang="en-US" dirty="0"/>
                    </a:p>
                  </a:txBody>
                  <a:tcPr/>
                </a:tc>
                <a:tc>
                  <a:txBody>
                    <a:bodyPr/>
                    <a:lstStyle/>
                    <a:p>
                      <a:r>
                        <a:rPr lang="en-US" dirty="0" smtClean="0"/>
                        <a:t>B</a:t>
                      </a:r>
                      <a:endParaRPr lang="en-US" dirty="0"/>
                    </a:p>
                  </a:txBody>
                  <a:tcPr/>
                </a:tc>
                <a:tc>
                  <a:txBody>
                    <a:bodyPr/>
                    <a:lstStyle/>
                    <a:p>
                      <a:r>
                        <a:rPr lang="en-US" dirty="0" smtClean="0"/>
                        <a:t>I</a:t>
                      </a:r>
                      <a:endParaRPr lang="en-US" dirty="0"/>
                    </a:p>
                  </a:txBody>
                  <a:tcPr/>
                </a:tc>
                <a:tc>
                  <a:txBody>
                    <a:bodyPr/>
                    <a:lstStyle/>
                    <a:p>
                      <a:r>
                        <a:rPr lang="en-US" dirty="0" smtClean="0"/>
                        <a:t>R</a:t>
                      </a:r>
                      <a:endParaRPr lang="en-US" dirty="0"/>
                    </a:p>
                  </a:txBody>
                  <a:tcPr/>
                </a:tc>
                <a:tc>
                  <a:txBody>
                    <a:bodyPr/>
                    <a:lstStyle/>
                    <a:p>
                      <a:r>
                        <a:rPr lang="en-US" dirty="0" smtClean="0"/>
                        <a:t>D</a:t>
                      </a:r>
                      <a:endParaRPr lang="en-US" dirty="0"/>
                    </a:p>
                  </a:txBody>
                  <a:tcPr/>
                </a:tc>
                <a:tc>
                  <a:txBody>
                    <a:bodyPr/>
                    <a:lstStyle/>
                    <a:p>
                      <a:r>
                        <a:rPr lang="en-US" dirty="0" smtClean="0"/>
                        <a:t>B</a:t>
                      </a:r>
                      <a:endParaRPr lang="en-US" dirty="0"/>
                    </a:p>
                  </a:txBody>
                  <a:tcPr/>
                </a:tc>
                <a:tc>
                  <a:txBody>
                    <a:bodyPr/>
                    <a:lstStyle/>
                    <a:p>
                      <a:r>
                        <a:rPr lang="en-US" dirty="0" smtClean="0"/>
                        <a:t>I</a:t>
                      </a:r>
                      <a:endParaRPr lang="en-US" dirty="0"/>
                    </a:p>
                  </a:txBody>
                  <a:tcPr/>
                </a:tc>
                <a:extLst>
                  <a:ext uri="{0D108BD9-81ED-4DB2-BD59-A6C34878D82A}">
                    <a16:rowId xmlns:a16="http://schemas.microsoft.com/office/drawing/2014/main" val="3612462464"/>
                  </a:ext>
                </a:extLst>
              </a:tr>
              <a:tr h="370840">
                <a:tc>
                  <a:txBody>
                    <a:bodyPr/>
                    <a:lstStyle/>
                    <a:p>
                      <a:r>
                        <a:rPr lang="en-US" dirty="0" smtClean="0"/>
                        <a:t>Cipher</a:t>
                      </a:r>
                      <a:endParaRPr lang="en-US" dirty="0"/>
                    </a:p>
                  </a:txBody>
                  <a:tcPr/>
                </a:tc>
                <a:tc>
                  <a:txBody>
                    <a:bodyPr/>
                    <a:lstStyle/>
                    <a:p>
                      <a:r>
                        <a:rPr lang="en-US" dirty="0" smtClean="0"/>
                        <a:t>H</a:t>
                      </a:r>
                      <a:endParaRPr lang="en-US" dirty="0"/>
                    </a:p>
                  </a:txBody>
                  <a:tcPr/>
                </a:tc>
                <a:tc>
                  <a:txBody>
                    <a:bodyPr/>
                    <a:lstStyle/>
                    <a:p>
                      <a:r>
                        <a:rPr lang="en-US" dirty="0" smtClean="0"/>
                        <a:t>X</a:t>
                      </a:r>
                      <a:endParaRPr lang="en-US" dirty="0"/>
                    </a:p>
                  </a:txBody>
                  <a:tcPr/>
                </a:tc>
                <a:tc>
                  <a:txBody>
                    <a:bodyPr/>
                    <a:lstStyle/>
                    <a:p>
                      <a:r>
                        <a:rPr lang="en-US" dirty="0" smtClean="0"/>
                        <a:t>M</a:t>
                      </a:r>
                      <a:endParaRPr lang="en-US" dirty="0"/>
                    </a:p>
                  </a:txBody>
                  <a:tcPr/>
                </a:tc>
                <a:tc>
                  <a:txBody>
                    <a:bodyPr/>
                    <a:lstStyle/>
                    <a:p>
                      <a:r>
                        <a:rPr lang="en-US" dirty="0" smtClean="0"/>
                        <a:t>V</a:t>
                      </a:r>
                      <a:endParaRPr lang="en-US" dirty="0"/>
                    </a:p>
                  </a:txBody>
                  <a:tcPr/>
                </a:tc>
                <a:tc>
                  <a:txBody>
                    <a:bodyPr/>
                    <a:lstStyle/>
                    <a:p>
                      <a:r>
                        <a:rPr lang="en-US" dirty="0" smtClean="0"/>
                        <a:t>G</a:t>
                      </a:r>
                      <a:endParaRPr lang="en-US" dirty="0"/>
                    </a:p>
                  </a:txBody>
                  <a:tcPr/>
                </a:tc>
                <a:tc>
                  <a:txBody>
                    <a:bodyPr/>
                    <a:lstStyle/>
                    <a:p>
                      <a:r>
                        <a:rPr lang="en-US" dirty="0" smtClean="0"/>
                        <a:t>W</a:t>
                      </a:r>
                      <a:endParaRPr lang="en-US" dirty="0"/>
                    </a:p>
                  </a:txBody>
                  <a:tcPr/>
                </a:tc>
                <a:tc>
                  <a:txBody>
                    <a:bodyPr/>
                    <a:lstStyle/>
                    <a:p>
                      <a:r>
                        <a:rPr lang="en-US" dirty="0" smtClean="0"/>
                        <a:t>W</a:t>
                      </a:r>
                      <a:endParaRPr lang="en-US" dirty="0"/>
                    </a:p>
                  </a:txBody>
                  <a:tcPr/>
                </a:tc>
                <a:tc>
                  <a:txBody>
                    <a:bodyPr/>
                    <a:lstStyle/>
                    <a:p>
                      <a:r>
                        <a:rPr lang="en-US" dirty="0" smtClean="0"/>
                        <a:t>Q</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Z</a:t>
                      </a:r>
                      <a:endParaRPr lang="en-US" dirty="0"/>
                    </a:p>
                  </a:txBody>
                  <a:tcPr/>
                </a:tc>
                <a:tc>
                  <a:txBody>
                    <a:bodyPr/>
                    <a:lstStyle/>
                    <a:p>
                      <a:r>
                        <a:rPr lang="en-US" dirty="0" smtClean="0"/>
                        <a:t>M</a:t>
                      </a:r>
                      <a:endParaRPr lang="en-US" dirty="0"/>
                    </a:p>
                  </a:txBody>
                  <a:tcPr/>
                </a:tc>
                <a:tc>
                  <a:txBody>
                    <a:bodyPr/>
                    <a:lstStyle/>
                    <a:p>
                      <a:r>
                        <a:rPr lang="en-US" dirty="0" smtClean="0"/>
                        <a:t>R</a:t>
                      </a:r>
                      <a:endParaRPr lang="en-US" dirty="0"/>
                    </a:p>
                  </a:txBody>
                  <a:tcPr/>
                </a:tc>
                <a:tc>
                  <a:txBody>
                    <a:bodyPr/>
                    <a:lstStyle/>
                    <a:p>
                      <a:r>
                        <a:rPr lang="en-US" dirty="0" smtClean="0"/>
                        <a:t>B</a:t>
                      </a:r>
                      <a:endParaRPr lang="en-US" dirty="0"/>
                    </a:p>
                  </a:txBody>
                  <a:tcPr/>
                </a:tc>
                <a:extLst>
                  <a:ext uri="{0D108BD9-81ED-4DB2-BD59-A6C34878D82A}">
                    <a16:rowId xmlns:a16="http://schemas.microsoft.com/office/drawing/2014/main" val="305640155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89684533"/>
              </p:ext>
            </p:extLst>
          </p:nvPr>
        </p:nvGraphicFramePr>
        <p:xfrm>
          <a:off x="981635" y="5410200"/>
          <a:ext cx="7422793" cy="1112520"/>
        </p:xfrm>
        <a:graphic>
          <a:graphicData uri="http://schemas.openxmlformats.org/drawingml/2006/table">
            <a:tbl>
              <a:tblPr firstRow="1" bandRow="1">
                <a:tableStyleId>{5C22544A-7EE6-4342-B048-85BDC9FD1C3A}</a:tableStyleId>
              </a:tblPr>
              <a:tblGrid>
                <a:gridCol w="999565">
                  <a:extLst>
                    <a:ext uri="{9D8B030D-6E8A-4147-A177-3AD203B41FA5}">
                      <a16:colId xmlns:a16="http://schemas.microsoft.com/office/drawing/2014/main" val="847663463"/>
                    </a:ext>
                  </a:extLst>
                </a:gridCol>
                <a:gridCol w="381000">
                  <a:extLst>
                    <a:ext uri="{9D8B030D-6E8A-4147-A177-3AD203B41FA5}">
                      <a16:colId xmlns:a16="http://schemas.microsoft.com/office/drawing/2014/main" val="1666845992"/>
                    </a:ext>
                  </a:extLst>
                </a:gridCol>
                <a:gridCol w="533400">
                  <a:extLst>
                    <a:ext uri="{9D8B030D-6E8A-4147-A177-3AD203B41FA5}">
                      <a16:colId xmlns:a16="http://schemas.microsoft.com/office/drawing/2014/main" val="1422711927"/>
                    </a:ext>
                  </a:extLst>
                </a:gridCol>
                <a:gridCol w="457200">
                  <a:extLst>
                    <a:ext uri="{9D8B030D-6E8A-4147-A177-3AD203B41FA5}">
                      <a16:colId xmlns:a16="http://schemas.microsoft.com/office/drawing/2014/main" val="1742582119"/>
                    </a:ext>
                  </a:extLst>
                </a:gridCol>
                <a:gridCol w="457200">
                  <a:extLst>
                    <a:ext uri="{9D8B030D-6E8A-4147-A177-3AD203B41FA5}">
                      <a16:colId xmlns:a16="http://schemas.microsoft.com/office/drawing/2014/main" val="3649668114"/>
                    </a:ext>
                  </a:extLst>
                </a:gridCol>
                <a:gridCol w="381000">
                  <a:extLst>
                    <a:ext uri="{9D8B030D-6E8A-4147-A177-3AD203B41FA5}">
                      <a16:colId xmlns:a16="http://schemas.microsoft.com/office/drawing/2014/main" val="2401170387"/>
                    </a:ext>
                  </a:extLst>
                </a:gridCol>
                <a:gridCol w="533400">
                  <a:extLst>
                    <a:ext uri="{9D8B030D-6E8A-4147-A177-3AD203B41FA5}">
                      <a16:colId xmlns:a16="http://schemas.microsoft.com/office/drawing/2014/main" val="3359927903"/>
                    </a:ext>
                  </a:extLst>
                </a:gridCol>
                <a:gridCol w="457200">
                  <a:extLst>
                    <a:ext uri="{9D8B030D-6E8A-4147-A177-3AD203B41FA5}">
                      <a16:colId xmlns:a16="http://schemas.microsoft.com/office/drawing/2014/main" val="3759071782"/>
                    </a:ext>
                  </a:extLst>
                </a:gridCol>
                <a:gridCol w="457200">
                  <a:extLst>
                    <a:ext uri="{9D8B030D-6E8A-4147-A177-3AD203B41FA5}">
                      <a16:colId xmlns:a16="http://schemas.microsoft.com/office/drawing/2014/main" val="2594683282"/>
                    </a:ext>
                  </a:extLst>
                </a:gridCol>
                <a:gridCol w="457200">
                  <a:extLst>
                    <a:ext uri="{9D8B030D-6E8A-4147-A177-3AD203B41FA5}">
                      <a16:colId xmlns:a16="http://schemas.microsoft.com/office/drawing/2014/main" val="1160371211"/>
                    </a:ext>
                  </a:extLst>
                </a:gridCol>
                <a:gridCol w="457200">
                  <a:extLst>
                    <a:ext uri="{9D8B030D-6E8A-4147-A177-3AD203B41FA5}">
                      <a16:colId xmlns:a16="http://schemas.microsoft.com/office/drawing/2014/main" val="4159401116"/>
                    </a:ext>
                  </a:extLst>
                </a:gridCol>
                <a:gridCol w="457200">
                  <a:extLst>
                    <a:ext uri="{9D8B030D-6E8A-4147-A177-3AD203B41FA5}">
                      <a16:colId xmlns:a16="http://schemas.microsoft.com/office/drawing/2014/main" val="1571009694"/>
                    </a:ext>
                  </a:extLst>
                </a:gridCol>
                <a:gridCol w="457200">
                  <a:extLst>
                    <a:ext uri="{9D8B030D-6E8A-4147-A177-3AD203B41FA5}">
                      <a16:colId xmlns:a16="http://schemas.microsoft.com/office/drawing/2014/main" val="3479695027"/>
                    </a:ext>
                  </a:extLst>
                </a:gridCol>
                <a:gridCol w="457200">
                  <a:extLst>
                    <a:ext uri="{9D8B030D-6E8A-4147-A177-3AD203B41FA5}">
                      <a16:colId xmlns:a16="http://schemas.microsoft.com/office/drawing/2014/main" val="1644346992"/>
                    </a:ext>
                  </a:extLst>
                </a:gridCol>
                <a:gridCol w="479628">
                  <a:extLst>
                    <a:ext uri="{9D8B030D-6E8A-4147-A177-3AD203B41FA5}">
                      <a16:colId xmlns:a16="http://schemas.microsoft.com/office/drawing/2014/main" val="4051279557"/>
                    </a:ext>
                  </a:extLst>
                </a:gridCol>
              </a:tblGrid>
              <a:tr h="370840">
                <a:tc>
                  <a:txBody>
                    <a:bodyPr/>
                    <a:lstStyle/>
                    <a:p>
                      <a:r>
                        <a:rPr lang="en-US" dirty="0" smtClean="0"/>
                        <a:t>Plain</a:t>
                      </a:r>
                      <a:endParaRPr lang="en-US" dirty="0"/>
                    </a:p>
                  </a:txBody>
                  <a:tcPr/>
                </a:tc>
                <a:tc>
                  <a:txBody>
                    <a:bodyPr/>
                    <a:lstStyle/>
                    <a:p>
                      <a:r>
                        <a:rPr lang="en-US" dirty="0" smtClean="0"/>
                        <a:t>6</a:t>
                      </a:r>
                      <a:endParaRPr lang="en-US" dirty="0"/>
                    </a:p>
                  </a:txBody>
                  <a:tcPr/>
                </a:tc>
                <a:tc>
                  <a:txBody>
                    <a:bodyPr/>
                    <a:lstStyle/>
                    <a:p>
                      <a:r>
                        <a:rPr lang="en-US" dirty="0" smtClean="0"/>
                        <a:t>15</a:t>
                      </a:r>
                      <a:endParaRPr lang="en-US" dirty="0"/>
                    </a:p>
                  </a:txBody>
                  <a:tcPr/>
                </a:tc>
                <a:tc>
                  <a:txBody>
                    <a:bodyPr/>
                    <a:lstStyle/>
                    <a:p>
                      <a:r>
                        <a:rPr lang="en-US" dirty="0" smtClean="0"/>
                        <a:t>21</a:t>
                      </a:r>
                      <a:endParaRPr lang="en-US" dirty="0"/>
                    </a:p>
                  </a:txBody>
                  <a:tcPr/>
                </a:tc>
                <a:tc>
                  <a:txBody>
                    <a:bodyPr/>
                    <a:lstStyle/>
                    <a:p>
                      <a:r>
                        <a:rPr lang="en-US" dirty="0" smtClean="0"/>
                        <a:t>18</a:t>
                      </a:r>
                      <a:endParaRPr lang="en-US" dirty="0"/>
                    </a:p>
                  </a:txBody>
                  <a:tcPr/>
                </a:tc>
                <a:tc>
                  <a:txBody>
                    <a:bodyPr/>
                    <a:lstStyle/>
                    <a:p>
                      <a:r>
                        <a:rPr lang="en-US" dirty="0" smtClean="0"/>
                        <a:t>5</a:t>
                      </a:r>
                      <a:endParaRPr lang="en-US" dirty="0"/>
                    </a:p>
                  </a:txBody>
                  <a:tcPr/>
                </a:tc>
                <a:tc>
                  <a:txBody>
                    <a:bodyPr/>
                    <a:lstStyle/>
                    <a:p>
                      <a:r>
                        <a:rPr lang="en-US" dirty="0" smtClean="0"/>
                        <a:t>14</a:t>
                      </a:r>
                      <a:endParaRPr lang="en-US" dirty="0"/>
                    </a:p>
                  </a:txBody>
                  <a:tcPr/>
                </a:tc>
                <a:tc>
                  <a:txBody>
                    <a:bodyPr/>
                    <a:lstStyle/>
                    <a:p>
                      <a:r>
                        <a:rPr lang="en-US" dirty="0" smtClean="0"/>
                        <a:t>5</a:t>
                      </a:r>
                      <a:endParaRPr lang="en-US" dirty="0"/>
                    </a:p>
                  </a:txBody>
                  <a:tcPr/>
                </a:tc>
                <a:tc>
                  <a:txBody>
                    <a:bodyPr/>
                    <a:lstStyle/>
                    <a:p>
                      <a:r>
                        <a:rPr lang="en-US" dirty="0" smtClean="0"/>
                        <a:t>13</a:t>
                      </a:r>
                      <a:endParaRPr lang="en-US" dirty="0"/>
                    </a:p>
                  </a:txBody>
                  <a:tcPr/>
                </a:tc>
                <a:tc>
                  <a:txBody>
                    <a:bodyPr/>
                    <a:lstStyle/>
                    <a:p>
                      <a:r>
                        <a:rPr lang="en-US" dirty="0" smtClean="0"/>
                        <a:t>25</a:t>
                      </a:r>
                      <a:endParaRPr lang="en-US" dirty="0"/>
                    </a:p>
                  </a:txBody>
                  <a:tcPr/>
                </a:tc>
                <a:tc>
                  <a:txBody>
                    <a:bodyPr/>
                    <a:lstStyle/>
                    <a:p>
                      <a:r>
                        <a:rPr lang="en-US" dirty="0" smtClean="0"/>
                        <a:t>19</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16</a:t>
                      </a:r>
                      <a:endParaRPr lang="en-US" dirty="0"/>
                    </a:p>
                  </a:txBody>
                  <a:tcPr/>
                </a:tc>
                <a:tc>
                  <a:txBody>
                    <a:bodyPr/>
                    <a:lstStyle/>
                    <a:p>
                      <a:r>
                        <a:rPr lang="en-US" dirty="0" smtClean="0"/>
                        <a:t>19</a:t>
                      </a:r>
                      <a:endParaRPr lang="en-US" dirty="0"/>
                    </a:p>
                  </a:txBody>
                  <a:tcPr/>
                </a:tc>
                <a:extLst>
                  <a:ext uri="{0D108BD9-81ED-4DB2-BD59-A6C34878D82A}">
                    <a16:rowId xmlns:a16="http://schemas.microsoft.com/office/drawing/2014/main" val="3146969487"/>
                  </a:ext>
                </a:extLst>
              </a:tr>
              <a:tr h="370840">
                <a:tc>
                  <a:txBody>
                    <a:bodyPr/>
                    <a:lstStyle/>
                    <a:p>
                      <a:r>
                        <a:rPr lang="en-US" dirty="0" smtClean="0"/>
                        <a:t>Key</a:t>
                      </a:r>
                      <a:endParaRPr lang="en-US" dirty="0"/>
                    </a:p>
                  </a:txBody>
                  <a:tcPr/>
                </a:tc>
                <a:tc>
                  <a:txBody>
                    <a:bodyPr/>
                    <a:lstStyle/>
                    <a:p>
                      <a:r>
                        <a:rPr lang="en-US" dirty="0" smtClean="0"/>
                        <a:t>2</a:t>
                      </a:r>
                      <a:endParaRPr lang="en-US" dirty="0"/>
                    </a:p>
                  </a:txBody>
                  <a:tcPr/>
                </a:tc>
                <a:tc>
                  <a:txBody>
                    <a:bodyPr/>
                    <a:lstStyle/>
                    <a:p>
                      <a:r>
                        <a:rPr lang="en-US" dirty="0" smtClean="0"/>
                        <a:t>9</a:t>
                      </a:r>
                      <a:endParaRPr lang="en-US" dirty="0"/>
                    </a:p>
                  </a:txBody>
                  <a:tcPr/>
                </a:tc>
                <a:tc>
                  <a:txBody>
                    <a:bodyPr/>
                    <a:lstStyle/>
                    <a:p>
                      <a:r>
                        <a:rPr lang="en-US" dirty="0" smtClean="0"/>
                        <a:t>18</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9</a:t>
                      </a:r>
                      <a:endParaRPr lang="en-US" dirty="0"/>
                    </a:p>
                  </a:txBody>
                  <a:tcPr/>
                </a:tc>
                <a:tc>
                  <a:txBody>
                    <a:bodyPr/>
                    <a:lstStyle/>
                    <a:p>
                      <a:r>
                        <a:rPr lang="en-US" dirty="0" smtClean="0"/>
                        <a:t>18</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9</a:t>
                      </a:r>
                      <a:endParaRPr lang="en-US" dirty="0"/>
                    </a:p>
                  </a:txBody>
                  <a:tcPr/>
                </a:tc>
                <a:tc>
                  <a:txBody>
                    <a:bodyPr/>
                    <a:lstStyle/>
                    <a:p>
                      <a:r>
                        <a:rPr lang="en-US" dirty="0" smtClean="0"/>
                        <a:t>18</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val="1141103542"/>
                  </a:ext>
                </a:extLst>
              </a:tr>
              <a:tr h="370840">
                <a:tc>
                  <a:txBody>
                    <a:bodyPr/>
                    <a:lstStyle/>
                    <a:p>
                      <a:r>
                        <a:rPr lang="en-US" dirty="0" smtClean="0"/>
                        <a:t>Cipher</a:t>
                      </a:r>
                      <a:endParaRPr lang="en-US" dirty="0"/>
                    </a:p>
                  </a:txBody>
                  <a:tcPr/>
                </a:tc>
                <a:tc>
                  <a:txBody>
                    <a:bodyPr/>
                    <a:lstStyle/>
                    <a:p>
                      <a:r>
                        <a:rPr lang="en-US" dirty="0" smtClean="0"/>
                        <a:t>8</a:t>
                      </a:r>
                      <a:endParaRPr lang="en-US" dirty="0"/>
                    </a:p>
                  </a:txBody>
                  <a:tcPr/>
                </a:tc>
                <a:tc>
                  <a:txBody>
                    <a:bodyPr/>
                    <a:lstStyle/>
                    <a:p>
                      <a:r>
                        <a:rPr lang="en-US" dirty="0" smtClean="0"/>
                        <a:t>24</a:t>
                      </a:r>
                      <a:endParaRPr lang="en-US" dirty="0"/>
                    </a:p>
                  </a:txBody>
                  <a:tcPr/>
                </a:tc>
                <a:tc>
                  <a:txBody>
                    <a:bodyPr/>
                    <a:lstStyle/>
                    <a:p>
                      <a:r>
                        <a:rPr lang="en-US" dirty="0" smtClean="0"/>
                        <a:t>13</a:t>
                      </a:r>
                      <a:endParaRPr lang="en-US" dirty="0"/>
                    </a:p>
                  </a:txBody>
                  <a:tcPr/>
                </a:tc>
                <a:tc>
                  <a:txBody>
                    <a:bodyPr/>
                    <a:lstStyle/>
                    <a:p>
                      <a:r>
                        <a:rPr lang="en-US" dirty="0" smtClean="0"/>
                        <a:t>22</a:t>
                      </a:r>
                      <a:endParaRPr lang="en-US" dirty="0"/>
                    </a:p>
                  </a:txBody>
                  <a:tcPr/>
                </a:tc>
                <a:tc>
                  <a:txBody>
                    <a:bodyPr/>
                    <a:lstStyle/>
                    <a:p>
                      <a:r>
                        <a:rPr lang="en-US" dirty="0" smtClean="0"/>
                        <a:t>7</a:t>
                      </a:r>
                      <a:endParaRPr lang="en-US" dirty="0"/>
                    </a:p>
                  </a:txBody>
                  <a:tcPr/>
                </a:tc>
                <a:tc>
                  <a:txBody>
                    <a:bodyPr/>
                    <a:lstStyle/>
                    <a:p>
                      <a:r>
                        <a:rPr lang="en-US" dirty="0" smtClean="0"/>
                        <a:t>23</a:t>
                      </a:r>
                      <a:endParaRPr lang="en-US" dirty="0"/>
                    </a:p>
                  </a:txBody>
                  <a:tcPr/>
                </a:tc>
                <a:tc>
                  <a:txBody>
                    <a:bodyPr/>
                    <a:lstStyle/>
                    <a:p>
                      <a:r>
                        <a:rPr lang="en-US" dirty="0" smtClean="0"/>
                        <a:t>23</a:t>
                      </a:r>
                      <a:endParaRPr lang="en-US" dirty="0"/>
                    </a:p>
                  </a:txBody>
                  <a:tcPr/>
                </a:tc>
                <a:tc>
                  <a:txBody>
                    <a:bodyPr/>
                    <a:lstStyle/>
                    <a:p>
                      <a:r>
                        <a:rPr lang="en-US" dirty="0" smtClean="0"/>
                        <a:t>17</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26</a:t>
                      </a:r>
                      <a:endParaRPr lang="en-US" dirty="0"/>
                    </a:p>
                  </a:txBody>
                  <a:tcPr/>
                </a:tc>
                <a:tc>
                  <a:txBody>
                    <a:bodyPr/>
                    <a:lstStyle/>
                    <a:p>
                      <a:r>
                        <a:rPr lang="en-US" dirty="0" smtClean="0"/>
                        <a:t>13</a:t>
                      </a:r>
                      <a:endParaRPr lang="en-US" dirty="0"/>
                    </a:p>
                  </a:txBody>
                  <a:tcPr/>
                </a:tc>
                <a:tc>
                  <a:txBody>
                    <a:bodyPr/>
                    <a:lstStyle/>
                    <a:p>
                      <a:r>
                        <a:rPr lang="en-US" dirty="0" smtClean="0"/>
                        <a:t>18</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100005327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(2)</a:t>
            </a:r>
            <a:endParaRPr lang="en-US" dirty="0"/>
          </a:p>
        </p:txBody>
      </p:sp>
      <p:sp>
        <p:nvSpPr>
          <p:cNvPr id="3" name="Content Placeholder 2"/>
          <p:cNvSpPr>
            <a:spLocks noGrp="1"/>
          </p:cNvSpPr>
          <p:nvPr>
            <p:ph idx="1"/>
          </p:nvPr>
        </p:nvSpPr>
        <p:spPr/>
        <p:txBody>
          <a:bodyPr/>
          <a:lstStyle/>
          <a:p>
            <a:r>
              <a:rPr lang="en-US" altLang="en-US" sz="2400" dirty="0"/>
              <a:t>One-time pad (e.g. JN-25)</a:t>
            </a:r>
          </a:p>
          <a:p>
            <a:pPr lvl="1"/>
            <a:r>
              <a:rPr lang="en-US" altLang="en-US" sz="2000" dirty="0" smtClean="0"/>
              <a:t>A good implementation of </a:t>
            </a:r>
            <a:r>
              <a:rPr lang="en-US" altLang="en-US" sz="2000" dirty="0"/>
              <a:t>a </a:t>
            </a:r>
            <a:r>
              <a:rPr lang="en-US" altLang="en-US" sz="2000" dirty="0" err="1"/>
              <a:t>Vigenère</a:t>
            </a:r>
            <a:r>
              <a:rPr lang="en-US" altLang="en-US" sz="2000" dirty="0"/>
              <a:t> </a:t>
            </a:r>
            <a:r>
              <a:rPr lang="en-US" altLang="en-US" sz="2000" dirty="0" smtClean="0"/>
              <a:t>cipher.</a:t>
            </a:r>
          </a:p>
          <a:p>
            <a:pPr lvl="1"/>
            <a:r>
              <a:rPr lang="en-US" altLang="en-US" sz="2000" dirty="0" smtClean="0"/>
              <a:t>Dictionary </a:t>
            </a:r>
            <a:r>
              <a:rPr lang="en-US" altLang="en-US" sz="2000" dirty="0"/>
              <a:t>table:  convert each word to a 5-digit number</a:t>
            </a:r>
          </a:p>
          <a:p>
            <a:pPr lvl="1"/>
            <a:r>
              <a:rPr lang="en-US" altLang="en-US" sz="2000" dirty="0"/>
              <a:t>Additive table:  add the next random number to each word</a:t>
            </a:r>
          </a:p>
          <a:p>
            <a:pPr lvl="1"/>
            <a:r>
              <a:rPr lang="en-US" altLang="en-US" sz="2000" dirty="0"/>
              <a:t>Preface the message by indicating where in additive table you are starting the encoding</a:t>
            </a:r>
          </a:p>
          <a:p>
            <a:pPr lvl="1"/>
            <a:r>
              <a:rPr lang="en-US" altLang="en-US" sz="2000" dirty="0"/>
              <a:t>Tables may be periodically changed.</a:t>
            </a:r>
          </a:p>
          <a:p>
            <a:pPr lvl="1"/>
            <a:r>
              <a:rPr lang="en-US" altLang="en-US" sz="2000" dirty="0"/>
              <a:t>Example:  “encryption code book”</a:t>
            </a:r>
          </a:p>
          <a:p>
            <a:endParaRPr lang="en-US" altLang="en-US" sz="2400" dirty="0" smtClean="0"/>
          </a:p>
          <a:p>
            <a:r>
              <a:rPr lang="en-US" altLang="en-US" sz="2400" dirty="0" smtClean="0"/>
              <a:t>Data </a:t>
            </a:r>
            <a:r>
              <a:rPr lang="en-US" altLang="en-US" sz="2400" dirty="0"/>
              <a:t>encryption standard</a:t>
            </a:r>
          </a:p>
          <a:p>
            <a:pPr lvl="1"/>
            <a:r>
              <a:rPr lang="en-US" altLang="en-US" sz="2000" dirty="0"/>
              <a:t>Manipulate 64-bit chunks at a time, using XOR and shift operators.</a:t>
            </a:r>
          </a:p>
          <a:p>
            <a:endParaRPr lang="en-US" dirty="0"/>
          </a:p>
        </p:txBody>
      </p:sp>
    </p:spTree>
    <p:extLst>
      <p:ext uri="{BB962C8B-B14F-4D97-AF65-F5344CB8AC3E}">
        <p14:creationId xmlns:p14="http://schemas.microsoft.com/office/powerpoint/2010/main" val="302537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le 1"/>
          <p:cNvSpPr>
            <a:spLocks noGrp="1"/>
          </p:cNvSpPr>
          <p:nvPr>
            <p:ph type="title"/>
          </p:nvPr>
        </p:nvSpPr>
        <p:spPr/>
        <p:txBody>
          <a:bodyPr/>
          <a:lstStyle/>
          <a:p>
            <a:r>
              <a:rPr lang="en-US" altLang="en-US" smtClean="0"/>
              <a:t>Background</a:t>
            </a:r>
          </a:p>
        </p:txBody>
      </p:sp>
      <p:sp>
        <p:nvSpPr>
          <p:cNvPr id="244739" name="Content Placeholder 2"/>
          <p:cNvSpPr>
            <a:spLocks noGrp="1"/>
          </p:cNvSpPr>
          <p:nvPr>
            <p:ph idx="1"/>
          </p:nvPr>
        </p:nvSpPr>
        <p:spPr/>
        <p:txBody>
          <a:bodyPr/>
          <a:lstStyle/>
          <a:p>
            <a:r>
              <a:rPr lang="en-US" altLang="en-US" sz="2400" smtClean="0"/>
              <a:t>Protect from …</a:t>
            </a:r>
          </a:p>
          <a:p>
            <a:pPr lvl="1"/>
            <a:r>
              <a:rPr lang="en-US" altLang="en-US" sz="2000" smtClean="0"/>
              <a:t>Malicious, unauthorized or incompetent users</a:t>
            </a:r>
          </a:p>
          <a:p>
            <a:pPr lvl="1"/>
            <a:r>
              <a:rPr lang="en-US" altLang="en-US" sz="2000" smtClean="0"/>
              <a:t>Waste (e.g. accessing expensive equipment just because cheaper resource is busy)</a:t>
            </a:r>
          </a:p>
          <a:p>
            <a:r>
              <a:rPr lang="en-US" altLang="en-US" sz="2400" smtClean="0"/>
              <a:t>Distinguish between:  policy &amp; mechanism</a:t>
            </a:r>
          </a:p>
          <a:p>
            <a:r>
              <a:rPr lang="en-US" altLang="en-US" sz="2400" smtClean="0"/>
              <a:t>Principle of least privilege</a:t>
            </a:r>
          </a:p>
          <a:p>
            <a:pPr lvl="1"/>
            <a:r>
              <a:rPr lang="en-US" altLang="en-US" sz="2000" smtClean="0"/>
              <a:t>Minimum damage in case of error</a:t>
            </a:r>
          </a:p>
          <a:p>
            <a:pPr lvl="1"/>
            <a:r>
              <a:rPr lang="en-US" altLang="en-US" sz="2000" smtClean="0"/>
              <a:t>Easier to identify who did what</a:t>
            </a:r>
          </a:p>
          <a:p>
            <a:pPr lvl="1"/>
            <a:r>
              <a:rPr lang="en-US" altLang="en-US" sz="2000" smtClean="0"/>
              <a:t>Create user accounts, and tailor privileges accordingly</a:t>
            </a:r>
          </a:p>
          <a:p>
            <a:r>
              <a:rPr lang="en-US" altLang="en-US" sz="2400" smtClean="0"/>
              <a:t>Bipartite relationship</a:t>
            </a:r>
          </a:p>
          <a:p>
            <a:pPr lvl="1"/>
            <a:r>
              <a:rPr lang="en-US" altLang="en-US" sz="2000" smtClean="0"/>
              <a:t>Processes vs. objects</a:t>
            </a:r>
          </a:p>
          <a:p>
            <a:pPr lvl="1"/>
            <a:r>
              <a:rPr lang="en-US" altLang="en-US" sz="2000" smtClean="0"/>
              <a:t>Ex.  What files does a process have access to?</a:t>
            </a:r>
          </a:p>
          <a:p>
            <a:pPr lvl="1"/>
            <a:r>
              <a:rPr lang="en-US" altLang="en-US" sz="2000" smtClean="0"/>
              <a:t>More practical to organize privileges by user</a:t>
            </a:r>
          </a:p>
          <a:p>
            <a:endParaRPr lang="en-US" altLang="en-US"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RSA outline</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defRPr/>
            </a:pPr>
            <a:r>
              <a:rPr lang="en-US" sz="2600" dirty="0" smtClean="0"/>
              <a:t>Alice </a:t>
            </a:r>
          </a:p>
          <a:p>
            <a:pPr lvl="1">
              <a:defRPr/>
            </a:pPr>
            <a:r>
              <a:rPr lang="en-US" sz="2600" dirty="0"/>
              <a:t>C</a:t>
            </a:r>
            <a:r>
              <a:rPr lang="en-US" sz="2600" dirty="0" smtClean="0"/>
              <a:t>hooses </a:t>
            </a:r>
            <a:r>
              <a:rPr lang="en-US" sz="2600" dirty="0" smtClean="0">
                <a:solidFill>
                  <a:srgbClr val="FFFF00"/>
                </a:solidFill>
              </a:rPr>
              <a:t>secret</a:t>
            </a:r>
            <a:r>
              <a:rPr lang="en-US" sz="2600" dirty="0" smtClean="0"/>
              <a:t> primes p and q</a:t>
            </a:r>
          </a:p>
          <a:p>
            <a:pPr lvl="1">
              <a:defRPr/>
            </a:pPr>
            <a:r>
              <a:rPr lang="en-US" sz="2600" dirty="0" smtClean="0"/>
              <a:t>Computes N and M</a:t>
            </a:r>
          </a:p>
          <a:p>
            <a:pPr lvl="1">
              <a:defRPr/>
            </a:pPr>
            <a:r>
              <a:rPr lang="en-US" sz="2600" dirty="0" smtClean="0"/>
              <a:t>Chooses </a:t>
            </a:r>
            <a:r>
              <a:rPr lang="en-US" sz="2600" dirty="0" smtClean="0">
                <a:solidFill>
                  <a:srgbClr val="FFFF00"/>
                </a:solidFill>
              </a:rPr>
              <a:t>public</a:t>
            </a:r>
            <a:r>
              <a:rPr lang="en-US" sz="2600" dirty="0" smtClean="0"/>
              <a:t> encryption key e, and </a:t>
            </a:r>
            <a:r>
              <a:rPr lang="en-US" sz="2600" dirty="0" smtClean="0">
                <a:solidFill>
                  <a:srgbClr val="FFFF00"/>
                </a:solidFill>
              </a:rPr>
              <a:t>private</a:t>
            </a:r>
            <a:r>
              <a:rPr lang="en-US" sz="2600" dirty="0" smtClean="0"/>
              <a:t> decryption key d.</a:t>
            </a:r>
          </a:p>
          <a:p>
            <a:pPr lvl="1">
              <a:defRPr/>
            </a:pPr>
            <a:r>
              <a:rPr lang="en-US" sz="2600" dirty="0" smtClean="0"/>
              <a:t>Publishes N and e.  Anyone wanting to send Alice a message uses these values.</a:t>
            </a:r>
          </a:p>
          <a:p>
            <a:pPr>
              <a:defRPr/>
            </a:pPr>
            <a:r>
              <a:rPr lang="en-US" sz="2600" dirty="0" smtClean="0"/>
              <a:t>Bob</a:t>
            </a:r>
          </a:p>
          <a:p>
            <a:pPr lvl="1">
              <a:defRPr/>
            </a:pPr>
            <a:r>
              <a:rPr lang="en-US" sz="2600" dirty="0" smtClean="0"/>
              <a:t>Has a message x to send to Alice.</a:t>
            </a:r>
          </a:p>
          <a:p>
            <a:pPr lvl="1">
              <a:defRPr/>
            </a:pPr>
            <a:r>
              <a:rPr lang="en-US" sz="2600" dirty="0" smtClean="0"/>
              <a:t>Uses x and Alice’s e to compute y.  Sends y to Alice.</a:t>
            </a:r>
          </a:p>
          <a:p>
            <a:pPr>
              <a:defRPr/>
            </a:pPr>
            <a:r>
              <a:rPr lang="en-US" sz="2600" dirty="0" smtClean="0"/>
              <a:t>Alice</a:t>
            </a:r>
          </a:p>
          <a:p>
            <a:pPr lvl="1">
              <a:defRPr/>
            </a:pPr>
            <a:r>
              <a:rPr lang="en-US" sz="2600" dirty="0" smtClean="0"/>
              <a:t>Uses d to decrypt y to reveal the plaintext.</a:t>
            </a:r>
          </a:p>
          <a:p>
            <a:pPr>
              <a:defRPr/>
            </a:pPr>
            <a:endParaRPr lang="en-US" sz="2800" dirty="0"/>
          </a:p>
        </p:txBody>
      </p:sp>
    </p:spTree>
    <p:extLst>
      <p:ext uri="{BB962C8B-B14F-4D97-AF65-F5344CB8AC3E}">
        <p14:creationId xmlns:p14="http://schemas.microsoft.com/office/powerpoint/2010/main" val="1383599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152400"/>
            <a:ext cx="8229600" cy="1143000"/>
          </a:xfrm>
        </p:spPr>
        <p:txBody>
          <a:bodyPr/>
          <a:lstStyle/>
          <a:p>
            <a:r>
              <a:rPr lang="en-US" altLang="en-US" smtClean="0"/>
              <a:t>RSA</a:t>
            </a:r>
          </a:p>
        </p:txBody>
      </p:sp>
      <p:sp>
        <p:nvSpPr>
          <p:cNvPr id="60419" name="Content Placeholder 2"/>
          <p:cNvSpPr>
            <a:spLocks noGrp="1"/>
          </p:cNvSpPr>
          <p:nvPr>
            <p:ph idx="1"/>
          </p:nvPr>
        </p:nvSpPr>
        <p:spPr>
          <a:xfrm>
            <a:off x="457200" y="1364428"/>
            <a:ext cx="8229600" cy="4953000"/>
          </a:xfrm>
        </p:spPr>
        <p:txBody>
          <a:bodyPr/>
          <a:lstStyle/>
          <a:p>
            <a:r>
              <a:rPr lang="en-US" altLang="en-US" sz="2400" dirty="0" smtClean="0"/>
              <a:t>Choose </a:t>
            </a:r>
            <a:r>
              <a:rPr lang="en-US" altLang="en-US" sz="2400" dirty="0" smtClean="0"/>
              <a:t>secret &amp; distinct 512-bit random primes p and q      (up to 155 digits!)</a:t>
            </a:r>
          </a:p>
          <a:p>
            <a:r>
              <a:rPr lang="en-US" altLang="en-US" sz="2400" dirty="0" smtClean="0"/>
              <a:t>Let N = </a:t>
            </a:r>
            <a:r>
              <a:rPr lang="en-US" altLang="en-US" sz="2400" dirty="0" err="1" smtClean="0"/>
              <a:t>pq</a:t>
            </a:r>
            <a:r>
              <a:rPr lang="en-US" altLang="en-US" sz="2400" dirty="0" smtClean="0"/>
              <a:t>, and let M = (p – 1)(q – 1)</a:t>
            </a:r>
          </a:p>
          <a:p>
            <a:r>
              <a:rPr lang="en-US" altLang="en-US" sz="2400" dirty="0" smtClean="0"/>
              <a:t>Choose public encryption key e:  a value less than and relatively prime to M.</a:t>
            </a:r>
          </a:p>
          <a:p>
            <a:pPr lvl="1"/>
            <a:r>
              <a:rPr lang="en-US" altLang="en-US" sz="2000" dirty="0" smtClean="0"/>
              <a:t>Message is x.  Sender transmits:  </a:t>
            </a:r>
            <a:r>
              <a:rPr lang="en-US" altLang="en-US" sz="2000" dirty="0" smtClean="0">
                <a:solidFill>
                  <a:srgbClr val="FFFF00"/>
                </a:solidFill>
              </a:rPr>
              <a:t>y = </a:t>
            </a:r>
            <a:r>
              <a:rPr lang="en-US" altLang="en-US" sz="2000" dirty="0" err="1" smtClean="0">
                <a:solidFill>
                  <a:srgbClr val="FFFF00"/>
                </a:solidFill>
              </a:rPr>
              <a:t>x</a:t>
            </a:r>
            <a:r>
              <a:rPr lang="en-US" altLang="en-US" sz="2000" baseline="30000" dirty="0" err="1" smtClean="0">
                <a:solidFill>
                  <a:srgbClr val="FFFF00"/>
                </a:solidFill>
              </a:rPr>
              <a:t>e</a:t>
            </a:r>
            <a:r>
              <a:rPr lang="en-US" altLang="en-US" sz="2000" baseline="30000" dirty="0" smtClean="0">
                <a:solidFill>
                  <a:srgbClr val="FFFF00"/>
                </a:solidFill>
              </a:rPr>
              <a:t> </a:t>
            </a:r>
            <a:r>
              <a:rPr lang="en-US" altLang="en-US" sz="2000" dirty="0" smtClean="0">
                <a:solidFill>
                  <a:srgbClr val="FFFF00"/>
                </a:solidFill>
              </a:rPr>
              <a:t> mod N</a:t>
            </a:r>
            <a:endParaRPr lang="en-US" altLang="en-US" sz="2000" baseline="30000" dirty="0" smtClean="0">
              <a:solidFill>
                <a:srgbClr val="FFFF00"/>
              </a:solidFill>
            </a:endParaRPr>
          </a:p>
          <a:p>
            <a:r>
              <a:rPr lang="en-US" altLang="en-US" sz="2400" dirty="0" smtClean="0"/>
              <a:t>Choose private decryption key d:  where           </a:t>
            </a:r>
            <a:r>
              <a:rPr lang="en-US" altLang="en-US" sz="2400" dirty="0" err="1" smtClean="0"/>
              <a:t>ed</a:t>
            </a:r>
            <a:r>
              <a:rPr lang="en-US" altLang="en-US" sz="2400" dirty="0" smtClean="0"/>
              <a:t> mod M = 1</a:t>
            </a:r>
          </a:p>
          <a:p>
            <a:pPr lvl="1"/>
            <a:r>
              <a:rPr lang="en-US" altLang="en-US" sz="2000" dirty="0" smtClean="0"/>
              <a:t>e and N are public; outsider should have a tough time factoring N to obtain p and q to determine d</a:t>
            </a:r>
          </a:p>
          <a:p>
            <a:pPr lvl="1"/>
            <a:r>
              <a:rPr lang="en-US" altLang="en-US" sz="2000" dirty="0" smtClean="0"/>
              <a:t>Recipient converts:  </a:t>
            </a:r>
            <a:r>
              <a:rPr lang="en-US" altLang="en-US" sz="2000" dirty="0" smtClean="0">
                <a:solidFill>
                  <a:srgbClr val="FFFF00"/>
                </a:solidFill>
              </a:rPr>
              <a:t>z = </a:t>
            </a:r>
            <a:r>
              <a:rPr lang="en-US" altLang="en-US" sz="2000" dirty="0" err="1" smtClean="0">
                <a:solidFill>
                  <a:srgbClr val="FFFF00"/>
                </a:solidFill>
              </a:rPr>
              <a:t>y</a:t>
            </a:r>
            <a:r>
              <a:rPr lang="en-US" altLang="en-US" sz="2000" baseline="30000" dirty="0" err="1" smtClean="0">
                <a:solidFill>
                  <a:srgbClr val="FFFF00"/>
                </a:solidFill>
              </a:rPr>
              <a:t>d</a:t>
            </a:r>
            <a:r>
              <a:rPr lang="en-US" altLang="en-US" sz="2000" dirty="0" smtClean="0">
                <a:solidFill>
                  <a:srgbClr val="FFFF00"/>
                </a:solidFill>
              </a:rPr>
              <a:t> mod N </a:t>
            </a:r>
            <a:r>
              <a:rPr lang="en-US" altLang="en-US" sz="2000" dirty="0" smtClean="0"/>
              <a:t>which should equal x.</a:t>
            </a:r>
          </a:p>
          <a:p>
            <a:pPr>
              <a:buFontTx/>
              <a:buNone/>
            </a:pPr>
            <a:endParaRPr lang="en-US" altLang="en-US" sz="2400" dirty="0" smtClean="0"/>
          </a:p>
        </p:txBody>
      </p:sp>
    </p:spTree>
    <p:extLst>
      <p:ext uri="{BB962C8B-B14F-4D97-AF65-F5344CB8AC3E}">
        <p14:creationId xmlns:p14="http://schemas.microsoft.com/office/powerpoint/2010/main" val="2223608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tle 1"/>
          <p:cNvSpPr>
            <a:spLocks noGrp="1"/>
          </p:cNvSpPr>
          <p:nvPr>
            <p:ph type="title"/>
          </p:nvPr>
        </p:nvSpPr>
        <p:spPr/>
        <p:txBody>
          <a:bodyPr/>
          <a:lstStyle/>
          <a:p>
            <a:r>
              <a:rPr lang="en-US" altLang="en-US" smtClean="0"/>
              <a:t>Example</a:t>
            </a:r>
          </a:p>
        </p:txBody>
      </p:sp>
      <p:sp>
        <p:nvSpPr>
          <p:cNvPr id="263171" name="Content Placeholder 3"/>
          <p:cNvSpPr>
            <a:spLocks noGrp="1"/>
          </p:cNvSpPr>
          <p:nvPr>
            <p:ph sz="half" idx="1"/>
          </p:nvPr>
        </p:nvSpPr>
        <p:spPr>
          <a:xfrm>
            <a:off x="457200" y="1600200"/>
            <a:ext cx="4038600" cy="4876800"/>
          </a:xfrm>
        </p:spPr>
        <p:txBody>
          <a:bodyPr/>
          <a:lstStyle/>
          <a:p>
            <a:r>
              <a:rPr lang="en-US" altLang="en-US" sz="2400" smtClean="0"/>
              <a:t>Choose secret primes p,q</a:t>
            </a:r>
          </a:p>
          <a:p>
            <a:r>
              <a:rPr lang="en-US" altLang="en-US" sz="2400" smtClean="0"/>
              <a:t>N = pq; M = (p – 1)(q – 1)</a:t>
            </a:r>
          </a:p>
          <a:p>
            <a:r>
              <a:rPr lang="en-US" altLang="en-US" sz="2400" smtClean="0"/>
              <a:t>Choose e &lt; &amp; relatively prime to M.</a:t>
            </a:r>
          </a:p>
          <a:p>
            <a:r>
              <a:rPr lang="en-US" altLang="en-US" sz="2400" smtClean="0"/>
              <a:t>Message is x.  Compute and send y = x</a:t>
            </a:r>
            <a:r>
              <a:rPr lang="en-US" altLang="en-US" sz="2400" baseline="30000" smtClean="0"/>
              <a:t>e</a:t>
            </a:r>
            <a:r>
              <a:rPr lang="en-US" altLang="en-US" sz="2400" smtClean="0"/>
              <a:t> mod N</a:t>
            </a:r>
          </a:p>
          <a:p>
            <a:endParaRPr lang="en-US" altLang="en-US" sz="2400" smtClean="0"/>
          </a:p>
          <a:p>
            <a:r>
              <a:rPr lang="en-US" altLang="en-US" sz="2400" smtClean="0"/>
              <a:t>Pick private decrypt key d where ed mod M = 1</a:t>
            </a:r>
          </a:p>
          <a:p>
            <a:r>
              <a:rPr lang="en-US" altLang="en-US" sz="2400" smtClean="0"/>
              <a:t>z = y</a:t>
            </a:r>
            <a:r>
              <a:rPr lang="en-US" altLang="en-US" sz="2400" baseline="30000" smtClean="0"/>
              <a:t>d</a:t>
            </a:r>
            <a:r>
              <a:rPr lang="en-US" altLang="en-US" sz="2400" smtClean="0"/>
              <a:t> mod N, which should equal x.</a:t>
            </a:r>
          </a:p>
        </p:txBody>
      </p:sp>
      <p:sp>
        <p:nvSpPr>
          <p:cNvPr id="5" name="Content Placeholder 4"/>
          <p:cNvSpPr>
            <a:spLocks noGrp="1"/>
          </p:cNvSpPr>
          <p:nvPr>
            <p:ph sz="half" idx="2"/>
          </p:nvPr>
        </p:nvSpPr>
        <p:spPr/>
        <p:txBody>
          <a:bodyPr>
            <a:normAutofit/>
          </a:bodyPr>
          <a:lstStyle/>
          <a:p>
            <a:pPr lvl="1">
              <a:buFontTx/>
              <a:buNone/>
              <a:defRPr/>
            </a:pPr>
            <a:r>
              <a:rPr lang="en-US" sz="2200" dirty="0" smtClean="0"/>
              <a:t>p = 31, q = 41</a:t>
            </a:r>
          </a:p>
          <a:p>
            <a:pPr lvl="1">
              <a:buFontTx/>
              <a:buNone/>
              <a:defRPr/>
            </a:pPr>
            <a:r>
              <a:rPr lang="en-US" sz="2200" dirty="0" smtClean="0">
                <a:sym typeface="Wingdings" pitchFamily="2" charset="2"/>
              </a:rPr>
              <a:t>N = 1271, M = 1200</a:t>
            </a:r>
          </a:p>
          <a:p>
            <a:pPr lvl="1">
              <a:buFontTx/>
              <a:buNone/>
              <a:defRPr/>
            </a:pPr>
            <a:endParaRPr lang="en-US" sz="2200" dirty="0" smtClean="0">
              <a:sym typeface="Wingdings" pitchFamily="2" charset="2"/>
            </a:endParaRPr>
          </a:p>
          <a:p>
            <a:pPr lvl="1">
              <a:buFontTx/>
              <a:buNone/>
              <a:defRPr/>
            </a:pPr>
            <a:r>
              <a:rPr lang="en-US" sz="2200" dirty="0" smtClean="0">
                <a:sym typeface="Wingdings" pitchFamily="2" charset="2"/>
              </a:rPr>
              <a:t>e = 7</a:t>
            </a:r>
          </a:p>
          <a:p>
            <a:pPr lvl="1">
              <a:buFontTx/>
              <a:buNone/>
              <a:defRPr/>
            </a:pPr>
            <a:r>
              <a:rPr lang="en-US" sz="2200" dirty="0" smtClean="0"/>
              <a:t>x = 12</a:t>
            </a:r>
          </a:p>
          <a:p>
            <a:pPr lvl="1">
              <a:buFontTx/>
              <a:buNone/>
              <a:defRPr/>
            </a:pPr>
            <a:r>
              <a:rPr lang="en-US" sz="2200" dirty="0" smtClean="0">
                <a:sym typeface="Wingdings" pitchFamily="2" charset="2"/>
              </a:rPr>
              <a:t>y = 12</a:t>
            </a:r>
            <a:r>
              <a:rPr lang="en-US" sz="2200" baseline="30000" dirty="0" smtClean="0">
                <a:sym typeface="Wingdings" pitchFamily="2" charset="2"/>
              </a:rPr>
              <a:t>7</a:t>
            </a:r>
            <a:r>
              <a:rPr lang="en-US" sz="2200" dirty="0" smtClean="0">
                <a:sym typeface="Wingdings" pitchFamily="2" charset="2"/>
              </a:rPr>
              <a:t> mod 1271 = 1047</a:t>
            </a:r>
          </a:p>
          <a:p>
            <a:pPr marL="342900" lvl="1" indent="-342900">
              <a:buFontTx/>
              <a:buNone/>
              <a:defRPr/>
            </a:pPr>
            <a:r>
              <a:rPr lang="en-US" sz="2200" dirty="0" smtClean="0">
                <a:sym typeface="Wingdings" pitchFamily="2" charset="2"/>
              </a:rPr>
              <a:t>	</a:t>
            </a:r>
          </a:p>
          <a:p>
            <a:pPr marL="342900" lvl="1" indent="-342900">
              <a:buFontTx/>
              <a:buNone/>
              <a:defRPr/>
            </a:pPr>
            <a:endParaRPr lang="en-US" sz="2200" dirty="0" smtClean="0">
              <a:sym typeface="Wingdings" pitchFamily="2" charset="2"/>
            </a:endParaRPr>
          </a:p>
          <a:p>
            <a:pPr marL="342900" lvl="1" indent="-342900">
              <a:buFontTx/>
              <a:buNone/>
              <a:defRPr/>
            </a:pPr>
            <a:r>
              <a:rPr lang="en-US" sz="2200" dirty="0" smtClean="0">
                <a:sym typeface="Wingdings" pitchFamily="2" charset="2"/>
              </a:rPr>
              <a:t>	d = 343 </a:t>
            </a:r>
          </a:p>
          <a:p>
            <a:pPr marL="342900" lvl="1" indent="-342900">
              <a:buFontTx/>
              <a:buNone/>
              <a:defRPr/>
            </a:pPr>
            <a:r>
              <a:rPr lang="en-US" sz="2200" dirty="0" smtClean="0">
                <a:sym typeface="Wingdings" pitchFamily="2" charset="2"/>
              </a:rPr>
              <a:t>	z = 1047</a:t>
            </a:r>
            <a:r>
              <a:rPr lang="en-US" sz="2200" baseline="30000" dirty="0" smtClean="0">
                <a:sym typeface="Wingdings" pitchFamily="2" charset="2"/>
              </a:rPr>
              <a:t>343</a:t>
            </a:r>
            <a:r>
              <a:rPr lang="en-US" sz="2200" dirty="0" smtClean="0">
                <a:sym typeface="Wingdings" pitchFamily="2" charset="2"/>
              </a:rPr>
              <a:t> mod 1271 = 12</a:t>
            </a:r>
            <a:endParaRPr lang="en-US" dirty="0" smtClean="0">
              <a:sym typeface="Wingdings" pitchFamily="2" charset="2"/>
            </a:endParaRPr>
          </a:p>
          <a:p>
            <a:pPr marL="342900" lvl="1" indent="-342900">
              <a:buFontTx/>
              <a:buNone/>
              <a:defRPr/>
            </a:pPr>
            <a:r>
              <a:rPr lang="en-US" sz="2200" dirty="0" smtClean="0">
                <a:sym typeface="Wingdings" pitchFamily="2" charset="2"/>
              </a:rPr>
              <a:t>		It works!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t>
            </a:r>
            <a:endParaRPr lang="en-US" dirty="0"/>
          </a:p>
        </p:txBody>
      </p:sp>
      <p:sp>
        <p:nvSpPr>
          <p:cNvPr id="3" name="Content Placeholder 2"/>
          <p:cNvSpPr>
            <a:spLocks noGrp="1"/>
          </p:cNvSpPr>
          <p:nvPr>
            <p:ph idx="1"/>
          </p:nvPr>
        </p:nvSpPr>
        <p:spPr/>
        <p:txBody>
          <a:bodyPr/>
          <a:lstStyle/>
          <a:p>
            <a:r>
              <a:rPr lang="en-US" sz="2800" dirty="0" smtClean="0"/>
              <a:t>Suppose Alice wants to send Bob a message</a:t>
            </a:r>
          </a:p>
          <a:p>
            <a:r>
              <a:rPr lang="en-US" sz="2800" dirty="0" smtClean="0"/>
              <a:t>Asymmetric encryption</a:t>
            </a:r>
          </a:p>
          <a:p>
            <a:r>
              <a:rPr lang="en-US" sz="2800" dirty="0" smtClean="0"/>
              <a:t>What will happen if Alice encrypts the message using:</a:t>
            </a:r>
          </a:p>
          <a:p>
            <a:pPr lvl="1"/>
            <a:r>
              <a:rPr lang="en-US" sz="2400" dirty="0" smtClean="0"/>
              <a:t>Bob’s e</a:t>
            </a:r>
          </a:p>
          <a:p>
            <a:pPr lvl="1"/>
            <a:r>
              <a:rPr lang="en-US" sz="2400" dirty="0" smtClean="0"/>
              <a:t>Bob’s d</a:t>
            </a:r>
          </a:p>
          <a:p>
            <a:pPr lvl="1"/>
            <a:r>
              <a:rPr lang="en-US" sz="2400" dirty="0" smtClean="0"/>
              <a:t>Her own e</a:t>
            </a:r>
          </a:p>
          <a:p>
            <a:pPr lvl="1"/>
            <a:r>
              <a:rPr lang="en-US" sz="2400" dirty="0" smtClean="0"/>
              <a:t>Her own d</a:t>
            </a:r>
            <a:endParaRPr lang="en-US" sz="2400" dirty="0"/>
          </a:p>
        </p:txBody>
      </p:sp>
    </p:spTree>
    <p:extLst>
      <p:ext uri="{BB962C8B-B14F-4D97-AF65-F5344CB8AC3E}">
        <p14:creationId xmlns:p14="http://schemas.microsoft.com/office/powerpoint/2010/main" val="691161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tle 1"/>
          <p:cNvSpPr>
            <a:spLocks noGrp="1"/>
          </p:cNvSpPr>
          <p:nvPr>
            <p:ph type="title"/>
          </p:nvPr>
        </p:nvSpPr>
        <p:spPr/>
        <p:txBody>
          <a:bodyPr/>
          <a:lstStyle/>
          <a:p>
            <a:r>
              <a:rPr lang="en-US" altLang="en-US" smtClean="0"/>
              <a:t>Diffie - Hellman</a:t>
            </a:r>
          </a:p>
        </p:txBody>
      </p:sp>
      <p:sp>
        <p:nvSpPr>
          <p:cNvPr id="264195" name="Content Placeholder 2"/>
          <p:cNvSpPr>
            <a:spLocks noGrp="1"/>
          </p:cNvSpPr>
          <p:nvPr>
            <p:ph idx="1"/>
          </p:nvPr>
        </p:nvSpPr>
        <p:spPr/>
        <p:txBody>
          <a:bodyPr/>
          <a:lstStyle/>
          <a:p>
            <a:r>
              <a:rPr lang="en-US" altLang="en-US" sz="2400" smtClean="0"/>
              <a:t>Method for 2 people to establish a private key </a:t>
            </a:r>
            <a:r>
              <a:rPr lang="en-US" altLang="en-US" sz="2400" smtClean="0">
                <a:sym typeface="Wingdings" panose="05000000000000000000" pitchFamily="2" charset="2"/>
              </a:rPr>
              <a:t></a:t>
            </a:r>
            <a:endParaRPr lang="en-US" altLang="en-US" sz="2400" smtClean="0"/>
          </a:p>
          <a:p>
            <a:r>
              <a:rPr lang="en-US" altLang="en-US" sz="2400" smtClean="0"/>
              <a:t>Choose values p (prime) and q</a:t>
            </a:r>
          </a:p>
          <a:p>
            <a:r>
              <a:rPr lang="en-US" altLang="en-US" sz="2400" smtClean="0"/>
              <a:t>Sender </a:t>
            </a:r>
          </a:p>
          <a:p>
            <a:pPr lvl="1"/>
            <a:r>
              <a:rPr lang="en-US" altLang="en-US" sz="2000" smtClean="0"/>
              <a:t>chooses secret value a, and computes </a:t>
            </a:r>
            <a:r>
              <a:rPr lang="en-US" altLang="en-US" sz="2000" smtClean="0">
                <a:solidFill>
                  <a:srgbClr val="FFFF00"/>
                </a:solidFill>
              </a:rPr>
              <a:t>A = q</a:t>
            </a:r>
            <a:r>
              <a:rPr lang="en-US" altLang="en-US" sz="2000" baseline="30000" smtClean="0">
                <a:solidFill>
                  <a:srgbClr val="FFFF00"/>
                </a:solidFill>
              </a:rPr>
              <a:t>a</a:t>
            </a:r>
            <a:r>
              <a:rPr lang="en-US" altLang="en-US" sz="2000" smtClean="0">
                <a:solidFill>
                  <a:srgbClr val="FFFF00"/>
                </a:solidFill>
              </a:rPr>
              <a:t> mod p</a:t>
            </a:r>
          </a:p>
          <a:p>
            <a:pPr lvl="1"/>
            <a:r>
              <a:rPr lang="en-US" altLang="en-US" sz="2000" smtClean="0"/>
              <a:t>Sends A, p, q</a:t>
            </a:r>
          </a:p>
          <a:p>
            <a:pPr lvl="1"/>
            <a:r>
              <a:rPr lang="en-US" altLang="en-US" sz="2000" smtClean="0"/>
              <a:t>Eavesdropper cannot easily determine a</a:t>
            </a:r>
          </a:p>
          <a:p>
            <a:r>
              <a:rPr lang="en-US" altLang="en-US" sz="2400" smtClean="0"/>
              <a:t>Receiver</a:t>
            </a:r>
          </a:p>
          <a:p>
            <a:pPr lvl="1"/>
            <a:r>
              <a:rPr lang="en-US" altLang="en-US" sz="2000" smtClean="0"/>
              <a:t>Chooses secret value b</a:t>
            </a:r>
          </a:p>
          <a:p>
            <a:pPr lvl="1"/>
            <a:r>
              <a:rPr lang="en-US" altLang="en-US" sz="2000" smtClean="0"/>
              <a:t>Computes </a:t>
            </a:r>
            <a:r>
              <a:rPr lang="en-US" altLang="en-US" sz="2000" smtClean="0">
                <a:solidFill>
                  <a:srgbClr val="FFFF00"/>
                </a:solidFill>
              </a:rPr>
              <a:t>B = q</a:t>
            </a:r>
            <a:r>
              <a:rPr lang="en-US" altLang="en-US" sz="2000" baseline="30000" smtClean="0">
                <a:solidFill>
                  <a:srgbClr val="FFFF00"/>
                </a:solidFill>
              </a:rPr>
              <a:t>b</a:t>
            </a:r>
            <a:r>
              <a:rPr lang="en-US" altLang="en-US" sz="2000" smtClean="0">
                <a:solidFill>
                  <a:srgbClr val="FFFF00"/>
                </a:solidFill>
              </a:rPr>
              <a:t> mod p   </a:t>
            </a:r>
            <a:r>
              <a:rPr lang="en-US" altLang="en-US" sz="2000" smtClean="0"/>
              <a:t>and   </a:t>
            </a:r>
            <a:r>
              <a:rPr lang="en-US" altLang="en-US" sz="2000" smtClean="0">
                <a:solidFill>
                  <a:srgbClr val="FFFF00"/>
                </a:solidFill>
              </a:rPr>
              <a:t>K = A</a:t>
            </a:r>
            <a:r>
              <a:rPr lang="en-US" altLang="en-US" sz="2000" baseline="30000" smtClean="0">
                <a:solidFill>
                  <a:srgbClr val="FFFF00"/>
                </a:solidFill>
              </a:rPr>
              <a:t>b</a:t>
            </a:r>
            <a:r>
              <a:rPr lang="en-US" altLang="en-US" sz="2000" smtClean="0">
                <a:solidFill>
                  <a:srgbClr val="FFFF00"/>
                </a:solidFill>
              </a:rPr>
              <a:t> mod p</a:t>
            </a:r>
            <a:endParaRPr lang="en-US" altLang="en-US" sz="2000" smtClean="0"/>
          </a:p>
          <a:p>
            <a:pPr lvl="1"/>
            <a:r>
              <a:rPr lang="en-US" altLang="en-US" sz="2000" smtClean="0"/>
              <a:t>Sends B back to sender, who can compute K = B</a:t>
            </a:r>
            <a:r>
              <a:rPr lang="en-US" altLang="en-US" sz="2000" baseline="30000" smtClean="0"/>
              <a:t>a</a:t>
            </a:r>
            <a:r>
              <a:rPr lang="en-US" altLang="en-US" sz="2000" smtClean="0"/>
              <a:t> mod p</a:t>
            </a:r>
          </a:p>
          <a:p>
            <a:r>
              <a:rPr lang="en-US" altLang="en-US" sz="2400" smtClean="0"/>
              <a:t>Both methods of computing secret K are equivalent</a:t>
            </a:r>
          </a:p>
          <a:p>
            <a:pPr lvl="1"/>
            <a:r>
              <a:rPr lang="en-US" altLang="en-US" sz="2000" smtClean="0"/>
              <a:t>A</a:t>
            </a:r>
            <a:r>
              <a:rPr lang="en-US" altLang="en-US" sz="2000" baseline="30000" smtClean="0"/>
              <a:t>b</a:t>
            </a:r>
            <a:r>
              <a:rPr lang="en-US" altLang="en-US" sz="2000" smtClean="0"/>
              <a:t> mod p = (q</a:t>
            </a:r>
            <a:r>
              <a:rPr lang="en-US" altLang="en-US" sz="2000" baseline="30000" smtClean="0"/>
              <a:t>a</a:t>
            </a:r>
            <a:r>
              <a:rPr lang="en-US" altLang="en-US" sz="2000" smtClean="0"/>
              <a:t>)</a:t>
            </a:r>
            <a:r>
              <a:rPr lang="en-US" altLang="en-US" sz="2000" baseline="30000" smtClean="0"/>
              <a:t>b</a:t>
            </a:r>
            <a:r>
              <a:rPr lang="en-US" altLang="en-US" sz="2000" smtClean="0"/>
              <a:t> mod p</a:t>
            </a:r>
          </a:p>
          <a:p>
            <a:pPr lvl="1"/>
            <a:r>
              <a:rPr lang="en-US" altLang="en-US" sz="2000" smtClean="0"/>
              <a:t>B</a:t>
            </a:r>
            <a:r>
              <a:rPr lang="en-US" altLang="en-US" sz="2000" baseline="30000" smtClean="0"/>
              <a:t>a</a:t>
            </a:r>
            <a:r>
              <a:rPr lang="en-US" altLang="en-US" sz="2000" smtClean="0"/>
              <a:t> mod p = (q</a:t>
            </a:r>
            <a:r>
              <a:rPr lang="en-US" altLang="en-US" sz="2000" baseline="30000" smtClean="0"/>
              <a:t>b</a:t>
            </a:r>
            <a:r>
              <a:rPr lang="en-US" altLang="en-US" sz="2000" smtClean="0"/>
              <a:t>)</a:t>
            </a:r>
            <a:r>
              <a:rPr lang="en-US" altLang="en-US" sz="2000" baseline="30000" smtClean="0"/>
              <a:t>a</a:t>
            </a:r>
            <a:r>
              <a:rPr lang="en-US" altLang="en-US" sz="2000" smtClean="0"/>
              <a:t> mod 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itle 1"/>
          <p:cNvSpPr>
            <a:spLocks noGrp="1"/>
          </p:cNvSpPr>
          <p:nvPr>
            <p:ph type="title"/>
          </p:nvPr>
        </p:nvSpPr>
        <p:spPr/>
        <p:txBody>
          <a:bodyPr/>
          <a:lstStyle/>
          <a:p>
            <a:r>
              <a:rPr lang="en-US" altLang="en-US" smtClean="0"/>
              <a:t>Digital signature</a:t>
            </a:r>
          </a:p>
        </p:txBody>
      </p:sp>
      <p:sp>
        <p:nvSpPr>
          <p:cNvPr id="265219" name="Content Placeholder 2"/>
          <p:cNvSpPr>
            <a:spLocks noGrp="1"/>
          </p:cNvSpPr>
          <p:nvPr>
            <p:ph idx="1"/>
          </p:nvPr>
        </p:nvSpPr>
        <p:spPr/>
        <p:txBody>
          <a:bodyPr/>
          <a:lstStyle/>
          <a:p>
            <a:r>
              <a:rPr lang="en-US" altLang="en-US" sz="2400" smtClean="0"/>
              <a:t>Used to authenticate origin of message</a:t>
            </a:r>
          </a:p>
          <a:p>
            <a:pPr lvl="1"/>
            <a:r>
              <a:rPr lang="en-US" altLang="en-US" sz="2000" smtClean="0"/>
              <a:t>Also useful if later sender denies ever sending the message</a:t>
            </a:r>
          </a:p>
          <a:p>
            <a:r>
              <a:rPr lang="en-US" altLang="en-US" sz="2400" smtClean="0"/>
              <a:t>Sender</a:t>
            </a:r>
          </a:p>
          <a:p>
            <a:pPr lvl="1"/>
            <a:r>
              <a:rPr lang="en-US" altLang="en-US" sz="2000" smtClean="0"/>
              <a:t>Computes hash value of message </a:t>
            </a:r>
            <a:r>
              <a:rPr lang="en-US" altLang="en-US" sz="2000" smtClean="0">
                <a:sym typeface="Wingdings" panose="05000000000000000000" pitchFamily="2" charset="2"/>
              </a:rPr>
              <a:t> 128/160 bit result</a:t>
            </a:r>
          </a:p>
          <a:p>
            <a:pPr lvl="1"/>
            <a:r>
              <a:rPr lang="en-US" altLang="en-US" sz="2000" smtClean="0">
                <a:sym typeface="Wingdings" panose="05000000000000000000" pitchFamily="2" charset="2"/>
              </a:rPr>
              <a:t>Applies D function (using private key)  “signature block”</a:t>
            </a:r>
          </a:p>
          <a:p>
            <a:pPr lvl="1"/>
            <a:r>
              <a:rPr lang="en-US" altLang="en-US" sz="2000" smtClean="0">
                <a:sym typeface="Wingdings" panose="05000000000000000000" pitchFamily="2" charset="2"/>
              </a:rPr>
              <a:t>Appends signature block to the message to send</a:t>
            </a:r>
          </a:p>
          <a:p>
            <a:r>
              <a:rPr lang="en-US" altLang="en-US" sz="2400" smtClean="0">
                <a:sym typeface="Wingdings" panose="05000000000000000000" pitchFamily="2" charset="2"/>
              </a:rPr>
              <a:t>Receiver</a:t>
            </a:r>
          </a:p>
          <a:p>
            <a:pPr lvl="1"/>
            <a:r>
              <a:rPr lang="en-US" altLang="en-US" sz="2000" smtClean="0">
                <a:sym typeface="Wingdings" panose="05000000000000000000" pitchFamily="2" charset="2"/>
              </a:rPr>
              <a:t>Applies E function (using sender’s public key)  hash</a:t>
            </a:r>
          </a:p>
          <a:p>
            <a:pPr lvl="1"/>
            <a:r>
              <a:rPr lang="en-US" altLang="en-US" sz="2000" smtClean="0">
                <a:sym typeface="Wingdings" panose="05000000000000000000" pitchFamily="2" charset="2"/>
              </a:rPr>
              <a:t>Computes hash value of message, see if there is a match.</a:t>
            </a:r>
          </a:p>
          <a:p>
            <a:endParaRPr lang="en-US" altLang="en-US" sz="2400" smtClean="0">
              <a:sym typeface="Wingdings" panose="05000000000000000000" pitchFamily="2" charset="2"/>
            </a:endParaRPr>
          </a:p>
          <a:p>
            <a:r>
              <a:rPr lang="en-US" altLang="en-US" sz="2400" smtClean="0">
                <a:sym typeface="Wingdings" panose="05000000000000000000" pitchFamily="2" charset="2"/>
              </a:rPr>
              <a:t>Efficient since E &amp; D functions applied to small amount of data.  The message body itself might not be confidential.</a:t>
            </a:r>
            <a:endParaRPr lang="en-US" altLang="en-US"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itle 1"/>
          <p:cNvSpPr>
            <a:spLocks noGrp="1"/>
          </p:cNvSpPr>
          <p:nvPr>
            <p:ph type="title"/>
          </p:nvPr>
        </p:nvSpPr>
        <p:spPr/>
        <p:txBody>
          <a:bodyPr/>
          <a:lstStyle/>
          <a:p>
            <a:r>
              <a:rPr lang="en-US" altLang="en-US" smtClean="0"/>
              <a:t>Doing security</a:t>
            </a:r>
          </a:p>
        </p:txBody>
      </p:sp>
      <p:sp>
        <p:nvSpPr>
          <p:cNvPr id="266243" name="Content Placeholder 2"/>
          <p:cNvSpPr>
            <a:spLocks noGrp="1"/>
          </p:cNvSpPr>
          <p:nvPr>
            <p:ph idx="1"/>
          </p:nvPr>
        </p:nvSpPr>
        <p:spPr/>
        <p:txBody>
          <a:bodyPr/>
          <a:lstStyle/>
          <a:p>
            <a:r>
              <a:rPr lang="en-US" altLang="en-US" sz="2400" smtClean="0"/>
              <a:t>Defense in depth:  don’t rely on just 1 catch-all method</a:t>
            </a:r>
          </a:p>
          <a:p>
            <a:r>
              <a:rPr lang="en-US" altLang="en-US" sz="2400" smtClean="0"/>
              <a:t>Some attackers know intimate details of your system and how you operate</a:t>
            </a:r>
          </a:p>
          <a:p>
            <a:pPr lvl="1"/>
            <a:r>
              <a:rPr lang="en-US" altLang="en-US" sz="2000" smtClean="0"/>
              <a:t>Attackers may make some assumptions; surprises slow them down</a:t>
            </a:r>
          </a:p>
          <a:p>
            <a:r>
              <a:rPr lang="en-US" altLang="en-US" sz="2400" smtClean="0"/>
              <a:t>Penetration test.  Look for:</a:t>
            </a:r>
          </a:p>
          <a:p>
            <a:pPr lvl="1"/>
            <a:r>
              <a:rPr lang="en-US" altLang="en-US" sz="2000" smtClean="0"/>
              <a:t>Bad passwords</a:t>
            </a:r>
          </a:p>
          <a:p>
            <a:pPr lvl="1"/>
            <a:r>
              <a:rPr lang="en-US" altLang="en-US" sz="2000" smtClean="0"/>
              <a:t>Programs that look or behave abnormally</a:t>
            </a:r>
          </a:p>
          <a:p>
            <a:pPr lvl="2"/>
            <a:r>
              <a:rPr lang="en-US" altLang="en-US" sz="2000" smtClean="0"/>
              <a:t>Using setuid when not necessary</a:t>
            </a:r>
          </a:p>
          <a:p>
            <a:pPr lvl="2"/>
            <a:r>
              <a:rPr lang="en-US" altLang="en-US" sz="2000" smtClean="0"/>
              <a:t>In system directory when not necessary</a:t>
            </a:r>
          </a:p>
          <a:p>
            <a:pPr lvl="2"/>
            <a:r>
              <a:rPr lang="en-US" altLang="en-US" sz="2000" smtClean="0"/>
              <a:t>Too many daemons</a:t>
            </a:r>
          </a:p>
          <a:p>
            <a:pPr lvl="1"/>
            <a:r>
              <a:rPr lang="en-US" altLang="en-US" sz="2000" smtClean="0"/>
              <a:t>Unusual file permissions, search paths, modification dates</a:t>
            </a:r>
          </a:p>
          <a:p>
            <a:pPr lvl="1"/>
            <a:r>
              <a:rPr lang="en-US" altLang="en-US" sz="2000" smtClean="0"/>
              <a:t>Old versions of software</a:t>
            </a:r>
          </a:p>
          <a:p>
            <a:endParaRPr lang="en-US" altLang="en-US"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tle 1"/>
          <p:cNvSpPr>
            <a:spLocks noGrp="1"/>
          </p:cNvSpPr>
          <p:nvPr>
            <p:ph type="title"/>
          </p:nvPr>
        </p:nvSpPr>
        <p:spPr/>
        <p:txBody>
          <a:bodyPr/>
          <a:lstStyle/>
          <a:p>
            <a:r>
              <a:rPr lang="en-US" altLang="en-US" smtClean="0"/>
              <a:t>Intrusion detection</a:t>
            </a:r>
          </a:p>
        </p:txBody>
      </p:sp>
      <p:sp>
        <p:nvSpPr>
          <p:cNvPr id="267267" name="Content Placeholder 2"/>
          <p:cNvSpPr>
            <a:spLocks noGrp="1"/>
          </p:cNvSpPr>
          <p:nvPr>
            <p:ph idx="1"/>
          </p:nvPr>
        </p:nvSpPr>
        <p:spPr/>
        <p:txBody>
          <a:bodyPr/>
          <a:lstStyle/>
          <a:p>
            <a:r>
              <a:rPr lang="en-US" altLang="en-US" sz="2400" smtClean="0"/>
              <a:t>What data do you want to collect?  </a:t>
            </a:r>
          </a:p>
          <a:p>
            <a:r>
              <a:rPr lang="en-US" altLang="en-US" sz="2400" smtClean="0"/>
              <a:t>When is a real-time response required?</a:t>
            </a:r>
          </a:p>
          <a:p>
            <a:r>
              <a:rPr lang="en-US" altLang="en-US" sz="2400" smtClean="0"/>
              <a:t>What to scan:</a:t>
            </a:r>
          </a:p>
          <a:p>
            <a:pPr lvl="1"/>
            <a:r>
              <a:rPr lang="en-US" altLang="en-US" sz="2000" smtClean="0"/>
              <a:t>System calls, shell commands, network packets</a:t>
            </a:r>
          </a:p>
          <a:p>
            <a:r>
              <a:rPr lang="en-US" altLang="en-US" sz="2400" smtClean="0"/>
              <a:t>Possible responses</a:t>
            </a:r>
          </a:p>
          <a:p>
            <a:pPr lvl="1"/>
            <a:r>
              <a:rPr lang="en-US" altLang="en-US" sz="2000" smtClean="0"/>
              <a:t>Kill process</a:t>
            </a:r>
          </a:p>
          <a:p>
            <a:pPr lvl="1"/>
            <a:r>
              <a:rPr lang="en-US" altLang="en-US" sz="2000" smtClean="0"/>
              <a:t>Surreptitiously alerting admin</a:t>
            </a:r>
          </a:p>
          <a:p>
            <a:pPr lvl="1"/>
            <a:r>
              <a:rPr lang="en-US" altLang="en-US" sz="2000" smtClean="0"/>
              <a:t>Have honeypots ready for attacker</a:t>
            </a:r>
          </a:p>
          <a:p>
            <a:r>
              <a:rPr lang="en-US" altLang="en-US" sz="2400" smtClean="0"/>
              <a:t>How to detect</a:t>
            </a:r>
          </a:p>
          <a:p>
            <a:pPr lvl="1"/>
            <a:r>
              <a:rPr lang="en-US" altLang="en-US" sz="2000" smtClean="0"/>
              <a:t>Signature-based:  look for specific string or behavior pattern</a:t>
            </a:r>
          </a:p>
          <a:p>
            <a:pPr lvl="2"/>
            <a:r>
              <a:rPr lang="en-US" altLang="en-US" sz="2000" smtClean="0"/>
              <a:t>Must know what to look for</a:t>
            </a:r>
          </a:p>
          <a:p>
            <a:pPr lvl="1"/>
            <a:r>
              <a:rPr lang="en-US" altLang="en-US" sz="2000" smtClean="0"/>
              <a:t>Anomalies from normal operating specifications</a:t>
            </a:r>
          </a:p>
          <a:p>
            <a:pPr lvl="2"/>
            <a:r>
              <a:rPr lang="en-US" altLang="en-US" sz="2000" smtClean="0"/>
              <a:t>But, what is normal?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le 1"/>
          <p:cNvSpPr>
            <a:spLocks noGrp="1"/>
          </p:cNvSpPr>
          <p:nvPr>
            <p:ph type="title"/>
          </p:nvPr>
        </p:nvSpPr>
        <p:spPr/>
        <p:txBody>
          <a:bodyPr/>
          <a:lstStyle/>
          <a:p>
            <a:r>
              <a:rPr lang="en-US" altLang="en-US" smtClean="0"/>
              <a:t>Anomaly detection</a:t>
            </a:r>
          </a:p>
        </p:txBody>
      </p:sp>
      <p:sp>
        <p:nvSpPr>
          <p:cNvPr id="268291" name="Content Placeholder 2"/>
          <p:cNvSpPr>
            <a:spLocks noGrp="1"/>
          </p:cNvSpPr>
          <p:nvPr>
            <p:ph idx="1"/>
          </p:nvPr>
        </p:nvSpPr>
        <p:spPr/>
        <p:txBody>
          <a:bodyPr/>
          <a:lstStyle/>
          <a:p>
            <a:r>
              <a:rPr lang="en-US" altLang="en-US" sz="2400" smtClean="0"/>
              <a:t>Establish accurate benchmarks of normal operation</a:t>
            </a:r>
          </a:p>
          <a:p>
            <a:pPr lvl="1"/>
            <a:r>
              <a:rPr lang="en-US" altLang="en-US" sz="2000" smtClean="0"/>
              <a:t>Ex.  How often do we get pinged from China?</a:t>
            </a:r>
          </a:p>
          <a:p>
            <a:r>
              <a:rPr lang="en-US" altLang="en-US" sz="2400" smtClean="0"/>
              <a:t>False positive = false alarm:  </a:t>
            </a:r>
            <a:r>
              <a:rPr lang="en-US" altLang="en-US" sz="2000" smtClean="0"/>
              <a:t>alert human, but no intrusion</a:t>
            </a:r>
          </a:p>
          <a:p>
            <a:r>
              <a:rPr lang="en-US" altLang="en-US" sz="2400" smtClean="0"/>
              <a:t>False negative = we missed an intrusion</a:t>
            </a:r>
          </a:p>
          <a:p>
            <a:r>
              <a:rPr lang="en-US" altLang="en-US" sz="2400" smtClean="0"/>
              <a:t>Deciding whether to alert human is critical, or else people will perceive a lot of false alarms exist</a:t>
            </a:r>
          </a:p>
          <a:p>
            <a:r>
              <a:rPr lang="en-US" altLang="en-US" sz="2400" smtClean="0"/>
              <a:t>Example</a:t>
            </a:r>
          </a:p>
          <a:p>
            <a:pPr lvl="1"/>
            <a:r>
              <a:rPr lang="en-US" altLang="en-US" sz="2000" smtClean="0"/>
              <a:t>20 out of 1,000,000 records show intrusion</a:t>
            </a:r>
          </a:p>
          <a:p>
            <a:pPr lvl="1"/>
            <a:r>
              <a:rPr lang="en-US" altLang="en-US" sz="2000" smtClean="0"/>
              <a:t>System detects/alerts 80% of these intrusion events</a:t>
            </a:r>
          </a:p>
          <a:p>
            <a:pPr lvl="2"/>
            <a:r>
              <a:rPr lang="en-US" altLang="en-US" sz="2000" smtClean="0"/>
              <a:t>16 records revealed, 4 ignored</a:t>
            </a:r>
          </a:p>
          <a:p>
            <a:pPr lvl="1"/>
            <a:r>
              <a:rPr lang="en-US" altLang="en-US" sz="2000" smtClean="0"/>
              <a:t>System falsely identifies 0.01% of normal events as an intrusion</a:t>
            </a:r>
          </a:p>
          <a:p>
            <a:pPr lvl="2"/>
            <a:r>
              <a:rPr lang="en-US" altLang="en-US" sz="2000" smtClean="0"/>
              <a:t>0.01% of 999,980 = ~ 100 false alarms</a:t>
            </a:r>
          </a:p>
          <a:p>
            <a:pPr lvl="1"/>
            <a:r>
              <a:rPr lang="en-US" altLang="en-US" sz="2000" smtClean="0"/>
              <a:t>From human point of view, 100/116 = 86% alarms are false</a:t>
            </a:r>
          </a:p>
          <a:p>
            <a:pPr lvl="1"/>
            <a:endParaRPr lang="en-US" alt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1"/>
          <p:cNvSpPr>
            <a:spLocks noGrp="1"/>
          </p:cNvSpPr>
          <p:nvPr>
            <p:ph type="title"/>
          </p:nvPr>
        </p:nvSpPr>
        <p:spPr/>
        <p:txBody>
          <a:bodyPr/>
          <a:lstStyle/>
          <a:p>
            <a:r>
              <a:rPr lang="en-US" altLang="en-US" smtClean="0"/>
              <a:t>Access control matrix</a:t>
            </a:r>
          </a:p>
        </p:txBody>
      </p:sp>
      <p:sp>
        <p:nvSpPr>
          <p:cNvPr id="245763" name="Content Placeholder 2"/>
          <p:cNvSpPr>
            <a:spLocks noGrp="1"/>
          </p:cNvSpPr>
          <p:nvPr>
            <p:ph idx="1"/>
          </p:nvPr>
        </p:nvSpPr>
        <p:spPr/>
        <p:txBody>
          <a:bodyPr/>
          <a:lstStyle/>
          <a:p>
            <a:r>
              <a:rPr lang="en-US" altLang="en-US" sz="2400" dirty="0" smtClean="0"/>
              <a:t>Butler Lampson, 1969.</a:t>
            </a:r>
          </a:p>
          <a:p>
            <a:r>
              <a:rPr lang="en-US" altLang="en-US" sz="2400" dirty="0" smtClean="0"/>
              <a:t>Express our policies:  how subjects (users/processes) can use each object</a:t>
            </a:r>
          </a:p>
          <a:p>
            <a:pPr lvl="1"/>
            <a:r>
              <a:rPr lang="en-US" altLang="en-US" sz="2000" dirty="0" smtClean="0"/>
              <a:t>For each subject &amp; each object, state the </a:t>
            </a:r>
            <a:r>
              <a:rPr lang="en-US" altLang="en-US" sz="2000" dirty="0" smtClean="0">
                <a:solidFill>
                  <a:srgbClr val="FFFF00"/>
                </a:solidFill>
              </a:rPr>
              <a:t>access rights</a:t>
            </a:r>
          </a:p>
          <a:p>
            <a:pPr lvl="1"/>
            <a:r>
              <a:rPr lang="en-US" altLang="en-US" sz="2000" dirty="0" smtClean="0"/>
              <a:t>Can be unwieldy in general!</a:t>
            </a:r>
          </a:p>
          <a:p>
            <a:r>
              <a:rPr lang="en-US" altLang="en-US" sz="2400" dirty="0" smtClean="0"/>
              <a:t>Protection domain</a:t>
            </a:r>
          </a:p>
          <a:p>
            <a:pPr lvl="1"/>
            <a:r>
              <a:rPr lang="en-US" altLang="en-US" sz="2000" dirty="0" smtClean="0"/>
              <a:t>Set of common access rights </a:t>
            </a:r>
          </a:p>
          <a:p>
            <a:pPr lvl="1"/>
            <a:r>
              <a:rPr lang="en-US" altLang="en-US" sz="2000" dirty="0" smtClean="0"/>
              <a:t>Usually correspond to a user or class of users</a:t>
            </a:r>
          </a:p>
          <a:p>
            <a:pPr lvl="1">
              <a:buFontTx/>
              <a:buNone/>
            </a:pPr>
            <a:r>
              <a:rPr lang="en-US" altLang="en-US" sz="2000" dirty="0" smtClean="0"/>
              <a:t>	Ex.  Students, faculty, guests, system administrators</a:t>
            </a:r>
          </a:p>
          <a:p>
            <a:pPr lvl="1"/>
            <a:r>
              <a:rPr lang="en-US" altLang="en-US" sz="2000" dirty="0" smtClean="0"/>
              <a:t>Process runs inside a domain determined by its owner</a:t>
            </a:r>
          </a:p>
          <a:p>
            <a:pPr lvl="1"/>
            <a:r>
              <a:rPr lang="en-US" altLang="en-US" sz="2000" dirty="0" smtClean="0"/>
              <a:t>Domains may coincidentally overlap (Figure 13.1)</a:t>
            </a:r>
          </a:p>
          <a:p>
            <a:pPr lvl="1"/>
            <a:endParaRPr lang="en-US" alt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le 1"/>
          <p:cNvSpPr>
            <a:spLocks noGrp="1"/>
          </p:cNvSpPr>
          <p:nvPr>
            <p:ph type="title"/>
          </p:nvPr>
        </p:nvSpPr>
        <p:spPr/>
        <p:txBody>
          <a:bodyPr/>
          <a:lstStyle/>
          <a:p>
            <a:r>
              <a:rPr lang="en-US" altLang="en-US" smtClean="0"/>
              <a:t>Domains</a:t>
            </a:r>
          </a:p>
        </p:txBody>
      </p:sp>
      <p:sp>
        <p:nvSpPr>
          <p:cNvPr id="246787" name="Content Placeholder 2"/>
          <p:cNvSpPr>
            <a:spLocks noGrp="1"/>
          </p:cNvSpPr>
          <p:nvPr>
            <p:ph idx="1"/>
          </p:nvPr>
        </p:nvSpPr>
        <p:spPr>
          <a:xfrm>
            <a:off x="457200" y="1447800"/>
            <a:ext cx="8229600" cy="4525963"/>
          </a:xfrm>
        </p:spPr>
        <p:txBody>
          <a:bodyPr/>
          <a:lstStyle/>
          <a:p>
            <a:r>
              <a:rPr lang="en-US" altLang="en-US" sz="2400" dirty="0" smtClean="0"/>
              <a:t>Representation as 2-D table</a:t>
            </a:r>
          </a:p>
          <a:p>
            <a:pPr lvl="1"/>
            <a:r>
              <a:rPr lang="en-US" altLang="en-US" sz="2000" dirty="0" smtClean="0"/>
              <a:t>Rows are the domains</a:t>
            </a:r>
          </a:p>
          <a:p>
            <a:pPr lvl="1"/>
            <a:r>
              <a:rPr lang="en-US" altLang="en-US" sz="2000" dirty="0" smtClean="0"/>
              <a:t>Columns are objects</a:t>
            </a:r>
          </a:p>
          <a:p>
            <a:pPr lvl="1"/>
            <a:r>
              <a:rPr lang="en-US" altLang="en-US" sz="2000" dirty="0" smtClean="0"/>
              <a:t>Entries in table specify access rights (Fig. 13.3) </a:t>
            </a:r>
          </a:p>
          <a:p>
            <a:r>
              <a:rPr lang="en-US" altLang="en-US" sz="2400" dirty="0" smtClean="0"/>
              <a:t>A user can only be in 1 protection domain at any given time.</a:t>
            </a:r>
          </a:p>
          <a:p>
            <a:pPr lvl="1"/>
            <a:r>
              <a:rPr lang="en-US" altLang="en-US" sz="2000" dirty="0" smtClean="0"/>
              <a:t>Static:  a user/process always operates in the same domain (simple but inflexible)</a:t>
            </a:r>
          </a:p>
          <a:p>
            <a:pPr lvl="1"/>
            <a:r>
              <a:rPr lang="en-US" altLang="en-US" sz="2000" dirty="0" smtClean="0"/>
              <a:t>Dynamic:  a user/process can switch to another domain (complex but flexible)</a:t>
            </a:r>
          </a:p>
          <a:p>
            <a:pPr lvl="1">
              <a:buFontTx/>
              <a:buNone/>
            </a:pPr>
            <a:r>
              <a:rPr lang="en-US" altLang="en-US" sz="2000" dirty="0" smtClean="0"/>
              <a:t>	Can represent this way:  domains are objects that a user in some domain can “switch” to.  See Fig. 13.4.</a:t>
            </a:r>
          </a:p>
          <a:p>
            <a:r>
              <a:rPr lang="en-US" altLang="en-US" sz="2400" dirty="0" smtClean="0"/>
              <a:t>UNIX:  some programs have </a:t>
            </a:r>
            <a:r>
              <a:rPr lang="en-US" altLang="en-US" sz="2400" dirty="0" err="1" smtClean="0"/>
              <a:t>setuid</a:t>
            </a:r>
            <a:r>
              <a:rPr lang="en-US" altLang="en-US" sz="2400" dirty="0" smtClean="0"/>
              <a:t> bit set to allow </a:t>
            </a:r>
            <a:r>
              <a:rPr lang="en-US" altLang="en-US" sz="2400" dirty="0" smtClean="0">
                <a:solidFill>
                  <a:srgbClr val="FFFF00"/>
                </a:solidFill>
              </a:rPr>
              <a:t>domain switching</a:t>
            </a:r>
            <a:r>
              <a:rPr lang="en-US" altLang="en-US" sz="2400" dirty="0" smtClean="0"/>
              <a:t>.</a:t>
            </a:r>
          </a:p>
          <a:p>
            <a:pPr lvl="1">
              <a:buFontTx/>
              <a:buNone/>
            </a:pPr>
            <a:endParaRPr lang="en-US" alt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itle 1"/>
          <p:cNvSpPr>
            <a:spLocks noGrp="1"/>
          </p:cNvSpPr>
          <p:nvPr>
            <p:ph type="title"/>
          </p:nvPr>
        </p:nvSpPr>
        <p:spPr/>
        <p:txBody>
          <a:bodyPr/>
          <a:lstStyle/>
          <a:p>
            <a:r>
              <a:rPr lang="en-US" altLang="en-US" smtClean="0"/>
              <a:t>Example</a:t>
            </a:r>
          </a:p>
        </p:txBody>
      </p:sp>
      <p:sp>
        <p:nvSpPr>
          <p:cNvPr id="247811" name="Content Placeholder 2"/>
          <p:cNvSpPr>
            <a:spLocks noGrp="1"/>
          </p:cNvSpPr>
          <p:nvPr>
            <p:ph idx="1"/>
          </p:nvPr>
        </p:nvSpPr>
        <p:spPr/>
        <p:txBody>
          <a:bodyPr/>
          <a:lstStyle/>
          <a:p>
            <a:endParaRPr lang="en-US" altLang="en-US" sz="2400" smtClean="0"/>
          </a:p>
          <a:p>
            <a:endParaRPr lang="en-US" altLang="en-US" sz="2400" smtClean="0"/>
          </a:p>
          <a:p>
            <a:endParaRPr lang="en-US" altLang="en-US" sz="2400" smtClean="0"/>
          </a:p>
          <a:p>
            <a:endParaRPr lang="en-US" altLang="en-US" sz="2400" smtClean="0"/>
          </a:p>
          <a:p>
            <a:endParaRPr lang="en-US" altLang="en-US" sz="2400" smtClean="0"/>
          </a:p>
          <a:p>
            <a:endParaRPr lang="en-US" altLang="en-US" sz="2400" smtClean="0"/>
          </a:p>
          <a:p>
            <a:r>
              <a:rPr lang="en-US" altLang="en-US" sz="2400" smtClean="0"/>
              <a:t>In addition to read/write/execute, special powers  </a:t>
            </a:r>
            <a:r>
              <a:rPr lang="en-US" altLang="en-US" sz="2400" smtClean="0">
                <a:sym typeface="Wingdings" panose="05000000000000000000" pitchFamily="2" charset="2"/>
              </a:rPr>
              <a:t></a:t>
            </a:r>
            <a:endParaRPr lang="en-US" altLang="en-US" sz="2400" smtClean="0"/>
          </a:p>
          <a:p>
            <a:r>
              <a:rPr lang="en-US" altLang="en-US" sz="2400" smtClean="0"/>
              <a:t>Copy:  you can “copy” an access right for this object to another domain.</a:t>
            </a:r>
          </a:p>
          <a:p>
            <a:r>
              <a:rPr lang="en-US" altLang="en-US" sz="2400" smtClean="0"/>
              <a:t>Owner:  You can create/delete access rights for this object </a:t>
            </a:r>
          </a:p>
          <a:p>
            <a:pPr>
              <a:buFontTx/>
              <a:buNone/>
            </a:pPr>
            <a:endParaRPr lang="en-US" altLang="en-US" sz="2400" smtClean="0"/>
          </a:p>
        </p:txBody>
      </p:sp>
      <p:graphicFrame>
        <p:nvGraphicFramePr>
          <p:cNvPr id="4" name="Table 3"/>
          <p:cNvGraphicFramePr>
            <a:graphicFrameLocks noGrp="1"/>
          </p:cNvGraphicFramePr>
          <p:nvPr/>
        </p:nvGraphicFramePr>
        <p:xfrm>
          <a:off x="1524000" y="1676400"/>
          <a:ext cx="6096000" cy="229080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683">
                <a:tc>
                  <a:txBody>
                    <a:bodyPr/>
                    <a:lstStyle/>
                    <a:p>
                      <a:r>
                        <a:rPr lang="en-US" sz="1800" dirty="0" smtClean="0"/>
                        <a:t>Domain</a:t>
                      </a:r>
                      <a:endParaRPr lang="en-US" sz="1800" dirty="0"/>
                    </a:p>
                  </a:txBody>
                  <a:tcPr marT="45701" marB="45701"/>
                </a:tc>
                <a:tc>
                  <a:txBody>
                    <a:bodyPr/>
                    <a:lstStyle/>
                    <a:p>
                      <a:r>
                        <a:rPr lang="en-US" sz="1800" dirty="0" smtClean="0"/>
                        <a:t>Resource 1</a:t>
                      </a:r>
                      <a:endParaRPr lang="en-US" sz="1800" dirty="0"/>
                    </a:p>
                  </a:txBody>
                  <a:tcPr marT="45701" marB="45701"/>
                </a:tc>
                <a:tc>
                  <a:txBody>
                    <a:bodyPr/>
                    <a:lstStyle/>
                    <a:p>
                      <a:r>
                        <a:rPr lang="en-US" sz="1800" dirty="0" smtClean="0"/>
                        <a:t>Resource 2</a:t>
                      </a:r>
                      <a:endParaRPr lang="en-US" sz="1800" dirty="0"/>
                    </a:p>
                  </a:txBody>
                  <a:tcPr marT="45701" marB="45701"/>
                </a:tc>
                <a:tc>
                  <a:txBody>
                    <a:bodyPr/>
                    <a:lstStyle/>
                    <a:p>
                      <a:r>
                        <a:rPr lang="en-US" sz="1800" dirty="0" smtClean="0"/>
                        <a:t>Resource 3</a:t>
                      </a:r>
                      <a:endParaRPr lang="en-US" sz="1800" dirty="0"/>
                    </a:p>
                  </a:txBody>
                  <a:tcPr marT="45701" marB="45701"/>
                </a:tc>
                <a:extLst>
                  <a:ext uri="{0D108BD9-81ED-4DB2-BD59-A6C34878D82A}">
                    <a16:rowId xmlns:a16="http://schemas.microsoft.com/office/drawing/2014/main" val="10000"/>
                  </a:ext>
                </a:extLst>
              </a:tr>
              <a:tr h="640027">
                <a:tc>
                  <a:txBody>
                    <a:bodyPr/>
                    <a:lstStyle/>
                    <a:p>
                      <a:r>
                        <a:rPr lang="en-US" sz="1800" dirty="0" smtClean="0"/>
                        <a:t>Admin</a:t>
                      </a:r>
                      <a:endParaRPr lang="en-US" sz="1800" dirty="0"/>
                    </a:p>
                  </a:txBody>
                  <a:tcPr marT="45701" marB="45701"/>
                </a:tc>
                <a:tc>
                  <a:txBody>
                    <a:bodyPr/>
                    <a:lstStyle/>
                    <a:p>
                      <a:r>
                        <a:rPr lang="en-US" sz="1800" dirty="0" smtClean="0"/>
                        <a:t>Execute</a:t>
                      </a:r>
                      <a:endParaRPr lang="en-US" sz="1800" dirty="0"/>
                    </a:p>
                  </a:txBody>
                  <a:tcPr marT="45701" marB="45701"/>
                </a:tc>
                <a:tc>
                  <a:txBody>
                    <a:bodyPr/>
                    <a:lstStyle/>
                    <a:p>
                      <a:endParaRPr lang="en-US" sz="1800" dirty="0"/>
                    </a:p>
                  </a:txBody>
                  <a:tcPr marT="45701" marB="45701"/>
                </a:tc>
                <a:tc>
                  <a:txBody>
                    <a:bodyPr/>
                    <a:lstStyle/>
                    <a:p>
                      <a:r>
                        <a:rPr lang="en-US" sz="1800" dirty="0" smtClean="0"/>
                        <a:t>Write </a:t>
                      </a:r>
                    </a:p>
                    <a:p>
                      <a:r>
                        <a:rPr lang="en-US" sz="1800" dirty="0" smtClean="0"/>
                        <a:t>Execute</a:t>
                      </a:r>
                      <a:endParaRPr lang="en-US" sz="1800" dirty="0"/>
                    </a:p>
                  </a:txBody>
                  <a:tcPr marT="45701" marB="45701"/>
                </a:tc>
                <a:extLst>
                  <a:ext uri="{0D108BD9-81ED-4DB2-BD59-A6C34878D82A}">
                    <a16:rowId xmlns:a16="http://schemas.microsoft.com/office/drawing/2014/main" val="10001"/>
                  </a:ext>
                </a:extLst>
              </a:tr>
              <a:tr h="640027">
                <a:tc>
                  <a:txBody>
                    <a:bodyPr/>
                    <a:lstStyle/>
                    <a:p>
                      <a:r>
                        <a:rPr lang="en-US" sz="1800" dirty="0" smtClean="0"/>
                        <a:t>Students</a:t>
                      </a:r>
                      <a:endParaRPr lang="en-US" sz="1800" dirty="0"/>
                    </a:p>
                  </a:txBody>
                  <a:tcPr marT="45701" marB="45701"/>
                </a:tc>
                <a:tc>
                  <a:txBody>
                    <a:bodyPr/>
                    <a:lstStyle/>
                    <a:p>
                      <a:r>
                        <a:rPr lang="en-US" sz="1800" dirty="0" smtClean="0"/>
                        <a:t>Execute</a:t>
                      </a:r>
                      <a:endParaRPr lang="en-US" sz="1800" dirty="0"/>
                    </a:p>
                  </a:txBody>
                  <a:tcPr marT="45701" marB="45701"/>
                </a:tc>
                <a:tc>
                  <a:txBody>
                    <a:bodyPr/>
                    <a:lstStyle/>
                    <a:p>
                      <a:r>
                        <a:rPr lang="en-US" sz="1800" dirty="0" smtClean="0"/>
                        <a:t>Read </a:t>
                      </a:r>
                    </a:p>
                    <a:p>
                      <a:r>
                        <a:rPr lang="en-US" sz="1800" dirty="0" smtClean="0"/>
                        <a:t>Copy</a:t>
                      </a:r>
                      <a:endParaRPr lang="en-US" sz="1800" dirty="0"/>
                    </a:p>
                  </a:txBody>
                  <a:tcPr marT="45701" marB="45701"/>
                </a:tc>
                <a:tc>
                  <a:txBody>
                    <a:bodyPr/>
                    <a:lstStyle/>
                    <a:p>
                      <a:r>
                        <a:rPr lang="en-US" sz="1800" dirty="0" smtClean="0"/>
                        <a:t>Execute</a:t>
                      </a:r>
                      <a:endParaRPr lang="en-US" sz="1800" dirty="0"/>
                    </a:p>
                  </a:txBody>
                  <a:tcPr marT="45701" marB="45701"/>
                </a:tc>
                <a:extLst>
                  <a:ext uri="{0D108BD9-81ED-4DB2-BD59-A6C34878D82A}">
                    <a16:rowId xmlns:a16="http://schemas.microsoft.com/office/drawing/2014/main" val="10002"/>
                  </a:ext>
                </a:extLst>
              </a:tr>
              <a:tr h="640027">
                <a:tc>
                  <a:txBody>
                    <a:bodyPr/>
                    <a:lstStyle/>
                    <a:p>
                      <a:r>
                        <a:rPr lang="en-US" sz="1800" dirty="0" smtClean="0"/>
                        <a:t>Faculty</a:t>
                      </a:r>
                      <a:endParaRPr lang="en-US" sz="1800" dirty="0"/>
                    </a:p>
                  </a:txBody>
                  <a:tcPr marT="45701" marB="45701"/>
                </a:tc>
                <a:tc>
                  <a:txBody>
                    <a:bodyPr/>
                    <a:lstStyle/>
                    <a:p>
                      <a:r>
                        <a:rPr lang="en-US" sz="1800" dirty="0" smtClean="0"/>
                        <a:t>Owner</a:t>
                      </a:r>
                    </a:p>
                    <a:p>
                      <a:r>
                        <a:rPr lang="en-US" sz="1800" dirty="0" smtClean="0"/>
                        <a:t>Execute</a:t>
                      </a:r>
                      <a:endParaRPr lang="en-US" sz="1800" dirty="0"/>
                    </a:p>
                  </a:txBody>
                  <a:tcPr marT="45701" marB="45701"/>
                </a:tc>
                <a:tc>
                  <a:txBody>
                    <a:bodyPr/>
                    <a:lstStyle/>
                    <a:p>
                      <a:endParaRPr lang="en-US" sz="1800"/>
                    </a:p>
                  </a:txBody>
                  <a:tcPr marT="45701" marB="45701"/>
                </a:tc>
                <a:tc>
                  <a:txBody>
                    <a:bodyPr/>
                    <a:lstStyle/>
                    <a:p>
                      <a:endParaRPr lang="en-US" sz="1800" dirty="0"/>
                    </a:p>
                  </a:txBody>
                  <a:tcPr marT="45701" marB="45701"/>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le 1"/>
          <p:cNvSpPr>
            <a:spLocks noGrp="1"/>
          </p:cNvSpPr>
          <p:nvPr>
            <p:ph type="title"/>
          </p:nvPr>
        </p:nvSpPr>
        <p:spPr/>
        <p:txBody>
          <a:bodyPr/>
          <a:lstStyle/>
          <a:p>
            <a:r>
              <a:rPr lang="en-US" altLang="en-US" smtClean="0"/>
              <a:t>Implementation</a:t>
            </a:r>
          </a:p>
        </p:txBody>
      </p:sp>
      <p:sp>
        <p:nvSpPr>
          <p:cNvPr id="248835" name="Content Placeholder 2"/>
          <p:cNvSpPr>
            <a:spLocks noGrp="1"/>
          </p:cNvSpPr>
          <p:nvPr>
            <p:ph idx="1"/>
          </p:nvPr>
        </p:nvSpPr>
        <p:spPr/>
        <p:txBody>
          <a:bodyPr/>
          <a:lstStyle/>
          <a:p>
            <a:r>
              <a:rPr lang="en-US" altLang="en-US" sz="2400" smtClean="0"/>
              <a:t>In theory, access control matrix is a huge table</a:t>
            </a:r>
          </a:p>
          <a:p>
            <a:pPr lvl="1"/>
            <a:r>
              <a:rPr lang="en-US" altLang="en-US" sz="2000" smtClean="0">
                <a:sym typeface="Wingdings" panose="05000000000000000000" pitchFamily="2" charset="2"/>
              </a:rPr>
              <a:t>Logically it’s 3 dimensional (capability is 3</a:t>
            </a:r>
            <a:r>
              <a:rPr lang="en-US" altLang="en-US" sz="2000" baseline="30000" smtClean="0">
                <a:sym typeface="Wingdings" panose="05000000000000000000" pitchFamily="2" charset="2"/>
              </a:rPr>
              <a:t>rd</a:t>
            </a:r>
            <a:r>
              <a:rPr lang="en-US" altLang="en-US" sz="2000" smtClean="0">
                <a:sym typeface="Wingdings" panose="05000000000000000000" pitchFamily="2" charset="2"/>
              </a:rPr>
              <a:t> dimension)</a:t>
            </a:r>
          </a:p>
          <a:p>
            <a:pPr lvl="1"/>
            <a:r>
              <a:rPr lang="en-US" altLang="en-US" sz="2000" smtClean="0"/>
              <a:t>Sparse:  few rows, thousands of columns </a:t>
            </a:r>
            <a:r>
              <a:rPr lang="en-US" altLang="en-US" sz="2000" smtClean="0">
                <a:sym typeface="Wingdings" panose="05000000000000000000" pitchFamily="2" charset="2"/>
              </a:rPr>
              <a:t></a:t>
            </a:r>
          </a:p>
          <a:p>
            <a:pPr lvl="1"/>
            <a:r>
              <a:rPr lang="en-US" altLang="en-US" sz="2000" smtClean="0">
                <a:sym typeface="Wingdings" panose="05000000000000000000" pitchFamily="2" charset="2"/>
              </a:rPr>
              <a:t>Waste of virtual memory, I/O to look up this separate table</a:t>
            </a:r>
          </a:p>
          <a:p>
            <a:pPr lvl="1"/>
            <a:endParaRPr lang="en-US" altLang="en-US" sz="2000" smtClean="0">
              <a:sym typeface="Wingdings" panose="05000000000000000000" pitchFamily="2" charset="2"/>
            </a:endParaRPr>
          </a:p>
          <a:p>
            <a:r>
              <a:rPr lang="en-US" altLang="en-US" sz="2400" smtClean="0">
                <a:solidFill>
                  <a:srgbClr val="FFFF00"/>
                </a:solidFill>
              </a:rPr>
              <a:t>Access list </a:t>
            </a:r>
            <a:r>
              <a:rPr lang="en-US" altLang="en-US" sz="2400" smtClean="0"/>
              <a:t>for objects</a:t>
            </a:r>
          </a:p>
          <a:p>
            <a:pPr lvl="1"/>
            <a:r>
              <a:rPr lang="en-US" altLang="en-US" sz="2000" smtClean="0"/>
              <a:t>Each object (file or other resource) will have attribute identifying what can be done by members of each domain</a:t>
            </a:r>
          </a:p>
          <a:p>
            <a:pPr lvl="1"/>
            <a:r>
              <a:rPr lang="en-US" altLang="en-US" sz="2000" smtClean="0"/>
              <a:t>Can define a default to save space</a:t>
            </a:r>
          </a:p>
          <a:p>
            <a:r>
              <a:rPr lang="en-US" altLang="en-US" sz="2400" smtClean="0">
                <a:solidFill>
                  <a:srgbClr val="FFFF00"/>
                </a:solidFill>
              </a:rPr>
              <a:t>Capability list </a:t>
            </a:r>
            <a:r>
              <a:rPr lang="en-US" altLang="en-US" sz="2400" smtClean="0"/>
              <a:t>for domains</a:t>
            </a:r>
          </a:p>
          <a:p>
            <a:pPr lvl="1"/>
            <a:r>
              <a:rPr lang="en-US" altLang="en-US" sz="2000" smtClean="0"/>
              <a:t>List what I have access to, and what I can do with it</a:t>
            </a:r>
          </a:p>
          <a:p>
            <a:pPr lvl="1"/>
            <a:r>
              <a:rPr lang="en-US" altLang="en-US" sz="2000" smtClean="0"/>
              <a:t>We don’t want users to arbitrarily change their capabilities!  Capability information must be protected.  How?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le 1"/>
          <p:cNvSpPr>
            <a:spLocks noGrp="1"/>
          </p:cNvSpPr>
          <p:nvPr>
            <p:ph type="title"/>
          </p:nvPr>
        </p:nvSpPr>
        <p:spPr/>
        <p:txBody>
          <a:bodyPr/>
          <a:lstStyle/>
          <a:p>
            <a:r>
              <a:rPr lang="en-US" altLang="en-US" smtClean="0"/>
              <a:t>Some questions</a:t>
            </a:r>
          </a:p>
        </p:txBody>
      </p:sp>
      <p:sp>
        <p:nvSpPr>
          <p:cNvPr id="249859" name="Content Placeholder 2"/>
          <p:cNvSpPr>
            <a:spLocks noGrp="1"/>
          </p:cNvSpPr>
          <p:nvPr>
            <p:ph idx="1"/>
          </p:nvPr>
        </p:nvSpPr>
        <p:spPr/>
        <p:txBody>
          <a:bodyPr/>
          <a:lstStyle/>
          <a:p>
            <a:r>
              <a:rPr lang="en-US" altLang="en-US" sz="2400" smtClean="0"/>
              <a:t>What should we do about objects that have no access rights defined?</a:t>
            </a:r>
          </a:p>
          <a:p>
            <a:endParaRPr lang="en-US" altLang="en-US" sz="2400" smtClean="0"/>
          </a:p>
          <a:p>
            <a:r>
              <a:rPr lang="en-US" altLang="en-US" sz="2400" smtClean="0"/>
              <a:t>How would we implement a policy limiting the number of times a resource is accessed?</a:t>
            </a:r>
          </a:p>
          <a:p>
            <a:endParaRPr lang="en-US" altLang="en-US" sz="2400" smtClean="0"/>
          </a:p>
          <a:p>
            <a:r>
              <a:rPr lang="en-US" altLang="en-US" sz="2400" smtClean="0"/>
              <a:t>How would we implement a policy allowing access only during certain times of day?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eaLnBrk="1" hangingPunct="1"/>
            <a:r>
              <a:rPr lang="en-US" altLang="en-US" dirty="0" smtClean="0"/>
              <a:t>CS 346 – Chapter 14</a:t>
            </a:r>
          </a:p>
        </p:txBody>
      </p:sp>
      <p:sp>
        <p:nvSpPr>
          <p:cNvPr id="250883" name="Rectangle 3"/>
          <p:cNvSpPr>
            <a:spLocks noGrp="1" noChangeArrowheads="1"/>
          </p:cNvSpPr>
          <p:nvPr>
            <p:ph type="body" idx="1"/>
          </p:nvPr>
        </p:nvSpPr>
        <p:spPr/>
        <p:txBody>
          <a:bodyPr/>
          <a:lstStyle/>
          <a:p>
            <a:pPr eaLnBrk="1" hangingPunct="1"/>
            <a:r>
              <a:rPr lang="en-US" altLang="en-US" sz="2800" smtClean="0">
                <a:sym typeface="Wingdings" panose="05000000000000000000" pitchFamily="2" charset="2"/>
              </a:rPr>
              <a:t>Security</a:t>
            </a:r>
          </a:p>
          <a:p>
            <a:pPr lvl="1" eaLnBrk="1" hangingPunct="1"/>
            <a:r>
              <a:rPr lang="en-US" altLang="en-US" sz="2400" smtClean="0">
                <a:sym typeface="Wingdings" panose="05000000000000000000" pitchFamily="2" charset="2"/>
              </a:rPr>
              <a:t>Physical, human, program</a:t>
            </a:r>
          </a:p>
          <a:p>
            <a:pPr lvl="1" eaLnBrk="1" hangingPunct="1"/>
            <a:r>
              <a:rPr lang="en-US" altLang="en-US" sz="2400" smtClean="0">
                <a:sym typeface="Wingdings" panose="05000000000000000000" pitchFamily="2" charset="2"/>
              </a:rPr>
              <a:t>Authentication</a:t>
            </a:r>
          </a:p>
          <a:p>
            <a:pPr lvl="1" eaLnBrk="1" hangingPunct="1"/>
            <a:r>
              <a:rPr lang="en-US" altLang="en-US" sz="2400" smtClean="0">
                <a:sym typeface="Wingdings" panose="05000000000000000000" pitchFamily="2" charset="2"/>
              </a:rPr>
              <a:t>Dictionary attack</a:t>
            </a:r>
          </a:p>
          <a:p>
            <a:pPr lvl="1" eaLnBrk="1" hangingPunct="1"/>
            <a:r>
              <a:rPr lang="en-US" altLang="en-US" sz="2400" smtClean="0">
                <a:sym typeface="Wingdings" panose="05000000000000000000" pitchFamily="2" charset="2"/>
              </a:rPr>
              <a:t>Cryptography</a:t>
            </a:r>
          </a:p>
          <a:p>
            <a:pPr lvl="1" eaLnBrk="1" hangingPunct="1"/>
            <a:r>
              <a:rPr lang="en-US" altLang="en-US" sz="2400" smtClean="0">
                <a:sym typeface="Wingdings" panose="05000000000000000000" pitchFamily="2" charset="2"/>
              </a:rPr>
              <a:t>Defense policies</a:t>
            </a:r>
          </a:p>
          <a:p>
            <a:pPr lvl="1" eaLnBrk="1" hangingPunct="1">
              <a:buFontTx/>
              <a:buNone/>
            </a:pPr>
            <a:endParaRPr lang="en-US" altLang="en-US" sz="2400" smtClean="0">
              <a:sym typeface="Wingdings" panose="05000000000000000000" pitchFamily="2" charset="2"/>
            </a:endParaRPr>
          </a:p>
          <a:p>
            <a:pPr lvl="1" eaLnBrk="1" hangingPunct="1">
              <a:buFontTx/>
              <a:buNone/>
            </a:pPr>
            <a:endParaRPr lang="en-US" altLang="en-US" sz="2400" smtClean="0">
              <a:sym typeface="Wingdings" panose="05000000000000000000" pitchFamily="2" charset="2"/>
            </a:endParaRPr>
          </a:p>
          <a:p>
            <a:pPr lvl="1" eaLnBrk="1" hangingPunct="1">
              <a:buFontTx/>
              <a:buNone/>
            </a:pPr>
            <a:endParaRPr lang="en-US" altLang="en-US" sz="2400" smtClean="0">
              <a:sym typeface="Wingdings" panose="05000000000000000000" pitchFamily="2" charset="2"/>
            </a:endParaRPr>
          </a:p>
          <a:p>
            <a:pPr lvl="1" eaLnBrk="1" hangingPunct="1">
              <a:buFontTx/>
              <a:buNone/>
            </a:pPr>
            <a:endParaRPr lang="en-US" altLang="en-US" sz="2400" smtClean="0">
              <a:sym typeface="Wingdings" panose="05000000000000000000" pitchFamily="2" charset="2"/>
            </a:endParaRPr>
          </a:p>
          <a:p>
            <a:pPr eaLnBrk="1" hangingPunct="1"/>
            <a:endParaRPr lang="en-US"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le 1"/>
          <p:cNvSpPr>
            <a:spLocks noGrp="1"/>
          </p:cNvSpPr>
          <p:nvPr>
            <p:ph type="title"/>
          </p:nvPr>
        </p:nvSpPr>
        <p:spPr/>
        <p:txBody>
          <a:bodyPr/>
          <a:lstStyle/>
          <a:p>
            <a:r>
              <a:rPr lang="en-US" altLang="en-US" smtClean="0"/>
              <a:t>Areas of security</a:t>
            </a:r>
          </a:p>
        </p:txBody>
      </p:sp>
      <p:sp>
        <p:nvSpPr>
          <p:cNvPr id="251907" name="Content Placeholder 2"/>
          <p:cNvSpPr>
            <a:spLocks noGrp="1"/>
          </p:cNvSpPr>
          <p:nvPr>
            <p:ph idx="1"/>
          </p:nvPr>
        </p:nvSpPr>
        <p:spPr/>
        <p:txBody>
          <a:bodyPr/>
          <a:lstStyle/>
          <a:p>
            <a:pPr>
              <a:buFontTx/>
              <a:buNone/>
            </a:pPr>
            <a:r>
              <a:rPr lang="en-US" altLang="en-US" sz="2400" smtClean="0"/>
              <a:t>Attackers look for every opportunity to get in</a:t>
            </a:r>
          </a:p>
          <a:p>
            <a:r>
              <a:rPr lang="en-US" altLang="en-US" sz="2400" smtClean="0"/>
              <a:t>Physical</a:t>
            </a:r>
          </a:p>
          <a:p>
            <a:pPr lvl="1"/>
            <a:r>
              <a:rPr lang="en-US" altLang="en-US" sz="2000" smtClean="0"/>
              <a:t>Restricting access:  guards, locked doors</a:t>
            </a:r>
          </a:p>
          <a:p>
            <a:pPr lvl="1"/>
            <a:r>
              <a:rPr lang="en-US" altLang="en-US" sz="2000" smtClean="0"/>
              <a:t>Sounds simple, but don’t neglect!</a:t>
            </a:r>
          </a:p>
          <a:p>
            <a:r>
              <a:rPr lang="en-US" altLang="en-US" sz="2400" smtClean="0"/>
              <a:t>Human factors</a:t>
            </a:r>
          </a:p>
          <a:p>
            <a:pPr lvl="1"/>
            <a:r>
              <a:rPr lang="en-US" altLang="en-US" sz="2000" smtClean="0"/>
              <a:t>Naivete, laziness, dishonesty</a:t>
            </a:r>
          </a:p>
          <a:p>
            <a:pPr lvl="1"/>
            <a:r>
              <a:rPr lang="en-US" altLang="en-US" sz="2000" smtClean="0"/>
              <a:t>Help users pick good passwords, other recommended practices</a:t>
            </a:r>
          </a:p>
          <a:p>
            <a:pPr lvl="1"/>
            <a:r>
              <a:rPr lang="en-US" altLang="en-US" sz="2000" smtClean="0"/>
              <a:t>How to handle offenders or people with a history</a:t>
            </a:r>
          </a:p>
          <a:p>
            <a:r>
              <a:rPr lang="en-US" altLang="en-US" sz="2400" smtClean="0"/>
              <a:t>Program</a:t>
            </a:r>
          </a:p>
          <a:p>
            <a:pPr lvl="1"/>
            <a:r>
              <a:rPr lang="en-US" altLang="en-US" sz="2000" smtClean="0"/>
              <a:t>Correct algorithm, installation of software</a:t>
            </a:r>
          </a:p>
          <a:p>
            <a:pPr lvl="1"/>
            <a:r>
              <a:rPr lang="en-US" altLang="en-US" sz="2000" smtClean="0"/>
              <a:t>Used in the way originally intended</a:t>
            </a:r>
          </a:p>
          <a:p>
            <a:pPr lvl="1"/>
            <a:r>
              <a:rPr lang="en-US" altLang="en-US" sz="2000" smtClean="0"/>
              <a:t>Proper behavior vs. malicious code</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9249</TotalTime>
  <Words>2362</Words>
  <Application>Microsoft Office PowerPoint</Application>
  <PresentationFormat>On-screen Show (4:3)</PresentationFormat>
  <Paragraphs>412</Paragraphs>
  <Slides>28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Wingdings</vt:lpstr>
      <vt:lpstr>Default Design</vt:lpstr>
      <vt:lpstr>CS 346 – Chapter 13</vt:lpstr>
      <vt:lpstr>Background</vt:lpstr>
      <vt:lpstr>Access control matrix</vt:lpstr>
      <vt:lpstr>Domains</vt:lpstr>
      <vt:lpstr>Example</vt:lpstr>
      <vt:lpstr>Implementation</vt:lpstr>
      <vt:lpstr>Some questions</vt:lpstr>
      <vt:lpstr>CS 346 – Chapter 14</vt:lpstr>
      <vt:lpstr>Areas of security</vt:lpstr>
      <vt:lpstr>Coding errors</vt:lpstr>
      <vt:lpstr>Malicious code</vt:lpstr>
      <vt:lpstr>Malicious (2)</vt:lpstr>
      <vt:lpstr>Malicious (3)</vt:lpstr>
      <vt:lpstr>Morris exploits</vt:lpstr>
      <vt:lpstr>Dictionary attack</vt:lpstr>
      <vt:lpstr>Salt</vt:lpstr>
      <vt:lpstr>Cryptography</vt:lpstr>
      <vt:lpstr>Examples</vt:lpstr>
      <vt:lpstr>Examples (2)</vt:lpstr>
      <vt:lpstr>RSA outline</vt:lpstr>
      <vt:lpstr>RSA</vt:lpstr>
      <vt:lpstr>Example</vt:lpstr>
      <vt:lpstr>What if …</vt:lpstr>
      <vt:lpstr>Diffie - Hellman</vt:lpstr>
      <vt:lpstr>Digital signature</vt:lpstr>
      <vt:lpstr>Doing security</vt:lpstr>
      <vt:lpstr>Intrusion detection</vt:lpstr>
      <vt:lpstr>Anomaly detection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Healy</dc:creator>
  <cp:lastModifiedBy>Chris Healy</cp:lastModifiedBy>
  <cp:revision>252</cp:revision>
  <cp:lastPrinted>1601-01-01T00:00:00Z</cp:lastPrinted>
  <dcterms:created xsi:type="dcterms:W3CDTF">1601-01-01T00:00:00Z</dcterms:created>
  <dcterms:modified xsi:type="dcterms:W3CDTF">2020-11-11T01:00:20Z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