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614" r:id="rId2"/>
    <p:sldId id="626" r:id="rId3"/>
    <p:sldId id="615" r:id="rId4"/>
    <p:sldId id="616" r:id="rId5"/>
    <p:sldId id="617" r:id="rId6"/>
    <p:sldId id="618" r:id="rId7"/>
    <p:sldId id="619" r:id="rId8"/>
    <p:sldId id="620" r:id="rId9"/>
    <p:sldId id="621" r:id="rId10"/>
    <p:sldId id="622" r:id="rId11"/>
    <p:sldId id="623" r:id="rId12"/>
    <p:sldId id="624" r:id="rId13"/>
    <p:sldId id="625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737" autoAdjust="0"/>
  </p:normalViewPr>
  <p:slideViewPr>
    <p:cSldViewPr>
      <p:cViewPr varScale="1">
        <p:scale>
          <a:sx n="82" d="100"/>
          <a:sy n="82" d="100"/>
        </p:scale>
        <p:origin x="102" y="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0900B44-172A-416B-A599-107A3A8D741E}" type="datetimeFigureOut">
              <a:rPr lang="en-US"/>
              <a:pPr>
                <a:defRPr/>
              </a:pPr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5" y="8831263"/>
            <a:ext cx="3036888" cy="463550"/>
          </a:xfrm>
          <a:prstGeom prst="rect">
            <a:avLst/>
          </a:prstGeom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0BF817-DA09-447B-A86D-B9EBC30977D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9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0E6929-D9A4-4A9C-96A9-9589E934C0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1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71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397044-3345-4CEC-AC07-6DC798085B6A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353DA2-B3B0-4F54-A3A7-719C76EF0C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147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D088F-12E1-4B1F-9FCC-2F0D6B9F44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00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7347A-ECF0-44D7-A4B5-3BF4D8298B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902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50636-5D72-4622-96D4-A7A709BCE8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23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045B02-42B5-4CF7-A94C-08E5E53262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086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C1E5A6-4935-4C21-9C9E-A7FCF6C3A8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136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B733C-4B73-428A-B89E-56CD309C7C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641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FD635-71BA-4189-BA3C-EFFE296FB3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23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9646D5-B53D-41F4-B20D-3054AB91C4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61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C42C7-3E51-4E03-8DD5-761C25CB24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84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49F65-A6AE-405A-BDDB-2300A4F5A8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7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A866A-A9A8-4881-A9C5-29F0CD53A9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86983-DB8E-4B96-BCC1-F6049AF147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41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D6F33-DB7A-4259-BE9B-0D79F32415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20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520DB9-BBAA-4862-8D14-4FAC145E40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27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81F2F-5C2D-4EEC-8379-507985EAA2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91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3B812AE-C667-44EB-9B7A-F11D65CFAA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 346 – Chapter 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ym typeface="Wingdings" panose="05000000000000000000" pitchFamily="2" charset="2"/>
              </a:rPr>
              <a:t>OS services</a:t>
            </a:r>
          </a:p>
          <a:p>
            <a:pPr lvl="1" eaLnBrk="1" hangingPunct="1"/>
            <a:r>
              <a:rPr lang="en-US" altLang="en-US" sz="2000" smtClean="0">
                <a:sym typeface="Wingdings" panose="05000000000000000000" pitchFamily="2" charset="2"/>
              </a:rPr>
              <a:t>OS user interface</a:t>
            </a:r>
          </a:p>
          <a:p>
            <a:pPr lvl="1" eaLnBrk="1" hangingPunct="1"/>
            <a:r>
              <a:rPr lang="en-US" altLang="en-US" sz="2000" smtClean="0">
                <a:sym typeface="Wingdings" panose="05000000000000000000" pitchFamily="2" charset="2"/>
              </a:rPr>
              <a:t>System calls</a:t>
            </a:r>
          </a:p>
          <a:p>
            <a:pPr lvl="1" eaLnBrk="1" hangingPunct="1"/>
            <a:r>
              <a:rPr lang="en-US" altLang="en-US" sz="2000" smtClean="0">
                <a:sym typeface="Wingdings" panose="05000000000000000000" pitchFamily="2" charset="2"/>
              </a:rPr>
              <a:t>System programs</a:t>
            </a:r>
          </a:p>
          <a:p>
            <a:pPr eaLnBrk="1" hangingPunct="1"/>
            <a:r>
              <a:rPr lang="en-US" altLang="en-US" sz="2400" smtClean="0">
                <a:sym typeface="Wingdings" panose="05000000000000000000" pitchFamily="2" charset="2"/>
              </a:rPr>
              <a:t>How to make an OS</a:t>
            </a:r>
          </a:p>
          <a:p>
            <a:pPr lvl="1" eaLnBrk="1" hangingPunct="1"/>
            <a:r>
              <a:rPr lang="en-US" altLang="en-US" sz="2000" smtClean="0">
                <a:sym typeface="Wingdings" panose="05000000000000000000" pitchFamily="2" charset="2"/>
              </a:rPr>
              <a:t>Implementation</a:t>
            </a:r>
          </a:p>
          <a:p>
            <a:pPr lvl="1" eaLnBrk="1" hangingPunct="1"/>
            <a:r>
              <a:rPr lang="en-US" altLang="en-US" sz="2000" smtClean="0">
                <a:sym typeface="Wingdings" panose="05000000000000000000" pitchFamily="2" charset="2"/>
              </a:rPr>
              <a:t>Structure</a:t>
            </a:r>
          </a:p>
          <a:p>
            <a:pPr lvl="1" eaLnBrk="1" hangingPunct="1"/>
            <a:r>
              <a:rPr lang="en-US" altLang="en-US" sz="2000" smtClean="0">
                <a:sym typeface="Wingdings" panose="05000000000000000000" pitchFamily="2" charset="2"/>
              </a:rPr>
              <a:t>Virtual machines</a:t>
            </a:r>
            <a:endParaRPr lang="en-US" altLang="en-US" sz="2400" smtClean="0">
              <a:sym typeface="Wingdings" panose="05000000000000000000" pitchFamily="2" charset="2"/>
            </a:endParaRPr>
          </a:p>
          <a:p>
            <a:pPr lvl="1" eaLnBrk="1" hangingPunct="1"/>
            <a:endParaRPr lang="en-US" altLang="en-US" sz="2400" smtClean="0">
              <a:sym typeface="Wingdings" panose="05000000000000000000" pitchFamily="2" charset="2"/>
            </a:endParaRPr>
          </a:p>
          <a:p>
            <a:pPr eaLnBrk="1" hangingPunct="1"/>
            <a:r>
              <a:rPr lang="en-US" altLang="en-US" sz="2800" smtClean="0">
                <a:sym typeface="Wingdings" panose="05000000000000000000" pitchFamily="2" charset="2"/>
              </a:rPr>
              <a:t>Commitment </a:t>
            </a:r>
          </a:p>
          <a:p>
            <a:pPr lvl="1" eaLnBrk="1" hangingPunct="1"/>
            <a:r>
              <a:rPr lang="en-US" altLang="en-US" sz="2400" smtClean="0">
                <a:sym typeface="Wingdings" panose="05000000000000000000" pitchFamily="2" charset="2"/>
              </a:rPr>
              <a:t>For next day, </a:t>
            </a:r>
            <a:r>
              <a:rPr lang="en-US" altLang="en-US" sz="2400" smtClean="0">
                <a:solidFill>
                  <a:srgbClr val="FFFF00"/>
                </a:solidFill>
                <a:sym typeface="Wingdings" panose="05000000000000000000" pitchFamily="2" charset="2"/>
              </a:rPr>
              <a:t>please finish chapter 2.</a:t>
            </a:r>
            <a:endParaRPr lang="en-US" altLang="en-US" sz="2400" smtClean="0">
              <a:solidFill>
                <a:srgbClr val="FFFF00"/>
              </a:solidFill>
            </a:endParaRP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Kernel structure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Possible to implement minimal OS with a few thousand lines of code  </a:t>
            </a:r>
            <a:r>
              <a:rPr lang="en-US" altLang="en-US" sz="2400" dirty="0" smtClean="0">
                <a:sym typeface="Wingdings" panose="05000000000000000000" pitchFamily="2" charset="2"/>
              </a:rPr>
              <a:t>  </a:t>
            </a:r>
            <a:r>
              <a:rPr lang="en-US" altLang="en-US" sz="2400" dirty="0" smtClean="0">
                <a:solidFill>
                  <a:srgbClr val="FFFF00"/>
                </a:solidFill>
                <a:sym typeface="Wingdings" panose="05000000000000000000" pitchFamily="2" charset="2"/>
              </a:rPr>
              <a:t>monolithic</a:t>
            </a:r>
            <a:r>
              <a:rPr lang="en-US" altLang="en-US" sz="2400" dirty="0" smtClean="0">
                <a:sym typeface="Wingdings" panose="05000000000000000000" pitchFamily="2" charset="2"/>
              </a:rPr>
              <a:t> kernel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Modularize like any other large program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After about 10,000 </a:t>
            </a:r>
            <a:r>
              <a:rPr lang="en-US" altLang="en-US" sz="2000" dirty="0" err="1" smtClean="0">
                <a:sym typeface="Wingdings" panose="05000000000000000000" pitchFamily="2" charset="2"/>
              </a:rPr>
              <a:t>loc</a:t>
            </a:r>
            <a:r>
              <a:rPr lang="en-US" altLang="en-US" sz="2000" dirty="0" smtClean="0">
                <a:sym typeface="Wingdings" panose="05000000000000000000" pitchFamily="2" charset="2"/>
              </a:rPr>
              <a:t>, difficult to prove correctness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>
                <a:solidFill>
                  <a:srgbClr val="FFFF00"/>
                </a:solidFill>
              </a:rPr>
              <a:t>Layered</a:t>
            </a:r>
            <a:r>
              <a:rPr lang="en-US" altLang="en-US" sz="2400" dirty="0" smtClean="0"/>
              <a:t> approach to managing the complexity</a:t>
            </a:r>
          </a:p>
          <a:p>
            <a:pPr lvl="1"/>
            <a:r>
              <a:rPr lang="en-US" altLang="en-US" sz="2000" dirty="0" smtClean="0"/>
              <a:t>Layer 0 is the HW</a:t>
            </a:r>
          </a:p>
          <a:p>
            <a:pPr lvl="1"/>
            <a:r>
              <a:rPr lang="en-US" altLang="en-US" sz="2000" dirty="0" smtClean="0"/>
              <a:t>Layer n is the user interface</a:t>
            </a:r>
          </a:p>
          <a:p>
            <a:pPr lvl="1"/>
            <a:r>
              <a:rPr lang="en-US" altLang="en-US" sz="2000" dirty="0" smtClean="0"/>
              <a:t>Each layer makes use of routines and </a:t>
            </a:r>
            <a:r>
              <a:rPr lang="en-US" altLang="en-US" sz="2000" dirty="0" err="1" smtClean="0"/>
              <a:t>d.s.</a:t>
            </a:r>
            <a:r>
              <a:rPr lang="en-US" altLang="en-US" sz="2000" dirty="0" smtClean="0"/>
              <a:t> defined at lower levels</a:t>
            </a:r>
          </a:p>
          <a:p>
            <a:pPr lvl="1"/>
            <a:r>
              <a:rPr lang="en-US" altLang="en-US" sz="2000" dirty="0" smtClean="0"/>
              <a:t># layers difficult to predict:  many subtle dependencies</a:t>
            </a:r>
          </a:p>
          <a:p>
            <a:pPr lvl="1"/>
            <a:r>
              <a:rPr lang="en-US" altLang="en-US" sz="2000" dirty="0" smtClean="0"/>
              <a:t>Many layers </a:t>
            </a:r>
            <a:r>
              <a:rPr lang="en-US" altLang="en-US" sz="2000" dirty="0" smtClean="0">
                <a:sym typeface="Wingdings" panose="05000000000000000000" pitchFamily="2" charset="2"/>
              </a:rPr>
              <a:t> lots of internal system call overhead </a:t>
            </a:r>
            <a:endParaRPr lang="en-US" altLang="en-US" sz="2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Kernel structure (2)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>
                <a:sym typeface="Symbol" panose="05050102010706020507" pitchFamily="18" charset="2"/>
              </a:rPr>
              <a:t>kernel </a:t>
            </a:r>
          </a:p>
          <a:p>
            <a:pPr lvl="1"/>
            <a:r>
              <a:rPr lang="en-US" altLang="en-US" sz="2000" smtClean="0">
                <a:sym typeface="Symbol" panose="05050102010706020507" pitchFamily="18" charset="2"/>
              </a:rPr>
              <a:t>Kernel = minimal support for processes and memory management</a:t>
            </a:r>
          </a:p>
          <a:p>
            <a:pPr lvl="1"/>
            <a:r>
              <a:rPr lang="en-US" altLang="en-US" sz="2000" smtClean="0">
                <a:sym typeface="Symbol" panose="05050102010706020507" pitchFamily="18" charset="2"/>
              </a:rPr>
              <a:t>(The rest of the OS is at user level)</a:t>
            </a:r>
          </a:p>
          <a:p>
            <a:pPr lvl="1"/>
            <a:r>
              <a:rPr lang="en-US" altLang="en-US" sz="2000" smtClean="0">
                <a:sym typeface="Symbol" panose="05050102010706020507" pitchFamily="18" charset="2"/>
              </a:rPr>
              <a:t>Adding OS services doesn’t require changing kernel, so easier to modify OS</a:t>
            </a:r>
          </a:p>
          <a:p>
            <a:pPr lvl="1"/>
            <a:r>
              <a:rPr lang="en-US" altLang="en-US" sz="2000" smtClean="0">
                <a:solidFill>
                  <a:srgbClr val="FFFF00"/>
                </a:solidFill>
                <a:sym typeface="Symbol" panose="05050102010706020507" pitchFamily="18" charset="2"/>
              </a:rPr>
              <a:t>The kernel must manage communication between user program and appropriate OS services (e.g. file system)</a:t>
            </a:r>
            <a:endParaRPr lang="en-US" altLang="en-US" sz="2000" smtClean="0">
              <a:solidFill>
                <a:srgbClr val="FFFF00"/>
              </a:solidFill>
            </a:endParaRPr>
          </a:p>
          <a:p>
            <a:pPr lvl="1"/>
            <a:r>
              <a:rPr lang="en-US" altLang="en-US" sz="2000" smtClean="0"/>
              <a:t>Microsoft gave up on </a:t>
            </a:r>
            <a:r>
              <a:rPr lang="en-US" altLang="en-US" sz="2000" smtClean="0">
                <a:sym typeface="Symbol" panose="05050102010706020507" pitchFamily="18" charset="2"/>
              </a:rPr>
              <a:t>kernel idea for Windows XP</a:t>
            </a:r>
          </a:p>
          <a:p>
            <a:r>
              <a:rPr lang="en-US" altLang="en-US" sz="2400" smtClean="0"/>
              <a:t>OO Module approach</a:t>
            </a:r>
          </a:p>
          <a:p>
            <a:pPr lvl="1"/>
            <a:r>
              <a:rPr lang="en-US" altLang="en-US" sz="2000" smtClean="0"/>
              <a:t>Components isolated (OO information hiding)</a:t>
            </a:r>
          </a:p>
          <a:p>
            <a:pPr lvl="1"/>
            <a:r>
              <a:rPr lang="en-US" altLang="en-US" sz="2000" smtClean="0"/>
              <a:t>Used by Linux, Solaris</a:t>
            </a:r>
          </a:p>
          <a:p>
            <a:pPr lvl="1"/>
            <a:r>
              <a:rPr lang="en-US" altLang="en-US" sz="2000" smtClean="0"/>
              <a:t>Like a layered approach with just 2 layers, a core and everything else</a:t>
            </a:r>
          </a:p>
          <a:p>
            <a:pPr lvl="1"/>
            <a:endParaRPr lang="en-US" altLang="en-US" sz="20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Virtual machine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How to make 1 machine behave like many</a:t>
            </a:r>
          </a:p>
          <a:p>
            <a:r>
              <a:rPr lang="en-US" altLang="en-US" sz="2400" dirty="0" smtClean="0"/>
              <a:t>Give users the illusion they have access to real HW, distinct from other users</a:t>
            </a:r>
          </a:p>
          <a:p>
            <a:r>
              <a:rPr lang="en-US" altLang="en-US" sz="2400" smtClean="0"/>
              <a:t>Figure </a:t>
            </a:r>
            <a:r>
              <a:rPr lang="en-US" altLang="en-US" sz="2400" smtClean="0"/>
              <a:t>1.20</a:t>
            </a:r>
            <a:r>
              <a:rPr lang="en-US" altLang="en-US" sz="2400" smtClean="0"/>
              <a:t> </a:t>
            </a:r>
            <a:r>
              <a:rPr lang="en-US" altLang="en-US" sz="2400" dirty="0" smtClean="0"/>
              <a:t>levels of abstraction:</a:t>
            </a:r>
          </a:p>
          <a:p>
            <a:pPr lvl="1"/>
            <a:r>
              <a:rPr lang="en-US" altLang="en-US" sz="2000" dirty="0" smtClean="0"/>
              <a:t>Processes / kernels / VM’s / VM implementations / host HW</a:t>
            </a:r>
          </a:p>
          <a:p>
            <a:pPr lvl="1">
              <a:buFontTx/>
              <a:buNone/>
            </a:pPr>
            <a:r>
              <a:rPr lang="en-US" altLang="en-US" sz="2000" dirty="0" smtClean="0"/>
              <a:t>As opposed to:</a:t>
            </a:r>
          </a:p>
          <a:p>
            <a:pPr lvl="1"/>
            <a:r>
              <a:rPr lang="en-US" altLang="en-US" sz="2000" dirty="0" smtClean="0"/>
              <a:t>Processes / kernels / different machines</a:t>
            </a:r>
          </a:p>
          <a:p>
            <a:r>
              <a:rPr lang="en-US" altLang="en-US" sz="2400" dirty="0" smtClean="0"/>
              <a:t>Why do it?</a:t>
            </a:r>
          </a:p>
          <a:p>
            <a:pPr lvl="1"/>
            <a:r>
              <a:rPr lang="en-US" altLang="en-US" sz="2000" dirty="0" smtClean="0"/>
              <a:t>To </a:t>
            </a:r>
            <a:r>
              <a:rPr lang="en-US" altLang="en-US" sz="2000" dirty="0" smtClean="0">
                <a:solidFill>
                  <a:srgbClr val="FFFF00"/>
                </a:solidFill>
              </a:rPr>
              <a:t>test multiple OS’s </a:t>
            </a:r>
            <a:r>
              <a:rPr lang="en-US" altLang="en-US" sz="2000" dirty="0" smtClean="0"/>
              <a:t>on the same HW platform</a:t>
            </a:r>
          </a:p>
          <a:p>
            <a:pPr lvl="1"/>
            <a:r>
              <a:rPr lang="en-US" altLang="en-US" sz="2000" dirty="0" smtClean="0"/>
              <a:t>Host machine’s real HW protected from virus in a VM bubble</a:t>
            </a:r>
          </a:p>
          <a:p>
            <a:pPr lvl="1"/>
            <a:endParaRPr lang="en-US" altLang="en-US" sz="20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VM implementation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It’s hard!</a:t>
            </a:r>
          </a:p>
          <a:p>
            <a:pPr lvl="1"/>
            <a:r>
              <a:rPr lang="en-US" altLang="en-US" sz="2000" smtClean="0"/>
              <a:t>Need to painstakingly replicate every HW detail, to avoid giving away the illusion</a:t>
            </a:r>
          </a:p>
          <a:p>
            <a:pPr lvl="1"/>
            <a:r>
              <a:rPr lang="en-US" altLang="en-US" sz="2000" smtClean="0"/>
              <a:t>Need to keep track of what each guest OS is doing (whether it’s in kernel or user mode)</a:t>
            </a:r>
          </a:p>
          <a:p>
            <a:pPr lvl="1"/>
            <a:r>
              <a:rPr lang="en-US" altLang="en-US" sz="2000" smtClean="0"/>
              <a:t>Each VM must </a:t>
            </a:r>
            <a:r>
              <a:rPr lang="en-US" altLang="en-US" sz="2000" smtClean="0">
                <a:solidFill>
                  <a:srgbClr val="FFFF00"/>
                </a:solidFill>
              </a:rPr>
              <a:t>interpret</a:t>
            </a:r>
            <a:r>
              <a:rPr lang="en-US" altLang="en-US" sz="2000" smtClean="0"/>
              <a:t> its assembly code – why?  Is this a problem?</a:t>
            </a:r>
          </a:p>
          <a:p>
            <a:pPr lvl="1">
              <a:buFontTx/>
              <a:buNone/>
            </a:pPr>
            <a:endParaRPr lang="en-US" altLang="en-US" sz="2000" smtClean="0"/>
          </a:p>
          <a:p>
            <a:pPr lvl="1">
              <a:buFontTx/>
              <a:buNone/>
            </a:pPr>
            <a:endParaRPr lang="en-US" altLang="en-US" sz="2000" smtClean="0"/>
          </a:p>
          <a:p>
            <a:r>
              <a:rPr lang="en-US" altLang="en-US" sz="2400" smtClean="0"/>
              <a:t>Very similar concept:  simulation</a:t>
            </a:r>
          </a:p>
          <a:p>
            <a:pPr lvl="1"/>
            <a:r>
              <a:rPr lang="en-US" altLang="en-US" sz="2000" smtClean="0"/>
              <a:t>Often, all we are interested in is </a:t>
            </a:r>
            <a:r>
              <a:rPr lang="en-US" altLang="en-US" sz="2000" smtClean="0">
                <a:solidFill>
                  <a:srgbClr val="FFFF00"/>
                </a:solidFill>
              </a:rPr>
              <a:t>changing the HW</a:t>
            </a:r>
            <a:r>
              <a:rPr lang="en-US" altLang="en-US" sz="2000" smtClean="0"/>
              <a:t>, not the OS; for example, adding/eliminating the data cache</a:t>
            </a:r>
          </a:p>
          <a:p>
            <a:pPr lvl="1"/>
            <a:r>
              <a:rPr lang="en-US" altLang="en-US" sz="2000" smtClean="0"/>
              <a:t>Write a program that simulates every HW feature, providing the OS with the expected behavior</a:t>
            </a:r>
          </a:p>
          <a:p>
            <a:pPr>
              <a:buFontTx/>
              <a:buNone/>
            </a:pPr>
            <a:r>
              <a:rPr lang="en-US" altLang="en-US" sz="2400" smtClean="0"/>
              <a:t> </a:t>
            </a:r>
          </a:p>
          <a:p>
            <a:pPr lvl="1">
              <a:buFontTx/>
              <a:buNone/>
            </a:pPr>
            <a:endParaRPr lang="en-US" altLang="en-US" sz="2000" smtClean="0"/>
          </a:p>
          <a:p>
            <a:pPr lvl="1"/>
            <a:endParaRPr lang="en-US" altLang="en-US" sz="2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Turn on, run a program, turn off</a:t>
            </a:r>
          </a:p>
          <a:p>
            <a:r>
              <a:rPr lang="en-US" sz="2800" dirty="0" smtClean="0"/>
              <a:t>Batch</a:t>
            </a:r>
          </a:p>
          <a:p>
            <a:pPr lvl="1"/>
            <a:r>
              <a:rPr lang="en-US" sz="2400" dirty="0" smtClean="0"/>
              <a:t>Occasionally useful today</a:t>
            </a:r>
          </a:p>
          <a:p>
            <a:r>
              <a:rPr lang="en-US" sz="2800" dirty="0" smtClean="0"/>
              <a:t>Command-line shell</a:t>
            </a:r>
          </a:p>
          <a:p>
            <a:pPr lvl="1"/>
            <a:r>
              <a:rPr lang="en-US" sz="2400" dirty="0" smtClean="0"/>
              <a:t>Low overhead</a:t>
            </a:r>
          </a:p>
          <a:p>
            <a:r>
              <a:rPr lang="en-US" sz="2800" dirty="0" smtClean="0"/>
              <a:t>GUI</a:t>
            </a:r>
          </a:p>
          <a:p>
            <a:pPr lvl="1"/>
            <a:r>
              <a:rPr lang="en-US" sz="2400" dirty="0" smtClean="0"/>
              <a:t>Mouse</a:t>
            </a:r>
          </a:p>
          <a:p>
            <a:pPr lvl="1"/>
            <a:r>
              <a:rPr lang="en-US" sz="2400" dirty="0" smtClean="0"/>
              <a:t>Touch screen</a:t>
            </a:r>
          </a:p>
          <a:p>
            <a:pPr lvl="1"/>
            <a:r>
              <a:rPr lang="en-US" sz="2400" dirty="0" smtClean="0"/>
              <a:t>Microphone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6440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OS services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smtClean="0"/>
              <a:t>2 types</a:t>
            </a:r>
          </a:p>
          <a:p>
            <a:r>
              <a:rPr lang="en-US" altLang="en-US" sz="2400" smtClean="0"/>
              <a:t>For the user’s convenience</a:t>
            </a:r>
          </a:p>
          <a:p>
            <a:pPr lvl="1"/>
            <a:r>
              <a:rPr lang="en-US" altLang="en-US" sz="2000" smtClean="0"/>
              <a:t>Shell</a:t>
            </a:r>
          </a:p>
          <a:p>
            <a:pPr lvl="1"/>
            <a:r>
              <a:rPr lang="en-US" altLang="en-US" sz="2000" smtClean="0"/>
              <a:t>Running user programs</a:t>
            </a:r>
          </a:p>
          <a:p>
            <a:pPr lvl="1"/>
            <a:r>
              <a:rPr lang="en-US" altLang="en-US" sz="2000" smtClean="0"/>
              <a:t>Doing I/O</a:t>
            </a:r>
          </a:p>
          <a:p>
            <a:pPr lvl="1"/>
            <a:r>
              <a:rPr lang="en-US" altLang="en-US" sz="2000" smtClean="0"/>
              <a:t>File system</a:t>
            </a:r>
          </a:p>
          <a:p>
            <a:pPr lvl="1"/>
            <a:r>
              <a:rPr lang="en-US" altLang="en-US" sz="2000" smtClean="0"/>
              <a:t>Detecting problems </a:t>
            </a:r>
            <a:r>
              <a:rPr lang="en-US" altLang="en-US" sz="2000" smtClean="0">
                <a:sym typeface="Wingdings" panose="05000000000000000000" pitchFamily="2" charset="2"/>
              </a:rPr>
              <a:t></a:t>
            </a:r>
          </a:p>
          <a:p>
            <a:r>
              <a:rPr lang="en-US" altLang="en-US" sz="2400" smtClean="0">
                <a:sym typeface="Wingdings" panose="05000000000000000000" pitchFamily="2" charset="2"/>
              </a:rPr>
              <a:t>Internal/support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Allocating resources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System security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Accounting</a:t>
            </a:r>
          </a:p>
          <a:p>
            <a:pPr lvl="2"/>
            <a:r>
              <a:rPr lang="en-US" altLang="en-US" sz="2000" smtClean="0"/>
              <a:t>Infamous KGB spy ring uncovered due to discrepancy in billing of computer time at Berkeley lab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User interface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Command line = shell program</a:t>
            </a:r>
          </a:p>
          <a:p>
            <a:pPr lvl="1"/>
            <a:r>
              <a:rPr lang="en-US" altLang="en-US" sz="2000" smtClean="0"/>
              <a:t>Parses commands from user</a:t>
            </a:r>
          </a:p>
          <a:p>
            <a:pPr lvl="1"/>
            <a:r>
              <a:rPr lang="en-US" altLang="en-US" sz="2000" smtClean="0"/>
              <a:t>Supports redirection of I/O (stdin, stdout, stderr)</a:t>
            </a:r>
          </a:p>
          <a:p>
            <a:r>
              <a:rPr lang="en-US" altLang="en-US" sz="2400" smtClean="0"/>
              <a:t>GUI</a:t>
            </a:r>
          </a:p>
          <a:p>
            <a:pPr lvl="1"/>
            <a:r>
              <a:rPr lang="en-US" altLang="en-US" sz="2000" smtClean="0"/>
              <a:t>Pioneered by Xerox PARC, made famous by Mac</a:t>
            </a:r>
          </a:p>
          <a:p>
            <a:pPr lvl="1"/>
            <a:r>
              <a:rPr lang="en-US" altLang="en-US" sz="2000" smtClean="0"/>
              <a:t>Utilizes additional input devices such as mouse</a:t>
            </a:r>
          </a:p>
          <a:p>
            <a:pPr lvl="1"/>
            <a:r>
              <a:rPr lang="en-US" altLang="en-US" sz="2000" smtClean="0"/>
              <a:t>Icons or hotspots on screen</a:t>
            </a:r>
          </a:p>
          <a:p>
            <a:pPr lvl="1"/>
            <a:endParaRPr lang="en-US" altLang="en-US" sz="2000" smtClean="0"/>
          </a:p>
          <a:p>
            <a:r>
              <a:rPr lang="en-US" altLang="en-US" sz="2400" smtClean="0"/>
              <a:t>Hybrid approach</a:t>
            </a:r>
          </a:p>
          <a:p>
            <a:pPr lvl="1"/>
            <a:r>
              <a:rPr lang="en-US" altLang="en-US" sz="2000" smtClean="0"/>
              <a:t>GUI allowing several terminal windows</a:t>
            </a:r>
          </a:p>
          <a:p>
            <a:pPr lvl="1"/>
            <a:r>
              <a:rPr lang="en-US" altLang="en-US" sz="2000" smtClean="0"/>
              <a:t>Window manager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System calls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“an interface for accessing an OS service within a computer program”</a:t>
            </a:r>
          </a:p>
          <a:p>
            <a:r>
              <a:rPr lang="en-US" altLang="en-US" sz="2400" dirty="0" smtClean="0"/>
              <a:t>Part of an API, or the API’s implementation</a:t>
            </a:r>
          </a:p>
          <a:p>
            <a:r>
              <a:rPr lang="en-US" altLang="en-US" sz="2400" dirty="0" smtClean="0"/>
              <a:t>Looks like a function call</a:t>
            </a:r>
          </a:p>
          <a:p>
            <a:r>
              <a:rPr lang="en-US" altLang="en-US" sz="2400" dirty="0" smtClean="0"/>
              <a:t>Examples</a:t>
            </a:r>
          </a:p>
          <a:p>
            <a:pPr lvl="1"/>
            <a:r>
              <a:rPr lang="en-US" altLang="en-US" sz="2000" dirty="0" smtClean="0"/>
              <a:t>Performing any I/O request, because these are not defined by the programming language itself</a:t>
            </a:r>
          </a:p>
          <a:p>
            <a:pPr lvl="1">
              <a:buFontTx/>
              <a:buNone/>
            </a:pPr>
            <a:r>
              <a:rPr lang="en-US" altLang="en-US" sz="2000" dirty="0" smtClean="0"/>
              <a:t>	e.g.  </a:t>
            </a:r>
            <a:r>
              <a:rPr lang="en-US" altLang="en-US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read(</a:t>
            </a:r>
            <a:r>
              <a:rPr lang="en-US" altLang="en-US" sz="2000" dirty="0" err="1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file_ptr</a:t>
            </a:r>
            <a:r>
              <a:rPr lang="en-US" altLang="en-US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dirty="0" err="1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str_buf_ptr</a:t>
            </a:r>
            <a:r>
              <a:rPr lang="en-US" altLang="en-US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80);</a:t>
            </a:r>
          </a:p>
          <a:p>
            <a:pPr lvl="1"/>
            <a:r>
              <a:rPr lang="en-US" altLang="en-US" sz="2000" dirty="0" smtClean="0"/>
              <a:t>assembly languages typically have “</a:t>
            </a:r>
            <a:r>
              <a:rPr lang="en-US" altLang="en-US" sz="2000" dirty="0" err="1" smtClean="0"/>
              <a:t>syscall</a:t>
            </a:r>
            <a:r>
              <a:rPr lang="en-US" altLang="en-US" sz="2000" dirty="0" smtClean="0"/>
              <a:t>” instruction.</a:t>
            </a:r>
          </a:p>
          <a:p>
            <a:pPr lvl="1">
              <a:buFontTx/>
              <a:buNone/>
            </a:pPr>
            <a:r>
              <a:rPr lang="en-US" altLang="en-US" sz="2000" dirty="0" smtClean="0"/>
              <a:t>	When is it used?</a:t>
            </a:r>
          </a:p>
          <a:p>
            <a:pPr lvl="1">
              <a:buFontTx/>
              <a:buNone/>
            </a:pPr>
            <a:r>
              <a:rPr lang="en-US" altLang="en-US" sz="2000" dirty="0" smtClean="0"/>
              <a:t>	How?</a:t>
            </a:r>
          </a:p>
          <a:p>
            <a:r>
              <a:rPr lang="en-US" altLang="en-US" sz="2400" dirty="0" smtClean="0"/>
              <a:t>If many parameters, they may be put on runtime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Types of system calls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Controlling a process</a:t>
            </a:r>
          </a:p>
          <a:p>
            <a:pPr lvl="1"/>
            <a:r>
              <a:rPr lang="en-US" altLang="en-US" sz="2000" dirty="0" smtClean="0"/>
              <a:t>e.g.  Create, terminate, wait</a:t>
            </a:r>
          </a:p>
          <a:p>
            <a:r>
              <a:rPr lang="en-US" altLang="en-US" sz="2400" dirty="0" smtClean="0"/>
              <a:t>File management</a:t>
            </a:r>
          </a:p>
          <a:p>
            <a:pPr lvl="1"/>
            <a:r>
              <a:rPr lang="en-US" altLang="en-US" sz="2000" dirty="0"/>
              <a:t>e</a:t>
            </a:r>
            <a:r>
              <a:rPr lang="en-US" altLang="en-US" sz="2000" dirty="0" smtClean="0"/>
              <a:t>.g. File I/O, file information, create, delete</a:t>
            </a:r>
          </a:p>
          <a:p>
            <a:r>
              <a:rPr lang="en-US" altLang="en-US" sz="2400" dirty="0" smtClean="0"/>
              <a:t>Device management</a:t>
            </a:r>
          </a:p>
          <a:p>
            <a:pPr lvl="1"/>
            <a:r>
              <a:rPr lang="en-US" altLang="en-US" sz="2000" dirty="0"/>
              <a:t>e</a:t>
            </a:r>
            <a:r>
              <a:rPr lang="en-US" altLang="en-US" sz="2000" dirty="0" smtClean="0"/>
              <a:t>.g. attach, remove, request device, read, write</a:t>
            </a:r>
          </a:p>
          <a:p>
            <a:r>
              <a:rPr lang="en-US" altLang="en-US" sz="2400" dirty="0" smtClean="0"/>
              <a:t>Information</a:t>
            </a:r>
          </a:p>
          <a:p>
            <a:pPr lvl="1"/>
            <a:r>
              <a:rPr lang="en-US" altLang="en-US" sz="2000" dirty="0"/>
              <a:t>e</a:t>
            </a:r>
            <a:r>
              <a:rPr lang="en-US" altLang="en-US" sz="2000" dirty="0" smtClean="0"/>
              <a:t>.g. time, system performance, process table, disk usage</a:t>
            </a:r>
          </a:p>
          <a:p>
            <a:r>
              <a:rPr lang="en-US" altLang="en-US" sz="2400" dirty="0" smtClean="0"/>
              <a:t>Communication between processes</a:t>
            </a:r>
          </a:p>
          <a:p>
            <a:pPr lvl="1"/>
            <a:r>
              <a:rPr lang="en-US" altLang="en-US" sz="2000" dirty="0"/>
              <a:t>e</a:t>
            </a:r>
            <a:r>
              <a:rPr lang="en-US" altLang="en-US" sz="2000" dirty="0" smtClean="0"/>
              <a:t>.g. connect, send, receive, transfer status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System programs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Also called system utilities</a:t>
            </a:r>
          </a:p>
          <a:p>
            <a:r>
              <a:rPr lang="en-US" altLang="en-US" sz="2400" dirty="0" smtClean="0"/>
              <a:t>Distinction between “system call” and “system program”</a:t>
            </a:r>
          </a:p>
          <a:p>
            <a:r>
              <a:rPr lang="en-US" altLang="en-US" sz="2400" dirty="0" smtClean="0"/>
              <a:t>Examples</a:t>
            </a:r>
          </a:p>
          <a:p>
            <a:pPr lvl="1"/>
            <a:r>
              <a:rPr lang="en-US" altLang="en-US" sz="2000" dirty="0" smtClean="0"/>
              <a:t>Shell commands like ls, </a:t>
            </a:r>
            <a:r>
              <a:rPr lang="en-US" altLang="en-US" sz="2000" dirty="0" err="1" smtClean="0"/>
              <a:t>lp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ps</a:t>
            </a:r>
            <a:r>
              <a:rPr lang="en-US" altLang="en-US" sz="2000" dirty="0" smtClean="0"/>
              <a:t>, top</a:t>
            </a:r>
          </a:p>
          <a:p>
            <a:pPr lvl="1"/>
            <a:r>
              <a:rPr lang="en-US" altLang="en-US" sz="2000" dirty="0" smtClean="0"/>
              <a:t>Text editors, compilers</a:t>
            </a:r>
          </a:p>
          <a:p>
            <a:pPr lvl="1"/>
            <a:r>
              <a:rPr lang="en-US" altLang="en-US" sz="2000" dirty="0" smtClean="0"/>
              <a:t>Communication:  e-mail, talk, ftp</a:t>
            </a:r>
          </a:p>
          <a:p>
            <a:pPr lvl="1"/>
            <a:r>
              <a:rPr lang="en-US" altLang="en-US" sz="2000" dirty="0" smtClean="0"/>
              <a:t>Miscellaneous:  </a:t>
            </a:r>
            <a:r>
              <a:rPr lang="en-US" altLang="en-US" sz="2000" dirty="0" err="1" smtClean="0"/>
              <a:t>cal</a:t>
            </a:r>
            <a:r>
              <a:rPr lang="en-US" altLang="en-US" sz="2000" dirty="0" smtClean="0"/>
              <a:t>, fortune</a:t>
            </a:r>
          </a:p>
          <a:p>
            <a:pPr lvl="1"/>
            <a:r>
              <a:rPr lang="en-US" altLang="en-US" sz="2000" dirty="0" smtClean="0"/>
              <a:t>Favorites?  What commands would you like to see?</a:t>
            </a:r>
          </a:p>
          <a:p>
            <a:r>
              <a:rPr lang="en-US" altLang="en-US" sz="2400" dirty="0" smtClean="0"/>
              <a:t>Higher level software includes:</a:t>
            </a:r>
          </a:p>
          <a:p>
            <a:pPr lvl="1"/>
            <a:r>
              <a:rPr lang="en-US" altLang="en-US" sz="2000" dirty="0" smtClean="0"/>
              <a:t>Spreadsheets, text formatters, etc.</a:t>
            </a:r>
          </a:p>
          <a:p>
            <a:pPr lvl="1"/>
            <a:r>
              <a:rPr lang="en-US" altLang="en-US" sz="2000" dirty="0" smtClean="0"/>
              <a:t>But, boundary between “application” and “utility” software is blurry.  A text formatter is a type of compiler!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OS design ideas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An OS is a big program, so we should consider principles of systems analysis and software engineering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In design phase, need to consider policies and mechanisms</a:t>
            </a:r>
          </a:p>
          <a:p>
            <a:pPr lvl="1"/>
            <a:r>
              <a:rPr lang="en-US" altLang="en-US" sz="2000" smtClean="0">
                <a:solidFill>
                  <a:srgbClr val="FFFF00"/>
                </a:solidFill>
              </a:rPr>
              <a:t>Policy</a:t>
            </a:r>
            <a:r>
              <a:rPr lang="en-US" altLang="en-US" sz="2000" smtClean="0"/>
              <a:t> = What should we do; should we do X</a:t>
            </a:r>
          </a:p>
          <a:p>
            <a:pPr lvl="1"/>
            <a:r>
              <a:rPr lang="en-US" altLang="en-US" sz="2000" smtClean="0">
                <a:solidFill>
                  <a:srgbClr val="FFFF00"/>
                </a:solidFill>
              </a:rPr>
              <a:t>Mechanism</a:t>
            </a:r>
            <a:r>
              <a:rPr lang="en-US" altLang="en-US" sz="2000" smtClean="0"/>
              <a:t> = how to do X</a:t>
            </a:r>
          </a:p>
          <a:p>
            <a:pPr lvl="1"/>
            <a:endParaRPr lang="en-US" altLang="en-US" sz="2000" smtClean="0"/>
          </a:p>
          <a:p>
            <a:pPr lvl="1"/>
            <a:r>
              <a:rPr lang="en-US" altLang="en-US" sz="2000" smtClean="0"/>
              <a:t>Example:  </a:t>
            </a:r>
            <a:r>
              <a:rPr lang="en-US" altLang="en-US" sz="2000" smtClean="0">
                <a:sym typeface="Symbol" panose="05050102010706020507" pitchFamily="18" charset="2"/>
              </a:rPr>
              <a:t> a way to schedule jobs (policy)</a:t>
            </a:r>
          </a:p>
          <a:p>
            <a:pPr lvl="1">
              <a:buFontTx/>
              <a:buNone/>
            </a:pPr>
            <a:r>
              <a:rPr lang="en-US" altLang="en-US" sz="2000" smtClean="0">
                <a:sym typeface="Symbol" panose="05050102010706020507" pitchFamily="18" charset="2"/>
              </a:rPr>
              <a:t>	versus:  what input needed to produce schedule, how schedule decision is specified (mechanism)</a:t>
            </a:r>
            <a:endParaRPr lang="en-US" altLang="en-US" sz="20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Implementation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Originally in assembly</a:t>
            </a:r>
          </a:p>
          <a:p>
            <a:r>
              <a:rPr lang="en-US" altLang="en-US" sz="2400" smtClean="0"/>
              <a:t>Now usually in C (C++ if object-oriented)</a:t>
            </a:r>
          </a:p>
          <a:p>
            <a:r>
              <a:rPr lang="en-US" altLang="en-US" sz="2400" smtClean="0"/>
              <a:t>Still, some code needs to be in assembly</a:t>
            </a:r>
          </a:p>
          <a:p>
            <a:pPr lvl="1"/>
            <a:r>
              <a:rPr lang="en-US" altLang="en-US" sz="2000" smtClean="0"/>
              <a:t>Some specific device driver routines</a:t>
            </a:r>
          </a:p>
          <a:p>
            <a:pPr lvl="1"/>
            <a:r>
              <a:rPr lang="en-US" altLang="en-US" sz="2000" smtClean="0"/>
              <a:t>Saving/restoring registers</a:t>
            </a:r>
          </a:p>
          <a:p>
            <a:r>
              <a:rPr lang="en-US" altLang="en-US" sz="2400" smtClean="0"/>
              <a:t>We’d like to use HLL as much as possible – why?</a:t>
            </a:r>
          </a:p>
          <a:p>
            <a:r>
              <a:rPr lang="en-US" altLang="en-US" sz="2400" smtClean="0"/>
              <a:t>Today’s compilers produce very efficient code – what does this tell us?</a:t>
            </a:r>
          </a:p>
          <a:p>
            <a:r>
              <a:rPr lang="en-US" altLang="en-US" sz="2400" smtClean="0"/>
              <a:t>How to improve performance of OS:</a:t>
            </a:r>
          </a:p>
          <a:p>
            <a:pPr lvl="1"/>
            <a:r>
              <a:rPr lang="en-US" altLang="en-US" sz="2000" smtClean="0"/>
              <a:t>More efficient data structure, algorithm</a:t>
            </a:r>
          </a:p>
          <a:p>
            <a:pPr lvl="1"/>
            <a:r>
              <a:rPr lang="en-US" altLang="en-US" sz="2000" smtClean="0"/>
              <a:t>Exploit HW and memory hierarchy</a:t>
            </a:r>
          </a:p>
          <a:p>
            <a:pPr lvl="1"/>
            <a:r>
              <a:rPr lang="en-US" altLang="en-US" sz="2000" smtClean="0"/>
              <a:t>Pay attention to CPU scheduling and memory management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9235</TotalTime>
  <Words>903</Words>
  <Application>Microsoft Office PowerPoint</Application>
  <PresentationFormat>On-screen Show (4:3)</PresentationFormat>
  <Paragraphs>146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Courier New</vt:lpstr>
      <vt:lpstr>Symbol</vt:lpstr>
      <vt:lpstr>Wingdings</vt:lpstr>
      <vt:lpstr>Default Design</vt:lpstr>
      <vt:lpstr>CS 346 – Chapter 2</vt:lpstr>
      <vt:lpstr>Computer Use</vt:lpstr>
      <vt:lpstr>OS services</vt:lpstr>
      <vt:lpstr>User interface</vt:lpstr>
      <vt:lpstr>System calls</vt:lpstr>
      <vt:lpstr>Types of system calls</vt:lpstr>
      <vt:lpstr>System programs</vt:lpstr>
      <vt:lpstr>OS design ideas</vt:lpstr>
      <vt:lpstr>Implementation</vt:lpstr>
      <vt:lpstr>Kernel structure</vt:lpstr>
      <vt:lpstr>Kernel structure (2)</vt:lpstr>
      <vt:lpstr>Virtual machine</vt:lpstr>
      <vt:lpstr>VM implementation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Healy</dc:creator>
  <cp:lastModifiedBy>Chris Healy</cp:lastModifiedBy>
  <cp:revision>248</cp:revision>
  <cp:lastPrinted>1601-01-01T00:00:00Z</cp:lastPrinted>
  <dcterms:created xsi:type="dcterms:W3CDTF">1601-01-01T00:00:00Z</dcterms:created>
  <dcterms:modified xsi:type="dcterms:W3CDTF">2020-08-24T11:06:40Z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