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26" r:id="rId2"/>
    <p:sldId id="627" r:id="rId3"/>
    <p:sldId id="628" r:id="rId4"/>
    <p:sldId id="629" r:id="rId5"/>
    <p:sldId id="630" r:id="rId6"/>
    <p:sldId id="631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39" r:id="rId15"/>
    <p:sldId id="640" r:id="rId16"/>
    <p:sldId id="641" r:id="rId17"/>
    <p:sldId id="642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7" autoAdjust="0"/>
  </p:normalViewPr>
  <p:slideViewPr>
    <p:cSldViewPr>
      <p:cViewPr varScale="1">
        <p:scale>
          <a:sx n="82" d="100"/>
          <a:sy n="82" d="100"/>
        </p:scale>
        <p:origin x="102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2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72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38FE7A-ABD4-42F1-A5C0-EB75AF1129B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346 – Chapter 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What is a process</a:t>
            </a:r>
          </a:p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Scheduling and life cycle</a:t>
            </a:r>
          </a:p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Creation</a:t>
            </a:r>
          </a:p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Termination</a:t>
            </a:r>
          </a:p>
          <a:p>
            <a:pPr eaLnBrk="1" hangingPunct="1"/>
            <a:r>
              <a:rPr lang="en-US" altLang="en-US" sz="2400" dirty="0" err="1" smtClean="0">
                <a:sym typeface="Wingdings" panose="05000000000000000000" pitchFamily="2" charset="2"/>
              </a:rPr>
              <a:t>Interprocess</a:t>
            </a:r>
            <a:r>
              <a:rPr lang="en-US" altLang="en-US" sz="2400" dirty="0" smtClean="0">
                <a:sym typeface="Wingdings" panose="05000000000000000000" pitchFamily="2" charset="2"/>
              </a:rPr>
              <a:t> communication:  purpose, how to do it</a:t>
            </a:r>
          </a:p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Client-server:  sockets, remote procedure call</a:t>
            </a:r>
            <a:endParaRPr lang="en-US" altLang="en-US" sz="2800" dirty="0" smtClean="0">
              <a:sym typeface="Wingdings" panose="05000000000000000000" pitchFamily="2" charset="2"/>
            </a:endParaRPr>
          </a:p>
          <a:p>
            <a:pPr lvl="1" eaLnBrk="1" hangingPunct="1"/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/>
            <a:endParaRPr lang="en-US" altLang="en-US" sz="2400" dirty="0" smtClean="0"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Shared memory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Usually forbidden to touch another process’ memory area</a:t>
            </a:r>
          </a:p>
          <a:p>
            <a:r>
              <a:rPr lang="en-US" altLang="en-US" sz="2400" dirty="0" smtClean="0"/>
              <a:t>Each program must be written so that the shared memory request is explicit (via system call)</a:t>
            </a:r>
          </a:p>
          <a:p>
            <a:pPr lvl="1"/>
            <a:r>
              <a:rPr lang="en-US" altLang="en-US" sz="2000" dirty="0" smtClean="0"/>
              <a:t>An overlapping “buffer” can be set up.  Range of addresses.  But there is no need for the buffer to be contiguous in memory with the existing processes.</a:t>
            </a:r>
          </a:p>
          <a:p>
            <a:pPr lvl="1"/>
            <a:r>
              <a:rPr lang="en-US" altLang="en-US" sz="2000" dirty="0" smtClean="0"/>
              <a:t>Then, the buffer can be treated like an array (of char)</a:t>
            </a:r>
          </a:p>
          <a:p>
            <a:r>
              <a:rPr lang="en-US" altLang="en-US" sz="2400" dirty="0" smtClean="0"/>
              <a:t>Making use of the buffer (pp. 125-6)</a:t>
            </a:r>
          </a:p>
          <a:p>
            <a:pPr lvl="1"/>
            <a:r>
              <a:rPr lang="en-US" altLang="en-US" sz="2000" dirty="0" smtClean="0"/>
              <a:t>Insert( ) function</a:t>
            </a:r>
          </a:p>
          <a:p>
            <a:pPr lvl="1"/>
            <a:r>
              <a:rPr lang="en-US" altLang="en-US" sz="2000" dirty="0" smtClean="0"/>
              <a:t>Remove( ) function</a:t>
            </a:r>
          </a:p>
          <a:p>
            <a:pPr lvl="1"/>
            <a:r>
              <a:rPr lang="en-US" altLang="en-US" sz="2000" dirty="0" smtClean="0"/>
              <a:t>Circular array… does the code make sense to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Shared memory (2)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What could go wrong?... How to fix?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Trying to insert into full buffer</a:t>
            </a:r>
          </a:p>
          <a:p>
            <a:r>
              <a:rPr lang="en-US" altLang="en-US" sz="2400" smtClean="0"/>
              <a:t>Trying to remove from empty buffer</a:t>
            </a:r>
          </a:p>
          <a:p>
            <a:r>
              <a:rPr lang="en-US" altLang="en-US" sz="2400" smtClean="0"/>
              <a:t>Sound familiar?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Also:  both trying to insert.  Is this a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Message passing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Make continual use of system calls:</a:t>
            </a:r>
          </a:p>
          <a:p>
            <a:pPr lvl="1"/>
            <a:r>
              <a:rPr lang="en-US" altLang="en-US" sz="2000" smtClean="0"/>
              <a:t>Send( )</a:t>
            </a:r>
          </a:p>
          <a:p>
            <a:pPr lvl="1"/>
            <a:r>
              <a:rPr lang="en-US" altLang="en-US" sz="2000" smtClean="0"/>
              <a:t>Receive( )</a:t>
            </a:r>
          </a:p>
          <a:p>
            <a:r>
              <a:rPr lang="en-US" altLang="en-US" sz="2400" smtClean="0"/>
              <a:t>Direct or indirect communication?</a:t>
            </a:r>
          </a:p>
          <a:p>
            <a:pPr lvl="1"/>
            <a:r>
              <a:rPr lang="en-US" altLang="en-US" sz="2000" smtClean="0"/>
              <a:t>Direct:  	send (</a:t>
            </a:r>
            <a:r>
              <a:rPr lang="en-US" altLang="en-US" sz="2000" smtClean="0">
                <a:solidFill>
                  <a:srgbClr val="FFFF00"/>
                </a:solidFill>
              </a:rPr>
              <a:t>process_num</a:t>
            </a:r>
            <a:r>
              <a:rPr lang="en-US" altLang="en-US" sz="2000" smtClean="0"/>
              <a:t>, the_message)</a:t>
            </a:r>
          </a:p>
          <a:p>
            <a:pPr lvl="1">
              <a:buFontTx/>
              <a:buNone/>
            </a:pPr>
            <a:r>
              <a:rPr lang="en-US" altLang="en-US" sz="2000" smtClean="0"/>
              <a:t>		Hard coding the process we’re talking to</a:t>
            </a:r>
          </a:p>
          <a:p>
            <a:pPr lvl="1"/>
            <a:r>
              <a:rPr lang="en-US" altLang="en-US" sz="2000" smtClean="0"/>
              <a:t>Indirect:  	send (</a:t>
            </a:r>
            <a:r>
              <a:rPr lang="en-US" altLang="en-US" sz="2000" smtClean="0">
                <a:solidFill>
                  <a:srgbClr val="FFFF00"/>
                </a:solidFill>
              </a:rPr>
              <a:t>mailbox_num</a:t>
            </a:r>
            <a:r>
              <a:rPr lang="en-US" altLang="en-US" sz="2000" smtClean="0"/>
              <a:t>, the_message)</a:t>
            </a:r>
          </a:p>
          <a:p>
            <a:pPr lvl="1">
              <a:buFontTx/>
              <a:buNone/>
            </a:pPr>
            <a:r>
              <a:rPr lang="en-US" altLang="en-US" sz="2000" smtClean="0"/>
              <a:t>		Assuming we’ve set up a “mailbox” inside the kernel</a:t>
            </a:r>
          </a:p>
          <a:p>
            <a:r>
              <a:rPr lang="en-US" altLang="en-US" sz="2400" smtClean="0"/>
              <a:t>Flexibility:  can have a communication link with more than 2 processes.  e.g.  2 producers and 1 consumer</a:t>
            </a:r>
          </a:p>
          <a:p>
            <a:r>
              <a:rPr lang="en-US" altLang="en-US" sz="2400" smtClean="0"/>
              <a:t>Design issues in case we have multiple consumers</a:t>
            </a:r>
          </a:p>
          <a:p>
            <a:pPr lvl="1"/>
            <a:r>
              <a:rPr lang="en-US" altLang="en-US" sz="2000" smtClean="0"/>
              <a:t>We could forbid it</a:t>
            </a:r>
          </a:p>
          <a:p>
            <a:pPr lvl="1"/>
            <a:r>
              <a:rPr lang="en-US" altLang="en-US" sz="2000" smtClean="0"/>
              <a:t>Could be first-come-first-serve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Synchronization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What should we do when we send/receive a message?</a:t>
            </a:r>
          </a:p>
          <a:p>
            <a:r>
              <a:rPr lang="en-US" altLang="en-US" sz="2400" smtClean="0"/>
              <a:t>Block (or “wait”):</a:t>
            </a:r>
          </a:p>
          <a:p>
            <a:pPr lvl="1"/>
            <a:r>
              <a:rPr lang="en-US" altLang="en-US" sz="2000" smtClean="0"/>
              <a:t>Go to sleep until counterpart acts.  </a:t>
            </a:r>
          </a:p>
          <a:p>
            <a:pPr lvl="1"/>
            <a:r>
              <a:rPr lang="en-US" altLang="en-US" sz="2000" smtClean="0"/>
              <a:t>If you send, sleep until received by process or mailbox.  </a:t>
            </a:r>
          </a:p>
          <a:p>
            <a:pPr lvl="1"/>
            <a:r>
              <a:rPr lang="en-US" altLang="en-US" sz="2000" smtClean="0"/>
              <a:t>If you receive, block until a message available.  How do we know?</a:t>
            </a:r>
          </a:p>
          <a:p>
            <a:r>
              <a:rPr lang="en-US" altLang="en-US" sz="2400" smtClean="0"/>
              <a:t>Don’t block</a:t>
            </a:r>
          </a:p>
          <a:p>
            <a:pPr lvl="1"/>
            <a:r>
              <a:rPr lang="en-US" altLang="en-US" sz="2000" smtClean="0"/>
              <a:t>Just keep executing.  If they drop the baton it’s their fault.</a:t>
            </a:r>
          </a:p>
          <a:p>
            <a:pPr lvl="1"/>
            <a:r>
              <a:rPr lang="en-US" altLang="en-US" sz="2000" smtClean="0"/>
              <a:t>In case of receive( ), return null if there is no message (where do we look?)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We may need some queue of messages (set up in kernel) so we don’t lose messages!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Buffer messages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message passing may be direct (to another specific process) or indirect (to a mailbox – no process explicitly stated in the call).</a:t>
            </a:r>
          </a:p>
          <a:p>
            <a:r>
              <a:rPr lang="en-US" altLang="en-US" sz="2400" smtClean="0"/>
              <a:t>But either way, we don’t want to lose messages.</a:t>
            </a:r>
          </a:p>
          <a:p>
            <a:endParaRPr lang="en-US" altLang="en-US" sz="2400" smtClean="0"/>
          </a:p>
          <a:p>
            <a:r>
              <a:rPr lang="en-US" altLang="en-US" sz="2400" smtClean="0">
                <a:solidFill>
                  <a:srgbClr val="FFFF00"/>
                </a:solidFill>
              </a:rPr>
              <a:t>Zero</a:t>
            </a:r>
            <a:r>
              <a:rPr lang="en-US" altLang="en-US" sz="2400" smtClean="0"/>
              <a:t> capacity:  sender blocks until recipient gets message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Bounded</a:t>
            </a:r>
            <a:r>
              <a:rPr lang="en-US" altLang="en-US" sz="2400" smtClean="0"/>
              <a:t> capacity (common choice):  Sender blocks if the buffer is full.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Unbounded</a:t>
            </a:r>
            <a:r>
              <a:rPr lang="en-US" altLang="en-US" sz="2400" smtClean="0"/>
              <a:t> capacity:  Assume buffer is infinite.  Never block when you send.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Socket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Can be used as an “endpoint of communication”</a:t>
            </a:r>
          </a:p>
          <a:p>
            <a:r>
              <a:rPr lang="en-US" altLang="en-US" sz="2400" smtClean="0"/>
              <a:t>Attach to a (software) port on a “host” computer connected to the Internet</a:t>
            </a:r>
          </a:p>
          <a:p>
            <a:pPr lvl="1"/>
            <a:r>
              <a:rPr lang="en-US" altLang="en-US" sz="2000" smtClean="0"/>
              <a:t>156.143.143.132:1625 means port # 1625 on the machine whose IP number is 156.143.143.132</a:t>
            </a:r>
          </a:p>
          <a:p>
            <a:pPr lvl="1"/>
            <a:r>
              <a:rPr lang="en-US" altLang="en-US" sz="2000" smtClean="0"/>
              <a:t>Port numbers &lt; 1024 are pre-assigned for “well known” tasks.  For example, port 80 is for a Web server.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With a pair of sockets, you can communicate between them.</a:t>
            </a:r>
          </a:p>
          <a:p>
            <a:r>
              <a:rPr lang="en-US" altLang="en-US" sz="2400" smtClean="0"/>
              <a:t>Generally used for remote I/O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Syntax depends on language.</a:t>
            </a:r>
          </a:p>
          <a:p>
            <a:r>
              <a:rPr lang="en-US" altLang="en-US" sz="2400" smtClean="0"/>
              <a:t>Server </a:t>
            </a:r>
          </a:p>
          <a:p>
            <a:pPr lvl="1"/>
            <a:r>
              <a:rPr lang="en-US" altLang="en-US" sz="2000" smtClean="0"/>
              <a:t>Create socket object on some local port.</a:t>
            </a:r>
          </a:p>
          <a:p>
            <a:pPr lvl="1"/>
            <a:r>
              <a:rPr lang="en-US" altLang="en-US" sz="2000" smtClean="0"/>
              <a:t>Wait for client to call.  Accept connection.</a:t>
            </a:r>
          </a:p>
          <a:p>
            <a:pPr lvl="1"/>
            <a:r>
              <a:rPr lang="en-US" altLang="en-US" sz="2000" smtClean="0"/>
              <a:t>Set up output stream for client.</a:t>
            </a:r>
          </a:p>
          <a:p>
            <a:pPr lvl="1"/>
            <a:r>
              <a:rPr lang="en-US" altLang="en-US" sz="2000" smtClean="0"/>
              <a:t>Write data to client.</a:t>
            </a:r>
          </a:p>
          <a:p>
            <a:pPr lvl="1"/>
            <a:r>
              <a:rPr lang="en-US" altLang="en-US" sz="2000" smtClean="0"/>
              <a:t>Close client connection.</a:t>
            </a:r>
          </a:p>
          <a:p>
            <a:pPr lvl="1"/>
            <a:r>
              <a:rPr lang="en-US" altLang="en-US" sz="2000" smtClean="0"/>
              <a:t>Go back to wait</a:t>
            </a:r>
          </a:p>
          <a:p>
            <a:r>
              <a:rPr lang="en-US" altLang="en-US" sz="2400" smtClean="0"/>
              <a:t>Client</a:t>
            </a:r>
          </a:p>
          <a:p>
            <a:pPr lvl="1"/>
            <a:r>
              <a:rPr lang="en-US" altLang="en-US" sz="2000" smtClean="0"/>
              <a:t>Create socket object to connect to server</a:t>
            </a:r>
          </a:p>
          <a:p>
            <a:pPr lvl="1"/>
            <a:r>
              <a:rPr lang="en-US" altLang="en-US" sz="2000" smtClean="0"/>
              <a:t>Read input analogous to file input or stdin</a:t>
            </a:r>
          </a:p>
          <a:p>
            <a:pPr lvl="1"/>
            <a:r>
              <a:rPr lang="en-US" altLang="en-US" sz="2000" smtClean="0"/>
              <a:t>Close connection to server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Remote procedure call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altLang="en-US" sz="2400" smtClean="0"/>
              <a:t>Useful application of inter-process communication (the message-passing version)</a:t>
            </a:r>
          </a:p>
          <a:p>
            <a:r>
              <a:rPr lang="en-US" altLang="en-US" sz="2400" smtClean="0"/>
              <a:t>Systematic way to make procedure call between processes on the network</a:t>
            </a:r>
          </a:p>
          <a:p>
            <a:pPr lvl="1"/>
            <a:r>
              <a:rPr lang="en-US" altLang="en-US" sz="2000" smtClean="0"/>
              <a:t>Reduce implementation details for user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Client wants to call foreign function with some parameters</a:t>
            </a:r>
          </a:p>
          <a:p>
            <a:pPr lvl="1"/>
            <a:r>
              <a:rPr lang="en-US" altLang="en-US" sz="2000" smtClean="0"/>
              <a:t>Tell kernel server’s IP number and function name</a:t>
            </a:r>
          </a:p>
          <a:p>
            <a:pPr lvl="1"/>
            <a:r>
              <a:rPr lang="en-US" altLang="en-US" sz="2000" smtClean="0"/>
              <a:t>1</a:t>
            </a:r>
            <a:r>
              <a:rPr lang="en-US" altLang="en-US" sz="2000" baseline="30000" smtClean="0"/>
              <a:t>st</a:t>
            </a:r>
            <a:r>
              <a:rPr lang="en-US" altLang="en-US" sz="2000" smtClean="0"/>
              <a:t> message:  ask server which port corresponds with function</a:t>
            </a:r>
          </a:p>
          <a:p>
            <a:pPr lvl="1"/>
            <a:r>
              <a:rPr lang="en-US" altLang="en-US" sz="2000" smtClean="0"/>
              <a:t>2</a:t>
            </a:r>
            <a:r>
              <a:rPr lang="en-US" altLang="en-US" sz="2000" baseline="30000" smtClean="0"/>
              <a:t>nd</a:t>
            </a:r>
            <a:r>
              <a:rPr lang="en-US" altLang="en-US" sz="2000" smtClean="0"/>
              <a:t> message:  sending function call with “marshalled” parameters</a:t>
            </a:r>
          </a:p>
          <a:p>
            <a:pPr lvl="1"/>
            <a:r>
              <a:rPr lang="en-US" altLang="en-US" sz="2000" smtClean="0"/>
              <a:t>Server daemon listens for function call request, and processes</a:t>
            </a:r>
          </a:p>
          <a:p>
            <a:pPr lvl="1"/>
            <a:r>
              <a:rPr lang="en-US" altLang="en-US" sz="2000" smtClean="0"/>
              <a:t>Client receives return value</a:t>
            </a:r>
          </a:p>
          <a:p>
            <a:r>
              <a:rPr lang="en-US" altLang="en-US" sz="2400" smtClean="0"/>
              <a:t>OS should ensure function call successful (once)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Goal:  to be able to run &gt; 1 program </a:t>
            </a:r>
            <a:r>
              <a:rPr lang="en-US" altLang="en-US" sz="2400" smtClean="0">
                <a:solidFill>
                  <a:srgbClr val="FFFF00"/>
                </a:solidFill>
              </a:rPr>
              <a:t>concurrently</a:t>
            </a:r>
          </a:p>
          <a:p>
            <a:pPr lvl="1"/>
            <a:r>
              <a:rPr lang="en-US" altLang="en-US" sz="2000" smtClean="0"/>
              <a:t>We don’t have to finish one before starting another</a:t>
            </a:r>
          </a:p>
          <a:p>
            <a:pPr lvl="1"/>
            <a:r>
              <a:rPr lang="en-US" altLang="en-US" sz="2000" smtClean="0"/>
              <a:t>Concurrent doesn’t mean parallel</a:t>
            </a:r>
          </a:p>
          <a:p>
            <a:pPr lvl="1"/>
            <a:r>
              <a:rPr lang="en-US" altLang="en-US" sz="2000" smtClean="0"/>
              <a:t>CPU often </a:t>
            </a:r>
            <a:r>
              <a:rPr lang="en-US" altLang="en-US" sz="2000" smtClean="0">
                <a:solidFill>
                  <a:srgbClr val="FFFF00"/>
                </a:solidFill>
              </a:rPr>
              <a:t>switches</a:t>
            </a:r>
            <a:r>
              <a:rPr lang="en-US" altLang="en-US" sz="2000" smtClean="0"/>
              <a:t> from one job to another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Process = a program that has started but hasn’t yet finished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States:</a:t>
            </a:r>
          </a:p>
          <a:p>
            <a:pPr lvl="1"/>
            <a:r>
              <a:rPr lang="en-US" altLang="en-US" sz="2000" smtClean="0"/>
              <a:t>New, Ready, Running, Waiting, Terminated</a:t>
            </a:r>
          </a:p>
          <a:p>
            <a:pPr lvl="1"/>
            <a:r>
              <a:rPr lang="en-US" altLang="en-US" sz="2000" smtClean="0"/>
              <a:t>What transitions exist between these states?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400" smtClean="0"/>
              <a:t>A process consists of:</a:t>
            </a:r>
          </a:p>
          <a:p>
            <a:pPr lvl="1"/>
            <a:r>
              <a:rPr lang="en-US" altLang="en-US" sz="2000" smtClean="0"/>
              <a:t>Code (“text” section)</a:t>
            </a:r>
          </a:p>
          <a:p>
            <a:pPr lvl="1"/>
            <a:r>
              <a:rPr lang="en-US" altLang="en-US" sz="2000" smtClean="0"/>
              <a:t>Program Counter</a:t>
            </a:r>
          </a:p>
          <a:p>
            <a:pPr lvl="1"/>
            <a:r>
              <a:rPr lang="en-US" altLang="en-US" sz="2000" smtClean="0"/>
              <a:t>Data section</a:t>
            </a:r>
          </a:p>
          <a:p>
            <a:pPr lvl="1"/>
            <a:r>
              <a:rPr lang="en-US" altLang="en-US" sz="2000" smtClean="0"/>
              <a:t>Run-time stack </a:t>
            </a:r>
          </a:p>
          <a:p>
            <a:pPr lvl="1"/>
            <a:r>
              <a:rPr lang="en-US" altLang="en-US" sz="2000" smtClean="0"/>
              <a:t>Heap allocated memory</a:t>
            </a:r>
          </a:p>
          <a:p>
            <a:endParaRPr lang="en-US" altLang="en-US" smtClean="0"/>
          </a:p>
        </p:txBody>
      </p:sp>
      <p:sp>
        <p:nvSpPr>
          <p:cNvPr id="2560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/>
          <a:lstStyle/>
          <a:p>
            <a:r>
              <a:rPr lang="en-US" altLang="en-US" sz="2400" smtClean="0"/>
              <a:t>A process is represented in kernel by a </a:t>
            </a:r>
            <a:r>
              <a:rPr lang="en-US" altLang="en-US" sz="2400" smtClean="0">
                <a:solidFill>
                  <a:srgbClr val="FFFF00"/>
                </a:solidFill>
              </a:rPr>
              <a:t>Process Control Block</a:t>
            </a:r>
            <a:r>
              <a:rPr lang="en-US" altLang="en-US" sz="2400" smtClean="0"/>
              <a:t>, containing:</a:t>
            </a:r>
          </a:p>
          <a:p>
            <a:pPr lvl="1"/>
            <a:r>
              <a:rPr lang="en-US" altLang="en-US" sz="2000" smtClean="0"/>
              <a:t>State</a:t>
            </a:r>
          </a:p>
          <a:p>
            <a:pPr lvl="1"/>
            <a:r>
              <a:rPr lang="en-US" altLang="en-US" sz="2000" smtClean="0"/>
              <a:t>Program counter</a:t>
            </a:r>
          </a:p>
          <a:p>
            <a:pPr lvl="1"/>
            <a:r>
              <a:rPr lang="en-US" altLang="en-US" sz="2000" smtClean="0"/>
              <a:t>Register values</a:t>
            </a:r>
          </a:p>
          <a:p>
            <a:pPr lvl="1"/>
            <a:r>
              <a:rPr lang="en-US" altLang="en-US" sz="2000" smtClean="0"/>
              <a:t>Scheduling info (e.g. priority)</a:t>
            </a:r>
          </a:p>
          <a:p>
            <a:pPr lvl="1"/>
            <a:r>
              <a:rPr lang="en-US" altLang="en-US" sz="2000" smtClean="0"/>
              <a:t>Memory info (e.g. bounds)</a:t>
            </a:r>
          </a:p>
          <a:p>
            <a:pPr lvl="1"/>
            <a:r>
              <a:rPr lang="en-US" altLang="en-US" sz="2000" smtClean="0"/>
              <a:t>Accounting (e.g. time)</a:t>
            </a:r>
          </a:p>
          <a:p>
            <a:pPr lvl="1"/>
            <a:r>
              <a:rPr lang="en-US" altLang="en-US" sz="2000" smtClean="0"/>
              <a:t>I/O info (e.g. which files open)</a:t>
            </a:r>
          </a:p>
          <a:p>
            <a:pPr lvl="1"/>
            <a:endParaRPr lang="en-US" altLang="en-US" sz="2000" smtClean="0"/>
          </a:p>
          <a:p>
            <a:pPr lvl="1"/>
            <a:r>
              <a:rPr lang="en-US" altLang="en-US" sz="2000" smtClean="0"/>
              <a:t>What is not stored here?</a:t>
            </a:r>
          </a:p>
        </p:txBody>
      </p:sp>
      <p:cxnSp>
        <p:nvCxnSpPr>
          <p:cNvPr id="25605" name="Straight Connector 5"/>
          <p:cNvCxnSpPr>
            <a:cxnSpLocks noChangeShapeType="1"/>
          </p:cNvCxnSpPr>
          <p:nvPr/>
        </p:nvCxnSpPr>
        <p:spPr bwMode="auto">
          <a:xfrm rot="5400000">
            <a:off x="2019300" y="3924300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Typically many processes are ready, but only 1 can run at a time.</a:t>
            </a:r>
          </a:p>
          <a:p>
            <a:pPr lvl="1"/>
            <a:r>
              <a:rPr lang="en-US" altLang="en-US" sz="2000" dirty="0" smtClean="0"/>
              <a:t>Need to choose who’s next from </a:t>
            </a:r>
            <a:r>
              <a:rPr lang="en-US" altLang="en-US" sz="2000" dirty="0" smtClean="0">
                <a:solidFill>
                  <a:srgbClr val="FFFF00"/>
                </a:solidFill>
              </a:rPr>
              <a:t>ready queue</a:t>
            </a:r>
          </a:p>
          <a:p>
            <a:pPr lvl="1"/>
            <a:r>
              <a:rPr lang="en-US" altLang="en-US" sz="2000" dirty="0" smtClean="0"/>
              <a:t>Can’t stay running for too long!</a:t>
            </a:r>
          </a:p>
          <a:p>
            <a:pPr lvl="1"/>
            <a:r>
              <a:rPr lang="en-US" altLang="en-US" sz="2000" dirty="0" smtClean="0"/>
              <a:t>At some point, process needs to be switched out temporarily back to the ready queue</a:t>
            </a:r>
          </a:p>
          <a:p>
            <a:r>
              <a:rPr lang="en-US" altLang="en-US" sz="2400" dirty="0" smtClean="0"/>
              <a:t>What happens to a process ?  (Fig 3.2, 3.6)</a:t>
            </a:r>
          </a:p>
          <a:p>
            <a:pPr lvl="1"/>
            <a:r>
              <a:rPr lang="en-US" altLang="en-US" sz="2000" dirty="0" smtClean="0"/>
              <a:t>New process enters ready queue.  At some point it can run.</a:t>
            </a:r>
          </a:p>
          <a:p>
            <a:pPr lvl="1"/>
            <a:r>
              <a:rPr lang="en-US" altLang="en-US" sz="2000" dirty="0" smtClean="0"/>
              <a:t>After running awhile, a few possibilities:</a:t>
            </a:r>
          </a:p>
          <a:p>
            <a:pPr marL="1371600" lvl="2" indent="-457200">
              <a:buFontTx/>
              <a:buAutoNum type="arabicPeriod"/>
            </a:pPr>
            <a:r>
              <a:rPr lang="en-US" altLang="en-US" sz="2000" dirty="0" smtClean="0"/>
              <a:t>Time quantum expires.  Go back to ready queue.</a:t>
            </a:r>
          </a:p>
          <a:p>
            <a:pPr marL="1371600" lvl="2" indent="-457200">
              <a:buFontTx/>
              <a:buAutoNum type="arabicPeriod"/>
            </a:pPr>
            <a:r>
              <a:rPr lang="en-US" altLang="en-US" sz="2000" dirty="0" smtClean="0"/>
              <a:t>Need I/O.  Go to I/O queue, do I/O, re-enter ready queue!</a:t>
            </a:r>
          </a:p>
          <a:p>
            <a:pPr marL="1371600" lvl="2" indent="-457200">
              <a:buFontTx/>
              <a:buAutoNum type="arabicPeriod"/>
            </a:pPr>
            <a:r>
              <a:rPr lang="en-US" altLang="en-US" sz="2000" dirty="0" smtClean="0"/>
              <a:t>Interrupted.  Handle interrupt, and go to ready queue.</a:t>
            </a:r>
          </a:p>
          <a:p>
            <a:pPr lvl="1"/>
            <a:r>
              <a:rPr lang="en-US" altLang="en-US" sz="2000" dirty="0" smtClean="0"/>
              <a:t>Context switch overhead </a:t>
            </a:r>
            <a:r>
              <a:rPr lang="en-US" altLang="en-US" sz="2000" dirty="0" smtClean="0">
                <a:sym typeface="Wingdings" panose="05000000000000000000" pitchFamily="2" charset="2"/>
              </a:rPr>
              <a:t></a:t>
            </a:r>
            <a:endParaRPr lang="en-US" alt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Processes can spawn other processes.</a:t>
            </a:r>
          </a:p>
          <a:p>
            <a:pPr lvl="1"/>
            <a:r>
              <a:rPr lang="en-US" altLang="en-US" sz="2000" dirty="0" smtClean="0"/>
              <a:t>Parent / child </a:t>
            </a:r>
            <a:r>
              <a:rPr lang="en-US" altLang="en-US" sz="2000" dirty="0" smtClean="0"/>
              <a:t>relationship.  Every* process has a parent.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Tree</a:t>
            </a:r>
          </a:p>
          <a:p>
            <a:pPr lvl="1"/>
            <a:r>
              <a:rPr lang="en-US" altLang="en-US" sz="2000" dirty="0" smtClean="0"/>
              <a:t>Book shows Solaris example:</a:t>
            </a:r>
          </a:p>
          <a:p>
            <a:pPr lvl="1">
              <a:buFontTx/>
              <a:buNone/>
            </a:pPr>
            <a:r>
              <a:rPr lang="en-US" altLang="en-US" sz="2000" i="1" dirty="0" smtClean="0"/>
              <a:t>	In the beginning, there was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sched</a:t>
            </a:r>
            <a:r>
              <a:rPr lang="en-US" altLang="en-US" sz="2000" i="1" dirty="0" smtClean="0"/>
              <a:t>, which spawned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en-US" sz="2000" i="1" dirty="0" smtClean="0"/>
              <a:t> (the ancestor of all user processes), the memory manager, and the file manager.</a:t>
            </a:r>
          </a:p>
          <a:p>
            <a:pPr lvl="1"/>
            <a:r>
              <a:rPr lang="en-US" altLang="en-US" sz="2000" dirty="0" smtClean="0"/>
              <a:t>Process ID’s are unique integers (up to some max e.g. 2</a:t>
            </a:r>
            <a:r>
              <a:rPr lang="en-US" altLang="en-US" sz="2000" baseline="30000" dirty="0" smtClean="0"/>
              <a:t>15</a:t>
            </a:r>
            <a:r>
              <a:rPr lang="en-US" altLang="en-US" sz="2000" dirty="0" smtClean="0"/>
              <a:t>)</a:t>
            </a:r>
          </a:p>
          <a:p>
            <a:r>
              <a:rPr lang="en-US" altLang="en-US" sz="2400" dirty="0" smtClean="0"/>
              <a:t>What should happen when process created?</a:t>
            </a:r>
          </a:p>
          <a:p>
            <a:pPr lvl="1"/>
            <a:r>
              <a:rPr lang="en-US" altLang="en-US" sz="2000" dirty="0" smtClean="0"/>
              <a:t>OS policy on what resources for baby:  system default, or copy parent’s capabilities, or specify at its creation</a:t>
            </a:r>
          </a:p>
          <a:p>
            <a:pPr lvl="1"/>
            <a:r>
              <a:rPr lang="en-US" altLang="en-US" sz="2000" dirty="0" smtClean="0"/>
              <a:t>What program does child run?  Same as parent, or new one?</a:t>
            </a:r>
          </a:p>
          <a:p>
            <a:pPr lvl="1"/>
            <a:r>
              <a:rPr lang="en-US" altLang="en-US" sz="2000" dirty="0" smtClean="0"/>
              <a:t>Does parent continue to execute, or does it </a:t>
            </a:r>
            <a:r>
              <a:rPr lang="en-US" altLang="en-US" sz="2000" dirty="0" smtClean="0">
                <a:solidFill>
                  <a:srgbClr val="FFFF00"/>
                </a:solidFill>
              </a:rPr>
              <a:t>wait </a:t>
            </a:r>
            <a:r>
              <a:rPr lang="en-US" altLang="en-US" sz="2000" dirty="0" smtClean="0"/>
              <a:t>(i.e. block)?</a:t>
            </a:r>
          </a:p>
          <a:p>
            <a:pPr lvl="1">
              <a:buFontTx/>
              <a:buNone/>
            </a:pPr>
            <a:endParaRPr lang="en-US" alt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to create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 sz="2400" dirty="0" smtClean="0"/>
              <a:t>The shell forks many processes.</a:t>
            </a:r>
            <a:endParaRPr lang="en-US" altLang="en-US" sz="2400" dirty="0" smtClean="0"/>
          </a:p>
          <a:p>
            <a:r>
              <a:rPr lang="en-US" altLang="en-US" sz="2400" dirty="0" smtClean="0"/>
              <a:t>Unix </a:t>
            </a:r>
            <a:r>
              <a:rPr lang="en-US" altLang="en-US" sz="2400" dirty="0" smtClean="0"/>
              <a:t>procedure is typical…</a:t>
            </a:r>
          </a:p>
          <a:p>
            <a:r>
              <a:rPr lang="en-US" altLang="en-US" sz="2400" dirty="0" smtClean="0"/>
              <a:t>Parent calls fork( )</a:t>
            </a:r>
          </a:p>
          <a:p>
            <a:pPr lvl="1"/>
            <a:r>
              <a:rPr lang="en-US" altLang="en-US" sz="2000" dirty="0" smtClean="0"/>
              <a:t>This creates duplicate process.</a:t>
            </a:r>
          </a:p>
          <a:p>
            <a:pPr lvl="1"/>
            <a:r>
              <a:rPr lang="en-US" altLang="en-US" sz="2000" dirty="0" smtClean="0">
                <a:solidFill>
                  <a:srgbClr val="FFFF00"/>
                </a:solidFill>
              </a:rPr>
              <a:t>fork( ) returns 0 for child</a:t>
            </a:r>
            <a:r>
              <a:rPr lang="en-US" altLang="en-US" sz="2000" dirty="0" smtClean="0"/>
              <a:t>; positive number for parent; negative number if error.   (How could we have error?)</a:t>
            </a:r>
          </a:p>
          <a:p>
            <a:r>
              <a:rPr lang="en-US" altLang="en-US" sz="2400" dirty="0" smtClean="0"/>
              <a:t>Next, we call exec( ) to tell child what program to run.</a:t>
            </a:r>
          </a:p>
          <a:p>
            <a:pPr lvl="1"/>
            <a:r>
              <a:rPr lang="en-US" altLang="en-US" sz="2000" dirty="0" smtClean="0"/>
              <a:t>Do this immediately after fork</a:t>
            </a:r>
          </a:p>
          <a:p>
            <a:pPr lvl="1"/>
            <a:r>
              <a:rPr lang="en-US" altLang="en-US" sz="2000" dirty="0" smtClean="0"/>
              <a:t>Do inside the if clause that corresponds to case that we are inside the child!</a:t>
            </a:r>
          </a:p>
          <a:p>
            <a:r>
              <a:rPr lang="en-US" altLang="en-US" sz="2400" dirty="0" smtClean="0"/>
              <a:t>Parent can call wait( ) to go to sleep</a:t>
            </a:r>
            <a:r>
              <a:rPr lang="en-US" altLang="en-US" sz="2400" dirty="0" smtClean="0"/>
              <a:t>.</a:t>
            </a:r>
            <a:endParaRPr lang="en-US" altLang="en-US" sz="2400" dirty="0" smtClean="0"/>
          </a:p>
          <a:p>
            <a:pPr lvl="1"/>
            <a:r>
              <a:rPr lang="en-US" altLang="en-US" sz="2000" dirty="0" smtClean="0"/>
              <a:t>Not executing, not in ready queue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Termination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Assembly programs end with a system call to exit( ).</a:t>
            </a:r>
          </a:p>
          <a:p>
            <a:pPr lvl="1"/>
            <a:r>
              <a:rPr lang="en-US" altLang="en-US" sz="2000" smtClean="0"/>
              <a:t>An int value is returned to parent’s wait( ) function.  This lets parent know which child has just finished.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Or, process can be </a:t>
            </a:r>
            <a:r>
              <a:rPr lang="en-US" altLang="en-US" sz="2400" smtClean="0">
                <a:solidFill>
                  <a:srgbClr val="FFFF00"/>
                </a:solidFill>
              </a:rPr>
              <a:t>killed</a:t>
            </a:r>
            <a:r>
              <a:rPr lang="en-US" altLang="en-US" sz="2400" smtClean="0"/>
              <a:t> prematurely</a:t>
            </a:r>
          </a:p>
          <a:p>
            <a:pPr lvl="1"/>
            <a:r>
              <a:rPr lang="en-US" altLang="en-US" sz="2000" smtClean="0"/>
              <a:t>Why?</a:t>
            </a:r>
          </a:p>
          <a:p>
            <a:pPr lvl="1"/>
            <a:r>
              <a:rPr lang="en-US" altLang="en-US" sz="2000" smtClean="0"/>
              <a:t>Only the parent (or ancestor) can kill another process – why this restriction?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When a process dies, 2 possible policies:</a:t>
            </a:r>
          </a:p>
          <a:p>
            <a:pPr lvl="1"/>
            <a:r>
              <a:rPr lang="en-US" altLang="en-US" sz="2000" smtClean="0"/>
              <a:t>OS can kill all descendants (rare)</a:t>
            </a:r>
          </a:p>
          <a:p>
            <a:pPr lvl="1"/>
            <a:r>
              <a:rPr lang="en-US" altLang="en-US" sz="2000" smtClean="0"/>
              <a:t>Allow descendants to continue, but set parent of dead process to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</a:p>
          <a:p>
            <a:pPr lvl="1"/>
            <a:endParaRPr lang="en-US" altLang="en-US" sz="2000" smtClean="0"/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IPC Examples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Allowing concurrent access to information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  <a:sym typeface="Wingdings" panose="05000000000000000000" pitchFamily="2" charset="2"/>
              </a:rPr>
              <a:t>Producer / consumer </a:t>
            </a:r>
            <a:r>
              <a:rPr lang="en-US" altLang="en-US" sz="2000" smtClean="0">
                <a:sym typeface="Wingdings" panose="05000000000000000000" pitchFamily="2" charset="2"/>
              </a:rPr>
              <a:t>is a common paradigm</a:t>
            </a:r>
            <a:endParaRPr lang="en-US" altLang="en-US" sz="2000" smtClean="0"/>
          </a:p>
          <a:p>
            <a:r>
              <a:rPr lang="en-US" altLang="en-US" sz="2400" smtClean="0"/>
              <a:t>Distributing work, as long as spare resources (e.g. CPU) are around</a:t>
            </a:r>
          </a:p>
          <a:p>
            <a:r>
              <a:rPr lang="en-US" altLang="en-US" sz="2400" smtClean="0"/>
              <a:t>A program may need result of another program</a:t>
            </a:r>
          </a:p>
          <a:p>
            <a:pPr lvl="1"/>
            <a:r>
              <a:rPr lang="en-US" altLang="en-US" sz="2000" smtClean="0"/>
              <a:t>IPC more efficient than running serially and redirecting I/O</a:t>
            </a:r>
          </a:p>
          <a:p>
            <a:pPr lvl="1"/>
            <a:r>
              <a:rPr lang="en-US" altLang="en-US" sz="2000" smtClean="0"/>
              <a:t>A compiler may need result of timing analysis in order to know which optimizations to perform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Note:  ease of programming is based on what OS and programming language allow</a:t>
            </a:r>
          </a:p>
          <a:p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 techniques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Shared memory</a:t>
            </a:r>
          </a:p>
          <a:p>
            <a:pPr lvl="1"/>
            <a:r>
              <a:rPr lang="en-US" altLang="en-US" sz="2000" smtClean="0"/>
              <a:t>2 processes have access to an overlapping area of memory</a:t>
            </a:r>
          </a:p>
          <a:p>
            <a:pPr lvl="1"/>
            <a:r>
              <a:rPr lang="en-US" altLang="en-US" sz="2000" smtClean="0"/>
              <a:t>Conceptually easier to learn, but be careful!</a:t>
            </a:r>
          </a:p>
          <a:p>
            <a:pPr lvl="1"/>
            <a:r>
              <a:rPr lang="en-US" altLang="en-US" sz="2000" smtClean="0"/>
              <a:t>OS overhead only at the beginning:  get kernel permission to set up shared region</a:t>
            </a:r>
          </a:p>
          <a:p>
            <a:r>
              <a:rPr lang="en-US" altLang="en-US" sz="2400" smtClean="0"/>
              <a:t>Message passing</a:t>
            </a:r>
          </a:p>
          <a:p>
            <a:pPr lvl="1"/>
            <a:r>
              <a:rPr lang="en-US" altLang="en-US" sz="2000" smtClean="0"/>
              <a:t>Uses system calls, with kernel as middle man – easier to code correctly</a:t>
            </a:r>
          </a:p>
          <a:p>
            <a:pPr lvl="1"/>
            <a:r>
              <a:rPr lang="en-US" altLang="en-US" sz="2000" smtClean="0"/>
              <a:t>System call overhead for every message </a:t>
            </a:r>
            <a:r>
              <a:rPr lang="en-US" altLang="en-US" sz="2000" smtClean="0">
                <a:sym typeface="Wingdings" panose="05000000000000000000" pitchFamily="2" charset="2"/>
              </a:rPr>
              <a:t> we’d want amount of data to be small</a:t>
            </a:r>
            <a:endParaRPr lang="en-US" altLang="en-US" sz="2000" smtClean="0"/>
          </a:p>
          <a:p>
            <a:pPr lvl="1"/>
            <a:r>
              <a:rPr lang="en-US" altLang="en-US" sz="2000" smtClean="0"/>
              <a:t>Definitely better when processes on different machines</a:t>
            </a:r>
          </a:p>
          <a:p>
            <a:r>
              <a:rPr lang="en-US" altLang="en-US" sz="2400" smtClean="0"/>
              <a:t>Often, both approaches are possible on the system</a:t>
            </a:r>
          </a:p>
          <a:p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9237</TotalTime>
  <Words>1425</Words>
  <Application>Microsoft Office PowerPoint</Application>
  <PresentationFormat>On-screen Show (4:3)</PresentationFormat>
  <Paragraphs>183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Courier New</vt:lpstr>
      <vt:lpstr>Wingdings</vt:lpstr>
      <vt:lpstr>Default Design</vt:lpstr>
      <vt:lpstr>CS 346 – Chapter 3</vt:lpstr>
      <vt:lpstr>Process</vt:lpstr>
      <vt:lpstr>Contents</vt:lpstr>
      <vt:lpstr>Scheduling</vt:lpstr>
      <vt:lpstr>Creation</vt:lpstr>
      <vt:lpstr>How to create</vt:lpstr>
      <vt:lpstr>Termination</vt:lpstr>
      <vt:lpstr>IPC Examples</vt:lpstr>
      <vt:lpstr>2 techniques</vt:lpstr>
      <vt:lpstr>Shared memory</vt:lpstr>
      <vt:lpstr>Shared memory (2)</vt:lpstr>
      <vt:lpstr>Message passing</vt:lpstr>
      <vt:lpstr>Synchronization</vt:lpstr>
      <vt:lpstr>Buffer messages</vt:lpstr>
      <vt:lpstr>Socket</vt:lpstr>
      <vt:lpstr>Implementation</vt:lpstr>
      <vt:lpstr>Remote procedure call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247</cp:revision>
  <cp:lastPrinted>1601-01-01T00:00:00Z</cp:lastPrinted>
  <dcterms:created xsi:type="dcterms:W3CDTF">1601-01-01T00:00:00Z</dcterms:created>
  <dcterms:modified xsi:type="dcterms:W3CDTF">2020-08-28T13:43:11Z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