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43" r:id="rId2"/>
    <p:sldId id="644" r:id="rId3"/>
    <p:sldId id="658" r:id="rId4"/>
    <p:sldId id="659" r:id="rId5"/>
    <p:sldId id="645" r:id="rId6"/>
    <p:sldId id="646" r:id="rId7"/>
    <p:sldId id="647" r:id="rId8"/>
    <p:sldId id="648" r:id="rId9"/>
    <p:sldId id="649" r:id="rId10"/>
    <p:sldId id="650" r:id="rId11"/>
    <p:sldId id="651" r:id="rId12"/>
    <p:sldId id="652" r:id="rId13"/>
    <p:sldId id="653" r:id="rId14"/>
    <p:sldId id="654" r:id="rId15"/>
    <p:sldId id="655" r:id="rId16"/>
    <p:sldId id="656" r:id="rId17"/>
    <p:sldId id="657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2" d="100"/>
          <a:sy n="82" d="100"/>
        </p:scale>
        <p:origin x="102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E008F5-E2C9-4700-A023-E706D5E1AE50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Is the example figure 4.11 on page 165?</a:t>
            </a:r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E38CC4-A43D-4ACA-ABED-03BB6A184388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Chapter 4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Threads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How they differ from </a:t>
            </a:r>
            <a:r>
              <a:rPr lang="en-US" altLang="en-US" sz="2000" dirty="0" smtClean="0">
                <a:sym typeface="Wingdings" panose="05000000000000000000" pitchFamily="2" charset="2"/>
              </a:rPr>
              <a:t>processes?</a:t>
            </a: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Definition, purpose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	Threads of the same process share:  code, data, open files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Types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Support by kernel and programming language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Issues such as signals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User thread implementation:  C and Java</a:t>
            </a: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General </a:t>
            </a:r>
            <a:r>
              <a:rPr lang="en-US" altLang="en-US" sz="2400" smtClean="0">
                <a:sym typeface="Wingdings" panose="05000000000000000000" pitchFamily="2" charset="2"/>
              </a:rPr>
              <a:t>principles first</a:t>
            </a:r>
            <a:r>
              <a:rPr lang="en-US" altLang="en-US" sz="2400" dirty="0" smtClean="0">
                <a:sym typeface="Wingdings" panose="05000000000000000000" pitchFamily="2" charset="2"/>
              </a:rPr>
              <a:t>, then coding details.</a:t>
            </a:r>
            <a:endParaRPr lang="en-US" altLang="en-US" sz="24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Signals (2)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But what if process has multiple threads?  Who gets the signal?  For a given signal, choose among 4 possibilities:</a:t>
            </a:r>
          </a:p>
          <a:p>
            <a:pPr lvl="1"/>
            <a:r>
              <a:rPr lang="en-US" altLang="en-US" sz="2000" smtClean="0"/>
              <a:t>Deliver signal to the 1 appropriate thread</a:t>
            </a:r>
          </a:p>
          <a:p>
            <a:pPr lvl="1"/>
            <a:r>
              <a:rPr lang="en-US" altLang="en-US" sz="2000" smtClean="0"/>
              <a:t>Deliver signal to all threads</a:t>
            </a:r>
          </a:p>
          <a:p>
            <a:pPr lvl="1"/>
            <a:r>
              <a:rPr lang="en-US" altLang="en-US" sz="2000" smtClean="0"/>
              <a:t>Have the signal indicate which threads to contact</a:t>
            </a:r>
          </a:p>
          <a:p>
            <a:pPr lvl="1"/>
            <a:r>
              <a:rPr lang="en-US" altLang="en-US" sz="2000" smtClean="0"/>
              <a:t>Designate a thread to receive all signals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Rules of thumb…</a:t>
            </a:r>
          </a:p>
          <a:p>
            <a:pPr lvl="1"/>
            <a:r>
              <a:rPr lang="en-US" altLang="en-US" sz="2000" smtClean="0"/>
              <a:t>Synchronous event </a:t>
            </a:r>
            <a:r>
              <a:rPr lang="en-US" altLang="en-US" sz="2000" smtClean="0">
                <a:sym typeface="Wingdings" panose="05000000000000000000" pitchFamily="2" charset="2"/>
              </a:rPr>
              <a:t> just deliver to 1 thread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User hit ctrl-C  kill all threads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 pool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Like a motor pool</a:t>
            </a:r>
          </a:p>
          <a:p>
            <a:r>
              <a:rPr lang="en-US" altLang="en-US" sz="2400" smtClean="0"/>
              <a:t>When process starts, can create a set of  threads that sit around and wait for work</a:t>
            </a:r>
          </a:p>
          <a:p>
            <a:r>
              <a:rPr lang="en-US" altLang="en-US" sz="2400" smtClean="0"/>
              <a:t>Motivation</a:t>
            </a:r>
          </a:p>
          <a:p>
            <a:pPr lvl="1"/>
            <a:r>
              <a:rPr lang="en-US" altLang="en-US" sz="2000" smtClean="0"/>
              <a:t>overhead in creating/destroying</a:t>
            </a:r>
          </a:p>
          <a:p>
            <a:pPr lvl="1"/>
            <a:r>
              <a:rPr lang="en-US" altLang="en-US" sz="2000" smtClean="0"/>
              <a:t>We can set a bound for total number of threads, and avoid overloading system later</a:t>
            </a:r>
          </a:p>
          <a:p>
            <a:r>
              <a:rPr lang="en-US" altLang="en-US" sz="2400" smtClean="0"/>
              <a:t>How many threads?</a:t>
            </a:r>
          </a:p>
          <a:p>
            <a:pPr lvl="1"/>
            <a:r>
              <a:rPr lang="en-US" altLang="en-US" sz="2000" smtClean="0"/>
              <a:t>User can specify</a:t>
            </a:r>
          </a:p>
          <a:p>
            <a:pPr lvl="1"/>
            <a:r>
              <a:rPr lang="en-US" altLang="en-US" sz="2000" smtClean="0"/>
              <a:t>Kernel can base on available resources (memory and # CPU’s)</a:t>
            </a:r>
          </a:p>
          <a:p>
            <a:pPr lvl="1"/>
            <a:r>
              <a:rPr lang="en-US" altLang="en-US" sz="2000" smtClean="0"/>
              <a:t>Can dynamically change if necessary 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POSIX threads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aka “Pthreads”</a:t>
            </a:r>
          </a:p>
          <a:p>
            <a:r>
              <a:rPr lang="en-US" altLang="en-US" sz="2400" smtClean="0"/>
              <a:t>C language</a:t>
            </a:r>
          </a:p>
          <a:p>
            <a:r>
              <a:rPr lang="en-US" altLang="en-US" sz="2400" smtClean="0"/>
              <a:t>Commonly seen in UNIX-style environments:</a:t>
            </a:r>
          </a:p>
          <a:p>
            <a:pPr lvl="1"/>
            <a:r>
              <a:rPr lang="en-US" altLang="en-US" sz="2000" smtClean="0"/>
              <a:t>Mac OS, Linux, Solaris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POSIX is a set of standards for OS system calls</a:t>
            </a:r>
          </a:p>
          <a:p>
            <a:pPr lvl="1"/>
            <a:r>
              <a:rPr lang="en-US" altLang="en-US" sz="2000" smtClean="0"/>
              <a:t>Thread support is just one aspect</a:t>
            </a:r>
          </a:p>
          <a:p>
            <a:r>
              <a:rPr lang="en-US" altLang="en-US" sz="2400" smtClean="0"/>
              <a:t>POSIX provides an API for thread creation and synchronization</a:t>
            </a:r>
          </a:p>
          <a:p>
            <a:r>
              <a:rPr lang="en-US" altLang="en-US" sz="2400" smtClean="0"/>
              <a:t>API specifies behavior of thread functionality, but not the low-level implementation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Pthread functions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pthread_attr_init</a:t>
            </a:r>
          </a:p>
          <a:p>
            <a:pPr lvl="1"/>
            <a:r>
              <a:rPr lang="en-US" altLang="en-US" sz="2000" smtClean="0"/>
              <a:t>Initialize thread attributes, such as</a:t>
            </a:r>
          </a:p>
          <a:p>
            <a:pPr lvl="1"/>
            <a:r>
              <a:rPr lang="en-US" altLang="en-US" sz="2000" smtClean="0"/>
              <a:t>Schedule priority</a:t>
            </a:r>
          </a:p>
          <a:p>
            <a:pPr lvl="1"/>
            <a:r>
              <a:rPr lang="en-US" altLang="en-US" sz="2000" smtClean="0"/>
              <a:t>Stack size</a:t>
            </a:r>
          </a:p>
          <a:p>
            <a:pPr lvl="1"/>
            <a:r>
              <a:rPr lang="en-US" altLang="en-US" sz="2000" smtClean="0"/>
              <a:t>State</a:t>
            </a:r>
          </a:p>
          <a:p>
            <a:r>
              <a:rPr lang="en-US" altLang="en-US" sz="2400" smtClean="0"/>
              <a:t>pthread_create</a:t>
            </a:r>
          </a:p>
          <a:p>
            <a:pPr lvl="1"/>
            <a:r>
              <a:rPr lang="en-US" altLang="en-US" sz="2000" smtClean="0"/>
              <a:t>Start new thread inside the process.</a:t>
            </a:r>
          </a:p>
          <a:p>
            <a:pPr lvl="1"/>
            <a:r>
              <a:rPr lang="en-US" altLang="en-US" sz="2000" smtClean="0"/>
              <a:t>We specify what function to call when thread starts, along with the necessary parameter</a:t>
            </a:r>
          </a:p>
          <a:p>
            <a:pPr lvl="1"/>
            <a:r>
              <a:rPr lang="en-US" altLang="en-US" sz="2000" smtClean="0"/>
              <a:t>The thread is due to terminate when its function returns</a:t>
            </a:r>
          </a:p>
          <a:p>
            <a:r>
              <a:rPr lang="en-US" altLang="en-US" sz="2400" smtClean="0"/>
              <a:t>pthread_join</a:t>
            </a:r>
          </a:p>
          <a:p>
            <a:pPr lvl="1"/>
            <a:r>
              <a:rPr lang="en-US" altLang="en-US" sz="2000" smtClean="0"/>
              <a:t>Allows us to wait for a child thread to finish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code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95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&lt;pthread.h&gt;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int sum;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pthread_t tid;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pthread_attr attr;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pthread_attr_init(&amp;attr);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pthread_create(&amp;tid,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&amp;attr, fun, argv[1]);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pthread join(tid, NULL);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printf(“%d\n”, sum);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int fun(char *param) ...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228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void *fun(void *param)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compute a sum: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// store in global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variable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52229" name="Straight Connector 4"/>
          <p:cNvCxnSpPr>
            <a:cxnSpLocks noChangeShapeType="1"/>
          </p:cNvCxnSpPr>
          <p:nvPr/>
        </p:nvCxnSpPr>
        <p:spPr bwMode="auto">
          <a:xfrm rot="5400000">
            <a:off x="2400300" y="4152900"/>
            <a:ext cx="4953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mtClean="0"/>
              <a:t>Java threads</a:t>
            </a:r>
          </a:p>
        </p:txBody>
      </p:sp>
      <p:sp>
        <p:nvSpPr>
          <p:cNvPr id="58371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Managed by the Java virtual machine</a:t>
            </a:r>
          </a:p>
          <a:p>
            <a:pPr>
              <a:defRPr/>
            </a:pPr>
            <a:r>
              <a:rPr lang="en-US" altLang="en-US" sz="2400" dirty="0" smtClean="0"/>
              <a:t>Two ways to create threads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buFontTx/>
              <a:buAutoNum type="arabicPeriod"/>
              <a:defRPr/>
            </a:pPr>
            <a:r>
              <a:rPr lang="en-US" altLang="en-US" sz="2400" dirty="0" smtClean="0"/>
              <a:t>Create a class that extends the Thread class</a:t>
            </a:r>
          </a:p>
          <a:p>
            <a:pPr marL="857250" lvl="1" indent="-457200">
              <a:defRPr/>
            </a:pPr>
            <a:r>
              <a:rPr lang="en-US" altLang="en-US" sz="2000" dirty="0" smtClean="0"/>
              <a:t>Put code inside public void run( )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 smtClean="0"/>
              <a:t>Implement the Runnable interface</a:t>
            </a:r>
          </a:p>
          <a:p>
            <a:pPr marL="857250" lvl="1" indent="-457200">
              <a:defRPr/>
            </a:pPr>
            <a:r>
              <a:rPr lang="en-US" altLang="en-US" sz="2000" dirty="0" smtClean="0"/>
              <a:t>public void run( )</a:t>
            </a:r>
          </a:p>
          <a:p>
            <a:pPr marL="857250" lvl="1" indent="-457200"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400" dirty="0" smtClean="0"/>
              <a:t>Parent thread (e.g.  in main() …)</a:t>
            </a:r>
          </a:p>
          <a:p>
            <a:pPr marL="857250" lvl="1" indent="-457200">
              <a:defRPr/>
            </a:pPr>
            <a:r>
              <a:rPr lang="en-US" altLang="en-US" sz="2000" dirty="0" smtClean="0"/>
              <a:t>Create thread object – just binds name of thread</a:t>
            </a:r>
          </a:p>
          <a:p>
            <a:pPr marL="857250" lvl="1" indent="-457200">
              <a:defRPr/>
            </a:pPr>
            <a:r>
              <a:rPr lang="en-US" altLang="en-US" sz="2000" dirty="0" smtClean="0"/>
              <a:t>Call start( ) – creates actual running thread, goes to run( )</a:t>
            </a:r>
            <a:endParaRPr lang="en-US" altLang="en-US" sz="2000" dirty="0"/>
          </a:p>
          <a:p>
            <a:pPr marL="400050" lvl="1" indent="0">
              <a:buFontTx/>
              <a:buNone/>
              <a:defRPr/>
            </a:pPr>
            <a:endParaRPr lang="en-US" altLang="en-US" sz="2000" dirty="0" smtClean="0"/>
          </a:p>
          <a:p>
            <a:pPr marL="400050" lvl="1" indent="0">
              <a:buFontTx/>
              <a:buNone/>
              <a:defRPr/>
            </a:pPr>
            <a:r>
              <a:rPr lang="en-US" altLang="en-US" sz="2000" dirty="0" smtClean="0"/>
              <a:t>See book example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Skeletons</a:t>
            </a:r>
          </a:p>
        </p:txBody>
      </p:sp>
      <p:sp>
        <p:nvSpPr>
          <p:cNvPr id="54275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Worker extends Thread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void run()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do stuff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in main method: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Worker w = new Worker();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w.start();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... Continue/join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427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Worker2 implements Runnable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void run()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do stuff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Driver2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in main method: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Runnable w2=new Worker2();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 t = new Thread(w2);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t.start();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...Continue/join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 thread states</a:t>
            </a:r>
          </a:p>
        </p:txBody>
      </p:sp>
      <p:sp>
        <p:nvSpPr>
          <p:cNvPr id="552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This will probably sound familiar!</a:t>
            </a:r>
          </a:p>
          <a:p>
            <a:r>
              <a:rPr lang="en-US" altLang="en-US" sz="2400" smtClean="0"/>
              <a:t>New</a:t>
            </a:r>
          </a:p>
          <a:p>
            <a:pPr lvl="1"/>
            <a:r>
              <a:rPr lang="en-US" altLang="en-US" sz="2000" smtClean="0"/>
              <a:t>From here, go to “runnable” at call to start( )</a:t>
            </a:r>
          </a:p>
          <a:p>
            <a:r>
              <a:rPr lang="en-US" altLang="en-US" sz="2400" smtClean="0"/>
              <a:t>Runnable</a:t>
            </a:r>
          </a:p>
          <a:p>
            <a:pPr lvl="1"/>
            <a:r>
              <a:rPr lang="en-US" altLang="en-US" sz="2000" smtClean="0"/>
              <a:t>Go to “blocked” if need I/O or going to sleep</a:t>
            </a:r>
          </a:p>
          <a:p>
            <a:pPr lvl="1"/>
            <a:r>
              <a:rPr lang="en-US" altLang="en-US" sz="2000" smtClean="0"/>
              <a:t>Go to “dead” when we exit run( )</a:t>
            </a:r>
          </a:p>
          <a:p>
            <a:pPr lvl="1"/>
            <a:r>
              <a:rPr lang="en-US" altLang="en-US" sz="2000" smtClean="0"/>
              <a:t>Go to “waiting” if we call join( ) for child thread</a:t>
            </a:r>
          </a:p>
          <a:p>
            <a:r>
              <a:rPr lang="en-US" altLang="en-US" sz="2400" smtClean="0"/>
              <a:t>Blocked</a:t>
            </a:r>
          </a:p>
          <a:p>
            <a:pPr lvl="1"/>
            <a:r>
              <a:rPr lang="en-US" altLang="en-US" sz="2000" smtClean="0"/>
              <a:t>Go to “runnable” when I/O is serviced</a:t>
            </a:r>
          </a:p>
          <a:p>
            <a:r>
              <a:rPr lang="en-US" altLang="en-US" sz="2400" smtClean="0"/>
              <a:t>Waiting</a:t>
            </a:r>
          </a:p>
          <a:p>
            <a:r>
              <a:rPr lang="en-US" altLang="en-US" sz="2400" smtClean="0"/>
              <a:t>Dead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 intro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Also called “lightweight process”</a:t>
            </a:r>
          </a:p>
          <a:p>
            <a:r>
              <a:rPr lang="en-US" altLang="en-US" sz="2400" dirty="0" smtClean="0"/>
              <a:t>In common use only since 1990s..</a:t>
            </a:r>
            <a:endParaRPr lang="en-US" altLang="en-US" sz="2400" dirty="0" smtClean="0"/>
          </a:p>
          <a:p>
            <a:r>
              <a:rPr lang="en-US" altLang="en-US" sz="2400" dirty="0" smtClean="0"/>
              <a:t>One </a:t>
            </a:r>
            <a:r>
              <a:rPr lang="en-US" altLang="en-US" sz="2400" dirty="0" smtClean="0"/>
              <a:t>process may have multiple threads of execution</a:t>
            </a:r>
          </a:p>
          <a:p>
            <a:r>
              <a:rPr lang="en-US" altLang="en-US" sz="2400" dirty="0" smtClean="0"/>
              <a:t>Allows a process to do 2+ things concurrently 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Games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Simulations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Program can accept I/O while doing other work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Multiple “tabs”, allow user to multitask during session</a:t>
            </a:r>
            <a:endParaRPr lang="en-US" altLang="en-US" sz="2000" dirty="0" smtClean="0"/>
          </a:p>
          <a:p>
            <a:r>
              <a:rPr lang="en-US" altLang="en-US" sz="2400" dirty="0"/>
              <a:t>I</a:t>
            </a:r>
            <a:r>
              <a:rPr lang="en-US" altLang="en-US" sz="2400" dirty="0" smtClean="0"/>
              <a:t>f </a:t>
            </a:r>
            <a:r>
              <a:rPr lang="en-US" altLang="en-US" sz="2400" dirty="0" smtClean="0"/>
              <a:t>you have 2+ CPU’s, you can execute in </a:t>
            </a:r>
            <a:r>
              <a:rPr lang="en-US" altLang="en-US" sz="2400" dirty="0" smtClean="0">
                <a:solidFill>
                  <a:srgbClr val="FFFF00"/>
                </a:solidFill>
              </a:rPr>
              <a:t>parallel</a:t>
            </a:r>
          </a:p>
          <a:p>
            <a:r>
              <a:rPr lang="en-US" altLang="en-US" sz="2400" dirty="0" smtClean="0"/>
              <a:t>Multicore architecture </a:t>
            </a:r>
            <a:r>
              <a:rPr lang="en-US" altLang="en-US" sz="2400" dirty="0" smtClean="0">
                <a:sym typeface="Wingdings" panose="05000000000000000000" pitchFamily="2" charset="2"/>
              </a:rPr>
              <a:t> demand for multithreaded applications for speedup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More efficient than using several concurrent processes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Let’s execute in parallel to speed up program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 smtClean="0"/>
          </a:p>
          <a:p>
            <a:r>
              <a:rPr lang="en-US" sz="2400" dirty="0" smtClean="0"/>
              <a:t>But </a:t>
            </a:r>
            <a:r>
              <a:rPr lang="en-US" sz="2400" dirty="0" smtClean="0">
                <a:solidFill>
                  <a:srgbClr val="FFFF00"/>
                </a:solidFill>
              </a:rPr>
              <a:t>speedup</a:t>
            </a:r>
            <a:r>
              <a:rPr lang="en-US" sz="2400" dirty="0" smtClean="0"/>
              <a:t> is limited by what proportion of work can be done in parallel (p).</a:t>
            </a:r>
          </a:p>
          <a:p>
            <a:r>
              <a:rPr lang="en-US" sz="2400" dirty="0" smtClean="0"/>
              <a:t>Speedup = old exec time / new exec time.</a:t>
            </a:r>
          </a:p>
          <a:p>
            <a:r>
              <a:rPr lang="en-US" sz="2400" dirty="0" smtClean="0"/>
              <a:t>Old exec time = </a:t>
            </a:r>
            <a:r>
              <a:rPr lang="en-US" sz="2400" dirty="0" err="1" smtClean="0"/>
              <a:t>i</a:t>
            </a:r>
            <a:r>
              <a:rPr lang="en-US" sz="2400" dirty="0" smtClean="0"/>
              <a:t> instructions * t time units per </a:t>
            </a:r>
            <a:r>
              <a:rPr lang="en-US" sz="2400" dirty="0"/>
              <a:t>i</a:t>
            </a:r>
            <a:r>
              <a:rPr lang="en-US" sz="2400" dirty="0" smtClean="0"/>
              <a:t>nst.</a:t>
            </a:r>
          </a:p>
          <a:p>
            <a:r>
              <a:rPr lang="en-US" sz="2400" dirty="0" smtClean="0"/>
              <a:t>Theoretically, n cores reduces CPI to CPI/n.</a:t>
            </a:r>
          </a:p>
          <a:p>
            <a:r>
              <a:rPr lang="en-US" sz="2400" dirty="0" smtClean="0"/>
              <a:t>New exec time = parallel time + serial time =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i</a:t>
            </a:r>
            <a:r>
              <a:rPr lang="en-US" sz="2400" dirty="0" smtClean="0"/>
              <a:t> * p * </a:t>
            </a:r>
            <a:r>
              <a:rPr lang="en-US" sz="2400" dirty="0"/>
              <a:t>t</a:t>
            </a:r>
            <a:r>
              <a:rPr lang="en-US" sz="2400" dirty="0" smtClean="0"/>
              <a:t>/n + </a:t>
            </a:r>
            <a:r>
              <a:rPr lang="en-US" sz="2400" dirty="0" err="1" smtClean="0"/>
              <a:t>i</a:t>
            </a:r>
            <a:r>
              <a:rPr lang="en-US" sz="2400" dirty="0" smtClean="0"/>
              <a:t> * (1-p) * t</a:t>
            </a:r>
          </a:p>
          <a:p>
            <a:r>
              <a:rPr lang="en-US" sz="2400" dirty="0" smtClean="0"/>
              <a:t>So, speedup = (</a:t>
            </a:r>
            <a:r>
              <a:rPr lang="en-US" sz="2400" dirty="0" err="1" smtClean="0"/>
              <a:t>i</a:t>
            </a:r>
            <a:r>
              <a:rPr lang="en-US" sz="2400" dirty="0" smtClean="0"/>
              <a:t> * t)   /   (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* p * t</a:t>
            </a:r>
            <a:r>
              <a:rPr lang="en-US" sz="2400" dirty="0" smtClean="0"/>
              <a:t>/n </a:t>
            </a:r>
            <a:r>
              <a:rPr lang="en-US" sz="2400" dirty="0"/>
              <a:t>+ </a:t>
            </a:r>
            <a:r>
              <a:rPr lang="en-US" sz="2400" dirty="0" err="1"/>
              <a:t>i</a:t>
            </a:r>
            <a:r>
              <a:rPr lang="en-US" sz="2400" dirty="0"/>
              <a:t> * (1-p) </a:t>
            </a:r>
            <a:r>
              <a:rPr lang="en-US" sz="2400" dirty="0" smtClean="0"/>
              <a:t>* t)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= </a:t>
            </a:r>
            <a:r>
              <a:rPr lang="en-US" sz="2400" dirty="0" smtClean="0">
                <a:solidFill>
                  <a:srgbClr val="FFFF00"/>
                </a:solidFill>
              </a:rPr>
              <a:t>1 / (</a:t>
            </a:r>
            <a:r>
              <a:rPr lang="en-US" sz="2400" dirty="0" err="1" smtClean="0">
                <a:solidFill>
                  <a:srgbClr val="FFFF00"/>
                </a:solidFill>
              </a:rPr>
              <a:t>p/n</a:t>
            </a:r>
            <a:r>
              <a:rPr lang="en-US" sz="2400" dirty="0" smtClean="0">
                <a:solidFill>
                  <a:srgbClr val="FFFF00"/>
                </a:solidFill>
              </a:rPr>
              <a:t> + (1 – p))</a:t>
            </a:r>
          </a:p>
        </p:txBody>
      </p:sp>
    </p:spTree>
    <p:extLst>
      <p:ext uri="{BB962C8B-B14F-4D97-AF65-F5344CB8AC3E}">
        <p14:creationId xmlns:p14="http://schemas.microsoft.com/office/powerpoint/2010/main" val="290426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peedup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FFFF00"/>
                </a:solidFill>
              </a:rPr>
              <a:t>1 / (</a:t>
            </a:r>
            <a:r>
              <a:rPr lang="en-US" sz="2400" dirty="0" err="1">
                <a:solidFill>
                  <a:srgbClr val="FFFF00"/>
                </a:solidFill>
              </a:rPr>
              <a:t>p/n</a:t>
            </a:r>
            <a:r>
              <a:rPr lang="en-US" sz="2400" dirty="0">
                <a:solidFill>
                  <a:srgbClr val="FFFF00"/>
                </a:solidFill>
              </a:rPr>
              <a:t> + (1 – p))</a:t>
            </a:r>
          </a:p>
          <a:p>
            <a:r>
              <a:rPr lang="en-US" sz="2400" dirty="0" smtClean="0"/>
              <a:t>Let’s assume:</a:t>
            </a:r>
          </a:p>
          <a:p>
            <a:pPr lvl="1"/>
            <a:r>
              <a:rPr lang="en-US" sz="2000" dirty="0" err="1" smtClean="0"/>
              <a:t>i</a:t>
            </a:r>
            <a:r>
              <a:rPr lang="en-US" sz="2000" dirty="0" smtClean="0"/>
              <a:t> = 1,000 instructions</a:t>
            </a:r>
          </a:p>
          <a:p>
            <a:pPr lvl="1"/>
            <a:r>
              <a:rPr lang="en-US" sz="2000" dirty="0" smtClean="0"/>
              <a:t>p = 0.75</a:t>
            </a:r>
          </a:p>
          <a:p>
            <a:pPr lvl="1"/>
            <a:r>
              <a:rPr lang="en-US" sz="2000" dirty="0" smtClean="0"/>
              <a:t>t = 10 nanoseconds</a:t>
            </a:r>
          </a:p>
          <a:p>
            <a:r>
              <a:rPr lang="en-US" sz="2400" dirty="0" smtClean="0"/>
              <a:t>Speedup in terms of n:  1 / (0.75 / n + 0.25)      or</a:t>
            </a:r>
          </a:p>
          <a:p>
            <a:pPr marL="0" indent="0">
              <a:buNone/>
            </a:pPr>
            <a:r>
              <a:rPr lang="en-US" sz="2400" dirty="0" smtClean="0"/>
              <a:t>	(4n) / (n + 3)</a:t>
            </a:r>
          </a:p>
          <a:p>
            <a:r>
              <a:rPr lang="en-US" sz="2400" dirty="0" smtClean="0"/>
              <a:t>If n = 8, the speedup is 32/11 ~ 2.9.</a:t>
            </a:r>
          </a:p>
          <a:p>
            <a:r>
              <a:rPr lang="en-US" sz="2400" dirty="0" smtClean="0"/>
              <a:t>What is the theoretical maximum?  </a:t>
            </a:r>
          </a:p>
          <a:p>
            <a:r>
              <a:rPr lang="en-US" sz="2400" dirty="0" smtClean="0"/>
              <a:t>The implication is that ….?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7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 process </a:t>
            </a:r>
            <a:r>
              <a:rPr lang="en-US" altLang="en-US" sz="2400" dirty="0" smtClean="0"/>
              <a:t>contains (p. 164):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Code, data, open files, registers, memory usage (stack + heap), program </a:t>
            </a:r>
            <a:r>
              <a:rPr lang="en-US" altLang="en-US" sz="2000" dirty="0" smtClean="0"/>
              <a:t>counter</a:t>
            </a:r>
            <a:endParaRPr lang="en-US" altLang="en-US" sz="2000" dirty="0" smtClean="0"/>
          </a:p>
          <a:p>
            <a:r>
              <a:rPr lang="en-US" altLang="en-US" sz="2400" dirty="0" smtClean="0"/>
              <a:t>Threads of the same process </a:t>
            </a:r>
            <a:r>
              <a:rPr lang="en-US" altLang="en-US" sz="2400" dirty="0" smtClean="0">
                <a:solidFill>
                  <a:srgbClr val="FFFF00"/>
                </a:solidFill>
              </a:rPr>
              <a:t>share</a:t>
            </a:r>
          </a:p>
          <a:p>
            <a:pPr lvl="1"/>
            <a:r>
              <a:rPr lang="en-US" altLang="en-US" sz="2000" dirty="0" smtClean="0"/>
              <a:t>Code, data, open files</a:t>
            </a:r>
          </a:p>
          <a:p>
            <a:r>
              <a:rPr lang="en-US" altLang="en-US" sz="2400" dirty="0" smtClean="0"/>
              <a:t>What is unique to each thread</a:t>
            </a:r>
            <a:r>
              <a:rPr lang="en-US" altLang="en-US" sz="2400" dirty="0" smtClean="0"/>
              <a:t>?</a:t>
            </a:r>
            <a:endParaRPr lang="en-US" altLang="en-US" sz="2000" dirty="0" smtClean="0"/>
          </a:p>
          <a:p>
            <a:r>
              <a:rPr lang="en-US" altLang="en-US" sz="2400" dirty="0" smtClean="0"/>
              <a:t>Can you think of example of a computational algorithm where threads would be a great idea?</a:t>
            </a:r>
          </a:p>
          <a:p>
            <a:pPr lvl="1"/>
            <a:r>
              <a:rPr lang="en-US" altLang="en-US" sz="2000" dirty="0" smtClean="0"/>
              <a:t>Splitting up the code</a:t>
            </a:r>
          </a:p>
          <a:p>
            <a:pPr lvl="1"/>
            <a:r>
              <a:rPr lang="en-US" altLang="en-US" sz="2000" dirty="0" smtClean="0"/>
              <a:t>Splitting up the data</a:t>
            </a:r>
          </a:p>
          <a:p>
            <a:r>
              <a:rPr lang="en-US" altLang="en-US" sz="2400" dirty="0" smtClean="0"/>
              <a:t>When is it appropriate to spawn a new process versus a new thread?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 types of threads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User threads</a:t>
            </a:r>
          </a:p>
          <a:p>
            <a:pPr lvl="1"/>
            <a:r>
              <a:rPr lang="en-US" altLang="en-US" sz="2000" smtClean="0"/>
              <a:t>Can be managed / controlled by user</a:t>
            </a:r>
          </a:p>
          <a:p>
            <a:pPr lvl="1"/>
            <a:r>
              <a:rPr lang="en-US" altLang="en-US" sz="2000" smtClean="0"/>
              <a:t>Need existing programming language API support:</a:t>
            </a:r>
          </a:p>
          <a:p>
            <a:pPr lvl="1">
              <a:buFontTx/>
              <a:buNone/>
            </a:pPr>
            <a:r>
              <a:rPr lang="en-US" altLang="en-US" sz="2000" smtClean="0"/>
              <a:t>	POSIX threads in C</a:t>
            </a:r>
          </a:p>
          <a:p>
            <a:pPr lvl="1">
              <a:buFontTx/>
              <a:buNone/>
            </a:pPr>
            <a:r>
              <a:rPr lang="en-US" altLang="en-US" sz="2000" smtClean="0"/>
              <a:t>	Java threads</a:t>
            </a:r>
            <a:endParaRPr lang="en-US" altLang="en-US" sz="2400" smtClean="0"/>
          </a:p>
          <a:p>
            <a:r>
              <a:rPr lang="en-US" altLang="en-US" sz="2400" smtClean="0"/>
              <a:t>Kernel threads</a:t>
            </a:r>
          </a:p>
          <a:p>
            <a:pPr lvl="1"/>
            <a:r>
              <a:rPr lang="en-US" altLang="en-US" sz="2000" smtClean="0"/>
              <a:t>Management done by the kernel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 Possible scenarios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OS doesn’t support threading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OS support threads, but only at kernel level – you have no direct control, except possibly by system call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  <a:sym typeface="Wingdings" panose="05000000000000000000" pitchFamily="2" charset="2"/>
              </a:rPr>
              <a:t>User can create thread objects and manipulate them.  These objects map to “real” kernel threads.</a:t>
            </a:r>
            <a:endParaRPr lang="en-US" altLang="en-US" sz="2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Multithreading models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>
                <a:solidFill>
                  <a:srgbClr val="FFFF00"/>
                </a:solidFill>
              </a:rPr>
              <a:t>Many-to-one</a:t>
            </a:r>
            <a:r>
              <a:rPr lang="en-US" altLang="en-US" sz="2400" dirty="0" smtClean="0"/>
              <a:t>:  User can create several thread objects, but in reality the kernel only gives you one.  Multithreading is an illusion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One-to-one</a:t>
            </a:r>
            <a:r>
              <a:rPr lang="en-US" altLang="en-US" sz="2400" dirty="0" smtClean="0"/>
              <a:t>:  Each user thread maps to 1 real kernel thread.  Great but costly to OS.  There may be a hard limit to # of live threads.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Many-to-many</a:t>
            </a:r>
            <a:r>
              <a:rPr lang="en-US" altLang="en-US" sz="2400" dirty="0" smtClean="0"/>
              <a:t>:  A happy compromise.  We have multithreading, but the number of true threads may be less than # of thread objects we created.</a:t>
            </a:r>
          </a:p>
          <a:p>
            <a:pPr lvl="1"/>
            <a:r>
              <a:rPr lang="en-US" altLang="en-US" sz="2000" dirty="0" smtClean="0"/>
              <a:t>A variant of this model “two-level” allows user to designate a thread as being </a:t>
            </a:r>
            <a:r>
              <a:rPr lang="en-US" altLang="en-US" sz="2000" dirty="0" smtClean="0">
                <a:solidFill>
                  <a:srgbClr val="FFFF00"/>
                </a:solidFill>
              </a:rPr>
              <a:t>bound</a:t>
            </a:r>
            <a:r>
              <a:rPr lang="en-US" altLang="en-US" sz="2000" dirty="0" smtClean="0"/>
              <a:t> to one kernel thread.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 issues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What should OS do if a thread calls fork( )?</a:t>
            </a:r>
          </a:p>
          <a:p>
            <a:pPr lvl="1"/>
            <a:r>
              <a:rPr lang="en-US" altLang="en-US" sz="2000" dirty="0" smtClean="0"/>
              <a:t>Can duplicate </a:t>
            </a:r>
            <a:r>
              <a:rPr lang="en-US" altLang="en-US" sz="2000" u="sng" dirty="0" smtClean="0"/>
              <a:t>just</a:t>
            </a:r>
            <a:r>
              <a:rPr lang="en-US" altLang="en-US" sz="2000" dirty="0" smtClean="0"/>
              <a:t> the calling </a:t>
            </a:r>
            <a:r>
              <a:rPr lang="en-US" altLang="en-US" sz="2000" dirty="0" smtClean="0"/>
              <a:t>thread:  makes sense if exec also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Can duplicate </a:t>
            </a:r>
            <a:r>
              <a:rPr lang="en-US" altLang="en-US" sz="2000" u="sng" dirty="0" smtClean="0"/>
              <a:t>all</a:t>
            </a:r>
            <a:r>
              <a:rPr lang="en-US" altLang="en-US" sz="2000" dirty="0" smtClean="0"/>
              <a:t> threads in the </a:t>
            </a:r>
            <a:r>
              <a:rPr lang="en-US" altLang="en-US" sz="2000" dirty="0" smtClean="0"/>
              <a:t>process:  OS may include this version of fork() as well</a:t>
            </a:r>
            <a:endParaRPr lang="en-US" altLang="en-US" sz="2000" dirty="0" smtClean="0"/>
          </a:p>
          <a:p>
            <a:r>
              <a:rPr lang="en-US" altLang="en-US" sz="2400" dirty="0" smtClean="0"/>
              <a:t>exec ( ) is designed to replace entire current </a:t>
            </a:r>
            <a:r>
              <a:rPr lang="en-US" altLang="en-US" sz="2400" dirty="0" smtClean="0"/>
              <a:t>process</a:t>
            </a:r>
            <a:endParaRPr lang="en-US" altLang="en-US" sz="2400" dirty="0" smtClean="0"/>
          </a:p>
          <a:p>
            <a:r>
              <a:rPr lang="en-US" altLang="en-US" sz="2400" dirty="0" smtClean="0"/>
              <a:t>Cancellation</a:t>
            </a:r>
          </a:p>
          <a:p>
            <a:pPr lvl="1"/>
            <a:r>
              <a:rPr lang="en-US" altLang="en-US" sz="2000" dirty="0" smtClean="0"/>
              <a:t>kill thread before it’s finished</a:t>
            </a:r>
          </a:p>
          <a:p>
            <a:pPr lvl="1"/>
            <a:r>
              <a:rPr lang="en-US" altLang="en-US" sz="2000" dirty="0" smtClean="0"/>
              <a:t>“Asynchronous cancellation” = kill now.  But it may be in the middle of an update, or it may have acquired resources.  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You may have noticed that Windows sometimes won’t let you delete a file because it thinks it’s still open.</a:t>
            </a:r>
          </a:p>
          <a:p>
            <a:pPr lvl="1"/>
            <a:r>
              <a:rPr lang="en-US" altLang="en-US" sz="2000" dirty="0" smtClean="0"/>
              <a:t>“Deferred cancellation”.  Thread periodically checks to see if it’s time to quit.  Graceful exit.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Signals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Reminiscent of exception in Java</a:t>
            </a:r>
          </a:p>
          <a:p>
            <a:r>
              <a:rPr lang="en-US" altLang="en-US" sz="2400" smtClean="0"/>
              <a:t>Occurs when OS needs to send message to a process</a:t>
            </a:r>
          </a:p>
          <a:p>
            <a:pPr lvl="1"/>
            <a:r>
              <a:rPr lang="en-US" altLang="en-US" sz="2000" smtClean="0"/>
              <a:t>Some defined event generates a signal</a:t>
            </a:r>
          </a:p>
          <a:p>
            <a:pPr lvl="1"/>
            <a:r>
              <a:rPr lang="en-US" altLang="en-US" sz="2000" smtClean="0"/>
              <a:t>OS delivers signal</a:t>
            </a:r>
          </a:p>
          <a:p>
            <a:pPr lvl="1"/>
            <a:r>
              <a:rPr lang="en-US" altLang="en-US" sz="2000" smtClean="0"/>
              <a:t>Recipient must handle the signal.</a:t>
            </a:r>
          </a:p>
          <a:p>
            <a:pPr lvl="1">
              <a:buFontTx/>
              <a:buNone/>
            </a:pPr>
            <a:r>
              <a:rPr lang="en-US" altLang="en-US" sz="2000" smtClean="0"/>
              <a:t>	Kernel defines a default handler – e.g. kill the process.</a:t>
            </a:r>
          </a:p>
          <a:p>
            <a:pPr lvl="1">
              <a:buFontTx/>
              <a:buNone/>
            </a:pPr>
            <a:r>
              <a:rPr lang="en-US" altLang="en-US" sz="2000" smtClean="0"/>
              <a:t>	Or, user can write specific handler.</a:t>
            </a:r>
          </a:p>
          <a:p>
            <a:r>
              <a:rPr lang="en-US" altLang="en-US" sz="2400" smtClean="0"/>
              <a:t>Types of signals</a:t>
            </a:r>
          </a:p>
          <a:p>
            <a:pPr lvl="1"/>
            <a:r>
              <a:rPr lang="en-US" altLang="en-US" sz="2000" smtClean="0"/>
              <a:t>Synchronous:  something in this program caused the event</a:t>
            </a:r>
          </a:p>
          <a:p>
            <a:pPr lvl="1"/>
            <a:r>
              <a:rPr lang="en-US" altLang="en-US" sz="2000" smtClean="0"/>
              <a:t>Asynchronous:  event was external to my program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9264</TotalTime>
  <Words>1396</Words>
  <Application>Microsoft Office PowerPoint</Application>
  <PresentationFormat>On-screen Show (4:3)</PresentationFormat>
  <Paragraphs>214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Courier New</vt:lpstr>
      <vt:lpstr>Wingdings</vt:lpstr>
      <vt:lpstr>Default Design</vt:lpstr>
      <vt:lpstr>CS 346 – Chapter 4</vt:lpstr>
      <vt:lpstr>Thread intro</vt:lpstr>
      <vt:lpstr>Amdahl’s law</vt:lpstr>
      <vt:lpstr>Numerical example</vt:lpstr>
      <vt:lpstr>Threads</vt:lpstr>
      <vt:lpstr>2 types of threads</vt:lpstr>
      <vt:lpstr>Multithreading models</vt:lpstr>
      <vt:lpstr>Thread issues</vt:lpstr>
      <vt:lpstr>Signals</vt:lpstr>
      <vt:lpstr>Signals (2)</vt:lpstr>
      <vt:lpstr>Thread pool</vt:lpstr>
      <vt:lpstr>POSIX threads</vt:lpstr>
      <vt:lpstr>Pthread functions</vt:lpstr>
      <vt:lpstr>Example code</vt:lpstr>
      <vt:lpstr>Java threads</vt:lpstr>
      <vt:lpstr>Skeletons</vt:lpstr>
      <vt:lpstr>Java thread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251</cp:revision>
  <cp:lastPrinted>1601-01-01T00:00:00Z</cp:lastPrinted>
  <dcterms:created xsi:type="dcterms:W3CDTF">1601-01-01T00:00:00Z</dcterms:created>
  <dcterms:modified xsi:type="dcterms:W3CDTF">2020-09-04T13:52:58Z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