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658" r:id="rId2"/>
    <p:sldId id="659" r:id="rId3"/>
    <p:sldId id="660" r:id="rId4"/>
    <p:sldId id="661" r:id="rId5"/>
    <p:sldId id="662" r:id="rId6"/>
    <p:sldId id="663" r:id="rId7"/>
    <p:sldId id="664" r:id="rId8"/>
    <p:sldId id="665" r:id="rId9"/>
    <p:sldId id="666" r:id="rId10"/>
    <p:sldId id="667" r:id="rId11"/>
    <p:sldId id="668" r:id="rId12"/>
    <p:sldId id="669" r:id="rId13"/>
    <p:sldId id="670" r:id="rId14"/>
    <p:sldId id="671" r:id="rId15"/>
    <p:sldId id="672" r:id="rId16"/>
    <p:sldId id="673" r:id="rId17"/>
    <p:sldId id="674" r:id="rId18"/>
    <p:sldId id="675" r:id="rId19"/>
    <p:sldId id="676" r:id="rId20"/>
    <p:sldId id="677" r:id="rId21"/>
    <p:sldId id="678" r:id="rId22"/>
    <p:sldId id="679" r:id="rId23"/>
    <p:sldId id="680" r:id="rId24"/>
    <p:sldId id="681" r:id="rId25"/>
    <p:sldId id="682" r:id="rId26"/>
    <p:sldId id="683" r:id="rId27"/>
    <p:sldId id="684" r:id="rId28"/>
    <p:sldId id="685" r:id="rId29"/>
    <p:sldId id="686" r:id="rId30"/>
    <p:sldId id="687" r:id="rId31"/>
    <p:sldId id="688" r:id="rId32"/>
    <p:sldId id="689" r:id="rId33"/>
    <p:sldId id="731" r:id="rId34"/>
    <p:sldId id="732" r:id="rId35"/>
    <p:sldId id="733" r:id="rId36"/>
    <p:sldId id="734" r:id="rId37"/>
    <p:sldId id="735" r:id="rId38"/>
    <p:sldId id="736" r:id="rId39"/>
    <p:sldId id="737" r:id="rId40"/>
    <p:sldId id="738" r:id="rId41"/>
    <p:sldId id="739" r:id="rId42"/>
    <p:sldId id="740" r:id="rId43"/>
    <p:sldId id="741" r:id="rId44"/>
    <p:sldId id="742" r:id="rId45"/>
    <p:sldId id="743" r:id="rId46"/>
    <p:sldId id="744" r:id="rId47"/>
    <p:sldId id="745" r:id="rId48"/>
    <p:sldId id="746" r:id="rId4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9" d="100"/>
          <a:sy n="89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CB2CA5-3844-47E9-BFA1-8A24A74444B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Dijkstra, 1965.</a:t>
            </a:r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7EC2A5-6870-4D3C-93A3-AE1E8C4A401F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CD12A4-4097-408D-A5CE-E3ACE00F225E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Statements are atomic; ready &amp; turn are shared</a:t>
            </a:r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7CB289-80DD-428D-A035-E629F699C538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78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D0DB08-D90E-4921-902F-DCCC1B02E15F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Does the word sound familiar?</a:t>
            </a:r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873116-EEAC-41D6-B067-3087E8AFB599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721891-BE68-4C37-A4BC-66A6C1342A56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FE083E-8883-4C35-8BF2-7908DB749EEA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93DC21-6B3C-417F-B724-11B515CA126E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2,1,3</a:t>
            </a:r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0C7341-C8CB-42A3-ACBF-1348AB63A961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Sect. 5.1-5.2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Process synchronization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What is the problem?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Criteria for solution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Producer / consumer example</a:t>
            </a: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General problems difficult because of subtleties</a:t>
            </a: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400" dirty="0" smtClean="0">
              <a:solidFill>
                <a:srgbClr val="FFFF00"/>
              </a:solidFill>
              <a:sym typeface="Wingdings" pitchFamily="2" charset="2"/>
            </a:endParaRPr>
          </a:p>
          <a:p>
            <a:pPr lvl="1" eaLnBrk="1" hangingPunct="1"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HW support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As we mentioned before, we can disable interrupts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 No one can preempt me.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Disadvantages</a:t>
            </a:r>
          </a:p>
          <a:p>
            <a:endParaRPr lang="en-US" altLang="en-US" sz="2400" smtClean="0">
              <a:sym typeface="Wingdings" panose="05000000000000000000" pitchFamily="2" charset="2"/>
            </a:endParaRPr>
          </a:p>
          <a:p>
            <a:r>
              <a:rPr lang="en-US" altLang="en-US" sz="2400" smtClean="0">
                <a:sym typeface="Wingdings" panose="05000000000000000000" pitchFamily="2" charset="2"/>
              </a:rPr>
              <a:t>The usual way to handle synchronization is by careful programming (SW)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We require some </a:t>
            </a:r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atomic</a:t>
            </a:r>
            <a:r>
              <a:rPr lang="en-US" altLang="en-US" sz="2400" smtClean="0">
                <a:sym typeface="Wingdings" panose="05000000000000000000" pitchFamily="2" charset="2"/>
              </a:rPr>
              <a:t> HW operations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A short sequence of assembly instructions guaranteed to be non-interruptable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This keeps non-preemption duration to absolute minimum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Access to “lock” variables visible to all threads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e.g. swapping the values in 2 variables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e.g. get and set some value (aka “test and set”)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err="1" smtClean="0"/>
              <a:t>Dijkstra’s</a:t>
            </a:r>
            <a:r>
              <a:rPr lang="en-US" altLang="en-US" sz="2400" dirty="0" smtClean="0"/>
              <a:t> solution to mutual exclusion problem</a:t>
            </a:r>
          </a:p>
          <a:p>
            <a:r>
              <a:rPr lang="en-US" altLang="en-US" sz="2400" dirty="0" smtClean="0"/>
              <a:t>Semaphore object</a:t>
            </a:r>
          </a:p>
          <a:p>
            <a:pPr lvl="1"/>
            <a:r>
              <a:rPr lang="en-US" altLang="en-US" sz="2000" dirty="0" smtClean="0"/>
              <a:t>integer value attribute  ( &gt; 0 means resource is available)</a:t>
            </a:r>
          </a:p>
          <a:p>
            <a:pPr lvl="1"/>
            <a:r>
              <a:rPr lang="en-US" altLang="en-US" sz="2000" dirty="0" smtClean="0"/>
              <a:t>acquire and release methods</a:t>
            </a:r>
          </a:p>
          <a:p>
            <a:r>
              <a:rPr lang="en-US" altLang="en-US" sz="2400" dirty="0" smtClean="0"/>
              <a:t>Semaphore variants:  </a:t>
            </a:r>
            <a:r>
              <a:rPr lang="en-US" altLang="en-US" sz="2400" i="1" dirty="0" smtClean="0"/>
              <a:t>binary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/>
              <a:t>counting</a:t>
            </a:r>
          </a:p>
          <a:p>
            <a:pPr lvl="1"/>
            <a:r>
              <a:rPr lang="en-US" altLang="en-US" sz="2000" dirty="0" smtClean="0"/>
              <a:t>Binary semaphore aka “</a:t>
            </a:r>
            <a:r>
              <a:rPr lang="en-US" altLang="en-US" sz="2000" dirty="0" err="1" smtClean="0"/>
              <a:t>mutex</a:t>
            </a:r>
            <a:r>
              <a:rPr lang="en-US" altLang="en-US" sz="2000" dirty="0" smtClean="0"/>
              <a:t>” or “</a:t>
            </a:r>
            <a:r>
              <a:rPr lang="en-US" altLang="en-US" sz="2000" dirty="0" err="1" smtClean="0"/>
              <a:t>mutex</a:t>
            </a:r>
            <a:r>
              <a:rPr lang="en-US" altLang="en-US" sz="2000" dirty="0" smtClean="0"/>
              <a:t> lock”</a:t>
            </a:r>
          </a:p>
          <a:p>
            <a:pPr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lang="en-US" altLang="en-US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ik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probeer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       // "</a:t>
            </a:r>
            <a:r>
              <a:rPr lang="en-US" altLang="en-US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ik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verhoog</a:t>
            </a:r>
            <a:r>
              <a:rPr lang="en-US" altLang="en-US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cquire()               release()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{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(value &lt;= 0)         ++value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wait/sleep            // wake sleeper (signal)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--value               }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Deadlock / starvation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After we solve a mutual exclusion problem, also need to avoid other problems</a:t>
            </a:r>
          </a:p>
          <a:p>
            <a:pPr lvl="1"/>
            <a:r>
              <a:rPr lang="en-US" altLang="en-US" sz="2000" dirty="0" smtClean="0"/>
              <a:t>Another way of expressing our synchronization goals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Deadlock:  2+ process waiting for an event that can only be performed by one of the waiting processes (p. 217)</a:t>
            </a:r>
          </a:p>
          <a:p>
            <a:pPr lvl="1"/>
            <a:r>
              <a:rPr lang="en-US" altLang="en-US" sz="2000" dirty="0" smtClean="0"/>
              <a:t>the opposite of progress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Starvation:  being blocked for an indefinite or unbounded amount of time</a:t>
            </a:r>
          </a:p>
          <a:p>
            <a:pPr lvl="1"/>
            <a:r>
              <a:rPr lang="en-US" altLang="en-US" sz="2000" dirty="0" smtClean="0"/>
              <a:t>e.g. Potentially stuck on a semaphore wait queue forever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Bounded-buffer problem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aka “producer-consumer”.  See figures 5.9 – 5.10</a:t>
            </a:r>
            <a:endParaRPr lang="en-US" altLang="en-US" sz="2000" smtClean="0"/>
          </a:p>
          <a:p>
            <a:r>
              <a:rPr lang="en-US" altLang="en-US" sz="2400" smtClean="0"/>
              <a:t>Producer class</a:t>
            </a:r>
          </a:p>
          <a:p>
            <a:pPr lvl="1"/>
            <a:r>
              <a:rPr lang="en-US" altLang="en-US" sz="2000" smtClean="0"/>
              <a:t>run( ) to be executed by a thread</a:t>
            </a:r>
          </a:p>
          <a:p>
            <a:pPr lvl="1"/>
            <a:r>
              <a:rPr lang="en-US" altLang="en-US" sz="2000" smtClean="0"/>
              <a:t>Periodically call insert( )</a:t>
            </a:r>
          </a:p>
          <a:p>
            <a:r>
              <a:rPr lang="en-US" altLang="en-US" sz="2400" smtClean="0"/>
              <a:t>Consumer class</a:t>
            </a:r>
          </a:p>
          <a:p>
            <a:pPr lvl="1"/>
            <a:r>
              <a:rPr lang="en-US" altLang="en-US" sz="2000" smtClean="0"/>
              <a:t>Also to be run by a thread</a:t>
            </a:r>
          </a:p>
          <a:p>
            <a:pPr lvl="1"/>
            <a:r>
              <a:rPr lang="en-US" altLang="en-US" sz="2000" smtClean="0"/>
              <a:t>Periodically call remove( ) </a:t>
            </a:r>
          </a:p>
          <a:p>
            <a:r>
              <a:rPr lang="en-US" altLang="en-US" sz="2400" smtClean="0"/>
              <a:t>BoundedBuffer class</a:t>
            </a:r>
          </a:p>
          <a:p>
            <a:pPr lvl="1"/>
            <a:r>
              <a:rPr lang="en-US" altLang="en-US" sz="2000" smtClean="0"/>
              <a:t>Creates semaphores (mutex, empty, full):  why 3?</a:t>
            </a:r>
          </a:p>
          <a:p>
            <a:pPr lvl="1">
              <a:buFontTx/>
              <a:buNone/>
            </a:pPr>
            <a:r>
              <a:rPr lang="en-US" altLang="en-US" sz="2000" smtClean="0"/>
              <a:t>	Initial values:  mutex = 1, empty = SIZE, full = 0</a:t>
            </a:r>
          </a:p>
          <a:p>
            <a:pPr lvl="1"/>
            <a:r>
              <a:rPr lang="en-US" altLang="en-US" sz="2000" smtClean="0"/>
              <a:t>Implements insert( ) and remove( ).</a:t>
            </a:r>
          </a:p>
          <a:p>
            <a:pPr lvl="1"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rgbClr val="FFFF00"/>
                </a:solidFill>
              </a:rPr>
              <a:t>These methods contain calls to semaphore operations acquire( ) and release( ).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Insert &amp; delete</a:t>
            </a:r>
          </a:p>
        </p:txBody>
      </p:sp>
      <p:sp>
        <p:nvSpPr>
          <p:cNvPr id="69635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void insert(E item)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empty.acquire();            mutex.acquire();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add an item to the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buffer...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mutex.release();           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full.release();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63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E remove()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full.acquire();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mutex.acquire();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remove item ...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mutex.release();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empty.release();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69637" name="Straight Connector 6"/>
          <p:cNvCxnSpPr>
            <a:cxnSpLocks noChangeShapeType="1"/>
          </p:cNvCxnSpPr>
          <p:nvPr/>
        </p:nvCxnSpPr>
        <p:spPr bwMode="auto">
          <a:xfrm rot="5400000">
            <a:off x="2514600" y="3733800"/>
            <a:ext cx="411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38" name="TextBox 7"/>
          <p:cNvSpPr txBox="1">
            <a:spLocks noChangeArrowheads="1"/>
          </p:cNvSpPr>
          <p:nvPr/>
        </p:nvSpPr>
        <p:spPr bwMode="auto">
          <a:xfrm>
            <a:off x="685800" y="6019800"/>
            <a:ext cx="701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 What are we doing with the semaphores?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Readers/writers problem</a:t>
            </a:r>
          </a:p>
        </p:txBody>
      </p:sp>
      <p:sp>
        <p:nvSpPr>
          <p:cNvPr id="7065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More general than producer-consumer</a:t>
            </a:r>
          </a:p>
          <a:p>
            <a:r>
              <a:rPr lang="en-US" altLang="en-US" sz="2400" dirty="0" smtClean="0"/>
              <a:t>We may have multiple readers and writers of shared info</a:t>
            </a:r>
          </a:p>
          <a:p>
            <a:r>
              <a:rPr lang="en-US" altLang="en-US" sz="2400" dirty="0" smtClean="0"/>
              <a:t>Mutual exclusion requirement:</a:t>
            </a:r>
          </a:p>
          <a:p>
            <a:pPr>
              <a:buFontTx/>
              <a:buNone/>
            </a:pPr>
            <a:r>
              <a:rPr lang="en-US" altLang="en-US" sz="2400" dirty="0" smtClean="0"/>
              <a:t>		Must ensure that writers have exclusive access</a:t>
            </a:r>
          </a:p>
          <a:p>
            <a:r>
              <a:rPr lang="en-US" altLang="en-US" sz="2400" dirty="0" smtClean="0"/>
              <a:t>It’s okay to have multiple readers reading</a:t>
            </a:r>
          </a:p>
          <a:p>
            <a:endParaRPr lang="en-US" altLang="en-US" sz="1200" dirty="0" smtClean="0"/>
          </a:p>
          <a:p>
            <a:pPr>
              <a:buFontTx/>
              <a:buNone/>
            </a:pPr>
            <a:r>
              <a:rPr lang="en-US" altLang="en-US" sz="2400" dirty="0" smtClean="0"/>
              <a:t>See example solution, Fig. 5.11 – 5.12</a:t>
            </a:r>
          </a:p>
          <a:p>
            <a:r>
              <a:rPr lang="en-US" altLang="en-US" sz="2400" dirty="0" smtClean="0"/>
              <a:t>Reader and Writer threads periodically want to execute.</a:t>
            </a:r>
          </a:p>
          <a:p>
            <a:pPr lvl="1"/>
            <a:r>
              <a:rPr lang="en-US" altLang="en-US" sz="2000" dirty="0" smtClean="0"/>
              <a:t>Operations guarded by semaphore operations </a:t>
            </a:r>
          </a:p>
          <a:p>
            <a:r>
              <a:rPr lang="en-US" altLang="en-US" sz="2400" dirty="0" smtClean="0"/>
              <a:t>Database class (analogous to </a:t>
            </a:r>
            <a:r>
              <a:rPr lang="en-US" altLang="en-US" sz="2400" dirty="0" err="1" smtClean="0"/>
              <a:t>BoundedBuffer</a:t>
            </a:r>
            <a:r>
              <a:rPr lang="en-US" altLang="en-US" sz="2400" dirty="0" smtClean="0"/>
              <a:t> earlier)</a:t>
            </a:r>
          </a:p>
          <a:p>
            <a:pPr lvl="1"/>
            <a:r>
              <a:rPr lang="en-US" altLang="en-US" sz="2000" dirty="0" err="1" smtClean="0"/>
              <a:t>readerCount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2 semaphores:  one to protect database, one to protect the updating of </a:t>
            </a:r>
            <a:r>
              <a:rPr lang="en-US" altLang="en-US" sz="2000" dirty="0" err="1" smtClean="0"/>
              <a:t>readerCount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 outline</a:t>
            </a:r>
          </a:p>
        </p:txBody>
      </p:sp>
      <p:sp>
        <p:nvSpPr>
          <p:cNvPr id="71683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Reader: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mutex.acquire();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++readerCount;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if(readerCount == 1)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db.acquire();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mutex.release();</a:t>
            </a:r>
          </a:p>
          <a:p>
            <a:pPr>
              <a:buFontTx/>
              <a:buNone/>
            </a:pPr>
            <a:endParaRPr lang="en-US" altLang="en-US" sz="1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READ NOW</a:t>
            </a:r>
          </a:p>
          <a:p>
            <a:pPr>
              <a:buFontTx/>
              <a:buNone/>
            </a:pPr>
            <a:endParaRPr lang="en-US" altLang="en-US" sz="1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mutex.acquire();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--readerCount;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if(readerCount == 0)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db.release();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mutex.release();</a:t>
            </a:r>
          </a:p>
        </p:txBody>
      </p:sp>
      <p:sp>
        <p:nvSpPr>
          <p:cNvPr id="7168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u="sng" smtClean="0">
                <a:latin typeface="Courier New" panose="02070309020205020404" pitchFamily="49" charset="0"/>
                <a:cs typeface="Courier New" panose="02070309020205020404" pitchFamily="49" charset="0"/>
              </a:rPr>
              <a:t>Writer: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db.acquire();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// WRITE NOW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db.release();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output</a:t>
            </a:r>
          </a:p>
        </p:txBody>
      </p:sp>
      <p:sp>
        <p:nvSpPr>
          <p:cNvPr id="72707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0 wants to write.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0 is writing.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0 is done writing.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2 wants to read.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1 wants to write.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0 wants to read.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1 wants to read.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2 is reading. Reader count = 1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0 is reading. Reader count = 2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1 is reading. Reader count = 3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0 wants to write.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1 is done reading. Reader count = 2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2 is done reading. Reader count = 1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0 is done reading. Reader count = 0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1 is writing.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reader 0 wants to read.</a:t>
            </a:r>
          </a:p>
          <a:p>
            <a:pPr>
              <a:buFontTx/>
              <a:buNone/>
            </a:pPr>
            <a:r>
              <a:rPr lang="en-US" alt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writer 1 is done writing.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Sect. 5.7-5.8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Process synchronization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“Dining philosophers” (Dijkstra, 1965)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Monitors</a:t>
            </a: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Dining philosophers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Classic OS problem</a:t>
            </a:r>
          </a:p>
          <a:p>
            <a:pPr lvl="1"/>
            <a:r>
              <a:rPr lang="en-US" altLang="en-US" sz="2000" smtClean="0"/>
              <a:t>Many possible solutions depending on how foolproof you want solution to be</a:t>
            </a:r>
          </a:p>
          <a:p>
            <a:r>
              <a:rPr lang="en-US" altLang="en-US" sz="2400" smtClean="0"/>
              <a:t>Simulates synchronization situation of several resources, and several potential consumers.</a:t>
            </a:r>
          </a:p>
          <a:p>
            <a:r>
              <a:rPr lang="en-US" altLang="en-US" sz="2400" smtClean="0"/>
              <a:t>What is the problem?</a:t>
            </a:r>
          </a:p>
          <a:p>
            <a:r>
              <a:rPr lang="en-US" altLang="en-US" sz="2400" smtClean="0"/>
              <a:t>Model chopsticks with semaphores – available or not.</a:t>
            </a:r>
          </a:p>
          <a:p>
            <a:pPr lvl="1"/>
            <a:r>
              <a:rPr lang="en-US" altLang="en-US" sz="2000" smtClean="0"/>
              <a:t>Initialize each to be 1</a:t>
            </a:r>
          </a:p>
          <a:p>
            <a:r>
              <a:rPr lang="en-US" altLang="en-US" sz="2400" smtClean="0"/>
              <a:t>Achieve mutual exclusion: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acquire</a:t>
            </a:r>
            <a:r>
              <a:rPr lang="en-US" altLang="en-US" sz="2000" smtClean="0"/>
              <a:t> left and right chopsticks  (numbered i  and  i+1)</a:t>
            </a:r>
          </a:p>
          <a:p>
            <a:pPr lvl="1"/>
            <a:r>
              <a:rPr lang="en-US" altLang="en-US" sz="2000" smtClean="0"/>
              <a:t>Eat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altLang="en-US" sz="2000" smtClean="0"/>
              <a:t> left and right chopsticks</a:t>
            </a:r>
          </a:p>
          <a:p>
            <a:r>
              <a:rPr lang="en-US" altLang="en-US" sz="2400" smtClean="0"/>
              <a:t>What could go wrong?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It’s often desirable for processes/threads to share data</a:t>
            </a:r>
          </a:p>
          <a:p>
            <a:pPr lvl="1"/>
            <a:r>
              <a:rPr lang="en-US" altLang="en-US" sz="2000" smtClean="0"/>
              <a:t>Can be a form of communication</a:t>
            </a:r>
          </a:p>
          <a:p>
            <a:pPr lvl="1"/>
            <a:r>
              <a:rPr lang="en-US" altLang="en-US" sz="2000" smtClean="0"/>
              <a:t>One may need data being produced by the other</a:t>
            </a:r>
          </a:p>
          <a:p>
            <a:r>
              <a:rPr lang="en-US" altLang="en-US" sz="2400" smtClean="0"/>
              <a:t>Concurrent access </a:t>
            </a:r>
            <a:r>
              <a:rPr lang="en-US" altLang="en-US" sz="2400" smtClean="0">
                <a:sym typeface="Wingdings" panose="05000000000000000000" pitchFamily="2" charset="2"/>
              </a:rPr>
              <a:t> possible data inconsistency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Need to “synchronize”…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HW or SW techniques to ensure orderly execution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Bartender &amp; drinker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Bartender takes empty glass and fills it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Drinker takes full glass and drinks contents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What if drinker overeager and starts drinking too soon?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What if drinker not finished when bartender returns?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Must ensure we don’t spill on counter.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DP (2)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What can we say about this solution?</a:t>
            </a:r>
          </a:p>
          <a:p>
            <a:pPr>
              <a:buFontTx/>
              <a:buNone/>
            </a:pPr>
            <a:endParaRPr lang="en-US" altLang="en-US" sz="1200" smtClean="0"/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mutex.acquire();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Acquire 2 neighboring forks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Eat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Release the 2 forks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mutex.release();</a:t>
            </a:r>
          </a:p>
          <a:p>
            <a:endParaRPr lang="en-US" altLang="en-US" sz="1200" smtClean="0"/>
          </a:p>
          <a:p>
            <a:r>
              <a:rPr lang="en-US" altLang="en-US" sz="2400" smtClean="0"/>
              <a:t>Other improvements:</a:t>
            </a:r>
          </a:p>
          <a:p>
            <a:pPr lvl="1"/>
            <a:r>
              <a:rPr lang="en-US" altLang="en-US" sz="2000" smtClean="0"/>
              <a:t>Ability to see if either neighbor is eating</a:t>
            </a:r>
          </a:p>
          <a:p>
            <a:pPr lvl="1"/>
            <a:r>
              <a:rPr lang="en-US" altLang="en-US" sz="2000" smtClean="0"/>
              <a:t>May make more sense to associate semaphore with the philosophers, not the forks.  A philosopher should block if cannot acquire both forks.</a:t>
            </a:r>
          </a:p>
          <a:p>
            <a:pPr lvl="1"/>
            <a:r>
              <a:rPr lang="en-US" altLang="en-US" sz="2000" smtClean="0"/>
              <a:t>When done eating, wake up either neighbor if necessary.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Monitor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Higher level than semaphore</a:t>
            </a:r>
          </a:p>
          <a:p>
            <a:pPr lvl="1"/>
            <a:r>
              <a:rPr lang="en-US" altLang="en-US" sz="2000" smtClean="0"/>
              <a:t>Semaphore coding can be buggy</a:t>
            </a:r>
          </a:p>
          <a:p>
            <a:r>
              <a:rPr lang="en-US" altLang="en-US" sz="2400" smtClean="0"/>
              <a:t>Programming language construct</a:t>
            </a:r>
          </a:p>
          <a:p>
            <a:pPr lvl="1"/>
            <a:r>
              <a:rPr lang="en-US" altLang="en-US" sz="2000" smtClean="0"/>
              <a:t>Special kind of class / data type</a:t>
            </a:r>
          </a:p>
          <a:p>
            <a:pPr lvl="1"/>
            <a:r>
              <a:rPr lang="en-US" altLang="en-US" sz="2000" smtClean="0"/>
              <a:t>Hides implementation detail</a:t>
            </a:r>
          </a:p>
          <a:p>
            <a:r>
              <a:rPr lang="en-US" altLang="en-US" sz="2400" smtClean="0"/>
              <a:t>Automatically ensures mutual exclusion</a:t>
            </a:r>
          </a:p>
          <a:p>
            <a:pPr lvl="1"/>
            <a:r>
              <a:rPr lang="en-US" altLang="en-US" sz="2000" smtClean="0"/>
              <a:t>Only 1 thread may be “inside” monitor at any one time</a:t>
            </a:r>
          </a:p>
          <a:p>
            <a:pPr lvl="1"/>
            <a:r>
              <a:rPr lang="en-US" altLang="en-US" sz="2000" smtClean="0"/>
              <a:t>Attributes of monitor are the shared variables</a:t>
            </a:r>
          </a:p>
          <a:p>
            <a:pPr lvl="1"/>
            <a:r>
              <a:rPr lang="en-US" altLang="en-US" sz="2000" smtClean="0"/>
              <a:t>Methods in monitor deal with specific synchronization problem.  This is where you access shared variables.</a:t>
            </a:r>
          </a:p>
          <a:p>
            <a:pPr lvl="1"/>
            <a:r>
              <a:rPr lang="en-US" altLang="en-US" sz="2000" smtClean="0"/>
              <a:t>Constructor can initialize shared variables</a:t>
            </a:r>
          </a:p>
          <a:p>
            <a:r>
              <a:rPr lang="en-US" altLang="en-US" sz="2400" smtClean="0"/>
              <a:t>Supported by a number of HLLs</a:t>
            </a:r>
          </a:p>
          <a:p>
            <a:pPr lvl="1"/>
            <a:r>
              <a:rPr lang="en-US" altLang="en-US" sz="2000" smtClean="0"/>
              <a:t>Concurrent Pascal, Java, C#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Condition variables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With a monitor, you get mutual exclusion</a:t>
            </a:r>
          </a:p>
          <a:p>
            <a:r>
              <a:rPr lang="en-US" altLang="en-US" sz="2400" smtClean="0"/>
              <a:t>If you also want to ensure against </a:t>
            </a:r>
            <a:r>
              <a:rPr lang="en-US" altLang="en-US" sz="2400" smtClean="0">
                <a:solidFill>
                  <a:srgbClr val="FFFF00"/>
                </a:solidFill>
              </a:rPr>
              <a:t>deadlock</a:t>
            </a:r>
            <a:r>
              <a:rPr lang="en-US" altLang="en-US" sz="2400" smtClean="0"/>
              <a:t> or </a:t>
            </a:r>
            <a:r>
              <a:rPr lang="en-US" altLang="en-US" sz="2400" smtClean="0">
                <a:solidFill>
                  <a:srgbClr val="FFFF00"/>
                </a:solidFill>
              </a:rPr>
              <a:t>starvation</a:t>
            </a:r>
            <a:r>
              <a:rPr lang="en-US" altLang="en-US" sz="2400" smtClean="0"/>
              <a:t>, you need condition variables</a:t>
            </a:r>
          </a:p>
          <a:p>
            <a:r>
              <a:rPr lang="en-US" altLang="en-US" sz="2400" smtClean="0"/>
              <a:t>Special data type associated with monitors</a:t>
            </a:r>
          </a:p>
          <a:p>
            <a:r>
              <a:rPr lang="en-US" altLang="en-US" sz="2400" smtClean="0"/>
              <a:t>Declared with other shared attributes of monitor</a:t>
            </a:r>
          </a:p>
          <a:p>
            <a:r>
              <a:rPr lang="en-US" altLang="en-US" sz="2400" smtClean="0"/>
              <a:t>How to use them:</a:t>
            </a:r>
          </a:p>
          <a:p>
            <a:pPr lvl="1"/>
            <a:r>
              <a:rPr lang="en-US" altLang="en-US" sz="2000" smtClean="0"/>
              <a:t>No attribute value to manipulate.  2 functions only: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Wait</a:t>
            </a:r>
            <a:r>
              <a:rPr lang="en-US" altLang="en-US" sz="2000" smtClean="0"/>
              <a:t>:  if you call this, you go to sleep.   (Enter a queue)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Signal</a:t>
            </a:r>
            <a:r>
              <a:rPr lang="en-US" altLang="en-US" sz="2000" smtClean="0"/>
              <a:t>:  means you release a resource, waking up a thread waiting for it.</a:t>
            </a:r>
          </a:p>
          <a:p>
            <a:pPr lvl="1"/>
            <a:r>
              <a:rPr lang="en-US" altLang="en-US" sz="2000" smtClean="0"/>
              <a:t>Each condition variable has its own queue of waiting threads/processes.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Signal( )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subtle issue for signal…</a:t>
            </a:r>
          </a:p>
          <a:p>
            <a:r>
              <a:rPr lang="en-US" altLang="en-US" sz="2400" smtClean="0"/>
              <a:t>In a monitor, only 1 thread may be running at a time.</a:t>
            </a:r>
          </a:p>
          <a:p>
            <a:r>
              <a:rPr lang="en-US" altLang="en-US" sz="2400" smtClean="0"/>
              <a:t>Suppose P calls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x.wait( ).  </a:t>
            </a:r>
            <a:r>
              <a:rPr lang="en-US" altLang="en-US" sz="2400" smtClean="0"/>
              <a:t>It’s now asleep.</a:t>
            </a:r>
          </a:p>
          <a:p>
            <a:r>
              <a:rPr lang="en-US" altLang="en-US" sz="2400" smtClean="0"/>
              <a:t>Later, Q calls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x.signal( ) </a:t>
            </a:r>
            <a:r>
              <a:rPr lang="en-US" altLang="en-US" sz="2400" smtClean="0"/>
              <a:t>in order to yield resource to P.</a:t>
            </a:r>
          </a:p>
          <a:p>
            <a:r>
              <a:rPr lang="en-US" altLang="en-US" sz="2400" smtClean="0"/>
              <a:t>What should happen?  3 design alternatives:</a:t>
            </a:r>
          </a:p>
          <a:p>
            <a:pPr lvl="1"/>
            <a:r>
              <a:rPr lang="en-US" altLang="en-US" sz="2000" smtClean="0"/>
              <a:t>“</a:t>
            </a:r>
            <a:r>
              <a:rPr lang="en-US" altLang="en-US" sz="2000" smtClean="0">
                <a:solidFill>
                  <a:srgbClr val="FFFF00"/>
                </a:solidFill>
              </a:rPr>
              <a:t>blocking signal</a:t>
            </a:r>
            <a:r>
              <a:rPr lang="en-US" altLang="en-US" sz="2000" smtClean="0"/>
              <a:t>” – Q immediately goes to sleep so that P can continue.</a:t>
            </a:r>
          </a:p>
          <a:p>
            <a:pPr lvl="1"/>
            <a:r>
              <a:rPr lang="en-US" altLang="en-US" sz="2000" smtClean="0"/>
              <a:t>“</a:t>
            </a:r>
            <a:r>
              <a:rPr lang="en-US" altLang="en-US" sz="2000" smtClean="0">
                <a:solidFill>
                  <a:srgbClr val="FFFF00"/>
                </a:solidFill>
              </a:rPr>
              <a:t>nonblocking signal</a:t>
            </a:r>
            <a:r>
              <a:rPr lang="en-US" altLang="en-US" sz="2000" smtClean="0"/>
              <a:t>” – P does not actually resume until Q has left the monitor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Compromise</a:t>
            </a:r>
            <a:r>
              <a:rPr lang="en-US" altLang="en-US" sz="2000" smtClean="0"/>
              <a:t> – Q immediately exits the monitor.</a:t>
            </a:r>
          </a:p>
          <a:p>
            <a:r>
              <a:rPr lang="en-US" altLang="en-US" sz="2400" smtClean="0"/>
              <a:t>Whoever gets to continue running may have to go to sleep on another condition variable.</a:t>
            </a:r>
            <a:br>
              <a:rPr lang="en-US" altLang="en-US" sz="2400" smtClean="0"/>
            </a:b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Sect. 5.9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Process synchronization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“Dining philosophers” monitor solution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Java synchronization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atomic operations</a:t>
            </a: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Monitor for DP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Figure 5.18 on page 228</a:t>
            </a:r>
          </a:p>
          <a:p>
            <a:r>
              <a:rPr lang="en-US" altLang="en-US" sz="2400" smtClean="0"/>
              <a:t>Shared variable attributes:</a:t>
            </a:r>
          </a:p>
          <a:p>
            <a:pPr lvl="1"/>
            <a:r>
              <a:rPr lang="en-US" altLang="en-US" sz="2000" smtClean="0"/>
              <a:t>state for each philosopher</a:t>
            </a:r>
          </a:p>
          <a:p>
            <a:pPr lvl="1"/>
            <a:r>
              <a:rPr lang="en-US" altLang="en-US" sz="2000" smtClean="0"/>
              <a:t>“self” condition variable for each philosopher</a:t>
            </a:r>
          </a:p>
          <a:p>
            <a:r>
              <a:rPr lang="en-US" altLang="en-US" sz="2400" smtClean="0"/>
              <a:t>takeForks( )</a:t>
            </a:r>
          </a:p>
          <a:p>
            <a:pPr lvl="1"/>
            <a:r>
              <a:rPr lang="en-US" altLang="en-US" sz="2000" smtClean="0"/>
              <a:t>Declare myself hungry</a:t>
            </a:r>
          </a:p>
          <a:p>
            <a:pPr lvl="1"/>
            <a:r>
              <a:rPr lang="en-US" altLang="en-US" sz="2000" smtClean="0"/>
              <a:t>See if I can get the forks.  If not, go to sleep.</a:t>
            </a:r>
          </a:p>
          <a:p>
            <a:r>
              <a:rPr lang="en-US" altLang="en-US" sz="2400" smtClean="0"/>
              <a:t>returnForks( )</a:t>
            </a:r>
          </a:p>
          <a:p>
            <a:pPr lvl="1"/>
            <a:r>
              <a:rPr lang="en-US" altLang="en-US" sz="2000" smtClean="0"/>
              <a:t>Why do we call test( )?</a:t>
            </a:r>
            <a:endParaRPr lang="en-US" altLang="en-US" sz="2400" smtClean="0"/>
          </a:p>
          <a:p>
            <a:r>
              <a:rPr lang="en-US" altLang="en-US" sz="2400" smtClean="0"/>
              <a:t>test( )</a:t>
            </a:r>
          </a:p>
          <a:p>
            <a:pPr lvl="1"/>
            <a:r>
              <a:rPr lang="en-US" altLang="en-US" sz="2000" smtClean="0"/>
              <a:t>If I’m hungry and my neighbors are not eating, then I will eat and leave the monitor.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Synch in Java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“thread safe” = data remain consistent even if we have concurrently running threads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If waiting for a (semaphore) value to become positive</a:t>
            </a:r>
          </a:p>
          <a:p>
            <a:pPr lvl="1"/>
            <a:r>
              <a:rPr lang="en-US" altLang="en-US" sz="2000" smtClean="0"/>
              <a:t>Busy waiting loop </a:t>
            </a:r>
            <a:r>
              <a:rPr lang="en-US" altLang="en-US" sz="2000" smtClean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Better:  Java provides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Thread.yield</a:t>
            </a:r>
            <a:r>
              <a:rPr lang="en-US" altLang="en-US" sz="2000" smtClean="0">
                <a:sym typeface="Wingdings" panose="05000000000000000000" pitchFamily="2" charset="2"/>
              </a:rPr>
              <a:t>( ):  “block me”</a:t>
            </a:r>
          </a:p>
          <a:p>
            <a:pPr lvl="1"/>
            <a:endParaRPr lang="en-US" altLang="en-US" sz="2000" smtClean="0">
              <a:sym typeface="Wingdings" panose="05000000000000000000" pitchFamily="2" charset="2"/>
            </a:endParaRPr>
          </a:p>
          <a:p>
            <a:r>
              <a:rPr lang="en-US" altLang="en-US" sz="2400" smtClean="0">
                <a:sym typeface="Wingdings" panose="05000000000000000000" pitchFamily="2" charset="2"/>
              </a:rPr>
              <a:t>But even “yielding” ourselves can cause </a:t>
            </a:r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livelock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Continually attempting an operation that fails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e.g.  You wait for another process to run, but the scheduler keeps scheduling you instead because you have higher priority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Synchronized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Java’s answer to synchronization is the keyword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 </a:t>
            </a:r>
            <a:r>
              <a:rPr lang="en-US" altLang="en-US" sz="2400" smtClean="0">
                <a:cs typeface="Courier New" panose="02070309020205020404" pitchFamily="49" charset="0"/>
              </a:rPr>
              <a:t>–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smtClean="0">
                <a:cs typeface="Courier New" panose="02070309020205020404" pitchFamily="49" charset="0"/>
              </a:rPr>
              <a:t>qualifier for method</a:t>
            </a:r>
          </a:p>
          <a:p>
            <a:pPr>
              <a:buFontTx/>
              <a:buNone/>
            </a:pPr>
            <a:r>
              <a:rPr lang="en-US" altLang="en-US" sz="2400" smtClean="0">
                <a:cs typeface="Courier New" panose="02070309020205020404" pitchFamily="49" charset="0"/>
              </a:rPr>
              <a:t>	as in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synchronized void funName(params) { …</a:t>
            </a:r>
          </a:p>
          <a:p>
            <a:r>
              <a:rPr lang="en-US" altLang="en-US" sz="2400" smtClean="0"/>
              <a:t>When you call a synchronized method belonging to an object, you obtain a “lock” on that object</a:t>
            </a:r>
          </a:p>
          <a:p>
            <a:pPr>
              <a:buFontTx/>
              <a:buNone/>
            </a:pPr>
            <a:r>
              <a:rPr lang="en-US" altLang="en-US" sz="2400" smtClean="0"/>
              <a:t>	e.g.  sem.acquire();</a:t>
            </a:r>
          </a:p>
          <a:p>
            <a:r>
              <a:rPr lang="en-US" altLang="en-US" sz="2400" smtClean="0"/>
              <a:t>Lock automatically released when you exit method.</a:t>
            </a:r>
          </a:p>
          <a:p>
            <a:r>
              <a:rPr lang="en-US" altLang="en-US" sz="2400" smtClean="0"/>
              <a:t>If you try to call a synchronized method, &amp; the object is already locked by another thread, you are blocked and sent to the object’s </a:t>
            </a:r>
            <a:r>
              <a:rPr lang="en-US" altLang="en-US" sz="2400" smtClean="0">
                <a:solidFill>
                  <a:srgbClr val="FFFF00"/>
                </a:solidFill>
              </a:rPr>
              <a:t>entry set</a:t>
            </a:r>
            <a:r>
              <a:rPr lang="en-US" altLang="en-US" sz="2400" smtClean="0"/>
              <a:t>.</a:t>
            </a:r>
          </a:p>
          <a:p>
            <a:pPr lvl="1"/>
            <a:r>
              <a:rPr lang="en-US" altLang="en-US" sz="2000" smtClean="0"/>
              <a:t>Not quite a queue.  JVM may arbitrarily choose who gets in next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 deadlock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Producer/consumer example</a:t>
            </a:r>
          </a:p>
          <a:p>
            <a:pPr lvl="1"/>
            <a:r>
              <a:rPr lang="en-US" altLang="en-US" sz="2000" smtClean="0"/>
              <a:t>Suppose buffer is full.  Producer now running.</a:t>
            </a:r>
          </a:p>
          <a:p>
            <a:pPr lvl="1"/>
            <a:r>
              <a:rPr lang="en-US" altLang="en-US" sz="2000" smtClean="0"/>
              <a:t>Producer calls insert( ).  Successfully enters method </a:t>
            </a:r>
            <a:r>
              <a:rPr lang="en-US" altLang="en-US" sz="2000" smtClean="0">
                <a:sym typeface="Wingdings" panose="05000000000000000000" pitchFamily="2" charset="2"/>
              </a:rPr>
              <a:t> has lock on the buffer.  Because buffer full, calls Thread.yield( ) so that consumer can eat some data.</a:t>
            </a:r>
          </a:p>
          <a:p>
            <a:pPr lvl="1"/>
            <a:r>
              <a:rPr lang="en-US" altLang="en-US" sz="2000" smtClean="0"/>
              <a:t>Consumer wakes up, but cannot enter remove( ) method because producer still has lock.  </a:t>
            </a:r>
            <a:r>
              <a:rPr lang="en-US" altLang="en-US" sz="2000" smtClean="0">
                <a:sym typeface="Wingdings" panose="05000000000000000000" pitchFamily="2" charset="2"/>
              </a:rPr>
              <a:t> we have deadlock.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Solution is to use wait( ) and notify( ).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When you wait, you release the lock, go to sleep (blocked), and enter the object’s </a:t>
            </a:r>
            <a:r>
              <a:rPr lang="en-US" altLang="en-US" sz="2000" smtClean="0">
                <a:solidFill>
                  <a:srgbClr val="FFFF00"/>
                </a:solidFill>
                <a:sym typeface="Wingdings" panose="05000000000000000000" pitchFamily="2" charset="2"/>
              </a:rPr>
              <a:t>wait set</a:t>
            </a:r>
            <a:r>
              <a:rPr lang="en-US" altLang="en-US" sz="2000" smtClean="0">
                <a:sym typeface="Wingdings" panose="05000000000000000000" pitchFamily="2" charset="2"/>
              </a:rPr>
              <a:t>.  Not to be confused with entry set.</a:t>
            </a:r>
          </a:p>
          <a:p>
            <a:pPr lvl="1"/>
            <a:r>
              <a:rPr lang="en-US" altLang="en-US" sz="2000" smtClean="0"/>
              <a:t>When you notify, JVM picks a thread T from the wait set and moves it to entry set.  T now eligible to run, and continues from point after its call to wait().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notifyAll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Put </a:t>
            </a:r>
            <a:r>
              <a:rPr lang="en-US" altLang="en-US" sz="2400" i="1" smtClean="0"/>
              <a:t>every</a:t>
            </a:r>
            <a:r>
              <a:rPr lang="en-US" altLang="en-US" sz="2400" smtClean="0"/>
              <a:t> waiting thread into the entry set.</a:t>
            </a:r>
          </a:p>
          <a:p>
            <a:pPr lvl="1"/>
            <a:r>
              <a:rPr lang="en-US" altLang="en-US" sz="2000" smtClean="0"/>
              <a:t>Good idea if you think </a:t>
            </a:r>
            <a:r>
              <a:rPr lang="en-US" altLang="en-US" sz="2000" smtClean="0">
                <a:sym typeface="Symbol" panose="05050102010706020507" pitchFamily="18" charset="2"/>
              </a:rPr>
              <a:t> &gt; 1 thread waiting.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Now, all these threads compete for next use of synchronized object.</a:t>
            </a:r>
            <a:endParaRPr lang="en-US" altLang="en-US" sz="2000" smtClean="0"/>
          </a:p>
          <a:p>
            <a:r>
              <a:rPr lang="en-US" altLang="en-US" sz="2400" smtClean="0"/>
              <a:t>Sometimes, just calling notify can lead to deadlock</a:t>
            </a:r>
          </a:p>
          <a:p>
            <a:pPr lvl="1"/>
            <a:r>
              <a:rPr lang="en-US" altLang="en-US" sz="2000" smtClean="0"/>
              <a:t>Book’s doWork example ***</a:t>
            </a:r>
          </a:p>
          <a:p>
            <a:pPr lvl="1"/>
            <a:r>
              <a:rPr lang="en-US" altLang="en-US" sz="2000" smtClean="0"/>
              <a:t>Threads are numbered</a:t>
            </a:r>
          </a:p>
          <a:p>
            <a:pPr lvl="1"/>
            <a:r>
              <a:rPr lang="en-US" altLang="en-US" sz="2000" smtClean="0"/>
              <a:t>doWork has a shared variable turn.  You can only do work here if it’s your turn:  if turn == your number.</a:t>
            </a:r>
          </a:p>
          <a:p>
            <a:pPr lvl="1"/>
            <a:r>
              <a:rPr lang="en-US" altLang="en-US" sz="2000" smtClean="0"/>
              <a:t>Thread 3 is doing work, sets turn to 4, and then leaves.  </a:t>
            </a:r>
          </a:p>
          <a:p>
            <a:pPr lvl="1"/>
            <a:r>
              <a:rPr lang="en-US" altLang="en-US" sz="2000" smtClean="0"/>
              <a:t>But thread 4 is not in the wait set.  All other threads will go to sleep.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concepts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solidFill>
                  <a:srgbClr val="FFFF00"/>
                </a:solidFill>
              </a:rPr>
              <a:t>Critical section </a:t>
            </a:r>
            <a:r>
              <a:rPr lang="en-US" altLang="en-US" sz="2400" smtClean="0"/>
              <a:t>= code containing access to shared data</a:t>
            </a:r>
          </a:p>
          <a:p>
            <a:pPr lvl="1"/>
            <a:r>
              <a:rPr lang="en-US" altLang="en-US" sz="2000" smtClean="0"/>
              <a:t>Looking up a value or modifying it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Race condition </a:t>
            </a:r>
            <a:r>
              <a:rPr lang="en-US" altLang="en-US" sz="2400" smtClean="0"/>
              <a:t>= situation where outcome of code depends on the order in which processes take turns</a:t>
            </a:r>
          </a:p>
          <a:p>
            <a:pPr lvl="1"/>
            <a:r>
              <a:rPr lang="en-US" altLang="en-US" sz="2000" smtClean="0"/>
              <a:t>The correctness of the code should not depend on scheduling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Simple example:  producer / consumer code, p. 204</a:t>
            </a:r>
          </a:p>
          <a:p>
            <a:pPr lvl="1"/>
            <a:r>
              <a:rPr lang="en-US" altLang="en-US" sz="2000" smtClean="0"/>
              <a:t>Producer adds data to buffer and executes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++count;</a:t>
            </a:r>
          </a:p>
          <a:p>
            <a:pPr lvl="1"/>
            <a:r>
              <a:rPr lang="en-US" altLang="en-US" sz="2000" smtClean="0"/>
              <a:t>Consumer grabs data and executes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--count;</a:t>
            </a:r>
          </a:p>
          <a:p>
            <a:pPr lvl="1"/>
            <a:r>
              <a:rPr lang="en-US" altLang="en-US" sz="2000" smtClean="0"/>
              <a:t>Assume count initially 5.</a:t>
            </a:r>
          </a:p>
          <a:p>
            <a:pPr lvl="1"/>
            <a:r>
              <a:rPr lang="en-US" altLang="en-US" sz="2000" smtClean="0"/>
              <a:t>Let’s see what could happen…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Java support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	See: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java.util.concurrent</a:t>
            </a:r>
          </a:p>
          <a:p>
            <a:r>
              <a:rPr lang="en-US" altLang="en-US" sz="2400" smtClean="0"/>
              <a:t>Built-in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ReentrantLock</a:t>
            </a:r>
            <a:r>
              <a:rPr lang="en-US" altLang="en-US" sz="2400" smtClean="0"/>
              <a:t> class</a:t>
            </a:r>
          </a:p>
          <a:p>
            <a:pPr lvl="1"/>
            <a:r>
              <a:rPr lang="en-US" altLang="en-US" sz="2000" smtClean="0"/>
              <a:t>Create an object of this class; call its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altLang="en-US" sz="2000" smtClean="0"/>
              <a:t> methods to access your critical section (p. 282)</a:t>
            </a:r>
          </a:p>
          <a:p>
            <a:pPr lvl="1"/>
            <a:r>
              <a:rPr lang="en-US" altLang="en-US" sz="2000" smtClean="0"/>
              <a:t>Allows you to set priority to waiting threads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Condition interface (condition variable)</a:t>
            </a:r>
          </a:p>
          <a:p>
            <a:pPr lvl="1"/>
            <a:r>
              <a:rPr lang="en-US" altLang="en-US" sz="2000" smtClean="0">
                <a:cs typeface="Courier New" panose="02070309020205020404" pitchFamily="49" charset="0"/>
              </a:rPr>
              <a:t>Meant to be used with a lock.  What is the goal?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await( ) </a:t>
            </a:r>
            <a:r>
              <a:rPr lang="en-US" altLang="en-US" sz="2000" smtClean="0"/>
              <a:t>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notify( )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Semaphore</a:t>
            </a:r>
            <a:r>
              <a:rPr lang="en-US" altLang="en-US" sz="2400" smtClean="0"/>
              <a:t> class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acquire( ) </a:t>
            </a:r>
            <a:r>
              <a:rPr lang="en-US" altLang="en-US" sz="2000" smtClean="0"/>
              <a:t>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release( )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Atomic operations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Behind the scenes, need to make sure instructions are performed in appropriate order</a:t>
            </a:r>
          </a:p>
          <a:p>
            <a:r>
              <a:rPr lang="en-US" altLang="en-US" sz="2400" smtClean="0"/>
              <a:t>“transaction” = 1 single logical function performed by a thread</a:t>
            </a:r>
          </a:p>
          <a:p>
            <a:pPr lvl="1"/>
            <a:r>
              <a:rPr lang="en-US" altLang="en-US" sz="2000" smtClean="0"/>
              <a:t>In this case, involving shared memory</a:t>
            </a:r>
          </a:p>
          <a:p>
            <a:pPr lvl="1"/>
            <a:r>
              <a:rPr lang="en-US" altLang="en-US" sz="2000" smtClean="0"/>
              <a:t>We want it to run atomically</a:t>
            </a:r>
          </a:p>
          <a:p>
            <a:r>
              <a:rPr lang="en-US" altLang="en-US" sz="2400" smtClean="0"/>
              <a:t>As we perform individual instructions, things might go smoothly or not</a:t>
            </a:r>
          </a:p>
          <a:p>
            <a:pPr lvl="1"/>
            <a:r>
              <a:rPr lang="en-US" altLang="en-US" sz="2000" smtClean="0"/>
              <a:t>If all ok, then </a:t>
            </a:r>
            <a:r>
              <a:rPr lang="en-US" altLang="en-US" sz="2000" smtClean="0">
                <a:solidFill>
                  <a:srgbClr val="FFFF00"/>
                </a:solidFill>
              </a:rPr>
              <a:t>commit </a:t>
            </a:r>
          </a:p>
          <a:p>
            <a:pPr lvl="1"/>
            <a:r>
              <a:rPr lang="en-US" altLang="en-US" sz="2000" smtClean="0"/>
              <a:t>If not, </a:t>
            </a:r>
            <a:r>
              <a:rPr lang="en-US" altLang="en-US" sz="2000" smtClean="0">
                <a:solidFill>
                  <a:srgbClr val="FFFF00"/>
                </a:solidFill>
              </a:rPr>
              <a:t>abort</a:t>
            </a:r>
            <a:r>
              <a:rPr lang="en-US" altLang="en-US" sz="2000" smtClean="0"/>
              <a:t> and “roll back” to earlier state of computation</a:t>
            </a:r>
          </a:p>
          <a:p>
            <a:r>
              <a:rPr lang="en-US" altLang="en-US" sz="2400" smtClean="0"/>
              <a:t>This is easier if we have fewer instructions in a row to do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Keeping the order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609600" y="1600200"/>
          <a:ext cx="3438526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Transaction 1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Transaction 2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</a:t>
                      </a:r>
                      <a:r>
                        <a:rPr lang="en-US" sz="1800" baseline="0" dirty="0" smtClean="0"/>
                        <a:t>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953000" y="1600200"/>
          <a:ext cx="3438526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Transaction 1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Transaction 2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(A)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Read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0" marR="91420"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Write (B)</a:t>
                      </a:r>
                      <a:endParaRPr lang="en-US" sz="1800" dirty="0"/>
                    </a:p>
                  </a:txBody>
                  <a:tcPr marL="91420" marR="91420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8131" name="TextBox 7"/>
          <p:cNvSpPr txBox="1">
            <a:spLocks noChangeArrowheads="1"/>
          </p:cNvSpPr>
          <p:nvPr/>
        </p:nvSpPr>
        <p:spPr bwMode="auto">
          <a:xfrm>
            <a:off x="914400" y="5410200"/>
            <a:ext cx="6705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/>
              <a:t>  Are these two schedules equivalent?  Why?</a:t>
            </a:r>
          </a:p>
          <a:p>
            <a:pPr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Section 5.11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Deadlock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Properties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Analysis:  directed graph</a:t>
            </a:r>
          </a:p>
          <a:p>
            <a:pPr eaLnBrk="1" hangingPunct="1"/>
            <a:r>
              <a:rPr lang="en-US" altLang="en-US" sz="2800" smtClean="0">
                <a:sym typeface="Wingdings" panose="05000000000000000000" pitchFamily="2" charset="2"/>
              </a:rPr>
              <a:t>Handle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Prevent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Avoid</a:t>
            </a:r>
          </a:p>
          <a:p>
            <a:pPr lvl="2" eaLnBrk="1" hangingPunct="1"/>
            <a:r>
              <a:rPr lang="en-US" altLang="en-US" sz="2000" smtClean="0">
                <a:sym typeface="Wingdings" panose="05000000000000000000" pitchFamily="2" charset="2"/>
              </a:rPr>
              <a:t>Safe states and the Banker’s algorithm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Detect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Recover</a:t>
            </a:r>
          </a:p>
          <a:p>
            <a:pPr lvl="1" eaLnBrk="1" hangingPunct="1"/>
            <a:endParaRPr lang="en-US" altLang="en-US" sz="240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Origins of deadlock</a:t>
            </a: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System contains resources</a:t>
            </a:r>
          </a:p>
          <a:p>
            <a:r>
              <a:rPr lang="en-US" altLang="en-US" sz="2400" smtClean="0"/>
              <a:t>Process compete for resources: </a:t>
            </a:r>
          </a:p>
          <a:p>
            <a:pPr lvl="1"/>
            <a:r>
              <a:rPr lang="en-US" altLang="en-US" sz="2000" smtClean="0"/>
              <a:t>request, acquire / use, release</a:t>
            </a:r>
          </a:p>
          <a:p>
            <a:pPr lvl="1"/>
            <a:endParaRPr lang="en-US" altLang="en-US" sz="2000" smtClean="0"/>
          </a:p>
          <a:p>
            <a:r>
              <a:rPr lang="en-US" altLang="en-US" sz="2400" i="1" smtClean="0"/>
              <a:t>Deadlock occurs on a set of processes when each one is waiting for some event (e.g. the release of a resource) that can only be triggered by another deadlocked process.</a:t>
            </a:r>
          </a:p>
          <a:p>
            <a:pPr lvl="1"/>
            <a:r>
              <a:rPr lang="en-US" altLang="en-US" sz="2000" smtClean="0"/>
              <a:t>e.g.  P1 possesses the keyboard, and P2 has the printer.  P1 requests the printer and goes to sleep waiting.  P2 requests the keyboard and goes to sleep waiting.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Sometimes hard to detect because it may depend on the </a:t>
            </a:r>
            <a:r>
              <a:rPr lang="en-US" altLang="en-US" sz="2000" smtClean="0">
                <a:solidFill>
                  <a:srgbClr val="FFFF00"/>
                </a:solidFill>
                <a:sym typeface="Wingdings" panose="05000000000000000000" pitchFamily="2" charset="2"/>
              </a:rPr>
              <a:t>order</a:t>
            </a:r>
            <a:r>
              <a:rPr lang="en-US" altLang="en-US" sz="2000" smtClean="0">
                <a:sym typeface="Wingdings" panose="05000000000000000000" pitchFamily="2" charset="2"/>
              </a:rPr>
              <a:t> in which resources are requested/allocated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Necessary conditions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4 conditions to detect for deadlock: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Mutual exclusion </a:t>
            </a:r>
            <a:r>
              <a:rPr lang="en-US" altLang="en-US" sz="2400" smtClean="0"/>
              <a:t>– when a resource is held, the process has exclusive access to it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Hold and wait </a:t>
            </a:r>
            <a:r>
              <a:rPr lang="en-US" altLang="en-US" sz="2400" smtClean="0"/>
              <a:t>– processes each hold 1+ resource while seeking more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No preemption </a:t>
            </a:r>
            <a:r>
              <a:rPr lang="en-US" altLang="en-US" sz="2400" smtClean="0"/>
              <a:t>– a process will not release a resource unless it’s finished using it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Circular wait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The first 3 conditions are routine, so it’s the circular wait that is usually the big problem.</a:t>
            </a:r>
          </a:p>
          <a:p>
            <a:pPr lvl="1"/>
            <a:r>
              <a:rPr lang="en-US" altLang="en-US" sz="2000" smtClean="0"/>
              <a:t>Model using a directed graph, and look for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Directed graph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 resource allocation graph is a formal way to show we have deadlock</a:t>
            </a:r>
          </a:p>
          <a:p>
            <a:r>
              <a:rPr lang="en-US" altLang="en-US" sz="2400" dirty="0" smtClean="0"/>
              <a:t>Vertices include processes and resources</a:t>
            </a:r>
          </a:p>
          <a:p>
            <a:r>
              <a:rPr lang="en-US" altLang="en-US" sz="2400" dirty="0" smtClean="0"/>
              <a:t>Directed edges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</a:rPr>
              <a:t>(P </a:t>
            </a:r>
            <a:r>
              <a:rPr lang="en-US" altLang="en-US" sz="20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R) means that process requests a resource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  <a:sym typeface="Wingdings" panose="05000000000000000000" pitchFamily="2" charset="2"/>
              </a:rPr>
              <a:t>(R  P) means that resource is allocated to process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If a resource has multiple instances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Multiple processes may request or be allocated the resource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Intuitive, but make sure you don’t over-allocate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e.g.  Figure 5.23:  Resource R2 has 2 instances which are both allocated.  But process P3 also wants some of R2.  The “out” degree of R2 is 2 and “in” degree is 1.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R2 has 2 instances.</a:t>
            </a:r>
          </a:p>
          <a:p>
            <a:pPr lvl="1"/>
            <a:r>
              <a:rPr lang="en-US" altLang="en-US" sz="2000" dirty="0" smtClean="0"/>
              <a:t>We can have these edges:  P1 </a:t>
            </a:r>
            <a:r>
              <a:rPr lang="en-US" altLang="en-US" sz="2000" dirty="0" smtClean="0">
                <a:sym typeface="Wingdings" panose="05000000000000000000" pitchFamily="2" charset="2"/>
              </a:rPr>
              <a:t> R2, P2  R2, P3  R2.</a:t>
            </a:r>
          </a:p>
          <a:p>
            <a:pPr lvl="1"/>
            <a:r>
              <a:rPr lang="en-US" altLang="en-US" sz="2000" dirty="0" smtClean="0"/>
              <a:t>What does this situation mean?  What should happen next?</a:t>
            </a:r>
          </a:p>
          <a:p>
            <a:r>
              <a:rPr lang="en-US" altLang="en-US" sz="2400" dirty="0" smtClean="0"/>
              <a:t>Suppose R1 and R2 have 1 instance each.</a:t>
            </a:r>
          </a:p>
          <a:p>
            <a:pPr lvl="1"/>
            <a:r>
              <a:rPr lang="en-US" altLang="en-US" sz="2000" dirty="0" smtClean="0"/>
              <a:t>Edges:  R1 </a:t>
            </a:r>
            <a:r>
              <a:rPr lang="en-US" altLang="en-US" sz="2000" dirty="0" smtClean="0">
                <a:sym typeface="Wingdings" panose="05000000000000000000" pitchFamily="2" charset="2"/>
              </a:rPr>
              <a:t> P1, R2  P2, P1  R2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Describe this situation.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Now, add this edge:  P2  R1 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Deadlock?</a:t>
            </a:r>
          </a:p>
          <a:p>
            <a:r>
              <a:rPr lang="en-US" altLang="en-US" sz="2400" dirty="0" smtClean="0"/>
              <a:t>Fortunately, not all cycles imply a deadlock.  </a:t>
            </a:r>
          </a:p>
          <a:p>
            <a:pPr lvl="1"/>
            <a:r>
              <a:rPr lang="en-US" altLang="en-US" sz="2000" dirty="0" smtClean="0"/>
              <a:t>There may be sufficient instances to honor request</a:t>
            </a:r>
          </a:p>
          <a:p>
            <a:pPr lvl="1"/>
            <a:r>
              <a:rPr lang="en-US" altLang="en-US" sz="2000" dirty="0" smtClean="0"/>
              <a:t>Fig 5.24 shows a cycle.  P1 waits for R1 and P3 waits for R2.  But either of these 2 resources can be released by processes that are not in the cycle…. as long as they don’t run forever.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OS handles</a:t>
            </a:r>
          </a:p>
        </p:txBody>
      </p:sp>
      <p:sp>
        <p:nvSpPr>
          <p:cNvPr id="136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400" smtClean="0">
                <a:solidFill>
                  <a:srgbClr val="FFFF00"/>
                </a:solidFill>
              </a:rPr>
              <a:t>Ostrich </a:t>
            </a:r>
            <a:r>
              <a:rPr lang="en-US" altLang="en-US" sz="2400" smtClean="0"/>
              <a:t>method</a:t>
            </a:r>
            <a:r>
              <a:rPr lang="en-US" altLang="en-US" sz="2400" smtClean="0">
                <a:solidFill>
                  <a:srgbClr val="FFFF00"/>
                </a:solidFill>
              </a:rPr>
              <a:t> </a:t>
            </a:r>
            <a:r>
              <a:rPr lang="en-US" altLang="en-US" sz="2400" smtClean="0"/>
              <a:t>– pretend it will never happen.  Ignore the issue.  Let the programmer worry about it.</a:t>
            </a:r>
          </a:p>
          <a:p>
            <a:pPr lvl="1"/>
            <a:r>
              <a:rPr lang="en-US" altLang="en-US" sz="2000" smtClean="0"/>
              <a:t>Good idea if deadlock is rare.</a:t>
            </a:r>
          </a:p>
          <a:p>
            <a:r>
              <a:rPr lang="en-US" altLang="en-US" sz="2400" smtClean="0"/>
              <a:t>Dynamically</a:t>
            </a:r>
            <a:r>
              <a:rPr lang="en-US" altLang="en-US" sz="2400" smtClean="0">
                <a:solidFill>
                  <a:srgbClr val="FFFF00"/>
                </a:solidFill>
              </a:rPr>
              <a:t> prevent </a:t>
            </a:r>
            <a:r>
              <a:rPr lang="en-US" altLang="en-US" sz="2400" smtClean="0"/>
              <a:t>deadlock</a:t>
            </a:r>
            <a:r>
              <a:rPr lang="en-US" altLang="en-US" sz="2400" smtClean="0">
                <a:solidFill>
                  <a:srgbClr val="FFFF00"/>
                </a:solidFill>
              </a:rPr>
              <a:t> </a:t>
            </a:r>
            <a:r>
              <a:rPr lang="en-US" altLang="en-US" sz="2400" smtClean="0"/>
              <a:t>from ever occurring</a:t>
            </a:r>
          </a:p>
          <a:p>
            <a:pPr lvl="1"/>
            <a:r>
              <a:rPr lang="en-US" altLang="en-US" sz="2000" smtClean="0"/>
              <a:t>Allow up to 3 of the 4 necessary conditions to occur.</a:t>
            </a:r>
          </a:p>
          <a:p>
            <a:pPr lvl="1"/>
            <a:r>
              <a:rPr lang="en-US" altLang="en-US" sz="2000" smtClean="0"/>
              <a:t>Prevent certain requests from being made.</a:t>
            </a:r>
          </a:p>
          <a:p>
            <a:r>
              <a:rPr lang="en-US" altLang="en-US" sz="2400" smtClean="0"/>
              <a:t>A priori </a:t>
            </a:r>
            <a:r>
              <a:rPr lang="en-US" altLang="en-US" sz="2400" smtClean="0">
                <a:solidFill>
                  <a:srgbClr val="FFFF00"/>
                </a:solidFill>
              </a:rPr>
              <a:t>avoidance</a:t>
            </a:r>
          </a:p>
          <a:p>
            <a:pPr lvl="1"/>
            <a:r>
              <a:rPr lang="en-US" altLang="en-US" sz="2000" smtClean="0"/>
              <a:t>Require advance warning about requests, so that deadlock can be avoided.</a:t>
            </a:r>
          </a:p>
          <a:p>
            <a:pPr lvl="1"/>
            <a:r>
              <a:rPr lang="en-US" altLang="en-US" sz="2000" smtClean="0"/>
              <a:t>Some requests are delayed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Detection</a:t>
            </a:r>
          </a:p>
          <a:p>
            <a:pPr lvl="1"/>
            <a:r>
              <a:rPr lang="en-US" altLang="en-US" sz="2000" smtClean="0"/>
              <a:t>Allow conditions that create deadlock, and deal with it as it occurs.</a:t>
            </a:r>
          </a:p>
          <a:p>
            <a:pPr lvl="1"/>
            <a:r>
              <a:rPr lang="en-US" altLang="en-US" sz="2000" smtClean="0"/>
              <a:t>Must be able to detect!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Prevention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“</a:t>
            </a:r>
            <a:r>
              <a:rPr lang="en-US" altLang="en-US" sz="2400" i="1" smtClean="0"/>
              <a:t>An ounce of prevention is worth a pound of cure</a:t>
            </a:r>
            <a:r>
              <a:rPr lang="en-US" altLang="en-US" sz="2400" smtClean="0"/>
              <a:t>”:  Benjamin Franklin</a:t>
            </a:r>
          </a:p>
          <a:p>
            <a:r>
              <a:rPr lang="en-US" altLang="en-US" sz="2400" smtClean="0"/>
              <a:t>Take a look at each of the 4 necessary conditions.  Don’t allow it to be the 4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nail in the coffin.</a:t>
            </a:r>
          </a:p>
          <a:p>
            <a:pPr>
              <a:buFontTx/>
              <a:buAutoNum type="arabicPeriod"/>
            </a:pPr>
            <a:r>
              <a:rPr lang="en-US" altLang="en-US" sz="2400" smtClean="0"/>
              <a:t>Mutual exclusion</a:t>
            </a:r>
          </a:p>
          <a:p>
            <a:pPr marL="914400" lvl="1" indent="-457200"/>
            <a:r>
              <a:rPr lang="en-US" altLang="en-US" sz="2000" smtClean="0"/>
              <a:t>Not much we can do here.  Some resources must be exclusive.</a:t>
            </a:r>
          </a:p>
          <a:p>
            <a:pPr marL="914400" lvl="1" indent="-457200"/>
            <a:r>
              <a:rPr lang="en-US" altLang="en-US" sz="2000" smtClean="0"/>
              <a:t>Which resources are sharable?</a:t>
            </a:r>
          </a:p>
          <a:p>
            <a:pPr>
              <a:buFontTx/>
              <a:buAutoNum type="arabicPeriod"/>
            </a:pPr>
            <a:r>
              <a:rPr lang="en-US" altLang="en-US" sz="2400" smtClean="0"/>
              <a:t>Hold &amp; wait</a:t>
            </a:r>
          </a:p>
          <a:p>
            <a:pPr marL="914400" lvl="1" indent="-457200"/>
            <a:r>
              <a:rPr lang="en-US" altLang="en-US" sz="2000" smtClean="0"/>
              <a:t>Could require a process to make all its requests at the beginning of its execution.</a:t>
            </a:r>
          </a:p>
          <a:p>
            <a:pPr marL="914400" lvl="1" indent="-457200"/>
            <a:r>
              <a:rPr lang="en-US" altLang="en-US" sz="2000" smtClean="0"/>
              <a:t>How does this help?</a:t>
            </a:r>
          </a:p>
          <a:p>
            <a:pPr marL="914400" lvl="1" indent="-457200"/>
            <a:r>
              <a:rPr lang="en-US" altLang="en-US" sz="2000" smtClean="0"/>
              <a:t>Resource utilization; and starvation?</a:t>
            </a:r>
          </a:p>
          <a:p>
            <a:pPr marL="914400" lvl="1" indent="-457200">
              <a:buFontTx/>
              <a:buAutoNum type="arabicPeriod"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Machine code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cs typeface="Courier New" panose="02070309020205020404" pitchFamily="49" charset="0"/>
              </a:rPr>
              <a:t>Producer’s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++count </a:t>
            </a:r>
            <a:r>
              <a:rPr lang="en-US" altLang="en-US" sz="2400" smtClean="0">
                <a:cs typeface="Courier New" panose="02070309020205020404" pitchFamily="49" charset="0"/>
              </a:rPr>
              <a:t>becomes: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1    r1 = count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2    r1 = r1 + 1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   count = r1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smtClean="0">
                <a:cs typeface="Courier New" panose="02070309020205020404" pitchFamily="49" charset="0"/>
              </a:rPr>
              <a:t>Consumer’s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--count </a:t>
            </a:r>
            <a:r>
              <a:rPr lang="en-US" altLang="en-US" sz="2400" smtClean="0">
                <a:cs typeface="Courier New" panose="02070309020205020404" pitchFamily="49" charset="0"/>
              </a:rPr>
              <a:t>becomes: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4    r2 = count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5    r2 = r2 – 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6    count = r2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cs typeface="Courier New" panose="02070309020205020404" pitchFamily="49" charset="0"/>
              </a:rPr>
              <a:t>Does this code work?</a:t>
            </a:r>
          </a:p>
          <a:p>
            <a:pPr>
              <a:buFontTx/>
              <a:buNone/>
            </a:pPr>
            <a:r>
              <a:rPr lang="en-US" altLang="en-US" sz="2000" smtClean="0">
                <a:cs typeface="Courier New" panose="02070309020205020404" pitchFamily="49" charset="0"/>
              </a:rPr>
              <a:t>	Yes, if we execute in order 1,2,3,4,5,6 or 4,5,6,1,2,3  -- see why?</a:t>
            </a:r>
          </a:p>
          <a:p>
            <a:pPr>
              <a:buFontTx/>
              <a:buNone/>
            </a:pPr>
            <a:r>
              <a:rPr lang="en-US" altLang="en-US" sz="2000" smtClean="0">
                <a:cs typeface="Courier New" panose="02070309020205020404" pitchFamily="49" charset="0"/>
              </a:rPr>
              <a:t>	Scheduler may have other ideas!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Prevention (2)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/>
              <a:t>3.   No resource preemption</a:t>
            </a:r>
          </a:p>
          <a:p>
            <a:pPr lvl="1"/>
            <a:r>
              <a:rPr lang="en-US" altLang="en-US" sz="2000" dirty="0" smtClean="0"/>
              <a:t>Well, we do want to allow some preemption</a:t>
            </a:r>
          </a:p>
          <a:p>
            <a:pPr lvl="1"/>
            <a:r>
              <a:rPr lang="en-US" altLang="en-US" sz="2000" dirty="0" smtClean="0"/>
              <a:t>If you make a resource request that can’t be fulfilled at the moment, OS can require you to release everything you have.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	(release = preempting the resource)</a:t>
            </a:r>
          </a:p>
          <a:p>
            <a:pPr lvl="1"/>
            <a:r>
              <a:rPr lang="en-US" altLang="en-US" sz="2000" dirty="0" smtClean="0"/>
              <a:t>If  you make a resource request, and its held by a sleeping process, OS can let you steal it for a while.</a:t>
            </a:r>
          </a:p>
          <a:p>
            <a:pPr>
              <a:buFontTx/>
              <a:buNone/>
            </a:pPr>
            <a:r>
              <a:rPr lang="en-US" altLang="en-US" sz="2400" dirty="0" smtClean="0"/>
              <a:t>4.   Circular wait</a:t>
            </a:r>
          </a:p>
          <a:p>
            <a:pPr lvl="1"/>
            <a:r>
              <a:rPr lang="en-US" altLang="en-US" sz="2000" dirty="0" smtClean="0"/>
              <a:t>System ensures the request doesn’t complete a cycle</a:t>
            </a:r>
          </a:p>
          <a:p>
            <a:pPr lvl="1"/>
            <a:r>
              <a:rPr lang="en-US" altLang="en-US" sz="2000" dirty="0" smtClean="0"/>
              <a:t>Total ordering technique:  Assign a whole number to each resource.  Process must request resources in numerical order, or at least not request a lowered # resource when it holds a higher one.</a:t>
            </a:r>
          </a:p>
          <a:p>
            <a:pPr lvl="1"/>
            <a:r>
              <a:rPr lang="en-US" altLang="en-US" sz="2000" dirty="0" smtClean="0"/>
              <a:t>Fig. </a:t>
            </a:r>
            <a:r>
              <a:rPr lang="en-US" altLang="en-US" sz="2000" smtClean="0"/>
              <a:t>5.23</a:t>
            </a:r>
            <a:r>
              <a:rPr lang="en-US" altLang="en-US" sz="2000" smtClean="0"/>
              <a:t>:  </a:t>
            </a:r>
            <a:r>
              <a:rPr lang="en-US" altLang="en-US" sz="2000" dirty="0" smtClean="0"/>
              <a:t>P3 has resource #3 but also requests #2.  OS could reject this request.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Avoidance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We need </a:t>
            </a:r>
            <a:r>
              <a:rPr lang="en-US" altLang="en-US" sz="2400" i="1" smtClean="0"/>
              <a:t>a priori </a:t>
            </a:r>
            <a:r>
              <a:rPr lang="en-US" altLang="en-US" sz="2400" smtClean="0"/>
              <a:t>information to avoid future deadlock.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What information?  We could require processes to declare up front the maximum # of resources of each type it will ever need.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During execution:  let’s define a </a:t>
            </a:r>
            <a:r>
              <a:rPr lang="en-US" altLang="en-US" sz="2400" smtClean="0">
                <a:solidFill>
                  <a:srgbClr val="FFFF00"/>
                </a:solidFill>
              </a:rPr>
              <a:t>resource-allocation state</a:t>
            </a:r>
            <a:r>
              <a:rPr lang="en-US" altLang="en-US" sz="2400" smtClean="0"/>
              <a:t>, telling us:</a:t>
            </a:r>
          </a:p>
          <a:p>
            <a:pPr lvl="1"/>
            <a:r>
              <a:rPr lang="en-US" altLang="en-US" sz="2400" smtClean="0"/>
              <a:t># of resources available (static)</a:t>
            </a:r>
          </a:p>
          <a:p>
            <a:pPr lvl="1"/>
            <a:r>
              <a:rPr lang="en-US" altLang="en-US" sz="2400" smtClean="0"/>
              <a:t>Maximum needs of each process (static)</a:t>
            </a:r>
          </a:p>
          <a:p>
            <a:pPr lvl="1"/>
            <a:r>
              <a:rPr lang="en-US" altLang="en-US" sz="2400" smtClean="0"/>
              <a:t># allocated to each process (dynamic)</a:t>
            </a:r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Safe state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To be in a safe state, there must exist a safe sequence.</a:t>
            </a:r>
          </a:p>
          <a:p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rgbClr val="FFFF00"/>
                </a:solidFill>
              </a:rPr>
              <a:t>safe sequence </a:t>
            </a:r>
            <a:r>
              <a:rPr lang="en-US" altLang="en-US" sz="2400" smtClean="0"/>
              <a:t>is a list of processes [ P1, P2, … Pn ]</a:t>
            </a:r>
          </a:p>
          <a:p>
            <a:pPr lvl="1"/>
            <a:r>
              <a:rPr lang="en-US" altLang="en-US" sz="2000" smtClean="0"/>
              <a:t>for each P_i, we can satisfy P_i’s requests given whatever resources are currently available or currently held by the processes numbered lower than i (i.e. Pj where j &lt; i) by letting them finish.</a:t>
            </a:r>
          </a:p>
          <a:p>
            <a:pPr lvl="1"/>
            <a:r>
              <a:rPr lang="en-US" altLang="en-US" sz="2000" smtClean="0"/>
              <a:t>For example, all of P2’s possible requests can be met by either what is currently available or by what is held by P1.</a:t>
            </a:r>
          </a:p>
          <a:p>
            <a:pPr lvl="1"/>
            <a:r>
              <a:rPr lang="en-US" altLang="en-US" sz="2000" smtClean="0"/>
              <a:t>If P3 needs a resource held by P2, can wait until P2 done, etc.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Safe state </a:t>
            </a:r>
            <a:r>
              <a:rPr lang="en-US" altLang="en-US" sz="2400" smtClean="0"/>
              <a:t>= </a:t>
            </a:r>
            <a:r>
              <a:rPr lang="en-US" altLang="en-US" sz="2400" smtClean="0">
                <a:sym typeface="Symbol" panose="05050102010706020507" pitchFamily="18" charset="2"/>
              </a:rPr>
              <a:t> a safe sequence including all processes.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Deadlock occurs only in an unsafe state.</a:t>
            </a:r>
          </a:p>
          <a:p>
            <a:r>
              <a:rPr lang="en-US" altLang="en-US" sz="2400" smtClean="0">
                <a:sym typeface="Symbol" panose="05050102010706020507" pitchFamily="18" charset="2"/>
              </a:rPr>
              <a:t>The system needs to examine each request and ensure that if the allocation will preserve the safe state.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Suppose we have 12 instances of some resource.</a:t>
            </a:r>
          </a:p>
          <a:p>
            <a:r>
              <a:rPr lang="en-US" altLang="en-US" sz="2400" smtClean="0"/>
              <a:t>3 processes have these </a:t>
            </a:r>
            <a:r>
              <a:rPr lang="en-US" altLang="en-US" sz="2400" i="1" smtClean="0"/>
              <a:t>a priori </a:t>
            </a:r>
            <a:r>
              <a:rPr lang="en-US" altLang="en-US" sz="2400" smtClean="0"/>
              <a:t>known needs</a:t>
            </a:r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r>
              <a:rPr lang="en-US" altLang="en-US" sz="2400" smtClean="0"/>
              <a:t>We need to find some safe sequence of all 3 processes</a:t>
            </a:r>
          </a:p>
          <a:p>
            <a:r>
              <a:rPr lang="en-US" altLang="en-US" sz="2400" smtClean="0"/>
              <a:t>At present, 12 – (5 + 2 + 2) = 3 instances available.</a:t>
            </a:r>
          </a:p>
          <a:p>
            <a:r>
              <a:rPr lang="en-US" altLang="en-US" sz="2400" smtClean="0"/>
              <a:t>Is [ 1, 2, 3 ] a safe sequence?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endParaRPr lang="en-US" altLang="en-US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2667000"/>
          <a:ext cx="4772026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1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Process #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Max</a:t>
                      </a:r>
                      <a:r>
                        <a:rPr lang="en-US" sz="1800" baseline="0" dirty="0" smtClean="0"/>
                        <a:t> needs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Current use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28" marR="91428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Banker’s algorithm</a:t>
            </a: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General enough to handle multiple instances</a:t>
            </a:r>
          </a:p>
          <a:p>
            <a:r>
              <a:rPr lang="en-US" altLang="en-US" sz="2400" smtClean="0"/>
              <a:t>Principles</a:t>
            </a:r>
          </a:p>
          <a:p>
            <a:pPr lvl="1"/>
            <a:r>
              <a:rPr lang="en-US" altLang="en-US" sz="2000" smtClean="0"/>
              <a:t>No customer can borrow more money than is in the bank</a:t>
            </a:r>
          </a:p>
          <a:p>
            <a:pPr lvl="1"/>
            <a:r>
              <a:rPr lang="en-US" altLang="en-US" sz="2000" smtClean="0"/>
              <a:t>All customers given maximum credit limit at outset</a:t>
            </a:r>
          </a:p>
          <a:p>
            <a:pPr lvl="1"/>
            <a:r>
              <a:rPr lang="en-US" altLang="en-US" sz="2000" smtClean="0"/>
              <a:t>Can’t go over your limit!</a:t>
            </a:r>
          </a:p>
          <a:p>
            <a:pPr lvl="1"/>
            <a:r>
              <a:rPr lang="en-US" altLang="en-US" sz="2000" smtClean="0"/>
              <a:t>Sum of all loans never exceeds bank’s capital.</a:t>
            </a:r>
          </a:p>
          <a:p>
            <a:r>
              <a:rPr lang="en-US" altLang="en-US" sz="2400" smtClean="0"/>
              <a:t>Good news:  customers’ aggregate credit limit may be higher than bank’s assets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Safe</a:t>
            </a:r>
            <a:r>
              <a:rPr lang="en-US" altLang="en-US" sz="2400" smtClean="0"/>
              <a:t> state:  Bank has enough “money” to service request of 1 customer.</a:t>
            </a:r>
          </a:p>
          <a:p>
            <a:r>
              <a:rPr lang="en-US" altLang="en-US" sz="2400" smtClean="0"/>
              <a:t>Algorithm:  satisfy a request </a:t>
            </a:r>
            <a:r>
              <a:rPr lang="en-US" altLang="en-US" sz="2400" u="sng" smtClean="0"/>
              <a:t>only</a:t>
            </a:r>
            <a:r>
              <a:rPr lang="en-US" altLang="en-US" sz="2400" smtClean="0"/>
              <a:t> if you stay safe</a:t>
            </a:r>
          </a:p>
          <a:p>
            <a:pPr lvl="1"/>
            <a:r>
              <a:rPr lang="en-US" altLang="en-US" sz="2000" smtClean="0"/>
              <a:t>Identify which job has smallest remaining requests, and make sure we always have enough dough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Consider 10 devices of the same type</a:t>
            </a:r>
          </a:p>
          <a:p>
            <a:r>
              <a:rPr lang="en-US" altLang="en-US" sz="2400" smtClean="0"/>
              <a:t>Processes 1-3 need up to 4, 5, 8 of these devices, respectively</a:t>
            </a:r>
          </a:p>
          <a:p>
            <a:r>
              <a:rPr lang="en-US" altLang="en-US" sz="2400" smtClean="0"/>
              <a:t>Are these states safe?</a:t>
            </a:r>
          </a:p>
          <a:p>
            <a:endParaRPr lang="en-US" altLang="en-US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352800"/>
          <a:ext cx="4262439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Job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</a:t>
                      </a:r>
                      <a:r>
                        <a:rPr lang="en-US" sz="1800" baseline="0" dirty="0" smtClean="0"/>
                        <a:t> allocated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Max needed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36" marR="91436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5181600"/>
          <a:ext cx="4191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Job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 allocated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Max needed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Handling deadlock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Continually employ a detection algorithm</a:t>
            </a:r>
          </a:p>
          <a:p>
            <a:pPr lvl="1"/>
            <a:r>
              <a:rPr lang="en-US" altLang="en-US" sz="2000" smtClean="0"/>
              <a:t>Search for cycle</a:t>
            </a:r>
          </a:p>
          <a:p>
            <a:pPr lvl="1"/>
            <a:r>
              <a:rPr lang="en-US" altLang="en-US" sz="2000" smtClean="0"/>
              <a:t>Can do it occasionally</a:t>
            </a:r>
          </a:p>
          <a:p>
            <a:r>
              <a:rPr lang="en-US" altLang="en-US" sz="2400" smtClean="0"/>
              <a:t>When deadlock detected, perform recovery</a:t>
            </a:r>
          </a:p>
          <a:p>
            <a:r>
              <a:rPr lang="en-US" altLang="en-US" sz="2400" smtClean="0"/>
              <a:t>Recover by killing</a:t>
            </a:r>
          </a:p>
          <a:p>
            <a:pPr lvl="1"/>
            <a:r>
              <a:rPr lang="en-US" altLang="en-US" sz="2000" smtClean="0"/>
              <a:t>Kill 1 process at a time until deadlock cycle gone</a:t>
            </a:r>
          </a:p>
          <a:p>
            <a:pPr lvl="1"/>
            <a:r>
              <a:rPr lang="en-US" altLang="en-US" sz="2000" smtClean="0"/>
              <a:t>Kill which process?  Consider:  priority, how many resources it has, how close it is to completion.</a:t>
            </a:r>
          </a:p>
          <a:p>
            <a:r>
              <a:rPr lang="en-US" altLang="en-US" sz="2400" smtClean="0"/>
              <a:t>Recover by resource preemption</a:t>
            </a:r>
          </a:p>
          <a:p>
            <a:pPr lvl="1"/>
            <a:r>
              <a:rPr lang="en-US" altLang="en-US" sz="2000" smtClean="0"/>
              <a:t>Need to restart that job in near future.</a:t>
            </a:r>
          </a:p>
          <a:p>
            <a:pPr lvl="1"/>
            <a:r>
              <a:rPr lang="en-US" altLang="en-US" sz="2000" smtClean="0"/>
              <a:t>Possibility for starvation if the same process is selected over and over.</a:t>
            </a:r>
          </a:p>
          <a:p>
            <a:pPr lvl="1"/>
            <a:endParaRPr lang="en-US" altLang="en-US" sz="2000" smtClean="0"/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Detection algorithm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Start with allocation graph, and “reduce it”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no changes do: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Find a process using a resource &amp; not waiting for one.  </a:t>
            </a:r>
            <a:r>
              <a:rPr lang="en-US" altLang="en-US" sz="2400" smtClean="0"/>
              <a:t>Remove edge:  process will eventually finish.</a:t>
            </a:r>
          </a:p>
          <a:p>
            <a:r>
              <a:rPr lang="en-US" altLang="en-US" sz="2400" smtClean="0"/>
              <a:t>Can now re-allocate this resource to another process, if needed.</a:t>
            </a:r>
          </a:p>
          <a:p>
            <a:r>
              <a:rPr lang="en-US" altLang="en-US" sz="2400" smtClean="0"/>
              <a:t>Also can perform other resource allocations for resources not fully allocated.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If there are any edges left, we have deadlock.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3 processes &amp; 3 resources</a:t>
            </a:r>
          </a:p>
          <a:p>
            <a:r>
              <a:rPr lang="en-US" altLang="en-US" sz="2400" smtClean="0"/>
              <a:t>Edges:  </a:t>
            </a:r>
          </a:p>
          <a:p>
            <a:pPr lvl="1"/>
            <a:r>
              <a:rPr lang="en-US" altLang="en-US" sz="2000" smtClean="0"/>
              <a:t>(R1 </a:t>
            </a:r>
            <a:r>
              <a:rPr lang="en-US" altLang="en-US" sz="2000" smtClean="0">
                <a:sym typeface="Wingdings" panose="05000000000000000000" pitchFamily="2" charset="2"/>
              </a:rPr>
              <a:t> P1)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(P1  R2)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(R2  P2)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(P2  R3)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(R3  P3)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Can this graph be reduced to the point that it has no edges?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Alternate schedules</a:t>
            </a:r>
          </a:p>
        </p:txBody>
      </p:sp>
      <p:sp>
        <p:nvSpPr>
          <p:cNvPr id="6041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66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1    r1 = count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2    r1 = r1 + 1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4    r2 = count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5    r2 = r2 – 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   count = r1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6    count = r2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420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1    r1 = count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2    r1 = r1 + 1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4    r2 = count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5    r2 = r2 – 1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6    count = r2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3    count = r1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0421" name="TextBox 5"/>
          <p:cNvSpPr txBox="1">
            <a:spLocks noChangeArrowheads="1"/>
          </p:cNvSpPr>
          <p:nvPr/>
        </p:nvSpPr>
        <p:spPr bwMode="auto">
          <a:xfrm>
            <a:off x="762000" y="4495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/>
              <a:t> What are the final values of count?</a:t>
            </a:r>
          </a:p>
          <a:p>
            <a:pPr>
              <a:spcBef>
                <a:spcPct val="0"/>
              </a:spcBef>
            </a:pPr>
            <a:endParaRPr lang="en-US" altLang="en-US" sz="1200"/>
          </a:p>
          <a:p>
            <a:pPr>
              <a:spcBef>
                <a:spcPct val="0"/>
              </a:spcBef>
            </a:pPr>
            <a:r>
              <a:rPr lang="en-US" altLang="en-US" sz="2400"/>
              <a:t> How could these situations happen?</a:t>
            </a:r>
          </a:p>
          <a:p>
            <a:pPr>
              <a:spcBef>
                <a:spcPct val="0"/>
              </a:spcBef>
            </a:pPr>
            <a:endParaRPr lang="en-US" altLang="en-US" sz="1200"/>
          </a:p>
          <a:p>
            <a:pPr>
              <a:spcBef>
                <a:spcPct val="0"/>
              </a:spcBef>
            </a:pPr>
            <a:r>
              <a:rPr lang="en-US" altLang="en-US" sz="2400"/>
              <a:t> If the updating of a single variable is nontrivial, you can imagine how critical the general problem is!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 criteria</a:t>
            </a:r>
          </a:p>
        </p:txBody>
      </p:sp>
      <p:sp>
        <p:nvSpPr>
          <p:cNvPr id="6144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How do we know we have solved a synchronization problem?  3 criteria: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Mutual exclusion </a:t>
            </a:r>
            <a:r>
              <a:rPr lang="en-US" altLang="en-US" sz="2400" smtClean="0"/>
              <a:t>– Only 1 process may be inside its critical section at any one time.</a:t>
            </a:r>
          </a:p>
          <a:p>
            <a:pPr lvl="1"/>
            <a:r>
              <a:rPr lang="en-US" altLang="en-US" sz="2000" smtClean="0"/>
              <a:t>Note:  For simplicity we’re assuming there is one zone of shared data, so each process using it has 1 critical section.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Progress</a:t>
            </a:r>
            <a:r>
              <a:rPr lang="en-US" altLang="en-US" sz="2400" smtClean="0"/>
              <a:t> – Don’t hesitate to enter your critical section if no one else is in theirs.</a:t>
            </a:r>
          </a:p>
          <a:p>
            <a:pPr lvl="1"/>
            <a:r>
              <a:rPr lang="en-US" altLang="en-US" sz="2000" smtClean="0"/>
              <a:t>Avoid an overly conservative solution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Bounded waiting </a:t>
            </a:r>
            <a:r>
              <a:rPr lang="en-US" altLang="en-US" sz="2400" smtClean="0"/>
              <a:t>– There is a limit on # of times you may access your critical section if another is still waiting to enter theirs.</a:t>
            </a:r>
          </a:p>
          <a:p>
            <a:pPr lvl="1"/>
            <a:r>
              <a:rPr lang="en-US" altLang="en-US" sz="2000" smtClean="0"/>
              <a:t>Avoid starvation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 skeleton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while (true)</a:t>
            </a:r>
          </a:p>
          <a:p>
            <a:pPr>
              <a:buFontTx/>
              <a:buNone/>
            </a:pPr>
            <a:r>
              <a:rPr lang="en-US" altLang="en-US" sz="2400" smtClean="0"/>
              <a:t>{</a:t>
            </a:r>
          </a:p>
          <a:p>
            <a:pPr>
              <a:buFontTx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rgbClr val="FFFF00"/>
                </a:solidFill>
              </a:rPr>
              <a:t>Seek permission to enter critical section</a:t>
            </a:r>
          </a:p>
          <a:p>
            <a:pPr>
              <a:buFontTx/>
              <a:buNone/>
            </a:pPr>
            <a:r>
              <a:rPr lang="en-US" altLang="en-US" sz="2400" smtClean="0"/>
              <a:t>	Do critical section</a:t>
            </a:r>
          </a:p>
          <a:p>
            <a:pPr>
              <a:buFontTx/>
              <a:buNone/>
            </a:pPr>
            <a:r>
              <a:rPr lang="en-US" altLang="en-US" sz="2400" smtClean="0">
                <a:solidFill>
                  <a:srgbClr val="FFFF00"/>
                </a:solidFill>
              </a:rPr>
              <a:t>	Announce done with critical section</a:t>
            </a:r>
          </a:p>
          <a:p>
            <a:pPr>
              <a:buFontTx/>
              <a:buNone/>
            </a:pPr>
            <a:r>
              <a:rPr lang="en-US" altLang="en-US" sz="2400" smtClean="0"/>
              <a:t>	Do non-critical code</a:t>
            </a:r>
          </a:p>
          <a:p>
            <a:pPr>
              <a:buFontTx/>
              <a:buNone/>
            </a:pPr>
            <a:r>
              <a:rPr lang="en-US" altLang="en-US" sz="2400" smtClean="0"/>
              <a:t>}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BTW, easy solution is to forbid preemption.</a:t>
            </a:r>
          </a:p>
          <a:p>
            <a:pPr lvl="1"/>
            <a:r>
              <a:rPr lang="en-US" altLang="en-US" sz="2000" smtClean="0"/>
              <a:t>But this power can be abused.</a:t>
            </a:r>
          </a:p>
          <a:p>
            <a:pPr lvl="1"/>
            <a:r>
              <a:rPr lang="en-US" altLang="en-US" sz="2000" smtClean="0"/>
              <a:t>Identifying critical section </a:t>
            </a:r>
            <a:r>
              <a:rPr lang="en-US" altLang="en-US" sz="2000" smtClean="0">
                <a:sym typeface="Wingdings" panose="05000000000000000000" pitchFamily="2" charset="2"/>
              </a:rPr>
              <a:t> can avoid preemption for a shorter period of time.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Sect. 5.3-5.7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Process synchronization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A useful example is “producer-consumer” problem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Peterson’s solution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HW support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Semaphores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ym typeface="Wingdings" pitchFamily="2" charset="2"/>
              </a:rPr>
              <a:t>“Dining philosophers”</a:t>
            </a:r>
          </a:p>
          <a:p>
            <a:pPr lvl="1" eaLnBrk="1" hangingPunct="1">
              <a:defRPr/>
            </a:pPr>
            <a:endParaRPr lang="en-US" altLang="en-US" sz="2400" dirty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altLang="en-US" sz="2400" smtClean="0">
                <a:sym typeface="Wingdings" pitchFamily="2" charset="2"/>
              </a:rPr>
              <a:t>(Concurrent </a:t>
            </a:r>
            <a:r>
              <a:rPr lang="en-US" altLang="en-US" sz="2400" dirty="0" smtClean="0">
                <a:sym typeface="Wingdings" pitchFamily="2" charset="2"/>
              </a:rPr>
              <a:t>programming </a:t>
            </a:r>
            <a:r>
              <a:rPr lang="en-US" altLang="en-US" sz="2400" smtClean="0">
                <a:sym typeface="Wingdings" pitchFamily="2" charset="2"/>
              </a:rPr>
              <a:t>is hard!)</a:t>
            </a: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 smtClean="0">
              <a:sym typeface="Wingdings" pitchFamily="2" charset="2"/>
            </a:endParaRPr>
          </a:p>
          <a:p>
            <a:pPr lvl="1" eaLnBrk="1" hangingPunct="1"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Peterson’s solution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 smtClean="0"/>
              <a:t>… to the 2-process producer/consumer problem.  (p. 204)</a:t>
            </a:r>
          </a:p>
          <a:p>
            <a:pPr>
              <a:buFontTx/>
              <a:buNone/>
            </a:pPr>
            <a:r>
              <a:rPr lang="en-US" altLang="en-US" sz="2000" dirty="0" smtClean="0"/>
              <a:t>while (true)</a:t>
            </a:r>
          </a:p>
          <a:p>
            <a:pPr>
              <a:buFontTx/>
              <a:buNone/>
            </a:pPr>
            <a:r>
              <a:rPr lang="en-US" altLang="en-US" sz="2000" dirty="0" smtClean="0"/>
              <a:t>{</a:t>
            </a:r>
          </a:p>
          <a:p>
            <a:pPr>
              <a:buFontTx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solidFill>
                  <a:srgbClr val="FFFF00"/>
                </a:solidFill>
              </a:rPr>
              <a:t>ready[ me ] = true                                             // I want to go in</a:t>
            </a:r>
          </a:p>
          <a:p>
            <a:pPr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	turn = other                                                       // allow other to go in</a:t>
            </a:r>
          </a:p>
          <a:p>
            <a:pPr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	while (ready[ other ] &amp;&amp; turn == other) ;           // wait…</a:t>
            </a:r>
          </a:p>
          <a:p>
            <a:pPr>
              <a:buFontTx/>
              <a:buNone/>
            </a:pPr>
            <a:r>
              <a:rPr lang="en-US" altLang="en-US" sz="2000" dirty="0" smtClean="0"/>
              <a:t>	Do critical section</a:t>
            </a:r>
          </a:p>
          <a:p>
            <a:pPr>
              <a:buFontTx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solidFill>
                  <a:srgbClr val="FFFF00"/>
                </a:solidFill>
              </a:rPr>
              <a:t>ready[ me ] = false                                            // I’m done for now</a:t>
            </a:r>
          </a:p>
          <a:p>
            <a:pPr>
              <a:buFontTx/>
              <a:buNone/>
            </a:pPr>
            <a:r>
              <a:rPr lang="en-US" altLang="en-US" sz="2000" dirty="0" smtClean="0"/>
              <a:t>	Do non-critical code</a:t>
            </a:r>
          </a:p>
          <a:p>
            <a:pPr>
              <a:buFontTx/>
              <a:buNone/>
            </a:pPr>
            <a:r>
              <a:rPr lang="en-US" altLang="en-US" sz="2000" dirty="0" smtClean="0"/>
              <a:t>}</a:t>
            </a:r>
          </a:p>
          <a:p>
            <a:pPr>
              <a:buFontTx/>
              <a:buNone/>
            </a:pPr>
            <a:r>
              <a:rPr lang="en-US" altLang="en-US" sz="2000" dirty="0" smtClean="0"/>
              <a:t>// Don’t memorize but think:  Why does this ensure mutual exclusion?</a:t>
            </a:r>
          </a:p>
          <a:p>
            <a:pPr>
              <a:buFontTx/>
              <a:buNone/>
            </a:pPr>
            <a:r>
              <a:rPr lang="en-US" altLang="en-US" sz="2000" dirty="0" smtClean="0"/>
              <a:t>// Assumes statements are atomic.  Why is this important?</a:t>
            </a:r>
          </a:p>
          <a:p>
            <a:pPr>
              <a:buFontTx/>
              <a:buNone/>
            </a:pPr>
            <a:r>
              <a:rPr lang="en-US" altLang="en-US" sz="2000" dirty="0" smtClean="0"/>
              <a:t>// “Busy waiting”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9995</TotalTime>
  <Words>4005</Words>
  <Application>Microsoft Office PowerPoint</Application>
  <PresentationFormat>On-screen Show (4:3)</PresentationFormat>
  <Paragraphs>604</Paragraphs>
  <Slides>48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Courier New</vt:lpstr>
      <vt:lpstr>Symbol</vt:lpstr>
      <vt:lpstr>Wingdings</vt:lpstr>
      <vt:lpstr>Default Design</vt:lpstr>
      <vt:lpstr>CS 346 – Sect. 5.1-5.2</vt:lpstr>
      <vt:lpstr>Problem</vt:lpstr>
      <vt:lpstr>Key concepts</vt:lpstr>
      <vt:lpstr>Machine code</vt:lpstr>
      <vt:lpstr>Alternate schedules</vt:lpstr>
      <vt:lpstr>Solution criteria</vt:lpstr>
      <vt:lpstr>Solution skeleton</vt:lpstr>
      <vt:lpstr>CS 346 – Sect. 5.3-5.7</vt:lpstr>
      <vt:lpstr>Peterson’s solution</vt:lpstr>
      <vt:lpstr>HW support</vt:lpstr>
      <vt:lpstr>Semaphore</vt:lpstr>
      <vt:lpstr>Deadlock / starvation</vt:lpstr>
      <vt:lpstr>Bounded-buffer problem</vt:lpstr>
      <vt:lpstr>Insert &amp; delete</vt:lpstr>
      <vt:lpstr>Readers/writers problem</vt:lpstr>
      <vt:lpstr>Solution outline</vt:lpstr>
      <vt:lpstr>Example output</vt:lpstr>
      <vt:lpstr>CS 346 – Sect. 5.7-5.8</vt:lpstr>
      <vt:lpstr>Dining philosophers</vt:lpstr>
      <vt:lpstr>DP (2)</vt:lpstr>
      <vt:lpstr>Monitor</vt:lpstr>
      <vt:lpstr>Condition variables</vt:lpstr>
      <vt:lpstr>Signal( )</vt:lpstr>
      <vt:lpstr>CS 346 – Sect. 5.9</vt:lpstr>
      <vt:lpstr>Monitor for DP</vt:lpstr>
      <vt:lpstr>Synch in Java</vt:lpstr>
      <vt:lpstr>Synchronized</vt:lpstr>
      <vt:lpstr>Avoid deadlock</vt:lpstr>
      <vt:lpstr>notifyAll</vt:lpstr>
      <vt:lpstr>More Java support</vt:lpstr>
      <vt:lpstr>Atomic operations</vt:lpstr>
      <vt:lpstr>Keeping the order</vt:lpstr>
      <vt:lpstr>CS 346 – Section 5.11</vt:lpstr>
      <vt:lpstr>Origins of deadlock</vt:lpstr>
      <vt:lpstr>Necessary conditions</vt:lpstr>
      <vt:lpstr>Directed graph</vt:lpstr>
      <vt:lpstr>Examples</vt:lpstr>
      <vt:lpstr>How OS handles</vt:lpstr>
      <vt:lpstr>Prevention</vt:lpstr>
      <vt:lpstr>Prevention (2)</vt:lpstr>
      <vt:lpstr>Avoidance</vt:lpstr>
      <vt:lpstr>Safe state</vt:lpstr>
      <vt:lpstr>Example</vt:lpstr>
      <vt:lpstr>Banker’s algorithm</vt:lpstr>
      <vt:lpstr>Example</vt:lpstr>
      <vt:lpstr>Handling deadlock</vt:lpstr>
      <vt:lpstr>Detection algorithm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256</cp:revision>
  <cp:lastPrinted>1601-01-01T00:00:00Z</cp:lastPrinted>
  <dcterms:created xsi:type="dcterms:W3CDTF">1601-01-01T00:00:00Z</dcterms:created>
  <dcterms:modified xsi:type="dcterms:W3CDTF">2020-09-30T10:57:40Z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