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690" r:id="rId2"/>
    <p:sldId id="691" r:id="rId3"/>
    <p:sldId id="692" r:id="rId4"/>
    <p:sldId id="693" r:id="rId5"/>
    <p:sldId id="694" r:id="rId6"/>
    <p:sldId id="695" r:id="rId7"/>
    <p:sldId id="696" r:id="rId8"/>
    <p:sldId id="697" r:id="rId9"/>
    <p:sldId id="698" r:id="rId10"/>
    <p:sldId id="699" r:id="rId11"/>
    <p:sldId id="700" r:id="rId12"/>
    <p:sldId id="701" r:id="rId13"/>
    <p:sldId id="702" r:id="rId14"/>
    <p:sldId id="703" r:id="rId15"/>
    <p:sldId id="704" r:id="rId16"/>
    <p:sldId id="705" r:id="rId17"/>
    <p:sldId id="706" r:id="rId18"/>
    <p:sldId id="707" r:id="rId19"/>
    <p:sldId id="708" r:id="rId20"/>
    <p:sldId id="709" r:id="rId21"/>
    <p:sldId id="710" r:id="rId22"/>
    <p:sldId id="711" r:id="rId23"/>
    <p:sldId id="712" r:id="rId24"/>
    <p:sldId id="713" r:id="rId25"/>
    <p:sldId id="714" r:id="rId26"/>
    <p:sldId id="715" r:id="rId27"/>
    <p:sldId id="716" r:id="rId28"/>
    <p:sldId id="717" r:id="rId29"/>
    <p:sldId id="718" r:id="rId30"/>
    <p:sldId id="719" r:id="rId31"/>
    <p:sldId id="720" r:id="rId32"/>
    <p:sldId id="721" r:id="rId33"/>
    <p:sldId id="722" r:id="rId34"/>
    <p:sldId id="723" r:id="rId35"/>
    <p:sldId id="724" r:id="rId36"/>
    <p:sldId id="725" r:id="rId37"/>
    <p:sldId id="726" r:id="rId38"/>
    <p:sldId id="727" r:id="rId39"/>
    <p:sldId id="728" r:id="rId40"/>
    <p:sldId id="729" r:id="rId41"/>
    <p:sldId id="730" r:id="rId4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7" autoAdjust="0"/>
  </p:normalViewPr>
  <p:slideViewPr>
    <p:cSldViewPr>
      <p:cViewPr varScale="1">
        <p:scale>
          <a:sx n="89" d="100"/>
          <a:sy n="89" d="100"/>
        </p:scale>
        <p:origin x="9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2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4D011B-CA3A-4F53-89EB-654FB650FD30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3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F3EEAF-147D-497E-A96A-433948D1E951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SMP = symmetric multi-processing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E6929-D9A4-4A9C-96A9-9589E934C0E9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01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4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1C3324-01F5-4F74-B72A-EE9E96635403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Page 6 of their paper.</a:t>
            </a:r>
          </a:p>
        </p:txBody>
      </p:sp>
      <p:sp>
        <p:nvSpPr>
          <p:cNvPr id="285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1ABF29-11B5-4F46-97B1-3F7AC5A679D1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346 – Chapter 6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CPU scheduling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Characteristics of jobs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Scheduling criteria / goals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Scheduling algorithms </a:t>
            </a:r>
            <a:endParaRPr lang="en-US" altLang="en-US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System load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Implementation issues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Real-time scheduling</a:t>
            </a:r>
          </a:p>
          <a:p>
            <a:pPr lvl="1"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2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r>
              <a:rPr lang="en-US" altLang="en-US" sz="2400" smtClean="0"/>
              <a:t>SJN schedule can be depicted this way:</a:t>
            </a:r>
          </a:p>
          <a:p>
            <a:endParaRPr lang="en-US" altLang="en-US" sz="2400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r>
              <a:rPr lang="en-US" altLang="en-US" sz="2400" smtClean="0"/>
              <a:t>Load?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1524000"/>
          <a:ext cx="511492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Request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Finish</a:t>
                      </a:r>
                      <a:endParaRPr lang="en-US" dirty="0"/>
                    </a:p>
                  </a:txBody>
                  <a:tcPr marL="91429" marR="914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1429" marR="914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marL="91429" marR="914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 marL="91429" marR="914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 marL="91429" marR="914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191000"/>
          <a:ext cx="7619995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4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823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X</a:t>
                      </a:r>
                      <a:endParaRPr lang="en-US" sz="1800" b="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X</a:t>
                      </a:r>
                      <a:endParaRPr lang="en-US" sz="1800" b="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Preemptive SJN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If a new job arrives with a shorter execution time (CPU burst length) than currently running process, preempt!</a:t>
            </a:r>
          </a:p>
          <a:p>
            <a:r>
              <a:rPr lang="en-US" altLang="en-US" sz="2400" smtClean="0"/>
              <a:t>Could also call it “shortest </a:t>
            </a:r>
            <a:r>
              <a:rPr lang="en-US" altLang="en-US" sz="2400" i="1" smtClean="0"/>
              <a:t>remaining</a:t>
            </a:r>
            <a:r>
              <a:rPr lang="en-US" altLang="en-US" sz="2400" smtClean="0"/>
              <a:t> job next”</a:t>
            </a:r>
          </a:p>
          <a:p>
            <a:r>
              <a:rPr lang="en-US" altLang="en-US" sz="2400" smtClean="0"/>
              <a:t>Let’s redo previous example allowing preemption</a:t>
            </a:r>
          </a:p>
          <a:p>
            <a:pPr lvl="1"/>
            <a:r>
              <a:rPr lang="en-US" altLang="en-US" sz="2000" smtClean="0"/>
              <a:t>Job #1 is unaffected.</a:t>
            </a:r>
          </a:p>
          <a:p>
            <a:pPr lvl="1"/>
            <a:r>
              <a:rPr lang="en-US" altLang="en-US" sz="2000" smtClean="0"/>
              <a:t>Job #2 would have run from 30 to 60, but …</a:t>
            </a:r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r>
              <a:rPr lang="en-US" altLang="en-US" sz="2000" smtClean="0"/>
              <a:t>Does preemption reduce average turnaround time?  Load?</a:t>
            </a:r>
          </a:p>
          <a:p>
            <a:endParaRPr lang="en-US" altLang="en-US" sz="240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4191000"/>
          <a:ext cx="511492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Request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Finish</a:t>
                      </a:r>
                      <a:endParaRPr lang="en-US" dirty="0"/>
                    </a:p>
                  </a:txBody>
                  <a:tcPr marL="91429" marR="914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1429" marR="914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29" marR="914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29" marR="914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29" marR="914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Estimating time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Some scheduling algorithms like SJN need a job’s expected CPU time</a:t>
            </a:r>
          </a:p>
          <a:p>
            <a:r>
              <a:rPr lang="en-US" altLang="en-US" sz="2400" smtClean="0"/>
              <a:t>We’re interested in scheduling bursts of CPU time, not literally the entire job.</a:t>
            </a:r>
          </a:p>
          <a:p>
            <a:r>
              <a:rPr lang="en-US" altLang="en-US" sz="2400" smtClean="0"/>
              <a:t>OS doesn’t really know in advance how much of a “burst” will be needed.  Instead, we estimate.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Exponential averaging </a:t>
            </a:r>
            <a:r>
              <a:rPr lang="en-US" altLang="en-US" sz="2400" smtClean="0"/>
              <a:t>method.  We predict the next CPU burst will take this long:</a:t>
            </a:r>
          </a:p>
          <a:p>
            <a:pPr>
              <a:buFontTx/>
              <a:buNone/>
            </a:pPr>
            <a:r>
              <a:rPr lang="en-US" altLang="en-US" sz="2400" smtClean="0"/>
              <a:t>		p</a:t>
            </a:r>
            <a:r>
              <a:rPr lang="en-US" altLang="en-US" sz="2400" baseline="-25000" smtClean="0"/>
              <a:t>n+1</a:t>
            </a:r>
            <a:r>
              <a:rPr lang="en-US" altLang="en-US" sz="2400" smtClean="0"/>
              <a:t> = a t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 + (1 – a)p</a:t>
            </a:r>
            <a:r>
              <a:rPr lang="en-US" altLang="en-US" sz="2400" baseline="-25000" smtClean="0"/>
              <a:t>n</a:t>
            </a: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	t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 = actual time of the n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burst</a:t>
            </a:r>
          </a:p>
          <a:p>
            <a:r>
              <a:rPr lang="en-US" altLang="en-US" sz="2400" smtClean="0"/>
              <a:t>Formula allows us to weight recent vs. long-term history.</a:t>
            </a:r>
          </a:p>
          <a:p>
            <a:pPr lvl="1"/>
            <a:r>
              <a:rPr lang="en-US" altLang="en-US" sz="2000" smtClean="0"/>
              <a:t>What if a = 0 or 1?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Estimating time (2)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</a:t>
            </a:r>
            <a:r>
              <a:rPr lang="en-US" altLang="en-US" sz="2400" baseline="-25000" smtClean="0"/>
              <a:t>n+1</a:t>
            </a:r>
            <a:r>
              <a:rPr lang="en-US" altLang="en-US" sz="2400" smtClean="0"/>
              <a:t> = a t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 + (1 – a)p</a:t>
            </a:r>
            <a:r>
              <a:rPr lang="en-US" altLang="en-US" sz="2400" baseline="-25000" smtClean="0"/>
              <a:t>n</a:t>
            </a:r>
          </a:p>
          <a:p>
            <a:r>
              <a:rPr lang="en-US" altLang="en-US" sz="2400" smtClean="0"/>
              <a:t>Why is it called “exponential”?  Becomes clearer if we substitute all the way back to the first burst.</a:t>
            </a:r>
          </a:p>
          <a:p>
            <a:r>
              <a:rPr lang="en-US" altLang="en-US" sz="2400" smtClean="0"/>
              <a:t>p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a t</a:t>
            </a:r>
            <a:r>
              <a:rPr lang="en-US" altLang="en-US" sz="2400" baseline="-25000" smtClean="0"/>
              <a:t>0</a:t>
            </a:r>
            <a:r>
              <a:rPr lang="en-US" altLang="en-US" sz="2400" smtClean="0"/>
              <a:t> + (1 – a)p</a:t>
            </a:r>
            <a:r>
              <a:rPr lang="en-US" altLang="en-US" sz="2400" baseline="-25000" smtClean="0"/>
              <a:t>0</a:t>
            </a:r>
          </a:p>
          <a:p>
            <a:r>
              <a:rPr lang="en-US" altLang="en-US" sz="2400" smtClean="0"/>
              <a:t>p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= a t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+ (1 – a)p</a:t>
            </a:r>
            <a:r>
              <a:rPr lang="en-US" altLang="en-US" sz="2400" baseline="-25000" smtClean="0"/>
              <a:t>1</a:t>
            </a:r>
          </a:p>
          <a:p>
            <a:pPr>
              <a:buFontTx/>
              <a:buNone/>
            </a:pPr>
            <a:r>
              <a:rPr lang="en-US" altLang="en-US" sz="2400" smtClean="0"/>
              <a:t>	    = a t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+ (1 – a) [a t</a:t>
            </a:r>
            <a:r>
              <a:rPr lang="en-US" altLang="en-US" sz="2400" baseline="-25000" smtClean="0"/>
              <a:t>0</a:t>
            </a:r>
            <a:r>
              <a:rPr lang="en-US" altLang="en-US" sz="2400" smtClean="0"/>
              <a:t> + (1 – a)p</a:t>
            </a:r>
            <a:r>
              <a:rPr lang="en-US" altLang="en-US" sz="2400" baseline="-25000" smtClean="0"/>
              <a:t>0 </a:t>
            </a:r>
            <a:r>
              <a:rPr lang="en-US" altLang="en-US" sz="2400" smtClean="0"/>
              <a:t>]</a:t>
            </a:r>
          </a:p>
          <a:p>
            <a:pPr>
              <a:buFontTx/>
              <a:buNone/>
            </a:pPr>
            <a:r>
              <a:rPr lang="en-US" altLang="en-US" sz="2400" smtClean="0"/>
              <a:t>	    = a t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+ (1 – a) a t</a:t>
            </a:r>
            <a:r>
              <a:rPr lang="en-US" altLang="en-US" sz="2400" baseline="-25000" smtClean="0"/>
              <a:t>0 </a:t>
            </a:r>
            <a:r>
              <a:rPr lang="en-US" altLang="en-US" sz="2400" smtClean="0"/>
              <a:t>+ (1 – a)</a:t>
            </a:r>
            <a:r>
              <a:rPr lang="en-US" altLang="en-US" sz="2400" baseline="30000" smtClean="0"/>
              <a:t>2</a:t>
            </a:r>
            <a:r>
              <a:rPr lang="en-US" altLang="en-US" sz="2400" smtClean="0"/>
              <a:t> p</a:t>
            </a:r>
            <a:r>
              <a:rPr lang="en-US" altLang="en-US" sz="2400" baseline="-25000" smtClean="0"/>
              <a:t>0</a:t>
            </a:r>
            <a:endParaRPr lang="en-US" altLang="en-US" sz="2400" smtClean="0"/>
          </a:p>
          <a:p>
            <a:r>
              <a:rPr lang="en-US" altLang="en-US" sz="2400" smtClean="0"/>
              <a:t>A general formula for p</a:t>
            </a:r>
            <a:r>
              <a:rPr lang="en-US" altLang="en-US" sz="2400" baseline="-25000" smtClean="0"/>
              <a:t>n+1 </a:t>
            </a:r>
            <a:r>
              <a:rPr lang="en-US" altLang="en-US" sz="2400" smtClean="0"/>
              <a:t>will eventually contain terms of the form (1 – a) raised to various powers.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In practice, we just look at previous actual vs. previous prediction</a:t>
            </a:r>
          </a:p>
          <a:p>
            <a:r>
              <a:rPr lang="en-US" altLang="en-US" sz="2400" smtClean="0"/>
              <a:t>Book’s example Figure 6.3:  Prediction eventually converges to correct recent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Priority scheduling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SJN is a special case of a whole class of scheduling algorithms that </a:t>
            </a:r>
            <a:r>
              <a:rPr lang="en-US" altLang="en-US" sz="2400" dirty="0" smtClean="0">
                <a:solidFill>
                  <a:srgbClr val="FFFF00"/>
                </a:solidFill>
              </a:rPr>
              <a:t>assign priorities to jobs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 smtClean="0"/>
              <a:t>Each job has a priority value:</a:t>
            </a:r>
          </a:p>
          <a:p>
            <a:pPr lvl="1"/>
            <a:r>
              <a:rPr lang="en-US" altLang="en-US" sz="2000" dirty="0" smtClean="0"/>
              <a:t>Convention:  low number = “high” priority</a:t>
            </a:r>
          </a:p>
          <a:p>
            <a:r>
              <a:rPr lang="en-US" altLang="en-US" sz="2400" dirty="0" smtClean="0"/>
              <a:t>SJN:  priority = next predicted burst time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Starvation:  Some “low priority” jobs may never execute</a:t>
            </a:r>
          </a:p>
          <a:p>
            <a:pPr lvl="1"/>
            <a:r>
              <a:rPr lang="en-US" altLang="en-US" sz="2000" dirty="0" smtClean="0"/>
              <a:t>How could this happen?</a:t>
            </a:r>
          </a:p>
          <a:p>
            <a:pPr>
              <a:buFontTx/>
              <a:buNone/>
            </a:pPr>
            <a:endParaRPr lang="en-US" altLang="en-US" sz="2400" dirty="0" smtClean="0"/>
          </a:p>
          <a:p>
            <a:r>
              <a:rPr lang="en-US" altLang="en-US" sz="2400" dirty="0" smtClean="0"/>
              <a:t>Aging:  modify SJN so that while a job waits, it gradually “increases” its priority so it won’t starve.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Round robin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Each job takes a short turn at the CPU</a:t>
            </a:r>
          </a:p>
          <a:p>
            <a:r>
              <a:rPr lang="en-US" altLang="en-US" sz="2400" smtClean="0"/>
              <a:t>Commonly used, easy for OS to handle</a:t>
            </a:r>
          </a:p>
          <a:p>
            <a:r>
              <a:rPr lang="en-US" altLang="en-US" sz="2400" smtClean="0"/>
              <a:t>Time quantum typically 10-100 ms – it’s constant</a:t>
            </a:r>
          </a:p>
          <a:p>
            <a:r>
              <a:rPr lang="en-US" altLang="en-US" sz="2400" smtClean="0"/>
              <a:t>Choice of time quantum has a minor impact on turnaround time (Figure 6.5)</a:t>
            </a:r>
          </a:p>
          <a:p>
            <a:pPr lvl="1"/>
            <a:r>
              <a:rPr lang="en-US" altLang="en-US" sz="2000" smtClean="0"/>
              <a:t>Can re-work an earlier example</a:t>
            </a:r>
          </a:p>
          <a:p>
            <a:pPr>
              <a:buFontTx/>
              <a:buNone/>
            </a:pPr>
            <a:r>
              <a:rPr lang="en-US" altLang="en-US" sz="2400" smtClean="0"/>
              <a:t>	</a:t>
            </a:r>
          </a:p>
          <a:p>
            <a:r>
              <a:rPr lang="en-US" altLang="en-US" sz="2400" smtClean="0"/>
              <a:t>Questions to think about:</a:t>
            </a:r>
          </a:p>
          <a:p>
            <a:r>
              <a:rPr lang="en-US" altLang="en-US" sz="2400" smtClean="0"/>
              <a:t>If there are N jobs, what is the maximum wait time before you can start executing?</a:t>
            </a:r>
          </a:p>
          <a:p>
            <a:r>
              <a:rPr lang="en-US" altLang="en-US" sz="2400" smtClean="0"/>
              <a:t>What happens if the time quantum is very large?</a:t>
            </a:r>
          </a:p>
          <a:p>
            <a:r>
              <a:rPr lang="en-US" altLang="en-US" sz="2400" smtClean="0"/>
              <a:t>What happens if the time quantum is very short?</a:t>
            </a:r>
          </a:p>
          <a:p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 issues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Multi-level ready queue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Threads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Multi-processor scheduling</a:t>
            </a:r>
          </a:p>
          <a:p>
            <a:pPr lvl="1"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/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Multi-level queue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We can assign jobs to </a:t>
            </a:r>
            <a:r>
              <a:rPr lang="en-US" altLang="en-US" sz="2400" smtClean="0">
                <a:solidFill>
                  <a:srgbClr val="FFFF00"/>
                </a:solidFill>
              </a:rPr>
              <a:t>different queues </a:t>
            </a:r>
            <a:r>
              <a:rPr lang="en-US" altLang="en-US" sz="2400" smtClean="0"/>
              <a:t>based on their purpose or priority</a:t>
            </a:r>
          </a:p>
          <a:p>
            <a:r>
              <a:rPr lang="en-US" altLang="en-US" sz="2400" smtClean="0"/>
              <a:t>Foreground / interactive jobs may deserve high priority to please the user</a:t>
            </a:r>
          </a:p>
          <a:p>
            <a:pPr lvl="1"/>
            <a:r>
              <a:rPr lang="en-US" altLang="en-US" sz="2000" smtClean="0"/>
              <a:t>Also:  real-time tasks</a:t>
            </a:r>
          </a:p>
          <a:p>
            <a:r>
              <a:rPr lang="en-US" altLang="en-US" sz="2400" smtClean="0"/>
              <a:t>Background / routine tasks can be given lower priority</a:t>
            </a:r>
          </a:p>
          <a:p>
            <a:endParaRPr lang="en-US" altLang="en-US" sz="1200" smtClean="0"/>
          </a:p>
          <a:p>
            <a:r>
              <a:rPr lang="en-US" altLang="en-US" sz="2400" smtClean="0"/>
              <a:t>Each queue can have its own scheduling regime, e.g. round robin instead of SJN</a:t>
            </a:r>
          </a:p>
          <a:p>
            <a:pPr lvl="1"/>
            <a:r>
              <a:rPr lang="en-US" altLang="en-US" sz="2000" smtClean="0"/>
              <a:t>Interactive jobs may have unpredictable burst times</a:t>
            </a:r>
          </a:p>
          <a:p>
            <a:pPr lvl="1"/>
            <a:endParaRPr lang="en-US" altLang="en-US" sz="1200" smtClean="0"/>
          </a:p>
          <a:p>
            <a:r>
              <a:rPr lang="en-US" altLang="en-US" sz="2400" smtClean="0"/>
              <a:t>Key issue:  need to schedule among the queues themselves.  How?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Scheduling among queues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Classify jobs according to purpose </a:t>
            </a:r>
            <a:r>
              <a:rPr lang="en-US" altLang="en-US" sz="2400" dirty="0" smtClean="0">
                <a:sym typeface="Wingdings" panose="05000000000000000000" pitchFamily="2" charset="2"/>
              </a:rPr>
              <a:t> priority</a:t>
            </a:r>
            <a:endParaRPr lang="en-US" altLang="en-US" sz="2400" dirty="0" smtClean="0"/>
          </a:p>
          <a:p>
            <a:r>
              <a:rPr lang="en-US" altLang="en-US" sz="2400" dirty="0" smtClean="0"/>
              <a:t>Priority based queue scheduling</a:t>
            </a:r>
          </a:p>
          <a:p>
            <a:pPr lvl="1"/>
            <a:r>
              <a:rPr lang="en-US" altLang="en-US" sz="2000" dirty="0" smtClean="0"/>
              <a:t>Can’t run any Priority 2 job until all Priority 1 jobs done.</a:t>
            </a:r>
          </a:p>
          <a:p>
            <a:pPr lvl="1"/>
            <a:r>
              <a:rPr lang="en-US" altLang="en-US" sz="2000" dirty="0" smtClean="0"/>
              <a:t>While running Priority 2 job, can preempt if a Priority 1 job arrives.</a:t>
            </a:r>
          </a:p>
          <a:p>
            <a:pPr lvl="1"/>
            <a:r>
              <a:rPr lang="en-US" altLang="en-US" sz="2000" dirty="0" smtClean="0"/>
              <a:t>Starvation</a:t>
            </a:r>
          </a:p>
          <a:p>
            <a:r>
              <a:rPr lang="en-US" altLang="en-US" sz="2400" dirty="0" smtClean="0"/>
              <a:t>Round robin with different time quantum for each queue</a:t>
            </a:r>
          </a:p>
          <a:p>
            <a:r>
              <a:rPr lang="en-US" altLang="en-US" sz="2400" dirty="0" smtClean="0"/>
              <a:t>Time share for each queue</a:t>
            </a:r>
          </a:p>
          <a:p>
            <a:pPr lvl="1"/>
            <a:r>
              <a:rPr lang="en-US" altLang="en-US" sz="2000" dirty="0" smtClean="0"/>
              <a:t>Decreasing % of time for lower priorities</a:t>
            </a:r>
            <a:endParaRPr lang="en-US" altLang="en-US" sz="2400" dirty="0" smtClean="0"/>
          </a:p>
          <a:p>
            <a:r>
              <a:rPr lang="en-US" altLang="en-US" sz="2400" dirty="0" smtClean="0"/>
              <a:t>Or… Multi-level feedback queue (pp. 283-285)</a:t>
            </a:r>
          </a:p>
          <a:p>
            <a:pPr lvl="1"/>
            <a:r>
              <a:rPr lang="en-US" altLang="en-US" sz="2000" dirty="0" smtClean="0"/>
              <a:t>All jobs enter at Priority 0.  Given short time quantum.</a:t>
            </a:r>
          </a:p>
          <a:p>
            <a:pPr lvl="1"/>
            <a:r>
              <a:rPr lang="en-US" altLang="en-US" sz="2000" dirty="0" smtClean="0"/>
              <a:t>If not done, enter queue for Priority 1 jobs.  Longer quantum next time.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Thread scheduling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OS schedules “actual” kernel-level threads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The thread library must handle user threads</a:t>
            </a:r>
          </a:p>
          <a:p>
            <a:pPr lvl="1"/>
            <a:r>
              <a:rPr lang="en-US" altLang="en-US" sz="2000" smtClean="0"/>
              <a:t>One-to-one model – easy, each user thread is already a kernel thread.  Direct system call</a:t>
            </a:r>
          </a:p>
          <a:p>
            <a:pPr lvl="1"/>
            <a:endParaRPr lang="en-US" altLang="en-US" sz="2000" smtClean="0"/>
          </a:p>
          <a:p>
            <a:pPr lvl="1"/>
            <a:r>
              <a:rPr lang="en-US" altLang="en-US" sz="2000" smtClean="0"/>
              <a:t>Many-to-many or many-to-one models</a:t>
            </a:r>
          </a:p>
          <a:p>
            <a:pPr lvl="2"/>
            <a:r>
              <a:rPr lang="en-US" altLang="en-US" sz="2000" smtClean="0"/>
              <a:t>Thread library has 1 or a small number of kernel threads available.</a:t>
            </a:r>
          </a:p>
          <a:p>
            <a:pPr lvl="2"/>
            <a:r>
              <a:rPr lang="en-US" altLang="en-US" sz="2000" smtClean="0"/>
              <a:t>Thread library must decide when user thread should run on a true kernel thread.</a:t>
            </a:r>
          </a:p>
          <a:p>
            <a:pPr lvl="2"/>
            <a:r>
              <a:rPr lang="en-US" altLang="en-US" sz="2000" smtClean="0"/>
              <a:t>Programmer can set a priority for thread library to consider.</a:t>
            </a:r>
          </a:p>
          <a:p>
            <a:pPr lvl="1">
              <a:buFontTx/>
              <a:buNone/>
            </a:pPr>
            <a:r>
              <a:rPr lang="en-US" altLang="en-US" sz="2000" smtClean="0"/>
              <a:t>	In other words, threads of the same process are competing among themselves.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 issues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Multi-programming is good!  </a:t>
            </a:r>
            <a:r>
              <a:rPr lang="en-US" altLang="en-US" sz="2400" smtClean="0">
                <a:sym typeface="Wingdings" panose="05000000000000000000" pitchFamily="2" charset="2"/>
              </a:rPr>
              <a:t>  better CPU utilization</a:t>
            </a:r>
          </a:p>
          <a:p>
            <a:r>
              <a:rPr lang="en-US" altLang="en-US" sz="2400" smtClean="0">
                <a:solidFill>
                  <a:srgbClr val="FFFF00"/>
                </a:solidFill>
                <a:sym typeface="Wingdings" panose="05000000000000000000" pitchFamily="2" charset="2"/>
              </a:rPr>
              <a:t>CPU burst </a:t>
            </a:r>
            <a:r>
              <a:rPr lang="en-US" altLang="en-US" sz="2400" smtClean="0">
                <a:sym typeface="Wingdings" panose="05000000000000000000" pitchFamily="2" charset="2"/>
              </a:rPr>
              <a:t>concept</a:t>
            </a:r>
            <a:endParaRPr lang="en-US" altLang="en-US" sz="2400" smtClean="0"/>
          </a:p>
          <a:p>
            <a:pPr lvl="1"/>
            <a:r>
              <a:rPr lang="en-US" altLang="en-US" sz="2000" smtClean="0"/>
              <a:t>Jobs typically alternate between work and wait</a:t>
            </a:r>
          </a:p>
          <a:p>
            <a:pPr lvl="1"/>
            <a:r>
              <a:rPr lang="en-US" altLang="en-US" sz="2000" smtClean="0"/>
              <a:t>Fig. 6.2:  Distribution has long tail on right.  </a:t>
            </a:r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400" smtClean="0"/>
              <a:t>General questions</a:t>
            </a:r>
          </a:p>
          <a:p>
            <a:r>
              <a:rPr lang="en-US" altLang="en-US" sz="2400" smtClean="0"/>
              <a:t>How or when does a job enter the ready queue?</a:t>
            </a:r>
          </a:p>
          <a:p>
            <a:r>
              <a:rPr lang="en-US" altLang="en-US" sz="2400" smtClean="0"/>
              <a:t>How much time can a job use the CPU?</a:t>
            </a:r>
          </a:p>
          <a:p>
            <a:r>
              <a:rPr lang="en-US" altLang="en-US" sz="2400" smtClean="0"/>
              <a:t>Do we prioritize jobs?</a:t>
            </a:r>
          </a:p>
          <a:p>
            <a:r>
              <a:rPr lang="en-US" altLang="en-US" sz="2400" smtClean="0"/>
              <a:t>Do we pre-empt jobs?</a:t>
            </a:r>
          </a:p>
          <a:p>
            <a:r>
              <a:rPr lang="en-US" altLang="en-US" sz="2400" smtClean="0"/>
              <a:t>How do we measure overall performance?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Multi-processing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More issues to address, more complex overall</a:t>
            </a:r>
          </a:p>
          <a:p>
            <a:r>
              <a:rPr lang="en-US" altLang="en-US" sz="2400" dirty="0" smtClean="0"/>
              <a:t>Homogeneous system = identical processors, job can run on any of them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Asymmetric</a:t>
            </a:r>
            <a:r>
              <a:rPr lang="en-US" altLang="en-US" sz="2400" dirty="0" smtClean="0"/>
              <a:t> approach = allocate 1 processor for the OS, all others for user tasks</a:t>
            </a:r>
          </a:p>
          <a:p>
            <a:pPr lvl="1"/>
            <a:r>
              <a:rPr lang="en-US" altLang="en-US" sz="2000" dirty="0" smtClean="0"/>
              <a:t>This “master server” makes decisions about what jobs run on the other processors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Symmetric</a:t>
            </a:r>
            <a:r>
              <a:rPr lang="en-US" altLang="en-US" sz="2400" dirty="0" smtClean="0"/>
              <a:t> approach (SMP) = 1 scheduler for each processor, usually separate ready queue for each (but could have a common queue for all)</a:t>
            </a:r>
          </a:p>
          <a:p>
            <a:r>
              <a:rPr lang="en-US" altLang="en-US" sz="2400" dirty="0" smtClean="0"/>
              <a:t>Load balancing:  a CPU periodically sees if it should “pull”  jobs.  Task sees if it can “push” work.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Affinity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When switched out, a job may want to return next time to the same processor as before</a:t>
            </a:r>
          </a:p>
          <a:p>
            <a:pPr lvl="1"/>
            <a:r>
              <a:rPr lang="en-US" altLang="en-US" sz="2000" smtClean="0"/>
              <a:t>Why desirable?</a:t>
            </a:r>
          </a:p>
          <a:p>
            <a:pPr lvl="1"/>
            <a:r>
              <a:rPr lang="en-US" altLang="en-US" sz="2000" smtClean="0"/>
              <a:t>An affinity policy may be “soft” or “hard”.</a:t>
            </a:r>
          </a:p>
          <a:p>
            <a:pPr lvl="1"/>
            <a:r>
              <a:rPr lang="en-US" altLang="en-US" sz="2000" smtClean="0"/>
              <a:t>Soft = OS will try but not guarantee.  </a:t>
            </a:r>
          </a:p>
          <a:p>
            <a:pPr lvl="1">
              <a:buFontTx/>
              <a:buNone/>
            </a:pPr>
            <a:r>
              <a:rPr lang="en-US" altLang="en-US" sz="2000" smtClean="0"/>
              <a:t>	Why might an OS prefer to migrate a process to a different processor?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Generalized concept:  processor set</a:t>
            </a:r>
          </a:p>
          <a:p>
            <a:pPr lvl="1"/>
            <a:r>
              <a:rPr lang="en-US" altLang="en-US" sz="2000" smtClean="0"/>
              <a:t>For each process, maintain a list of processors it may be run on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Memory system can exploit affinity, allocating more memory that is closer to the favorite CPU.  (Fig. 6.9)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Multicore processor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Conceptually similar to multiprocessors</a:t>
            </a:r>
          </a:p>
          <a:p>
            <a:pPr lvl="1"/>
            <a:r>
              <a:rPr lang="en-US" altLang="en-US" sz="2000" dirty="0" smtClean="0"/>
              <a:t>Place multiple “processor cores” on same chip</a:t>
            </a:r>
          </a:p>
          <a:p>
            <a:pPr lvl="1"/>
            <a:r>
              <a:rPr lang="en-US" altLang="en-US" sz="2000" dirty="0" smtClean="0"/>
              <a:t>Faster, consume less power</a:t>
            </a:r>
          </a:p>
          <a:p>
            <a:pPr lvl="1"/>
            <a:r>
              <a:rPr lang="en-US" altLang="en-US" sz="2000" dirty="0" smtClean="0"/>
              <a:t>OS treats each core like a unique CPU</a:t>
            </a:r>
          </a:p>
          <a:p>
            <a:pPr lvl="1"/>
            <a:endParaRPr lang="en-US" altLang="en-US" sz="2000" dirty="0" smtClean="0"/>
          </a:p>
          <a:p>
            <a:r>
              <a:rPr lang="en-US" altLang="en-US" sz="2400" dirty="0" smtClean="0"/>
              <a:t>However, the cores often share cache memory</a:t>
            </a:r>
          </a:p>
          <a:p>
            <a:pPr lvl="1"/>
            <a:r>
              <a:rPr lang="en-US" altLang="en-US" sz="2000" dirty="0" smtClean="0"/>
              <a:t>Leads to more “cache misses” </a:t>
            </a:r>
            <a:r>
              <a:rPr lang="en-US" altLang="en-US" sz="2000" dirty="0" smtClean="0">
                <a:sym typeface="Wingdings" panose="05000000000000000000" pitchFamily="2" charset="2"/>
              </a:rPr>
              <a:t> Jobs spend more time stalled waiting for instructions or data to arrive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OS can allocate 2 threads to the same core, to increase processor utilization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Fig. 6.11 shows idealized situation.  What happens in general?  Maybe context switch overhead &gt; pipeline stall.</a:t>
            </a:r>
            <a:endParaRPr lang="en-US" altLang="en-US" sz="2000" dirty="0" smtClean="0"/>
          </a:p>
          <a:p>
            <a:endParaRPr lang="en-US" altLang="en-US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Real-time Scheduling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Real-time scheduling</a:t>
            </a:r>
            <a:endParaRPr lang="en-US" altLang="en-US" sz="2000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Earliest Deadline First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Rate Monotonic</a:t>
            </a:r>
            <a:endParaRPr lang="en-US" altLang="en-US" sz="200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What is this about?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Primary goal is avoid missing deadlines.  Other goals may include having response times that are low and consistent.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We’re assuming jobs are periodic, and the deadline of a job is the end of a period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Real-time systems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Specialized operating system</a:t>
            </a:r>
          </a:p>
          <a:p>
            <a:r>
              <a:rPr lang="en-US" altLang="en-US" sz="2400" smtClean="0"/>
              <a:t>All jobs potentially have a </a:t>
            </a:r>
            <a:r>
              <a:rPr lang="en-US" altLang="en-US" sz="2400" smtClean="0">
                <a:solidFill>
                  <a:srgbClr val="FFFF00"/>
                </a:solidFill>
              </a:rPr>
              <a:t>deadline</a:t>
            </a:r>
          </a:p>
          <a:p>
            <a:pPr lvl="1"/>
            <a:r>
              <a:rPr lang="en-US" altLang="en-US" sz="2000" smtClean="0"/>
              <a:t>Correctness of operation depends on meeting deadlines, in addition to correct algorithm</a:t>
            </a:r>
          </a:p>
          <a:p>
            <a:pPr lvl="1"/>
            <a:r>
              <a:rPr lang="en-US" altLang="en-US" sz="2000" smtClean="0"/>
              <a:t>Often, jobs are periodic; some may be aperiodic/sporadic</a:t>
            </a:r>
          </a:p>
          <a:p>
            <a:r>
              <a:rPr lang="en-US" altLang="en-US" sz="2400" smtClean="0"/>
              <a:t>Hard real-time = missing a deadline is not acceptable</a:t>
            </a:r>
          </a:p>
          <a:p>
            <a:r>
              <a:rPr lang="en-US" altLang="en-US" sz="2400" smtClean="0"/>
              <a:t>Soft real-time = deadline miss not end of world, but try to minimize</a:t>
            </a:r>
          </a:p>
          <a:p>
            <a:pPr lvl="1"/>
            <a:r>
              <a:rPr lang="en-US" altLang="en-US" sz="2000" smtClean="0"/>
              <a:t>Number of acceptable deadline misses is a design parameter</a:t>
            </a:r>
          </a:p>
          <a:p>
            <a:pPr lvl="1"/>
            <a:r>
              <a:rPr lang="en-US" altLang="en-US" sz="2000" smtClean="0"/>
              <a:t>We try to measure Quality of Service (QoS)</a:t>
            </a:r>
          </a:p>
          <a:p>
            <a:pPr lvl="1"/>
            <a:r>
              <a:rPr lang="en-US" altLang="en-US" sz="2000" smtClean="0"/>
              <a:t>Examples?</a:t>
            </a:r>
          </a:p>
          <a:p>
            <a:r>
              <a:rPr lang="en-US" altLang="en-US" sz="2400" smtClean="0"/>
              <a:t>Used in defense, factories, communications, multimedia; embedded in appliances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Features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 real-time system may be used to control specific device</a:t>
            </a:r>
          </a:p>
          <a:p>
            <a:pPr lvl="1"/>
            <a:r>
              <a:rPr lang="en-US" altLang="en-US" sz="2000" smtClean="0"/>
              <a:t>Opening bomb bay door</a:t>
            </a:r>
          </a:p>
          <a:p>
            <a:pPr lvl="1"/>
            <a:r>
              <a:rPr lang="en-US" altLang="en-US" sz="2000" smtClean="0"/>
              <a:t>When to release chocolate into vat</a:t>
            </a:r>
          </a:p>
          <a:p>
            <a:r>
              <a:rPr lang="en-US" altLang="en-US" sz="2400" smtClean="0"/>
              <a:t>Host device typically very small and lacks features of PC, greatly simplifying OS design</a:t>
            </a:r>
          </a:p>
          <a:p>
            <a:pPr lvl="1"/>
            <a:r>
              <a:rPr lang="en-US" altLang="en-US" sz="2000" smtClean="0"/>
              <a:t>Single user or no user</a:t>
            </a:r>
          </a:p>
          <a:p>
            <a:pPr lvl="1"/>
            <a:r>
              <a:rPr lang="en-US" altLang="en-US" sz="2000" smtClean="0"/>
              <a:t>Little or no memory hierarchy</a:t>
            </a:r>
          </a:p>
          <a:p>
            <a:pPr lvl="1"/>
            <a:r>
              <a:rPr lang="en-US" altLang="en-US" sz="2000" smtClean="0"/>
              <a:t>Simple instruction set (or not!)</a:t>
            </a:r>
          </a:p>
          <a:p>
            <a:pPr lvl="1"/>
            <a:r>
              <a:rPr lang="en-US" altLang="en-US" sz="2000" smtClean="0"/>
              <a:t>No disk drive, monitor</a:t>
            </a:r>
          </a:p>
          <a:p>
            <a:pPr lvl="1"/>
            <a:r>
              <a:rPr lang="en-US" altLang="en-US" sz="2000" smtClean="0"/>
              <a:t>Cheap to manufacture, mass produce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Scheduling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Most important issue in real-time systems is CPU scheduling</a:t>
            </a:r>
          </a:p>
          <a:p>
            <a:r>
              <a:rPr lang="en-US" altLang="en-US" sz="2400" smtClean="0"/>
              <a:t>System needs to know WCET of jobs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  <a:endParaRPr lang="en-US" altLang="en-US" sz="2400" smtClean="0"/>
          </a:p>
          <a:p>
            <a:r>
              <a:rPr lang="en-US" altLang="en-US" sz="2400" smtClean="0"/>
              <a:t>Jobs are given priority based on their timing/deadline needs</a:t>
            </a:r>
          </a:p>
          <a:p>
            <a:r>
              <a:rPr lang="en-US" altLang="en-US" sz="2400" smtClean="0"/>
              <a:t>Jobs may be pre-empted</a:t>
            </a:r>
          </a:p>
          <a:p>
            <a:r>
              <a:rPr lang="en-US" altLang="en-US" sz="2400" smtClean="0"/>
              <a:t>Kernel jobs (implemented system calls) contain many possible </a:t>
            </a:r>
            <a:r>
              <a:rPr lang="en-US" altLang="en-US" sz="2400" smtClean="0">
                <a:solidFill>
                  <a:srgbClr val="FFFF00"/>
                </a:solidFill>
              </a:rPr>
              <a:t>preemption points </a:t>
            </a:r>
            <a:r>
              <a:rPr lang="en-US" altLang="en-US" sz="2400" smtClean="0"/>
              <a:t>at which they may be safely suspended</a:t>
            </a:r>
          </a:p>
          <a:p>
            <a:r>
              <a:rPr lang="en-US" altLang="en-US" sz="2400" smtClean="0"/>
              <a:t>Want to minimize latency</a:t>
            </a:r>
          </a:p>
          <a:p>
            <a:pPr lvl="1"/>
            <a:r>
              <a:rPr lang="en-US" altLang="en-US" sz="2000" smtClean="0"/>
              <a:t>System needs to respond quickly to external event, such as change in temperature</a:t>
            </a:r>
          </a:p>
          <a:p>
            <a:pPr lvl="1"/>
            <a:r>
              <a:rPr lang="en-US" altLang="en-US" sz="2000" smtClean="0"/>
              <a:t>Interrupt must have minimum overhead – how to measure it?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EDF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Given a set of jobs</a:t>
            </a:r>
          </a:p>
          <a:p>
            <a:pPr lvl="1"/>
            <a:r>
              <a:rPr lang="en-US" altLang="en-US" sz="2000" smtClean="0"/>
              <a:t>Need to know period and execution time of each</a:t>
            </a:r>
          </a:p>
          <a:p>
            <a:pPr lvl="1"/>
            <a:r>
              <a:rPr lang="en-US" altLang="en-US" sz="2000" smtClean="0"/>
              <a:t>Each job contributes to the CPU’s utilization:  execution time divided by the period</a:t>
            </a:r>
          </a:p>
          <a:p>
            <a:pPr lvl="1"/>
            <a:r>
              <a:rPr lang="en-US" altLang="en-US" sz="2000" smtClean="0"/>
              <a:t>If the total utilization of all jobs &gt; 1, no schedule possible!</a:t>
            </a:r>
          </a:p>
          <a:p>
            <a:r>
              <a:rPr lang="en-US" altLang="en-US" sz="2400" smtClean="0"/>
              <a:t>At each scheduling checkpoint, choose the job with the earliest deadline.</a:t>
            </a:r>
          </a:p>
          <a:p>
            <a:pPr lvl="1"/>
            <a:r>
              <a:rPr lang="en-US" altLang="en-US" sz="2000" smtClean="0"/>
              <a:t>A </a:t>
            </a:r>
            <a:r>
              <a:rPr lang="en-US" altLang="en-US" sz="2000" smtClean="0">
                <a:solidFill>
                  <a:srgbClr val="FFFF00"/>
                </a:solidFill>
              </a:rPr>
              <a:t>scheduling checkpoint </a:t>
            </a:r>
            <a:r>
              <a:rPr lang="en-US" altLang="en-US" sz="2000" smtClean="0"/>
              <a:t>occurs at t = 0, when a job begins period or is finished, or when a new job arrives into the system </a:t>
            </a:r>
          </a:p>
          <a:p>
            <a:pPr lvl="1"/>
            <a:r>
              <a:rPr lang="en-US" altLang="en-US" sz="2000" smtClean="0"/>
              <a:t>If no new jobs enter the system, EDF is non-preemptive</a:t>
            </a:r>
          </a:p>
          <a:p>
            <a:pPr lvl="1"/>
            <a:r>
              <a:rPr lang="en-US" altLang="en-US" sz="2000" smtClean="0"/>
              <a:t>Sometimes the CPU is idle</a:t>
            </a:r>
          </a:p>
          <a:p>
            <a:r>
              <a:rPr lang="en-US" altLang="en-US" sz="2400" smtClean="0"/>
              <a:t>Need to compute schedule one dynamic job at a time until you reach the LCM of the job periods</a:t>
            </a:r>
          </a:p>
          <a:p>
            <a:pPr lvl="1"/>
            <a:r>
              <a:rPr lang="en-US" altLang="en-US" sz="2000" smtClean="0"/>
              <a:t>Can predict deadline miss, if 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EDF example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Suppose we have 2 jobs, A and B, with periods 10 and 15, and execution times 5 and 6.</a:t>
            </a:r>
          </a:p>
          <a:p>
            <a:r>
              <a:rPr lang="en-US" altLang="en-US" sz="2400" smtClean="0"/>
              <a:t>At t = 0, we schedule A because its deadline is earlier (10 &lt; 15).</a:t>
            </a:r>
          </a:p>
          <a:p>
            <a:r>
              <a:rPr lang="en-US" altLang="en-US" sz="2400" smtClean="0"/>
              <a:t>At t = 5, A is finished.  We can now schedule B.</a:t>
            </a:r>
          </a:p>
          <a:p>
            <a:r>
              <a:rPr lang="en-US" altLang="en-US" sz="2400" smtClean="0"/>
              <a:t>At t = 11, B is finished.  A has already started a new period, we can schedule it immediately.</a:t>
            </a:r>
          </a:p>
          <a:p>
            <a:r>
              <a:rPr lang="en-US" altLang="en-US" sz="2400" smtClean="0"/>
              <a:t>At t = 16, A is finished.  B already started a new period, so schedule it.</a:t>
            </a:r>
          </a:p>
          <a:p>
            <a:r>
              <a:rPr lang="en-US" altLang="en-US" sz="2400" smtClean="0"/>
              <a:t>At t = 22, B is finished.  Schedule A.</a:t>
            </a:r>
          </a:p>
          <a:p>
            <a:r>
              <a:rPr lang="en-US" altLang="en-US" sz="2400" smtClean="0"/>
              <a:t>At t = 27, A is finished, and CPU is idle until t = 30.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EDF: be careful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At certain scheduling checkpoints, you need to schedule the job with the earliest deadline.</a:t>
            </a:r>
          </a:p>
          <a:p>
            <a:pPr lvl="1"/>
            <a:r>
              <a:rPr lang="en-US" altLang="en-US" sz="2000" smtClean="0"/>
              <a:t>As long as that job has started its period.</a:t>
            </a:r>
          </a:p>
          <a:p>
            <a:pPr lvl="1"/>
            <a:r>
              <a:rPr lang="en-US" altLang="en-US" sz="2000" smtClean="0"/>
              <a:t>Do each cycle iteratively until the LCM of the job periods.</a:t>
            </a:r>
          </a:p>
          <a:p>
            <a:r>
              <a:rPr lang="en-US" altLang="en-US" sz="2400" smtClean="0"/>
              <a:t>Checkpoints include</a:t>
            </a:r>
          </a:p>
          <a:p>
            <a:pPr lvl="1"/>
            <a:r>
              <a:rPr lang="en-US" altLang="en-US" sz="2000" smtClean="0"/>
              <a:t>t = 0</a:t>
            </a:r>
          </a:p>
          <a:p>
            <a:pPr lvl="1"/>
            <a:r>
              <a:rPr lang="en-US" altLang="en-US" sz="2000" smtClean="0"/>
              <a:t>Whenever a job is finished executing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Whenever a job begins its period</a:t>
            </a:r>
          </a:p>
          <a:p>
            <a:pPr lvl="1"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</a:rPr>
              <a:t>	(</a:t>
            </a:r>
            <a:r>
              <a:rPr lang="en-US" altLang="en-US" sz="2000" smtClean="0"/>
              <a:t>This condition is important when we have maximum utilization.)</a:t>
            </a:r>
            <a:endParaRPr lang="en-US" altLang="en-US" sz="2000" smtClean="0">
              <a:solidFill>
                <a:srgbClr val="FFFF00"/>
              </a:solidFill>
            </a:endParaRPr>
          </a:p>
          <a:p>
            <a:r>
              <a:rPr lang="en-US" altLang="en-US" sz="2400" smtClean="0"/>
              <a:t>Example with 2 jobs</a:t>
            </a:r>
          </a:p>
          <a:p>
            <a:pPr lvl="1"/>
            <a:r>
              <a:rPr lang="en-US" altLang="en-US" sz="2000" smtClean="0"/>
              <a:t>Job A has period 6 and execution time 3.</a:t>
            </a:r>
          </a:p>
          <a:p>
            <a:pPr lvl="1"/>
            <a:r>
              <a:rPr lang="en-US" altLang="en-US" sz="2000" smtClean="0"/>
              <a:t>Job B has period 14 and execution time 7.</a:t>
            </a:r>
          </a:p>
          <a:p>
            <a:pPr lvl="1"/>
            <a:r>
              <a:rPr lang="en-US" altLang="en-US" sz="2000" smtClean="0"/>
              <a:t>U = 1.  We should be able to schedule these jobs with EDF.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Scheduler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Makes short-term decisions</a:t>
            </a:r>
          </a:p>
          <a:p>
            <a:pPr lvl="1"/>
            <a:r>
              <a:rPr lang="en-US" altLang="en-US" sz="2000" smtClean="0"/>
              <a:t>When?  Whenever a job changes state (becomes ready, needs to wait, finishes)</a:t>
            </a:r>
          </a:p>
          <a:p>
            <a:pPr lvl="1"/>
            <a:r>
              <a:rPr lang="en-US" altLang="en-US" sz="2000" smtClean="0"/>
              <a:t>Selects a job on the ready queue</a:t>
            </a:r>
          </a:p>
          <a:p>
            <a:pPr lvl="1"/>
            <a:r>
              <a:rPr lang="en-US" altLang="en-US" sz="2000" smtClean="0"/>
              <a:t>Dispatcher can then do the “context switch” to give CPU to new job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Should we preempt?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Non-preemptive</a:t>
            </a:r>
            <a:r>
              <a:rPr lang="en-US" altLang="en-US" sz="2000" smtClean="0"/>
              <a:t> = Job continues to execute until it has to wait or finishes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Preemptive</a:t>
            </a:r>
            <a:r>
              <a:rPr lang="en-US" altLang="en-US" sz="2000" smtClean="0"/>
              <a:t> = Job may be removed from CPU while doing work!</a:t>
            </a:r>
          </a:p>
          <a:p>
            <a:pPr lvl="1"/>
            <a:r>
              <a:rPr lang="en-US" altLang="en-US" sz="2000" smtClean="0"/>
              <a:t>When you preempt:  need to leave CPU “gracefully”.  May be in the middle of a system call or modifying shared data.  Often we let that operation complete.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 EDF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solidFill>
                  <a:srgbClr val="FFFF00"/>
                </a:solidFill>
              </a:rPr>
              <a:t>Wrong</a:t>
            </a:r>
            <a:r>
              <a:rPr lang="en-US" altLang="en-US" sz="2400" smtClean="0"/>
              <a:t> way:  </a:t>
            </a:r>
            <a:r>
              <a:rPr lang="en-US" altLang="en-US" sz="2400" u="sng" smtClean="0"/>
              <a:t>ignoring</a:t>
            </a:r>
            <a:r>
              <a:rPr lang="en-US" altLang="en-US" sz="2400" smtClean="0"/>
              <a:t> beginning of job periods</a:t>
            </a:r>
          </a:p>
          <a:p>
            <a:pPr lvl="1"/>
            <a:r>
              <a:rPr lang="en-US" altLang="en-US" sz="2000" smtClean="0"/>
              <a:t>At t = 0, we see jobs A (period 0-6) and B (period 0-14)</a:t>
            </a:r>
          </a:p>
          <a:p>
            <a:pPr lvl="1">
              <a:buFontTx/>
              <a:buNone/>
            </a:pPr>
            <a:r>
              <a:rPr lang="en-US" altLang="en-US" sz="2000" smtClean="0"/>
              <a:t>	Since A has sooner deadline, schedule A for its 3 cycles.</a:t>
            </a:r>
          </a:p>
          <a:p>
            <a:pPr lvl="1">
              <a:buFontTx/>
              <a:buNone/>
            </a:pPr>
            <a:endParaRPr lang="en-US" altLang="en-US" sz="2000" smtClean="0"/>
          </a:p>
          <a:p>
            <a:pPr lvl="1"/>
            <a:r>
              <a:rPr lang="en-US" altLang="en-US" sz="2000" smtClean="0"/>
              <a:t>At t = 3, we see jobs A (period 6-12) and B (period 0-14)</a:t>
            </a:r>
          </a:p>
          <a:p>
            <a:pPr lvl="1">
              <a:buFontTx/>
              <a:buNone/>
            </a:pPr>
            <a:r>
              <a:rPr lang="en-US" altLang="en-US" sz="2000" smtClean="0"/>
              <a:t>	Since A hasn’t started its period, our only choice is B, for its 7 cycles.</a:t>
            </a:r>
          </a:p>
          <a:p>
            <a:pPr lvl="1"/>
            <a:endParaRPr lang="en-US" altLang="en-US" sz="2000" smtClean="0"/>
          </a:p>
          <a:p>
            <a:pPr lvl="1"/>
            <a:r>
              <a:rPr lang="en-US" altLang="en-US" sz="2000" smtClean="0"/>
              <a:t>At t = 10, we have job A (period 6-12) and B (period 14-28)</a:t>
            </a:r>
          </a:p>
          <a:p>
            <a:pPr lvl="1">
              <a:buFontTx/>
              <a:buNone/>
            </a:pPr>
            <a:r>
              <a:rPr lang="en-US" altLang="en-US" sz="2000" smtClean="0"/>
              <a:t>	A has sooner deadline.  Schedule A for its 3 cycles.</a:t>
            </a:r>
          </a:p>
          <a:p>
            <a:pPr lvl="1"/>
            <a:endParaRPr lang="en-US" altLang="en-US" sz="2000" smtClean="0"/>
          </a:p>
          <a:p>
            <a:pPr lvl="1"/>
            <a:r>
              <a:rPr lang="en-US" altLang="en-US" sz="2000" smtClean="0"/>
              <a:t>At t = 13, A is finished but it missed its deadline.  We don’t want this to happen!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mtClean="0"/>
              <a:t>continued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en-US" sz="2400" smtClean="0"/>
              <a:t>Job A = (per 6, exec 3)	Job B = (per 14, exec 7)</a:t>
            </a:r>
          </a:p>
          <a:p>
            <a:r>
              <a:rPr lang="en-US" altLang="en-US" sz="2400" smtClean="0"/>
              <a:t>Correct EDF schedule that takes into account the start of a job period as another scheduling checkpoint</a:t>
            </a:r>
          </a:p>
          <a:p>
            <a:endParaRPr lang="en-US" altLang="en-US" sz="2400" smtClean="0"/>
          </a:p>
          <a:p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r>
              <a:rPr lang="en-US" altLang="en-US" sz="2400" smtClean="0"/>
              <a:t>Notice:</a:t>
            </a:r>
          </a:p>
          <a:p>
            <a:pPr lvl="1"/>
            <a:r>
              <a:rPr lang="en-US" altLang="en-US" sz="2000" smtClean="0"/>
              <a:t>At t = 12 and t = 24, we don’t preempt job B, because B’s deadline is sooner.  In the other cases when A’s period begins, A takes the higher priority.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81371"/>
              </p:ext>
            </p:extLst>
          </p:nvPr>
        </p:nvGraphicFramePr>
        <p:xfrm>
          <a:off x="533400" y="2971800"/>
          <a:ext cx="8048635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893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098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marL="91436" marR="91436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9273"/>
              </p:ext>
            </p:extLst>
          </p:nvPr>
        </p:nvGraphicFramePr>
        <p:xfrm>
          <a:off x="533400" y="4191000"/>
          <a:ext cx="8001000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31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37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39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42</a:t>
                      </a:r>
                      <a:endParaRPr lang="en-US" sz="14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5-Point Star 5"/>
          <p:cNvSpPr/>
          <p:nvPr/>
        </p:nvSpPr>
        <p:spPr bwMode="auto">
          <a:xfrm>
            <a:off x="2743200" y="2819400"/>
            <a:ext cx="152400" cy="152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5-Point Star 6"/>
          <p:cNvSpPr/>
          <p:nvPr/>
        </p:nvSpPr>
        <p:spPr bwMode="auto">
          <a:xfrm>
            <a:off x="5029200" y="2819400"/>
            <a:ext cx="152400" cy="152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5-Point Star 7"/>
          <p:cNvSpPr/>
          <p:nvPr/>
        </p:nvSpPr>
        <p:spPr bwMode="auto">
          <a:xfrm>
            <a:off x="7315200" y="2819400"/>
            <a:ext cx="152400" cy="152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1600200" y="4038600"/>
            <a:ext cx="152400" cy="152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5-Point Star 9"/>
          <p:cNvSpPr/>
          <p:nvPr/>
        </p:nvSpPr>
        <p:spPr bwMode="auto">
          <a:xfrm>
            <a:off x="3886200" y="4038600"/>
            <a:ext cx="152400" cy="152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5-Point Star 10"/>
          <p:cNvSpPr/>
          <p:nvPr/>
        </p:nvSpPr>
        <p:spPr bwMode="auto">
          <a:xfrm>
            <a:off x="6172200" y="4038600"/>
            <a:ext cx="152400" cy="152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9954" name="Sun 11"/>
          <p:cNvSpPr>
            <a:spLocks noChangeArrowheads="1"/>
          </p:cNvSpPr>
          <p:nvPr/>
        </p:nvSpPr>
        <p:spPr bwMode="auto">
          <a:xfrm>
            <a:off x="5791200" y="3733800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9955" name="Sun 12"/>
          <p:cNvSpPr>
            <a:spLocks noChangeArrowheads="1"/>
          </p:cNvSpPr>
          <p:nvPr/>
        </p:nvSpPr>
        <p:spPr bwMode="auto">
          <a:xfrm>
            <a:off x="3124200" y="4953000"/>
            <a:ext cx="152400" cy="152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RM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Most often used because it’s easy</a:t>
            </a:r>
          </a:p>
          <a:p>
            <a:r>
              <a:rPr lang="en-US" altLang="en-US" sz="2400" smtClean="0"/>
              <a:t>Inherently preemptive</a:t>
            </a:r>
          </a:p>
          <a:p>
            <a:r>
              <a:rPr lang="en-US" altLang="en-US" sz="2400" smtClean="0"/>
              <a:t>Assign each job a fixed priority based on its period</a:t>
            </a:r>
          </a:p>
          <a:p>
            <a:pPr lvl="1"/>
            <a:r>
              <a:rPr lang="en-US" altLang="en-US" sz="2000" smtClean="0"/>
              <a:t>The shorter the period, the more often this job must execute, the more deadlines it has </a:t>
            </a:r>
            <a:r>
              <a:rPr lang="en-US" altLang="en-US" sz="2000" smtClean="0">
                <a:sym typeface="Wingdings" panose="05000000000000000000" pitchFamily="2" charset="2"/>
              </a:rPr>
              <a:t> the higher the priority</a:t>
            </a:r>
            <a:endParaRPr lang="en-US" altLang="en-US" sz="2000" smtClean="0"/>
          </a:p>
          <a:p>
            <a:r>
              <a:rPr lang="en-US" altLang="en-US" sz="2400" smtClean="0"/>
              <a:t>Determine in advance the schedule of the highest priority job</a:t>
            </a:r>
          </a:p>
          <a:p>
            <a:pPr lvl="1"/>
            <a:r>
              <a:rPr lang="en-US" altLang="en-US" sz="2000" smtClean="0"/>
              <a:t>Continue for other jobs in descending order of priority</a:t>
            </a:r>
          </a:p>
          <a:p>
            <a:pPr lvl="1"/>
            <a:r>
              <a:rPr lang="en-US" altLang="en-US" sz="2000" smtClean="0"/>
              <a:t>Be sure not to “schedule” a job before its period begins</a:t>
            </a:r>
          </a:p>
          <a:p>
            <a:r>
              <a:rPr lang="en-US" altLang="en-US" sz="2400" smtClean="0"/>
              <a:t>Less tedious than EDF to compute entire schedule</a:t>
            </a:r>
          </a:p>
          <a:p>
            <a:pPr lvl="1"/>
            <a:r>
              <a:rPr lang="en-US" altLang="en-US" sz="2000" smtClean="0"/>
              <a:t>For highest priority job, you know exactly when it will execute</a:t>
            </a:r>
          </a:p>
          <a:p>
            <a:pPr lvl="1"/>
            <a:r>
              <a:rPr lang="en-US" altLang="en-US" sz="2000" smtClean="0"/>
              <a:t>Other jobs may be preempted by higher priority jobs that were scheduled first</a:t>
            </a:r>
          </a:p>
          <a:p>
            <a:pPr>
              <a:buFontTx/>
              <a:buNone/>
            </a:pP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RM (2)</a:t>
            </a:r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en-US" sz="2400" smtClean="0"/>
              <a:t>Sometimes not possible to find a schedule</a:t>
            </a:r>
          </a:p>
          <a:p>
            <a:pPr lvl="1"/>
            <a:r>
              <a:rPr lang="en-US" altLang="en-US" sz="2000" smtClean="0"/>
              <a:t>Our ability to schedule is more limited than EDF.</a:t>
            </a:r>
          </a:p>
          <a:p>
            <a:r>
              <a:rPr lang="en-US" altLang="en-US" sz="2400" smtClean="0"/>
              <a:t>There is a simple mathematical check to see if a RM schedule is possible:</a:t>
            </a:r>
          </a:p>
          <a:p>
            <a:pPr lvl="1"/>
            <a:r>
              <a:rPr lang="en-US" altLang="en-US" sz="2000" smtClean="0"/>
              <a:t>We can schedule if the total utilization is </a:t>
            </a:r>
            <a:r>
              <a:rPr lang="en-US" altLang="en-US" sz="2000" smtClean="0">
                <a:sym typeface="Symbol" panose="05050102010706020507" pitchFamily="18" charset="2"/>
              </a:rPr>
              <a:t> n (2</a:t>
            </a:r>
            <a:r>
              <a:rPr lang="en-US" altLang="en-US" sz="2000" baseline="30000" smtClean="0">
                <a:sym typeface="Symbol" panose="05050102010706020507" pitchFamily="18" charset="2"/>
              </a:rPr>
              <a:t>1/n</a:t>
            </a:r>
            <a:r>
              <a:rPr lang="en-US" altLang="en-US" sz="2000" smtClean="0">
                <a:sym typeface="Symbol" panose="05050102010706020507" pitchFamily="18" charset="2"/>
              </a:rPr>
              <a:t>  – 1)</a:t>
            </a:r>
          </a:p>
          <a:p>
            <a:pPr lvl="1">
              <a:buFontTx/>
              <a:buNone/>
            </a:pPr>
            <a:r>
              <a:rPr lang="en-US" altLang="en-US" sz="2000" smtClean="0">
                <a:sym typeface="Symbol" panose="05050102010706020507" pitchFamily="18" charset="2"/>
              </a:rPr>
              <a:t>	Proved by Liu and Layland in 1973.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If  n (2</a:t>
            </a:r>
            <a:r>
              <a:rPr lang="en-US" altLang="en-US" sz="2000" baseline="30000" smtClean="0">
                <a:sym typeface="Symbol" panose="05050102010706020507" pitchFamily="18" charset="2"/>
              </a:rPr>
              <a:t>1/n</a:t>
            </a:r>
            <a:r>
              <a:rPr lang="en-US" altLang="en-US" sz="2000" smtClean="0">
                <a:sym typeface="Symbol" panose="05050102010706020507" pitchFamily="18" charset="2"/>
              </a:rPr>
              <a:t>  – 1)  &lt;  U   1, the test is inconclusive.  Must compute the schedule to find out.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Ex.  If n = 2, we are guaranteed to find a RM schedule if U &lt; 82%, but for 90% it gets risky.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Large experiments using random job parameters show that RM is reliable up to about 88% utilization.</a:t>
            </a:r>
          </a:p>
          <a:p>
            <a:pPr lvl="1">
              <a:buFontTx/>
              <a:buNone/>
            </a:pPr>
            <a:endParaRPr lang="en-US" altLang="en-US" sz="20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5867400"/>
          <a:ext cx="8267700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Symbol"/>
                        </a:rPr>
                        <a:t>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P(RM)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1.000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0.828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0.780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0.757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0.743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0.735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0.729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0.724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0.693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RM Example</a:t>
            </a:r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Suppose we have 2 jobs, C and D, with periods of 2 and 3, both with execution time 1.</a:t>
            </a:r>
          </a:p>
          <a:p>
            <a:r>
              <a:rPr lang="en-US" altLang="en-US" sz="2400" smtClean="0"/>
              <a:t>U = 1/2 + 1/3 &gt; 82%, so RM is risky.  Let’s try it…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Schedule the more frequent job first.</a:t>
            </a:r>
          </a:p>
          <a:p>
            <a:endParaRPr lang="en-US" altLang="en-US" sz="2400" smtClean="0"/>
          </a:p>
          <a:p>
            <a:endParaRPr lang="en-US" altLang="en-US" sz="2400" smtClean="0"/>
          </a:p>
          <a:p>
            <a:r>
              <a:rPr lang="en-US" altLang="en-US" sz="2400" smtClean="0"/>
              <a:t>Then schedule job D.</a:t>
            </a:r>
          </a:p>
          <a:p>
            <a:endParaRPr lang="en-US" altLang="en-US" sz="2400" smtClean="0"/>
          </a:p>
          <a:p>
            <a:endParaRPr lang="en-US" altLang="en-US" sz="2400" smtClean="0"/>
          </a:p>
          <a:p>
            <a:r>
              <a:rPr lang="en-US" altLang="en-US" sz="2400" smtClean="0"/>
              <a:t>Looks okay!</a:t>
            </a:r>
          </a:p>
          <a:p>
            <a:pPr>
              <a:buFontTx/>
              <a:buNone/>
            </a:pPr>
            <a:endParaRPr lang="en-US" altLang="en-US" sz="2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0386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52578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RM Example 2</a:t>
            </a:r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Let’s look at earlier set of tasks, A and B, with periods of 10 and 15, and execution times of 5 and 6.</a:t>
            </a:r>
          </a:p>
          <a:p>
            <a:r>
              <a:rPr lang="en-US" altLang="en-US" sz="2400" dirty="0" smtClean="0"/>
              <a:t>U = 5/10 + 6/15 = 0.9, also risky.</a:t>
            </a:r>
          </a:p>
          <a:p>
            <a:r>
              <a:rPr lang="en-US" altLang="en-US" sz="2400" dirty="0" smtClean="0"/>
              <a:t>Schedule task A first.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Schedule task B into available spaces.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>
              <a:buFontTx/>
              <a:buNone/>
            </a:pPr>
            <a:endParaRPr lang="en-US" alt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922700"/>
              </p:ext>
            </p:extLst>
          </p:nvPr>
        </p:nvGraphicFramePr>
        <p:xfrm>
          <a:off x="457200" y="3581400"/>
          <a:ext cx="8229600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05222"/>
              </p:ext>
            </p:extLst>
          </p:nvPr>
        </p:nvGraphicFramePr>
        <p:xfrm>
          <a:off x="457200" y="5181600"/>
          <a:ext cx="8229600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Comparison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Consider this set of jobs</a:t>
            </a:r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r>
              <a:rPr lang="en-US" altLang="en-US" sz="2400" smtClean="0"/>
              <a:t>What is the total utilization ratio?  Are EDF and RM schedules feasible?</a:t>
            </a:r>
          </a:p>
          <a:p>
            <a:r>
              <a:rPr lang="en-US" altLang="en-US" sz="2400" smtClean="0"/>
              <a:t>Handout</a:t>
            </a:r>
          </a:p>
          <a:p>
            <a:endParaRPr lang="en-US" altLang="en-US" sz="2400" smtClean="0"/>
          </a:p>
          <a:p>
            <a:endParaRPr lang="en-US" altLang="en-US" sz="2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2133600"/>
          <a:ext cx="3832225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Job #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Period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Execution time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25" marR="9142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RM vs. EDF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EDF</a:t>
            </a:r>
          </a:p>
          <a:p>
            <a:pPr lvl="1"/>
            <a:r>
              <a:rPr lang="en-US" altLang="en-US" sz="2000" smtClean="0"/>
              <a:t>Job’s priority is dynamic, hard to predict in advance</a:t>
            </a:r>
          </a:p>
          <a:p>
            <a:pPr lvl="1"/>
            <a:r>
              <a:rPr lang="en-US" altLang="en-US" sz="2000" smtClean="0"/>
              <a:t>Too democratic / egalitarian?  Maybe we are trying to execute too many jobs.</a:t>
            </a:r>
          </a:p>
          <a:p>
            <a:r>
              <a:rPr lang="en-US" altLang="en-US" sz="2400" smtClean="0"/>
              <a:t>RM</a:t>
            </a:r>
          </a:p>
          <a:p>
            <a:pPr lvl="1"/>
            <a:r>
              <a:rPr lang="en-US" altLang="en-US" sz="2000" smtClean="0"/>
              <a:t>Fixed priority is often desirable</a:t>
            </a:r>
          </a:p>
          <a:p>
            <a:pPr lvl="1"/>
            <a:r>
              <a:rPr lang="en-US" altLang="en-US" sz="2000" smtClean="0"/>
              <a:t>Higher priority job will have better response times overall, not bothered by a lower priority job that luckily has an upcoming deadline.</a:t>
            </a:r>
          </a:p>
          <a:p>
            <a:pPr lvl="1"/>
            <a:r>
              <a:rPr lang="en-US" altLang="en-US" sz="2000" smtClean="0"/>
              <a:t>RM cannot handle utilization up to 1 unless periods are in sync, as in  1 : n</a:t>
            </a:r>
            <a:r>
              <a:rPr lang="en-US" altLang="en-US" sz="2000" baseline="-25000" smtClean="0"/>
              <a:t>1 </a:t>
            </a:r>
            <a:r>
              <a:rPr lang="en-US" altLang="en-US" sz="2000" smtClean="0"/>
              <a:t>: n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n</a:t>
            </a:r>
            <a:r>
              <a:rPr lang="en-US" altLang="en-US" sz="2000" baseline="-25000" smtClean="0"/>
              <a:t>2 </a:t>
            </a:r>
            <a:r>
              <a:rPr lang="en-US" altLang="en-US" sz="2000" smtClean="0"/>
              <a:t>: n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n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n</a:t>
            </a:r>
            <a:r>
              <a:rPr lang="en-US" altLang="en-US" sz="2000" baseline="-25000" smtClean="0"/>
              <a:t>3 </a:t>
            </a:r>
            <a:r>
              <a:rPr lang="en-US" altLang="en-US" sz="2000" smtClean="0"/>
              <a:t>: …  </a:t>
            </a:r>
          </a:p>
          <a:p>
            <a:pPr lvl="1">
              <a:buFontTx/>
              <a:buNone/>
            </a:pPr>
            <a:r>
              <a:rPr lang="en-US" altLang="en-US" sz="2000" smtClean="0"/>
              <a:t>	(Analogy:  Telling time is easy until you get to months/years.)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RM example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Let’s return to previous example, this time using RM.</a:t>
            </a:r>
          </a:p>
          <a:p>
            <a:pPr lvl="1"/>
            <a:r>
              <a:rPr lang="en-US" altLang="en-US" sz="2000" smtClean="0"/>
              <a:t>Job A = (per 6, exec 3)    Job B = (per 14, exec 7)</a:t>
            </a:r>
          </a:p>
          <a:p>
            <a:pPr lvl="1"/>
            <a:r>
              <a:rPr lang="en-US" altLang="en-US" sz="2000" smtClean="0"/>
              <a:t>Hyperperiod is 42</a:t>
            </a:r>
          </a:p>
          <a:p>
            <a:pPr lvl="1"/>
            <a:r>
              <a:rPr lang="en-US" altLang="en-US" sz="2000" smtClean="0"/>
              <a:t>First, we must schedule job A, because it has shorter period.</a:t>
            </a:r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r>
              <a:rPr lang="en-US" altLang="en-US" sz="2000" smtClean="0"/>
              <a:t>Next, schedule job B.</a:t>
            </a:r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r>
              <a:rPr lang="en-US" altLang="en-US" sz="2000" smtClean="0"/>
              <a:t>Uh-oh!  During B’s period 0-14, it is only able to execute for 6 cycles.  Deadline miss </a:t>
            </a:r>
            <a:r>
              <a:rPr lang="en-US" altLang="en-US" sz="2000" smtClean="0">
                <a:sym typeface="Wingdings" panose="05000000000000000000" pitchFamily="2" charset="2"/>
              </a:rPr>
              <a:t> This job set cannot be scheduled.  But it could if either job’s execution time were less  reduce U.</a:t>
            </a:r>
            <a:endParaRPr lang="en-US" altLang="en-US" sz="20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352800"/>
          <a:ext cx="6799267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03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77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03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03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03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03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4724400"/>
          <a:ext cx="6799267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03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77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03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03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03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03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09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RM Utilization bound</a:t>
            </a:r>
          </a:p>
        </p:txBody>
      </p:sp>
      <p:sp>
        <p:nvSpPr>
          <p:cNvPr id="1280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Liu and Layland (1973):  “Scheduling Algorithms for Multiprogramming in a Hard Real-Time Environment”</a:t>
            </a:r>
          </a:p>
          <a:p>
            <a:pPr lvl="1"/>
            <a:r>
              <a:rPr lang="en-US" altLang="en-US" sz="2000" smtClean="0"/>
              <a:t>They first looked at the case of 2 jobs.  What is the maximum CPU utilization that RM will always work?  </a:t>
            </a:r>
            <a:r>
              <a:rPr lang="en-US" altLang="en-US" sz="2000" smtClean="0">
                <a:solidFill>
                  <a:srgbClr val="FFFF00"/>
                </a:solidFill>
              </a:rPr>
              <a:t>Express U as a function of 1 of the job’s execution time</a:t>
            </a:r>
            <a:r>
              <a:rPr lang="en-US" altLang="en-US" sz="2000" smtClean="0"/>
              <a:t>, assuming the other job will fully utilize the CPU during its period.</a:t>
            </a:r>
          </a:p>
          <a:p>
            <a:r>
              <a:rPr lang="en-US" altLang="en-US" sz="2400" smtClean="0"/>
              <a:t>We have 2 jobs</a:t>
            </a:r>
          </a:p>
          <a:p>
            <a:pPr lvl="1"/>
            <a:r>
              <a:rPr lang="en-US" altLang="en-US" sz="2000" smtClean="0"/>
              <a:t>Job j1 has period T1 = 8       Job j2 has period T2 = 12</a:t>
            </a:r>
          </a:p>
          <a:p>
            <a:pPr lvl="1"/>
            <a:r>
              <a:rPr lang="en-US" altLang="en-US" sz="2000" smtClean="0"/>
              <a:t>Let’s see what execution times C1 and C2 we can have, and what effect this has on the CPU utilization.</a:t>
            </a:r>
          </a:p>
          <a:p>
            <a:pPr lvl="1"/>
            <a:r>
              <a:rPr lang="en-US" altLang="en-US" sz="2000" smtClean="0"/>
              <a:t>During one of j2’s periods, how many times will j1 start?</a:t>
            </a:r>
          </a:p>
          <a:p>
            <a:pPr lvl="1">
              <a:buFontTx/>
              <a:buNone/>
            </a:pPr>
            <a:r>
              <a:rPr lang="en-US" altLang="en-US" sz="2000" smtClean="0"/>
              <a:t>	In general:  ceil(T2/T1).  In our case, ceil(12/8) = 2.</a:t>
            </a:r>
          </a:p>
          <a:p>
            <a:pPr lvl="1"/>
            <a:r>
              <a:rPr lang="en-US" altLang="en-US" sz="2000" smtClean="0"/>
              <a:t>They derive formulas to determine C2 and U, once we decide on a value of C1.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Scheduling criteria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solidFill>
                  <a:srgbClr val="FFFF00"/>
                </a:solidFill>
              </a:rPr>
              <a:t>CPU utilization </a:t>
            </a:r>
            <a:r>
              <a:rPr lang="en-US" altLang="en-US" sz="2400" smtClean="0"/>
              <a:t>= what % of time CPU is executing instructions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Throughput</a:t>
            </a:r>
            <a:r>
              <a:rPr lang="en-US" altLang="en-US" sz="2400" smtClean="0"/>
              <a:t> = # or rate of jobs completed in some time period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Turnaround time </a:t>
            </a:r>
            <a:r>
              <a:rPr lang="en-US" altLang="en-US" sz="2400" smtClean="0"/>
              <a:t>= (finish time) – (request time)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Waiting time </a:t>
            </a:r>
            <a:r>
              <a:rPr lang="en-US" altLang="en-US" sz="2400" smtClean="0"/>
              <a:t>= how long spent in ready state</a:t>
            </a:r>
          </a:p>
          <a:p>
            <a:pPr lvl="1"/>
            <a:r>
              <a:rPr lang="en-US" altLang="en-US" sz="2000" smtClean="0"/>
              <a:t>Confusing name!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Response time </a:t>
            </a:r>
            <a:r>
              <a:rPr lang="en-US" altLang="en-US" sz="2400" smtClean="0"/>
              <a:t>= how long after request that a job begins to produce output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Usually, we want to optimize the “average” of each measure.  e.g.  Reduce average turnaround time.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continued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We have job j1 (T1 = 8)    and job j2  (T2 = 12)</a:t>
            </a:r>
          </a:p>
          <a:p>
            <a:r>
              <a:rPr lang="en-US" altLang="en-US" sz="2400" dirty="0" smtClean="0"/>
              <a:t>Suppose C1 = 2.</a:t>
            </a:r>
          </a:p>
          <a:p>
            <a:pPr lvl="1"/>
            <a:r>
              <a:rPr lang="en-US" altLang="en-US" sz="2000" dirty="0" smtClean="0"/>
              <a:t>C2 = T2 – C1 * (number of times j1 starts)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		   = T2 – C1 * ceil (T2 / T1)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	     = 12 – 2 ceil (12 / 8) = 8.</a:t>
            </a:r>
            <a:endParaRPr lang="en-US" altLang="en-US" sz="1600" dirty="0" smtClean="0"/>
          </a:p>
          <a:p>
            <a:pPr lvl="1"/>
            <a:r>
              <a:rPr lang="en-US" altLang="en-US" sz="2000" dirty="0" smtClean="0"/>
              <a:t>We can compute U = 2/8 + 8/12 = 11/12.</a:t>
            </a:r>
          </a:p>
          <a:p>
            <a:r>
              <a:rPr lang="en-US" altLang="en-US" sz="2400" dirty="0" smtClean="0"/>
              <a:t>Suppose C1 = 4</a:t>
            </a:r>
          </a:p>
          <a:p>
            <a:pPr lvl="1"/>
            <a:r>
              <a:rPr lang="en-US" altLang="en-US" sz="2000" dirty="0" smtClean="0"/>
              <a:t>C2 = 4</a:t>
            </a:r>
          </a:p>
          <a:p>
            <a:pPr lvl="1"/>
            <a:r>
              <a:rPr lang="en-US" altLang="en-US" sz="2000" dirty="0" smtClean="0"/>
              <a:t>U = 4/8 + 4/12 = 5/6</a:t>
            </a:r>
          </a:p>
          <a:p>
            <a:pPr lvl="1"/>
            <a:r>
              <a:rPr lang="en-US" altLang="en-US" sz="2000" dirty="0" smtClean="0">
                <a:solidFill>
                  <a:srgbClr val="FFFF00"/>
                </a:solidFill>
              </a:rPr>
              <a:t>In this case, the </a:t>
            </a:r>
            <a:r>
              <a:rPr lang="en-US" altLang="en-US" sz="2000" dirty="0" smtClean="0">
                <a:solidFill>
                  <a:srgbClr val="FFFF00"/>
                </a:solidFill>
              </a:rPr>
              <a:t>CPU utilization is actually lower as we increase the execution time of j1.</a:t>
            </a:r>
          </a:p>
          <a:p>
            <a:r>
              <a:rPr lang="en-US" altLang="en-US" sz="2400" dirty="0" smtClean="0"/>
              <a:t>…  If the last execution of j1 spills over into the next period of j2, the opposite trend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Formula</a:t>
            </a:r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Eventually, Liu and Layland derive this general formula for maximum utilization for 2 jobs:</a:t>
            </a:r>
          </a:p>
          <a:p>
            <a:pPr>
              <a:buFontTx/>
              <a:buNone/>
            </a:pPr>
            <a:r>
              <a:rPr lang="en-US" altLang="en-US" sz="2400" smtClean="0"/>
              <a:t>	U = 1 – x(1 – x)/(W + x)</a:t>
            </a:r>
          </a:p>
          <a:p>
            <a:pPr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000" smtClean="0"/>
              <a:t>	where W = floor(T2/T1)</a:t>
            </a:r>
          </a:p>
          <a:p>
            <a:pPr>
              <a:buFontTx/>
              <a:buNone/>
            </a:pPr>
            <a:r>
              <a:rPr lang="en-US" altLang="en-US" sz="2000" smtClean="0"/>
              <a:t>		and x = T2/T1 – floor(T2/T1)</a:t>
            </a:r>
          </a:p>
          <a:p>
            <a:r>
              <a:rPr lang="en-US" altLang="en-US" sz="2400" smtClean="0"/>
              <a:t>We want to minimize U:  to find at what level we can guarantee schedulability.  In this case W = 1, so</a:t>
            </a:r>
          </a:p>
          <a:p>
            <a:pPr>
              <a:buFontTx/>
              <a:buNone/>
            </a:pPr>
            <a:r>
              <a:rPr lang="en-US" altLang="en-US" sz="2400" smtClean="0"/>
              <a:t>	U = 1 – x(1 – x) / (1 + x)</a:t>
            </a:r>
          </a:p>
          <a:p>
            <a:r>
              <a:rPr lang="en-US" altLang="en-US" sz="2400" smtClean="0"/>
              <a:t>Setting the derivative equal to 0, we get x = √2 – 1, and U(√2 – 1) = 2(√2 – 1) = about 0.83</a:t>
            </a:r>
          </a:p>
          <a:p>
            <a:r>
              <a:rPr lang="en-US" altLang="en-US" sz="2400" smtClean="0"/>
              <a:t>Result can be generalized to n jobs:  U = n(2^(1/n) –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 scheduling algorithms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First-come, first-served</a:t>
            </a:r>
          </a:p>
          <a:p>
            <a:r>
              <a:rPr lang="en-US" altLang="en-US" sz="2400" smtClean="0"/>
              <a:t>Round robin</a:t>
            </a:r>
          </a:p>
          <a:p>
            <a:pPr lvl="1"/>
            <a:r>
              <a:rPr lang="en-US" altLang="en-US" sz="2000" smtClean="0"/>
              <a:t>Like FCFS, but each job has a limited </a:t>
            </a:r>
            <a:r>
              <a:rPr lang="en-US" altLang="en-US" sz="2000" smtClean="0">
                <a:solidFill>
                  <a:srgbClr val="FFFF00"/>
                </a:solidFill>
              </a:rPr>
              <a:t>time quantum</a:t>
            </a:r>
          </a:p>
          <a:p>
            <a:r>
              <a:rPr lang="en-US" altLang="en-US" sz="2400" smtClean="0"/>
              <a:t>Shortest job next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We use a Gantt chart to view and evaluate a schedule</a:t>
            </a:r>
          </a:p>
          <a:p>
            <a:pPr lvl="1"/>
            <a:r>
              <a:rPr lang="en-US" altLang="en-US" sz="2000" smtClean="0"/>
              <a:t>e.g. compute average turnaround time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Often, key question is – in what order do we execute jobs?</a:t>
            </a:r>
          </a:p>
          <a:p>
            <a:r>
              <a:rPr lang="en-US" altLang="en-US" sz="2400" smtClean="0"/>
              <a:t>Let’s compare FCFS and SJN…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1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r>
              <a:rPr lang="en-US" altLang="en-US" sz="2400" smtClean="0"/>
              <a:t>First-come, first-served</a:t>
            </a:r>
          </a:p>
          <a:p>
            <a:pPr lvl="1"/>
            <a:r>
              <a:rPr lang="en-US" altLang="en-US" sz="2000" smtClean="0"/>
              <a:t>Process 1 can execute from t=0 to t=20</a:t>
            </a:r>
          </a:p>
          <a:p>
            <a:pPr lvl="1"/>
            <a:r>
              <a:rPr lang="en-US" altLang="en-US" sz="2000" smtClean="0"/>
              <a:t>Process 2 can execute from t=20 to t=50</a:t>
            </a:r>
          </a:p>
          <a:p>
            <a:pPr lvl="1"/>
            <a:r>
              <a:rPr lang="en-US" altLang="en-US" sz="2000" smtClean="0"/>
              <a:t>Process 3 can execute from t=50 to t=90</a:t>
            </a:r>
          </a:p>
          <a:p>
            <a:pPr lvl="1"/>
            <a:r>
              <a:rPr lang="en-US" altLang="en-US" sz="2000" smtClean="0"/>
              <a:t>Process 4 can execute from t=90 to t=100</a:t>
            </a:r>
          </a:p>
          <a:p>
            <a:r>
              <a:rPr lang="en-US" altLang="en-US" sz="2400" smtClean="0"/>
              <a:t>We can enter this info as extra columns in the table.</a:t>
            </a:r>
          </a:p>
          <a:p>
            <a:r>
              <a:rPr lang="en-US" altLang="en-US" sz="2400" smtClean="0"/>
              <a:t>What is the average turnaround time?</a:t>
            </a:r>
          </a:p>
          <a:p>
            <a:r>
              <a:rPr lang="en-US" altLang="en-US" sz="2400" smtClean="0"/>
              <a:t>What if we tried Shortest Job Next?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371600"/>
          <a:ext cx="67246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 number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of request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Execution time needed</a:t>
                      </a:r>
                      <a:endParaRPr lang="en-US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2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z="2400" smtClean="0"/>
              <a:t>Note that it’s possible to have </a:t>
            </a:r>
            <a:r>
              <a:rPr lang="en-US" altLang="en-US" sz="2400" smtClean="0">
                <a:solidFill>
                  <a:srgbClr val="FFFF00"/>
                </a:solidFill>
              </a:rPr>
              <a:t>idle</a:t>
            </a:r>
            <a:r>
              <a:rPr lang="en-US" altLang="en-US" sz="2400" smtClean="0"/>
              <a:t> time.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828800"/>
          <a:ext cx="67246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 number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of request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Execution time needed</a:t>
                      </a:r>
                      <a:endParaRPr lang="en-US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load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 measure of how “busy” the CPU is</a:t>
            </a:r>
          </a:p>
          <a:p>
            <a:r>
              <a:rPr lang="en-US" altLang="en-US" sz="2400" smtClean="0"/>
              <a:t>At an instant:  </a:t>
            </a:r>
            <a:r>
              <a:rPr lang="en-US" altLang="en-US" sz="2400" smtClean="0">
                <a:solidFill>
                  <a:srgbClr val="FFFF00"/>
                </a:solidFill>
              </a:rPr>
              <a:t>how many tasks are currently running or ready.</a:t>
            </a:r>
          </a:p>
          <a:p>
            <a:pPr lvl="1"/>
            <a:r>
              <a:rPr lang="en-US" altLang="en-US" sz="2000" smtClean="0"/>
              <a:t>If load &gt; 1, the system is “overloaded”, and work is backing up.</a:t>
            </a:r>
          </a:p>
          <a:p>
            <a:r>
              <a:rPr lang="en-US" altLang="en-US" sz="2400" smtClean="0"/>
              <a:t>Typically reported as an average of the last 1, 5, or 15 minutes.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Based on the schedule, can calculate average load as well as maximum (peak) load.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1</a:t>
            </a:r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r>
              <a:rPr lang="en-US" altLang="en-US" sz="2400" smtClean="0"/>
              <a:t>FCFS schedule can also be depicted this way:</a:t>
            </a:r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r>
              <a:rPr lang="en-US" altLang="en-US" sz="2400" smtClean="0"/>
              <a:t>What can we say about the load?</a:t>
            </a:r>
          </a:p>
          <a:p>
            <a:endParaRPr lang="en-US" altLang="en-US" sz="2400" smtClean="0"/>
          </a:p>
          <a:p>
            <a:endParaRPr lang="en-US" altLang="en-US" sz="2400" smtClean="0"/>
          </a:p>
          <a:p>
            <a:pPr lvl="1">
              <a:buFontTx/>
              <a:buNone/>
            </a:pPr>
            <a:endParaRPr lang="en-US" altLang="en-US" sz="20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371600"/>
          <a:ext cx="50291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5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5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Finish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038600"/>
          <a:ext cx="805498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02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0274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X</a:t>
                      </a:r>
                      <a:endParaRPr lang="en-US" sz="1800" b="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X</a:t>
                      </a:r>
                      <a:endParaRPr lang="en-US" sz="1800" b="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X</a:t>
                      </a:r>
                      <a:endParaRPr lang="en-US" sz="1800" b="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X</a:t>
                      </a:r>
                      <a:endParaRPr lang="en-US" sz="1800" b="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5" marR="91435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L="91435" marR="91435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7429" name="TextBox 5"/>
          <p:cNvSpPr txBox="1">
            <a:spLocks noChangeArrowheads="1"/>
          </p:cNvSpPr>
          <p:nvPr/>
        </p:nvSpPr>
        <p:spPr bwMode="auto">
          <a:xfrm>
            <a:off x="6858000" y="2057400"/>
            <a:ext cx="2057400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“Request time” aka “Arrival time”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9441</TotalTime>
  <Words>3919</Words>
  <Application>Microsoft Office PowerPoint</Application>
  <PresentationFormat>On-screen Show (4:3)</PresentationFormat>
  <Paragraphs>870</Paragraphs>
  <Slides>41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Symbol</vt:lpstr>
      <vt:lpstr>Wingdings</vt:lpstr>
      <vt:lpstr>Default Design</vt:lpstr>
      <vt:lpstr>CS 346 – Chapter 6</vt:lpstr>
      <vt:lpstr>Schedule issues</vt:lpstr>
      <vt:lpstr>Scheduler</vt:lpstr>
      <vt:lpstr>Scheduling criteria</vt:lpstr>
      <vt:lpstr>Some scheduling algorithms</vt:lpstr>
      <vt:lpstr>Example 1</vt:lpstr>
      <vt:lpstr>Example 2</vt:lpstr>
      <vt:lpstr>System load</vt:lpstr>
      <vt:lpstr>Example 1</vt:lpstr>
      <vt:lpstr>Example 2</vt:lpstr>
      <vt:lpstr>Preemptive SJN</vt:lpstr>
      <vt:lpstr>Estimating time</vt:lpstr>
      <vt:lpstr>Estimating time (2)</vt:lpstr>
      <vt:lpstr>Priority scheduling</vt:lpstr>
      <vt:lpstr>Round robin</vt:lpstr>
      <vt:lpstr>Implementation issues</vt:lpstr>
      <vt:lpstr>Multi-level queue</vt:lpstr>
      <vt:lpstr>Scheduling among queues</vt:lpstr>
      <vt:lpstr>Thread scheduling</vt:lpstr>
      <vt:lpstr>Multi-processing</vt:lpstr>
      <vt:lpstr>Affinity</vt:lpstr>
      <vt:lpstr>Multicore processor</vt:lpstr>
      <vt:lpstr>Real-time Scheduling</vt:lpstr>
      <vt:lpstr>Real-time systems</vt:lpstr>
      <vt:lpstr>Features</vt:lpstr>
      <vt:lpstr>Scheduling</vt:lpstr>
      <vt:lpstr>EDF</vt:lpstr>
      <vt:lpstr>EDF example</vt:lpstr>
      <vt:lpstr>EDF: be careful</vt:lpstr>
      <vt:lpstr>Example:  EDF</vt:lpstr>
      <vt:lpstr>continued</vt:lpstr>
      <vt:lpstr>RM</vt:lpstr>
      <vt:lpstr>RM (2)</vt:lpstr>
      <vt:lpstr>RM Example</vt:lpstr>
      <vt:lpstr>RM Example 2</vt:lpstr>
      <vt:lpstr>Comparison</vt:lpstr>
      <vt:lpstr>RM vs. EDF</vt:lpstr>
      <vt:lpstr>RM example</vt:lpstr>
      <vt:lpstr>RM Utilization bound</vt:lpstr>
      <vt:lpstr>continued</vt:lpstr>
      <vt:lpstr>Formula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255</cp:revision>
  <cp:lastPrinted>1601-01-01T00:00:00Z</cp:lastPrinted>
  <dcterms:created xsi:type="dcterms:W3CDTF">1601-01-01T00:00:00Z</dcterms:created>
  <dcterms:modified xsi:type="dcterms:W3CDTF">2020-09-30T14:57:41Z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