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47" r:id="rId2"/>
    <p:sldId id="748" r:id="rId3"/>
    <p:sldId id="749" r:id="rId4"/>
    <p:sldId id="750" r:id="rId5"/>
    <p:sldId id="751" r:id="rId6"/>
    <p:sldId id="759" r:id="rId7"/>
    <p:sldId id="752" r:id="rId8"/>
    <p:sldId id="753" r:id="rId9"/>
    <p:sldId id="754" r:id="rId10"/>
    <p:sldId id="755" r:id="rId11"/>
    <p:sldId id="756" r:id="rId12"/>
    <p:sldId id="757" r:id="rId13"/>
    <p:sldId id="758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37" autoAdjust="0"/>
  </p:normalViewPr>
  <p:slideViewPr>
    <p:cSldViewPr>
      <p:cViewPr varScale="1">
        <p:scale>
          <a:sx n="89" d="100"/>
          <a:sy n="89" d="100"/>
        </p:scale>
        <p:origin x="9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900B44-172A-416B-A599-107A3A8D741E}" type="datetimeFigureOut">
              <a:rPr lang="en-US"/>
              <a:pPr>
                <a:defRPr/>
              </a:pPr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31263"/>
            <a:ext cx="3036888" cy="463550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0BF817-DA09-447B-A86D-B9EBC30977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9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0E6929-D9A4-4A9C-96A9-9589E934C0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9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9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DE0EF7-1747-422A-842C-73BA34D4F7EF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53DA2-B3B0-4F54-A3A7-719C76EF0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47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088F-12E1-4B1F-9FCC-2F0D6B9F4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00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7347A-ECF0-44D7-A4B5-3BF4D8298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0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50636-5D72-4622-96D4-A7A709BCE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2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45B02-42B5-4CF7-A94C-08E5E5326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86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1E5A6-4935-4C21-9C9E-A7FCF6C3A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136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B733C-4B73-428A-B89E-56CD309C7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641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FD635-71BA-4189-BA3C-EFFE296FB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23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646D5-B53D-41F4-B20D-3054AB91C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6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C42C7-3E51-4E03-8DD5-761C25CB2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84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49F65-A6AE-405A-BDDB-2300A4F5A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7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866A-A9A8-4881-A9C5-29F0CD53A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86983-DB8E-4B96-BCC1-F6049AF14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1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D6F33-DB7A-4259-BE9B-0D79F3241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2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20DB9-BBAA-4862-8D14-4FAC145E4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7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81F2F-5C2D-4EEC-8379-507985EAA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9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B812AE-C667-44EB-9B7A-F11D65CFAA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 346 – Chapter 7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Main memory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Addressing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Swapping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Allocation and fragmentation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Paging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Segmentation</a:t>
            </a: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/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Protection, etc.</a:t>
            </a:r>
          </a:p>
        </p:txBody>
      </p:sp>
      <p:sp>
        <p:nvSpPr>
          <p:cNvPr id="155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HW must ensure that accesses to TLB or page table are legitimate</a:t>
            </a:r>
          </a:p>
          <a:p>
            <a:pPr lvl="1"/>
            <a:r>
              <a:rPr lang="en-US" altLang="en-US" sz="2000" smtClean="0"/>
              <a:t>No one should be able to access frame belonging to another process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Valid bit</a:t>
            </a:r>
            <a:r>
              <a:rPr lang="en-US" altLang="en-US" sz="2400" smtClean="0"/>
              <a:t>:  does the process have permission to access this frame?</a:t>
            </a:r>
          </a:p>
          <a:p>
            <a:pPr lvl="1"/>
            <a:r>
              <a:rPr lang="en-US" altLang="en-US" sz="2000" smtClean="0"/>
              <a:t>e.g. might no longer belong to this process</a:t>
            </a:r>
          </a:p>
          <a:p>
            <a:r>
              <a:rPr lang="en-US" altLang="en-US" sz="2400" smtClean="0">
                <a:solidFill>
                  <a:srgbClr val="FFFF00"/>
                </a:solidFill>
              </a:rPr>
              <a:t>Protection bit</a:t>
            </a:r>
            <a:r>
              <a:rPr lang="en-US" altLang="en-US" sz="2400" smtClean="0"/>
              <a:t>:  is this physical page frame read-only?</a:t>
            </a:r>
          </a:p>
          <a:p>
            <a:endParaRPr lang="en-US" altLang="en-US" sz="1200" smtClean="0"/>
          </a:p>
          <a:p>
            <a:r>
              <a:rPr lang="en-US" altLang="en-US" sz="2400" smtClean="0"/>
              <a:t>Paging supports shared memory.  Example?</a:t>
            </a:r>
          </a:p>
          <a:p>
            <a:r>
              <a:rPr lang="en-US" altLang="en-US" sz="2400" smtClean="0"/>
              <a:t>Paging can cause internal fragmentation.  How?</a:t>
            </a:r>
          </a:p>
          <a:p>
            <a:r>
              <a:rPr lang="en-US" altLang="en-US" sz="2400" smtClean="0"/>
              <a:t>Sometimes we can make page table more concise by storing just the bounds of the pages instead of each one.</a:t>
            </a:r>
          </a:p>
        </p:txBody>
      </p:sp>
      <p:cxnSp>
        <p:nvCxnSpPr>
          <p:cNvPr id="155652" name="Straight Connector 4"/>
          <p:cNvCxnSpPr>
            <a:cxnSpLocks noChangeShapeType="1"/>
          </p:cNvCxnSpPr>
          <p:nvPr/>
        </p:nvCxnSpPr>
        <p:spPr bwMode="auto">
          <a:xfrm>
            <a:off x="533400" y="4953000"/>
            <a:ext cx="792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Page table design</a:t>
            </a:r>
          </a:p>
        </p:txBody>
      </p:sp>
      <p:sp>
        <p:nvSpPr>
          <p:cNvPr id="156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How to deal with huge number of pages</a:t>
            </a:r>
          </a:p>
          <a:p>
            <a:r>
              <a:rPr lang="en-US" altLang="en-US" sz="2400" dirty="0" smtClean="0"/>
              <a:t>Hierarchical or 2-level page table</a:t>
            </a:r>
          </a:p>
          <a:p>
            <a:pPr lvl="1"/>
            <a:r>
              <a:rPr lang="en-US" altLang="en-US" sz="2000" dirty="0" smtClean="0"/>
              <a:t>In other words, we “page” the page table.</a:t>
            </a:r>
          </a:p>
          <a:p>
            <a:pPr lvl="1"/>
            <a:r>
              <a:rPr lang="en-US" altLang="en-US" sz="2000" dirty="0" smtClean="0"/>
              <a:t>Split up the address into 3 parts.  “outer page”, “inner page” and then the offset.</a:t>
            </a:r>
          </a:p>
          <a:p>
            <a:pPr lvl="1"/>
            <a:r>
              <a:rPr lang="en-US" altLang="en-US" sz="2000" dirty="0" smtClean="0"/>
              <a:t>The outer page number tells you where to find the appropriate part of the (inner) page table.  See Figure 7.18.</a:t>
            </a:r>
          </a:p>
          <a:p>
            <a:pPr lvl="1"/>
            <a:r>
              <a:rPr lang="en-US" altLang="en-US" sz="2000" dirty="0" smtClean="0"/>
              <a:t>Not practical for 64-bit addressing!  Why not</a:t>
            </a:r>
            <a:r>
              <a:rPr lang="en-US" altLang="en-US" sz="2000" smtClean="0"/>
              <a:t>?  (</a:t>
            </a:r>
            <a:r>
              <a:rPr lang="en-US" altLang="en-US" sz="2000" dirty="0" smtClean="0"/>
              <a:t>p. 354)</a:t>
            </a:r>
            <a:endParaRPr lang="en-US" altLang="en-US" sz="2000" dirty="0" smtClean="0"/>
          </a:p>
          <a:p>
            <a:r>
              <a:rPr lang="en-US" altLang="en-US" sz="2400" dirty="0" smtClean="0"/>
              <a:t>Hashed page table</a:t>
            </a:r>
          </a:p>
          <a:p>
            <a:pPr lvl="1"/>
            <a:r>
              <a:rPr lang="en-US" altLang="en-US" sz="2000" dirty="0" smtClean="0"/>
              <a:t>Look up virtual page number in a hash table.  </a:t>
            </a:r>
          </a:p>
          <a:p>
            <a:pPr lvl="1"/>
            <a:r>
              <a:rPr lang="en-US" altLang="en-US" sz="2000" dirty="0" smtClean="0"/>
              <a:t>The contents of the cell might be a linked list:  search for match.</a:t>
            </a:r>
          </a:p>
          <a:p>
            <a:r>
              <a:rPr lang="en-US" altLang="en-US" sz="2400" dirty="0" smtClean="0"/>
              <a:t>Inverted page table</a:t>
            </a:r>
          </a:p>
          <a:p>
            <a:pPr lvl="1"/>
            <a:r>
              <a:rPr lang="en-US" altLang="en-US" sz="2000" dirty="0" smtClean="0"/>
              <a:t>A table that stores only the physical pages, and then tells you which logical page map to each.  Any disadvantage?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Segmentation</a:t>
            </a:r>
          </a:p>
        </p:txBody>
      </p:sp>
      <p:sp>
        <p:nvSpPr>
          <p:cNvPr id="157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Alternative to paging</a:t>
            </a:r>
          </a:p>
          <a:p>
            <a:r>
              <a:rPr lang="en-US" altLang="en-US" sz="2400" smtClean="0"/>
              <a:t>More intuitive way to lay out main memory…</a:t>
            </a:r>
          </a:p>
          <a:p>
            <a:pPr lvl="1"/>
            <a:r>
              <a:rPr lang="en-US" altLang="en-US" sz="2000" smtClean="0"/>
              <a:t>Segments do not have to be contiguous in memory</a:t>
            </a:r>
          </a:p>
          <a:p>
            <a:pPr lvl="1"/>
            <a:r>
              <a:rPr lang="en-US" altLang="en-US" sz="2000" smtClean="0"/>
              <a:t>Process has </a:t>
            </a:r>
            <a:r>
              <a:rPr lang="en-US" altLang="en-US" sz="2000" smtClean="0">
                <a:solidFill>
                  <a:srgbClr val="FFFF00"/>
                </a:solidFill>
              </a:rPr>
              <a:t>segment table</a:t>
            </a:r>
            <a:r>
              <a:rPr lang="en-US" altLang="en-US" sz="2000" smtClean="0"/>
              <a:t>:  For each segment, stores the base address and size</a:t>
            </a:r>
          </a:p>
          <a:p>
            <a:r>
              <a:rPr lang="en-US" altLang="en-US" sz="2400" smtClean="0"/>
              <a:t>As before, a process has a “logical address space”</a:t>
            </a:r>
          </a:p>
          <a:p>
            <a:pPr lvl="1"/>
            <a:r>
              <a:rPr lang="en-US" altLang="en-US" sz="2000" smtClean="0"/>
              <a:t>But now:  it consists of segments, each having a name and size.</a:t>
            </a:r>
          </a:p>
          <a:p>
            <a:pPr lvl="1"/>
            <a:r>
              <a:rPr lang="en-US" altLang="en-US" sz="2000" smtClean="0"/>
              <a:t>How does a program(mer) specify an address in a segmented scheme?</a:t>
            </a:r>
          </a:p>
          <a:p>
            <a:pPr lvl="1"/>
            <a:r>
              <a:rPr lang="en-US" altLang="en-US" sz="2000" smtClean="0"/>
              <a:t>What kinds of segments might we want to create for a program?</a:t>
            </a:r>
            <a:endParaRPr lang="en-US" altLang="en-US" sz="2400" smtClean="0"/>
          </a:p>
          <a:p>
            <a:r>
              <a:rPr lang="en-US" altLang="en-US" sz="2400" smtClean="0"/>
              <a:t>HW may support both paging and segmentation</a:t>
            </a:r>
          </a:p>
          <a:p>
            <a:pPr lvl="1"/>
            <a:r>
              <a:rPr lang="en-US" altLang="en-US" sz="2000" smtClean="0"/>
              <a:t>So, OS may exploit either or both addressing techniques.</a:t>
            </a:r>
          </a:p>
          <a:p>
            <a:pPr lvl="1"/>
            <a:r>
              <a:rPr lang="en-US" altLang="en-US" sz="2000" smtClean="0"/>
              <a:t>To ignore segmentation, just use 1 segment for entire process.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</a:p>
        </p:txBody>
      </p:sp>
      <p:sp>
        <p:nvSpPr>
          <p:cNvPr id="158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To convert logical to physical address</a:t>
            </a:r>
          </a:p>
          <a:p>
            <a:pPr lvl="1"/>
            <a:r>
              <a:rPr lang="en-US" altLang="en-US" sz="2000" dirty="0" smtClean="0"/>
              <a:t>Handle the segmentation first…</a:t>
            </a:r>
          </a:p>
          <a:p>
            <a:pPr lvl="1"/>
            <a:r>
              <a:rPr lang="en-US" altLang="en-US" sz="2000" dirty="0" smtClean="0"/>
              <a:t>Segmentation unit takes the logical address, and converts this to a </a:t>
            </a:r>
            <a:r>
              <a:rPr lang="en-US" altLang="en-US" sz="2000" dirty="0" smtClean="0">
                <a:solidFill>
                  <a:srgbClr val="FFFF00"/>
                </a:solidFill>
              </a:rPr>
              <a:t>linear address </a:t>
            </a:r>
            <a:r>
              <a:rPr lang="en-US" altLang="en-US" sz="2000" dirty="0" smtClean="0"/>
              <a:t>(why?)</a:t>
            </a:r>
          </a:p>
          <a:p>
            <a:pPr lvl="1"/>
            <a:r>
              <a:rPr lang="en-US" altLang="en-US" sz="2000" dirty="0" smtClean="0"/>
              <a:t>Paging unit takes the linear address and converts this to a physical address (somewhat familiar process)</a:t>
            </a:r>
          </a:p>
          <a:p>
            <a:r>
              <a:rPr lang="en-US" altLang="en-US" sz="2400" dirty="0" smtClean="0"/>
              <a:t>A segment may be up to 4 GB, so offset is 32 bits</a:t>
            </a:r>
          </a:p>
          <a:p>
            <a:pPr lvl="1"/>
            <a:r>
              <a:rPr lang="en-US" altLang="en-US" sz="2000" dirty="0" smtClean="0"/>
              <a:t>Logical address has 2 parts:  segment number plus offset</a:t>
            </a:r>
          </a:p>
          <a:p>
            <a:pPr lvl="1"/>
            <a:r>
              <a:rPr lang="en-US" altLang="en-US" sz="2000" dirty="0" smtClean="0"/>
              <a:t>Look up segment number into “descriptor table”.  Entries in this table give the upper bits of the 32-bit linear address.  </a:t>
            </a:r>
          </a:p>
          <a:p>
            <a:r>
              <a:rPr lang="en-US" altLang="en-US" sz="2400" smtClean="0"/>
              <a:t>Pentium used </a:t>
            </a:r>
            <a:r>
              <a:rPr lang="en-US" altLang="en-US" sz="2400" dirty="0" smtClean="0"/>
              <a:t>2-level paging</a:t>
            </a:r>
          </a:p>
          <a:p>
            <a:pPr lvl="1"/>
            <a:r>
              <a:rPr lang="en-US" altLang="en-US" sz="2000" dirty="0" smtClean="0"/>
              <a:t>Outer and inner page numbers are 10 bits each.  What information does this tell you?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lvl="1"/>
            <a:endParaRPr lang="en-US" alt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Addresses</a:t>
            </a:r>
          </a:p>
        </p:txBody>
      </p:sp>
      <p:sp>
        <p:nvSpPr>
          <p:cNvPr id="148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CPU/instructions can only access registers and main memory locations</a:t>
            </a:r>
          </a:p>
          <a:p>
            <a:pPr lvl="1"/>
            <a:r>
              <a:rPr lang="en-US" altLang="en-US" sz="2000" smtClean="0"/>
              <a:t>Stuff on disk must be loaded into main memory</a:t>
            </a:r>
          </a:p>
          <a:p>
            <a:r>
              <a:rPr lang="en-US" altLang="en-US" sz="2400" smtClean="0"/>
              <a:t>Each process given range of legal memory addresses</a:t>
            </a:r>
          </a:p>
          <a:p>
            <a:pPr lvl="1"/>
            <a:r>
              <a:rPr lang="en-US" altLang="en-US" sz="2000" smtClean="0"/>
              <a:t>Base and limit registers</a:t>
            </a:r>
          </a:p>
          <a:p>
            <a:pPr lvl="1"/>
            <a:r>
              <a:rPr lang="en-US" altLang="en-US" sz="2000" smtClean="0"/>
              <a:t>Accessible only to OS</a:t>
            </a:r>
          </a:p>
          <a:p>
            <a:pPr lvl="1"/>
            <a:r>
              <a:rPr lang="en-US" altLang="en-US" sz="2000" smtClean="0"/>
              <a:t>Every address request compared against these limits</a:t>
            </a:r>
          </a:p>
          <a:p>
            <a:r>
              <a:rPr lang="en-US" altLang="en-US" sz="2400" smtClean="0"/>
              <a:t>When is address of an object determined?</a:t>
            </a:r>
          </a:p>
          <a:p>
            <a:pPr lvl="1"/>
            <a:r>
              <a:rPr lang="en-US" altLang="en-US" sz="2000" smtClean="0"/>
              <a:t>Compile time:  hard-coded by programmer</a:t>
            </a:r>
          </a:p>
          <a:p>
            <a:pPr lvl="1"/>
            <a:r>
              <a:rPr lang="en-US" altLang="en-US" sz="2000" smtClean="0"/>
              <a:t>Load time:  compiler generates a relative address</a:t>
            </a:r>
          </a:p>
          <a:p>
            <a:pPr lvl="1"/>
            <a:r>
              <a:rPr lang="en-US" altLang="en-US" sz="2000" smtClean="0"/>
              <a:t>Execute time:  if address may vary during execution because the process moves.  (most flexible)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Addresses (2)</a:t>
            </a:r>
          </a:p>
        </p:txBody>
      </p:sp>
      <p:sp>
        <p:nvSpPr>
          <p:cNvPr id="149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Logical vs. physical address</a:t>
            </a:r>
          </a:p>
          <a:p>
            <a:pPr lvl="1"/>
            <a:r>
              <a:rPr lang="en-US" altLang="en-US" sz="2000" smtClean="0"/>
              <a:t>Logical (aka virtual):  The address as known to the CPU and source code</a:t>
            </a:r>
          </a:p>
          <a:p>
            <a:pPr lvl="1"/>
            <a:r>
              <a:rPr lang="en-US" altLang="en-US" sz="2000" smtClean="0"/>
              <a:t>Physical = the real location in RAM</a:t>
            </a:r>
          </a:p>
          <a:p>
            <a:pPr lvl="1"/>
            <a:r>
              <a:rPr lang="en-US" altLang="en-US" sz="2000" smtClean="0"/>
              <a:t>How could logical and physical address differ?  In case of execution-time binding.  i.e. if the process location could move during execution</a:t>
            </a:r>
          </a:p>
          <a:p>
            <a:r>
              <a:rPr lang="en-US" altLang="en-US" sz="2400" smtClean="0"/>
              <a:t>Relocation register</a:t>
            </a:r>
          </a:p>
          <a:p>
            <a:pPr lvl="1"/>
            <a:r>
              <a:rPr lang="en-US" altLang="en-US" sz="2000" smtClean="0"/>
              <a:t>Specifies what constant offset to add to logical address to obtain physical address</a:t>
            </a:r>
          </a:p>
          <a:p>
            <a:pPr lvl="1"/>
            <a:r>
              <a:rPr lang="en-US" altLang="en-US" sz="2000" smtClean="0"/>
              <a:t>CPU / program never needs to worry about the “real” address, or that addresses of things may change.  It can pretend its address start at 0.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Swapping</a:t>
            </a:r>
          </a:p>
        </p:txBody>
      </p:sp>
      <p:sp>
        <p:nvSpPr>
          <p:cNvPr id="150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 process may need to go back to disk before finishing.</a:t>
            </a:r>
          </a:p>
          <a:p>
            <a:pPr lvl="1"/>
            <a:r>
              <a:rPr lang="en-US" altLang="en-US" sz="2000" smtClean="0"/>
              <a:t>Why?</a:t>
            </a:r>
          </a:p>
          <a:p>
            <a:r>
              <a:rPr lang="en-US" altLang="en-US" sz="2400" smtClean="0"/>
              <a:t>Consequence of scheduling (context switch)</a:t>
            </a:r>
          </a:p>
          <a:p>
            <a:r>
              <a:rPr lang="en-US" altLang="en-US" sz="2400" smtClean="0"/>
              <a:t>Maintain a queue of processes waiting to be loaded from disk</a:t>
            </a:r>
          </a:p>
          <a:p>
            <a:r>
              <a:rPr lang="en-US" altLang="en-US" sz="2400" smtClean="0"/>
              <a:t>Actual transfer time is relatively huge</a:t>
            </a:r>
          </a:p>
          <a:p>
            <a:pPr lvl="1"/>
            <a:r>
              <a:rPr lang="en-US" altLang="en-US" sz="2000" smtClean="0"/>
              <a:t>When loading a program initially, we might not want to load the whole thing</a:t>
            </a:r>
          </a:p>
          <a:p>
            <a:r>
              <a:rPr lang="en-US" altLang="en-US" sz="2400" smtClean="0"/>
              <a:t>Another question – what to do if we’re swapped out while waiting for I/O.</a:t>
            </a:r>
          </a:p>
          <a:p>
            <a:pPr lvl="1"/>
            <a:r>
              <a:rPr lang="en-US" altLang="en-US" sz="2000" smtClean="0"/>
              <a:t>Don’t swap if waiting for input; or</a:t>
            </a:r>
          </a:p>
          <a:p>
            <a:pPr lvl="1"/>
            <a:r>
              <a:rPr lang="en-US" altLang="en-US" sz="2000" smtClean="0"/>
              <a:t>Put input into buffer.  Empty buffer next time process back in memory.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Allocation</a:t>
            </a:r>
          </a:p>
        </p:txBody>
      </p:sp>
      <p:sp>
        <p:nvSpPr>
          <p:cNvPr id="151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Simplest technique is to define fixed-size partitions</a:t>
            </a:r>
          </a:p>
          <a:p>
            <a:r>
              <a:rPr lang="en-US" altLang="en-US" sz="2400" smtClean="0"/>
              <a:t>Some partitions dedicated to OS; rest for user processes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Variable-size partitions also possible, but must maintain starting address of each</a:t>
            </a:r>
          </a:p>
          <a:p>
            <a:r>
              <a:rPr lang="en-US" altLang="en-US" sz="2400" smtClean="0"/>
              <a:t>Holes to fill</a:t>
            </a:r>
          </a:p>
          <a:p>
            <a:r>
              <a:rPr lang="en-US" altLang="en-US" sz="2400" smtClean="0"/>
              <a:t>How to dynamically fill hole with a process:</a:t>
            </a:r>
          </a:p>
          <a:p>
            <a:pPr lvl="1"/>
            <a:r>
              <a:rPr lang="en-US" altLang="en-US" sz="2000" smtClean="0"/>
              <a:t>First fit:  find the first hole big enough for process  </a:t>
            </a:r>
            <a:r>
              <a:rPr lang="en-US" altLang="en-US" sz="2000" smtClean="0">
                <a:sym typeface="Wingdings" panose="05000000000000000000" pitchFamily="2" charset="2"/>
              </a:rPr>
              <a:t></a:t>
            </a:r>
            <a:endParaRPr lang="en-US" altLang="en-US" sz="2000" smtClean="0"/>
          </a:p>
          <a:p>
            <a:pPr lvl="1"/>
            <a:r>
              <a:rPr lang="en-US" altLang="en-US" sz="2000" smtClean="0"/>
              <a:t>Best fit:  find smallest one big enough  </a:t>
            </a:r>
            <a:r>
              <a:rPr lang="en-US" altLang="en-US" sz="2000" smtClean="0">
                <a:sym typeface="Wingdings" panose="05000000000000000000" pitchFamily="2" charset="2"/>
              </a:rPr>
              <a:t></a:t>
            </a:r>
            <a:endParaRPr lang="en-US" altLang="en-US" sz="2000" smtClean="0"/>
          </a:p>
          <a:p>
            <a:pPr lvl="1"/>
            <a:r>
              <a:rPr lang="en-US" altLang="en-US" sz="2000" smtClean="0"/>
              <a:t>Worst fit:  fit into largest hole, in order to create largest possible remaining hole  </a:t>
            </a:r>
            <a:r>
              <a:rPr lang="en-US" altLang="en-US" sz="2000" smtClean="0">
                <a:sym typeface="Wingdings" panose="05000000000000000000" pitchFamily="2" charset="2"/>
              </a:rPr>
              <a:t></a:t>
            </a:r>
          </a:p>
          <a:p>
            <a:r>
              <a:rPr lang="en-US" altLang="en-US" sz="2400" smtClean="0">
                <a:sym typeface="Wingdings" panose="05000000000000000000" pitchFamily="2" charset="2"/>
              </a:rPr>
              <a:t>Internal &amp; external fragmentation</a:t>
            </a:r>
            <a:endParaRPr lang="en-US" altLang="en-US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Contiguous allocation tends to develop holes: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Suppose we have holes of sizes 10,4,20,18,7,9,12,15 and requests for 12,10,9.</a:t>
            </a:r>
          </a:p>
          <a:p>
            <a:pPr lvl="1"/>
            <a:r>
              <a:rPr lang="en-US" sz="2000" dirty="0" smtClean="0"/>
              <a:t>Work out first fit, best fit, and worst fit scenarios.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052" y="2438400"/>
            <a:ext cx="6935896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069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Paging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altLang="en-US" sz="2400" dirty="0" smtClean="0"/>
              <a:t>Allows for noncontiguous process memory space </a:t>
            </a:r>
            <a:r>
              <a:rPr lang="en-US" altLang="en-US" sz="24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altLang="en-US" sz="2400" dirty="0" smtClean="0">
                <a:sym typeface="Wingdings" panose="05000000000000000000" pitchFamily="2" charset="2"/>
              </a:rPr>
              <a:t>Physical memory consists of “frames”</a:t>
            </a:r>
          </a:p>
          <a:p>
            <a:r>
              <a:rPr lang="en-US" altLang="en-US" sz="2400" dirty="0" smtClean="0">
                <a:sym typeface="Wingdings" panose="05000000000000000000" pitchFamily="2" charset="2"/>
              </a:rPr>
              <a:t>Logical memory consists of “pages” 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Page size = frame size</a:t>
            </a:r>
          </a:p>
          <a:p>
            <a:r>
              <a:rPr lang="en-US" altLang="en-US" sz="2400" dirty="0" smtClean="0">
                <a:sym typeface="Wingdings" panose="05000000000000000000" pitchFamily="2" charset="2"/>
              </a:rPr>
              <a:t>Every address referenced by CPU can be resolved: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Page number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Offset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how to do it?  Turns out page/frame size is power of 2.  Determines # bits in address.</a:t>
            </a:r>
          </a:p>
          <a:p>
            <a:r>
              <a:rPr lang="en-US" altLang="en-US" sz="2400" dirty="0" smtClean="0">
                <a:sym typeface="Wingdings" panose="05000000000000000000" pitchFamily="2" charset="2"/>
              </a:rPr>
              <a:t>Look up page number in the </a:t>
            </a:r>
            <a:r>
              <a:rPr lang="en-US" altLang="en-US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page table </a:t>
            </a:r>
            <a:r>
              <a:rPr lang="en-US" altLang="en-US" sz="2400" dirty="0" smtClean="0">
                <a:sym typeface="Wingdings" panose="05000000000000000000" pitchFamily="2" charset="2"/>
              </a:rPr>
              <a:t>to find correct frame</a:t>
            </a:r>
          </a:p>
          <a:p>
            <a:r>
              <a:rPr lang="en-US" altLang="en-US" sz="2400" dirty="0" smtClean="0">
                <a:sym typeface="Wingdings" panose="05000000000000000000" pitchFamily="2" charset="2"/>
              </a:rPr>
              <a:t>Free frame list (p. </a:t>
            </a:r>
            <a:r>
              <a:rPr lang="en-US" altLang="en-US" sz="2400" smtClean="0">
                <a:sym typeface="Wingdings" panose="05000000000000000000" pitchFamily="2" charset="2"/>
              </a:rPr>
              <a:t>345)</a:t>
            </a:r>
            <a:endParaRPr lang="en-US" altLang="en-US" sz="2400" dirty="0" smtClean="0">
              <a:sym typeface="Wingdings" panose="05000000000000000000" pitchFamily="2" charset="2"/>
            </a:endParaRPr>
          </a:p>
          <a:p>
            <a:endParaRPr lang="en-US" alt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153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Suppose RAM = 256 MB, page/frame size is 4 KB, and our logical addresses are 32 bits.</a:t>
            </a:r>
          </a:p>
          <a:p>
            <a:pPr lvl="1"/>
            <a:r>
              <a:rPr lang="en-US" altLang="en-US" sz="2000" smtClean="0"/>
              <a:t>How many bits for the page offset?</a:t>
            </a:r>
          </a:p>
          <a:p>
            <a:pPr lvl="1"/>
            <a:r>
              <a:rPr lang="en-US" altLang="en-US" sz="2000" smtClean="0"/>
              <a:t>How many bits for the logical/virtual page number?</a:t>
            </a:r>
          </a:p>
          <a:p>
            <a:pPr lvl="1"/>
            <a:r>
              <a:rPr lang="en-US" altLang="en-US" sz="2000" smtClean="0"/>
              <a:t>How many bits for the physical page number?</a:t>
            </a:r>
          </a:p>
          <a:p>
            <a:pPr lvl="1"/>
            <a:r>
              <a:rPr lang="en-US" altLang="en-US" sz="2000" smtClean="0"/>
              <a:t>Note that the page offsets (logical &amp; physical) will match.</a:t>
            </a:r>
          </a:p>
          <a:p>
            <a:pPr lvl="1"/>
            <a:endParaRPr lang="en-US" altLang="en-US" sz="2000" smtClean="0"/>
          </a:p>
          <a:p>
            <a:r>
              <a:rPr lang="en-US" altLang="en-US" sz="2400" smtClean="0"/>
              <a:t>A program’s data begins at 0x1001 0000, and text begins at 0x0040 0000.  If they are each 1 page, what is the highest logical address of each page?</a:t>
            </a:r>
          </a:p>
          <a:p>
            <a:r>
              <a:rPr lang="en-US" altLang="en-US" sz="2400" smtClean="0"/>
              <a:t>What physical page do they map to?</a:t>
            </a:r>
          </a:p>
          <a:p>
            <a:r>
              <a:rPr lang="en-US" altLang="en-US" sz="2400" smtClean="0"/>
              <a:t>How large is the page table?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Page table</a:t>
            </a:r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HW representation</a:t>
            </a:r>
          </a:p>
          <a:p>
            <a:pPr lvl="1"/>
            <a:r>
              <a:rPr lang="en-US" altLang="en-US" sz="2000" smtClean="0"/>
              <a:t>Several registers</a:t>
            </a:r>
          </a:p>
          <a:p>
            <a:pPr lvl="1"/>
            <a:r>
              <a:rPr lang="en-US" altLang="en-US" sz="2000" smtClean="0"/>
              <a:t>Store in RAM, with pointer as a register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</a:rPr>
              <a:t>TLB</a:t>
            </a:r>
            <a:r>
              <a:rPr lang="en-US" altLang="en-US" sz="2000" smtClean="0"/>
              <a:t> (“translation look-aside buffer”)</a:t>
            </a:r>
          </a:p>
          <a:p>
            <a:pPr lvl="1">
              <a:buFontTx/>
              <a:buNone/>
            </a:pPr>
            <a:r>
              <a:rPr lang="en-US" altLang="en-US" sz="2000" smtClean="0"/>
              <a:t>	Functions as a “page table cache”:  Should store info about most commonly occurring pages.</a:t>
            </a:r>
          </a:p>
          <a:p>
            <a:r>
              <a:rPr lang="en-US" altLang="en-US" sz="2400" smtClean="0"/>
              <a:t>How does a memory access work?</a:t>
            </a:r>
          </a:p>
          <a:p>
            <a:pPr lvl="1"/>
            <a:r>
              <a:rPr lang="en-US" altLang="en-US" sz="2000" smtClean="0"/>
              <a:t>First, inspect address to see if datum should be in cache.</a:t>
            </a:r>
          </a:p>
          <a:p>
            <a:pPr lvl="1"/>
            <a:r>
              <a:rPr lang="en-US" altLang="en-US" sz="2000" smtClean="0"/>
              <a:t>If not, inspect address to see if TLB knows physical address</a:t>
            </a:r>
          </a:p>
          <a:p>
            <a:pPr lvl="1"/>
            <a:r>
              <a:rPr lang="en-US" altLang="en-US" sz="2000" smtClean="0"/>
              <a:t>If no TLB tag match, look up logical/virtual page number in the page table (thus requiring another memory access)</a:t>
            </a:r>
          </a:p>
          <a:p>
            <a:pPr lvl="1"/>
            <a:r>
              <a:rPr lang="en-US" altLang="en-US" sz="2000" smtClean="0"/>
              <a:t>Finally, in the worst case, we have to go out to disk.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9252</TotalTime>
  <Words>1173</Words>
  <Application>Microsoft Office PowerPoint</Application>
  <PresentationFormat>On-screen Show (4:3)</PresentationFormat>
  <Paragraphs>136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Default Design</vt:lpstr>
      <vt:lpstr>CS 346 – Chapter 7</vt:lpstr>
      <vt:lpstr>Addresses</vt:lpstr>
      <vt:lpstr>Addresses (2)</vt:lpstr>
      <vt:lpstr>Swapping</vt:lpstr>
      <vt:lpstr>Allocation</vt:lpstr>
      <vt:lpstr>Examples</vt:lpstr>
      <vt:lpstr>Paging</vt:lpstr>
      <vt:lpstr>Example</vt:lpstr>
      <vt:lpstr>Page table</vt:lpstr>
      <vt:lpstr>Protection, etc.</vt:lpstr>
      <vt:lpstr>Page table design</vt:lpstr>
      <vt:lpstr>Segmentation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251</cp:revision>
  <cp:lastPrinted>1601-01-01T00:00:00Z</cp:lastPrinted>
  <dcterms:created xsi:type="dcterms:W3CDTF">1601-01-01T00:00:00Z</dcterms:created>
  <dcterms:modified xsi:type="dcterms:W3CDTF">2020-10-07T15:24:27Z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