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59" r:id="rId2"/>
    <p:sldId id="760" r:id="rId3"/>
    <p:sldId id="761" r:id="rId4"/>
    <p:sldId id="762" r:id="rId5"/>
    <p:sldId id="763" r:id="rId6"/>
    <p:sldId id="764" r:id="rId7"/>
    <p:sldId id="765" r:id="rId8"/>
    <p:sldId id="766" r:id="rId9"/>
    <p:sldId id="767" r:id="rId10"/>
    <p:sldId id="768" r:id="rId11"/>
    <p:sldId id="769" r:id="rId12"/>
    <p:sldId id="770" r:id="rId13"/>
    <p:sldId id="771" r:id="rId14"/>
    <p:sldId id="772" r:id="rId15"/>
    <p:sldId id="773" r:id="rId16"/>
    <p:sldId id="774" r:id="rId17"/>
    <p:sldId id="775" r:id="rId18"/>
    <p:sldId id="776" r:id="rId19"/>
    <p:sldId id="777" r:id="rId20"/>
    <p:sldId id="778" r:id="rId21"/>
    <p:sldId id="779" r:id="rId22"/>
    <p:sldId id="780" r:id="rId23"/>
    <p:sldId id="781" r:id="rId24"/>
    <p:sldId id="782" r:id="rId25"/>
    <p:sldId id="783" r:id="rId26"/>
    <p:sldId id="784" r:id="rId27"/>
    <p:sldId id="785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37" autoAdjust="0"/>
  </p:normalViewPr>
  <p:slideViewPr>
    <p:cSldViewPr>
      <p:cViewPr varScale="1">
        <p:scale>
          <a:sx n="84" d="100"/>
          <a:sy n="84" d="100"/>
        </p:scale>
        <p:origin x="108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21FA7F-C8B3-4C23-8355-95E5A5C1AF0D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632914-C03F-4FFD-A2BA-B9B2DC922548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9F2D2-457B-4D7B-BEC2-FB5E2250B7F4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Section 8.1-8.4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Virtual memory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(continues similar themes from main memory chapter)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What it is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Demand paging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Page faults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Copy on write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Page replacement strategies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FIFO</a:t>
            </a:r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“First in, first out” – queue philosophy</a:t>
            </a:r>
          </a:p>
          <a:p>
            <a:r>
              <a:rPr lang="en-US" altLang="en-US" sz="2400" dirty="0" smtClean="0"/>
              <a:t>Evict the page that has been resident the longest.</a:t>
            </a:r>
          </a:p>
          <a:p>
            <a:r>
              <a:rPr lang="en-US" altLang="en-US" sz="2400" dirty="0" smtClean="0"/>
              <a:t>Example with 3 frames: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7, 0, 1, 2</a:t>
            </a:r>
            <a:r>
              <a:rPr lang="en-US" altLang="en-US" sz="2000" dirty="0" smtClean="0"/>
              <a:t>, 0, </a:t>
            </a:r>
            <a:r>
              <a:rPr lang="en-US" altLang="en-US" sz="2000" dirty="0" smtClean="0">
                <a:solidFill>
                  <a:srgbClr val="FFFF00"/>
                </a:solidFill>
              </a:rPr>
              <a:t>3, 0, 4, 2, 3, 0</a:t>
            </a:r>
            <a:r>
              <a:rPr lang="en-US" altLang="en-US" sz="2000" dirty="0" smtClean="0"/>
              <a:t>, 3, 2, </a:t>
            </a:r>
            <a:r>
              <a:rPr lang="en-US" altLang="en-US" sz="2000" dirty="0" smtClean="0">
                <a:solidFill>
                  <a:srgbClr val="FFFF00"/>
                </a:solidFill>
              </a:rPr>
              <a:t>1, 2</a:t>
            </a:r>
            <a:r>
              <a:rPr lang="en-US" altLang="en-US" sz="2000" dirty="0" smtClean="0"/>
              <a:t>, 0, 1, </a:t>
            </a:r>
            <a:r>
              <a:rPr lang="en-US" altLang="en-US" sz="2000" dirty="0" smtClean="0">
                <a:solidFill>
                  <a:srgbClr val="FFFF00"/>
                </a:solidFill>
              </a:rPr>
              <a:t>7, 0, 1</a:t>
            </a:r>
          </a:p>
          <a:p>
            <a:pPr lvl="1"/>
            <a:r>
              <a:rPr lang="en-US" altLang="en-US" sz="2000" dirty="0" smtClean="0"/>
              <a:t>15 page faults, compared to 9 with clairvoyant</a:t>
            </a:r>
            <a:endParaRPr lang="en-US" altLang="en-US" sz="2400" dirty="0" smtClean="0"/>
          </a:p>
          <a:p>
            <a:r>
              <a:rPr lang="en-US" altLang="en-US" sz="2400" dirty="0" smtClean="0"/>
              <a:t>Does this policy make sense?</a:t>
            </a:r>
          </a:p>
          <a:p>
            <a:pPr lvl="1"/>
            <a:r>
              <a:rPr lang="en-US" altLang="en-US" sz="2000" dirty="0" smtClean="0"/>
              <a:t>Being “old” has nothing to do with being useful or not in the future.</a:t>
            </a:r>
          </a:p>
          <a:p>
            <a:pPr lvl="1"/>
            <a:r>
              <a:rPr lang="en-US" altLang="en-US" sz="2000" dirty="0" smtClean="0"/>
              <a:t>Startup routines may no longer be needed.  Ok.</a:t>
            </a:r>
          </a:p>
          <a:p>
            <a:pPr lvl="1"/>
            <a:r>
              <a:rPr lang="en-US" altLang="en-US" sz="2000" dirty="0" smtClean="0"/>
              <a:t>Does a grocery store get rid of bread to make way for green tea?</a:t>
            </a:r>
          </a:p>
          <a:p>
            <a:r>
              <a:rPr lang="en-US" altLang="en-US" sz="2400" dirty="0" err="1" smtClean="0"/>
              <a:t>Belady’s</a:t>
            </a:r>
            <a:r>
              <a:rPr lang="en-US" altLang="en-US" sz="2400" dirty="0" smtClean="0"/>
              <a:t> anomaly</a:t>
            </a:r>
          </a:p>
          <a:p>
            <a:pPr lvl="1"/>
            <a:r>
              <a:rPr lang="en-US" altLang="en-US" sz="2000" dirty="0" smtClean="0"/>
              <a:t>Undesirable feature:  it’s possible to increase # frames and see an increase in # of page faults.  (p. 388)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LRU</a:t>
            </a:r>
          </a:p>
        </p:txBody>
      </p:sp>
      <p:sp>
        <p:nvSpPr>
          <p:cNvPr id="1699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altLang="en-US" sz="2400" smtClean="0"/>
              <a:t>“Least recently used”</a:t>
            </a:r>
          </a:p>
          <a:p>
            <a:r>
              <a:rPr lang="en-US" altLang="en-US" sz="2400" smtClean="0"/>
              <a:t>Attempts to be more sensible than FIFO</a:t>
            </a:r>
          </a:p>
          <a:p>
            <a:pPr lvl="1"/>
            <a:r>
              <a:rPr lang="en-US" altLang="en-US" sz="2000" smtClean="0"/>
              <a:t>More akin to a stack, rather than a queue</a:t>
            </a:r>
          </a:p>
          <a:p>
            <a:r>
              <a:rPr lang="en-US" altLang="en-US" sz="2400" smtClean="0"/>
              <a:t>Example with 3 frames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7, 0, 1, 2</a:t>
            </a:r>
            <a:r>
              <a:rPr lang="en-US" altLang="en-US" sz="2000" smtClean="0"/>
              <a:t>, 0, </a:t>
            </a:r>
            <a:r>
              <a:rPr lang="en-US" altLang="en-US" sz="2000" smtClean="0">
                <a:solidFill>
                  <a:srgbClr val="FFFF00"/>
                </a:solidFill>
              </a:rPr>
              <a:t>3</a:t>
            </a:r>
            <a:r>
              <a:rPr lang="en-US" altLang="en-US" sz="2000" smtClean="0"/>
              <a:t>, 0, </a:t>
            </a:r>
            <a:r>
              <a:rPr lang="en-US" altLang="en-US" sz="2000" smtClean="0">
                <a:solidFill>
                  <a:srgbClr val="FFFF00"/>
                </a:solidFill>
              </a:rPr>
              <a:t>4, 2, 3, 0</a:t>
            </a:r>
            <a:r>
              <a:rPr lang="en-US" altLang="en-US" sz="2000" smtClean="0"/>
              <a:t>, 3, 2, </a:t>
            </a:r>
            <a:r>
              <a:rPr lang="en-US" altLang="en-US" sz="2000" smtClean="0">
                <a:solidFill>
                  <a:srgbClr val="FFFF00"/>
                </a:solidFill>
              </a:rPr>
              <a:t>1</a:t>
            </a:r>
            <a:r>
              <a:rPr lang="en-US" altLang="en-US" sz="2000" smtClean="0"/>
              <a:t>, 2, </a:t>
            </a:r>
            <a:r>
              <a:rPr lang="en-US" altLang="en-US" sz="2000" smtClean="0">
                <a:solidFill>
                  <a:srgbClr val="FFFF00"/>
                </a:solidFill>
              </a:rPr>
              <a:t>0</a:t>
            </a:r>
            <a:r>
              <a:rPr lang="en-US" altLang="en-US" sz="2000" smtClean="0"/>
              <a:t>, 1, </a:t>
            </a:r>
            <a:r>
              <a:rPr lang="en-US" altLang="en-US" sz="2000" smtClean="0">
                <a:solidFill>
                  <a:srgbClr val="FFFF00"/>
                </a:solidFill>
              </a:rPr>
              <a:t>7</a:t>
            </a:r>
            <a:r>
              <a:rPr lang="en-US" altLang="en-US" sz="2000" smtClean="0"/>
              <a:t>, 0, 1</a:t>
            </a:r>
          </a:p>
          <a:p>
            <a:pPr lvl="1">
              <a:buFontTx/>
              <a:buNone/>
            </a:pPr>
            <a:r>
              <a:rPr lang="en-US" altLang="en-US" sz="2000" smtClean="0"/>
              <a:t>	Has 12 page faults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Problem:  how to represent the LRU information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Stack of page numbers:</a:t>
            </a:r>
          </a:p>
          <a:p>
            <a:pPr lvl="1">
              <a:buFontTx/>
              <a:buNone/>
            </a:pPr>
            <a:r>
              <a:rPr lang="en-US" altLang="en-US" sz="2000" smtClean="0"/>
              <a:t>	Reference a page </a:t>
            </a:r>
            <a:r>
              <a:rPr lang="en-US" altLang="en-US" sz="2000" smtClean="0">
                <a:sym typeface="Wingdings" panose="05000000000000000000" pitchFamily="2" charset="2"/>
              </a:rPr>
              <a:t> bring it to the top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Evict the lowest page # in the stack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Associate a counter or timestamp for each page.  Search for min.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HW might not support these expensive ops:  require significant overhead, e.g. update for each reference.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Almost LRU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We want to perform fewer HW steps</a:t>
            </a:r>
          </a:p>
          <a:p>
            <a:pPr lvl="1"/>
            <a:r>
              <a:rPr lang="en-US" altLang="en-US" sz="2000" smtClean="0"/>
              <a:t>It’s reasonable to test/set a bit during a memory reference.  Not much more than this.</a:t>
            </a:r>
          </a:p>
          <a:p>
            <a:pPr lvl="1"/>
            <a:r>
              <a:rPr lang="en-US" altLang="en-US" sz="2000" smtClean="0"/>
              <a:t>Gives rise to reference bit(s) associated with each page.</a:t>
            </a:r>
          </a:p>
          <a:p>
            <a:r>
              <a:rPr lang="en-US" altLang="en-US" sz="2400" smtClean="0"/>
              <a:t>Second chance FIFO</a:t>
            </a:r>
          </a:p>
          <a:p>
            <a:pPr lvl="1"/>
            <a:r>
              <a:rPr lang="en-US" altLang="en-US" sz="2000" smtClean="0"/>
              <a:t>When a page is referenced, set its reference bit.</a:t>
            </a:r>
          </a:p>
          <a:p>
            <a:pPr lvl="1"/>
            <a:r>
              <a:rPr lang="en-US" altLang="en-US" sz="2000" smtClean="0"/>
              <a:t>When time to find victim, scan the frames.  If ref bit = 1, clear it.  If ref bit already 0, we have our victim.  Next time need to search for victim, continue from here (circular/“clock” arrangement).</a:t>
            </a:r>
          </a:p>
          <a:p>
            <a:r>
              <a:rPr lang="en-US" altLang="en-US" sz="2400" smtClean="0"/>
              <a:t>Multiple reference bits</a:t>
            </a:r>
          </a:p>
          <a:p>
            <a:pPr lvl="1"/>
            <a:r>
              <a:rPr lang="en-US" altLang="en-US" sz="2000" smtClean="0"/>
              <a:t>Periodically shift left the ref value.  Evict page that has all 0’s.</a:t>
            </a:r>
          </a:p>
          <a:p>
            <a:r>
              <a:rPr lang="en-US" altLang="en-US" sz="2400" smtClean="0"/>
              <a:t>Use reference count (MFU or LFU)</a:t>
            </a:r>
          </a:p>
          <a:p>
            <a:pPr lvl="1"/>
            <a:r>
              <a:rPr lang="en-US" altLang="en-US" sz="2000" smtClean="0"/>
              <a:t>When a page is referenced, </a:t>
            </a:r>
            <a:r>
              <a:rPr lang="en-US" altLang="en-US" sz="2000" smtClean="0">
                <a:solidFill>
                  <a:srgbClr val="FFFF00"/>
                </a:solidFill>
              </a:rPr>
              <a:t>increment</a:t>
            </a:r>
            <a:r>
              <a:rPr lang="en-US" altLang="en-US" sz="2000" smtClean="0"/>
              <a:t> its reference value.</a:t>
            </a:r>
          </a:p>
          <a:p>
            <a:pPr lvl="1"/>
            <a:r>
              <a:rPr lang="en-US" altLang="en-US" sz="2000" smtClean="0"/>
              <a:t>Policy may be to evict either least or most frequently referenced.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Sections 8.5-8.7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Paging issues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How big should a page be?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Frame allocation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Thrashing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Memory-mapped files &amp; </a:t>
            </a:r>
            <a:r>
              <a:rPr lang="en-US" altLang="en-US" sz="2400" dirty="0" smtClean="0">
                <a:sym typeface="Wingdings" panose="05000000000000000000" pitchFamily="2" charset="2"/>
              </a:rPr>
              <a:t>devices</a:t>
            </a:r>
          </a:p>
          <a:p>
            <a:pPr lvl="1" eaLnBrk="1" hangingPunct="1"/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Reminder:  Swapping</a:t>
            </a:r>
            <a:endParaRPr lang="en-US" altLang="en-US" sz="2400" dirty="0" smtClean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Figure 3.7:  A job may get “swapped out” if memory is running low.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Page size</a:t>
            </a:r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altLang="en-US" sz="2400" smtClean="0"/>
              <a:t>HW may have a default (small) page size</a:t>
            </a:r>
          </a:p>
          <a:p>
            <a:pPr lvl="1"/>
            <a:r>
              <a:rPr lang="en-US" altLang="en-US" sz="2000" smtClean="0"/>
              <a:t>OS can opt for somewhat larger sizes</a:t>
            </a:r>
          </a:p>
          <a:p>
            <a:pPr lvl="1"/>
            <a:r>
              <a:rPr lang="en-US" altLang="en-US" sz="2000" smtClean="0"/>
              <a:t>If we want 4K pages, but the default is 1K, then tell HW to always group its pages in fours</a:t>
            </a:r>
          </a:p>
          <a:p>
            <a:r>
              <a:rPr lang="en-US" altLang="en-US" sz="2400" smtClean="0"/>
              <a:t>Small or large?</a:t>
            </a:r>
          </a:p>
          <a:p>
            <a:pPr lvl="1"/>
            <a:r>
              <a:rPr lang="en-US" altLang="en-US" sz="2000" smtClean="0"/>
              <a:t>On average, ½ of final page will be blank (internal fragmentation)</a:t>
            </a:r>
          </a:p>
          <a:p>
            <a:pPr lvl="1"/>
            <a:r>
              <a:rPr lang="en-US" altLang="en-US" sz="2000" smtClean="0"/>
              <a:t>But, small pages </a:t>
            </a:r>
            <a:r>
              <a:rPr lang="en-US" altLang="en-US" sz="2000" smtClean="0">
                <a:sym typeface="Wingdings" panose="05000000000000000000" pitchFamily="2" charset="2"/>
              </a:rPr>
              <a:t> larger page table</a:t>
            </a:r>
            <a:endParaRPr lang="en-US" altLang="en-US" sz="2000" smtClean="0"/>
          </a:p>
          <a:p>
            <a:r>
              <a:rPr lang="en-US" altLang="en-US" sz="2400" smtClean="0"/>
              <a:t>Let’s measure overhead</a:t>
            </a:r>
          </a:p>
          <a:p>
            <a:pPr lvl="1"/>
            <a:r>
              <a:rPr lang="en-US" altLang="en-US" sz="2000" smtClean="0"/>
              <a:t>s = average process size; p = page size; e = size of page table entry</a:t>
            </a:r>
          </a:p>
          <a:p>
            <a:pPr lvl="1"/>
            <a:r>
              <a:rPr lang="en-US" altLang="en-US" sz="2000" smtClean="0"/>
              <a:t>We’ll need about s/p pages, occupying se/p bytes for page table.</a:t>
            </a:r>
          </a:p>
          <a:p>
            <a:pPr lvl="1"/>
            <a:r>
              <a:rPr lang="en-US" altLang="en-US" sz="2000" smtClean="0"/>
              <a:t>Last-page waste = p/2</a:t>
            </a:r>
          </a:p>
          <a:p>
            <a:pPr lvl="1"/>
            <a:r>
              <a:rPr lang="en-US" altLang="en-US" sz="2000" smtClean="0"/>
              <a:t>Total overhead = se/p + p/2.  See the trade-off?</a:t>
            </a:r>
          </a:p>
          <a:p>
            <a:pPr lvl="1"/>
            <a:r>
              <a:rPr lang="en-US" altLang="en-US" sz="2000" smtClean="0"/>
              <a:t>Optimum result p = sqrt(2se) ~ sqrt(2 * 1MB * 8) = 4 KB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Frame allocation</a:t>
            </a: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process needs a certain minimum number of frames.</a:t>
            </a:r>
          </a:p>
          <a:p>
            <a:r>
              <a:rPr lang="en-US" altLang="en-US" sz="2400" smtClean="0"/>
              <a:t>Some instructions may require 2 memory references (unusual), plus the instruction itself.</a:t>
            </a:r>
          </a:p>
          <a:p>
            <a:pPr lvl="1"/>
            <a:r>
              <a:rPr lang="en-US" altLang="en-US" sz="2000" smtClean="0"/>
              <a:t>All 3 memory locations may be in different pages</a:t>
            </a:r>
          </a:p>
          <a:p>
            <a:pPr lvl="1"/>
            <a:r>
              <a:rPr lang="en-US" altLang="en-US" sz="2000" smtClean="0"/>
              <a:t>To execute this single instruction, we would need 3 frames.</a:t>
            </a:r>
          </a:p>
          <a:p>
            <a:pPr lvl="1"/>
            <a:r>
              <a:rPr lang="en-US" altLang="en-US" sz="2000" smtClean="0"/>
              <a:t>Also, a memory reference could straddle a page boundary.  Not a good HW design.</a:t>
            </a:r>
          </a:p>
          <a:p>
            <a:pPr lvl="1"/>
            <a:r>
              <a:rPr lang="en-US" altLang="en-US" sz="2000" smtClean="0"/>
              <a:t>Book mentions example of inst requiring up to 8 frames.</a:t>
            </a:r>
          </a:p>
          <a:p>
            <a:r>
              <a:rPr lang="en-US" altLang="en-US" sz="2400" smtClean="0"/>
              <a:t>Equal allocation among processes</a:t>
            </a:r>
          </a:p>
          <a:p>
            <a:r>
              <a:rPr lang="en-US" altLang="en-US" sz="2400" smtClean="0"/>
              <a:t>Proportional allocation (to total process size)</a:t>
            </a:r>
          </a:p>
          <a:p>
            <a:r>
              <a:rPr lang="en-US" altLang="en-US" sz="2400" smtClean="0"/>
              <a:t>Priority bonus</a:t>
            </a:r>
          </a:p>
          <a:p>
            <a:r>
              <a:rPr lang="en-US" altLang="en-US" sz="2400" smtClean="0"/>
              <a:t>Allocation needs to be dynamic:  changes in # processes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Allocation (2)</a:t>
            </a:r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Global or local page replacement?</a:t>
            </a:r>
          </a:p>
          <a:p>
            <a:pPr lvl="1"/>
            <a:r>
              <a:rPr lang="en-US" altLang="en-US" sz="2000" smtClean="0"/>
              <a:t>Local = you can only evict your own pages</a:t>
            </a:r>
          </a:p>
          <a:p>
            <a:pPr lvl="1">
              <a:buFontTx/>
              <a:buNone/>
            </a:pPr>
            <a:r>
              <a:rPr lang="en-US" altLang="en-US" sz="2000" smtClean="0"/>
              <a:t>	With this policy:  the number of frames allocated to a process never changes.</a:t>
            </a:r>
          </a:p>
          <a:p>
            <a:pPr lvl="1"/>
            <a:r>
              <a:rPr lang="en-US" altLang="en-US" sz="2000" smtClean="0"/>
              <a:t>Global = you can evict someone else’s page</a:t>
            </a:r>
          </a:p>
          <a:p>
            <a:pPr lvl="1">
              <a:buFontTx/>
              <a:buNone/>
            </a:pPr>
            <a:r>
              <a:rPr lang="en-US" altLang="en-US" sz="2000" smtClean="0"/>
              <a:t>	You are at the mercy of other processes.  # of page faults depends on the environment.</a:t>
            </a:r>
          </a:p>
          <a:p>
            <a:pPr lvl="1">
              <a:buFontTx/>
              <a:buNone/>
            </a:pPr>
            <a:r>
              <a:rPr lang="en-US" altLang="en-US" sz="2000" smtClean="0"/>
              <a:t>	But if you need extra space, you can take it from someone who isn’t using theirs.</a:t>
            </a:r>
          </a:p>
          <a:p>
            <a:pPr lvl="1">
              <a:buFontTx/>
              <a:buNone/>
            </a:pPr>
            <a:r>
              <a:rPr lang="en-US" altLang="en-US" sz="2000" smtClean="0"/>
              <a:t>	More responsive to actual memory needs </a:t>
            </a:r>
            <a:r>
              <a:rPr lang="en-US" altLang="en-US" sz="2000" smtClean="0">
                <a:sym typeface="Wingdings" panose="05000000000000000000" pitchFamily="2" charset="2"/>
              </a:rPr>
              <a:t> throughput</a:t>
            </a:r>
            <a:r>
              <a:rPr lang="en-US" altLang="en-US" sz="2000" smtClean="0"/>
              <a:t>. 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Non-uniform memory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With multiple CPUs and memories, we desire frames that are “closer” to the CPU we are running on.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Thrashing</a:t>
            </a: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Spending more time paging than doing useful work.</a:t>
            </a:r>
          </a:p>
          <a:p>
            <a:r>
              <a:rPr lang="en-US" altLang="en-US" sz="2400" dirty="0" smtClean="0"/>
              <a:t>How does it occur?</a:t>
            </a:r>
          </a:p>
          <a:p>
            <a:pPr lvl="1"/>
            <a:r>
              <a:rPr lang="en-US" altLang="en-US" sz="2000" dirty="0" smtClean="0"/>
              <a:t>If CPU utilization low, OS may schedule more jobs.</a:t>
            </a:r>
          </a:p>
          <a:p>
            <a:pPr lvl="1"/>
            <a:r>
              <a:rPr lang="en-US" altLang="en-US" sz="2000" dirty="0" smtClean="0"/>
              <a:t>Each job requires more frames for its pages.  </a:t>
            </a:r>
            <a:r>
              <a:rPr lang="en-US" altLang="en-US" sz="2000" dirty="0" smtClean="0">
                <a:solidFill>
                  <a:srgbClr val="FFFF00"/>
                </a:solidFill>
              </a:rPr>
              <a:t>It takes frames away from other jobs. </a:t>
            </a:r>
            <a:r>
              <a:rPr lang="en-US" altLang="en-US" sz="2000" dirty="0" smtClean="0"/>
              <a:t> More page faults ensue.</a:t>
            </a:r>
          </a:p>
          <a:p>
            <a:pPr lvl="1"/>
            <a:r>
              <a:rPr lang="en-US" altLang="en-US" sz="2000" dirty="0" smtClean="0"/>
              <a:t>When more and more jobs wait to page in/out, CPU utilization goes down.  OS tries to schedule more jobs.</a:t>
            </a:r>
          </a:p>
          <a:p>
            <a:pPr lvl="1"/>
            <a:r>
              <a:rPr lang="en-US" altLang="en-US" sz="2000" dirty="0" smtClean="0"/>
              <a:t>Fig 8.18 – don’t have too many jobs running at once!</a:t>
            </a:r>
          </a:p>
          <a:p>
            <a:r>
              <a:rPr lang="en-US" altLang="en-US" sz="2400" dirty="0" smtClean="0"/>
              <a:t>To avoid the need for stealing too many frames from other jobs, should have enough to start with.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Locality</a:t>
            </a:r>
            <a:r>
              <a:rPr lang="en-US" altLang="en-US" sz="2000" dirty="0" smtClean="0"/>
              <a:t> principle:  At any point in the program, we need some, but not all of our pages.  And we’ll use these pages for a while.  Loops inside different functions.</a:t>
            </a:r>
          </a:p>
          <a:p>
            <a:r>
              <a:rPr lang="en-US" altLang="en-US" sz="2400" dirty="0" smtClean="0"/>
              <a:t>Or:  swap out a job and be less generous in future.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set model</a:t>
            </a: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way to measure locality by Peter Denning, 1968.</a:t>
            </a:r>
          </a:p>
          <a:p>
            <a:r>
              <a:rPr lang="en-US" altLang="en-US" sz="2400" smtClean="0"/>
              <a:t>Begin by setting a window</a:t>
            </a:r>
          </a:p>
          <a:p>
            <a:pPr lvl="1"/>
            <a:r>
              <a:rPr lang="en-US" altLang="en-US" sz="2000" smtClean="0"/>
              <a:t>How far back in time are you interested?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Let  = the number of memory references in the recent past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What if  is too big or too small?</a:t>
            </a:r>
            <a:endParaRPr lang="en-US" altLang="en-US" sz="2000" smtClean="0"/>
          </a:p>
          <a:p>
            <a:r>
              <a:rPr lang="en-US" altLang="en-US" sz="2400" smtClean="0"/>
              <a:t>Working set = set of pages accessed during </a:t>
            </a:r>
            <a:r>
              <a:rPr lang="en-US" altLang="en-US" sz="2400" smtClean="0">
                <a:sym typeface="Symbol" panose="05050102010706020507" pitchFamily="18" charset="2"/>
              </a:rPr>
              <a:t>window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Another number:  Working set size (WSS) :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Symbol" panose="05050102010706020507" pitchFamily="18" charset="2"/>
              </a:rPr>
              <a:t>	How many pages accessed during the window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For example, we could have  = 10,000 and WSS = 5.</a:t>
            </a:r>
          </a:p>
          <a:p>
            <a:r>
              <a:rPr lang="en-US" altLang="en-US" sz="2400" smtClean="0">
                <a:sym typeface="Symbol" panose="05050102010706020507" pitchFamily="18" charset="2"/>
              </a:rPr>
              <a:t>OS can compute WSS for each job.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If extra frames still available, can safely start a new job.</a:t>
            </a:r>
          </a:p>
          <a:p>
            <a:r>
              <a:rPr lang="en-US" altLang="en-US" sz="2400" smtClean="0">
                <a:sym typeface="Symbol" panose="05050102010706020507" pitchFamily="18" charset="2"/>
              </a:rPr>
              <a:t>Practical consideration:  how often to recalculate WSS?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Memory mapping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Often we read a file sequential from start to finish.</a:t>
            </a:r>
          </a:p>
          <a:p>
            <a:pPr lvl="1"/>
            <a:r>
              <a:rPr lang="en-US" altLang="en-US" sz="2000" smtClean="0"/>
              <a:t>Seems a shame to make so many system calls and disk accesses for something so routine (e.g. read a single character or line of text).</a:t>
            </a:r>
          </a:p>
          <a:p>
            <a:pPr lvl="1"/>
            <a:r>
              <a:rPr lang="en-US" altLang="en-US" sz="2000" smtClean="0"/>
              <a:t>Instead, pages in memory get allocated to file on disk.</a:t>
            </a:r>
          </a:p>
          <a:p>
            <a:r>
              <a:rPr lang="en-US" altLang="en-US" sz="2400" smtClean="0"/>
              <a:t>When writing data to file, disk contents not immediately updated.</a:t>
            </a:r>
          </a:p>
          <a:p>
            <a:pPr lvl="1"/>
            <a:r>
              <a:rPr lang="en-US" altLang="en-US" sz="2000" smtClean="0"/>
              <a:t>RAM acts as buffer</a:t>
            </a:r>
          </a:p>
          <a:p>
            <a:pPr lvl="1"/>
            <a:r>
              <a:rPr lang="en-US" altLang="en-US" sz="2000" smtClean="0"/>
              <a:t>periodic checks:  if something written, write to disk</a:t>
            </a:r>
          </a:p>
          <a:p>
            <a:pPr lvl="1"/>
            <a:r>
              <a:rPr lang="en-US" altLang="en-US" sz="2000" smtClean="0"/>
              <a:t>Final writes when job is done.</a:t>
            </a:r>
          </a:p>
          <a:p>
            <a:r>
              <a:rPr lang="en-US" altLang="en-US" sz="2400" smtClean="0"/>
              <a:t>For read-only file, multiple jobs can share this memory</a:t>
            </a:r>
          </a:p>
          <a:p>
            <a:r>
              <a:rPr lang="en-US" altLang="en-US" sz="2400" smtClean="0"/>
              <a:t>Other I/O devices also mapped to pages (screen, printer, modem) 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memory</a:t>
            </a:r>
          </a:p>
        </p:txBody>
      </p:sp>
      <p:sp>
        <p:nvSpPr>
          <p:cNvPr id="160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Recall:  main memory management seeks to support multiprogramming</a:t>
            </a:r>
          </a:p>
          <a:p>
            <a:r>
              <a:rPr lang="en-US" altLang="en-US" sz="2400" smtClean="0"/>
              <a:t>VM principles</a:t>
            </a:r>
          </a:p>
          <a:p>
            <a:pPr lvl="1"/>
            <a:r>
              <a:rPr lang="en-US" altLang="en-US" sz="2000" smtClean="0"/>
              <a:t>Allow process to run even if only some of it is in main memory</a:t>
            </a:r>
          </a:p>
          <a:p>
            <a:pPr lvl="1"/>
            <a:r>
              <a:rPr lang="en-US" altLang="en-US" sz="2000" smtClean="0"/>
              <a:t>Allow process to have a logical address space larger than all physical memory</a:t>
            </a:r>
          </a:p>
          <a:p>
            <a:pPr lvl="1"/>
            <a:r>
              <a:rPr lang="en-US" altLang="en-US" sz="2000" smtClean="0"/>
              <a:t>Allow programmer to be oblivious of memory management details, except in extreme cases.</a:t>
            </a:r>
          </a:p>
          <a:p>
            <a:r>
              <a:rPr lang="en-US" altLang="en-US" sz="2400" smtClean="0"/>
              <a:t>Motivation</a:t>
            </a:r>
          </a:p>
          <a:p>
            <a:pPr lvl="1"/>
            <a:r>
              <a:rPr lang="en-US" altLang="en-US" sz="2000" smtClean="0"/>
              <a:t>Some code is never executed.  Some data never used.</a:t>
            </a:r>
          </a:p>
          <a:p>
            <a:pPr lvl="1"/>
            <a:r>
              <a:rPr lang="en-US" altLang="en-US" sz="2000" smtClean="0"/>
              <a:t>Programmer may over-allocate an array.</a:t>
            </a:r>
          </a:p>
          <a:p>
            <a:pPr lvl="1"/>
            <a:r>
              <a:rPr lang="en-US" altLang="en-US" sz="2000" smtClean="0"/>
              <a:t>Even if we need to load entire program, we don’t need it all at once.</a:t>
            </a:r>
          </a:p>
          <a:p>
            <a:pPr lvl="1"/>
            <a:r>
              <a:rPr lang="en-US" altLang="en-US" sz="2000" smtClean="0"/>
              <a:t>We’ll use less RAM, and swap fewer pages.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rest of Ch. </a:t>
            </a:r>
            <a:r>
              <a:rPr lang="en-US" altLang="en-US" dirty="0"/>
              <a:t>8</a:t>
            </a:r>
            <a:endParaRPr lang="en-US" altLang="en-US" dirty="0" smtClean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Allocating memory for kernel</a:t>
            </a:r>
          </a:p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Making paging work better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prepaging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TLB reach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Memory-aware coding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Locking pages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Kernel memory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Some memory is reserved for kernel</a:t>
            </a:r>
          </a:p>
          <a:p>
            <a:r>
              <a:rPr lang="en-US" altLang="en-US" sz="2400" smtClean="0"/>
              <a:t>To minimize overhead</a:t>
            </a:r>
          </a:p>
          <a:p>
            <a:pPr lvl="1"/>
            <a:r>
              <a:rPr lang="en-US" altLang="en-US" sz="2000" smtClean="0"/>
              <a:t>(fragmentation): we don’t allocate entire pages at a time</a:t>
            </a:r>
          </a:p>
          <a:p>
            <a:pPr lvl="1"/>
            <a:r>
              <a:rPr lang="en-US" altLang="en-US" sz="2000" smtClean="0"/>
              <a:t>(efficiency / direct memory access):  OS would like to allocate a contiguous block of memory of arbitrary size</a:t>
            </a:r>
          </a:p>
          <a:p>
            <a:r>
              <a:rPr lang="en-US" altLang="en-US" sz="2400" smtClean="0"/>
              <a:t>Simple approach:  “</a:t>
            </a:r>
            <a:r>
              <a:rPr lang="en-US" altLang="en-US" sz="2400" smtClean="0">
                <a:solidFill>
                  <a:srgbClr val="FFFF00"/>
                </a:solidFill>
              </a:rPr>
              <a:t>buddy system</a:t>
            </a:r>
            <a:r>
              <a:rPr lang="en-US" altLang="en-US" sz="2400" smtClean="0"/>
              <a:t>”:</a:t>
            </a:r>
          </a:p>
          <a:p>
            <a:r>
              <a:rPr lang="en-US" altLang="en-US" sz="2400" smtClean="0"/>
              <a:t>Memory manager maintains list of free blocks of size 1, 2, 4, 8, … bytes up to some maximum e.g. 1 MB.</a:t>
            </a:r>
          </a:p>
          <a:p>
            <a:r>
              <a:rPr lang="en-US" altLang="en-US" sz="2400" smtClean="0"/>
              <a:t>Initially, we have just 1 free block:  the entire 1 MB.</a:t>
            </a:r>
          </a:p>
          <a:p>
            <a:pPr lvl="1"/>
            <a:r>
              <a:rPr lang="en-US" altLang="en-US" sz="2000" smtClean="0"/>
              <a:t>Over time this may get split up into smaller pieces (buddies).</a:t>
            </a:r>
          </a:p>
          <a:p>
            <a:r>
              <a:rPr lang="en-US" altLang="en-US" sz="2400" smtClean="0"/>
              <a:t>When kernel needs some memory, we round it up to the next power of 2.</a:t>
            </a:r>
          </a:p>
          <a:p>
            <a:r>
              <a:rPr lang="en-US" altLang="en-US" sz="2400" smtClean="0"/>
              <a:t>If no such size available, split up something larger.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599" cy="441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1024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A = 70K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B = 35K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C = 80K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Request </a:t>
                      </a:r>
                    </a:p>
                    <a:p>
                      <a:r>
                        <a:rPr lang="en-US" sz="1800" dirty="0" smtClean="0"/>
                        <a:t>D = 60K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B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D</a:t>
                      </a:r>
                      <a:endParaRPr lang="en-US" sz="1800" dirty="0"/>
                    </a:p>
                  </a:txBody>
                  <a:tcPr marT="45723" marB="4572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C</a:t>
                      </a:r>
                      <a:endParaRPr lang="en-US" sz="1800" dirty="0"/>
                    </a:p>
                  </a:txBody>
                  <a:tcPr marT="45723" marB="45723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1024</a:t>
                      </a:r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1318" name="TextBox 4"/>
          <p:cNvSpPr txBox="1">
            <a:spLocks noChangeArrowheads="1"/>
          </p:cNvSpPr>
          <p:nvPr/>
        </p:nvSpPr>
        <p:spPr bwMode="auto">
          <a:xfrm>
            <a:off x="609600" y="601980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When a block of size 2</a:t>
            </a:r>
            <a:r>
              <a:rPr lang="en-US" altLang="en-US" sz="1800" baseline="30000"/>
              <a:t>k</a:t>
            </a:r>
            <a:r>
              <a:rPr lang="en-US" altLang="en-US" sz="1800"/>
              <a:t> is freed, memory manager only has to search other 2</a:t>
            </a:r>
            <a:r>
              <a:rPr lang="en-US" altLang="en-US" sz="1800" baseline="30000"/>
              <a:t>k</a:t>
            </a:r>
            <a:r>
              <a:rPr lang="en-US" altLang="en-US" sz="1800"/>
              <a:t> blocks to see if a merge is possible.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Slab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Relatively new technique</a:t>
            </a:r>
          </a:p>
          <a:p>
            <a:r>
              <a:rPr lang="en-US" altLang="en-US" sz="2400" dirty="0" smtClean="0"/>
              <a:t>Kernel objects are grouped by type </a:t>
            </a:r>
            <a:r>
              <a:rPr lang="en-US" altLang="en-US" sz="2400" dirty="0" smtClean="0">
                <a:sym typeface="Wingdings" panose="05000000000000000000" pitchFamily="2" charset="2"/>
              </a:rPr>
              <a:t> in effect, grouped by size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e.g. semaphores, file descriptors, etc.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OS allocates a “cache” to hold objects of the same type.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Large enough to hold several such objects.  Some are unused, i.e. “free”</a:t>
            </a:r>
          </a:p>
          <a:p>
            <a:r>
              <a:rPr lang="en-US" altLang="en-US" sz="2400" dirty="0" smtClean="0"/>
              <a:t>How many objects are in a cache?</a:t>
            </a:r>
          </a:p>
          <a:p>
            <a:pPr lvl="1"/>
            <a:r>
              <a:rPr lang="en-US" altLang="en-US" sz="2000" dirty="0" smtClean="0"/>
              <a:t>1 page (4 K) is usually not enough.  So we may want several contiguous pages – this is called a </a:t>
            </a:r>
            <a:r>
              <a:rPr lang="en-US" altLang="en-US" sz="2000" dirty="0" smtClean="0">
                <a:solidFill>
                  <a:srgbClr val="FFFF00"/>
                </a:solidFill>
              </a:rPr>
              <a:t>slab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So, we achieve contiguous memory allocation, even though the objects might not be resident contiguously themselves.  See figure 8.27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Prepaging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 order to avoid initial number of page faults, OS can bring in all needed pages at once.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Can also do this when restarting a job that was swapped out.  Need to “remember” the working set of that job.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But:  will the job need “all” of its pages?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Is the cost of prepaging &lt; cost of servicing all future individual page faults?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TLB reach</a:t>
            </a:r>
          </a:p>
        </p:txBody>
      </p:sp>
      <p:sp>
        <p:nvSpPr>
          <p:cNvPr id="184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For paging to work well, we want more TLB hits too</a:t>
            </a:r>
          </a:p>
          <a:p>
            <a:r>
              <a:rPr lang="en-US" altLang="en-US" sz="2400" smtClean="0"/>
              <a:t>TLB reach = how much memory is referred to by TLB entries</a:t>
            </a:r>
          </a:p>
          <a:p>
            <a:pPr lvl="1"/>
            <a:r>
              <a:rPr lang="en-US" altLang="en-US" sz="2000" smtClean="0"/>
              <a:t>Memory-intensive process </a:t>
            </a:r>
            <a:r>
              <a:rPr lang="en-US" altLang="en-US" sz="2000" smtClean="0">
                <a:sym typeface="Wingdings" panose="05000000000000000000" pitchFamily="2" charset="2"/>
              </a:rPr>
              <a:t> more TLB misses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Approaches to improve TLB hit rate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Larger TLB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But sometimes, to achieve acceptable hit rate, need unreasonably large table!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Allow for larger page size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For simplicity, can offer 2 sizes (regular and super)</a:t>
            </a:r>
          </a:p>
          <a:p>
            <a:pPr lvl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OS must manage the TLB, so it can change page size as needed.  Any disadvantage?</a:t>
            </a:r>
          </a:p>
          <a:p>
            <a:pPr lvl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Memory-aware code</a:t>
            </a:r>
          </a:p>
        </p:txBody>
      </p:sp>
      <p:sp>
        <p:nvSpPr>
          <p:cNvPr id="185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Page faults do happen.  Keep working set small if you can.</a:t>
            </a:r>
          </a:p>
          <a:p>
            <a:r>
              <a:rPr lang="en-US" altLang="en-US" sz="2400" smtClean="0"/>
              <a:t>Let’s initialize array elements.  Does it matter if we proceed row or column major?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Data structures:  stack, queue, hash table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BFS vs. DFS – which is better with respect to memory?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array versus ArrayList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Locking pages</a:t>
            </a: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Sometimes we want to make sure some pages don’t get replaced (evicted)</a:t>
            </a:r>
          </a:p>
          <a:p>
            <a:r>
              <a:rPr lang="en-US" altLang="en-US" sz="2400" smtClean="0"/>
              <a:t>Each frame has a lock bit</a:t>
            </a:r>
          </a:p>
          <a:p>
            <a:r>
              <a:rPr lang="en-US" altLang="en-US" sz="2400" smtClean="0"/>
              <a:t>I/O</a:t>
            </a:r>
          </a:p>
          <a:p>
            <a:pPr lvl="1"/>
            <a:r>
              <a:rPr lang="en-US" altLang="en-US" sz="2000" smtClean="0"/>
              <a:t>Actual transfer of data performed by specialized processor, not the CPU</a:t>
            </a:r>
          </a:p>
          <a:p>
            <a:pPr lvl="1"/>
            <a:r>
              <a:rPr lang="en-US" altLang="en-US" sz="2000" smtClean="0"/>
              <a:t>When you request I/O, you go to sleep while the transfer takes place.</a:t>
            </a:r>
          </a:p>
          <a:p>
            <a:pPr lvl="1"/>
            <a:r>
              <a:rPr lang="en-US" altLang="en-US" sz="2000" smtClean="0"/>
              <a:t>You don’t want the I/O buffer pages to be swapped out!</a:t>
            </a:r>
          </a:p>
          <a:p>
            <a:r>
              <a:rPr lang="en-US" altLang="en-US" sz="2400" smtClean="0"/>
              <a:t>Kernel pages should be locked</a:t>
            </a:r>
          </a:p>
          <a:p>
            <a:r>
              <a:rPr lang="en-US" altLang="en-US" sz="2400" smtClean="0"/>
              <a:t>Can lock a page until it has been used a little</a:t>
            </a:r>
          </a:p>
          <a:p>
            <a:pPr lvl="1"/>
            <a:r>
              <a:rPr lang="en-US" altLang="en-US" sz="2000" smtClean="0"/>
              <a:t>To avoid situation where we replace a page we just brought 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VM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programmer (or compiler) can refer to addresses throughout entire (32-bit) address space.  </a:t>
            </a:r>
          </a:p>
          <a:p>
            <a:pPr lvl="1"/>
            <a:r>
              <a:rPr lang="en-US" altLang="en-US" sz="2000" smtClean="0"/>
              <a:t>In practice, may be restricted, because you may want to have virtual addresses for outside stuff; but still a huge fraction</a:t>
            </a:r>
          </a:p>
          <a:p>
            <a:pPr lvl="1"/>
            <a:r>
              <a:rPr lang="en-US" altLang="en-US" sz="2000" smtClean="0"/>
              <a:t>All addresses will be virtual/logical, and will be translated to actual physical address by OS and HW</a:t>
            </a:r>
          </a:p>
          <a:p>
            <a:pPr lvl="1"/>
            <a:r>
              <a:rPr lang="en-US" altLang="en-US" sz="2000" smtClean="0"/>
              <a:t>We can allocate a huge amount of VM for stack and heap, which may grow during execution.</a:t>
            </a:r>
          </a:p>
          <a:p>
            <a:pPr lvl="1"/>
            <a:r>
              <a:rPr lang="en-US" altLang="en-US" sz="2000" smtClean="0"/>
              <a:t>Stack and heap will be unlikely to bump into each other.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Supports sharing of code (libraries) and data</a:t>
            </a:r>
          </a:p>
          <a:p>
            <a:pPr lvl="1"/>
            <a:r>
              <a:rPr lang="en-US" altLang="en-US" sz="2000" smtClean="0"/>
              <a:t>Virtual addresses will point to the same physical address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Demand paging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Typical way to implement VM</a:t>
            </a:r>
          </a:p>
          <a:p>
            <a:r>
              <a:rPr lang="en-US" altLang="en-US" sz="2400" smtClean="0"/>
              <a:t>Only bring a page in from disk as it is requested.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What is benefit?  Why not load all pages at once?</a:t>
            </a:r>
          </a:p>
          <a:p>
            <a:pPr lvl="1"/>
            <a:r>
              <a:rPr lang="en-US" altLang="en-US" sz="2000" smtClean="0"/>
              <a:t>“lazy pager” more accurate term than “lazy swapper”</a:t>
            </a:r>
          </a:p>
          <a:p>
            <a:r>
              <a:rPr lang="en-US" altLang="en-US" sz="2400" smtClean="0"/>
              <a:t>Pager initially guesses which pages to initially load</a:t>
            </a:r>
          </a:p>
          <a:p>
            <a:pPr lvl="1"/>
            <a:r>
              <a:rPr lang="en-US" altLang="en-US" sz="2000" smtClean="0"/>
              <a:t>“pure demand paging” skips this step</a:t>
            </a:r>
          </a:p>
          <a:p>
            <a:r>
              <a:rPr lang="en-US" altLang="en-US" sz="2400" smtClean="0"/>
              <a:t>Valid bit:  is this page resident in RAM?</a:t>
            </a:r>
          </a:p>
          <a:p>
            <a:r>
              <a:rPr lang="en-US" altLang="en-US" sz="2400" smtClean="0"/>
              <a:t>If not:  </a:t>
            </a:r>
            <a:r>
              <a:rPr lang="en-US" altLang="en-US" sz="2400" smtClean="0">
                <a:solidFill>
                  <a:srgbClr val="FFFF00"/>
                </a:solidFill>
              </a:rPr>
              <a:t>page fault</a:t>
            </a:r>
          </a:p>
          <a:p>
            <a:pPr lvl="1"/>
            <a:r>
              <a:rPr lang="en-US" altLang="en-US" sz="2000" smtClean="0"/>
              <a:t>The page we want is not in physical memory (i.e. it’s in the “swap space” on disk)</a:t>
            </a:r>
          </a:p>
          <a:p>
            <a:pPr lvl="1"/>
            <a:r>
              <a:rPr lang="en-US" altLang="en-US" sz="2000" smtClean="0"/>
              <a:t>How often does this happen?</a:t>
            </a:r>
          </a:p>
          <a:p>
            <a:pPr lvl="1"/>
            <a:r>
              <a:rPr lang="en-US" altLang="en-US" sz="2000" smtClean="0"/>
              <a:t>Temporal and spatial locality help us out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pPr lvl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Page fault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Steps to handle:</a:t>
            </a:r>
          </a:p>
          <a:p>
            <a:r>
              <a:rPr lang="en-US" altLang="en-US" sz="2400" smtClean="0"/>
              <a:t>OS verifies the problem is not more severe</a:t>
            </a:r>
          </a:p>
          <a:p>
            <a:r>
              <a:rPr lang="en-US" altLang="en-US" sz="2400" smtClean="0"/>
              <a:t>Find free space in RAM into which to load proper page</a:t>
            </a:r>
          </a:p>
          <a:p>
            <a:r>
              <a:rPr lang="en-US" altLang="en-US" sz="2400" smtClean="0"/>
              <a:t>Disk operation to load page</a:t>
            </a:r>
          </a:p>
          <a:p>
            <a:r>
              <a:rPr lang="en-US" altLang="en-US" sz="2400" smtClean="0"/>
              <a:t>Update page table</a:t>
            </a:r>
          </a:p>
          <a:p>
            <a:r>
              <a:rPr lang="en-US" altLang="en-US" sz="2400" smtClean="0"/>
              <a:t>Continue execution of process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Cost of page fault ~ 40,000x normal memory access</a:t>
            </a:r>
          </a:p>
          <a:p>
            <a:pPr lvl="1"/>
            <a:r>
              <a:rPr lang="en-US" altLang="en-US" sz="2000" smtClean="0"/>
              <a:t>Probability should be minuscule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Copy-on-write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 memory optimization</a:t>
            </a:r>
          </a:p>
          <a:p>
            <a:r>
              <a:rPr lang="en-US" altLang="en-US" sz="2400" dirty="0" smtClean="0"/>
              <a:t>Can be used when we fork, but not exec</a:t>
            </a:r>
          </a:p>
          <a:p>
            <a:r>
              <a:rPr lang="en-US" altLang="en-US" sz="2400" dirty="0" smtClean="0"/>
              <a:t>No real need to duplicate the address space</a:t>
            </a:r>
          </a:p>
          <a:p>
            <a:pPr lvl="1"/>
            <a:r>
              <a:rPr lang="en-US" altLang="en-US" sz="2000" dirty="0" smtClean="0"/>
              <a:t>Two processes running the same code, accessing same data</a:t>
            </a:r>
          </a:p>
          <a:p>
            <a:r>
              <a:rPr lang="en-US" altLang="en-US" sz="2400" dirty="0" smtClean="0"/>
              <a:t>Until…  one of the processes wants to write.</a:t>
            </a:r>
          </a:p>
          <a:p>
            <a:pPr lvl="1"/>
            <a:r>
              <a:rPr lang="en-US" altLang="en-US" sz="2000" dirty="0" smtClean="0"/>
              <a:t>In this case, we create a 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 copy of the page containing the written-to area.</a:t>
            </a:r>
          </a:p>
          <a:p>
            <a:pPr lvl="1"/>
            <a:r>
              <a:rPr lang="en-US" altLang="en-US" sz="2000" dirty="0" smtClean="0"/>
              <a:t>So, we only copy </a:t>
            </a:r>
            <a:r>
              <a:rPr lang="en-US" altLang="en-US" sz="2000" u="sng" dirty="0" smtClean="0"/>
              <a:t>some</a:t>
            </a:r>
            <a:r>
              <a:rPr lang="en-US" altLang="en-US" sz="2000" dirty="0" smtClean="0"/>
              <a:t> pages.  Compare Figures 8.7 and 8.8</a:t>
            </a:r>
          </a:p>
          <a:p>
            <a:r>
              <a:rPr lang="en-US" altLang="en-US" sz="2400" dirty="0" smtClean="0"/>
              <a:t>If you want to exec immediately after fork, you would not need to copy-on-write.</a:t>
            </a:r>
          </a:p>
          <a:p>
            <a:pPr lvl="1"/>
            <a:r>
              <a:rPr lang="en-US" altLang="en-US" sz="2000" dirty="0" err="1" smtClean="0"/>
              <a:t>vfork</a:t>
            </a:r>
            <a:r>
              <a:rPr lang="en-US" altLang="en-US" sz="2000" dirty="0" smtClean="0"/>
              <a:t>( ) system call:  child shares same pages as parent.  Child should not alter anything here because of the exec.  But if child did, changes would be seen by parent.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Page fault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Demand paging to implement virtual memory  √</a:t>
            </a:r>
          </a:p>
          <a:p>
            <a:r>
              <a:rPr lang="en-US" altLang="en-US" sz="2400" smtClean="0"/>
              <a:t>What is a page fault?</a:t>
            </a:r>
          </a:p>
          <a:p>
            <a:r>
              <a:rPr lang="en-US" altLang="en-US" sz="2400" smtClean="0"/>
              <a:t>How to handle</a:t>
            </a:r>
          </a:p>
          <a:p>
            <a:pPr lvl="1"/>
            <a:r>
              <a:rPr lang="en-US" altLang="en-US" sz="2000" smtClean="0"/>
              <a:t>… Find a free frame and load the new page into it …</a:t>
            </a:r>
          </a:p>
          <a:p>
            <a:pPr lvl="1"/>
            <a:r>
              <a:rPr lang="en-US" altLang="en-US" sz="2000" smtClean="0"/>
              <a:t>But what if no frame is free?  Aha!</a:t>
            </a:r>
          </a:p>
          <a:p>
            <a:r>
              <a:rPr lang="en-US" altLang="en-US" sz="2400" smtClean="0"/>
              <a:t>Extreme approaches</a:t>
            </a:r>
          </a:p>
          <a:p>
            <a:pPr lvl="1"/>
            <a:r>
              <a:rPr lang="en-US" altLang="en-US" sz="2000" smtClean="0"/>
              <a:t>Terminate process if no free frame available</a:t>
            </a:r>
          </a:p>
          <a:p>
            <a:pPr lvl="1"/>
            <a:r>
              <a:rPr lang="en-US" altLang="en-US" sz="2000" smtClean="0"/>
              <a:t>Swap out a process and free all its pages being used</a:t>
            </a:r>
          </a:p>
          <a:p>
            <a:r>
              <a:rPr lang="en-US" altLang="en-US" sz="2400" smtClean="0"/>
              <a:t>Alternative:  replace (i.e. evict) one of the resident pages</a:t>
            </a:r>
          </a:p>
          <a:p>
            <a:pPr lvl="1"/>
            <a:r>
              <a:rPr lang="en-US" altLang="en-US" sz="2000" smtClean="0"/>
              <a:t>Need to amend the procedure for handling page fault:</a:t>
            </a:r>
          </a:p>
          <a:p>
            <a:pPr lvl="1"/>
            <a:r>
              <a:rPr lang="en-US" altLang="en-US" sz="2000" smtClean="0"/>
              <a:t>Copy victim to disk if necessary; replace frame with new page</a:t>
            </a:r>
          </a:p>
          <a:p>
            <a:pPr lvl="1"/>
            <a:r>
              <a:rPr lang="en-US" altLang="en-US" sz="2000" smtClean="0"/>
              <a:t>Let process continue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Issues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Frame allocation</a:t>
            </a:r>
          </a:p>
          <a:p>
            <a:pPr lvl="1"/>
            <a:r>
              <a:rPr lang="en-US" altLang="en-US" sz="2000" dirty="0" smtClean="0"/>
              <a:t>How many frames should we give to each process?</a:t>
            </a:r>
          </a:p>
          <a:p>
            <a:pPr lvl="1"/>
            <a:r>
              <a:rPr lang="en-US" altLang="en-US" sz="2000" dirty="0" smtClean="0"/>
              <a:t>If more than enough, never need to evict a page.  (Too good…)</a:t>
            </a:r>
          </a:p>
          <a:p>
            <a:pPr lvl="1"/>
            <a:r>
              <a:rPr lang="en-US" altLang="en-US" sz="2000" dirty="0" smtClean="0"/>
              <a:t>More about this later (section 8.5)</a:t>
            </a:r>
          </a:p>
          <a:p>
            <a:r>
              <a:rPr lang="en-US" altLang="en-US" sz="2400" dirty="0" smtClean="0"/>
              <a:t>Page replacement algorithm</a:t>
            </a:r>
          </a:p>
          <a:p>
            <a:pPr lvl="1"/>
            <a:r>
              <a:rPr lang="en-US" altLang="en-US" sz="2000" dirty="0" smtClean="0"/>
              <a:t>Need a way to pick a victim</a:t>
            </a:r>
          </a:p>
          <a:p>
            <a:pPr lvl="1"/>
            <a:r>
              <a:rPr lang="en-US" altLang="en-US" sz="2000" dirty="0" smtClean="0"/>
              <a:t>Many such algorithms exist</a:t>
            </a:r>
          </a:p>
          <a:p>
            <a:pPr lvl="1"/>
            <a:r>
              <a:rPr lang="en-US" altLang="en-US" sz="2000" dirty="0" smtClean="0"/>
              <a:t>Goal:  reduce total # of page faults (or the rate), since costly!</a:t>
            </a:r>
          </a:p>
          <a:p>
            <a:r>
              <a:rPr lang="en-US" altLang="en-US" sz="2400" dirty="0" smtClean="0"/>
              <a:t>To simplify analysis of page behavior, use “reference string”:  list of referenced pages, rather than complete addresses.  (p. 386)</a:t>
            </a:r>
          </a:p>
          <a:p>
            <a:pPr lvl="1"/>
            <a:r>
              <a:rPr lang="en-US" altLang="en-US" sz="2000" dirty="0" smtClean="0"/>
              <a:t>Given # frames, replacement algorithm and reference string, should be able to determine # of page faults.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Clairvoyant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The clairvoyant page replacement algorithm is optimal.</a:t>
            </a:r>
          </a:p>
          <a:p>
            <a:pPr lvl="1"/>
            <a:r>
              <a:rPr lang="en-US" altLang="en-US" sz="2000" dirty="0" smtClean="0"/>
              <a:t>In other words, the minimum possible number of page faults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i="1" dirty="0" smtClean="0">
                <a:solidFill>
                  <a:srgbClr val="FFFF00"/>
                </a:solidFill>
              </a:rPr>
              <a:t>Replace the page that will not be used for the longest period of time in the future.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Not realistic to know such detailed info about the future, so it’s not a real algorithm</a:t>
            </a:r>
          </a:p>
          <a:p>
            <a:r>
              <a:rPr lang="en-US" altLang="en-US" sz="2400" dirty="0" smtClean="0"/>
              <a:t>Useful as a benchmark.</a:t>
            </a:r>
          </a:p>
          <a:p>
            <a:pPr lvl="1"/>
            <a:r>
              <a:rPr lang="en-US" altLang="en-US" sz="2000" dirty="0" smtClean="0"/>
              <a:t>If your algorithm is better, check your arithmetic.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9255</TotalTime>
  <Words>2681</Words>
  <Application>Microsoft Office PowerPoint</Application>
  <PresentationFormat>On-screen Show (4:3)</PresentationFormat>
  <Paragraphs>332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Symbol</vt:lpstr>
      <vt:lpstr>Wingdings</vt:lpstr>
      <vt:lpstr>Default Design</vt:lpstr>
      <vt:lpstr>CS 346 – Section 8.1-8.4</vt:lpstr>
      <vt:lpstr>Virtual memory</vt:lpstr>
      <vt:lpstr>Using VM</vt:lpstr>
      <vt:lpstr>Demand paging</vt:lpstr>
      <vt:lpstr>Page fault</vt:lpstr>
      <vt:lpstr>Copy-on-write</vt:lpstr>
      <vt:lpstr>Page fault</vt:lpstr>
      <vt:lpstr>Issues</vt:lpstr>
      <vt:lpstr>Clairvoyant</vt:lpstr>
      <vt:lpstr>FIFO</vt:lpstr>
      <vt:lpstr>LRU</vt:lpstr>
      <vt:lpstr>Almost LRU</vt:lpstr>
      <vt:lpstr>CS 346 – Sections 8.5-8.7</vt:lpstr>
      <vt:lpstr>Page size</vt:lpstr>
      <vt:lpstr>Frame allocation</vt:lpstr>
      <vt:lpstr>Allocation (2)</vt:lpstr>
      <vt:lpstr>Thrashing</vt:lpstr>
      <vt:lpstr>Working set model</vt:lpstr>
      <vt:lpstr>Memory mapping</vt:lpstr>
      <vt:lpstr>CS 346 – rest of Ch. 8</vt:lpstr>
      <vt:lpstr>Kernel memory</vt:lpstr>
      <vt:lpstr>Example</vt:lpstr>
      <vt:lpstr>Slab</vt:lpstr>
      <vt:lpstr>Prepaging</vt:lpstr>
      <vt:lpstr>TLB reach</vt:lpstr>
      <vt:lpstr>Memory-aware code</vt:lpstr>
      <vt:lpstr>Locking pages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250</cp:revision>
  <cp:lastPrinted>1601-01-01T00:00:00Z</cp:lastPrinted>
  <dcterms:created xsi:type="dcterms:W3CDTF">1601-01-01T00:00:00Z</dcterms:created>
  <dcterms:modified xsi:type="dcterms:W3CDTF">2020-10-12T13:28:01Z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