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86" r:id="rId2"/>
    <p:sldId id="787" r:id="rId3"/>
    <p:sldId id="788" r:id="rId4"/>
    <p:sldId id="789" r:id="rId5"/>
    <p:sldId id="790" r:id="rId6"/>
    <p:sldId id="791" r:id="rId7"/>
    <p:sldId id="792" r:id="rId8"/>
    <p:sldId id="793" r:id="rId9"/>
    <p:sldId id="794" r:id="rId10"/>
    <p:sldId id="795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737" autoAdjust="0"/>
  </p:normalViewPr>
  <p:slideViewPr>
    <p:cSldViewPr>
      <p:cViewPr varScale="1">
        <p:scale>
          <a:sx n="89" d="100"/>
          <a:sy n="89" d="100"/>
        </p:scale>
        <p:origin x="9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0900B44-172A-416B-A599-107A3A8D741E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263"/>
            <a:ext cx="3036888" cy="46355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31263"/>
            <a:ext cx="3036888" cy="463550"/>
          </a:xfrm>
          <a:prstGeom prst="rect">
            <a:avLst/>
          </a:prstGeom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0BF817-DA09-447B-A86D-B9EBC30977D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9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0E6929-D9A4-4A9C-96A9-9589E934C0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3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3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AE036-68AF-46E4-BF3A-1E80FAF3464E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E6929-D9A4-4A9C-96A9-9589E934C0E9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386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4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94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B10336-4680-4F79-A1E0-E5D14718F352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353DA2-B3B0-4F54-A3A7-719C76EF0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147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8D088F-12E1-4B1F-9FCC-2F0D6B9F44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40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57347A-ECF0-44D7-A4B5-3BF4D8298B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902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50636-5D72-4622-96D4-A7A709BCE8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23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045B02-42B5-4CF7-A94C-08E5E53262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70869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1E5A6-4935-4C21-9C9E-A7FCF6C3A8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3136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5B733C-4B73-428A-B89E-56CD309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641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3FD635-71BA-4189-BA3C-EFFE296FB3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23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9646D5-B53D-41F4-B20D-3054AB91C4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561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C42C7-3E51-4E03-8DD5-761C25CB24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84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449F65-A6AE-405A-BDDB-2300A4F5A8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7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3A866A-A9A8-4881-A9C5-29F0CD53A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1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86983-DB8E-4B96-BCC1-F6049AF147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141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7D6F33-DB7A-4259-BE9B-0D79F3241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020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520DB9-BBAA-4862-8D14-4FAC145E4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27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81F2F-5C2D-4EEC-8379-507985EAA2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91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3B812AE-C667-44EB-9B7A-F11D65CFAA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 346 – Chapter </a:t>
            </a:r>
            <a:r>
              <a:rPr lang="en-US" altLang="en-US" dirty="0"/>
              <a:t>9</a:t>
            </a:r>
            <a:endParaRPr lang="en-US" altLang="en-US" dirty="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Mass storage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Advantages?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Review </a:t>
            </a:r>
            <a:r>
              <a:rPr lang="en-US" altLang="en-US" sz="2400" smtClean="0">
                <a:sym typeface="Wingdings" panose="05000000000000000000" pitchFamily="2" charset="2"/>
              </a:rPr>
              <a:t>memory hierarchy</a:t>
            </a: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Disk </a:t>
            </a:r>
            <a:r>
              <a:rPr lang="en-US" altLang="en-US" sz="2400" dirty="0" smtClean="0">
                <a:sym typeface="Wingdings" panose="05000000000000000000" pitchFamily="2" charset="2"/>
              </a:rPr>
              <a:t>features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Disk scheduling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Disk formatting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Managing swap space</a:t>
            </a:r>
          </a:p>
          <a:p>
            <a:pPr lvl="1" eaLnBrk="1" hangingPunct="1"/>
            <a:r>
              <a:rPr lang="en-US" altLang="en-US" sz="2400" dirty="0" smtClean="0">
                <a:sym typeface="Wingdings" panose="05000000000000000000" pitchFamily="2" charset="2"/>
              </a:rPr>
              <a:t>RAID</a:t>
            </a:r>
          </a:p>
          <a:p>
            <a:pPr lvl="1" eaLnBrk="1" hangingPunct="1"/>
            <a:endParaRPr lang="en-US" altLang="en-US" sz="20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 eaLnBrk="1" hangingPunct="1">
              <a:buFontTx/>
              <a:buNone/>
            </a:pPr>
            <a:endParaRPr lang="en-US" altLang="en-US" sz="2400" dirty="0" smtClean="0">
              <a:sym typeface="Wingdings" panose="05000000000000000000" pitchFamily="2" charset="2"/>
            </a:endParaRP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RAID extensions</a:t>
            </a:r>
          </a:p>
        </p:txBody>
      </p:sp>
      <p:sp>
        <p:nvSpPr>
          <p:cNvPr id="196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RAID is designed just to detect &amp; handle disk failure</a:t>
            </a:r>
          </a:p>
          <a:p>
            <a:r>
              <a:rPr lang="en-US" altLang="en-US" sz="2400" dirty="0" smtClean="0"/>
              <a:t>Does not prevent/detect data corruption, etc.</a:t>
            </a:r>
          </a:p>
          <a:p>
            <a:pPr lvl="1"/>
            <a:r>
              <a:rPr lang="en-US" altLang="en-US" sz="2000" dirty="0" smtClean="0"/>
              <a:t>Could be pointing to wrong file, wrong block</a:t>
            </a:r>
          </a:p>
          <a:p>
            <a:pPr lvl="1"/>
            <a:endParaRPr lang="en-US" altLang="en-US" sz="2000" dirty="0" smtClean="0"/>
          </a:p>
          <a:p>
            <a:r>
              <a:rPr lang="en-US" altLang="en-US" sz="2400" dirty="0" smtClean="0"/>
              <a:t>Checksum for data and metadata on disk</a:t>
            </a:r>
          </a:p>
          <a:p>
            <a:pPr lvl="1"/>
            <a:r>
              <a:rPr lang="en-US" altLang="en-US" sz="2000" dirty="0" smtClean="0"/>
              <a:t>Ex.  For each disk block, how many bits are set?</a:t>
            </a:r>
          </a:p>
          <a:p>
            <a:pPr lvl="1"/>
            <a:r>
              <a:rPr lang="en-US" altLang="en-US" sz="2000" dirty="0" smtClean="0">
                <a:solidFill>
                  <a:srgbClr val="FFFF00"/>
                </a:solidFill>
              </a:rPr>
              <a:t>Store with pointer to object  </a:t>
            </a:r>
            <a:r>
              <a:rPr lang="en-US" altLang="en-US" sz="2000" dirty="0" smtClean="0"/>
              <a:t>(See Figure </a:t>
            </a:r>
            <a:r>
              <a:rPr lang="en-US" altLang="en-US" sz="2000" dirty="0"/>
              <a:t>9</a:t>
            </a:r>
            <a:r>
              <a:rPr lang="en-US" altLang="en-US" sz="2000" dirty="0" smtClean="0"/>
              <a:t>.13)</a:t>
            </a:r>
          </a:p>
          <a:p>
            <a:pPr lvl="1"/>
            <a:r>
              <a:rPr lang="en-US" altLang="en-US" sz="2000" dirty="0" smtClean="0"/>
              <a:t>Detect whether it has changed.  Grab correct data from the mirror.</a:t>
            </a:r>
          </a:p>
          <a:p>
            <a:pPr lvl="1"/>
            <a:endParaRPr lang="en-US" altLang="en-US" sz="2000" dirty="0" smtClean="0"/>
          </a:p>
          <a:p>
            <a:r>
              <a:rPr lang="en-US" altLang="en-US" sz="2400" dirty="0" smtClean="0"/>
              <a:t>RAID also somewhat inflexible because its techniques require a certain number of disks.  What to do?</a:t>
            </a:r>
          </a:p>
          <a:p>
            <a:pPr lvl="1"/>
            <a:endParaRPr lang="en-US" alt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Disks</a:t>
            </a:r>
          </a:p>
        </p:txBody>
      </p:sp>
      <p:sp>
        <p:nvSpPr>
          <p:cNvPr id="188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Anatomy (Figure </a:t>
            </a:r>
            <a:r>
              <a:rPr lang="en-US" altLang="en-US" sz="2400" dirty="0"/>
              <a:t>9</a:t>
            </a:r>
            <a:r>
              <a:rPr lang="en-US" altLang="en-US" sz="2400" dirty="0" smtClean="0"/>
              <a:t>.1)</a:t>
            </a:r>
          </a:p>
          <a:p>
            <a:pPr lvl="1"/>
            <a:r>
              <a:rPr lang="en-US" altLang="en-US" sz="2000" dirty="0" smtClean="0"/>
              <a:t>Sector, track, cylinder, platter</a:t>
            </a:r>
          </a:p>
          <a:p>
            <a:pPr lvl="1"/>
            <a:r>
              <a:rPr lang="en-US" altLang="en-US" sz="2000" dirty="0" smtClean="0"/>
              <a:t>Read/write head attached to arm, attached to arm assembly</a:t>
            </a:r>
          </a:p>
          <a:p>
            <a:pPr lvl="1"/>
            <a:r>
              <a:rPr lang="en-US" altLang="en-US" sz="2000" dirty="0" smtClean="0"/>
              <a:t>Head quickly reads binary data as:  orientation of iron ions or reflectiveness of surface</a:t>
            </a:r>
          </a:p>
          <a:p>
            <a:r>
              <a:rPr lang="en-US" altLang="en-US" sz="2400" dirty="0" smtClean="0"/>
              <a:t>Example:  CD</a:t>
            </a:r>
          </a:p>
          <a:p>
            <a:pPr lvl="1"/>
            <a:r>
              <a:rPr lang="en-US" altLang="en-US" sz="2000" dirty="0" smtClean="0"/>
              <a:t>About 25,000 tracks, 50 sectors per track </a:t>
            </a:r>
            <a:r>
              <a:rPr lang="en-US" altLang="en-US" sz="2000" dirty="0" smtClean="0">
                <a:sym typeface="Wingdings" panose="05000000000000000000" pitchFamily="2" charset="2"/>
              </a:rPr>
              <a:t> 1 bit occupies about 1 square </a:t>
            </a:r>
            <a:r>
              <a:rPr lang="en-US" altLang="en-US" sz="2000" dirty="0" smtClean="0">
                <a:sym typeface="Symbol" panose="05050102010706020507" pitchFamily="18" charset="2"/>
              </a:rPr>
              <a:t>m</a:t>
            </a:r>
          </a:p>
          <a:p>
            <a:pPr lvl="1"/>
            <a:r>
              <a:rPr lang="en-US" altLang="en-US" sz="2000" dirty="0" smtClean="0">
                <a:sym typeface="Symbol" panose="05050102010706020507" pitchFamily="18" charset="2"/>
              </a:rPr>
              <a:t>Entire CD can be read in about 7 minutes on a 12x speed drive</a:t>
            </a:r>
          </a:p>
          <a:p>
            <a:r>
              <a:rPr lang="en-US" altLang="en-US" sz="2400" dirty="0" smtClean="0">
                <a:sym typeface="Symbol" panose="05050102010706020507" pitchFamily="18" charset="2"/>
              </a:rPr>
              <a:t>But usually we don’t read entire disks</a:t>
            </a:r>
          </a:p>
          <a:p>
            <a:pPr lvl="1">
              <a:buFontTx/>
              <a:buNone/>
            </a:pPr>
            <a:r>
              <a:rPr lang="en-US" altLang="en-US" sz="2000" dirty="0" smtClean="0">
                <a:sym typeface="Symbol" panose="05050102010706020507" pitchFamily="18" charset="2"/>
              </a:rPr>
              <a:t>2 aspects dominate access time:</a:t>
            </a:r>
          </a:p>
          <a:p>
            <a:pPr lvl="1"/>
            <a:r>
              <a:rPr lang="en-US" altLang="en-US" sz="2000" dirty="0" smtClean="0">
                <a:sym typeface="Symbol" panose="05050102010706020507" pitchFamily="18" charset="2"/>
              </a:rPr>
              <a:t>Seek time:  proportional to square root of seek distance</a:t>
            </a:r>
          </a:p>
          <a:p>
            <a:pPr lvl="1"/>
            <a:r>
              <a:rPr lang="en-US" altLang="en-US" sz="2000" dirty="0" smtClean="0">
                <a:sym typeface="Symbol" panose="05050102010706020507" pitchFamily="18" charset="2"/>
              </a:rPr>
              <a:t>Rotational latency</a:t>
            </a:r>
            <a:endParaRPr lang="en-US" altLang="en-US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Approximate </a:t>
            </a:r>
            <a:r>
              <a:rPr lang="en-US" altLang="en-US" dirty="0" smtClean="0"/>
              <a:t>specs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173716"/>
              </p:ext>
            </p:extLst>
          </p:nvPr>
        </p:nvGraphicFramePr>
        <p:xfrm>
          <a:off x="762000" y="1600200"/>
          <a:ext cx="7268483" cy="4079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8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3089526391"/>
                    </a:ext>
                  </a:extLst>
                </a:gridCol>
              </a:tblGrid>
              <a:tr h="37089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Floppy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HD 2001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HD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HD 2020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Cylinders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40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10 601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310</a:t>
                      </a:r>
                      <a:r>
                        <a:rPr lang="en-US" sz="1800" baseline="0" dirty="0" smtClean="0"/>
                        <a:t> 101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800 000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Tracks/cylinder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Sectors/track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281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63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2000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Sectors/disk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720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 million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312 million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 billion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Bytes/sector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512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Capacity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360 KB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 GB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160 GB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 TB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Seek adjacent track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 ms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0.8</a:t>
                      </a:r>
                      <a:r>
                        <a:rPr lang="en-US" sz="1800" baseline="0" dirty="0" smtClean="0"/>
                        <a:t> ms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Seek (average)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77 ms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6.9 ms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9.5 ms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baseline="0" smtClean="0"/>
                        <a:t>5.8 </a:t>
                      </a:r>
                      <a:r>
                        <a:rPr lang="en-US" sz="1800" baseline="0" dirty="0" err="1" smtClean="0"/>
                        <a:t>ms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Rotation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200 ms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8.3 ms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8.3 ms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8.3 </a:t>
                      </a:r>
                      <a:r>
                        <a:rPr lang="en-US" sz="1800" dirty="0" err="1" smtClean="0"/>
                        <a:t>ms</a:t>
                      </a:r>
                      <a:endParaRPr lang="en-US" sz="18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9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Transfer 1 sector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22 ms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17 </a:t>
                      </a:r>
                      <a:r>
                        <a:rPr lang="en-US" sz="1800" dirty="0" smtClean="0">
                          <a:sym typeface="Symbol"/>
                        </a:rPr>
                        <a:t>s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1.7 </a:t>
                      </a:r>
                      <a:r>
                        <a:rPr lang="en-US" sz="1800" dirty="0" smtClean="0">
                          <a:sym typeface="Symbol"/>
                        </a:rPr>
                        <a:t></a:t>
                      </a:r>
                      <a:r>
                        <a:rPr lang="en-US" sz="1800" dirty="0" smtClean="0">
                          <a:sym typeface="Symbol"/>
                        </a:rPr>
                        <a:t>s ?</a:t>
                      </a:r>
                      <a:endParaRPr lang="en-US" sz="1800" dirty="0" smtClean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3.4 </a:t>
                      </a:r>
                      <a:r>
                        <a:rPr lang="en-US" sz="1800" dirty="0" smtClean="0">
                          <a:sym typeface="Symbol"/>
                        </a:rPr>
                        <a:t>s </a:t>
                      </a:r>
                      <a:endParaRPr lang="en-US" sz="1800" dirty="0" smtClean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Disk scheduling</a:t>
            </a:r>
          </a:p>
        </p:txBody>
      </p:sp>
      <p:sp>
        <p:nvSpPr>
          <p:cNvPr id="190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 smtClean="0"/>
              <a:t>Common problem is a backup of disk requests</a:t>
            </a:r>
          </a:p>
          <a:p>
            <a:r>
              <a:rPr lang="en-US" altLang="en-US" sz="2400" dirty="0" smtClean="0"/>
              <a:t>Disk queue</a:t>
            </a:r>
          </a:p>
          <a:p>
            <a:r>
              <a:rPr lang="en-US" altLang="en-US" sz="2400" dirty="0" smtClean="0"/>
              <a:t>When disk is ready, </a:t>
            </a:r>
            <a:r>
              <a:rPr lang="en-US" altLang="en-US" sz="2400" dirty="0" smtClean="0">
                <a:solidFill>
                  <a:srgbClr val="FFFF00"/>
                </a:solidFill>
              </a:rPr>
              <a:t>in what order </a:t>
            </a:r>
            <a:r>
              <a:rPr lang="en-US" altLang="en-US" sz="2400" dirty="0" smtClean="0"/>
              <a:t>should it do the disk requests?  Similar to problem of scheduling CPU</a:t>
            </a:r>
          </a:p>
          <a:p>
            <a:r>
              <a:rPr lang="en-US" altLang="en-US" sz="2400" dirty="0" smtClean="0"/>
              <a:t>Pending jobs are classified by </a:t>
            </a:r>
            <a:r>
              <a:rPr lang="en-US" altLang="en-US" sz="2400" dirty="0" smtClean="0">
                <a:solidFill>
                  <a:srgbClr val="FFFF00"/>
                </a:solidFill>
              </a:rPr>
              <a:t>which track/cylinder </a:t>
            </a:r>
            <a:r>
              <a:rPr lang="en-US" altLang="en-US" sz="2400" dirty="0" smtClean="0"/>
              <a:t>they want to access</a:t>
            </a:r>
          </a:p>
          <a:p>
            <a:r>
              <a:rPr lang="en-US" altLang="en-US" sz="2400" dirty="0" smtClean="0"/>
              <a:t>Ex.  4, 7, 16, 2, 9, 1, 9, 5, 6</a:t>
            </a:r>
          </a:p>
          <a:p>
            <a:r>
              <a:rPr lang="en-US" altLang="en-US" sz="2400" dirty="0" smtClean="0"/>
              <a:t>Several disk scheduling algorithms exist</a:t>
            </a:r>
          </a:p>
          <a:p>
            <a:pPr lvl="1"/>
            <a:r>
              <a:rPr lang="en-US" altLang="en-US" sz="2000" dirty="0" smtClean="0"/>
              <a:t>Simple approach:  first-come, first-served</a:t>
            </a:r>
          </a:p>
          <a:p>
            <a:pPr lvl="1"/>
            <a:r>
              <a:rPr lang="en-US" altLang="en-US" sz="2000" dirty="0" smtClean="0"/>
              <a:t>Total head movement = ?</a:t>
            </a:r>
          </a:p>
          <a:p>
            <a:pPr lvl="1"/>
            <a:r>
              <a:rPr lang="en-US" altLang="en-US" sz="2000" dirty="0" smtClean="0"/>
              <a:t>Want to reduce total seeking time or head movement:  avoid “wild swings”.</a:t>
            </a:r>
          </a:p>
          <a:p>
            <a:pPr lvl="1"/>
            <a:r>
              <a:rPr lang="en-US" altLang="en-US" sz="2000" dirty="0" smtClean="0"/>
              <a:t>Would be nice not to finish at extreme sector number.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Scheduling (2)</a:t>
            </a:r>
          </a:p>
        </p:txBody>
      </p:sp>
      <p:sp>
        <p:nvSpPr>
          <p:cNvPr id="1914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altLang="en-US" sz="2400" smtClean="0"/>
              <a:t>Shortest seek first</a:t>
            </a:r>
            <a:endParaRPr lang="en-US" altLang="en-US" sz="2000" smtClean="0"/>
          </a:p>
          <a:p>
            <a:pPr lvl="1"/>
            <a:r>
              <a:rPr lang="en-US" altLang="en-US" sz="2000" smtClean="0"/>
              <a:t>For 4, 7, 16, 2, 9, 1, 9, 5, 6:  After serving track 4, where do we go next?  Total head movement  = ?</a:t>
            </a:r>
          </a:p>
          <a:p>
            <a:pPr lvl="1"/>
            <a:r>
              <a:rPr lang="en-US" altLang="en-US" sz="2000" smtClean="0"/>
              <a:t>Very good but not optimal</a:t>
            </a:r>
          </a:p>
          <a:p>
            <a:r>
              <a:rPr lang="en-US" altLang="en-US" sz="2400" smtClean="0"/>
              <a:t>Elevator algorithm (“scan” method)</a:t>
            </a:r>
          </a:p>
          <a:p>
            <a:pPr lvl="1"/>
            <a:r>
              <a:rPr lang="en-US" altLang="en-US" sz="2000" smtClean="0"/>
              <a:t>Pick a direction and go all the way to end, then come back and handle all other requests.</a:t>
            </a:r>
          </a:p>
          <a:p>
            <a:pPr lvl="1"/>
            <a:r>
              <a:rPr lang="en-US" altLang="en-US" sz="2000" smtClean="0"/>
              <a:t>Better than Shortest Seek in our example?</a:t>
            </a:r>
          </a:p>
          <a:p>
            <a:r>
              <a:rPr lang="en-US" altLang="en-US" sz="2400" smtClean="0"/>
              <a:t>Circular scan</a:t>
            </a:r>
          </a:p>
          <a:p>
            <a:pPr lvl="1"/>
            <a:r>
              <a:rPr lang="en-US" altLang="en-US" sz="2000" smtClean="0"/>
              <a:t>Same as elevator algorithm BUT:  when you reach the end you immediately go to the other end without stopping for requests.  In other words, you only do work as head is moving in 1 direction.</a:t>
            </a:r>
          </a:p>
          <a:p>
            <a:r>
              <a:rPr lang="en-US" altLang="en-US" sz="2400" smtClean="0"/>
              <a:t>Look scheduling:  modify elevator &amp; circular scan so you only go as far as highest/lowest request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Disk mgmt</a:t>
            </a:r>
          </a:p>
        </p:txBody>
      </p:sp>
      <p:sp>
        <p:nvSpPr>
          <p:cNvPr id="192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Low-level (physical) formatting</a:t>
            </a:r>
          </a:p>
          <a:p>
            <a:pPr lvl="1"/>
            <a:r>
              <a:rPr lang="en-US" altLang="en-US" sz="2000" smtClean="0"/>
              <a:t>Dividing disk medium into </a:t>
            </a:r>
            <a:r>
              <a:rPr lang="en-US" altLang="en-US" sz="2000" smtClean="0">
                <a:solidFill>
                  <a:srgbClr val="FFFF00"/>
                </a:solidFill>
              </a:rPr>
              <a:t>sectors </a:t>
            </a:r>
          </a:p>
          <a:p>
            <a:pPr lvl="1"/>
            <a:r>
              <a:rPr lang="en-US" altLang="en-US" sz="2000" smtClean="0"/>
              <a:t>Besides data, sector contains error-correcting code</a:t>
            </a:r>
          </a:p>
          <a:p>
            <a:pPr lvl="1"/>
            <a:r>
              <a:rPr lang="en-US" altLang="en-US" sz="2000" smtClean="0"/>
              <a:t>Later, disk controller will manipulate individual sectors</a:t>
            </a:r>
          </a:p>
          <a:p>
            <a:r>
              <a:rPr lang="en-US" altLang="en-US" sz="2400" smtClean="0"/>
              <a:t>High-level (logical) formatting</a:t>
            </a:r>
          </a:p>
          <a:p>
            <a:pPr lvl="1"/>
            <a:r>
              <a:rPr lang="en-US" altLang="en-US" sz="2000" smtClean="0"/>
              <a:t>Record a data structure for file system on disk</a:t>
            </a:r>
          </a:p>
          <a:p>
            <a:pPr lvl="1"/>
            <a:r>
              <a:rPr lang="en-US" altLang="en-US" sz="2000" smtClean="0"/>
              <a:t>Partition groups of cylinders if desired</a:t>
            </a:r>
          </a:p>
          <a:p>
            <a:pPr lvl="1"/>
            <a:r>
              <a:rPr lang="en-US" altLang="en-US" sz="2000" smtClean="0"/>
              <a:t>Associate adjacent blocks into logical clusters to support file I/O</a:t>
            </a:r>
          </a:p>
          <a:p>
            <a:r>
              <a:rPr lang="en-US" altLang="en-US" sz="2400" smtClean="0"/>
              <a:t>“Sector sparing”:  compensate for bad blocks!</a:t>
            </a:r>
          </a:p>
          <a:p>
            <a:pPr lvl="1"/>
            <a:r>
              <a:rPr lang="en-US" altLang="en-US" sz="2000" smtClean="0"/>
              <a:t>Maintain list of bad blocks; replace each with a spare one</a:t>
            </a:r>
          </a:p>
          <a:p>
            <a:r>
              <a:rPr lang="en-US" altLang="en-US" sz="2400" smtClean="0"/>
              <a:t>Boot from disk:  boot blocks in predefined locations contain system code to load  </a:t>
            </a:r>
            <a:r>
              <a:rPr lang="en-US" altLang="en-US" sz="2400" smtClean="0">
                <a:sym typeface="Wingdings" panose="05000000000000000000" pitchFamily="2" charset="2"/>
              </a:rPr>
              <a:t> “boot partition” of drive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Swap space</a:t>
            </a:r>
          </a:p>
        </p:txBody>
      </p:sp>
      <p:sp>
        <p:nvSpPr>
          <p:cNvPr id="193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Recall:  used in virtual memory to store pages evicted from RAM</a:t>
            </a:r>
          </a:p>
          <a:p>
            <a:pPr lvl="1"/>
            <a:r>
              <a:rPr lang="en-US" altLang="en-US" sz="2000" smtClean="0"/>
              <a:t>Faster to return to RAM than loading from file from scratch</a:t>
            </a:r>
          </a:p>
          <a:p>
            <a:pPr lvl="1"/>
            <a:r>
              <a:rPr lang="en-US" altLang="en-US" sz="2000" smtClean="0"/>
              <a:t>In effect:  disk space is now being used as extension of main memory, the very essence of VM</a:t>
            </a:r>
          </a:p>
          <a:p>
            <a:r>
              <a:rPr lang="en-US" altLang="en-US" sz="2400" smtClean="0"/>
              <a:t>Logically a separate partition of the disk from the file system</a:t>
            </a:r>
          </a:p>
          <a:p>
            <a:r>
              <a:rPr lang="en-US" altLang="en-US" sz="2400" smtClean="0"/>
              <a:t>When process started, it’s given some swap space</a:t>
            </a:r>
          </a:p>
          <a:p>
            <a:r>
              <a:rPr lang="en-US" altLang="en-US" sz="2400" smtClean="0"/>
              <a:t>Swap map:  kernel data structure to track usage</a:t>
            </a:r>
          </a:p>
          <a:p>
            <a:pPr lvl="1"/>
            <a:r>
              <a:rPr lang="en-US" altLang="en-US" sz="2000" smtClean="0"/>
              <a:t>Associate an counter value with each page in swap area</a:t>
            </a:r>
          </a:p>
          <a:p>
            <a:pPr lvl="1"/>
            <a:r>
              <a:rPr lang="en-US" altLang="en-US" sz="2000" smtClean="0"/>
              <a:t>0 means that page is available to swap into</a:t>
            </a:r>
          </a:p>
          <a:p>
            <a:pPr lvl="1"/>
            <a:r>
              <a:rPr lang="en-US" altLang="en-US" sz="2000" smtClean="0"/>
              <a:t>Positive number:  number of processes using that swapped-out data (&gt; 1 means it’s shared data)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RAID</a:t>
            </a:r>
          </a:p>
        </p:txBody>
      </p:sp>
      <p:sp>
        <p:nvSpPr>
          <p:cNvPr id="194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smtClean="0"/>
              <a:t>Increasingly practical to have several disks on a system</a:t>
            </a:r>
          </a:p>
          <a:p>
            <a:pPr lvl="1"/>
            <a:r>
              <a:rPr lang="en-US" altLang="en-US" sz="2000" smtClean="0"/>
              <a:t>But increases probability &amp; mean time to failure</a:t>
            </a:r>
          </a:p>
          <a:p>
            <a:r>
              <a:rPr lang="en-US" altLang="en-US" sz="2400" smtClean="0"/>
              <a:t>RAID = “redundant array of independent disks”</a:t>
            </a:r>
          </a:p>
          <a:p>
            <a:pPr lvl="1"/>
            <a:r>
              <a:rPr lang="en-US" altLang="en-US" sz="2000" smtClean="0"/>
              <a:t>Redundancy:  fault tolerance technique</a:t>
            </a:r>
          </a:p>
          <a:p>
            <a:r>
              <a:rPr lang="en-US" altLang="en-US" sz="2400" smtClean="0"/>
              <a:t>Six “levels” or strategies of RAID:  use various combinations of fault tolerant techniques</a:t>
            </a:r>
          </a:p>
          <a:p>
            <a:r>
              <a:rPr lang="en-US" altLang="en-US" sz="2400" smtClean="0"/>
              <a:t>Typical RAID techniques in use</a:t>
            </a:r>
          </a:p>
          <a:p>
            <a:pPr lvl="1"/>
            <a:r>
              <a:rPr lang="en-US" altLang="en-US" sz="2000" smtClean="0">
                <a:solidFill>
                  <a:srgbClr val="FFFF00"/>
                </a:solidFill>
              </a:rPr>
              <a:t>Striping</a:t>
            </a:r>
            <a:r>
              <a:rPr lang="en-US" altLang="en-US" sz="2000" smtClean="0"/>
              <a:t> a group of disks:  split bits of each byte across disks</a:t>
            </a:r>
          </a:p>
          <a:p>
            <a:pPr lvl="1">
              <a:buFontTx/>
              <a:buNone/>
            </a:pPr>
            <a:r>
              <a:rPr lang="en-US" altLang="en-US" sz="2000" smtClean="0"/>
              <a:t>	Or block-level striping:  split blocks of a file…</a:t>
            </a:r>
          </a:p>
          <a:p>
            <a:pPr lvl="1"/>
            <a:r>
              <a:rPr lang="en-US" altLang="en-US" sz="2000" smtClean="0"/>
              <a:t>Mirroring another disk</a:t>
            </a:r>
          </a:p>
          <a:p>
            <a:pPr lvl="1"/>
            <a:r>
              <a:rPr lang="en-US" altLang="en-US" sz="2000" smtClean="0"/>
              <a:t>Store parity (error-correcting) bits on another disk</a:t>
            </a:r>
          </a:p>
          <a:p>
            <a:pPr lvl="1"/>
            <a:r>
              <a:rPr lang="en-US" altLang="en-US" sz="2000" smtClean="0"/>
              <a:t>Leaving some disks empty until needed to replace failed disk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RAID levels</a:t>
            </a:r>
          </a:p>
        </p:txBody>
      </p:sp>
      <p:sp>
        <p:nvSpPr>
          <p:cNvPr id="195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Various combinations of techniques…  For example:</a:t>
            </a:r>
          </a:p>
          <a:p>
            <a:r>
              <a:rPr lang="en-US" altLang="en-US" sz="2400" smtClean="0"/>
              <a:t>RAID 0 – block striping; no mirroring or parity bits</a:t>
            </a:r>
          </a:p>
          <a:p>
            <a:r>
              <a:rPr lang="en-US" altLang="en-US" sz="2400" smtClean="0"/>
              <a:t>RAID 1 – add mirrored disks</a:t>
            </a:r>
          </a:p>
          <a:p>
            <a:r>
              <a:rPr lang="en-US" altLang="en-US" sz="2400" smtClean="0"/>
              <a:t>RAID 2, 3, 4 – extra disks store parity bits</a:t>
            </a:r>
          </a:p>
          <a:p>
            <a:pPr lvl="1"/>
            <a:r>
              <a:rPr lang="en-US" altLang="en-US" sz="2000" smtClean="0"/>
              <a:t>If 1 disk fails, remaining bits of each byte and error-correction bit can be used to construct lot bit of each byte.</a:t>
            </a:r>
            <a:endParaRPr lang="en-US" altLang="en-US" sz="2400" smtClean="0"/>
          </a:p>
          <a:p>
            <a:pPr lvl="1"/>
            <a:r>
              <a:rPr lang="en-US" altLang="en-US" sz="2000" smtClean="0"/>
              <a:t>RAID 3 – bit-interleaved parity</a:t>
            </a:r>
          </a:p>
          <a:p>
            <a:pPr lvl="1"/>
            <a:r>
              <a:rPr lang="en-US" altLang="en-US" sz="2000" smtClean="0"/>
              <a:t>RAID 4 – block-interleaved parity</a:t>
            </a:r>
          </a:p>
          <a:p>
            <a:r>
              <a:rPr lang="en-US" altLang="en-US" sz="2400" smtClean="0"/>
              <a:t>RAID 0+1 – a set of disks is striped, and then the stripe is mirrored to another disk</a:t>
            </a:r>
          </a:p>
          <a:p>
            <a:r>
              <a:rPr lang="en-US" altLang="en-US" sz="2400" smtClean="0"/>
              <a:t>RAID 1+0 – disks are mirrored into a pair of disks.  This pair is then striped.</a:t>
            </a:r>
          </a:p>
          <a:p>
            <a:endParaRPr lang="en-US" alt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9276</TotalTime>
  <Words>967</Words>
  <Application>Microsoft Office PowerPoint</Application>
  <PresentationFormat>On-screen Show (4:3)</PresentationFormat>
  <Paragraphs>158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Symbol</vt:lpstr>
      <vt:lpstr>Wingdings</vt:lpstr>
      <vt:lpstr>Default Design</vt:lpstr>
      <vt:lpstr>CS 346 – Chapter 9</vt:lpstr>
      <vt:lpstr>Disks</vt:lpstr>
      <vt:lpstr>Approximate specs</vt:lpstr>
      <vt:lpstr>Disk scheduling</vt:lpstr>
      <vt:lpstr>Scheduling (2)</vt:lpstr>
      <vt:lpstr>Disk mgmt</vt:lpstr>
      <vt:lpstr>Swap space</vt:lpstr>
      <vt:lpstr>RAID</vt:lpstr>
      <vt:lpstr>RAID levels</vt:lpstr>
      <vt:lpstr>RAID extensions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Healy</dc:creator>
  <cp:lastModifiedBy>Chris Healy</cp:lastModifiedBy>
  <cp:revision>255</cp:revision>
  <cp:lastPrinted>1601-01-01T00:00:00Z</cp:lastPrinted>
  <dcterms:created xsi:type="dcterms:W3CDTF">1601-01-01T00:00:00Z</dcterms:created>
  <dcterms:modified xsi:type="dcterms:W3CDTF">2020-10-16T11:46:24Z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