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08" y="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416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A523D55-7F51-403A-9D87-2E07580176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C3ABD1-F428-4112-8D52-CAFF2E5148D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Language should help us; just like how a car helps us get to work.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BC6A06-7225-4229-B25E-B29B25F56D8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Note that many operations are opposites + - * / etc.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E9E685-F93F-4753-A66B-7F5F3BE073F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We’ll finish chapter 1 tomorrow on compilation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9E82FC-B50D-4473-8E83-0F96663FCCF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Although HTML is not a programming language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895C75-3481-481B-B64C-8526C76BFD3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Another strategy is bootstrapping (</a:t>
            </a:r>
            <a:r>
              <a:rPr lang="en-US" altLang="en-US" dirty="0" smtClean="0"/>
              <a:t>p.21) </a:t>
            </a:r>
            <a:r>
              <a:rPr lang="en-US" altLang="en-US" dirty="0" smtClean="0"/>
              <a:t>kind of ugly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85FBF6-7776-4F62-8A39-E829D0D10F5B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Minor point:  We can do some machine-independent optimizations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79D9D1-7A1D-4904-B4A4-525BBE449AAC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Why a tree rep’n?  Because program is hierarchical (nested) structure.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83B34B-F0ED-4CB2-9B3B-F057F8DE7DBA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There are actually more examples of semantic errors!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53D9EC-15D4-4657-9F5A-8B41BB54C482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Re-state the 5 different phases of the compiler (scan, parse, semantic analysis, code gen, opt)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329B9-3911-4347-86CF-4C100CFD4B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060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9351A-EA57-4575-BB94-A7D7A19444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55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C911F-D1A1-4A16-9A84-A4F15C141E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945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97858-2B64-4A0E-9497-C4BB9B7CB3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546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65E07-131C-4AC8-B37D-F9217D233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2072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D8E4D-2FF3-4360-87E0-0F8B9AB21E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978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350CB-1A24-4160-93A2-8804029698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5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89AC7-3B1E-4EC2-BA70-706B5E20EA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753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17CF8-66BD-4DC1-A6E7-C2C3207781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564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DC2D8-AAF4-46B0-AAC6-D44C9BD2D5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488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91613-1E83-4B76-8F70-D4CFD1CF20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7972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D995C-6F26-43B5-84DB-8356B9F4CC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780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871A4-F5DC-4294-9D82-9106D77695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064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85039-5CC6-4E02-8B5B-76CC1809FA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2413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F7E0C-7753-4213-8738-75BB4748AE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201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B7DEAAE-9265-497C-8C1B-132D78C368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 363 </a:t>
            </a:r>
            <a:r>
              <a:rPr lang="en-US" altLang="en-US" dirty="0" smtClean="0"/>
              <a:t>– Chapter 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a programming language?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Kinds of languages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Some history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Interpreting and compiling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Phases of a compiler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Interpreting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A few languages are interpreted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After editing program, can immediately run.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Each statement is interpreted one at a time as the program is run.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Run-time is slower than compiled language.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Every time you run program, everything has to be interpreted from scratch.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Interpreter doesn’t know what to expect, such as waste.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Examples:  SPIM simulator, Web browser, 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Compiling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Most languages use a compiler…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mtClean="0"/>
              <a:t>Step 1:  Compile = translate</a:t>
            </a:r>
          </a:p>
          <a:p>
            <a:pPr lvl="1" eaLnBrk="1" hangingPunct="1"/>
            <a:r>
              <a:rPr lang="en-US" altLang="en-US" smtClean="0"/>
              <a:t>Input is source code</a:t>
            </a:r>
          </a:p>
          <a:p>
            <a:pPr lvl="1" eaLnBrk="1" hangingPunct="1"/>
            <a:r>
              <a:rPr lang="en-US" altLang="en-US" smtClean="0"/>
              <a:t>Output is machine code or assembly code</a:t>
            </a:r>
          </a:p>
          <a:p>
            <a:pPr lvl="1" eaLnBrk="1" hangingPunct="1"/>
            <a:endParaRPr lang="en-US" altLang="en-US" sz="1400" smtClean="0"/>
          </a:p>
          <a:p>
            <a:pPr eaLnBrk="1" hangingPunct="1"/>
            <a:r>
              <a:rPr lang="en-US" altLang="en-US" smtClean="0"/>
              <a:t>Step 2:  The machine code is decoded by machine (very fast)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compiling features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/>
              <a:t>Note:  Not all compilers have these features.</a:t>
            </a:r>
          </a:p>
          <a:p>
            <a:pPr eaLnBrk="1" hangingPunct="1">
              <a:buFontTx/>
              <a:buNone/>
            </a:pPr>
            <a:endParaRPr lang="en-US" altLang="en-US" sz="2400" smtClean="0"/>
          </a:p>
          <a:p>
            <a:pPr eaLnBrk="1" hangingPunct="1">
              <a:buFontTx/>
              <a:buNone/>
            </a:pPr>
            <a:r>
              <a:rPr lang="en-US" altLang="en-US" smtClean="0"/>
              <a:t>1.  Pre-processor</a:t>
            </a:r>
          </a:p>
          <a:p>
            <a:pPr lvl="1" eaLnBrk="1" hangingPunct="1"/>
            <a:r>
              <a:rPr lang="en-US" altLang="en-US" smtClean="0"/>
              <a:t>Substitutes constants</a:t>
            </a:r>
          </a:p>
          <a:p>
            <a:pPr lvl="1" eaLnBrk="1" hangingPunct="1"/>
            <a:r>
              <a:rPr lang="en-US" altLang="en-US" smtClean="0"/>
              <a:t>Expands macros</a:t>
            </a:r>
          </a:p>
          <a:p>
            <a:pPr lvl="1" eaLnBrk="1" hangingPunct="1"/>
            <a:r>
              <a:rPr lang="en-US" altLang="en-US" smtClean="0"/>
              <a:t>Supports conditional compilation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2.  Assembler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3.  Linker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 Pre-processing example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600" smtClean="0"/>
              <a:t>#define MAX 100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#define SWAP(x,y) {int t=x;x=y;y=t;}</a:t>
            </a:r>
          </a:p>
          <a:p>
            <a:pPr eaLnBrk="1" hangingPunct="1">
              <a:buFontTx/>
              <a:buNone/>
            </a:pPr>
            <a:endParaRPr lang="en-US" altLang="en-US" sz="800" smtClean="0"/>
          </a:p>
          <a:p>
            <a:pPr eaLnBrk="1" hangingPunct="1">
              <a:buFontTx/>
              <a:buNone/>
            </a:pPr>
            <a:r>
              <a:rPr lang="en-US" altLang="en-US" sz="1600" smtClean="0"/>
              <a:t>…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// sort ascending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for (i = 0; i &lt; MAX; ++i)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    for (j = i+1; j &lt; MAX; ++j)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        if (a[i] &gt; a[j])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            SWAP(a[i], a[j]);</a:t>
            </a:r>
          </a:p>
          <a:p>
            <a:pPr eaLnBrk="1" hangingPunct="1">
              <a:buFontTx/>
              <a:buNone/>
            </a:pPr>
            <a:endParaRPr lang="en-US" altLang="en-US" sz="1600" smtClean="0"/>
          </a:p>
          <a:p>
            <a:pPr eaLnBrk="1" hangingPunct="1">
              <a:buFontTx/>
              <a:buNone/>
            </a:pPr>
            <a:r>
              <a:rPr lang="en-US" altLang="en-US" sz="1600" smtClean="0"/>
              <a:t>// sort descending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for (i = 0; i &lt; MAX; ++i)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    for (j = i+1; j &lt; MAX; ++j)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        if (a[i] &lt; a[j])</a:t>
            </a:r>
          </a:p>
          <a:p>
            <a:pPr eaLnBrk="1" hangingPunct="1">
              <a:buFontTx/>
              <a:buNone/>
            </a:pPr>
            <a:r>
              <a:rPr lang="en-US" altLang="en-US" sz="1600" smtClean="0"/>
              <a:t>            SWAP(a[i], a[j]);</a:t>
            </a:r>
          </a:p>
          <a:p>
            <a:pPr eaLnBrk="1" hangingPunct="1">
              <a:buFontTx/>
              <a:buNone/>
            </a:pPr>
            <a:endParaRPr lang="en-US" altLang="en-US" sz="1600" smtClean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/>
              <a:t>Conditional compilation:</a:t>
            </a:r>
          </a:p>
          <a:p>
            <a:pPr eaLnBrk="1" hangingPunct="1">
              <a:buFontTx/>
              <a:buNone/>
            </a:pPr>
            <a:endParaRPr lang="en-US" altLang="en-US" sz="2400" smtClean="0"/>
          </a:p>
          <a:p>
            <a:pPr eaLnBrk="1" hangingPunct="1">
              <a:buFontTx/>
              <a:buNone/>
            </a:pPr>
            <a:endParaRPr lang="en-US" altLang="en-US" sz="2400" smtClean="0"/>
          </a:p>
          <a:p>
            <a:pPr eaLnBrk="1" hangingPunct="1">
              <a:buFontTx/>
              <a:buNone/>
            </a:pPr>
            <a:r>
              <a:rPr lang="en-US" altLang="en-US" sz="1800" smtClean="0"/>
              <a:t>for (i = 0; i &lt; MAX; ++i)</a:t>
            </a:r>
          </a:p>
          <a:p>
            <a:pPr eaLnBrk="1" hangingPunct="1">
              <a:buFontTx/>
              <a:buNone/>
            </a:pPr>
            <a:r>
              <a:rPr lang="en-US" altLang="en-US" sz="1800" smtClean="0"/>
              <a:t>    for (j = i+1; j &lt; MAX; ++j)</a:t>
            </a:r>
          </a:p>
          <a:p>
            <a:pPr eaLnBrk="1" hangingPunct="1">
              <a:buFontTx/>
              <a:buNone/>
            </a:pPr>
            <a:r>
              <a:rPr lang="en-US" altLang="en-US" sz="1800" smtClean="0"/>
              <a:t>#ifdef ASCENDING</a:t>
            </a:r>
          </a:p>
          <a:p>
            <a:pPr eaLnBrk="1" hangingPunct="1">
              <a:buFontTx/>
              <a:buNone/>
            </a:pPr>
            <a:r>
              <a:rPr lang="en-US" altLang="en-US" sz="1800" smtClean="0"/>
              <a:t>        if (a[i] &gt; a[j])</a:t>
            </a:r>
          </a:p>
          <a:p>
            <a:pPr eaLnBrk="1" hangingPunct="1">
              <a:buFontTx/>
              <a:buNone/>
            </a:pPr>
            <a:r>
              <a:rPr lang="en-US" altLang="en-US" sz="1800" smtClean="0"/>
              <a:t>#else</a:t>
            </a:r>
          </a:p>
          <a:p>
            <a:pPr eaLnBrk="1" hangingPunct="1">
              <a:buFontTx/>
              <a:buNone/>
            </a:pPr>
            <a:r>
              <a:rPr lang="en-US" altLang="en-US" sz="1800" smtClean="0"/>
              <a:t>        if (a[i] &lt; a[j])</a:t>
            </a:r>
          </a:p>
          <a:p>
            <a:pPr eaLnBrk="1" hangingPunct="1">
              <a:buFontTx/>
              <a:buNone/>
            </a:pPr>
            <a:r>
              <a:rPr lang="en-US" altLang="en-US" sz="1800" smtClean="0"/>
              <a:t>#endif</a:t>
            </a:r>
          </a:p>
          <a:p>
            <a:pPr eaLnBrk="1" hangingPunct="1">
              <a:buFontTx/>
              <a:buNone/>
            </a:pPr>
            <a:r>
              <a:rPr lang="en-US" altLang="en-US" sz="1800" smtClean="0"/>
              <a:t>            SWAP(a[i], a[j]);</a:t>
            </a:r>
          </a:p>
          <a:p>
            <a:pPr eaLnBrk="1" hangingPunct="1">
              <a:buFontTx/>
              <a:buNone/>
            </a:pPr>
            <a:endParaRPr lang="en-US" altLang="en-US" sz="1800" smtClean="0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4495800" y="1447800"/>
            <a:ext cx="0" cy="441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Writing a compiler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Suppose we have new language – Sumatra</a:t>
            </a:r>
          </a:p>
          <a:p>
            <a:pPr eaLnBrk="1" hangingPunct="1"/>
            <a:endParaRPr lang="en-US" altLang="en-US" sz="1200" smtClean="0"/>
          </a:p>
          <a:p>
            <a:pPr eaLnBrk="1" hangingPunct="1"/>
            <a:r>
              <a:rPr lang="en-US" altLang="en-US" sz="2400" smtClean="0"/>
              <a:t>1.  Write first compiler in existing language, Java.</a:t>
            </a:r>
          </a:p>
          <a:p>
            <a:pPr lvl="1" eaLnBrk="1" hangingPunct="1"/>
            <a:r>
              <a:rPr lang="en-US" altLang="en-US" sz="2000" smtClean="0"/>
              <a:t>Now, we have a Sumatra compiler, so </a:t>
            </a:r>
            <a:r>
              <a:rPr lang="en-US" altLang="en-US" sz="2000" b="1" smtClean="0"/>
              <a:t>any</a:t>
            </a:r>
            <a:r>
              <a:rPr lang="en-US" altLang="en-US" sz="2000" smtClean="0"/>
              <a:t> Sumatra program can be translated into machine language.</a:t>
            </a:r>
          </a:p>
          <a:p>
            <a:pPr lvl="1" eaLnBrk="1" hangingPunct="1"/>
            <a:r>
              <a:rPr lang="en-US" altLang="en-US" sz="2000" smtClean="0"/>
              <a:t>From now on, we don’t need Java anymore.</a:t>
            </a:r>
          </a:p>
          <a:p>
            <a:pPr lvl="1" eaLnBrk="1" hangingPunct="1"/>
            <a:endParaRPr lang="en-US" altLang="en-US" sz="1200" smtClean="0"/>
          </a:p>
          <a:p>
            <a:pPr eaLnBrk="1" hangingPunct="1"/>
            <a:r>
              <a:rPr lang="en-US" altLang="en-US" sz="2400" smtClean="0"/>
              <a:t>2.  Write next Sumatra compiler in Sumatra.</a:t>
            </a:r>
          </a:p>
          <a:p>
            <a:pPr lvl="1" eaLnBrk="1" hangingPunct="1"/>
            <a:r>
              <a:rPr lang="en-US" altLang="en-US" sz="2000" smtClean="0"/>
              <a:t>Compile it using the first compiler.</a:t>
            </a:r>
          </a:p>
          <a:p>
            <a:pPr lvl="1" eaLnBrk="1" hangingPunct="1"/>
            <a:endParaRPr lang="en-US" altLang="en-US" sz="20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Steps in Compilation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Front end (machine-independent)</a:t>
            </a:r>
          </a:p>
          <a:p>
            <a:pPr lvl="1" eaLnBrk="1" hangingPunct="1"/>
            <a:r>
              <a:rPr lang="en-US" altLang="en-US" smtClean="0"/>
              <a:t>Scan</a:t>
            </a:r>
          </a:p>
          <a:p>
            <a:pPr lvl="1" eaLnBrk="1" hangingPunct="1"/>
            <a:r>
              <a:rPr lang="en-US" altLang="en-US" smtClean="0"/>
              <a:t>Parse</a:t>
            </a:r>
          </a:p>
          <a:p>
            <a:pPr lvl="1" eaLnBrk="1" hangingPunct="1"/>
            <a:r>
              <a:rPr lang="en-US" altLang="en-US" smtClean="0"/>
              <a:t>Semantic analysis</a:t>
            </a:r>
          </a:p>
          <a:p>
            <a:pPr lvl="1" eaLnBrk="1" hangingPunct="1"/>
            <a:r>
              <a:rPr lang="en-US" altLang="en-US" smtClean="0">
                <a:solidFill>
                  <a:schemeClr val="folHlink"/>
                </a:solidFill>
              </a:rPr>
              <a:t>Optimization</a:t>
            </a:r>
          </a:p>
          <a:p>
            <a:pPr eaLnBrk="1" hangingPunct="1"/>
            <a:r>
              <a:rPr lang="en-US" altLang="en-US" smtClean="0"/>
              <a:t>Back end (machine-dependent)</a:t>
            </a:r>
          </a:p>
          <a:p>
            <a:pPr lvl="1" eaLnBrk="1" hangingPunct="1"/>
            <a:r>
              <a:rPr lang="en-US" altLang="en-US" smtClean="0"/>
              <a:t>Code generation</a:t>
            </a:r>
          </a:p>
          <a:p>
            <a:pPr lvl="1" eaLnBrk="1" hangingPunct="1"/>
            <a:r>
              <a:rPr lang="en-US" altLang="en-US" smtClean="0">
                <a:solidFill>
                  <a:schemeClr val="folHlink"/>
                </a:solidFill>
              </a:rPr>
              <a:t>Optimization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Scanning &amp; Parsing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Scan = “lexical analysis”</a:t>
            </a:r>
          </a:p>
          <a:p>
            <a:pPr lvl="1" eaLnBrk="1" hangingPunct="1"/>
            <a:r>
              <a:rPr lang="en-US" altLang="en-US" dirty="0" smtClean="0"/>
              <a:t>Break up code into tokens</a:t>
            </a:r>
          </a:p>
          <a:p>
            <a:pPr lvl="1" eaLnBrk="1" hangingPunct="1"/>
            <a:r>
              <a:rPr lang="en-US" altLang="en-US" dirty="0" smtClean="0"/>
              <a:t>Ignore whitespace &amp; comments</a:t>
            </a:r>
          </a:p>
          <a:p>
            <a:pPr lvl="1" eaLnBrk="1" hangingPunct="1"/>
            <a:r>
              <a:rPr lang="en-US" altLang="en-US" dirty="0" smtClean="0"/>
              <a:t>Lexical errors are rare</a:t>
            </a:r>
          </a:p>
          <a:p>
            <a:pPr lvl="1" eaLnBrk="1" hangingPunct="1"/>
            <a:endParaRPr lang="en-US" altLang="en-US" sz="1200" dirty="0" smtClean="0"/>
          </a:p>
          <a:p>
            <a:pPr eaLnBrk="1" hangingPunct="1"/>
            <a:r>
              <a:rPr lang="en-US" altLang="en-US" dirty="0" smtClean="0"/>
              <a:t>Parse = create a </a:t>
            </a:r>
            <a:r>
              <a:rPr lang="en-US" altLang="en-US" u="sng" dirty="0" smtClean="0"/>
              <a:t>parse tree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rep’n</a:t>
            </a:r>
            <a:r>
              <a:rPr lang="en-US" altLang="en-US" dirty="0" smtClean="0"/>
              <a:t> (</a:t>
            </a:r>
            <a:r>
              <a:rPr lang="en-US" altLang="en-US" dirty="0" smtClean="0"/>
              <a:t>p.30-31)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Using tokens, understand program’s structure</a:t>
            </a:r>
          </a:p>
          <a:p>
            <a:pPr lvl="1" eaLnBrk="1" hangingPunct="1"/>
            <a:r>
              <a:rPr lang="en-US" altLang="en-US" dirty="0" smtClean="0"/>
              <a:t>Enforce grammatical rules of language</a:t>
            </a:r>
          </a:p>
          <a:p>
            <a:pPr lvl="1" eaLnBrk="1" hangingPunct="1"/>
            <a:r>
              <a:rPr lang="en-US" altLang="en-US" dirty="0" smtClean="0"/>
              <a:t>Generates syntax error messages </a:t>
            </a:r>
            <a:r>
              <a:rPr lang="en-US" altLang="en-US" dirty="0" smtClean="0">
                <a:sym typeface="Wingdings" panose="05000000000000000000" pitchFamily="2" charset="2"/>
              </a:rPr>
              <a:t>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Semantic analysis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Create symbol table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Check to see if variables used correctly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All variables declared (exactly once)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Check types in expressions &amp; statements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Ex.  Can’t use ++ on </a:t>
            </a:r>
            <a:r>
              <a:rPr lang="en-US" altLang="en-US" dirty="0" err="1" smtClean="0"/>
              <a:t>JFrame</a:t>
            </a:r>
            <a:r>
              <a:rPr lang="en-US" altLang="en-US" dirty="0" smtClean="0"/>
              <a:t>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Check function parameters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If all’s well, create </a:t>
            </a:r>
            <a:r>
              <a:rPr lang="en-US" altLang="en-US" u="sng" dirty="0" smtClean="0"/>
              <a:t>syntax tree</a:t>
            </a:r>
            <a:r>
              <a:rPr lang="en-US" altLang="en-US" dirty="0" smtClean="0"/>
              <a:t> (</a:t>
            </a:r>
            <a:r>
              <a:rPr lang="en-US" altLang="en-US" dirty="0" smtClean="0"/>
              <a:t>p.34)</a:t>
            </a: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Notice that many tokens no longer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Static vs. dynamic semantics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Compiler can only check </a:t>
            </a:r>
            <a:r>
              <a:rPr lang="en-US" altLang="en-US" u="sng" smtClean="0"/>
              <a:t>static</a:t>
            </a:r>
            <a:r>
              <a:rPr lang="en-US" altLang="en-US" smtClean="0"/>
              <a:t> semantics</a:t>
            </a:r>
          </a:p>
          <a:p>
            <a:pPr lvl="1" eaLnBrk="1" hangingPunct="1"/>
            <a:r>
              <a:rPr lang="en-US" altLang="en-US" smtClean="0"/>
              <a:t>We are NOT running the program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u="sng" smtClean="0"/>
              <a:t>Dynamic</a:t>
            </a:r>
            <a:r>
              <a:rPr lang="en-US" altLang="en-US" smtClean="0"/>
              <a:t> semantics = behavior at run-time</a:t>
            </a:r>
          </a:p>
          <a:p>
            <a:pPr lvl="2" eaLnBrk="1" hangingPunct="1"/>
            <a:r>
              <a:rPr lang="en-US" altLang="en-US" smtClean="0"/>
              <a:t>Arithmetic overflow?</a:t>
            </a:r>
          </a:p>
          <a:p>
            <a:pPr lvl="2" eaLnBrk="1" hangingPunct="1"/>
            <a:r>
              <a:rPr lang="en-US" altLang="en-US" smtClean="0"/>
              <a:t>Exception?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sym typeface="Wingdings" panose="05000000000000000000" pitchFamily="2" charset="2"/>
              </a:rPr>
              <a:t></a:t>
            </a:r>
            <a:r>
              <a:rPr lang="en-US" altLang="en-US" smtClean="0"/>
              <a:t>These should be handled by program, or else OS or run-time system might intervene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Languages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Carl Sagan once said that to make a recipe from scratch, __________</a:t>
            </a:r>
          </a:p>
          <a:p>
            <a:pPr eaLnBrk="1" hangingPunct="1"/>
            <a:endParaRPr lang="en-US" altLang="en-US" sz="1400" smtClean="0"/>
          </a:p>
          <a:p>
            <a:pPr eaLnBrk="1" hangingPunct="1"/>
            <a:r>
              <a:rPr lang="en-US" altLang="en-US" smtClean="0"/>
              <a:t>Programming is difficult, but the language should help us</a:t>
            </a:r>
          </a:p>
          <a:p>
            <a:pPr eaLnBrk="1" hangingPunct="1"/>
            <a:endParaRPr lang="en-US" altLang="en-US" sz="1400" smtClean="0"/>
          </a:p>
          <a:p>
            <a:pPr eaLnBrk="1" hangingPunct="1"/>
            <a:r>
              <a:rPr lang="en-US" altLang="en-US" smtClean="0"/>
              <a:t>Human language vs. prog. language</a:t>
            </a:r>
          </a:p>
          <a:p>
            <a:pPr lvl="1" eaLnBrk="1" hangingPunct="1"/>
            <a:r>
              <a:rPr lang="en-US" altLang="en-US" smtClean="0"/>
              <a:t>No one gets job for knowing 12 prog lang </a:t>
            </a:r>
            <a:r>
              <a:rPr lang="en-US" altLang="en-US" smtClean="0">
                <a:sym typeface="Wingdings" panose="05000000000000000000" pitchFamily="2" charset="2"/>
              </a:rPr>
              <a:t></a:t>
            </a:r>
          </a:p>
          <a:p>
            <a:pPr lvl="1" eaLnBrk="1" hangingPunct="1"/>
            <a:r>
              <a:rPr lang="en-US" altLang="en-US" smtClean="0"/>
              <a:t>What languages have you worked with?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Code generation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From </a:t>
            </a:r>
            <a:r>
              <a:rPr lang="en-US" altLang="en-US" u="sng" smtClean="0"/>
              <a:t>symbol table</a:t>
            </a:r>
            <a:r>
              <a:rPr lang="en-US" altLang="en-US" smtClean="0"/>
              <a:t>, allocate registers or memory locations</a:t>
            </a:r>
          </a:p>
          <a:p>
            <a:pPr eaLnBrk="1" hangingPunct="1"/>
            <a:r>
              <a:rPr lang="en-US" altLang="en-US" smtClean="0"/>
              <a:t>Traverse </a:t>
            </a:r>
            <a:r>
              <a:rPr lang="en-US" altLang="en-US" u="sng" smtClean="0"/>
              <a:t>syntax tree</a:t>
            </a:r>
            <a:r>
              <a:rPr lang="en-US" altLang="en-US" smtClean="0"/>
              <a:t> to generate instructions</a:t>
            </a:r>
          </a:p>
          <a:p>
            <a:pPr eaLnBrk="1" hangingPunct="1"/>
            <a:r>
              <a:rPr lang="en-US" altLang="en-US" smtClean="0"/>
              <a:t>Optimize = make code more efficient</a:t>
            </a:r>
          </a:p>
          <a:p>
            <a:pPr lvl="1" eaLnBrk="1" hangingPunct="1"/>
            <a:r>
              <a:rPr lang="en-US" altLang="en-US" smtClean="0"/>
              <a:t>Eliminate redundancy or waste</a:t>
            </a:r>
          </a:p>
          <a:p>
            <a:pPr lvl="1" eaLnBrk="1" hangingPunct="1"/>
            <a:r>
              <a:rPr lang="en-US" altLang="en-US" smtClean="0"/>
              <a:t>Replace long operations with short ones</a:t>
            </a:r>
          </a:p>
          <a:p>
            <a:pPr lvl="1" eaLnBrk="1" hangingPunct="1"/>
            <a:r>
              <a:rPr lang="en-US" altLang="en-US" smtClean="0"/>
              <a:t>It’s worth it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programming language is a language intended for expressing a computer program, and </a:t>
            </a:r>
            <a:r>
              <a:rPr lang="en-US" altLang="en-US" u="sng" smtClean="0"/>
              <a:t>any</a:t>
            </a:r>
            <a:r>
              <a:rPr lang="en-US" altLang="en-US" smtClean="0"/>
              <a:t> program can be expressed in it.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So conceivably, a program can be written in any language, but it’s important to choose appropriately.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Kinds of languages (1)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mtClean="0"/>
              <a:t>Most are “imperative”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en-US" smtClean="0"/>
              <a:t>Program = seq of statements: begin &amp; end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en-US" smtClean="0"/>
              <a:t>Variables, memory locations</a:t>
            </a:r>
          </a:p>
          <a:p>
            <a:pPr marL="990600" lvl="1" indent="-533400" eaLnBrk="1" hangingPunct="1">
              <a:lnSpc>
                <a:spcPct val="90000"/>
              </a:lnSpc>
            </a:pPr>
            <a:endParaRPr lang="en-US" altLang="en-US" smtClean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en-US" smtClean="0"/>
              <a:t>a.  Von Neuman (verb centered) *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en-US" smtClean="0"/>
              <a:t>b.  Object oriented (noun centered)</a:t>
            </a:r>
          </a:p>
          <a:p>
            <a:pPr marL="990600" lvl="1" indent="-533400" eaLnBrk="1" hangingPunct="1">
              <a:lnSpc>
                <a:spcPct val="90000"/>
              </a:lnSpc>
            </a:pPr>
            <a:endParaRPr lang="en-US" altLang="en-US" smtClean="0"/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(for short programs, we tend to think von Neumann)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Kinds of languages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altLang="en-US" sz="2800" smtClean="0"/>
              <a:t>2.  Most miscellaneous lang are “declarative”</a:t>
            </a:r>
          </a:p>
          <a:p>
            <a:pPr marL="914400" lvl="1" indent="-457200" eaLnBrk="1" hangingPunct="1"/>
            <a:r>
              <a:rPr lang="en-US" altLang="en-US" sz="2400" smtClean="0"/>
              <a:t>NOT a sequence of statements, no order</a:t>
            </a:r>
          </a:p>
          <a:p>
            <a:pPr marL="914400" lvl="1" indent="-457200" eaLnBrk="1" hangingPunct="1"/>
            <a:r>
              <a:rPr lang="en-US" altLang="en-US" sz="2400" smtClean="0"/>
              <a:t>Variables sometimes not used</a:t>
            </a:r>
          </a:p>
          <a:p>
            <a:pPr marL="914400" lvl="1" indent="-457200" eaLnBrk="1" hangingPunct="1"/>
            <a:r>
              <a:rPr lang="en-US" altLang="en-US" sz="2400" smtClean="0"/>
              <a:t>often interactive</a:t>
            </a:r>
          </a:p>
          <a:p>
            <a:pPr marL="914400" lvl="1" indent="-457200" eaLnBrk="1" hangingPunct="1"/>
            <a:endParaRPr lang="en-US" altLang="en-US" sz="2400" smtClean="0"/>
          </a:p>
          <a:p>
            <a:pPr marL="914400" lvl="1" indent="-457200" eaLnBrk="1" hangingPunct="1"/>
            <a:r>
              <a:rPr lang="en-US" altLang="en-US" sz="2400" smtClean="0"/>
              <a:t>a.  Logical:  enter facts, make queries</a:t>
            </a:r>
          </a:p>
          <a:p>
            <a:pPr marL="914400" lvl="1" indent="-457200" eaLnBrk="1" hangingPunct="1"/>
            <a:r>
              <a:rPr lang="en-US" altLang="en-US" sz="2400" smtClean="0"/>
              <a:t>b.  Functional:  everything is function call !</a:t>
            </a:r>
          </a:p>
          <a:p>
            <a:pPr marL="914400" lvl="1" indent="-457200" eaLnBrk="1" hangingPunct="1"/>
            <a:endParaRPr lang="en-US" altLang="en-US" sz="2400" smtClean="0"/>
          </a:p>
          <a:p>
            <a:pPr marL="914400" lvl="1" indent="-457200" eaLnBrk="1" hangingPunct="1"/>
            <a:r>
              <a:rPr lang="en-US" altLang="en-US" sz="2400" smtClean="0"/>
              <a:t>With effort, can make a declarative language behave imperatively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history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Originally, all coding was binary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Possible even today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Instruction consists of opcode &amp; operands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Assembly &amp; “pseudocode” languages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Replace opcode with word (add, sub, …)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Operands are still numbers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Ex. load r1, 16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Ex. add r1, r2, r3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Machine dependent </a:t>
            </a:r>
            <a:r>
              <a:rPr lang="en-US" altLang="en-US" smtClean="0">
                <a:sym typeface="Wingdings" panose="05000000000000000000" pitchFamily="2" charset="2"/>
              </a:rPr>
              <a:t></a:t>
            </a:r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General-purpose languages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Starting around 1957</a:t>
            </a:r>
          </a:p>
          <a:p>
            <a:pPr eaLnBrk="1" hangingPunct="1"/>
            <a:r>
              <a:rPr lang="en-US" altLang="en-US" smtClean="0"/>
              <a:t>Our own variable names</a:t>
            </a:r>
          </a:p>
          <a:p>
            <a:pPr eaLnBrk="1" hangingPunct="1"/>
            <a:r>
              <a:rPr lang="en-US" altLang="en-US" smtClean="0"/>
              <a:t>Mathematical operators</a:t>
            </a:r>
          </a:p>
          <a:p>
            <a:pPr lvl="1" eaLnBrk="1" hangingPunct="1"/>
            <a:r>
              <a:rPr lang="en-US" altLang="en-US" smtClean="0"/>
              <a:t>“x = y+z” instead of “add r1, r2, r3”</a:t>
            </a:r>
          </a:p>
          <a:p>
            <a:pPr eaLnBrk="1" hangingPunct="1"/>
            <a:r>
              <a:rPr lang="en-US" altLang="en-US" smtClean="0"/>
              <a:t>Can focus on abstraction/algorithm more</a:t>
            </a:r>
          </a:p>
          <a:p>
            <a:pPr eaLnBrk="1" hangingPunct="1"/>
            <a:r>
              <a:rPr lang="en-US" altLang="en-US" smtClean="0"/>
              <a:t>*** Needs a compiler to translate to machine code!</a:t>
            </a:r>
          </a:p>
          <a:p>
            <a:pPr eaLnBrk="1" hangingPunct="1"/>
            <a:r>
              <a:rPr lang="en-US" altLang="en-US" smtClean="0"/>
              <a:t>Each language has its own story…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influential languages</a:t>
            </a:r>
          </a:p>
        </p:txBody>
      </p:sp>
      <p:graphicFrame>
        <p:nvGraphicFramePr>
          <p:cNvPr id="26627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6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369106587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406500514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1622773095"/>
                    </a:ext>
                  </a:extLst>
                </a:gridCol>
              </a:tblGrid>
              <a:tr h="4572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Year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Language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Features/purpose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319911"/>
                  </a:ext>
                </a:extLst>
              </a:tr>
              <a:tr h="9208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1957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FORTRAN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Fast, numerical applications, arrays, mistakes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9171786"/>
                  </a:ext>
                </a:extLst>
              </a:tr>
              <a:tr h="8230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1960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Algol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Nested structures, recursion, tries to do everything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543515"/>
                  </a:ext>
                </a:extLst>
              </a:tr>
              <a:tr h="7541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1970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Pascal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Simple &amp; efficient; pointers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311122"/>
                  </a:ext>
                </a:extLst>
              </a:tr>
              <a:tr h="7525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1972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economical syntax, lots of pointers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1281112"/>
                  </a:ext>
                </a:extLst>
              </a:tr>
              <a:tr h="8230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1980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Ada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Exceptions, concurrency, packages (classes)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93627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Compilation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Read sections 1.4 – </a:t>
            </a:r>
            <a:r>
              <a:rPr lang="en-US" altLang="en-US" dirty="0" smtClean="0"/>
              <a:t>1.6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Most languages are compiled; some are interpreted</a:t>
            </a:r>
          </a:p>
          <a:p>
            <a:pPr eaLnBrk="1" hangingPunct="1"/>
            <a:r>
              <a:rPr lang="en-US" altLang="en-US" dirty="0" smtClean="0"/>
              <a:t>Compile = translate</a:t>
            </a:r>
          </a:p>
          <a:p>
            <a:pPr lvl="1" eaLnBrk="1" hangingPunct="1"/>
            <a:r>
              <a:rPr lang="en-US" altLang="en-US" dirty="0" smtClean="0"/>
              <a:t>Input to compiler is source code</a:t>
            </a:r>
          </a:p>
          <a:p>
            <a:pPr lvl="1" eaLnBrk="1" hangingPunct="1"/>
            <a:r>
              <a:rPr lang="en-US" altLang="en-US" dirty="0" smtClean="0"/>
              <a:t>Output is usually machine code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1083</Words>
  <Application>Microsoft Office PowerPoint</Application>
  <PresentationFormat>On-screen Show (4:3)</PresentationFormat>
  <Paragraphs>210</Paragraphs>
  <Slides>20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Wingdings</vt:lpstr>
      <vt:lpstr>Default Design</vt:lpstr>
      <vt:lpstr>CS 363 – Chapter 1</vt:lpstr>
      <vt:lpstr>Languages</vt:lpstr>
      <vt:lpstr>Definition</vt:lpstr>
      <vt:lpstr>Kinds of languages (1)</vt:lpstr>
      <vt:lpstr>Kinds of languages (2)</vt:lpstr>
      <vt:lpstr>Some history</vt:lpstr>
      <vt:lpstr>General-purpose languages</vt:lpstr>
      <vt:lpstr>Some influential languages</vt:lpstr>
      <vt:lpstr>Compilation</vt:lpstr>
      <vt:lpstr>PowerPoint Presentation</vt:lpstr>
      <vt:lpstr>Interpreting</vt:lpstr>
      <vt:lpstr>Compiling</vt:lpstr>
      <vt:lpstr>Some compiling features</vt:lpstr>
      <vt:lpstr>C Pre-processing example</vt:lpstr>
      <vt:lpstr>Writing a compiler</vt:lpstr>
      <vt:lpstr>Steps in Compilation</vt:lpstr>
      <vt:lpstr>Scanning &amp; Parsing</vt:lpstr>
      <vt:lpstr>Semantic analysis</vt:lpstr>
      <vt:lpstr>Static vs. dynamic semantics</vt:lpstr>
      <vt:lpstr>Code generation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Healy</dc:creator>
  <cp:lastModifiedBy>Chris Healy</cp:lastModifiedBy>
  <cp:revision>8</cp:revision>
  <cp:lastPrinted>1601-01-01T00:00:00Z</cp:lastPrinted>
  <dcterms:created xsi:type="dcterms:W3CDTF">1601-01-01T00:00:00Z</dcterms:created>
  <dcterms:modified xsi:type="dcterms:W3CDTF">2017-08-23T14:49:27Z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