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18" r:id="rId26"/>
    <p:sldId id="300" r:id="rId27"/>
    <p:sldId id="301" r:id="rId28"/>
    <p:sldId id="302" r:id="rId29"/>
    <p:sldId id="303" r:id="rId30"/>
    <p:sldId id="304" r:id="rId31"/>
    <p:sldId id="305" r:id="rId32"/>
    <p:sldId id="307" r:id="rId33"/>
    <p:sldId id="319" r:id="rId34"/>
    <p:sldId id="320" r:id="rId35"/>
    <p:sldId id="321" r:id="rId36"/>
    <p:sldId id="322" r:id="rId37"/>
    <p:sldId id="323" r:id="rId38"/>
    <p:sldId id="324" r:id="rId39"/>
    <p:sldId id="308" r:id="rId40"/>
    <p:sldId id="309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4" r:id="rId49"/>
    <p:sldId id="310" r:id="rId50"/>
    <p:sldId id="312" r:id="rId51"/>
    <p:sldId id="313" r:id="rId52"/>
    <p:sldId id="314" r:id="rId53"/>
    <p:sldId id="315" r:id="rId54"/>
    <p:sldId id="316" r:id="rId55"/>
    <p:sldId id="317" r:id="rId5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8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1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331F06-D35A-4660-B380-98FC8791D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E56EE2-8B46-44D2-91D6-57F349C5B7FA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801541-06B6-4358-ABE4-588F7A06BFEF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For first &amp; follow, the answer could be “nothing” – i.e. the empty string.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0FE5C3-5560-4831-AFB8-49DB1A859E4E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Let’s try the type grammar from previous lesson.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8F500E-1E82-468B-BEAC-AC811AC006DE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54566E-D645-4AF2-8FD7-A9A5746C1DB6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95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B7FAE8-1422-4829-A0AB-E5A70440B24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24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15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2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22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A7C197-34A7-40D5-9921-81F86B0CD919}" type="slidenum">
              <a:rPr lang="en-US" altLang="en-US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486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D43684-24EF-4A2C-830C-2856EF974A24}" type="slidenum">
              <a:rPr lang="en-US" altLang="en-US" smtClean="0"/>
              <a:pPr/>
              <a:t>50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Actually, precedence &amp; associavity are covered a bit at the start of chapter 6.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8582D0-A841-420F-957D-C0258315AD69}" type="slidenum">
              <a:rPr lang="en-US" altLang="en-US" smtClean="0"/>
              <a:pPr/>
              <a:t>51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Finish example from previous lesson.  Do more if needed.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BFC843-F7CE-4A69-83C9-1C69975732E7}" type="slidenum">
              <a:rPr lang="en-US" altLang="en-US" smtClean="0"/>
              <a:pPr/>
              <a:t>52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Now, we’re getting away from parsing for the moment to look at a general grammar issue.</a:t>
            </a:r>
          </a:p>
          <a:p>
            <a:pPr eaLnBrk="1" hangingPunct="1"/>
            <a:r>
              <a:rPr lang="en-US" altLang="en-US" smtClean="0"/>
              <a:t>(also could dispel the possibility that it doesn’t matter which way you do it!)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8F290E-668E-4C8C-9E85-948832623F02}" type="slidenum">
              <a:rPr lang="en-US" altLang="en-US" smtClean="0"/>
              <a:pPr/>
              <a:t>55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Future chapters will go deeper on data types, etc.</a:t>
            </a:r>
          </a:p>
          <a:p>
            <a:pPr eaLnBrk="1" hangingPunct="1"/>
            <a:r>
              <a:rPr lang="en-US" altLang="en-US" smtClean="0"/>
              <a:t>Finally, talk about homework.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5A6589-E77B-403F-8EE0-6991983AE99B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C0A2DE-011F-4374-A326-CAD065A47ABD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7C9D27-5C2B-4B86-94B4-A04645F4D2BB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0FE4BF-827C-4E14-AAF1-4F80C8C280E8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Parsing is the 2</a:t>
            </a:r>
            <a:r>
              <a:rPr lang="en-US" altLang="en-US" baseline="30000" smtClean="0"/>
              <a:t>nd</a:t>
            </a:r>
            <a:r>
              <a:rPr lang="en-US" altLang="en-US" smtClean="0"/>
              <a:t> stage of compilation.  Probably most crucial.</a:t>
            </a:r>
          </a:p>
          <a:p>
            <a:pPr eaLnBrk="1" hangingPunct="1"/>
            <a:r>
              <a:rPr lang="en-US" altLang="en-US" smtClean="0"/>
              <a:t>BTW, do you prefer “nonterminal” or “variable” to describe left side of grammar rule?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77A162-913A-4008-8513-BA364472DA96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A53E47-828C-4FA6-A04E-DEBC74253CA9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Handout!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40DECE-4D0C-419C-B492-5E31911B1F46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The last 3 compilation phases are covered in later chapters (4, 15, 16 respectively).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B68641-94DE-4AF8-8B2E-AAE368286696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Definitions first &amp; follow are also used in bottom-up parsing.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73D3F-5EEE-4E7D-9973-D400CFE43B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60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6C8B5-3654-49B3-97A0-5A0502434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72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00726-F894-4AAA-BC2C-7545C8860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396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96106-2EB5-41F6-9906-212662C84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797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F02B-6D15-4991-BA42-B4BDB54234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047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55A23-E258-497C-A819-9649774CC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627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13F67-6161-44DB-A547-79388F0A3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60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B1120-E833-4C04-9034-565FF636A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43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11C70-000C-4C39-A467-ACA92EF74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2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49361-1392-45B2-B927-284D18954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36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B9EF1-36FC-4EEE-AD8D-3449DA366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87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4FB9-9EC1-4F13-B664-B48A8DC1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9423C-B96D-4EB3-B988-9304D64558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0DCB1-6848-42FE-B6F1-035A4422E3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64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EEAA2-F33E-4653-B78E-4C418A9E11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81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A571919-593A-4C93-9CE1-AEA716BEA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363 </a:t>
            </a:r>
            <a:r>
              <a:rPr lang="en-US" altLang="en-US" dirty="0" smtClean="0"/>
              <a:t>– Chapter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The first 2 phases of compilation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Scanning</a:t>
            </a:r>
          </a:p>
          <a:p>
            <a:pPr lvl="1" eaLnBrk="1" hangingPunct="1"/>
            <a:r>
              <a:rPr lang="en-US" altLang="en-US" dirty="0" smtClean="0"/>
              <a:t>Need to define tokens</a:t>
            </a:r>
          </a:p>
          <a:p>
            <a:pPr lvl="1" eaLnBrk="1" hangingPunct="1"/>
            <a:r>
              <a:rPr lang="en-US" altLang="en-US" dirty="0" smtClean="0"/>
              <a:t>Making a scanner</a:t>
            </a:r>
          </a:p>
          <a:p>
            <a:pPr eaLnBrk="1" hangingPunct="1"/>
            <a:r>
              <a:rPr lang="en-US" altLang="en-US" dirty="0" smtClean="0"/>
              <a:t>Parsing</a:t>
            </a:r>
          </a:p>
          <a:p>
            <a:pPr lvl="1" eaLnBrk="1" hangingPunct="1"/>
            <a:r>
              <a:rPr lang="en-US" altLang="en-US" dirty="0" smtClean="0"/>
              <a:t>Need to define the language</a:t>
            </a:r>
          </a:p>
          <a:p>
            <a:pPr lvl="1" eaLnBrk="1" hangingPunct="1"/>
            <a:r>
              <a:rPr lang="en-US" altLang="en-US" dirty="0" smtClean="0"/>
              <a:t>Making a parser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</a:rPr>
              <a:t>		expr </a:t>
            </a:r>
            <a:r>
              <a:rPr lang="en-US" altLang="en-US" sz="2800" smtClean="0">
                <a:solidFill>
                  <a:schemeClr val="folHlink"/>
                </a:solidFill>
                <a:sym typeface="Wingdings" panose="05000000000000000000" pitchFamily="2" charset="2"/>
              </a:rPr>
              <a:t> number | id | expr op expr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  <a:sym typeface="Wingdings" panose="05000000000000000000" pitchFamily="2" charset="2"/>
              </a:rPr>
              <a:t>		op  + | – | * | /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Let’s find </a:t>
            </a:r>
            <a:r>
              <a:rPr lang="en-US" altLang="en-US" u="sng" smtClean="0"/>
              <a:t>derivation</a:t>
            </a:r>
            <a:r>
              <a:rPr lang="en-US" altLang="en-US" smtClean="0"/>
              <a:t> of  2 + x * 3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1.  Begin with start symbol.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expr </a:t>
            </a:r>
            <a:r>
              <a:rPr lang="en-US" altLang="en-US" sz="2400" smtClean="0">
                <a:sym typeface="Wingdings" panose="05000000000000000000" pitchFamily="2" charset="2"/>
              </a:rPr>
              <a:t> ?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expr </a:t>
            </a:r>
            <a:r>
              <a:rPr lang="en-US" altLang="en-US" sz="2400" smtClean="0">
                <a:sym typeface="Wingdings" panose="05000000000000000000" pitchFamily="2" charset="2"/>
              </a:rPr>
              <a:t> expr op expr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2.  Now, try to resolve each nonterminal on right side.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expr </a:t>
            </a:r>
            <a:r>
              <a:rPr lang="en-US" altLang="en-US" sz="2400" smtClean="0">
                <a:sym typeface="Wingdings" panose="05000000000000000000" pitchFamily="2" charset="2"/>
              </a:rPr>
              <a:t> 2 op expr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	expr  2 + expr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	expr  2 + expr op expr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	expr  2 +    x    *   3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3.  We can summarize these steps with parse tree.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Problem:  Ambiguity!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expr </a:t>
            </a:r>
            <a:r>
              <a:rPr lang="en-US" altLang="en-US" sz="2800" smtClean="0">
                <a:sym typeface="Wingdings" panose="05000000000000000000" pitchFamily="2" charset="2"/>
              </a:rPr>
              <a:t> expr op expr</a:t>
            </a: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expr </a:t>
            </a:r>
            <a:r>
              <a:rPr lang="en-US" altLang="en-US" sz="2800" smtClean="0">
                <a:sym typeface="Wingdings" panose="05000000000000000000" pitchFamily="2" charset="2"/>
              </a:rPr>
              <a:t> 2 op expr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expr  2 + expr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expr  2 + expr op expr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expr  2 +    x    *   3</a:t>
            </a:r>
          </a:p>
          <a:p>
            <a:pPr eaLnBrk="1" hangingPunct="1"/>
            <a:endParaRPr lang="en-US" altLang="en-US" sz="240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expr </a:t>
            </a:r>
            <a:r>
              <a:rPr lang="en-US" altLang="en-US" sz="2800" smtClean="0">
                <a:sym typeface="Wingdings" panose="05000000000000000000" pitchFamily="2" charset="2"/>
              </a:rPr>
              <a:t> expr op expr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expr  expr op 3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expr  expr  *   3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expr  expr op expr * 3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expr    2    +     x   * 3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572000" y="22860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Better grammar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To make long story short… (p. 52)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Order of operations requires levels of expr: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An expression is one or more terms (+, –)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 term is one or more factors (*, /)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sz="2800" dirty="0" smtClean="0">
                <a:solidFill>
                  <a:schemeClr val="folHlink"/>
                </a:solidFill>
              </a:rPr>
              <a:t>expr </a:t>
            </a: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term | expr </a:t>
            </a:r>
            <a:r>
              <a:rPr lang="en-US" altLang="en-US" sz="2800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add_op</a:t>
            </a: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term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term  factor | term </a:t>
            </a:r>
            <a:r>
              <a:rPr lang="en-US" altLang="en-US" sz="2800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mult_op</a:t>
            </a: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factor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factor  id | number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</a:t>
            </a:r>
            <a:r>
              <a:rPr lang="en-US" altLang="en-US" sz="2800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add_op</a:t>
            </a: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 + | –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</a:t>
            </a:r>
            <a:r>
              <a:rPr lang="en-US" altLang="en-US" sz="2800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mult_op</a:t>
            </a: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 * | /</a:t>
            </a:r>
            <a:endParaRPr lang="en-US" altLang="en-US" sz="2800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Practice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Let’s write a grammar for a </a:t>
            </a:r>
            <a:r>
              <a:rPr lang="en-US" altLang="en-US" sz="2800" dirty="0" err="1" smtClean="0"/>
              <a:t>var</a:t>
            </a:r>
            <a:r>
              <a:rPr lang="en-US" altLang="en-US" sz="2800" dirty="0" smtClean="0"/>
              <a:t> declaration.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Ex.  double x, y, </a:t>
            </a:r>
            <a:r>
              <a:rPr lang="en-US" altLang="en-US" sz="2800" dirty="0" err="1" smtClean="0"/>
              <a:t>avg</a:t>
            </a:r>
            <a:r>
              <a:rPr lang="en-US" altLang="en-US" sz="2800" dirty="0" smtClean="0"/>
              <a:t>;</a:t>
            </a:r>
          </a:p>
          <a:p>
            <a:pPr lvl="1" eaLnBrk="1" hangingPunct="1"/>
            <a:r>
              <a:rPr lang="en-US" altLang="en-US" sz="2400" dirty="0" smtClean="0"/>
              <a:t>Assume </a:t>
            </a:r>
            <a:r>
              <a:rPr lang="en-US" altLang="en-US" sz="2400" dirty="0" smtClean="0">
                <a:solidFill>
                  <a:schemeClr val="folHlink"/>
                </a:solidFill>
              </a:rPr>
              <a:t>type</a:t>
            </a:r>
            <a:r>
              <a:rPr lang="en-US" altLang="en-US" sz="2400" dirty="0" smtClean="0"/>
              <a:t> and </a:t>
            </a:r>
            <a:r>
              <a:rPr lang="en-US" altLang="en-US" sz="2400" dirty="0" smtClean="0">
                <a:solidFill>
                  <a:schemeClr val="folHlink"/>
                </a:solidFill>
              </a:rPr>
              <a:t>id</a:t>
            </a:r>
            <a:r>
              <a:rPr lang="en-US" altLang="en-US" sz="2400" dirty="0" smtClean="0"/>
              <a:t> already defined.</a:t>
            </a:r>
          </a:p>
          <a:p>
            <a:pPr lvl="1" eaLnBrk="1" hangingPunct="1"/>
            <a:r>
              <a:rPr lang="en-US" altLang="en-US" sz="2400" dirty="0" smtClean="0"/>
              <a:t>Consider base case first.  </a:t>
            </a:r>
            <a:r>
              <a:rPr lang="en-US" altLang="en-US" sz="2400" dirty="0" smtClean="0">
                <a:sym typeface="Wingdings" panose="05000000000000000000" pitchFamily="2" charset="2"/>
              </a:rPr>
              <a:t></a:t>
            </a:r>
            <a:endParaRPr lang="en-US" altLang="en-US" sz="2400" dirty="0" smtClean="0"/>
          </a:p>
          <a:p>
            <a:pPr eaLnBrk="1" hangingPunct="1">
              <a:buFontTx/>
              <a:buNone/>
            </a:pPr>
            <a:endParaRPr lang="en-US" altLang="en-US" sz="16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Will this work…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>
                <a:solidFill>
                  <a:schemeClr val="folHlink"/>
                </a:solidFill>
              </a:rPr>
              <a:t>decl</a:t>
            </a:r>
            <a:r>
              <a:rPr lang="en-US" altLang="en-US" sz="2400" dirty="0" smtClean="0">
                <a:solidFill>
                  <a:schemeClr val="folHlink"/>
                </a:solidFill>
              </a:rPr>
              <a:t> 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type </a:t>
            </a:r>
            <a:r>
              <a:rPr lang="en-US" altLang="en-US" sz="2400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vars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;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</a:t>
            </a:r>
            <a:r>
              <a:rPr lang="en-US" altLang="en-US" sz="2400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vars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 id | id , </a:t>
            </a:r>
            <a:r>
              <a:rPr lang="en-US" altLang="en-US" sz="2400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vars</a:t>
            </a:r>
            <a:endParaRPr lang="en-US" altLang="en-US" sz="2400" dirty="0" smtClean="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endParaRPr lang="en-US" altLang="en-US" sz="2400" dirty="0" smtClean="0"/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Incidentally, the grammar given on p. 70 allows for no variables to be declared.  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</a:rPr>
              <a:t>decl </a:t>
            </a:r>
            <a:r>
              <a:rPr lang="en-US" altLang="en-US" sz="2800" smtClean="0">
                <a:solidFill>
                  <a:schemeClr val="folHlink"/>
                </a:solidFill>
                <a:sym typeface="Wingdings" panose="05000000000000000000" pitchFamily="2" charset="2"/>
              </a:rPr>
              <a:t> type vars ;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  <a:sym typeface="Wingdings" panose="05000000000000000000" pitchFamily="2" charset="2"/>
              </a:rPr>
              <a:t>vars  id | id , vars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Let’s derive the string “double x, y, avg;”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	decl  type vars ;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	decl  double vars ;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				vars  id , vars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				vars  x , vars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				vars  x , id , vars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				vars  x , y , vars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				vars  x , y , avg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anose="05000000000000000000" pitchFamily="2" charset="2"/>
              </a:rPr>
              <a:t>	decl  double x , y , avg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Defining a language has 2 steps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“tokens” or lexical elements, alphabet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grammar of the language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Rest of chapter:  two kinds of parsing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Top-down (LL)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Bottom-up (LR)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Purpose of parsing is to enforce grammar: recognize whether input is legal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Parsing (section 2.3)</a:t>
            </a:r>
          </a:p>
          <a:p>
            <a:pPr eaLnBrk="1" hangingPunct="1">
              <a:buFontTx/>
              <a:buNone/>
            </a:pPr>
            <a:endParaRPr lang="en-US" altLang="en-US" sz="1600" dirty="0" smtClean="0"/>
          </a:p>
          <a:p>
            <a:pPr eaLnBrk="1" hangingPunct="1"/>
            <a:r>
              <a:rPr lang="en-US" altLang="en-US" dirty="0" smtClean="0"/>
              <a:t>Top-down</a:t>
            </a:r>
          </a:p>
          <a:p>
            <a:pPr lvl="1" eaLnBrk="1" hangingPunct="1"/>
            <a:r>
              <a:rPr lang="en-US" altLang="en-US" dirty="0" smtClean="0">
                <a:solidFill>
                  <a:srgbClr val="FFFF00"/>
                </a:solidFill>
              </a:rPr>
              <a:t>Recursive-descent technique</a:t>
            </a:r>
          </a:p>
          <a:p>
            <a:pPr lvl="1" eaLnBrk="1" hangingPunct="1"/>
            <a:r>
              <a:rPr lang="en-US" altLang="en-US" dirty="0" smtClean="0"/>
              <a:t>Table-driven</a:t>
            </a:r>
          </a:p>
          <a:p>
            <a:pPr eaLnBrk="1" hangingPunct="1"/>
            <a:r>
              <a:rPr lang="en-US" altLang="en-US" dirty="0" smtClean="0"/>
              <a:t>Bottom-up</a:t>
            </a:r>
          </a:p>
          <a:p>
            <a:pPr lvl="1" eaLnBrk="1" hangingPunct="1"/>
            <a:r>
              <a:rPr lang="en-US" altLang="en-US" dirty="0" smtClean="0"/>
              <a:t>Using parse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Grammars &amp; parsing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Grammar:  defines language</a:t>
            </a:r>
          </a:p>
          <a:p>
            <a:pPr lvl="1" eaLnBrk="1" hangingPunct="1"/>
            <a:r>
              <a:rPr lang="en-US" altLang="en-US" dirty="0" smtClean="0"/>
              <a:t>We can </a:t>
            </a:r>
            <a:r>
              <a:rPr lang="en-US" altLang="en-US" u="sng" dirty="0" smtClean="0"/>
              <a:t>generate</a:t>
            </a:r>
            <a:r>
              <a:rPr lang="en-US" altLang="en-US" dirty="0" smtClean="0"/>
              <a:t> (derive) a program</a:t>
            </a:r>
          </a:p>
          <a:p>
            <a:pPr eaLnBrk="1" hangingPunct="1"/>
            <a:r>
              <a:rPr lang="en-US" altLang="en-US" dirty="0" smtClean="0"/>
              <a:t>Parser:  see if a program obeys grammar</a:t>
            </a:r>
          </a:p>
          <a:p>
            <a:pPr lvl="1" eaLnBrk="1" hangingPunct="1"/>
            <a:r>
              <a:rPr lang="en-US" altLang="en-US" dirty="0" smtClean="0"/>
              <a:t>We want to </a:t>
            </a:r>
            <a:r>
              <a:rPr lang="en-US" altLang="en-US" u="sng" dirty="0" smtClean="0"/>
              <a:t>recognize</a:t>
            </a:r>
            <a:r>
              <a:rPr lang="en-US" altLang="en-US" dirty="0" smtClean="0"/>
              <a:t> a program</a:t>
            </a:r>
          </a:p>
          <a:p>
            <a:pPr eaLnBrk="1" hangingPunct="1"/>
            <a:r>
              <a:rPr lang="en-US" altLang="en-US" dirty="0" smtClean="0"/>
              <a:t>Parsing algorithms</a:t>
            </a:r>
          </a:p>
          <a:p>
            <a:pPr lvl="1" eaLnBrk="1" hangingPunct="1"/>
            <a:r>
              <a:rPr lang="en-US" altLang="en-US" dirty="0" smtClean="0"/>
              <a:t>general CYK 1965 algorithm runs in O(n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)    </a:t>
            </a:r>
            <a:r>
              <a:rPr lang="en-US" altLang="en-US" dirty="0" smtClean="0">
                <a:sym typeface="Wingdings" panose="05000000000000000000" pitchFamily="2" charset="2"/>
              </a:rPr>
              <a:t>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realistic language:  parser can run in O(n)</a:t>
            </a:r>
          </a:p>
          <a:p>
            <a:pPr lvl="2" eaLnBrk="1" hangingPunct="1"/>
            <a:r>
              <a:rPr lang="en-US" altLang="en-US" dirty="0" smtClean="0"/>
              <a:t>Top-down technique</a:t>
            </a:r>
          </a:p>
          <a:p>
            <a:pPr lvl="2" eaLnBrk="1" hangingPunct="1"/>
            <a:r>
              <a:rPr lang="en-US" altLang="en-US" dirty="0" smtClean="0"/>
              <a:t>Bottom-up 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approaches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Top-down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Construct parse tree from root 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Predict which grammar rule to use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Bottom-up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From tokens (leaves), match them to </a:t>
            </a:r>
            <a:r>
              <a:rPr lang="en-US" altLang="en-US" sz="2400" dirty="0" err="1" smtClean="0"/>
              <a:t>nonterminals</a:t>
            </a:r>
            <a:r>
              <a:rPr lang="en-US" altLang="en-US" sz="2400" dirty="0" smtClean="0"/>
              <a:t> in grammar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Read tokens until you recognize which nonterminal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See illustration, p. 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(p.71)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id_list  id id_list_tail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id_list_tail  , id  id_list_tail          		|   ;</a:t>
            </a:r>
          </a:p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Top down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We know we must start with an id token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Check to see if next token is , or ;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id_list  A id_list_tail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id_list  A, B id_list_tail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id_list  A, B, C id_list_tail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id_list  A, B, C ;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Bottom up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Push tokens until we see ;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Then, work backwards from the stack: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id_list_tail  ;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Id_list_tail  , C ;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Id_list_tail  , B , C ;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Id_list  A , B, C ;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tokens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Kinds of tokens</a:t>
            </a:r>
          </a:p>
          <a:p>
            <a:pPr lvl="1" eaLnBrk="1" hangingPunct="1"/>
            <a:r>
              <a:rPr lang="en-US" altLang="en-US" smtClean="0"/>
              <a:t>Keywords, identifiers</a:t>
            </a:r>
          </a:p>
          <a:p>
            <a:pPr lvl="1" eaLnBrk="1" hangingPunct="1"/>
            <a:r>
              <a:rPr lang="en-US" altLang="en-US" smtClean="0"/>
              <a:t>Operators, punctuation symbols</a:t>
            </a:r>
          </a:p>
          <a:p>
            <a:pPr lvl="1" eaLnBrk="1" hangingPunct="1"/>
            <a:r>
              <a:rPr lang="en-US" altLang="en-US" smtClean="0"/>
              <a:t>Constants, string literals</a:t>
            </a:r>
          </a:p>
          <a:p>
            <a:pPr lvl="1" eaLnBrk="1" hangingPunct="1"/>
            <a:endParaRPr lang="en-US" altLang="en-US" sz="1400" smtClean="0"/>
          </a:p>
          <a:p>
            <a:pPr eaLnBrk="1" hangingPunct="1"/>
            <a:r>
              <a:rPr lang="en-US" altLang="en-US" smtClean="0"/>
              <a:t>Not practical to enumerate all possible tokens</a:t>
            </a:r>
          </a:p>
          <a:p>
            <a:pPr lvl="1" eaLnBrk="1" hangingPunct="1"/>
            <a:r>
              <a:rPr lang="en-US" altLang="en-US" smtClean="0"/>
              <a:t>Use “regular expression” as shorthand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Recursive descent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See handout example</a:t>
            </a:r>
          </a:p>
          <a:p>
            <a:pPr eaLnBrk="1" hangingPunct="1"/>
            <a:r>
              <a:rPr lang="en-US" altLang="en-US" smtClean="0"/>
              <a:t>Each variable we define in the grammar gets its own function</a:t>
            </a:r>
          </a:p>
          <a:p>
            <a:pPr lvl="1" eaLnBrk="1" hangingPunct="1"/>
            <a:r>
              <a:rPr lang="en-US" altLang="en-US" smtClean="0"/>
              <a:t>Function consists of choices</a:t>
            </a:r>
          </a:p>
          <a:p>
            <a:pPr lvl="1" eaLnBrk="1" hangingPunct="1"/>
            <a:r>
              <a:rPr lang="en-US" altLang="en-US" smtClean="0"/>
              <a:t>Need to see what this variable can </a:t>
            </a:r>
            <a:r>
              <a:rPr lang="en-US" altLang="en-US" u="sng" smtClean="0"/>
              <a:t>start with</a:t>
            </a:r>
          </a:p>
          <a:p>
            <a:pPr lvl="1" eaLnBrk="1" hangingPunct="1"/>
            <a:r>
              <a:rPr lang="en-US" altLang="en-US" smtClean="0"/>
              <a:t>Match expected token, or else syntax error!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Why called “recursive descent” ?  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Limitations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Parsing techniques like recursive descent won’t work for all grammars</a:t>
            </a:r>
          </a:p>
          <a:p>
            <a:pPr lvl="1" eaLnBrk="1" hangingPunct="1"/>
            <a:r>
              <a:rPr lang="en-US" altLang="en-US" dirty="0" smtClean="0"/>
              <a:t>Left recursion</a:t>
            </a:r>
          </a:p>
          <a:p>
            <a:pPr lvl="2" eaLnBrk="1" hangingPunct="1"/>
            <a:r>
              <a:rPr lang="en-US" altLang="en-US" dirty="0" smtClean="0"/>
              <a:t>Ex.  </a:t>
            </a:r>
            <a:r>
              <a:rPr lang="en-US" altLang="en-US" dirty="0" smtClean="0">
                <a:solidFill>
                  <a:schemeClr val="folHlink"/>
                </a:solidFill>
              </a:rPr>
              <a:t>term </a:t>
            </a:r>
            <a:r>
              <a:rPr lang="en-US" altLang="en-US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factor | term </a:t>
            </a:r>
            <a:r>
              <a:rPr lang="en-US" altLang="en-US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mult_op</a:t>
            </a:r>
            <a:r>
              <a:rPr lang="en-US" altLang="en-US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factor</a:t>
            </a:r>
            <a:endParaRPr lang="en-US" altLang="en-US" dirty="0" smtClean="0">
              <a:solidFill>
                <a:schemeClr val="folHlink"/>
              </a:solidFill>
            </a:endParaRPr>
          </a:p>
          <a:p>
            <a:pPr lvl="1" eaLnBrk="1" hangingPunct="1"/>
            <a:r>
              <a:rPr lang="en-US" altLang="en-US" dirty="0" smtClean="0"/>
              <a:t>Ambiguous starting symbol</a:t>
            </a:r>
          </a:p>
          <a:p>
            <a:pPr lvl="2" eaLnBrk="1" hangingPunct="1"/>
            <a:r>
              <a:rPr lang="en-US" altLang="en-US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Ex.  </a:t>
            </a:r>
            <a:r>
              <a:rPr lang="en-US" altLang="en-US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decl</a:t>
            </a:r>
            <a:r>
              <a:rPr lang="en-US" altLang="en-US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 type </a:t>
            </a:r>
            <a:r>
              <a:rPr lang="en-US" altLang="en-US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vars</a:t>
            </a:r>
            <a:endParaRPr lang="en-US" altLang="en-US" dirty="0" smtClean="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pPr lvl="2" eaLnBrk="1" hangingPunct="1">
              <a:buFontTx/>
              <a:buNone/>
            </a:pPr>
            <a:r>
              <a:rPr lang="en-US" altLang="en-US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	</a:t>
            </a:r>
            <a:r>
              <a:rPr lang="en-US" altLang="en-US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vars</a:t>
            </a:r>
            <a:r>
              <a:rPr lang="en-US" altLang="en-US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 id | id , </a:t>
            </a:r>
            <a:r>
              <a:rPr lang="en-US" altLang="en-US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var</a:t>
            </a:r>
            <a:endParaRPr lang="en-US" altLang="en-US" dirty="0" smtClean="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dirty="0" smtClean="0"/>
              <a:t>See what’s wrong in these situations?</a:t>
            </a:r>
          </a:p>
          <a:p>
            <a:pPr lvl="1" eaLnBrk="1" hangingPunct="1"/>
            <a:r>
              <a:rPr lang="en-US" altLang="en-US" sz="2000" dirty="0" smtClean="0"/>
              <a:t>(more on this coming 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dirty="0" smtClean="0"/>
              <a:t>Table-driven top-down parsing</a:t>
            </a:r>
            <a:r>
              <a:rPr lang="en-US" altLang="en-US" dirty="0" smtClean="0"/>
              <a:t> (sect. 2.3.3)</a:t>
            </a:r>
          </a:p>
          <a:p>
            <a:pPr eaLnBrk="1" hangingPunct="1">
              <a:buFontTx/>
              <a:buNone/>
            </a:pPr>
            <a:endParaRPr lang="en-US" altLang="en-US" sz="1600" u="sng" dirty="0" smtClean="0"/>
          </a:p>
          <a:p>
            <a:pPr eaLnBrk="1" hangingPunct="1"/>
            <a:r>
              <a:rPr lang="en-US" altLang="en-US" dirty="0" smtClean="0"/>
              <a:t>Alternative to recursive-descent</a:t>
            </a: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dirty="0" smtClean="0"/>
              <a:t>Constructing the table</a:t>
            </a:r>
          </a:p>
          <a:p>
            <a:pPr lvl="1" eaLnBrk="1" hangingPunct="1"/>
            <a:r>
              <a:rPr lang="en-US" altLang="en-US" dirty="0" smtClean="0"/>
              <a:t>Based on: first, follow, predict sets</a:t>
            </a:r>
          </a:p>
          <a:p>
            <a:pPr lvl="1" eaLnBrk="1" hangingPunct="1"/>
            <a:endParaRPr lang="en-US" altLang="en-US" sz="1600" dirty="0" smtClean="0"/>
          </a:p>
          <a:p>
            <a:pPr eaLnBrk="1" hangingPunct="1"/>
            <a:r>
              <a:rPr lang="en-US" altLang="en-US" dirty="0" smtClean="0"/>
              <a:t>Making sure the grammar is LL</a:t>
            </a:r>
          </a:p>
          <a:p>
            <a:pPr lvl="1" eaLnBrk="1" hangingPunct="1"/>
            <a:r>
              <a:rPr lang="en-US" altLang="en-US" dirty="0" smtClean="0"/>
              <a:t>If not, need to change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Where are we…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u="sng" dirty="0" smtClean="0"/>
              <a:t>5 phases of compilation</a:t>
            </a:r>
          </a:p>
          <a:p>
            <a:pPr eaLnBrk="1" hangingPunct="1">
              <a:buFontTx/>
              <a:buNone/>
            </a:pPr>
            <a:endParaRPr lang="en-US" altLang="en-US" sz="1400" dirty="0" smtClean="0"/>
          </a:p>
          <a:p>
            <a:pPr eaLnBrk="1" hangingPunct="1"/>
            <a:r>
              <a:rPr lang="en-US" altLang="en-US" sz="2800" dirty="0" smtClean="0"/>
              <a:t>Scanning</a:t>
            </a:r>
          </a:p>
          <a:p>
            <a:pPr eaLnBrk="1" hangingPunct="1"/>
            <a:r>
              <a:rPr lang="en-US" altLang="en-US" sz="2800" dirty="0" smtClean="0">
                <a:solidFill>
                  <a:schemeClr val="folHlink"/>
                </a:solidFill>
              </a:rPr>
              <a:t>Parsing    </a:t>
            </a: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</a:t>
            </a:r>
            <a:endParaRPr lang="en-US" altLang="en-US" sz="2800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z="2800" dirty="0" smtClean="0"/>
              <a:t>Semantic analysis</a:t>
            </a:r>
          </a:p>
          <a:p>
            <a:pPr eaLnBrk="1" hangingPunct="1"/>
            <a:r>
              <a:rPr lang="en-US" altLang="en-US" sz="2800" dirty="0" smtClean="0"/>
              <a:t>Code generation</a:t>
            </a:r>
          </a:p>
          <a:p>
            <a:pPr eaLnBrk="1" hangingPunct="1"/>
            <a:r>
              <a:rPr lang="en-US" altLang="en-US" sz="2800" dirty="0" smtClean="0"/>
              <a:t>Optimization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u="sng" dirty="0" smtClean="0"/>
              <a:t>Parsing techniques</a:t>
            </a:r>
          </a:p>
          <a:p>
            <a:pPr eaLnBrk="1" hangingPunct="1">
              <a:buFontTx/>
              <a:buNone/>
            </a:pPr>
            <a:endParaRPr lang="en-US" altLang="en-US" sz="1400" dirty="0" smtClean="0"/>
          </a:p>
          <a:p>
            <a:pPr eaLnBrk="1" hangingPunct="1"/>
            <a:r>
              <a:rPr lang="en-US" altLang="en-US" sz="2800" dirty="0" smtClean="0"/>
              <a:t>Top-down</a:t>
            </a:r>
          </a:p>
          <a:p>
            <a:pPr lvl="1" eaLnBrk="1" hangingPunct="1"/>
            <a:r>
              <a:rPr lang="en-US" altLang="en-US" sz="2400" dirty="0" smtClean="0"/>
              <a:t>Recursive descent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folHlink"/>
                </a:solidFill>
              </a:rPr>
              <a:t>Table driven   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</a:t>
            </a:r>
            <a:endParaRPr lang="en-US" altLang="en-US" sz="2400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z="2800" dirty="0" smtClean="0"/>
              <a:t>Bottom-up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LL parse table (p. 84)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Non-recursive</a:t>
            </a:r>
          </a:p>
          <a:p>
            <a:pPr eaLnBrk="1" hangingPunct="1"/>
            <a:r>
              <a:rPr lang="en-US" altLang="en-US" sz="2800" dirty="0" smtClean="0"/>
              <a:t>Uses “parse stack” to maintain input</a:t>
            </a:r>
          </a:p>
          <a:p>
            <a:pPr eaLnBrk="1" hangingPunct="1"/>
            <a:r>
              <a:rPr lang="en-US" altLang="en-US" sz="2800" dirty="0" smtClean="0"/>
              <a:t>Table contains guide for how to parse</a:t>
            </a:r>
          </a:p>
          <a:p>
            <a:pPr lvl="1" eaLnBrk="1" hangingPunct="1"/>
            <a:r>
              <a:rPr lang="en-US" altLang="en-US" sz="2400" dirty="0" smtClean="0"/>
              <a:t>Rows correspond to nonterminal on top of stack</a:t>
            </a:r>
          </a:p>
          <a:p>
            <a:pPr lvl="1" eaLnBrk="1" hangingPunct="1"/>
            <a:r>
              <a:rPr lang="en-US" altLang="en-US" sz="2400" dirty="0" smtClean="0"/>
              <a:t>Columns correspond to current input token (terminal)</a:t>
            </a:r>
          </a:p>
          <a:p>
            <a:pPr lvl="1" eaLnBrk="1" hangingPunct="1"/>
            <a:r>
              <a:rPr lang="en-US" altLang="en-US" sz="2400" dirty="0" smtClean="0"/>
              <a:t>Entry in table is a production number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/>
              <a:t>Put the start symbol on the parse stack</a:t>
            </a:r>
          </a:p>
          <a:p>
            <a:pPr marL="0" indent="0" eaLnBrk="1" hangingPunct="1">
              <a:buNone/>
            </a:pPr>
            <a:r>
              <a:rPr lang="en-US" altLang="en-US" sz="2800" dirty="0" smtClean="0"/>
              <a:t>While </a:t>
            </a:r>
            <a:r>
              <a:rPr lang="en-US" altLang="en-US" sz="2800" dirty="0"/>
              <a:t>(parse stack != </a:t>
            </a:r>
            <a:r>
              <a:rPr lang="en-US" altLang="en-US" sz="2800" dirty="0" err="1"/>
              <a:t>eof</a:t>
            </a:r>
            <a:r>
              <a:rPr lang="en-US" altLang="en-US" sz="2800" dirty="0"/>
              <a:t>)</a:t>
            </a:r>
          </a:p>
          <a:p>
            <a:pPr eaLnBrk="1" hangingPunct="1"/>
            <a:r>
              <a:rPr lang="en-US" altLang="en-US" sz="2800" dirty="0" smtClean="0"/>
              <a:t>If top of stack is nonterminal:</a:t>
            </a:r>
          </a:p>
          <a:p>
            <a:pPr lvl="1" eaLnBrk="1" hangingPunct="1"/>
            <a:r>
              <a:rPr lang="en-US" altLang="en-US" sz="2400" dirty="0" smtClean="0"/>
              <a:t>Look </a:t>
            </a:r>
            <a:r>
              <a:rPr lang="en-US" altLang="en-US" sz="2400" dirty="0"/>
              <a:t>up production number from parse table</a:t>
            </a:r>
          </a:p>
          <a:p>
            <a:pPr lvl="1" eaLnBrk="1" hangingPunct="1"/>
            <a:r>
              <a:rPr lang="en-US" altLang="en-US" sz="2400" dirty="0">
                <a:solidFill>
                  <a:srgbClr val="FFFF00"/>
                </a:solidFill>
              </a:rPr>
              <a:t>Replace</a:t>
            </a:r>
            <a:r>
              <a:rPr lang="en-US" altLang="en-US" sz="2400" dirty="0"/>
              <a:t> left side of rule with right side onto stack</a:t>
            </a:r>
          </a:p>
          <a:p>
            <a:pPr eaLnBrk="1" hangingPunct="1"/>
            <a:r>
              <a:rPr lang="en-US" altLang="en-US" sz="2800" dirty="0"/>
              <a:t>If top of stack is terminal, match </a:t>
            </a:r>
            <a:r>
              <a:rPr lang="en-US" altLang="en-US" sz="2800" dirty="0" smtClean="0"/>
              <a:t>with the input &amp; </a:t>
            </a:r>
            <a:r>
              <a:rPr lang="en-US" altLang="en-US" sz="2800" dirty="0"/>
              <a:t>consume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3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Create parse table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Using a parse table is faster than writing a recursive descent parser, but we first need to </a:t>
            </a:r>
            <a:r>
              <a:rPr lang="en-US" altLang="en-US" u="sng" dirty="0" smtClean="0"/>
              <a:t>create</a:t>
            </a:r>
            <a:r>
              <a:rPr lang="en-US" altLang="en-US" dirty="0" smtClean="0"/>
              <a:t> the parse table.</a:t>
            </a:r>
          </a:p>
          <a:p>
            <a:pPr eaLnBrk="1" hangingPunct="1"/>
            <a:r>
              <a:rPr lang="en-US" altLang="en-US" dirty="0" smtClean="0"/>
              <a:t>We rely on definitions p. 84:</a:t>
            </a:r>
          </a:p>
          <a:p>
            <a:pPr lvl="1" eaLnBrk="1" hangingPunct="1"/>
            <a:r>
              <a:rPr lang="en-US" altLang="en-US" dirty="0" smtClean="0"/>
              <a:t>First (nonterminal)</a:t>
            </a:r>
          </a:p>
          <a:p>
            <a:pPr lvl="1" eaLnBrk="1" hangingPunct="1"/>
            <a:r>
              <a:rPr lang="en-US" altLang="en-US" dirty="0" smtClean="0"/>
              <a:t>Follow (grammar symbol)</a:t>
            </a:r>
          </a:p>
          <a:p>
            <a:pPr lvl="1" eaLnBrk="1" hangingPunct="1"/>
            <a:r>
              <a:rPr lang="en-US" altLang="en-US" dirty="0" smtClean="0">
                <a:solidFill>
                  <a:schemeClr val="folHlink"/>
                </a:solidFill>
              </a:rPr>
              <a:t>Predict (production)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 definitions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First (nonterminal)</a:t>
            </a:r>
          </a:p>
          <a:p>
            <a:pPr lvl="1" eaLnBrk="1" hangingPunct="1"/>
            <a:r>
              <a:rPr lang="en-US" altLang="en-US" sz="2400" smtClean="0"/>
              <a:t>what tokens can the nonterminal start with?</a:t>
            </a:r>
          </a:p>
          <a:p>
            <a:pPr lvl="1" eaLnBrk="1" hangingPunct="1"/>
            <a:r>
              <a:rPr lang="en-US" altLang="en-US" sz="2000" smtClean="0"/>
              <a:t>possibly nothing (if A </a:t>
            </a:r>
            <a:r>
              <a:rPr lang="en-US" altLang="en-US" sz="2000" smtClean="0">
                <a:sym typeface="Wingdings" panose="05000000000000000000" pitchFamily="2" charset="2"/>
              </a:rPr>
              <a:t> </a:t>
            </a:r>
            <a:r>
              <a:rPr lang="el-GR" altLang="en-US" sz="2000" smtClean="0">
                <a:cs typeface="Arial" panose="020B0604020202020204" pitchFamily="34" charset="0"/>
                <a:sym typeface="Wingdings" panose="05000000000000000000" pitchFamily="2" charset="2"/>
              </a:rPr>
              <a:t>ε</a:t>
            </a:r>
            <a:r>
              <a:rPr lang="en-US" altLang="en-US" sz="2000" smtClean="0"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endParaRPr lang="el-GR" altLang="en-US" sz="120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800" smtClean="0"/>
              <a:t>Follow (grammar symbol)</a:t>
            </a:r>
          </a:p>
          <a:p>
            <a:pPr lvl="1" eaLnBrk="1" hangingPunct="1"/>
            <a:r>
              <a:rPr lang="en-US" altLang="en-US" sz="2400" smtClean="0"/>
              <a:t>what tokens can come after this symbol?</a:t>
            </a:r>
          </a:p>
          <a:p>
            <a:pPr lvl="1" eaLnBrk="1" hangingPunct="1"/>
            <a:r>
              <a:rPr lang="en-US" altLang="en-US" sz="2000" smtClean="0"/>
              <a:t>possibly nothing (end of input)</a:t>
            </a:r>
          </a:p>
          <a:p>
            <a:pPr lvl="1" eaLnBrk="1" hangingPunct="1"/>
            <a:endParaRPr lang="en-US" altLang="en-US" sz="1200" smtClean="0"/>
          </a:p>
          <a:p>
            <a:pPr eaLnBrk="1" hangingPunct="1"/>
            <a:r>
              <a:rPr lang="en-US" altLang="en-US" sz="2800" smtClean="0"/>
              <a:t>Predict (production)</a:t>
            </a:r>
          </a:p>
          <a:p>
            <a:pPr lvl="1" eaLnBrk="1" hangingPunct="1"/>
            <a:r>
              <a:rPr lang="en-US" altLang="en-US" sz="2400" smtClean="0"/>
              <a:t>What can right side start with?</a:t>
            </a:r>
          </a:p>
          <a:p>
            <a:pPr lvl="1" eaLnBrk="1" hangingPunct="1"/>
            <a:r>
              <a:rPr lang="en-US" altLang="en-US" sz="2000" smtClean="0"/>
              <a:t>If right side can be empty, what can follow left side?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id_list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id id_list_tail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id_list_tail  , id id_list_tail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			| ;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/>
              <a:t>First(id_list) = id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First(id_list_tail) = , ;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Follow(id_list) = eof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Follow(id_list_tail) = eof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Predict = id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Predict = ,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Predict = ;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4419600" y="16002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con’d</a:t>
            </a:r>
          </a:p>
        </p:txBody>
      </p:sp>
      <p:graphicFrame>
        <p:nvGraphicFramePr>
          <p:cNvPr id="86019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752600"/>
          <a:ext cx="4038600" cy="24384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30359542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0214583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1540315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0677995"/>
                    </a:ext>
                  </a:extLst>
                </a:gridCol>
              </a:tblGrid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Top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549523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Id_list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621687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Id_list_tail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7866959"/>
                  </a:ext>
                </a:extLst>
              </a:tr>
            </a:tbl>
          </a:graphicData>
        </a:graphic>
      </p:graphicFrame>
      <p:sp>
        <p:nvSpPr>
          <p:cNvPr id="40985" name="Rectangle 2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id_list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id id_list_tail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id_list_tail  , id id_list_tail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			| ;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Let’s parse A,B;</a:t>
            </a:r>
          </a:p>
          <a:p>
            <a:pPr eaLnBrk="1" hangingPunct="1">
              <a:buFontTx/>
              <a:buNone/>
            </a:pPr>
            <a:r>
              <a:rPr lang="en-US" altLang="en-US" sz="1600" u="sng" smtClean="0">
                <a:sym typeface="Wingdings" panose="05000000000000000000" pitchFamily="2" charset="2"/>
              </a:rPr>
              <a:t>Parse stack	input	action</a:t>
            </a:r>
          </a:p>
          <a:p>
            <a:pPr eaLnBrk="1" hangingPunct="1">
              <a:buFontTx/>
              <a:buNone/>
            </a:pPr>
            <a:r>
              <a:rPr lang="en-US" altLang="en-US" sz="1600" smtClean="0">
                <a:sym typeface="Wingdings" panose="05000000000000000000" pitchFamily="2" charset="2"/>
              </a:rPr>
              <a:t>id_list		A,B;	use 1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id id_list_tail	A,B;	consume A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id_list_tail		,B;	use 2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, id id_list_tail	,B;	consume ,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id id_list_tail	B;	consume id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Id_list_tail		;	use 3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;			;	consume 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&lt;empty&gt;		&lt;empty&gt;	</a:t>
            </a:r>
            <a:r>
              <a:rPr lang="en-US" altLang="en-US" sz="1600" smtClean="0">
                <a:sym typeface="Wingdings" panose="05000000000000000000" pitchFamily="2" charset="2"/>
              </a:rPr>
              <a:t>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Regular expression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Used to define what tokens look like</a:t>
            </a:r>
          </a:p>
          <a:p>
            <a:pPr eaLnBrk="1" hangingPunct="1">
              <a:lnSpc>
                <a:spcPct val="90000"/>
              </a:lnSpc>
            </a:pPr>
            <a:endParaRPr lang="en-US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reg.expr.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single character or empty 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Built from other reg.expr. by concatenating, using “|” or “*” operators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Stuff enclosed in [ ] is optional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Ex.  Define a number: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	</a:t>
            </a:r>
            <a:r>
              <a:rPr lang="en-US" altLang="en-US" sz="2400" smtClean="0">
                <a:solidFill>
                  <a:schemeClr val="folHlink"/>
                </a:solidFill>
              </a:rPr>
              <a:t>number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[ – ] digit (digit)*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		digit  0 | 1 | 2 | 3 | 4 | 5 | 6 | 7 | 8 | 9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LL obstacles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Left recursion</a:t>
            </a:r>
          </a:p>
          <a:p>
            <a:pPr lvl="1" eaLnBrk="1" hangingPunct="1"/>
            <a:r>
              <a:rPr lang="en-US" altLang="en-US" smtClean="0"/>
              <a:t>There are algorithms to eliminate, but ugly</a:t>
            </a:r>
          </a:p>
          <a:p>
            <a:pPr lvl="1" eaLnBrk="1" hangingPunct="1"/>
            <a:endParaRPr lang="en-US" altLang="en-US" sz="1400" smtClean="0"/>
          </a:p>
          <a:p>
            <a:pPr eaLnBrk="1" hangingPunct="1"/>
            <a:r>
              <a:rPr lang="en-US" altLang="en-US" smtClean="0"/>
              <a:t>Common prefixes</a:t>
            </a:r>
          </a:p>
          <a:p>
            <a:pPr lvl="1" eaLnBrk="1" hangingPunct="1"/>
            <a:r>
              <a:rPr lang="en-US" altLang="en-US" smtClean="0">
                <a:solidFill>
                  <a:schemeClr val="folHlink"/>
                </a:solidFill>
              </a:rPr>
              <a:t>Stmt </a:t>
            </a:r>
            <a:r>
              <a:rPr lang="en-US" altLang="en-US" smtClean="0">
                <a:solidFill>
                  <a:schemeClr val="folHlink"/>
                </a:solidFill>
                <a:sym typeface="Wingdings" panose="05000000000000000000" pitchFamily="2" charset="2"/>
              </a:rPr>
              <a:t> id := expr | id (args)</a:t>
            </a:r>
            <a:r>
              <a:rPr lang="en-US" altLang="en-US" smtClean="0">
                <a:sym typeface="Wingdings" panose="05000000000000000000" pitchFamily="2" charset="2"/>
              </a:rPr>
              <a:t> convert to</a:t>
            </a:r>
          </a:p>
          <a:p>
            <a:pPr lvl="2" eaLnBrk="1" hangingPunct="1"/>
            <a:r>
              <a:rPr lang="en-US" altLang="en-US" smtClean="0"/>
              <a:t>Stmt </a:t>
            </a:r>
            <a:r>
              <a:rPr lang="en-US" altLang="en-US" smtClean="0">
                <a:sym typeface="Wingdings" panose="05000000000000000000" pitchFamily="2" charset="2"/>
              </a:rPr>
              <a:t> id stmt_tail</a:t>
            </a:r>
          </a:p>
          <a:p>
            <a:pPr lvl="2" eaLnBrk="1" hangingPunct="1"/>
            <a:r>
              <a:rPr lang="en-US" altLang="en-US" smtClean="0"/>
              <a:t>Stmt_tail </a:t>
            </a:r>
            <a:r>
              <a:rPr lang="en-US" altLang="en-US" smtClean="0">
                <a:sym typeface="Wingdings" panose="05000000000000000000" pitchFamily="2" charset="2"/>
              </a:rPr>
              <a:t> := expr | (args)</a:t>
            </a:r>
          </a:p>
          <a:p>
            <a:pPr lvl="2" eaLnBrk="1" hangingPunct="1"/>
            <a:endParaRPr lang="en-US" altLang="en-US" smtClean="0">
              <a:sym typeface="Wingdings" panose="05000000000000000000" pitchFamily="2" charset="2"/>
            </a:endParaRPr>
          </a:p>
          <a:p>
            <a:pPr eaLnBrk="1" hangingPunct="1"/>
            <a:r>
              <a:rPr lang="el-GR" altLang="en-US" smtClean="0">
                <a:cs typeface="Arial" panose="020B0604020202020204" pitchFamily="34" charset="0"/>
              </a:rPr>
              <a:t>ε</a:t>
            </a:r>
            <a:r>
              <a:rPr lang="en-US" altLang="en-US" smtClean="0">
                <a:cs typeface="Arial" panose="020B0604020202020204" pitchFamily="34" charset="0"/>
              </a:rPr>
              <a:t> in grammar can lead to ambiguity…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Dangling else (p.81)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stmt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“if” cond then else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then  “then” stmt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else  “else” stmt | </a:t>
            </a:r>
            <a:r>
              <a:rPr lang="el-GR" altLang="en-US" sz="2400" smtClean="0">
                <a:solidFill>
                  <a:schemeClr val="folHlin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ε</a:t>
            </a:r>
            <a:endParaRPr lang="en-US" altLang="en-US" sz="2400" smtClean="0">
              <a:solidFill>
                <a:schemeClr val="folHlink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endParaRPr lang="el-GR" altLang="en-US" sz="240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mtClean="0"/>
              <a:t>Ex.  if </a:t>
            </a:r>
            <a:r>
              <a:rPr lang="en-US" altLang="en-US" sz="2400" smtClean="0"/>
              <a:t>c1</a:t>
            </a:r>
            <a:r>
              <a:rPr lang="en-US" altLang="en-US" smtClean="0"/>
              <a:t> then if </a:t>
            </a:r>
            <a:r>
              <a:rPr lang="en-US" altLang="en-US" sz="2400" smtClean="0"/>
              <a:t>c2</a:t>
            </a:r>
            <a:r>
              <a:rPr lang="en-US" altLang="en-US" smtClean="0"/>
              <a:t> then </a:t>
            </a:r>
            <a:r>
              <a:rPr lang="en-US" altLang="en-US" sz="2400" smtClean="0"/>
              <a:t>s1</a:t>
            </a:r>
            <a:r>
              <a:rPr lang="en-US" altLang="en-US" smtClean="0"/>
              <a:t> else </a:t>
            </a:r>
            <a:r>
              <a:rPr lang="en-US" altLang="en-US" sz="2400" smtClean="0"/>
              <a:t>s2</a:t>
            </a:r>
          </a:p>
          <a:p>
            <a:pPr eaLnBrk="1" hangingPunct="1"/>
            <a:r>
              <a:rPr lang="en-US" altLang="en-US" sz="2400" smtClean="0"/>
              <a:t>If we draw parse tree, we get two nodes called else.  Which else is </a:t>
            </a:r>
            <a:r>
              <a:rPr lang="el-GR" altLang="en-US" sz="2400" smtClean="0">
                <a:cs typeface="Arial" panose="020B0604020202020204" pitchFamily="34" charset="0"/>
              </a:rPr>
              <a:t>ε</a:t>
            </a:r>
            <a:r>
              <a:rPr lang="en-US" altLang="en-US" sz="2400" smtClean="0">
                <a:cs typeface="Arial" panose="020B0604020202020204" pitchFamily="34" charset="0"/>
              </a:rPr>
              <a:t>, and which is “else s2” – ambiguous!</a:t>
            </a:r>
          </a:p>
          <a:p>
            <a:pPr eaLnBrk="1" hangingPunct="1"/>
            <a:r>
              <a:rPr lang="en-US" altLang="en-US" sz="2400" smtClean="0">
                <a:cs typeface="Arial" panose="020B0604020202020204" pitchFamily="34" charset="0"/>
              </a:rPr>
              <a:t>Can resolve by choosing the rule that comes first.  So the else matches the closest “then”.</a:t>
            </a:r>
            <a:endParaRPr lang="el-GR" altLang="en-US" sz="240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Bottom-up parsing (sect 2.3.4)</a:t>
            </a:r>
          </a:p>
          <a:p>
            <a:pPr eaLnBrk="1" hangingPunct="1"/>
            <a:r>
              <a:rPr lang="en-US" altLang="en-US" dirty="0" smtClean="0"/>
              <a:t>Also uses parse table and stack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Need to compute </a:t>
            </a:r>
            <a:r>
              <a:rPr lang="en-US" altLang="en-US" u="sng" dirty="0" smtClean="0"/>
              <a:t>first</a:t>
            </a:r>
            <a:r>
              <a:rPr lang="en-US" altLang="en-US" dirty="0" smtClean="0"/>
              <a:t> &amp; </a:t>
            </a:r>
            <a:r>
              <a:rPr lang="en-US" altLang="en-US" u="sng" dirty="0" smtClean="0"/>
              <a:t>follow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Concept of “state” while reading input.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First( 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To calculate first(A), look at A’s rules.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/>
            <a:r>
              <a:rPr lang="en-US" altLang="en-US" sz="2800" smtClean="0"/>
              <a:t>If you see A </a:t>
            </a:r>
            <a:r>
              <a:rPr lang="en-US" altLang="en-US" sz="2800" smtClean="0">
                <a:sym typeface="Wingdings" panose="05000000000000000000" pitchFamily="2" charset="2"/>
              </a:rPr>
              <a:t> </a:t>
            </a:r>
            <a:r>
              <a:rPr lang="en-US" altLang="en-US" sz="2800" i="1" smtClean="0">
                <a:sym typeface="Wingdings" panose="05000000000000000000" pitchFamily="2" charset="2"/>
              </a:rPr>
              <a:t>c</a:t>
            </a:r>
            <a:r>
              <a:rPr lang="en-US" altLang="en-US" sz="2800" smtClean="0">
                <a:sym typeface="Wingdings" panose="05000000000000000000" pitchFamily="2" charset="2"/>
              </a:rPr>
              <a:t>…</a:t>
            </a:r>
            <a:r>
              <a:rPr lang="en-US" altLang="en-US" sz="2800" smtClean="0"/>
              <a:t>, add </a:t>
            </a:r>
            <a:r>
              <a:rPr lang="en-US" altLang="en-US" sz="2800" i="1" smtClean="0"/>
              <a:t>c</a:t>
            </a:r>
            <a:r>
              <a:rPr lang="en-US" altLang="en-US" sz="2800" smtClean="0"/>
              <a:t> to first(A)</a:t>
            </a:r>
          </a:p>
          <a:p>
            <a:pPr eaLnBrk="1" hangingPunct="1"/>
            <a:r>
              <a:rPr lang="en-US" altLang="en-US" sz="2800" smtClean="0"/>
              <a:t>If you see A </a:t>
            </a:r>
            <a:r>
              <a:rPr lang="en-US" altLang="en-US" sz="2800" smtClean="0">
                <a:sym typeface="Wingdings" panose="05000000000000000000" pitchFamily="2" charset="2"/>
              </a:rPr>
              <a:t> B…,</a:t>
            </a:r>
            <a:r>
              <a:rPr lang="en-US" altLang="en-US" sz="2800" smtClean="0"/>
              <a:t> add first(B) to first(A).</a:t>
            </a:r>
          </a:p>
          <a:p>
            <a:pPr lvl="1" eaLnBrk="1" hangingPunct="1"/>
            <a:r>
              <a:rPr lang="en-US" altLang="en-US" sz="2400" smtClean="0">
                <a:solidFill>
                  <a:srgbClr val="FFFF00"/>
                </a:solidFill>
              </a:rPr>
              <a:t>If B can yield </a:t>
            </a:r>
            <a:r>
              <a:rPr lang="el-GR" altLang="en-US" sz="2400" smtClean="0">
                <a:solidFill>
                  <a:srgbClr val="FFFF00"/>
                </a:solidFill>
              </a:rPr>
              <a:t>ε</a:t>
            </a:r>
            <a:r>
              <a:rPr lang="en-US" altLang="en-US" sz="2400" smtClean="0">
                <a:solidFill>
                  <a:srgbClr val="FFFF00"/>
                </a:solidFill>
              </a:rPr>
              <a:t>, continue to next symbol in rule until you reach a symbol that can represent a terminal.</a:t>
            </a:r>
            <a:endParaRPr lang="en-US" altLang="en-US" smtClean="0"/>
          </a:p>
          <a:p>
            <a:pPr eaLnBrk="1" hangingPunct="1"/>
            <a:r>
              <a:rPr lang="en-US" altLang="en-US" sz="2800" smtClean="0">
                <a:solidFill>
                  <a:schemeClr val="folHlink"/>
                </a:solidFill>
              </a:rPr>
              <a:t>If A can yield </a:t>
            </a:r>
            <a:r>
              <a:rPr lang="el-GR" altLang="en-US" sz="2800" smtClean="0">
                <a:solidFill>
                  <a:schemeClr val="folHlink"/>
                </a:solidFill>
                <a:cs typeface="Arial" panose="020B0604020202020204" pitchFamily="34" charset="0"/>
              </a:rPr>
              <a:t>ε</a:t>
            </a:r>
            <a:r>
              <a:rPr lang="en-US" altLang="en-US" sz="2800" smtClean="0">
                <a:solidFill>
                  <a:schemeClr val="folHlink"/>
                </a:solidFill>
                <a:cs typeface="Arial" panose="020B0604020202020204" pitchFamily="34" charset="0"/>
              </a:rPr>
              <a:t>, add </a:t>
            </a:r>
            <a:r>
              <a:rPr lang="el-GR" altLang="en-US" sz="2800" smtClean="0">
                <a:solidFill>
                  <a:schemeClr val="folHlink"/>
                </a:solidFill>
                <a:cs typeface="Arial" panose="020B0604020202020204" pitchFamily="34" charset="0"/>
              </a:rPr>
              <a:t>ε</a:t>
            </a:r>
            <a:r>
              <a:rPr lang="en-US" altLang="en-US" sz="2800" smtClean="0">
                <a:solidFill>
                  <a:schemeClr val="folHlink"/>
                </a:solidFill>
                <a:cs typeface="Arial" panose="020B0604020202020204" pitchFamily="34" charset="0"/>
              </a:rPr>
              <a:t> to first(A).</a:t>
            </a:r>
          </a:p>
          <a:p>
            <a:pPr eaLnBrk="1" hangingPunct="1"/>
            <a:endParaRPr lang="en-US" altLang="en-US" sz="2800" smtClean="0">
              <a:solidFill>
                <a:schemeClr val="folHlink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800" smtClean="0">
                <a:cs typeface="Arial" panose="020B0604020202020204" pitchFamily="34" charset="0"/>
              </a:rPr>
              <a:t>Note:  don’t put $ in first( ).</a:t>
            </a: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5941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Follow( )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What should be included in follow(A) ?</a:t>
            </a:r>
          </a:p>
          <a:p>
            <a:pPr eaLnBrk="1" hangingPunct="1">
              <a:buFontTx/>
              <a:buNone/>
            </a:pPr>
            <a:endParaRPr lang="en-US" altLang="en-US" sz="1600" smtClean="0"/>
          </a:p>
          <a:p>
            <a:pPr eaLnBrk="1" hangingPunct="1"/>
            <a:r>
              <a:rPr lang="en-US" altLang="en-US" sz="2400" smtClean="0"/>
              <a:t>If A is start symbol, add $.</a:t>
            </a:r>
          </a:p>
          <a:p>
            <a:pPr eaLnBrk="1" hangingPunct="1"/>
            <a:r>
              <a:rPr lang="en-US" altLang="en-US" sz="2400" smtClean="0"/>
              <a:t>If you see Q </a:t>
            </a:r>
            <a:r>
              <a:rPr lang="en-US" altLang="en-US" sz="2400" smtClean="0">
                <a:sym typeface="Wingdings" panose="05000000000000000000" pitchFamily="2" charset="2"/>
              </a:rPr>
              <a:t> …A</a:t>
            </a:r>
            <a:r>
              <a:rPr lang="en-US" altLang="en-US" sz="2400" i="1" smtClean="0">
                <a:sym typeface="Wingdings" panose="05000000000000000000" pitchFamily="2" charset="2"/>
              </a:rPr>
              <a:t>c</a:t>
            </a:r>
            <a:r>
              <a:rPr lang="en-US" altLang="en-US" sz="2400" smtClean="0">
                <a:sym typeface="Wingdings" panose="05000000000000000000" pitchFamily="2" charset="2"/>
              </a:rPr>
              <a:t>…, add </a:t>
            </a:r>
            <a:r>
              <a:rPr lang="en-US" altLang="en-US" sz="2400" i="1" smtClean="0">
                <a:sym typeface="Wingdings" panose="05000000000000000000" pitchFamily="2" charset="2"/>
              </a:rPr>
              <a:t>c</a:t>
            </a:r>
            <a:r>
              <a:rPr lang="en-US" altLang="en-US" sz="2400" smtClean="0">
                <a:sym typeface="Wingdings" panose="05000000000000000000" pitchFamily="2" charset="2"/>
              </a:rPr>
              <a:t>.</a:t>
            </a:r>
          </a:p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If you see Q  …AB…, add first(B).</a:t>
            </a:r>
          </a:p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If you see Q  …A, add follow(Q).</a:t>
            </a:r>
          </a:p>
          <a:p>
            <a:pPr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400" smtClean="0">
                <a:solidFill>
                  <a:schemeClr val="folHlink"/>
                </a:solidFill>
              </a:rPr>
              <a:t>If you see Q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…ABC, and B yields </a:t>
            </a:r>
            <a:r>
              <a:rPr lang="el-GR" altLang="en-US" sz="2400" smtClean="0">
                <a:solidFill>
                  <a:schemeClr val="folHlink"/>
                </a:solidFill>
                <a:cs typeface="Arial" panose="020B0604020202020204" pitchFamily="34" charset="0"/>
              </a:rPr>
              <a:t>ε</a:t>
            </a:r>
            <a:r>
              <a:rPr lang="en-US" altLang="en-US" sz="2400" smtClean="0">
                <a:solidFill>
                  <a:schemeClr val="folHlink"/>
                </a:solidFill>
                <a:cs typeface="Arial" panose="020B0604020202020204" pitchFamily="34" charset="0"/>
              </a:rPr>
              <a:t>, add first (C).</a:t>
            </a:r>
            <a:endParaRPr lang="en-US" altLang="en-US" sz="240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If you see Q  …AB, and B yields </a:t>
            </a:r>
            <a:r>
              <a:rPr lang="el-GR" altLang="en-US" sz="2400" smtClean="0">
                <a:solidFill>
                  <a:schemeClr val="folHlink"/>
                </a:solidFill>
                <a:cs typeface="Arial" panose="020B0604020202020204" pitchFamily="34" charset="0"/>
              </a:rPr>
              <a:t>ε</a:t>
            </a:r>
            <a:r>
              <a:rPr lang="en-US" altLang="en-US" sz="2400" smtClean="0">
                <a:solidFill>
                  <a:schemeClr val="folHlink"/>
                </a:solidFill>
                <a:cs typeface="Arial" panose="020B0604020202020204" pitchFamily="34" charset="0"/>
              </a:rPr>
              <a:t>, add follow(Q).</a:t>
            </a:r>
          </a:p>
          <a:p>
            <a:pPr eaLnBrk="1" hangingPunct="1"/>
            <a:endParaRPr lang="en-US" altLang="en-US" sz="2400" smtClean="0">
              <a:solidFill>
                <a:schemeClr val="folHlink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cs typeface="Arial" panose="020B0604020202020204" pitchFamily="34" charset="0"/>
              </a:rPr>
              <a:t>Note:  don’t put </a:t>
            </a:r>
            <a:r>
              <a:rPr lang="el-GR" altLang="en-US" sz="2400" smtClean="0">
                <a:cs typeface="Arial" panose="020B0604020202020204" pitchFamily="34" charset="0"/>
              </a:rPr>
              <a:t>ε</a:t>
            </a:r>
            <a:r>
              <a:rPr lang="en-US" altLang="en-US" sz="2400" smtClean="0">
                <a:cs typeface="Arial" panose="020B0604020202020204" pitchFamily="34" charset="0"/>
              </a:rPr>
              <a:t> in follow( ).</a:t>
            </a:r>
          </a:p>
        </p:txBody>
      </p:sp>
    </p:spTree>
    <p:extLst>
      <p:ext uri="{BB962C8B-B14F-4D97-AF65-F5344CB8AC3E}">
        <p14:creationId xmlns:p14="http://schemas.microsoft.com/office/powerpoint/2010/main" val="37539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Try this grammar: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</a:t>
            </a:r>
            <a:r>
              <a:rPr lang="en-US" altLang="en-US" sz="2400" smtClean="0">
                <a:solidFill>
                  <a:schemeClr val="folHlink"/>
                </a:solidFill>
              </a:rPr>
              <a:t>S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AB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		A  </a:t>
            </a:r>
            <a:r>
              <a:rPr lang="el-GR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ε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 | 1A2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		B  </a:t>
            </a:r>
            <a:r>
              <a:rPr lang="el-GR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ε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 | 3B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First(B) = </a:t>
            </a:r>
            <a:r>
              <a:rPr lang="el-GR" altLang="en-US" sz="2400" smtClean="0">
                <a:sym typeface="Wingdings" panose="05000000000000000000" pitchFamily="2" charset="2"/>
              </a:rPr>
              <a:t>ε</a:t>
            </a:r>
            <a:r>
              <a:rPr lang="en-US" altLang="en-US" sz="2400" smtClean="0">
                <a:sym typeface="Wingdings" panose="05000000000000000000" pitchFamily="2" charset="2"/>
              </a:rPr>
              <a:t>, 3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First(A) = </a:t>
            </a:r>
            <a:r>
              <a:rPr lang="el-GR" altLang="en-US" sz="2400" smtClean="0">
                <a:sym typeface="Wingdings" panose="05000000000000000000" pitchFamily="2" charset="2"/>
              </a:rPr>
              <a:t>ε</a:t>
            </a:r>
            <a:r>
              <a:rPr lang="en-US" altLang="en-US" sz="2400" smtClean="0">
                <a:sym typeface="Wingdings" panose="05000000000000000000" pitchFamily="2" charset="2"/>
              </a:rPr>
              <a:t>, 1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First(S) = </a:t>
            </a:r>
            <a:r>
              <a:rPr lang="el-GR" altLang="en-US" sz="2400" smtClean="0">
                <a:sym typeface="Wingdings" panose="05000000000000000000" pitchFamily="2" charset="2"/>
              </a:rPr>
              <a:t>ε</a:t>
            </a:r>
            <a:r>
              <a:rPr lang="en-US" altLang="en-US" sz="2400" smtClean="0">
                <a:sym typeface="Wingdings" panose="05000000000000000000" pitchFamily="2" charset="2"/>
              </a:rPr>
              <a:t>, 1, 3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   (note in this case A  </a:t>
            </a:r>
            <a:r>
              <a:rPr lang="el-GR" altLang="en-US" sz="2400" smtClean="0">
                <a:sym typeface="Wingdings" panose="05000000000000000000" pitchFamily="2" charset="2"/>
              </a:rPr>
              <a:t>ε</a:t>
            </a:r>
            <a:r>
              <a:rPr lang="en-US" altLang="en-US" sz="2400" smtClean="0"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Follow(S) = $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since S is start symbol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Follow(A) = 2, 3, $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we need first(B)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since B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l-GR" altLang="en-US" sz="2400" smtClean="0">
                <a:sym typeface="Wingdings" panose="05000000000000000000" pitchFamily="2" charset="2"/>
              </a:rPr>
              <a:t>ε</a:t>
            </a:r>
            <a:r>
              <a:rPr lang="en-US" altLang="en-US" sz="2400" smtClean="0">
                <a:sym typeface="Wingdings" panose="05000000000000000000" pitchFamily="2" charset="2"/>
              </a:rPr>
              <a:t>, we need $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Follow(B) = $</a:t>
            </a:r>
          </a:p>
        </p:txBody>
      </p:sp>
    </p:spTree>
    <p:extLst>
      <p:ext uri="{BB962C8B-B14F-4D97-AF65-F5344CB8AC3E}">
        <p14:creationId xmlns:p14="http://schemas.microsoft.com/office/powerpoint/2010/main" val="10446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Try this one</a:t>
            </a:r>
          </a:p>
        </p:txBody>
      </p:sp>
      <p:graphicFrame>
        <p:nvGraphicFramePr>
          <p:cNvPr id="256046" name="Group 46"/>
          <p:cNvGraphicFramePr>
            <a:graphicFrameLocks noGrp="1"/>
          </p:cNvGraphicFramePr>
          <p:nvPr>
            <p:ph sz="half" idx="2"/>
          </p:nvPr>
        </p:nvGraphicFramePr>
        <p:xfrm>
          <a:off x="990600" y="2590800"/>
          <a:ext cx="7239000" cy="2986089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| SABC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2 | 1A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| 3B | 4B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| 56C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7425" name="Text Box 44"/>
          <p:cNvSpPr txBox="1">
            <a:spLocks noChangeArrowheads="1"/>
          </p:cNvSpPr>
          <p:nvPr/>
        </p:nvSpPr>
        <p:spPr bwMode="auto">
          <a:xfrm>
            <a:off x="685800" y="17526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/>
              <a:t>Let’s try the language ((1*2(3+4)*(56)*)*</a:t>
            </a:r>
          </a:p>
        </p:txBody>
      </p:sp>
    </p:spTree>
    <p:extLst>
      <p:ext uri="{BB962C8B-B14F-4D97-AF65-F5344CB8AC3E}">
        <p14:creationId xmlns:p14="http://schemas.microsoft.com/office/powerpoint/2010/main" val="5508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</a:t>
            </a:r>
          </a:p>
        </p:txBody>
      </p:sp>
      <p:graphicFrame>
        <p:nvGraphicFramePr>
          <p:cNvPr id="260131" name="Group 35"/>
          <p:cNvGraphicFramePr>
            <a:graphicFrameLocks noGrp="1"/>
          </p:cNvGraphicFramePr>
          <p:nvPr>
            <p:ph sz="half" idx="2"/>
          </p:nvPr>
        </p:nvGraphicFramePr>
        <p:xfrm>
          <a:off x="990600" y="2590800"/>
          <a:ext cx="7239000" cy="2986089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| SABC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,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1, 2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2, 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2 | 1A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3, 4,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5, $, 1,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| 3B | 4B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, 3,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$, 1,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| 56C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$, 1,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844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/>
              <a:t>Let’s try the language ((1*2(3+4)*(56)*)*</a:t>
            </a:r>
          </a:p>
        </p:txBody>
      </p:sp>
    </p:spTree>
    <p:extLst>
      <p:ext uri="{BB962C8B-B14F-4D97-AF65-F5344CB8AC3E}">
        <p14:creationId xmlns:p14="http://schemas.microsoft.com/office/powerpoint/2010/main" val="22612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Bottom-up parsing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u="sng" dirty="0" smtClean="0"/>
              <a:t>Learning objectives</a:t>
            </a:r>
          </a:p>
          <a:p>
            <a:pPr eaLnBrk="1" hangingPunct="1"/>
            <a:r>
              <a:rPr lang="en-US" altLang="en-US" sz="2800" dirty="0" smtClean="0"/>
              <a:t>Running a parse machine </a:t>
            </a:r>
            <a:endParaRPr lang="en-US" altLang="en-US" sz="2800" dirty="0" smtClean="0"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400" dirty="0" smtClean="0">
                <a:cs typeface="Arial" panose="020B0604020202020204" pitchFamily="34" charset="0"/>
              </a:rPr>
              <a:t>“</a:t>
            </a:r>
            <a:r>
              <a:rPr lang="en-US" altLang="en-US" sz="2400" dirty="0" err="1" smtClean="0">
                <a:cs typeface="Arial" panose="020B0604020202020204" pitchFamily="34" charset="0"/>
              </a:rPr>
              <a:t>Goto</a:t>
            </a:r>
            <a:r>
              <a:rPr lang="en-US" altLang="en-US" sz="2400" dirty="0" smtClean="0">
                <a:cs typeface="Arial" panose="020B0604020202020204" pitchFamily="34" charset="0"/>
              </a:rPr>
              <a:t>” (or shift) actions</a:t>
            </a:r>
          </a:p>
          <a:p>
            <a:pPr lvl="1" eaLnBrk="1" hangingPunct="1"/>
            <a:r>
              <a:rPr lang="en-US" altLang="en-US" sz="2400" dirty="0" smtClean="0">
                <a:cs typeface="Arial" panose="020B0604020202020204" pitchFamily="34" charset="0"/>
              </a:rPr>
              <a:t>Reduce actions:  backtrack to earlier state</a:t>
            </a:r>
          </a:p>
          <a:p>
            <a:pPr lvl="1" eaLnBrk="1" hangingPunct="1"/>
            <a:r>
              <a:rPr lang="en-US" altLang="en-US" sz="2400" dirty="0" smtClean="0">
                <a:cs typeface="Arial" panose="020B0604020202020204" pitchFamily="34" charset="0"/>
              </a:rPr>
              <a:t>Maintain stack of visited states</a:t>
            </a:r>
          </a:p>
          <a:p>
            <a:pPr lvl="1" eaLnBrk="1" hangingPunct="1"/>
            <a:endParaRPr lang="en-US" altLang="en-US" sz="2400" dirty="0" smtClean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 dirty="0" smtClean="0"/>
              <a:t>Creating a parse machine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folHlink"/>
                </a:solidFill>
              </a:rPr>
              <a:t>Find the states:  sets of items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folHlink"/>
                </a:solidFill>
              </a:rPr>
              <a:t>Find transitions between states, including </a:t>
            </a:r>
            <a:r>
              <a:rPr lang="en-US" altLang="en-US" sz="2400" u="sng" dirty="0" smtClean="0">
                <a:solidFill>
                  <a:schemeClr val="folHlink"/>
                </a:solidFill>
              </a:rPr>
              <a:t>reduce</a:t>
            </a:r>
            <a:r>
              <a:rPr lang="en-US" altLang="en-US" sz="2400" dirty="0" smtClean="0">
                <a:solidFill>
                  <a:schemeClr val="folHlink"/>
                </a:solidFill>
              </a:rPr>
              <a:t>.</a:t>
            </a:r>
          </a:p>
          <a:p>
            <a:pPr lvl="1" eaLnBrk="1" hangingPunct="1"/>
            <a:r>
              <a:rPr lang="en-US" altLang="en-US" sz="2400" dirty="0" smtClean="0"/>
              <a:t>If many states, write table instead of drawing </a:t>
            </a:r>
            <a:r>
              <a:rPr lang="en-US" altLang="en-US" sz="2400" dirty="0" smtClean="0">
                <a:sym typeface="Wingdings" panose="05000000000000000000" pitchFamily="2" charset="2"/>
              </a:rPr>
              <a:t>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282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Let’s say we have a rule for reading two token parens: P </a:t>
            </a:r>
            <a:r>
              <a:rPr lang="en-US" altLang="en-US" smtClean="0">
                <a:sym typeface="Wingdings" panose="05000000000000000000" pitchFamily="2" charset="2"/>
              </a:rPr>
              <a:t> (  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There are 3 possible states: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	P </a:t>
            </a:r>
            <a:r>
              <a:rPr lang="en-US" altLang="en-US" smtClean="0">
                <a:solidFill>
                  <a:schemeClr val="folHlink"/>
                </a:solidFill>
                <a:sym typeface="Wingdings" panose="05000000000000000000" pitchFamily="2" charset="2"/>
              </a:rPr>
              <a:t> • ( 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  <a:sym typeface="Wingdings" panose="05000000000000000000" pitchFamily="2" charset="2"/>
              </a:rPr>
              <a:t>	P  ( • 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  <a:sym typeface="Wingdings" panose="05000000000000000000" pitchFamily="2" charset="2"/>
              </a:rPr>
              <a:t>	P  ( ) •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The dot • is the cursor, and a grammar rule containing a cursor is called an </a:t>
            </a:r>
            <a:r>
              <a:rPr lang="en-US" altLang="en-US" u="sng" smtClean="0">
                <a:sym typeface="Wingdings" panose="05000000000000000000" pitchFamily="2" charset="2"/>
              </a:rPr>
              <a:t>item</a:t>
            </a:r>
            <a:r>
              <a:rPr lang="en-US" altLang="en-US" smtClean="0">
                <a:sym typeface="Wingdings" panose="05000000000000000000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A state may contain more than one item.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Let’s expand our definition of “number”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</a:rPr>
              <a:t>		number </a:t>
            </a:r>
            <a:r>
              <a:rPr lang="en-US" altLang="en-US" sz="2800" smtClean="0">
                <a:solidFill>
                  <a:schemeClr val="folHlink"/>
                </a:solidFill>
                <a:sym typeface="Wingdings" panose="05000000000000000000" pitchFamily="2" charset="2"/>
              </a:rPr>
              <a:t> [ – ] digit (digit)*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  <a:sym typeface="Wingdings" panose="05000000000000000000" pitchFamily="2" charset="2"/>
              </a:rPr>
              <a:t>		digit  0 | 1 | 2 | 3 | 4 | 5 | 6 | 7 | 8 | 9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How would we handle </a:t>
            </a:r>
          </a:p>
          <a:p>
            <a:pPr lvl="1" eaLnBrk="1" hangingPunct="1"/>
            <a:r>
              <a:rPr lang="en-US" altLang="en-US" smtClean="0"/>
              <a:t>Decimals?</a:t>
            </a:r>
          </a:p>
          <a:p>
            <a:pPr lvl="1" eaLnBrk="1" hangingPunct="1"/>
            <a:r>
              <a:rPr lang="en-US" altLang="en-US" smtClean="0"/>
              <a:t>Scientific notation?</a:t>
            </a:r>
          </a:p>
          <a:p>
            <a:pPr lvl="1" eaLnBrk="1" hangingPunct="1"/>
            <a:r>
              <a:rPr lang="en-US" altLang="en-US" smtClean="0"/>
              <a:t>Octal and hexadecimal integers?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Parse stack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Top-down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Began with the start symbol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Replace left sides with right sides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Consume token if matched 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Parsing stopped when stack empty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Bottom-up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Stack keeps track of </a:t>
            </a:r>
            <a:r>
              <a:rPr lang="en-US" altLang="en-US" u="sng" dirty="0" smtClean="0"/>
              <a:t>states</a:t>
            </a:r>
            <a:r>
              <a:rPr lang="en-US" altLang="en-US" dirty="0" smtClean="0"/>
              <a:t> where we’ve been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Two types of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err="1" smtClean="0">
                <a:solidFill>
                  <a:schemeClr val="folHlink"/>
                </a:solidFill>
              </a:rPr>
              <a:t>goto</a:t>
            </a:r>
            <a:r>
              <a:rPr lang="en-US" altLang="en-US" dirty="0" smtClean="0"/>
              <a:t> next state &amp; advance • by 1 input symbol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folHlink"/>
                </a:solidFill>
              </a:rPr>
              <a:t>reduce</a:t>
            </a:r>
            <a:r>
              <a:rPr lang="en-US" altLang="en-US" dirty="0" smtClean="0"/>
              <a:t>:  pop states &amp; replace 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Parsing ends when we reach “happy”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Simple example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Consider this grammar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</a:t>
            </a:r>
            <a:r>
              <a:rPr lang="en-US" altLang="en-US" sz="2000" dirty="0" smtClean="0"/>
              <a:t>S </a:t>
            </a:r>
            <a:r>
              <a:rPr lang="en-US" altLang="en-US" sz="2000" dirty="0" smtClean="0">
                <a:sym typeface="Wingdings" panose="05000000000000000000" pitchFamily="2" charset="2"/>
              </a:rPr>
              <a:t> AB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sym typeface="Wingdings" panose="05000000000000000000" pitchFamily="2" charset="2"/>
              </a:rPr>
              <a:t>		A  </a:t>
            </a:r>
            <a:r>
              <a:rPr lang="en-US" altLang="en-US" sz="2000" dirty="0" err="1" smtClean="0">
                <a:sym typeface="Wingdings" panose="05000000000000000000" pitchFamily="2" charset="2"/>
              </a:rPr>
              <a:t>aaa</a:t>
            </a:r>
            <a:endParaRPr lang="en-US" altLang="en-US" sz="2000" dirty="0" smtClean="0"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sym typeface="Wingdings" panose="05000000000000000000" pitchFamily="2" charset="2"/>
              </a:rPr>
              <a:t>		B  bb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	At any point in time, think about where we could be while parsing the string “</a:t>
            </a:r>
            <a:r>
              <a:rPr lang="en-US" altLang="en-US" sz="2000" dirty="0" err="1" smtClean="0"/>
              <a:t>aaabb</a:t>
            </a:r>
            <a:r>
              <a:rPr lang="en-US" altLang="en-US" sz="2000" dirty="0" smtClean="0"/>
              <a:t>”. 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	When we arrive at </a:t>
            </a:r>
            <a:r>
              <a:rPr lang="en-US" altLang="en-US" sz="2000" dirty="0" err="1" smtClean="0"/>
              <a:t>aaa</a:t>
            </a:r>
            <a:r>
              <a:rPr lang="en-US" altLang="en-US" sz="2000" dirty="0" err="1" smtClean="0">
                <a:sym typeface="Symbol" panose="05050102010706020507" pitchFamily="18" charset="2"/>
              </a:rPr>
              <a:t></a:t>
            </a:r>
            <a:r>
              <a:rPr lang="en-US" altLang="en-US" sz="2000" dirty="0" err="1" smtClean="0"/>
              <a:t>bb</a:t>
            </a:r>
            <a:r>
              <a:rPr lang="en-US" altLang="en-US" sz="2000" dirty="0" smtClean="0"/>
              <a:t>.  We can </a:t>
            </a:r>
            <a:r>
              <a:rPr lang="en-US" altLang="en-US" sz="2000" i="1" dirty="0" smtClean="0"/>
              <a:t>reduce</a:t>
            </a:r>
            <a:r>
              <a:rPr lang="en-US" altLang="en-US" sz="2000" dirty="0" smtClean="0"/>
              <a:t> the “</a:t>
            </a:r>
            <a:r>
              <a:rPr lang="en-US" altLang="en-US" sz="2000" dirty="0" err="1" smtClean="0"/>
              <a:t>aaa</a:t>
            </a:r>
            <a:r>
              <a:rPr lang="en-US" altLang="en-US" sz="2000" dirty="0" smtClean="0"/>
              <a:t>” to A.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	When we arrive at </a:t>
            </a:r>
            <a:r>
              <a:rPr lang="en-US" altLang="en-US" sz="2000" dirty="0" err="1" smtClean="0"/>
              <a:t>Abb</a:t>
            </a:r>
            <a:r>
              <a:rPr lang="en-US" altLang="en-US" sz="2000" dirty="0" smtClean="0">
                <a:sym typeface="Symbol" panose="05050102010706020507" pitchFamily="18" charset="2"/>
              </a:rPr>
              <a:t>, we can </a:t>
            </a:r>
            <a:r>
              <a:rPr lang="en-US" altLang="en-US" sz="2000" i="1" dirty="0" smtClean="0">
                <a:sym typeface="Symbol" panose="05050102010706020507" pitchFamily="18" charset="2"/>
              </a:rPr>
              <a:t>reduce</a:t>
            </a:r>
            <a:r>
              <a:rPr lang="en-US" altLang="en-US" sz="2000" dirty="0" smtClean="0">
                <a:sym typeface="Symbol" panose="05050102010706020507" pitchFamily="18" charset="2"/>
              </a:rPr>
              <a:t> the “bb” to B.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sym typeface="Symbol" panose="05050102010706020507" pitchFamily="18" charset="2"/>
              </a:rPr>
              <a:t>	Knowing that we’ve just read AB, we can </a:t>
            </a:r>
            <a:r>
              <a:rPr lang="en-US" altLang="en-US" sz="2000" i="1" dirty="0" smtClean="0">
                <a:sym typeface="Symbol" panose="05050102010706020507" pitchFamily="18" charset="2"/>
              </a:rPr>
              <a:t>reduce</a:t>
            </a:r>
            <a:r>
              <a:rPr lang="en-US" altLang="en-US" sz="2000" dirty="0" smtClean="0">
                <a:sym typeface="Symbol" panose="05050102010706020507" pitchFamily="18" charset="2"/>
              </a:rPr>
              <a:t> this to S.</a:t>
            </a:r>
          </a:p>
          <a:p>
            <a:pPr eaLnBrk="1" hangingPunct="1"/>
            <a:endParaRPr lang="en-US" altLang="en-US" sz="2400" dirty="0" smtClean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 dirty="0" smtClean="0">
                <a:sym typeface="Symbol" panose="05050102010706020507" pitchFamily="18" charset="2"/>
              </a:rPr>
              <a:t>See handouts for details.</a:t>
            </a:r>
          </a:p>
        </p:txBody>
      </p:sp>
    </p:spTree>
    <p:extLst>
      <p:ext uri="{BB962C8B-B14F-4D97-AF65-F5344CB8AC3E}">
        <p14:creationId xmlns:p14="http://schemas.microsoft.com/office/powerpoint/2010/main" val="27889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Sets of items</a:t>
            </a:r>
          </a:p>
        </p:txBody>
      </p:sp>
      <p:sp>
        <p:nvSpPr>
          <p:cNvPr id="17203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We’re creating states.</a:t>
            </a:r>
          </a:p>
          <a:p>
            <a:pPr eaLnBrk="1" hangingPunct="1"/>
            <a:r>
              <a:rPr lang="en-US" altLang="en-US" sz="2400" smtClean="0"/>
              <a:t>We start with a grammar.  First step is to augment it with the rule </a:t>
            </a:r>
            <a:r>
              <a:rPr lang="en-US" altLang="en-US" sz="2400" smtClean="0">
                <a:solidFill>
                  <a:schemeClr val="folHlink"/>
                </a:solidFill>
              </a:rPr>
              <a:t>S’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S</a:t>
            </a:r>
            <a:r>
              <a:rPr lang="en-US" altLang="en-US" sz="2400" smtClean="0">
                <a:sym typeface="Wingdings" panose="05000000000000000000" pitchFamily="2" charset="2"/>
              </a:rPr>
              <a:t>. </a:t>
            </a:r>
          </a:p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The first state I</a:t>
            </a:r>
            <a:r>
              <a:rPr lang="en-US" altLang="en-US" sz="2400" baseline="-25000" smtClean="0">
                <a:sym typeface="Wingdings" panose="05000000000000000000" pitchFamily="2" charset="2"/>
              </a:rPr>
              <a:t>0</a:t>
            </a:r>
            <a:r>
              <a:rPr lang="en-US" altLang="en-US" sz="2400" smtClean="0">
                <a:sym typeface="Wingdings" panose="05000000000000000000" pitchFamily="2" charset="2"/>
              </a:rPr>
              <a:t> will contain S’  </a:t>
            </a:r>
            <a:r>
              <a:rPr lang="en-US" altLang="en-US" sz="2400" smtClean="0">
                <a:sym typeface="Symbol" panose="05050102010706020507" pitchFamily="18" charset="2"/>
              </a:rPr>
              <a:t> S</a:t>
            </a:r>
          </a:p>
          <a:p>
            <a:pPr eaLnBrk="1" hangingPunct="1"/>
            <a:r>
              <a:rPr lang="en-US" altLang="en-US" sz="2400" u="sng" smtClean="0">
                <a:sym typeface="Symbol" panose="05050102010706020507" pitchFamily="18" charset="2"/>
              </a:rPr>
              <a:t>Important rule</a:t>
            </a:r>
            <a:r>
              <a:rPr lang="en-US" altLang="en-US" sz="2400" smtClean="0">
                <a:sym typeface="Symbol" panose="05050102010706020507" pitchFamily="18" charset="2"/>
              </a:rPr>
              <a:t>:  Any time you write  before a variable, you must “expand” that variable.  So, we add items from the rules of S to 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0</a:t>
            </a:r>
            <a:r>
              <a:rPr lang="en-US" altLang="en-US" sz="2400" smtClean="0">
                <a:sym typeface="Symbol" panose="05050102010706020507" pitchFamily="18" charset="2"/>
              </a:rPr>
              <a:t>.  </a:t>
            </a:r>
          </a:p>
        </p:txBody>
      </p:sp>
      <p:sp>
        <p:nvSpPr>
          <p:cNvPr id="17203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u="sng" smtClean="0"/>
              <a:t>Example:  { 0</a:t>
            </a:r>
            <a:r>
              <a:rPr lang="en-US" altLang="en-US" sz="2400" u="sng" baseline="30000" smtClean="0"/>
              <a:t>n </a:t>
            </a:r>
            <a:r>
              <a:rPr lang="en-US" altLang="en-US" sz="2400" u="sng" smtClean="0"/>
              <a:t>1</a:t>
            </a:r>
            <a:r>
              <a:rPr lang="en-US" altLang="en-US" sz="2400" u="sng" baseline="30000" smtClean="0"/>
              <a:t>n+1</a:t>
            </a:r>
            <a:r>
              <a:rPr lang="en-US" altLang="en-US" sz="2400" u="sng" smtClean="0"/>
              <a:t> }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S </a:t>
            </a:r>
            <a:r>
              <a:rPr lang="en-US" altLang="en-US" sz="2400" smtClean="0">
                <a:sym typeface="Wingdings" panose="05000000000000000000" pitchFamily="2" charset="2"/>
              </a:rPr>
              <a:t> 1 | 0S1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We add new start rule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	S’  S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State 0 has these 3 items: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I</a:t>
            </a:r>
            <a:r>
              <a:rPr lang="en-US" altLang="en-US" sz="2400" baseline="-25000" smtClean="0">
                <a:solidFill>
                  <a:schemeClr val="folHlink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:		S’ 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 S</a:t>
            </a:r>
            <a:endParaRPr lang="en-US" altLang="en-US" sz="2400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		S 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 1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 0S1</a:t>
            </a:r>
          </a:p>
        </p:txBody>
      </p:sp>
      <p:sp>
        <p:nvSpPr>
          <p:cNvPr id="172037" name="AutoShape 8"/>
          <p:cNvSpPr>
            <a:spLocks/>
          </p:cNvSpPr>
          <p:nvPr/>
        </p:nvSpPr>
        <p:spPr bwMode="auto">
          <a:xfrm>
            <a:off x="7391400" y="51816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2038" name="Text Box 9"/>
          <p:cNvSpPr txBox="1">
            <a:spLocks noChangeArrowheads="1"/>
          </p:cNvSpPr>
          <p:nvPr/>
        </p:nvSpPr>
        <p:spPr bwMode="auto">
          <a:xfrm>
            <a:off x="7848600" y="5257800"/>
            <a:ext cx="1066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Expand S</a:t>
            </a:r>
          </a:p>
        </p:txBody>
      </p:sp>
    </p:spTree>
    <p:extLst>
      <p:ext uri="{BB962C8B-B14F-4D97-AF65-F5344CB8AC3E}">
        <p14:creationId xmlns:p14="http://schemas.microsoft.com/office/powerpoint/2010/main" val="40511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continued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Next, determine transitions out of state 0.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</a:t>
            </a:r>
            <a:r>
              <a:rPr lang="el-GR" altLang="en-US" sz="2400" smtClean="0">
                <a:cs typeface="Arial" panose="020B0604020202020204" pitchFamily="34" charset="0"/>
              </a:rPr>
              <a:t>δ</a:t>
            </a:r>
            <a:r>
              <a:rPr lang="en-US" altLang="en-US" sz="2400" smtClean="0">
                <a:cs typeface="Arial" panose="020B0604020202020204" pitchFamily="34" charset="0"/>
              </a:rPr>
              <a:t>(0, S) = 1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cs typeface="Arial" panose="020B0604020202020204" pitchFamily="34" charset="0"/>
              </a:rPr>
              <a:t>	</a:t>
            </a:r>
            <a:r>
              <a:rPr lang="el-GR" altLang="en-US" sz="2400" smtClean="0">
                <a:cs typeface="Arial" panose="020B0604020202020204" pitchFamily="34" charset="0"/>
              </a:rPr>
              <a:t>δ</a:t>
            </a:r>
            <a:r>
              <a:rPr lang="en-US" altLang="en-US" sz="2400" smtClean="0">
                <a:cs typeface="Arial" panose="020B0604020202020204" pitchFamily="34" charset="0"/>
              </a:rPr>
              <a:t>(0, 1) = 2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cs typeface="Arial" panose="020B0604020202020204" pitchFamily="34" charset="0"/>
              </a:rPr>
              <a:t>	</a:t>
            </a:r>
            <a:r>
              <a:rPr lang="el-GR" altLang="en-US" sz="2400" smtClean="0">
                <a:cs typeface="Arial" panose="020B0604020202020204" pitchFamily="34" charset="0"/>
              </a:rPr>
              <a:t>δ</a:t>
            </a:r>
            <a:r>
              <a:rPr lang="en-US" altLang="en-US" sz="2400" smtClean="0">
                <a:cs typeface="Arial" panose="020B0604020202020204" pitchFamily="34" charset="0"/>
              </a:rPr>
              <a:t>(0, 0) = 3</a:t>
            </a:r>
            <a:endParaRPr lang="el-GR" altLang="en-US" sz="2400" smtClean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	I’ve written destinations along the right side.</a:t>
            </a:r>
          </a:p>
          <a:p>
            <a:pPr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Now we’re ready for state 1.  Move cursor to right to become S’  </a:t>
            </a:r>
            <a:r>
              <a:rPr lang="en-US" altLang="en-US" sz="2400" smtClean="0">
                <a:sym typeface="Symbol" panose="05050102010706020507" pitchFamily="18" charset="2"/>
              </a:rPr>
              <a:t>S 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State 0 has these 3 items: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I</a:t>
            </a:r>
            <a:r>
              <a:rPr lang="en-US" altLang="en-US" sz="2400" baseline="-25000" smtClean="0">
                <a:solidFill>
                  <a:schemeClr val="folHlink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:		S’ 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 S		1</a:t>
            </a:r>
            <a:endParaRPr lang="en-US" altLang="en-US" sz="2400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		S 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 1		2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 0S1		3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/>
            </a:r>
            <a:b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</a:br>
            <a:endParaRPr lang="en-US" altLang="en-US" sz="2400" smtClean="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en-US" sz="2400" smtClean="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olidFill>
                  <a:schemeClr val="folHlink"/>
                </a:solidFill>
                <a:sym typeface="Symbol" panose="05050102010706020507" pitchFamily="18" charset="2"/>
              </a:rPr>
              <a:t>1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:		S’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 S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</a:t>
            </a:r>
          </a:p>
        </p:txBody>
      </p:sp>
      <p:sp>
        <p:nvSpPr>
          <p:cNvPr id="173061" name="Line 5"/>
          <p:cNvSpPr>
            <a:spLocks noChangeShapeType="1"/>
          </p:cNvSpPr>
          <p:nvPr/>
        </p:nvSpPr>
        <p:spPr bwMode="auto">
          <a:xfrm flipV="1">
            <a:off x="3657600" y="3200400"/>
            <a:ext cx="4572000" cy="1143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continued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Any time an item ends with </a:t>
            </a:r>
            <a:r>
              <a:rPr lang="en-US" altLang="en-US" sz="2400" smtClean="0">
                <a:sym typeface="Symbol" panose="05050102010706020507" pitchFamily="18" charset="2"/>
              </a:rPr>
              <a:t>, this represents a </a:t>
            </a:r>
            <a:r>
              <a:rPr lang="en-US" altLang="en-US" sz="2400" u="sng" smtClean="0">
                <a:sym typeface="Symbol" panose="05050102010706020507" pitchFamily="18" charset="2"/>
              </a:rPr>
              <a:t>reduce</a:t>
            </a:r>
            <a:r>
              <a:rPr lang="en-US" altLang="en-US" sz="2400" smtClean="0">
                <a:sym typeface="Symbol" panose="05050102010706020507" pitchFamily="18" charset="2"/>
              </a:rPr>
              <a:t>, not a goto.</a:t>
            </a:r>
          </a:p>
          <a:p>
            <a:pPr eaLnBrk="1" hangingPunct="1"/>
            <a:endParaRPr lang="en-US" altLang="en-US" sz="2400" smtClean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 smtClean="0">
                <a:sym typeface="Symbol" panose="05050102010706020507" pitchFamily="18" charset="2"/>
              </a:rPr>
              <a:t>Now, we’re ready for state 2.  The item S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1 moves its cursor to the right:  S </a:t>
            </a:r>
            <a:r>
              <a:rPr lang="en-US" altLang="en-US" sz="2400" smtClean="0">
                <a:sym typeface="Wingdings" panose="05000000000000000000" pitchFamily="2" charset="2"/>
              </a:rPr>
              <a:t> 1 </a:t>
            </a:r>
            <a:r>
              <a:rPr lang="en-US" altLang="en-US" sz="2400" smtClean="0">
                <a:sym typeface="Symbol" panose="05050102010706020507" pitchFamily="18" charset="2"/>
              </a:rPr>
              <a:t>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This also become a reduce.</a:t>
            </a:r>
          </a:p>
          <a:p>
            <a:pPr eaLnBrk="1" hangingPunct="1"/>
            <a:endParaRPr lang="en-US" altLang="en-US" sz="2400" smtClean="0">
              <a:sym typeface="Symbol" panose="05050102010706020507" pitchFamily="18" charset="2"/>
            </a:endParaRP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I</a:t>
            </a:r>
            <a:r>
              <a:rPr lang="en-US" altLang="en-US" sz="2400" baseline="-25000" smtClean="0">
                <a:sym typeface="Wingdings" panose="05000000000000000000" pitchFamily="2" charset="2"/>
              </a:rPr>
              <a:t>0</a:t>
            </a:r>
            <a:r>
              <a:rPr lang="en-US" altLang="en-US" sz="2400" smtClean="0">
                <a:sym typeface="Wingdings" panose="05000000000000000000" pitchFamily="2" charset="2"/>
              </a:rPr>
              <a:t>:		S’  </a:t>
            </a:r>
            <a:r>
              <a:rPr lang="en-US" altLang="en-US" sz="2400" smtClean="0">
                <a:sym typeface="Symbol" panose="05050102010706020507" pitchFamily="18" charset="2"/>
              </a:rPr>
              <a:t> S		1</a:t>
            </a: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1		2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0S1		3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1</a:t>
            </a:r>
            <a:r>
              <a:rPr lang="en-US" altLang="en-US" sz="2400" smtClean="0">
                <a:sym typeface="Symbol" panose="05050102010706020507" pitchFamily="18" charset="2"/>
              </a:rPr>
              <a:t>:		S’ </a:t>
            </a:r>
            <a:r>
              <a:rPr lang="en-US" altLang="en-US" sz="2400" smtClean="0">
                <a:sym typeface="Wingdings" panose="05000000000000000000" pitchFamily="2" charset="2"/>
              </a:rPr>
              <a:t>  S </a:t>
            </a:r>
            <a:r>
              <a:rPr lang="en-US" altLang="en-US" sz="2400" smtClean="0">
                <a:sym typeface="Symbol" panose="05050102010706020507" pitchFamily="18" charset="2"/>
              </a:rPr>
              <a:t>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		r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:		S 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1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		r</a:t>
            </a:r>
          </a:p>
        </p:txBody>
      </p:sp>
    </p:spTree>
    <p:extLst>
      <p:ext uri="{BB962C8B-B14F-4D97-AF65-F5344CB8AC3E}">
        <p14:creationId xmlns:p14="http://schemas.microsoft.com/office/powerpoint/2010/main" val="9337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continued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Next is state 3.  From 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S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0S1, move cursor.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Notice that now the  is in front of a variable, so we need to expand.</a:t>
            </a:r>
          </a:p>
          <a:p>
            <a:pPr eaLnBrk="1" hangingPunct="1"/>
            <a:r>
              <a:rPr lang="en-US" altLang="en-US" sz="2400" smtClean="0">
                <a:sym typeface="Symbol" panose="05050102010706020507" pitchFamily="18" charset="2"/>
              </a:rPr>
              <a:t>Once we’ve written the items, fill in the transitions.  Create new state only if needed.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cs typeface="Arial" panose="020B0604020202020204" pitchFamily="34" charset="0"/>
              </a:rPr>
              <a:t>	</a:t>
            </a:r>
            <a:r>
              <a:rPr lang="el-GR" altLang="en-US" sz="2400" smtClean="0">
                <a:cs typeface="Arial" panose="020B0604020202020204" pitchFamily="34" charset="0"/>
              </a:rPr>
              <a:t>δ</a:t>
            </a:r>
            <a:r>
              <a:rPr lang="en-US" altLang="en-US" sz="2400" smtClean="0">
                <a:cs typeface="Arial" panose="020B0604020202020204" pitchFamily="34" charset="0"/>
              </a:rPr>
              <a:t>(3, S) = 4	   (a new state)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cs typeface="Arial" panose="020B0604020202020204" pitchFamily="34" charset="0"/>
              </a:rPr>
              <a:t>	</a:t>
            </a:r>
            <a:r>
              <a:rPr lang="el-GR" altLang="en-US" sz="2400" smtClean="0">
                <a:cs typeface="Arial" panose="020B0604020202020204" pitchFamily="34" charset="0"/>
              </a:rPr>
              <a:t>δ</a:t>
            </a:r>
            <a:r>
              <a:rPr lang="en-US" altLang="en-US" sz="2400" smtClean="0">
                <a:cs typeface="Arial" panose="020B0604020202020204" pitchFamily="34" charset="0"/>
              </a:rPr>
              <a:t>(3, 1) = 2    (as before)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cs typeface="Arial" panose="020B0604020202020204" pitchFamily="34" charset="0"/>
              </a:rPr>
              <a:t>	</a:t>
            </a:r>
            <a:r>
              <a:rPr lang="el-GR" altLang="en-US" sz="2400" smtClean="0">
                <a:cs typeface="Arial" panose="020B0604020202020204" pitchFamily="34" charset="0"/>
              </a:rPr>
              <a:t>δ</a:t>
            </a:r>
            <a:r>
              <a:rPr lang="en-US" altLang="en-US" sz="2400" smtClean="0">
                <a:cs typeface="Arial" panose="020B0604020202020204" pitchFamily="34" charset="0"/>
              </a:rPr>
              <a:t>(3, 0) = 3    (as before)</a:t>
            </a:r>
            <a:endParaRPr lang="en-US" altLang="en-US" sz="2400" smtClean="0">
              <a:sym typeface="Symbol" panose="05050102010706020507" pitchFamily="18" charset="2"/>
            </a:endParaRP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I</a:t>
            </a:r>
            <a:r>
              <a:rPr lang="en-US" altLang="en-US" sz="2400" baseline="-25000" smtClean="0">
                <a:sym typeface="Wingdings" panose="05000000000000000000" pitchFamily="2" charset="2"/>
              </a:rPr>
              <a:t>0</a:t>
            </a:r>
            <a:r>
              <a:rPr lang="en-US" altLang="en-US" sz="2400" smtClean="0">
                <a:sym typeface="Wingdings" panose="05000000000000000000" pitchFamily="2" charset="2"/>
              </a:rPr>
              <a:t>:		S’  </a:t>
            </a:r>
            <a:r>
              <a:rPr lang="en-US" altLang="en-US" sz="2400" smtClean="0">
                <a:sym typeface="Symbol" panose="05050102010706020507" pitchFamily="18" charset="2"/>
              </a:rPr>
              <a:t> S		1</a:t>
            </a: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1		2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0S1		3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1</a:t>
            </a:r>
            <a:r>
              <a:rPr lang="en-US" altLang="en-US" sz="2400" smtClean="0">
                <a:sym typeface="Symbol" panose="05050102010706020507" pitchFamily="18" charset="2"/>
              </a:rPr>
              <a:t>:		S’ </a:t>
            </a:r>
            <a:r>
              <a:rPr lang="en-US" altLang="en-US" sz="2400" smtClean="0">
                <a:sym typeface="Wingdings" panose="05000000000000000000" pitchFamily="2" charset="2"/>
              </a:rPr>
              <a:t>  S </a:t>
            </a:r>
            <a:r>
              <a:rPr lang="en-US" altLang="en-US" sz="2400" smtClean="0">
                <a:sym typeface="Symbol" panose="05050102010706020507" pitchFamily="18" charset="2"/>
              </a:rPr>
              <a:t>		r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2</a:t>
            </a:r>
            <a:r>
              <a:rPr lang="en-US" altLang="en-US" sz="2400" smtClean="0">
                <a:sym typeface="Symbol" panose="05050102010706020507" pitchFamily="18" charset="2"/>
              </a:rPr>
              <a:t>:		S  </a:t>
            </a:r>
            <a:r>
              <a:rPr lang="en-US" altLang="en-US" sz="2400" smtClean="0">
                <a:sym typeface="Wingdings" panose="05000000000000000000" pitchFamily="2" charset="2"/>
              </a:rPr>
              <a:t> 1 </a:t>
            </a:r>
            <a:r>
              <a:rPr lang="en-US" altLang="en-US" sz="2400" smtClean="0">
                <a:sym typeface="Symbol" panose="05050102010706020507" pitchFamily="18" charset="2"/>
              </a:rPr>
              <a:t>		r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olidFill>
                  <a:schemeClr val="folHlink"/>
                </a:solidFill>
                <a:sym typeface="Symbol" panose="05050102010706020507" pitchFamily="18" charset="2"/>
              </a:rPr>
              <a:t>3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:		S 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0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 S1		4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 1		2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 0S1		3</a:t>
            </a:r>
          </a:p>
        </p:txBody>
      </p:sp>
    </p:spTree>
    <p:extLst>
      <p:ext uri="{BB962C8B-B14F-4D97-AF65-F5344CB8AC3E}">
        <p14:creationId xmlns:p14="http://schemas.microsoft.com/office/powerpoint/2010/main" val="412719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continued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Next is state 4.   From item S </a:t>
            </a:r>
            <a:r>
              <a:rPr lang="en-US" altLang="en-US" sz="2400" smtClean="0">
                <a:sym typeface="Wingdings" panose="05000000000000000000" pitchFamily="2" charset="2"/>
              </a:rPr>
              <a:t> 0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 S1, move cursor.</a:t>
            </a:r>
          </a:p>
          <a:p>
            <a:pPr eaLnBrk="1" hangingPunct="1"/>
            <a:r>
              <a:rPr lang="en-US" altLang="en-US" sz="2400" smtClean="0">
                <a:sym typeface="Symbol" panose="05050102010706020507" pitchFamily="18" charset="2"/>
              </a:rPr>
              <a:t>Determine transition.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 </a:t>
            </a:r>
            <a:r>
              <a:rPr lang="el-GR" altLang="en-US" sz="2400" smtClean="0">
                <a:cs typeface="Arial" panose="020B0604020202020204" pitchFamily="34" charset="0"/>
              </a:rPr>
              <a:t>δ</a:t>
            </a:r>
            <a:r>
              <a:rPr lang="en-US" altLang="en-US" sz="2400" smtClean="0">
                <a:cs typeface="Arial" panose="020B0604020202020204" pitchFamily="34" charset="0"/>
              </a:rPr>
              <a:t>(4, 1) = 5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cs typeface="Arial" panose="020B0604020202020204" pitchFamily="34" charset="0"/>
              </a:rPr>
              <a:t>	Notice we need new state since we’ve never seen “0 S  </a:t>
            </a:r>
            <a:r>
              <a:rPr lang="en-US" altLang="en-US" sz="2400" smtClean="0">
                <a:sym typeface="Symbol" panose="05050102010706020507" pitchFamily="18" charset="2"/>
              </a:rPr>
              <a:t> 1” before.</a:t>
            </a:r>
          </a:p>
          <a:p>
            <a:pPr eaLnBrk="1" hangingPunct="1"/>
            <a:endParaRPr lang="en-US" altLang="en-US" sz="2400" smtClean="0">
              <a:sym typeface="Symbol" panose="05050102010706020507" pitchFamily="18" charset="2"/>
            </a:endParaRPr>
          </a:p>
          <a:p>
            <a:pPr eaLnBrk="1" hangingPunct="1"/>
            <a:endParaRPr lang="en-US" altLang="en-US" sz="2400" smtClean="0">
              <a:sym typeface="Symbol" panose="05050102010706020507" pitchFamily="18" charset="2"/>
            </a:endParaRP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I</a:t>
            </a:r>
            <a:r>
              <a:rPr lang="en-US" altLang="en-US" sz="2400" baseline="-25000" smtClean="0">
                <a:sym typeface="Wingdings" panose="05000000000000000000" pitchFamily="2" charset="2"/>
              </a:rPr>
              <a:t>0</a:t>
            </a:r>
            <a:r>
              <a:rPr lang="en-US" altLang="en-US" sz="2400" smtClean="0">
                <a:sym typeface="Wingdings" panose="05000000000000000000" pitchFamily="2" charset="2"/>
              </a:rPr>
              <a:t>:		S’  </a:t>
            </a:r>
            <a:r>
              <a:rPr lang="en-US" altLang="en-US" sz="2400" smtClean="0">
                <a:sym typeface="Symbol" panose="05050102010706020507" pitchFamily="18" charset="2"/>
              </a:rPr>
              <a:t> S		1</a:t>
            </a: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1		2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0S1		3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1</a:t>
            </a:r>
            <a:r>
              <a:rPr lang="en-US" altLang="en-US" sz="2400" smtClean="0">
                <a:sym typeface="Symbol" panose="05050102010706020507" pitchFamily="18" charset="2"/>
              </a:rPr>
              <a:t>:		S’ </a:t>
            </a:r>
            <a:r>
              <a:rPr lang="en-US" altLang="en-US" sz="2400" smtClean="0">
                <a:sym typeface="Wingdings" panose="05000000000000000000" pitchFamily="2" charset="2"/>
              </a:rPr>
              <a:t>  S </a:t>
            </a:r>
            <a:r>
              <a:rPr lang="en-US" altLang="en-US" sz="2400" smtClean="0">
                <a:sym typeface="Symbol" panose="05050102010706020507" pitchFamily="18" charset="2"/>
              </a:rPr>
              <a:t>		r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2</a:t>
            </a:r>
            <a:r>
              <a:rPr lang="en-US" altLang="en-US" sz="2400" smtClean="0">
                <a:sym typeface="Symbol" panose="05050102010706020507" pitchFamily="18" charset="2"/>
              </a:rPr>
              <a:t>:		S  </a:t>
            </a:r>
            <a:r>
              <a:rPr lang="en-US" altLang="en-US" sz="2400" smtClean="0">
                <a:sym typeface="Wingdings" panose="05000000000000000000" pitchFamily="2" charset="2"/>
              </a:rPr>
              <a:t> 1 </a:t>
            </a:r>
            <a:r>
              <a:rPr lang="en-US" altLang="en-US" sz="2400" smtClean="0">
                <a:sym typeface="Symbol" panose="05050102010706020507" pitchFamily="18" charset="2"/>
              </a:rPr>
              <a:t>		r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3</a:t>
            </a:r>
            <a:r>
              <a:rPr lang="en-US" altLang="en-US" sz="2400" smtClean="0">
                <a:sym typeface="Symbol" panose="05050102010706020507" pitchFamily="18" charset="2"/>
              </a:rPr>
              <a:t>:		S  </a:t>
            </a:r>
            <a:r>
              <a:rPr lang="en-US" altLang="en-US" sz="2400" smtClean="0">
                <a:sym typeface="Wingdings" panose="05000000000000000000" pitchFamily="2" charset="2"/>
              </a:rPr>
              <a:t> 0 </a:t>
            </a:r>
            <a:r>
              <a:rPr lang="en-US" altLang="en-US" sz="2400" smtClean="0">
                <a:sym typeface="Symbol" panose="05050102010706020507" pitchFamily="18" charset="2"/>
              </a:rPr>
              <a:t> S1		4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1		2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0S1		3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olidFill>
                  <a:schemeClr val="folHlink"/>
                </a:solidFill>
                <a:sym typeface="Symbol" panose="05050102010706020507" pitchFamily="18" charset="2"/>
              </a:rPr>
              <a:t>4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:		S 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0S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 1		5</a:t>
            </a:r>
          </a:p>
        </p:txBody>
      </p:sp>
    </p:spTree>
    <p:extLst>
      <p:ext uri="{BB962C8B-B14F-4D97-AF65-F5344CB8AC3E}">
        <p14:creationId xmlns:p14="http://schemas.microsoft.com/office/powerpoint/2010/main" val="25123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Last state!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Our last state is #5.</a:t>
            </a:r>
            <a:endParaRPr lang="en-US" altLang="en-US" sz="2400" smtClean="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Since the cursor is at the end of the item, our transition is a reduce.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 smtClean="0">
                <a:sym typeface="Symbol" panose="05050102010706020507" pitchFamily="18" charset="2"/>
              </a:rPr>
              <a:t>Now, we are done finding states and transitions!</a:t>
            </a:r>
          </a:p>
          <a:p>
            <a:pPr eaLnBrk="1" hangingPunct="1"/>
            <a:endParaRPr lang="en-US" altLang="en-US" sz="2400" smtClean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 smtClean="0">
                <a:sym typeface="Symbol" panose="05050102010706020507" pitchFamily="18" charset="2"/>
              </a:rPr>
              <a:t>One question remains, concerning the reduce transitions:  </a:t>
            </a:r>
            <a:r>
              <a:rPr lang="en-US" altLang="en-US" sz="2400" u="sng" smtClean="0">
                <a:sym typeface="Symbol" panose="05050102010706020507" pitchFamily="18" charset="2"/>
              </a:rPr>
              <a:t>On what input</a:t>
            </a:r>
            <a:r>
              <a:rPr lang="en-US" altLang="en-US" sz="2400" smtClean="0">
                <a:sym typeface="Symbol" panose="05050102010706020507" pitchFamily="18" charset="2"/>
              </a:rPr>
              <a:t> should we reduce?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I</a:t>
            </a:r>
            <a:r>
              <a:rPr lang="en-US" altLang="en-US" sz="2400" baseline="-25000" smtClean="0">
                <a:sym typeface="Wingdings" panose="05000000000000000000" pitchFamily="2" charset="2"/>
              </a:rPr>
              <a:t>0</a:t>
            </a:r>
            <a:r>
              <a:rPr lang="en-US" altLang="en-US" sz="2400" smtClean="0">
                <a:sym typeface="Wingdings" panose="05000000000000000000" pitchFamily="2" charset="2"/>
              </a:rPr>
              <a:t>:		S’  </a:t>
            </a:r>
            <a:r>
              <a:rPr lang="en-US" altLang="en-US" sz="2400" smtClean="0">
                <a:sym typeface="Symbol" panose="05050102010706020507" pitchFamily="18" charset="2"/>
              </a:rPr>
              <a:t> S		1</a:t>
            </a: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1		2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0S1		3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1</a:t>
            </a:r>
            <a:r>
              <a:rPr lang="en-US" altLang="en-US" sz="2400" smtClean="0">
                <a:sym typeface="Symbol" panose="05050102010706020507" pitchFamily="18" charset="2"/>
              </a:rPr>
              <a:t>:		S’ </a:t>
            </a:r>
            <a:r>
              <a:rPr lang="en-US" altLang="en-US" sz="2400" smtClean="0">
                <a:sym typeface="Wingdings" panose="05000000000000000000" pitchFamily="2" charset="2"/>
              </a:rPr>
              <a:t>  S </a:t>
            </a:r>
            <a:r>
              <a:rPr lang="en-US" altLang="en-US" sz="2400" smtClean="0">
                <a:sym typeface="Symbol" panose="05050102010706020507" pitchFamily="18" charset="2"/>
              </a:rPr>
              <a:t>		r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2</a:t>
            </a:r>
            <a:r>
              <a:rPr lang="en-US" altLang="en-US" sz="2400" smtClean="0">
                <a:sym typeface="Symbol" panose="05050102010706020507" pitchFamily="18" charset="2"/>
              </a:rPr>
              <a:t>:		S  </a:t>
            </a:r>
            <a:r>
              <a:rPr lang="en-US" altLang="en-US" sz="2400" smtClean="0">
                <a:sym typeface="Wingdings" panose="05000000000000000000" pitchFamily="2" charset="2"/>
              </a:rPr>
              <a:t> 1 </a:t>
            </a:r>
            <a:r>
              <a:rPr lang="en-US" altLang="en-US" sz="2400" smtClean="0">
                <a:sym typeface="Symbol" panose="05050102010706020507" pitchFamily="18" charset="2"/>
              </a:rPr>
              <a:t>		r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3</a:t>
            </a:r>
            <a:r>
              <a:rPr lang="en-US" altLang="en-US" sz="2400" smtClean="0">
                <a:sym typeface="Symbol" panose="05050102010706020507" pitchFamily="18" charset="2"/>
              </a:rPr>
              <a:t>:		S  </a:t>
            </a:r>
            <a:r>
              <a:rPr lang="en-US" altLang="en-US" sz="2400" smtClean="0">
                <a:sym typeface="Wingdings" panose="05000000000000000000" pitchFamily="2" charset="2"/>
              </a:rPr>
              <a:t> 0 </a:t>
            </a:r>
            <a:r>
              <a:rPr lang="en-US" altLang="en-US" sz="2400" smtClean="0">
                <a:sym typeface="Symbol" panose="05050102010706020507" pitchFamily="18" charset="2"/>
              </a:rPr>
              <a:t> S1		4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1		2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		S 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ym typeface="Symbol" panose="05050102010706020507" pitchFamily="18" charset="2"/>
              </a:rPr>
              <a:t> 0S1		3</a:t>
            </a:r>
            <a:endParaRPr lang="en-US" altLang="en-US" sz="2400" smtClean="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4</a:t>
            </a:r>
            <a:r>
              <a:rPr lang="en-US" altLang="en-US" sz="2400" smtClean="0">
                <a:sym typeface="Symbol" panose="05050102010706020507" pitchFamily="18" charset="2"/>
              </a:rPr>
              <a:t>:		S  </a:t>
            </a:r>
            <a:r>
              <a:rPr lang="en-US" altLang="en-US" sz="2400" smtClean="0">
                <a:sym typeface="Wingdings" panose="05000000000000000000" pitchFamily="2" charset="2"/>
              </a:rPr>
              <a:t> 0S </a:t>
            </a:r>
            <a:r>
              <a:rPr lang="en-US" altLang="en-US" sz="2400" smtClean="0">
                <a:sym typeface="Symbol" panose="05050102010706020507" pitchFamily="18" charset="2"/>
              </a:rPr>
              <a:t> 1		5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olidFill>
                  <a:schemeClr val="folHlink"/>
                </a:solidFill>
                <a:sym typeface="Symbol" panose="05050102010706020507" pitchFamily="18" charset="2"/>
              </a:rPr>
              <a:t>5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:		S  </a:t>
            </a: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 0S1 </a:t>
            </a:r>
            <a:r>
              <a:rPr lang="en-US" altLang="en-US" sz="2400" smtClean="0">
                <a:solidFill>
                  <a:schemeClr val="folHlink"/>
                </a:solidFill>
                <a:sym typeface="Symbol" panose="05050102010706020507" pitchFamily="18" charset="2"/>
              </a:rPr>
              <a:t>		r</a:t>
            </a:r>
          </a:p>
        </p:txBody>
      </p:sp>
    </p:spTree>
    <p:extLst>
      <p:ext uri="{BB962C8B-B14F-4D97-AF65-F5344CB8AC3E}">
        <p14:creationId xmlns:p14="http://schemas.microsoft.com/office/powerpoint/2010/main" val="13058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to reduce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If you are at the </a:t>
            </a:r>
            <a:r>
              <a:rPr lang="en-US" altLang="en-US" sz="2800" u="sng" dirty="0" smtClean="0"/>
              <a:t>end</a:t>
            </a:r>
            <a:r>
              <a:rPr lang="en-US" altLang="en-US" sz="2800" dirty="0" smtClean="0"/>
              <a:t> of an item such as S </a:t>
            </a:r>
            <a:r>
              <a:rPr lang="en-US" altLang="en-US" sz="2800" dirty="0" smtClean="0">
                <a:sym typeface="Wingdings" panose="05000000000000000000" pitchFamily="2" charset="2"/>
              </a:rPr>
              <a:t> 1 </a:t>
            </a:r>
            <a:r>
              <a:rPr lang="en-US" altLang="en-US" sz="2800" dirty="0" smtClean="0">
                <a:sym typeface="Symbol" panose="05050102010706020507" pitchFamily="18" charset="2"/>
              </a:rPr>
              <a:t>, there is no symbol after the  telling us what input to wait for.  </a:t>
            </a:r>
          </a:p>
          <a:p>
            <a:pPr lvl="1" eaLnBrk="1" hangingPunct="1"/>
            <a:r>
              <a:rPr lang="en-US" altLang="en-US" sz="2400" dirty="0" smtClean="0">
                <a:sym typeface="Symbol" panose="05050102010706020507" pitchFamily="18" charset="2"/>
              </a:rPr>
              <a:t>The next symbol should be whatever “follows” the variable we are reducing.  In this case, what follows S.  We need to look at the original grammar to find out.</a:t>
            </a:r>
          </a:p>
          <a:p>
            <a:pPr lvl="1" eaLnBrk="1" hangingPunct="1"/>
            <a:r>
              <a:rPr lang="en-US" altLang="en-US" sz="2400" dirty="0" smtClean="0">
                <a:sym typeface="Symbol" panose="05050102010706020507" pitchFamily="18" charset="2"/>
              </a:rPr>
              <a:t>For example, if you were reducing A, and you saw a rule S </a:t>
            </a:r>
            <a:r>
              <a:rPr lang="en-US" altLang="en-US" sz="2400" dirty="0" smtClean="0">
                <a:sym typeface="Wingdings" panose="05000000000000000000" pitchFamily="2" charset="2"/>
              </a:rPr>
              <a:t> A1B, you would say that 1 follows A.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Since S is start symbol, $ (end of input) follows S.</a:t>
            </a:r>
          </a:p>
          <a:p>
            <a:pPr eaLnBrk="1" hangingPunct="1"/>
            <a:r>
              <a:rPr lang="en-US" altLang="en-US" sz="2800" dirty="0" smtClean="0">
                <a:sym typeface="Symbol" panose="05050102010706020507" pitchFamily="18" charset="2"/>
              </a:rPr>
              <a:t>For more info, see parser worksheet.</a:t>
            </a:r>
          </a:p>
          <a:p>
            <a:pPr lvl="1" eaLnBrk="1" hangingPunct="1"/>
            <a:r>
              <a:rPr lang="en-US" altLang="en-US" sz="2400" dirty="0" smtClean="0">
                <a:sym typeface="Symbol" panose="05050102010706020507" pitchFamily="18" charset="2"/>
              </a:rPr>
              <a:t>for each grammar variable, what follows?</a:t>
            </a:r>
          </a:p>
        </p:txBody>
      </p:sp>
    </p:spTree>
    <p:extLst>
      <p:ext uri="{BB962C8B-B14F-4D97-AF65-F5344CB8AC3E}">
        <p14:creationId xmlns:p14="http://schemas.microsoft.com/office/powerpoint/2010/main" val="32612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Let’s run a bottom-up parse table for a couple grammars.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Reading parentheses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dirty="0" smtClean="0">
                <a:solidFill>
                  <a:schemeClr val="folHlink"/>
                </a:solidFill>
              </a:rPr>
              <a:t>P </a:t>
            </a:r>
            <a:r>
              <a:rPr lang="en-US" altLang="en-US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( 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Reading a binary number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sym typeface="Wingdings" panose="05000000000000000000" pitchFamily="2" charset="2"/>
              </a:rPr>
              <a:t>		</a:t>
            </a:r>
            <a:r>
              <a:rPr lang="en-US" altLang="en-US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S  0A0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	A  1 | 1A</a:t>
            </a:r>
            <a:endParaRPr lang="en-US" altLang="en-US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Let’s write regular expression for identifier.</a:t>
            </a:r>
          </a:p>
          <a:p>
            <a:pPr eaLnBrk="1" hangingPunct="1"/>
            <a:r>
              <a:rPr lang="en-US" altLang="en-US" smtClean="0"/>
              <a:t>Identifiers start with a letter.</a:t>
            </a:r>
          </a:p>
          <a:p>
            <a:pPr eaLnBrk="1" hangingPunct="1"/>
            <a:r>
              <a:rPr lang="en-US" altLang="en-US" smtClean="0"/>
              <a:t>Each subsequent character is letter, digit, or underscore.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letter </a:t>
            </a:r>
            <a:r>
              <a:rPr lang="en-US" altLang="en-US" smtClean="0">
                <a:solidFill>
                  <a:schemeClr val="folHlink"/>
                </a:solidFill>
                <a:sym typeface="Wingdings" panose="05000000000000000000" pitchFamily="2" charset="2"/>
              </a:rPr>
              <a:t> a | b | c | d | … | A | B | C | … | Z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  <a:sym typeface="Wingdings" panose="05000000000000000000" pitchFamily="2" charset="2"/>
              </a:rPr>
              <a:t>digit   0 | 1 | 2 | … | 9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  <a:sym typeface="Wingdings" panose="05000000000000000000" pitchFamily="2" charset="2"/>
              </a:rPr>
              <a:t>id  ________________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Wrap-up chapter 2 on parsing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Finish bottom-up example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mtClean="0"/>
              <a:t>Precedence &amp; associativity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mtClean="0"/>
              <a:t>C language grammar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mtClean="0"/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Bottom-up parsing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Convert grammar to sets of items</a:t>
            </a:r>
          </a:p>
          <a:p>
            <a:pPr lvl="1" eaLnBrk="1" hangingPunct="1"/>
            <a:r>
              <a:rPr lang="en-US" altLang="en-US" sz="2400" smtClean="0"/>
              <a:t>This will give us our states</a:t>
            </a:r>
          </a:p>
          <a:p>
            <a:pPr lvl="1" eaLnBrk="1" hangingPunct="1"/>
            <a:r>
              <a:rPr lang="en-US" altLang="en-US" sz="2400" smtClean="0"/>
              <a:t>Augment grammar if start symbol ever on right</a:t>
            </a:r>
          </a:p>
          <a:p>
            <a:pPr eaLnBrk="1" hangingPunct="1"/>
            <a:r>
              <a:rPr lang="en-US" altLang="en-US" sz="2800" smtClean="0"/>
              <a:t>Compute first() and follow()</a:t>
            </a:r>
          </a:p>
          <a:p>
            <a:pPr lvl="1" eaLnBrk="1" hangingPunct="1"/>
            <a:r>
              <a:rPr lang="en-US" altLang="en-US" sz="2400" smtClean="0"/>
              <a:t>We need follow so we know on what input to reduce</a:t>
            </a:r>
          </a:p>
          <a:p>
            <a:pPr lvl="1" eaLnBrk="1" hangingPunct="1"/>
            <a:r>
              <a:rPr lang="en-US" altLang="en-US" sz="2400" smtClean="0"/>
              <a:t>For S </a:t>
            </a:r>
            <a:r>
              <a:rPr lang="en-US" altLang="en-US" sz="2400" smtClean="0">
                <a:sym typeface="Wingdings" panose="05000000000000000000" pitchFamily="2" charset="2"/>
              </a:rPr>
              <a:t> AB, follow(A) needs first(B)</a:t>
            </a:r>
          </a:p>
          <a:p>
            <a:pPr eaLnBrk="1" hangingPunct="1"/>
            <a:r>
              <a:rPr lang="en-US" altLang="en-US" sz="2800" smtClean="0"/>
              <a:t>Fill in parse table</a:t>
            </a:r>
          </a:p>
          <a:p>
            <a:pPr eaLnBrk="1" hangingPunct="1"/>
            <a:r>
              <a:rPr lang="en-US" altLang="en-US" sz="2800" smtClean="0"/>
              <a:t>Ready to parse!  Begin in state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Precedence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want to define operations in a grammar, but need to make right choices!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Ex.  </a:t>
            </a:r>
            <a:r>
              <a:rPr lang="en-US" altLang="en-US" sz="2800" smtClean="0">
                <a:solidFill>
                  <a:schemeClr val="folHlink"/>
                </a:solidFill>
              </a:rPr>
              <a:t>2 + 3 * 4</a:t>
            </a:r>
            <a:r>
              <a:rPr lang="en-US" altLang="en-US" sz="2800" smtClean="0"/>
              <a:t>:  * is performed first, while + is a better separator.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Need nested structure to define levels of precedence, but which way?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1800" smtClean="0">
                <a:solidFill>
                  <a:schemeClr val="folHlink"/>
                </a:solidFill>
              </a:rPr>
              <a:t>expr </a:t>
            </a:r>
            <a:r>
              <a:rPr lang="en-US" altLang="en-US" sz="1800" smtClean="0">
                <a:solidFill>
                  <a:schemeClr val="folHlink"/>
                </a:solidFill>
                <a:sym typeface="Wingdings" panose="05000000000000000000" pitchFamily="2" charset="2"/>
              </a:rPr>
              <a:t> term | expr + term		expr  term | expr * term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solidFill>
                  <a:schemeClr val="folHlink"/>
                </a:solidFill>
                <a:sym typeface="Wingdings" panose="05000000000000000000" pitchFamily="2" charset="2"/>
              </a:rPr>
              <a:t>	term  token | term * token		term  token | term + token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smtClean="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Draw parse trees to see which is correct.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	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Associativity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Notice that our expression grammar is recursive.  Should it be left or right recursive?</a:t>
            </a:r>
          </a:p>
          <a:p>
            <a:pPr eaLnBrk="1" hangingPunct="1"/>
            <a:r>
              <a:rPr lang="en-US" altLang="en-US" dirty="0" smtClean="0"/>
              <a:t>Let’s look at minus.  </a:t>
            </a:r>
            <a:r>
              <a:rPr lang="en-US" altLang="en-US" sz="2400" dirty="0" smtClean="0"/>
              <a:t>(3 – 2) – 1 != </a:t>
            </a:r>
            <a:r>
              <a:rPr lang="en-US" altLang="en-US" sz="2400" dirty="0" smtClean="0"/>
              <a:t>3 </a:t>
            </a:r>
            <a:r>
              <a:rPr lang="en-US" altLang="en-US" sz="2400" dirty="0" smtClean="0"/>
              <a:t>– (2 – </a:t>
            </a:r>
            <a:r>
              <a:rPr lang="en-US" altLang="en-US" sz="2400" dirty="0" smtClean="0"/>
              <a:t>1)</a:t>
            </a:r>
            <a:endParaRPr lang="en-US" altLang="en-US" sz="2400" dirty="0" smtClean="0"/>
          </a:p>
          <a:p>
            <a:pPr eaLnBrk="1" hangingPunct="1"/>
            <a:r>
              <a:rPr lang="en-US" altLang="en-US" dirty="0" smtClean="0"/>
              <a:t>Which way should it be?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sz="2000" dirty="0" smtClean="0"/>
              <a:t>expr </a:t>
            </a:r>
            <a:r>
              <a:rPr lang="en-US" altLang="en-US" sz="2000" dirty="0" smtClean="0">
                <a:sym typeface="Wingdings" panose="05000000000000000000" pitchFamily="2" charset="2"/>
              </a:rPr>
              <a:t> token | expr – token</a:t>
            </a:r>
            <a:r>
              <a:rPr lang="en-US" altLang="en-US" dirty="0" smtClean="0">
                <a:sym typeface="Wingdings" panose="05000000000000000000" pitchFamily="2" charset="2"/>
              </a:rPr>
              <a:t> 		</a:t>
            </a:r>
            <a:r>
              <a:rPr lang="en-US" altLang="en-US" sz="2000" dirty="0" smtClean="0">
                <a:sym typeface="Wingdings" panose="05000000000000000000" pitchFamily="2" charset="2"/>
              </a:rPr>
              <a:t>expr </a:t>
            </a:r>
            <a:r>
              <a:rPr lang="en-US" altLang="en-US" sz="2000" smtClean="0">
                <a:sym typeface="Wingdings" panose="05000000000000000000" pitchFamily="2" charset="2"/>
              </a:rPr>
              <a:t> </a:t>
            </a:r>
            <a:r>
              <a:rPr lang="en-US" altLang="en-US" sz="2000" smtClean="0">
                <a:sym typeface="Wingdings" panose="05000000000000000000" pitchFamily="2" charset="2"/>
              </a:rPr>
              <a:t>token </a:t>
            </a:r>
            <a:r>
              <a:rPr lang="en-US" altLang="en-US" sz="2000" dirty="0" smtClean="0">
                <a:sym typeface="Wingdings" panose="05000000000000000000" pitchFamily="2" charset="2"/>
              </a:rPr>
              <a:t>| token – expr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sym typeface="Wingdings" panose="05000000000000000000" pitchFamily="2" charset="2"/>
              </a:rPr>
              <a:t>	</a:t>
            </a:r>
            <a:r>
              <a:rPr lang="en-US" altLang="en-US" sz="2000" dirty="0" smtClean="0">
                <a:sym typeface="Wingdings" panose="05000000000000000000" pitchFamily="2" charset="2"/>
              </a:rPr>
              <a:t>…					…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Moral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Precedence</a:t>
            </a:r>
          </a:p>
          <a:p>
            <a:pPr lvl="1" eaLnBrk="1" hangingPunct="1"/>
            <a:r>
              <a:rPr lang="en-US" altLang="en-US" smtClean="0"/>
              <a:t>Operators of lower precedence should be defined earlier or higher level in grammar (because they separate well)</a:t>
            </a:r>
          </a:p>
          <a:p>
            <a:pPr eaLnBrk="1" hangingPunct="1"/>
            <a:r>
              <a:rPr lang="en-US" altLang="en-US" smtClean="0"/>
              <a:t>Associativity</a:t>
            </a:r>
          </a:p>
          <a:p>
            <a:pPr lvl="1" eaLnBrk="1" hangingPunct="1"/>
            <a:r>
              <a:rPr lang="en-US" altLang="en-US" smtClean="0"/>
              <a:t>Left associativity = left recursive</a:t>
            </a:r>
          </a:p>
          <a:p>
            <a:pPr lvl="1" eaLnBrk="1" hangingPunct="1"/>
            <a:r>
              <a:rPr lang="en-US" altLang="en-US" smtClean="0"/>
              <a:t>Right associativity = right recursive</a:t>
            </a:r>
          </a:p>
          <a:p>
            <a:pPr lvl="1" eaLnBrk="1" hangingPunct="1"/>
            <a:r>
              <a:rPr lang="en-US" altLang="en-US" smtClean="0"/>
              <a:t>Most operators are left (L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R) associative.</a:t>
            </a:r>
          </a:p>
          <a:p>
            <a:pPr lvl="2" eaLnBrk="1" hangingPunct="1"/>
            <a:r>
              <a:rPr lang="en-US" altLang="en-US" sz="2000" smtClean="0"/>
              <a:t>Can you think of some that are right associative?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 language grammar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Concise, compared to other PL !</a:t>
            </a:r>
          </a:p>
          <a:p>
            <a:pPr eaLnBrk="1" hangingPunct="1"/>
            <a:r>
              <a:rPr lang="en-US" altLang="en-US" smtClean="0"/>
              <a:t>We see what PL consists of</a:t>
            </a:r>
          </a:p>
          <a:p>
            <a:pPr lvl="1" eaLnBrk="1" hangingPunct="1"/>
            <a:r>
              <a:rPr lang="en-US" altLang="en-US" smtClean="0"/>
              <a:t>Declarations of functions, data structures, variables</a:t>
            </a:r>
          </a:p>
          <a:p>
            <a:pPr lvl="1" eaLnBrk="1" hangingPunct="1"/>
            <a:r>
              <a:rPr lang="en-US" altLang="en-US" smtClean="0"/>
              <a:t>Function syntax</a:t>
            </a:r>
          </a:p>
          <a:p>
            <a:pPr lvl="1" eaLnBrk="1" hangingPunct="1"/>
            <a:r>
              <a:rPr lang="en-US" altLang="en-US" smtClean="0"/>
              <a:t>Data types</a:t>
            </a:r>
          </a:p>
          <a:p>
            <a:pPr lvl="1" eaLnBrk="1" hangingPunct="1"/>
            <a:r>
              <a:rPr lang="en-US" altLang="en-US" smtClean="0"/>
              <a:t>Kinds of statements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Expressions (many diff operators)</a:t>
            </a:r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Ready to scan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Once you know the tokens, can write scanner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Straightforward task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(Skip section 2.2.1 on theory)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Read input one character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Create token as you finish reading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Ex.  “int dog= 4;”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Has 5 tokens </a:t>
            </a:r>
            <a:r>
              <a:rPr lang="en-US" altLang="en-US" smtClean="0">
                <a:solidFill>
                  <a:schemeClr val="folHlink"/>
                </a:solidFill>
              </a:rPr>
              <a:t>(what kinds?)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“dog” is a token, but not “do” or “dog=”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Scanner lookahead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 some languages need to look ahead to see when a token ends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 Pascal, “3.” could be followed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digits to continue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another “.” to create “..” token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 Fortran, spaces ignored - </a:t>
            </a:r>
            <a:r>
              <a:rPr lang="en-US" altLang="en-US" sz="2800" dirty="0" smtClean="0">
                <a:solidFill>
                  <a:schemeClr val="folHlink"/>
                </a:solidFill>
              </a:rPr>
              <a:t>BAD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“do 5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…” could be identifier or a do loop depending on context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Incidentally, Fortran limits identifiers to 6 characters (another bad rule)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a language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 PL is a set of valid programs (strings) in that language</a:t>
            </a:r>
          </a:p>
          <a:p>
            <a:pPr eaLnBrk="1" hangingPunct="1"/>
            <a:r>
              <a:rPr lang="en-US" altLang="en-US" sz="2800" dirty="0" smtClean="0"/>
              <a:t>We need recursive definition:</a:t>
            </a:r>
          </a:p>
          <a:p>
            <a:pPr lvl="1" eaLnBrk="1" hangingPunct="1"/>
            <a:r>
              <a:rPr lang="en-US" altLang="en-US" sz="2400" dirty="0" smtClean="0"/>
              <a:t>Theoretically infinite set</a:t>
            </a:r>
          </a:p>
          <a:p>
            <a:pPr lvl="1" eaLnBrk="1" hangingPunct="1"/>
            <a:r>
              <a:rPr lang="en-US" altLang="en-US" sz="2400" dirty="0" smtClean="0"/>
              <a:t>Programs are hierarchical/nested</a:t>
            </a:r>
          </a:p>
          <a:p>
            <a:pPr lvl="1" eaLnBrk="1" hangingPunct="1"/>
            <a:r>
              <a:rPr lang="en-US" altLang="en-US" sz="2400" dirty="0" err="1" smtClean="0"/>
              <a:t>Reg.expr</a:t>
            </a:r>
            <a:r>
              <a:rPr lang="en-US" altLang="en-US" sz="2400" dirty="0" smtClean="0"/>
              <a:t>. can’t handle nested definitions</a:t>
            </a:r>
          </a:p>
          <a:p>
            <a:pPr eaLnBrk="1" hangingPunct="1"/>
            <a:r>
              <a:rPr lang="en-US" altLang="en-US" sz="2800" dirty="0" smtClean="0"/>
              <a:t>Usually we use a </a:t>
            </a:r>
            <a:r>
              <a:rPr lang="en-US" altLang="en-US" sz="2800" u="sng" dirty="0" smtClean="0"/>
              <a:t>grammar</a:t>
            </a:r>
            <a:r>
              <a:rPr lang="en-US" altLang="en-US" sz="2800" dirty="0" smtClean="0"/>
              <a:t> to define a complex set of strings.  The general type of grammar is CFG, a.k.a. BNF.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Grammars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Assume that “number” and “id” already defined</a:t>
            </a:r>
          </a:p>
          <a:p>
            <a:pPr eaLnBrk="1" hangingPunct="1"/>
            <a:r>
              <a:rPr lang="en-US" altLang="en-US" sz="2800" dirty="0" smtClean="0"/>
              <a:t>Ex.  Define an expression:</a:t>
            </a: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</a:t>
            </a:r>
            <a:r>
              <a:rPr lang="en-US" altLang="en-US" sz="2800" dirty="0" smtClean="0">
                <a:solidFill>
                  <a:schemeClr val="folHlink"/>
                </a:solidFill>
              </a:rPr>
              <a:t>expr </a:t>
            </a: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number | id | expr op expr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	op  + | – | * | / 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Do you see the base case &amp; </a:t>
            </a:r>
            <a:r>
              <a:rPr lang="en-US" altLang="en-US" sz="2800" i="1" dirty="0" smtClean="0"/>
              <a:t>recursion</a:t>
            </a:r>
            <a:r>
              <a:rPr lang="en-US" altLang="en-US" sz="2800" dirty="0" smtClean="0"/>
              <a:t>?</a:t>
            </a:r>
          </a:p>
          <a:p>
            <a:pPr eaLnBrk="1" hangingPunct="1"/>
            <a:r>
              <a:rPr lang="en-US" altLang="en-US" sz="2800" dirty="0" smtClean="0"/>
              <a:t>What strings are generated by this definition?  Can use a tree – a parse tree!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2528</Words>
  <Application>Microsoft Office PowerPoint</Application>
  <PresentationFormat>On-screen Show (4:3)</PresentationFormat>
  <Paragraphs>629</Paragraphs>
  <Slides>55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Symbol</vt:lpstr>
      <vt:lpstr>Wingdings</vt:lpstr>
      <vt:lpstr>Default Design</vt:lpstr>
      <vt:lpstr>CS 363 – Chapter 2</vt:lpstr>
      <vt:lpstr>Defining tokens</vt:lpstr>
      <vt:lpstr>Regular expression</vt:lpstr>
      <vt:lpstr>PowerPoint Presentation</vt:lpstr>
      <vt:lpstr>PowerPoint Presentation</vt:lpstr>
      <vt:lpstr>Ready to scan</vt:lpstr>
      <vt:lpstr>Scanner lookahead</vt:lpstr>
      <vt:lpstr>Defining a language</vt:lpstr>
      <vt:lpstr>Grammars</vt:lpstr>
      <vt:lpstr>PowerPoint Presentation</vt:lpstr>
      <vt:lpstr>Problem:  Ambiguity!</vt:lpstr>
      <vt:lpstr>Better grammar</vt:lpstr>
      <vt:lpstr>Practice</vt:lpstr>
      <vt:lpstr>PowerPoint Presentation</vt:lpstr>
      <vt:lpstr>Summary</vt:lpstr>
      <vt:lpstr>PowerPoint Presentation</vt:lpstr>
      <vt:lpstr>Grammars &amp; parsing</vt:lpstr>
      <vt:lpstr>Two approaches</vt:lpstr>
      <vt:lpstr>Example (p.71)</vt:lpstr>
      <vt:lpstr>Recursive descent</vt:lpstr>
      <vt:lpstr>Limitations</vt:lpstr>
      <vt:lpstr>PowerPoint Presentation</vt:lpstr>
      <vt:lpstr>Where are we…</vt:lpstr>
      <vt:lpstr>LL parse table (p. 84)</vt:lpstr>
      <vt:lpstr>Procedure</vt:lpstr>
      <vt:lpstr>Create parse table</vt:lpstr>
      <vt:lpstr>Set definitions</vt:lpstr>
      <vt:lpstr>Example</vt:lpstr>
      <vt:lpstr>Example con’d</vt:lpstr>
      <vt:lpstr>LL obstacles</vt:lpstr>
      <vt:lpstr>Dangling else (p.81)</vt:lpstr>
      <vt:lpstr>PowerPoint Presentation</vt:lpstr>
      <vt:lpstr>First( )</vt:lpstr>
      <vt:lpstr>Follow( )</vt:lpstr>
      <vt:lpstr>Example</vt:lpstr>
      <vt:lpstr>Try this one</vt:lpstr>
      <vt:lpstr>answer</vt:lpstr>
      <vt:lpstr>Bottom-up parsing</vt:lpstr>
      <vt:lpstr>State</vt:lpstr>
      <vt:lpstr>Parse stack</vt:lpstr>
      <vt:lpstr>Simple example</vt:lpstr>
      <vt:lpstr>Sets of items</vt:lpstr>
      <vt:lpstr>continued</vt:lpstr>
      <vt:lpstr>continued</vt:lpstr>
      <vt:lpstr>continued</vt:lpstr>
      <vt:lpstr>continued</vt:lpstr>
      <vt:lpstr>Last state!</vt:lpstr>
      <vt:lpstr>When to reduce</vt:lpstr>
      <vt:lpstr>Examples</vt:lpstr>
      <vt:lpstr>PowerPoint Presentation</vt:lpstr>
      <vt:lpstr>Bottom-up parsing</vt:lpstr>
      <vt:lpstr>Precedence</vt:lpstr>
      <vt:lpstr>Associativity</vt:lpstr>
      <vt:lpstr>Moral</vt:lpstr>
      <vt:lpstr>C language grammar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21</cp:revision>
  <cp:lastPrinted>1601-01-01T00:00:00Z</cp:lastPrinted>
  <dcterms:created xsi:type="dcterms:W3CDTF">1601-01-01T00:00:00Z</dcterms:created>
  <dcterms:modified xsi:type="dcterms:W3CDTF">2017-09-13T16:56:50Z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