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18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33" r:id="rId11"/>
    <p:sldId id="334" r:id="rId12"/>
    <p:sldId id="335" r:id="rId13"/>
    <p:sldId id="356" r:id="rId14"/>
    <p:sldId id="336" r:id="rId15"/>
    <p:sldId id="331" r:id="rId16"/>
    <p:sldId id="332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51" r:id="rId32"/>
    <p:sldId id="352" r:id="rId33"/>
    <p:sldId id="353" r:id="rId34"/>
    <p:sldId id="354" r:id="rId35"/>
    <p:sldId id="355" r:id="rId36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4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416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C35A8-E7B9-4F73-92D6-FB037CD537C7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07B89-07EB-48DC-93E4-A243A6AC8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88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833" cy="46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550" y="0"/>
            <a:ext cx="3026833" cy="46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9758"/>
            <a:ext cx="5588000" cy="4177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04"/>
            <a:ext cx="3026833" cy="46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550" y="8817904"/>
            <a:ext cx="3026833" cy="46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9140B5F-748C-4714-8D6D-DF99075A9F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159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0309FC-8DBA-4A60-812F-191FA810081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Book has chapters on design, and other chapters on implementation (compiler)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5BB0E4-3082-4E2E-B297-61933F6826F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 beginning, a middle and an end.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201B8A-2FCA-455C-91AF-FBC21BC609C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f.p. constants and strings stored statically because they’re big – can’t fit in instruction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525235-8480-4329-A3B1-7487EF67BA7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“equivalence” is not needed in today’s machines.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9EBC95-484E-4EF2-A323-A5090485A49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Block is body of { }.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ADD7DD-920D-449F-B641-BC9740E6A98A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p. 132:  We would not have an error in C.  The m = n would refer to outer n.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2DAF02-E58E-476D-8D92-51A8F1B811A1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Static scoping:  second’s a is irrelevant.  But in dynamic, we remember it when we go to first().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F96890-ECCA-4A4D-9362-C5D214683B91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Subtle problem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60C70-4E9B-4EC7-8889-C4E823CAD7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23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520FF-5B9F-4C84-8611-2D1DF8E196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823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10D53-14E0-4458-A01D-6CFB29DA8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783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F5FC5-EED8-49EC-95C6-EB5536E47B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354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B9E59-830E-43DD-9BF2-D20021428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789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9A5E0-60F0-4826-8064-F95CD3987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903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1FE2A-7911-4B70-ACDF-113A733FC8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00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F9D65-EAEC-4481-8559-DCA43B18B8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74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AC32F-135B-49AA-82B8-4F4DF7E430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60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BF0A1-B154-4E53-A7B5-D875D3EB3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07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A3012-49D4-49E8-BA82-95F23BB15A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8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78AA3-1B09-4BE7-A928-F96D95EB8D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72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1B7DC-85CE-49AA-B605-7D73471C34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98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BF399-6B27-477D-BCD4-AADE4EDD3A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15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CDF72-DE04-4B1A-B42A-52990EA444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03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3C8836E-6C21-467B-9F76-A81204FD8D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 363 </a:t>
            </a:r>
            <a:r>
              <a:rPr lang="en-US" altLang="en-US" dirty="0" smtClean="0"/>
              <a:t>– Chapter 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What do we mean by names, scopes, bindings?</a:t>
            </a:r>
          </a:p>
          <a:p>
            <a:pPr eaLnBrk="1" hangingPunct="1"/>
            <a:endParaRPr lang="en-US" altLang="en-US" sz="1400" dirty="0" smtClean="0"/>
          </a:p>
          <a:p>
            <a:pPr eaLnBrk="1" hangingPunct="1"/>
            <a:r>
              <a:rPr lang="en-US" altLang="en-US" sz="2800" dirty="0" smtClean="0"/>
              <a:t>Names</a:t>
            </a:r>
            <a:endParaRPr lang="en-US" altLang="en-US" sz="1600" dirty="0" smtClean="0"/>
          </a:p>
          <a:p>
            <a:pPr lvl="1" eaLnBrk="1" hangingPunct="1"/>
            <a:r>
              <a:rPr lang="en-US" altLang="en-US" sz="2400" dirty="0" smtClean="0"/>
              <a:t>Aspect of PL </a:t>
            </a:r>
            <a:r>
              <a:rPr lang="en-US" altLang="en-US" sz="2400" u="sng" dirty="0" smtClean="0"/>
              <a:t>design</a:t>
            </a:r>
          </a:p>
          <a:p>
            <a:pPr lvl="1" eaLnBrk="1" hangingPunct="1"/>
            <a:endParaRPr lang="en-US" altLang="en-US" sz="2400" u="sng" dirty="0" smtClean="0"/>
          </a:p>
          <a:p>
            <a:pPr lvl="1" eaLnBrk="1" hangingPunct="1"/>
            <a:r>
              <a:rPr lang="en-US" altLang="en-US" sz="2400" dirty="0" smtClean="0"/>
              <a:t>(3.1) How does an object get a name? </a:t>
            </a:r>
          </a:p>
          <a:p>
            <a:pPr lvl="2" eaLnBrk="1" hangingPunct="1"/>
            <a:r>
              <a:rPr lang="en-US" altLang="en-US" dirty="0" smtClean="0"/>
              <a:t>Binding time &amp; object life-cycle</a:t>
            </a:r>
          </a:p>
          <a:p>
            <a:pPr lvl="2" eaLnBrk="1" hangingPunct="1"/>
            <a:endParaRPr lang="en-US" altLang="en-US" dirty="0" smtClean="0"/>
          </a:p>
          <a:p>
            <a:pPr lvl="1" eaLnBrk="1" hangingPunct="1"/>
            <a:r>
              <a:rPr lang="en-US" altLang="en-US" sz="2400" dirty="0" smtClean="0"/>
              <a:t>(3.2) Where does an object live?  </a:t>
            </a:r>
          </a:p>
          <a:p>
            <a:pPr lvl="2" eaLnBrk="1" hangingPunct="1"/>
            <a:r>
              <a:rPr lang="en-US" altLang="en-US" dirty="0" smtClean="0"/>
              <a:t>Memory allocation strategies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Heap allocation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Heap = another segment of memory.  Anytime you need some space, OS can give it to you.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Using “new” or </a:t>
            </a:r>
            <a:r>
              <a:rPr lang="en-US" altLang="en-US" dirty="0" err="1" smtClean="0"/>
              <a:t>alloc</a:t>
            </a:r>
            <a:r>
              <a:rPr lang="en-US" altLang="en-US" dirty="0" smtClean="0"/>
              <a:t>( )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Enlarging a dynamic type like </a:t>
            </a:r>
            <a:r>
              <a:rPr lang="en-US" altLang="en-US" dirty="0" err="1" smtClean="0"/>
              <a:t>ArrayList</a:t>
            </a:r>
            <a:r>
              <a:rPr lang="en-US" altLang="en-US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Implementation problem:  fragmentation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Internal  (allocate more than really need)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External  (p. 123, no one chunk is big enough)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Implementation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Free list:  list of addresses &amp; sizes of available holes</a:t>
            </a:r>
          </a:p>
          <a:p>
            <a:pPr eaLnBrk="1" hangingPunct="1"/>
            <a:r>
              <a:rPr lang="en-US" altLang="en-US" sz="2800" dirty="0" smtClean="0"/>
              <a:t>Strategies:</a:t>
            </a:r>
          </a:p>
          <a:p>
            <a:pPr lvl="1" eaLnBrk="1" hangingPunct="1"/>
            <a:r>
              <a:rPr lang="en-US" altLang="en-US" sz="2400" dirty="0" smtClean="0"/>
              <a:t>First fit:  find first hole big enough </a:t>
            </a:r>
            <a:r>
              <a:rPr lang="en-US" altLang="en-US" sz="2400" dirty="0" smtClean="0">
                <a:sym typeface="Wingdings" panose="05000000000000000000" pitchFamily="2" charset="2"/>
              </a:rPr>
              <a:t></a:t>
            </a:r>
            <a:endParaRPr lang="en-US" altLang="en-US" sz="2400" dirty="0" smtClean="0"/>
          </a:p>
          <a:p>
            <a:pPr lvl="1" eaLnBrk="1" hangingPunct="1"/>
            <a:r>
              <a:rPr lang="en-US" altLang="en-US" sz="2400" dirty="0" smtClean="0"/>
              <a:t>Best fit:  find </a:t>
            </a:r>
            <a:r>
              <a:rPr lang="en-US" altLang="en-US" sz="2400" smtClean="0"/>
              <a:t>smallest hole </a:t>
            </a:r>
            <a:r>
              <a:rPr lang="en-US" altLang="en-US" sz="2400" dirty="0" smtClean="0"/>
              <a:t>big enough </a:t>
            </a:r>
            <a:r>
              <a:rPr lang="en-US" altLang="en-US" sz="2400" dirty="0" smtClean="0">
                <a:sym typeface="Wingdings" panose="05000000000000000000" pitchFamily="2" charset="2"/>
              </a:rPr>
              <a:t>, to </a:t>
            </a:r>
            <a:r>
              <a:rPr lang="en-US" altLang="en-US" sz="2400" dirty="0" smtClean="0"/>
              <a:t>minimize external fragmentation</a:t>
            </a:r>
          </a:p>
          <a:p>
            <a:pPr lvl="1" eaLnBrk="1" hangingPunct="1"/>
            <a:r>
              <a:rPr lang="en-US" altLang="en-US" sz="2400" dirty="0" smtClean="0"/>
              <a:t>Worst fit:  fit into largest hole, to create largest possible remaining hole </a:t>
            </a:r>
            <a:r>
              <a:rPr lang="en-US" altLang="en-US" sz="2400" dirty="0" smtClean="0">
                <a:sym typeface="Wingdings" panose="05000000000000000000" pitchFamily="2" charset="2"/>
              </a:rPr>
              <a:t></a:t>
            </a:r>
            <a:endParaRPr lang="en-US" altLang="en-US" sz="2400" dirty="0" smtClean="0"/>
          </a:p>
          <a:p>
            <a:pPr eaLnBrk="1" hangingPunct="1"/>
            <a:r>
              <a:rPr lang="en-US" altLang="en-US" sz="2800" dirty="0" smtClean="0"/>
              <a:t>Allocation creates up to 2 small free areas</a:t>
            </a:r>
          </a:p>
          <a:p>
            <a:pPr eaLnBrk="1" hangingPunct="1"/>
            <a:r>
              <a:rPr lang="en-US" altLang="en-US" sz="2800" dirty="0" smtClean="0"/>
              <a:t>De-allocation:  coalesce free areas into larger holes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Multiple free-lists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7033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One free list is usually </a:t>
            </a:r>
            <a:r>
              <a:rPr lang="en-US" altLang="en-US" sz="2800" u="sng" dirty="0" smtClean="0"/>
              <a:t>too big</a:t>
            </a:r>
            <a:r>
              <a:rPr lang="en-US" altLang="en-US" sz="2800" dirty="0" smtClean="0"/>
              <a:t> to search thru</a:t>
            </a:r>
          </a:p>
          <a:p>
            <a:pPr eaLnBrk="1" hangingPunct="1"/>
            <a:r>
              <a:rPr lang="en-US" altLang="en-US" sz="2800" dirty="0" smtClean="0"/>
              <a:t>Use several lists, each of ~ same size</a:t>
            </a:r>
            <a:endParaRPr lang="en-US" altLang="en-US" sz="2400" dirty="0" smtClean="0"/>
          </a:p>
          <a:p>
            <a:pPr eaLnBrk="1" hangingPunct="1"/>
            <a:r>
              <a:rPr lang="en-US" altLang="en-US" sz="2800" dirty="0" smtClean="0">
                <a:solidFill>
                  <a:srgbClr val="FFFF00"/>
                </a:solidFill>
              </a:rPr>
              <a:t>Buddy system</a:t>
            </a:r>
          </a:p>
          <a:p>
            <a:pPr lvl="1" eaLnBrk="1" hangingPunct="1"/>
            <a:r>
              <a:rPr lang="en-US" altLang="en-US" sz="2400" dirty="0" smtClean="0"/>
              <a:t>Maintain list of free blocks of size 1,2,4,8, … bytes up to some maximum e.g. 1 MB</a:t>
            </a:r>
          </a:p>
          <a:p>
            <a:pPr lvl="1" eaLnBrk="1" hangingPunct="1"/>
            <a:r>
              <a:rPr lang="en-US" altLang="en-US" sz="2400" dirty="0" smtClean="0"/>
              <a:t>Initially, we have just 1 free block, the entire 1 MB.</a:t>
            </a:r>
          </a:p>
          <a:p>
            <a:pPr lvl="2" eaLnBrk="1" hangingPunct="1"/>
            <a:r>
              <a:rPr lang="en-US" altLang="en-US" sz="2000" dirty="0" smtClean="0"/>
              <a:t>Over time, this may get split up into smaller pieces (buddies).</a:t>
            </a:r>
          </a:p>
          <a:p>
            <a:pPr lvl="1" eaLnBrk="1" hangingPunct="1"/>
            <a:r>
              <a:rPr lang="en-US" altLang="en-US" sz="2400" dirty="0" smtClean="0"/>
              <a:t>Heap request:  round it up to next power of 2.</a:t>
            </a:r>
          </a:p>
          <a:p>
            <a:pPr lvl="1" eaLnBrk="1" hangingPunct="1"/>
            <a:r>
              <a:rPr lang="en-US" altLang="en-US" sz="2400" dirty="0" smtClean="0"/>
              <a:t>If region of size S is unavailable, take half of one from the 2S list.  When de-allocated, check to see if its buddy also free, then return to 2S list.</a:t>
            </a:r>
          </a:p>
          <a:p>
            <a:pPr lvl="1" eaLnBrk="1" hangingPunct="1"/>
            <a:r>
              <a:rPr lang="en-US" altLang="en-US" sz="2400" dirty="0" smtClean="0"/>
              <a:t>Fibonacci heap:  optimizes space not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599" cy="4414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6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1024</a:t>
                      </a:r>
                      <a:endParaRPr lang="en-US" sz="18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2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Request </a:t>
                      </a:r>
                    </a:p>
                    <a:p>
                      <a:r>
                        <a:rPr lang="en-US" sz="1800" dirty="0" smtClean="0"/>
                        <a:t>A = 70K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23" marB="4572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128</a:t>
                      </a:r>
                      <a:endParaRPr lang="en-US" sz="18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256</a:t>
                      </a:r>
                      <a:endParaRPr lang="en-US" sz="18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512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2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Request </a:t>
                      </a:r>
                    </a:p>
                    <a:p>
                      <a:r>
                        <a:rPr lang="en-US" sz="1800" dirty="0" smtClean="0"/>
                        <a:t>B = 35K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64</a:t>
                      </a:r>
                      <a:endParaRPr lang="en-US" sz="1800" dirty="0"/>
                    </a:p>
                  </a:txBody>
                  <a:tcPr marT="45723" marB="4572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256</a:t>
                      </a:r>
                      <a:endParaRPr lang="en-US" sz="18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512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2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Request </a:t>
                      </a:r>
                    </a:p>
                    <a:p>
                      <a:r>
                        <a:rPr lang="en-US" sz="1800" dirty="0" smtClean="0"/>
                        <a:t>C = 80K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64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512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Return A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64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512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2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Request </a:t>
                      </a:r>
                    </a:p>
                    <a:p>
                      <a:r>
                        <a:rPr lang="en-US" sz="1800" dirty="0" smtClean="0"/>
                        <a:t>D = 60K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512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Return B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64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512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Return D</a:t>
                      </a:r>
                      <a:endParaRPr lang="en-US" sz="1800" dirty="0"/>
                    </a:p>
                  </a:txBody>
                  <a:tcPr marT="45723" marB="45723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256</a:t>
                      </a:r>
                      <a:endParaRPr lang="en-US" sz="18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512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Return C</a:t>
                      </a:r>
                      <a:endParaRPr lang="en-US" sz="1800" dirty="0"/>
                    </a:p>
                  </a:txBody>
                  <a:tcPr marT="45723" marB="45723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1024</a:t>
                      </a:r>
                      <a:endParaRPr lang="en-US" sz="18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1318" name="TextBox 4"/>
          <p:cNvSpPr txBox="1">
            <a:spLocks noChangeArrowheads="1"/>
          </p:cNvSpPr>
          <p:nvPr/>
        </p:nvSpPr>
        <p:spPr bwMode="auto">
          <a:xfrm>
            <a:off x="609600" y="6019800"/>
            <a:ext cx="807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When a block of size 2</a:t>
            </a:r>
            <a:r>
              <a:rPr lang="en-US" altLang="en-US" sz="1800" baseline="30000"/>
              <a:t>k</a:t>
            </a:r>
            <a:r>
              <a:rPr lang="en-US" altLang="en-US" sz="1800"/>
              <a:t> is freed, memory manager only has to search other 2</a:t>
            </a:r>
            <a:r>
              <a:rPr lang="en-US" altLang="en-US" sz="1800" baseline="30000"/>
              <a:t>k</a:t>
            </a:r>
            <a:r>
              <a:rPr lang="en-US" altLang="en-US" sz="1800"/>
              <a:t> blocks to see if a merge is possible. </a:t>
            </a:r>
          </a:p>
        </p:txBody>
      </p:sp>
    </p:spTree>
    <p:extLst>
      <p:ext uri="{BB962C8B-B14F-4D97-AF65-F5344CB8AC3E}">
        <p14:creationId xmlns:p14="http://schemas.microsoft.com/office/powerpoint/2010/main" val="9836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De-allocating objects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Means we don’t need the space anymore.</a:t>
            </a:r>
          </a:p>
          <a:p>
            <a:pPr eaLnBrk="1" hangingPunct="1"/>
            <a:r>
              <a:rPr lang="en-US" altLang="en-US" smtClean="0"/>
              <a:t>Should this be explicit or implicit?</a:t>
            </a:r>
          </a:p>
          <a:p>
            <a:pPr lvl="1" eaLnBrk="1" hangingPunct="1"/>
            <a:r>
              <a:rPr lang="en-US" altLang="en-US" smtClean="0"/>
              <a:t>Explicit:  done by programmer.  Faster, but mistakes are costly.</a:t>
            </a:r>
          </a:p>
          <a:p>
            <a:pPr lvl="2" eaLnBrk="1" hangingPunct="1"/>
            <a:r>
              <a:rPr lang="en-US" altLang="en-US" smtClean="0"/>
              <a:t>De-allocate too soon:  my memory is being used by different object (dangling reference).</a:t>
            </a:r>
          </a:p>
          <a:p>
            <a:pPr lvl="2" eaLnBrk="1" hangingPunct="1"/>
            <a:r>
              <a:rPr lang="en-US" altLang="en-US" smtClean="0"/>
              <a:t>De-allocate too late:  memory “leak” = waste</a:t>
            </a:r>
          </a:p>
          <a:p>
            <a:pPr lvl="2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Implicit:  generally worth it.  </a:t>
            </a:r>
            <a:r>
              <a:rPr lang="en-US" altLang="en-US" smtClean="0">
                <a:sym typeface="Wingdings" panose="05000000000000000000" pitchFamily="2" charset="2"/>
              </a:rPr>
              <a:t>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Objects in your program are allocated </a:t>
            </a:r>
            <a:r>
              <a:rPr lang="en-US" altLang="en-US" u="sng" smtClean="0"/>
              <a:t>statically</a:t>
            </a:r>
            <a:r>
              <a:rPr lang="en-US" altLang="en-US" smtClean="0"/>
              <a:t>, to the </a:t>
            </a:r>
            <a:r>
              <a:rPr lang="en-US" altLang="en-US" u="sng" smtClean="0"/>
              <a:t>run-time stack</a:t>
            </a:r>
            <a:r>
              <a:rPr lang="en-US" altLang="en-US" smtClean="0"/>
              <a:t>, or to the </a:t>
            </a:r>
            <a:r>
              <a:rPr lang="en-US" altLang="en-US" u="sng" smtClean="0"/>
              <a:t>heap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Binding time</a:t>
            </a:r>
          </a:p>
          <a:p>
            <a:pPr lvl="1" eaLnBrk="1" hangingPunct="1"/>
            <a:r>
              <a:rPr lang="en-US" altLang="en-US" smtClean="0"/>
              <a:t>By the time we compile a program, we know addresses of static data, and data on run-time stack (unless there’s recursion!)</a:t>
            </a:r>
          </a:p>
          <a:p>
            <a:pPr lvl="1" eaLnBrk="1" hangingPunct="1"/>
            <a:r>
              <a:rPr lang="en-US" altLang="en-US" smtClean="0"/>
              <a:t>At run time, we determine addresses of dynamically allocated (heap) objects.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Scope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Variable names can be re-used </a:t>
            </a:r>
            <a:r>
              <a:rPr lang="en-US" altLang="en-US" sz="2800" dirty="0" smtClean="0">
                <a:sym typeface="Wingdings" panose="05000000000000000000" pitchFamily="2" charset="2"/>
              </a:rPr>
              <a:t>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Scope = Where you can use a variable name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sz="2400" dirty="0" smtClean="0"/>
              <a:t>(where the “binding is active”)</a:t>
            </a:r>
          </a:p>
          <a:p>
            <a:pPr eaLnBrk="1" hangingPunct="1">
              <a:buFontTx/>
              <a:buNone/>
            </a:pPr>
            <a:endParaRPr lang="en-US" altLang="en-US" sz="2400" dirty="0" smtClean="0"/>
          </a:p>
          <a:p>
            <a:pPr eaLnBrk="1" hangingPunct="1"/>
            <a:r>
              <a:rPr lang="en-US" altLang="en-US" sz="2800" dirty="0" smtClean="0"/>
              <a:t>Usually it’s the body of some block of code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Static scope is most common (done at compile time)</a:t>
            </a:r>
          </a:p>
          <a:p>
            <a:pPr eaLnBrk="1" hangingPunct="1"/>
            <a:r>
              <a:rPr lang="en-US" altLang="en-US" sz="2800" dirty="0" smtClean="0"/>
              <a:t>Dynamic scope (determined as program runs)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(3.3) Static scope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Determined at </a:t>
            </a:r>
            <a:r>
              <a:rPr lang="en-US" altLang="en-US" sz="2800" dirty="0" smtClean="0">
                <a:solidFill>
                  <a:schemeClr val="folHlink"/>
                </a:solidFill>
              </a:rPr>
              <a:t>compile</a:t>
            </a:r>
            <a:r>
              <a:rPr lang="en-US" altLang="en-US" sz="2800" dirty="0" smtClean="0"/>
              <a:t>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Looking at code, you can tell when </a:t>
            </a:r>
            <a:r>
              <a:rPr lang="en-US" altLang="en-US" sz="2400" dirty="0" err="1" smtClean="0"/>
              <a:t>var</a:t>
            </a:r>
            <a:r>
              <a:rPr lang="en-US" altLang="en-US" sz="2400" dirty="0" smtClean="0"/>
              <a:t> is alive</a:t>
            </a:r>
          </a:p>
          <a:p>
            <a:pPr eaLnBrk="1" hangingPunct="1">
              <a:lnSpc>
                <a:spcPct val="90000"/>
              </a:lnSpc>
            </a:pPr>
            <a:endParaRPr lang="en-US" alt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Simplest scope is to avoid issue: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No declarations </a:t>
            </a:r>
            <a:r>
              <a:rPr lang="en-US" altLang="en-US" sz="2400" dirty="0" smtClean="0">
                <a:sym typeface="Wingdings" panose="05000000000000000000" pitchFamily="2" charset="2"/>
              </a:rPr>
              <a:t> all variables are global 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sym typeface="Wingdings" panose="05000000000000000000" pitchFamily="2" charset="2"/>
              </a:rPr>
              <a:t>Typos hard to find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400" dirty="0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Fortran choices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Declarations optional:  assumes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-n is integer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“Common”:  share data between 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“Equivalence”: 2 arrays can share same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Local variables can be “saved”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Like “static” variable in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blocks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We’re used to this idea</a:t>
            </a:r>
          </a:p>
          <a:p>
            <a:pPr eaLnBrk="1" hangingPunct="1"/>
            <a:r>
              <a:rPr lang="en-US" altLang="en-US" sz="2800" smtClean="0"/>
              <a:t>Can reference anything in enclosing scope, but not inward</a:t>
            </a:r>
          </a:p>
          <a:p>
            <a:pPr lvl="1" eaLnBrk="1" hangingPunct="1"/>
            <a:r>
              <a:rPr lang="en-US" altLang="en-US" sz="2400" smtClean="0"/>
              <a:t>Compiler searches outward until it finds declaration.</a:t>
            </a:r>
          </a:p>
          <a:p>
            <a:pPr lvl="1" eaLnBrk="1" hangingPunct="1"/>
            <a:r>
              <a:rPr lang="en-US" altLang="en-US" sz="2400" smtClean="0"/>
              <a:t>Compiler inserts code to maintain “static link” to parent function.</a:t>
            </a:r>
          </a:p>
          <a:p>
            <a:pPr eaLnBrk="1" hangingPunct="1"/>
            <a:r>
              <a:rPr lang="en-US" altLang="en-US" sz="2800" smtClean="0"/>
              <a:t>Local declaration </a:t>
            </a:r>
            <a:r>
              <a:rPr lang="en-US" altLang="en-US" sz="2800" u="sng" smtClean="0"/>
              <a:t>hides</a:t>
            </a:r>
            <a:r>
              <a:rPr lang="en-US" altLang="en-US" sz="2800" smtClean="0"/>
              <a:t> outer one</a:t>
            </a:r>
          </a:p>
          <a:p>
            <a:pPr lvl="1" eaLnBrk="1" hangingPunct="1"/>
            <a:r>
              <a:rPr lang="en-US" altLang="en-US" sz="2400" smtClean="0"/>
              <a:t>Scope resolution operator:  Ada, C++</a:t>
            </a:r>
          </a:p>
          <a:p>
            <a:pPr lvl="1" eaLnBrk="1" hangingPunct="1"/>
            <a:r>
              <a:rPr lang="en-US" altLang="en-US" sz="2400" smtClean="0"/>
              <a:t>Similar to “super.” in Java inheritance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Declaration order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Does the order of </a:t>
            </a:r>
            <a:r>
              <a:rPr lang="en-US" altLang="en-US" dirty="0" err="1" smtClean="0"/>
              <a:t>var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decl</a:t>
            </a:r>
            <a:r>
              <a:rPr lang="en-US" altLang="en-US" dirty="0" smtClean="0"/>
              <a:t> affect scope?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Two approaches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Scope is entire block where declared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sym typeface="Wingdings" panose="05000000000000000000" pitchFamily="2" charset="2"/>
              </a:rPr>
              <a:t> </a:t>
            </a:r>
            <a:r>
              <a:rPr lang="en-US" altLang="en-US" dirty="0" smtClean="0"/>
              <a:t>Declare all variables at beginning.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en-US" altLang="en-US" dirty="0" smtClean="0">
                <a:sym typeface="Wingdings" panose="05000000000000000000" pitchFamily="2" charset="2"/>
              </a:rPr>
              <a:t> Makes sense to say </a:t>
            </a:r>
            <a:r>
              <a:rPr lang="en-US" altLang="en-US" dirty="0" err="1" smtClean="0">
                <a:sym typeface="Wingdings" panose="05000000000000000000" pitchFamily="2" charset="2"/>
              </a:rPr>
              <a:t>v</a:t>
            </a:r>
            <a:r>
              <a:rPr lang="en-US" altLang="en-US" dirty="0" err="1" smtClean="0"/>
              <a:t>ars</a:t>
            </a:r>
            <a:r>
              <a:rPr lang="en-US" altLang="en-US" dirty="0" smtClean="0"/>
              <a:t> are declared before used.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Scope is from </a:t>
            </a:r>
            <a:r>
              <a:rPr lang="en-US" altLang="en-US" dirty="0" err="1" smtClean="0"/>
              <a:t>decl</a:t>
            </a:r>
            <a:r>
              <a:rPr lang="en-US" altLang="en-US" dirty="0" smtClean="0"/>
              <a:t> to end of block  </a:t>
            </a:r>
            <a:r>
              <a:rPr lang="en-US" altLang="en-US" dirty="0" smtClean="0">
                <a:sym typeface="Wingdings" panose="05000000000000000000" pitchFamily="2" charset="2"/>
              </a:rPr>
              <a:t>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en-US" altLang="en-US" dirty="0" smtClean="0">
                <a:sym typeface="Wingdings" panose="05000000000000000000" pitchFamily="2" charset="2"/>
              </a:rPr>
              <a:t> Fixes confusing error, p. 132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en-US" altLang="en-US" dirty="0" smtClean="0"/>
              <a:t> C still required all </a:t>
            </a:r>
            <a:r>
              <a:rPr lang="en-US" altLang="en-US" dirty="0" err="1" smtClean="0"/>
              <a:t>var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decl</a:t>
            </a:r>
            <a:r>
              <a:rPr lang="en-US" altLang="en-US" dirty="0" smtClean="0"/>
              <a:t> at beginning, as legacy of old style.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AutoShape 2"/>
          <p:cNvSpPr>
            <a:spLocks noChangeArrowheads="1"/>
          </p:cNvSpPr>
          <p:nvPr/>
        </p:nvSpPr>
        <p:spPr bwMode="auto">
          <a:xfrm>
            <a:off x="685800" y="4191000"/>
            <a:ext cx="1524000" cy="1219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571" name="AutoShape 3"/>
          <p:cNvSpPr>
            <a:spLocks noChangeArrowheads="1"/>
          </p:cNvSpPr>
          <p:nvPr/>
        </p:nvSpPr>
        <p:spPr bwMode="auto">
          <a:xfrm>
            <a:off x="5029200" y="4191000"/>
            <a:ext cx="1524000" cy="1219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4648200" y="304800"/>
            <a:ext cx="0" cy="601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3" name="AutoShape 5"/>
          <p:cNvSpPr>
            <a:spLocks noChangeArrowheads="1"/>
          </p:cNvSpPr>
          <p:nvPr/>
        </p:nvSpPr>
        <p:spPr bwMode="auto">
          <a:xfrm>
            <a:off x="2743200" y="4191000"/>
            <a:ext cx="1209675" cy="1219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574" name="AutoShape 6"/>
          <p:cNvSpPr>
            <a:spLocks noChangeArrowheads="1"/>
          </p:cNvSpPr>
          <p:nvPr/>
        </p:nvSpPr>
        <p:spPr bwMode="auto">
          <a:xfrm>
            <a:off x="7239000" y="4191000"/>
            <a:ext cx="1209675" cy="1219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609600" y="1600200"/>
            <a:ext cx="16002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“Hi, what’s</a:t>
            </a:r>
          </a:p>
          <a:p>
            <a:pPr algn="ctr"/>
            <a:r>
              <a:rPr lang="en-US" altLang="en-US"/>
              <a:t>your name?”</a:t>
            </a:r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3048000" y="1752600"/>
            <a:ext cx="12192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dirty="0" smtClean="0"/>
              <a:t>“Bob.”</a:t>
            </a:r>
            <a:endParaRPr lang="en-US" altLang="en-US" dirty="0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4800600" y="1600200"/>
            <a:ext cx="19050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“When did you</a:t>
            </a:r>
          </a:p>
          <a:p>
            <a:pPr algn="ctr"/>
            <a:r>
              <a:rPr lang="en-US" altLang="en-US"/>
              <a:t>get that name?”</a:t>
            </a: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7086600" y="1600200"/>
            <a:ext cx="18288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“When I was</a:t>
            </a:r>
          </a:p>
          <a:p>
            <a:pPr algn="ctr"/>
            <a:r>
              <a:rPr lang="en-US" altLang="en-US"/>
              <a:t>compiled.”</a:t>
            </a:r>
          </a:p>
        </p:txBody>
      </p:sp>
      <p:sp>
        <p:nvSpPr>
          <p:cNvPr id="5131" name="Freeform 11"/>
          <p:cNvSpPr>
            <a:spLocks/>
          </p:cNvSpPr>
          <p:nvPr/>
        </p:nvSpPr>
        <p:spPr bwMode="auto">
          <a:xfrm>
            <a:off x="685800" y="2514600"/>
            <a:ext cx="381000" cy="1676400"/>
          </a:xfrm>
          <a:custGeom>
            <a:avLst/>
            <a:gdLst>
              <a:gd name="T0" fmla="*/ 381000 w 240"/>
              <a:gd name="T1" fmla="*/ 1676400 h 1008"/>
              <a:gd name="T2" fmla="*/ 0 w 240"/>
              <a:gd name="T3" fmla="*/ 718457 h 1008"/>
              <a:gd name="T4" fmla="*/ 381000 w 240"/>
              <a:gd name="T5" fmla="*/ 0 h 10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" h="1008">
                <a:moveTo>
                  <a:pt x="240" y="1008"/>
                </a:moveTo>
                <a:cubicBezTo>
                  <a:pt x="120" y="804"/>
                  <a:pt x="0" y="600"/>
                  <a:pt x="0" y="432"/>
                </a:cubicBezTo>
                <a:cubicBezTo>
                  <a:pt x="0" y="264"/>
                  <a:pt x="80" y="40"/>
                  <a:pt x="240" y="0"/>
                </a:cubicBezTo>
              </a:path>
            </a:pathLst>
          </a:cu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Freeform 12"/>
          <p:cNvSpPr>
            <a:spLocks/>
          </p:cNvSpPr>
          <p:nvPr/>
        </p:nvSpPr>
        <p:spPr bwMode="auto">
          <a:xfrm>
            <a:off x="4864100" y="2514600"/>
            <a:ext cx="546100" cy="1676400"/>
          </a:xfrm>
          <a:custGeom>
            <a:avLst/>
            <a:gdLst>
              <a:gd name="T0" fmla="*/ 546100 w 344"/>
              <a:gd name="T1" fmla="*/ 1676400 h 1008"/>
              <a:gd name="T2" fmla="*/ 12700 w 344"/>
              <a:gd name="T3" fmla="*/ 718457 h 1008"/>
              <a:gd name="T4" fmla="*/ 469900 w 344"/>
              <a:gd name="T5" fmla="*/ 0 h 10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44" h="1008">
                <a:moveTo>
                  <a:pt x="344" y="1008"/>
                </a:moveTo>
                <a:cubicBezTo>
                  <a:pt x="180" y="804"/>
                  <a:pt x="16" y="600"/>
                  <a:pt x="8" y="432"/>
                </a:cubicBezTo>
                <a:cubicBezTo>
                  <a:pt x="0" y="264"/>
                  <a:pt x="148" y="132"/>
                  <a:pt x="296" y="0"/>
                </a:cubicBezTo>
              </a:path>
            </a:pathLst>
          </a:cu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Freeform 13"/>
          <p:cNvSpPr>
            <a:spLocks/>
          </p:cNvSpPr>
          <p:nvPr/>
        </p:nvSpPr>
        <p:spPr bwMode="auto">
          <a:xfrm>
            <a:off x="3352800" y="2667000"/>
            <a:ext cx="673100" cy="1524000"/>
          </a:xfrm>
          <a:custGeom>
            <a:avLst/>
            <a:gdLst>
              <a:gd name="T0" fmla="*/ 0 w 424"/>
              <a:gd name="T1" fmla="*/ 1524000 h 912"/>
              <a:gd name="T2" fmla="*/ 609600 w 424"/>
              <a:gd name="T3" fmla="*/ 641684 h 912"/>
              <a:gd name="T4" fmla="*/ 381000 w 424"/>
              <a:gd name="T5" fmla="*/ 0 h 9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4" h="912">
                <a:moveTo>
                  <a:pt x="0" y="912"/>
                </a:moveTo>
                <a:cubicBezTo>
                  <a:pt x="172" y="724"/>
                  <a:pt x="344" y="536"/>
                  <a:pt x="384" y="384"/>
                </a:cubicBezTo>
                <a:cubicBezTo>
                  <a:pt x="424" y="232"/>
                  <a:pt x="240" y="72"/>
                  <a:pt x="240" y="0"/>
                </a:cubicBezTo>
              </a:path>
            </a:pathLst>
          </a:cu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Freeform 14"/>
          <p:cNvSpPr>
            <a:spLocks/>
          </p:cNvSpPr>
          <p:nvPr/>
        </p:nvSpPr>
        <p:spPr bwMode="auto">
          <a:xfrm>
            <a:off x="7848600" y="2590800"/>
            <a:ext cx="558800" cy="1600200"/>
          </a:xfrm>
          <a:custGeom>
            <a:avLst/>
            <a:gdLst>
              <a:gd name="T0" fmla="*/ 0 w 352"/>
              <a:gd name="T1" fmla="*/ 1600200 h 1008"/>
              <a:gd name="T2" fmla="*/ 533400 w 352"/>
              <a:gd name="T3" fmla="*/ 762000 h 1008"/>
              <a:gd name="T4" fmla="*/ 152400 w 352"/>
              <a:gd name="T5" fmla="*/ 0 h 10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52" h="1008">
                <a:moveTo>
                  <a:pt x="0" y="1008"/>
                </a:moveTo>
                <a:cubicBezTo>
                  <a:pt x="160" y="828"/>
                  <a:pt x="320" y="648"/>
                  <a:pt x="336" y="480"/>
                </a:cubicBezTo>
                <a:cubicBezTo>
                  <a:pt x="352" y="312"/>
                  <a:pt x="224" y="156"/>
                  <a:pt x="96" y="0"/>
                </a:cubicBezTo>
              </a:path>
            </a:pathLst>
          </a:cu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Recursive declarations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If I have to declare something before I use it, how do I say: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/>
              <a:t>			</a:t>
            </a:r>
            <a:r>
              <a:rPr lang="en-US" altLang="en-US" sz="2400" i="1" smtClean="0"/>
              <a:t>A </a:t>
            </a:r>
            <a:r>
              <a:rPr lang="en-US" altLang="en-US" sz="2400" i="1" smtClean="0">
                <a:solidFill>
                  <a:schemeClr val="folHlink"/>
                </a:solidFill>
              </a:rPr>
              <a:t>lake</a:t>
            </a:r>
            <a:r>
              <a:rPr lang="en-US" altLang="en-US" sz="2400" i="1" smtClean="0"/>
              <a:t> has 1+ islands</a:t>
            </a:r>
          </a:p>
          <a:p>
            <a:pPr lvl="1" eaLnBrk="1" hangingPunct="1">
              <a:buFontTx/>
              <a:buNone/>
            </a:pPr>
            <a:r>
              <a:rPr lang="en-US" altLang="en-US" sz="2400" i="1" smtClean="0"/>
              <a:t>			An </a:t>
            </a:r>
            <a:r>
              <a:rPr lang="en-US" altLang="en-US" sz="2400" i="1" smtClean="0">
                <a:solidFill>
                  <a:schemeClr val="folHlink"/>
                </a:solidFill>
              </a:rPr>
              <a:t>island</a:t>
            </a:r>
            <a:r>
              <a:rPr lang="en-US" altLang="en-US" sz="2400" i="1" smtClean="0"/>
              <a:t> has 1+ lakes</a:t>
            </a:r>
          </a:p>
          <a:p>
            <a:pPr lvl="1" eaLnBrk="1" hangingPunct="1"/>
            <a:r>
              <a:rPr lang="en-US" altLang="en-US" sz="2400" smtClean="0"/>
              <a:t>Which should I declare first???</a:t>
            </a:r>
          </a:p>
          <a:p>
            <a:pPr lvl="1" eaLnBrk="1" hangingPunct="1"/>
            <a:endParaRPr lang="en-US" altLang="en-US" sz="2400" smtClean="0"/>
          </a:p>
          <a:p>
            <a:pPr lvl="1" eaLnBrk="1" hangingPunct="1"/>
            <a:r>
              <a:rPr lang="en-US" altLang="en-US" sz="2400" smtClean="0"/>
              <a:t>We can use a “forward declaration” which declares just the name of something.</a:t>
            </a:r>
          </a:p>
          <a:p>
            <a:pPr lvl="1" eaLnBrk="1" hangingPunct="1"/>
            <a:r>
              <a:rPr lang="en-US" altLang="en-US" sz="2400" smtClean="0"/>
              <a:t>Or the PL can dispense with the “declare before use” requirement.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(3.3.4) Modules (just skim this section)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(3.3.6) Dynamic scope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(3.5) Deep and shallow binding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Modules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Large programs written in multiple files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Mechanism to encapsulate variables, data types &amp; functions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folHlink"/>
                </a:solidFill>
              </a:rPr>
              <a:t>“Module interface” specifies how to share (import/export) objects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	 Global variables that can travel 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Called “packages” in Ada, “namespaces” in C++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 scope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Binding between names &amp; objects depends on </a:t>
            </a:r>
            <a:r>
              <a:rPr lang="en-US" altLang="en-US" dirty="0" smtClean="0">
                <a:solidFill>
                  <a:schemeClr val="folHlink"/>
                </a:solidFill>
              </a:rPr>
              <a:t>program execution</a:t>
            </a:r>
            <a:r>
              <a:rPr lang="en-US" altLang="en-US" dirty="0" smtClean="0"/>
              <a:t>!</a:t>
            </a:r>
          </a:p>
          <a:p>
            <a:pPr lvl="1" eaLnBrk="1" hangingPunct="1"/>
            <a:r>
              <a:rPr lang="en-US" altLang="en-US" dirty="0" smtClean="0"/>
              <a:t>Must use “most recent” binding</a:t>
            </a:r>
          </a:p>
          <a:p>
            <a:pPr lvl="1" eaLnBrk="1" hangingPunct="1"/>
            <a:r>
              <a:rPr lang="en-US" altLang="en-US" dirty="0" smtClean="0"/>
              <a:t>Compiler cannot determine type of variable!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sym typeface="Wingdings" panose="05000000000000000000" pitchFamily="2" charset="2"/>
              </a:rPr>
              <a:t> </a:t>
            </a:r>
            <a:r>
              <a:rPr lang="en-US" altLang="en-US" dirty="0" smtClean="0"/>
              <a:t>Mainly used for interpreted languages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Ex. p. 143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u="sng" smtClean="0"/>
              <a:t>Code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a: integer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procedure first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    a :=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procedure second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    a: integer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    first()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main()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    a :=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    second()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    print(a)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smtClean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u="sng" smtClean="0"/>
              <a:t>Execution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a: integer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main()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    a :=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    second()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        a:  integer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        first()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            a :=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    print(a)</a:t>
            </a:r>
          </a:p>
        </p:txBody>
      </p:sp>
      <p:sp>
        <p:nvSpPr>
          <p:cNvPr id="31749" name="Freeform 5"/>
          <p:cNvSpPr>
            <a:spLocks/>
          </p:cNvSpPr>
          <p:nvPr/>
        </p:nvSpPr>
        <p:spPr bwMode="auto">
          <a:xfrm rot="-250226">
            <a:off x="6858000" y="4191000"/>
            <a:ext cx="774700" cy="914400"/>
          </a:xfrm>
          <a:custGeom>
            <a:avLst/>
            <a:gdLst>
              <a:gd name="T0" fmla="*/ 0 w 632"/>
              <a:gd name="T1" fmla="*/ 914400 h 912"/>
              <a:gd name="T2" fmla="*/ 706056 w 632"/>
              <a:gd name="T3" fmla="*/ 433137 h 912"/>
              <a:gd name="T4" fmla="*/ 411866 w 632"/>
              <a:gd name="T5" fmla="*/ 0 h 9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32" h="912">
                <a:moveTo>
                  <a:pt x="0" y="912"/>
                </a:moveTo>
                <a:cubicBezTo>
                  <a:pt x="260" y="748"/>
                  <a:pt x="520" y="584"/>
                  <a:pt x="576" y="432"/>
                </a:cubicBezTo>
                <a:cubicBezTo>
                  <a:pt x="632" y="280"/>
                  <a:pt x="376" y="40"/>
                  <a:pt x="336" y="0"/>
                </a:cubicBezTo>
              </a:path>
            </a:pathLst>
          </a:cu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Freeform 6"/>
          <p:cNvSpPr>
            <a:spLocks/>
          </p:cNvSpPr>
          <p:nvPr/>
        </p:nvSpPr>
        <p:spPr bwMode="auto">
          <a:xfrm>
            <a:off x="6477000" y="2362200"/>
            <a:ext cx="1917700" cy="2743200"/>
          </a:xfrm>
          <a:custGeom>
            <a:avLst/>
            <a:gdLst>
              <a:gd name="T0" fmla="*/ 533400 w 1208"/>
              <a:gd name="T1" fmla="*/ 2743200 h 2064"/>
              <a:gd name="T2" fmla="*/ 1828800 w 1208"/>
              <a:gd name="T3" fmla="*/ 1531088 h 2064"/>
              <a:gd name="T4" fmla="*/ 0 w 1208"/>
              <a:gd name="T5" fmla="*/ 0 h 20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8" h="2064">
                <a:moveTo>
                  <a:pt x="336" y="2064"/>
                </a:moveTo>
                <a:cubicBezTo>
                  <a:pt x="772" y="1780"/>
                  <a:pt x="1208" y="1496"/>
                  <a:pt x="1152" y="1152"/>
                </a:cubicBezTo>
                <a:cubicBezTo>
                  <a:pt x="1096" y="808"/>
                  <a:pt x="548" y="404"/>
                  <a:pt x="0" y="0"/>
                </a:cubicBezTo>
              </a:path>
            </a:pathLst>
          </a:cu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Another example p.145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/>
              <a:t>max_score: integer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function scaled_score(raw:integer):real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    return raw/max_score*100                      // which max_score is this?</a:t>
            </a:r>
          </a:p>
          <a:p>
            <a:pPr eaLnBrk="1" hangingPunct="1">
              <a:buFontTx/>
              <a:buNone/>
            </a:pPr>
            <a:endParaRPr lang="en-US" altLang="en-US" sz="1000" smtClean="0"/>
          </a:p>
          <a:p>
            <a:pPr eaLnBrk="1" hangingPunct="1">
              <a:buFontTx/>
              <a:buNone/>
            </a:pPr>
            <a:r>
              <a:rPr lang="en-US" altLang="en-US" sz="2000" smtClean="0"/>
              <a:t>main()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    max_score: real := 0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    …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    foreach student in class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        student.percent := scaled_score(student.points)</a:t>
            </a:r>
          </a:p>
          <a:p>
            <a:pPr eaLnBrk="1" hangingPunct="1">
              <a:buFontTx/>
              <a:buNone/>
            </a:pPr>
            <a:endParaRPr lang="en-US" altLang="en-US" sz="2000" smtClean="0"/>
          </a:p>
          <a:p>
            <a:pPr eaLnBrk="1" hangingPunct="1"/>
            <a:r>
              <a:rPr lang="en-US" altLang="en-US" sz="2800" smtClean="0"/>
              <a:t>With dynamic scoping, we confuse global with local variable.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Implementing dynamic scope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*** Maintain stack of bindings (declarations)</a:t>
            </a:r>
          </a:p>
          <a:p>
            <a:pPr eaLnBrk="1" hangingPunct="1"/>
            <a:endParaRPr lang="en-US" altLang="en-US" sz="1600" smtClean="0"/>
          </a:p>
          <a:p>
            <a:pPr eaLnBrk="1" hangingPunct="1"/>
            <a:r>
              <a:rPr lang="en-US" altLang="en-US" smtClean="0"/>
              <a:t>Each time a function is called, its local vars pushed onto stack with their bindings</a:t>
            </a:r>
          </a:p>
          <a:p>
            <a:pPr eaLnBrk="1" hangingPunct="1"/>
            <a:r>
              <a:rPr lang="en-US" altLang="en-US" smtClean="0"/>
              <a:t>When we reference a variable, look down the stack for its binding</a:t>
            </a:r>
          </a:p>
          <a:p>
            <a:pPr eaLnBrk="1" hangingPunct="1"/>
            <a:r>
              <a:rPr lang="en-US" altLang="en-US" smtClean="0"/>
              <a:t>When function returns, pop bindings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Referencing environment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In dynamic scope, what happens when we pass a function B as a parameter to another function A?  </a:t>
            </a:r>
          </a:p>
          <a:p>
            <a:pPr lvl="1" eaLnBrk="1" hangingPunct="1"/>
            <a:r>
              <a:rPr lang="en-US" altLang="en-US" sz="2400" dirty="0" smtClean="0">
                <a:solidFill>
                  <a:schemeClr val="folHlink"/>
                </a:solidFill>
              </a:rPr>
              <a:t>Deep binding</a:t>
            </a:r>
            <a:r>
              <a:rPr lang="en-US" altLang="en-US" sz="2400" dirty="0" smtClean="0"/>
              <a:t>:  Apply B’s scope when B is passed as parameter.</a:t>
            </a:r>
          </a:p>
          <a:p>
            <a:pPr lvl="1" eaLnBrk="1" hangingPunct="1"/>
            <a:r>
              <a:rPr lang="en-US" altLang="en-US" sz="2400" dirty="0" smtClean="0">
                <a:solidFill>
                  <a:schemeClr val="folHlink"/>
                </a:solidFill>
              </a:rPr>
              <a:t>Shallow binding</a:t>
            </a:r>
            <a:r>
              <a:rPr lang="en-US" altLang="en-US" sz="2400" dirty="0" smtClean="0"/>
              <a:t>:  Apply B’s scope when we actually call B.  (shallow = seen more recently)</a:t>
            </a:r>
          </a:p>
          <a:p>
            <a:pPr lvl="1" eaLnBrk="1" hangingPunct="1"/>
            <a:endParaRPr lang="en-US" altLang="en-US" sz="2400" dirty="0" smtClean="0"/>
          </a:p>
          <a:p>
            <a:pPr eaLnBrk="1" hangingPunct="1"/>
            <a:r>
              <a:rPr lang="en-US" altLang="en-US" sz="2800" dirty="0" smtClean="0"/>
              <a:t>In static scope, only deep binding makes sense.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smtClean="0"/>
              <a:t>threshold:  integer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function older(p: person): </a:t>
            </a:r>
            <a:r>
              <a:rPr lang="en-US" altLang="en-US" sz="2000" dirty="0" err="1" smtClean="0"/>
              <a:t>boolean</a:t>
            </a:r>
            <a:endParaRPr lang="en-US" altLang="en-US" sz="2000" dirty="0" smtClean="0"/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 return </a:t>
            </a:r>
            <a:r>
              <a:rPr lang="en-US" altLang="en-US" sz="2000" dirty="0" err="1" smtClean="0"/>
              <a:t>p.age</a:t>
            </a:r>
            <a:r>
              <a:rPr lang="en-US" altLang="en-US" sz="2000" dirty="0" smtClean="0"/>
              <a:t> &gt; threshold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procedure show(p: person, 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                         c: function)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 threshold:  integer := 20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 if </a:t>
            </a:r>
            <a:r>
              <a:rPr lang="en-US" altLang="en-US" sz="2000" dirty="0">
                <a:solidFill>
                  <a:srgbClr val="FFFF00"/>
                </a:solidFill>
              </a:rPr>
              <a:t>c</a:t>
            </a:r>
            <a:r>
              <a:rPr lang="en-US" altLang="en-US" sz="2000" dirty="0" smtClean="0">
                <a:solidFill>
                  <a:srgbClr val="FFFF00"/>
                </a:solidFill>
              </a:rPr>
              <a:t>(p</a:t>
            </a:r>
            <a:r>
              <a:rPr lang="en-US" altLang="en-US" sz="2000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    print(p)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main( 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  threshold := 35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  show(p, </a:t>
            </a:r>
            <a:r>
              <a:rPr lang="en-US" altLang="en-US" sz="2000" dirty="0" smtClean="0">
                <a:solidFill>
                  <a:srgbClr val="FFFF00"/>
                </a:solidFill>
              </a:rPr>
              <a:t>older</a:t>
            </a:r>
            <a:r>
              <a:rPr lang="en-US" altLang="en-US" sz="2000" dirty="0" smtClean="0"/>
              <a:t>)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3581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u="sng" smtClean="0"/>
              <a:t>Execution</a:t>
            </a:r>
            <a:r>
              <a:rPr lang="en-US" altLang="en-US" sz="2800" smtClean="0"/>
              <a:t>: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main( )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   threshold := 35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   show(p, older)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      threshold : integer := 20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      older(p)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         return p.age &gt; threshold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      if &lt;</a:t>
            </a:r>
            <a:r>
              <a:rPr lang="en-US" altLang="en-US" sz="2000" i="1" smtClean="0"/>
              <a:t>return value is true</a:t>
            </a:r>
            <a:r>
              <a:rPr lang="en-US" altLang="en-US" sz="2000" smtClean="0"/>
              <a:t>&gt;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         print(p)</a:t>
            </a:r>
          </a:p>
        </p:txBody>
      </p:sp>
      <p:sp>
        <p:nvSpPr>
          <p:cNvPr id="37893" name="Freeform 5"/>
          <p:cNvSpPr>
            <a:spLocks/>
          </p:cNvSpPr>
          <p:nvPr/>
        </p:nvSpPr>
        <p:spPr bwMode="auto">
          <a:xfrm>
            <a:off x="7848600" y="3352800"/>
            <a:ext cx="596900" cy="762000"/>
          </a:xfrm>
          <a:custGeom>
            <a:avLst/>
            <a:gdLst>
              <a:gd name="T0" fmla="*/ 381000 w 376"/>
              <a:gd name="T1" fmla="*/ 762000 h 480"/>
              <a:gd name="T2" fmla="*/ 533400 w 376"/>
              <a:gd name="T3" fmla="*/ 304800 h 480"/>
              <a:gd name="T4" fmla="*/ 0 w 376"/>
              <a:gd name="T5" fmla="*/ 0 h 4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6" h="480">
                <a:moveTo>
                  <a:pt x="240" y="480"/>
                </a:moveTo>
                <a:cubicBezTo>
                  <a:pt x="308" y="376"/>
                  <a:pt x="376" y="272"/>
                  <a:pt x="336" y="192"/>
                </a:cubicBezTo>
                <a:cubicBezTo>
                  <a:pt x="296" y="112"/>
                  <a:pt x="148" y="56"/>
                  <a:pt x="0" y="0"/>
                </a:cubicBezTo>
              </a:path>
            </a:pathLst>
          </a:cu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Freeform 6"/>
          <p:cNvSpPr>
            <a:spLocks/>
          </p:cNvSpPr>
          <p:nvPr/>
        </p:nvSpPr>
        <p:spPr bwMode="auto">
          <a:xfrm>
            <a:off x="6705600" y="2667000"/>
            <a:ext cx="2032000" cy="1447800"/>
          </a:xfrm>
          <a:custGeom>
            <a:avLst/>
            <a:gdLst>
              <a:gd name="T0" fmla="*/ 1676400 w 1280"/>
              <a:gd name="T1" fmla="*/ 1447800 h 912"/>
              <a:gd name="T2" fmla="*/ 1752600 w 1280"/>
              <a:gd name="T3" fmla="*/ 381000 h 912"/>
              <a:gd name="T4" fmla="*/ 0 w 1280"/>
              <a:gd name="T5" fmla="*/ 0 h 9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80" h="912">
                <a:moveTo>
                  <a:pt x="1056" y="912"/>
                </a:moveTo>
                <a:cubicBezTo>
                  <a:pt x="1168" y="652"/>
                  <a:pt x="1280" y="392"/>
                  <a:pt x="1104" y="240"/>
                </a:cubicBezTo>
                <a:cubicBezTo>
                  <a:pt x="928" y="88"/>
                  <a:pt x="464" y="44"/>
                  <a:pt x="0" y="0"/>
                </a:cubicBezTo>
              </a:path>
            </a:pathLst>
          </a:cu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4800600" y="5257800"/>
            <a:ext cx="4038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Deep binding = older’s reference environment is set at the time we call show(p, older).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Restrictions on names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733800" cy="4525963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Some PL are more flexible than others…</a:t>
            </a:r>
          </a:p>
          <a:p>
            <a:pPr eaLnBrk="1" hangingPunct="1"/>
            <a:endParaRPr lang="en-US" altLang="en-US" sz="1200" dirty="0" smtClean="0"/>
          </a:p>
          <a:p>
            <a:pPr lvl="1" eaLnBrk="1" hangingPunct="1"/>
            <a:r>
              <a:rPr lang="en-US" altLang="en-US" sz="2000" dirty="0" smtClean="0"/>
              <a:t>Primitive types are usually 1</a:t>
            </a:r>
            <a:r>
              <a:rPr lang="en-US" altLang="en-US" sz="2000" baseline="30000" dirty="0" smtClean="0"/>
              <a:t>st</a:t>
            </a:r>
            <a:r>
              <a:rPr lang="en-US" altLang="en-US" sz="2000" dirty="0" smtClean="0"/>
              <a:t> class</a:t>
            </a:r>
          </a:p>
          <a:p>
            <a:pPr lvl="1" eaLnBrk="1" hangingPunct="1"/>
            <a:endParaRPr lang="en-US" altLang="en-US" sz="1200" dirty="0" smtClean="0"/>
          </a:p>
          <a:p>
            <a:pPr lvl="1" eaLnBrk="1" hangingPunct="1"/>
            <a:r>
              <a:rPr lang="en-US" altLang="en-US" sz="2000" dirty="0" smtClean="0"/>
              <a:t>Arrays usually 2</a:t>
            </a:r>
            <a:r>
              <a:rPr lang="en-US" altLang="en-US" sz="2000" baseline="30000" dirty="0" smtClean="0"/>
              <a:t>nd</a:t>
            </a:r>
            <a:r>
              <a:rPr lang="en-US" altLang="en-US" sz="2000" dirty="0" smtClean="0"/>
              <a:t> class</a:t>
            </a:r>
            <a:br>
              <a:rPr lang="en-US" altLang="en-US" sz="2000" dirty="0" smtClean="0"/>
            </a:br>
            <a:endParaRPr lang="en-US" altLang="en-US" sz="2000" dirty="0" smtClean="0"/>
          </a:p>
          <a:p>
            <a:pPr lvl="1" eaLnBrk="1" hangingPunct="1"/>
            <a:r>
              <a:rPr lang="en-US" altLang="en-US" sz="2000" dirty="0" smtClean="0"/>
              <a:t>Functions traditionally 3</a:t>
            </a:r>
            <a:r>
              <a:rPr lang="en-US" altLang="en-US" sz="2000" baseline="30000" dirty="0" smtClean="0"/>
              <a:t>rd</a:t>
            </a:r>
            <a:r>
              <a:rPr lang="en-US" altLang="en-US" sz="2000" dirty="0" smtClean="0"/>
              <a:t> class, but 1</a:t>
            </a:r>
            <a:r>
              <a:rPr lang="en-US" altLang="en-US" sz="2000" baseline="30000" dirty="0" smtClean="0"/>
              <a:t>st</a:t>
            </a:r>
            <a:r>
              <a:rPr lang="en-US" altLang="en-US" sz="2000" dirty="0" smtClean="0"/>
              <a:t> class in C, C++, Ada</a:t>
            </a:r>
          </a:p>
          <a:p>
            <a:pPr lvl="1" eaLnBrk="1" hangingPunct="1"/>
            <a:endParaRPr lang="en-US" altLang="en-US" sz="2000" dirty="0" smtClean="0"/>
          </a:p>
          <a:p>
            <a:pPr eaLnBrk="1" hangingPunct="1"/>
            <a:r>
              <a:rPr lang="en-US" altLang="en-US" sz="2400" dirty="0" smtClean="0"/>
              <a:t>More in chapters 7-9</a:t>
            </a:r>
          </a:p>
        </p:txBody>
      </p:sp>
      <p:graphicFrame>
        <p:nvGraphicFramePr>
          <p:cNvPr id="147460" name="Group 4"/>
          <p:cNvGraphicFramePr>
            <a:graphicFrameLocks noGrp="1"/>
          </p:cNvGraphicFramePr>
          <p:nvPr>
            <p:ph sz="quarter" idx="3"/>
          </p:nvPr>
        </p:nvGraphicFramePr>
        <p:xfrm>
          <a:off x="4343400" y="1752600"/>
          <a:ext cx="4343400" cy="2851150"/>
        </p:xfrm>
        <a:graphic>
          <a:graphicData uri="http://schemas.openxmlformats.org/drawingml/2006/table">
            <a:tbl>
              <a:tblPr/>
              <a:tblGrid>
                <a:gridCol w="1085850">
                  <a:extLst>
                    <a:ext uri="{9D8B030D-6E8A-4147-A177-3AD203B41FA5}">
                      <a16:colId xmlns:a16="http://schemas.microsoft.com/office/drawing/2014/main" val="2975965663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1597794366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809824502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3833743327"/>
                    </a:ext>
                  </a:extLst>
                </a:gridCol>
              </a:tblGrid>
              <a:tr h="7011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Param?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Return value?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Assign?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529902"/>
                  </a:ext>
                </a:extLst>
              </a:tr>
              <a:tr h="7477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kumimoji="0" lang="en-US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class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9312411"/>
                  </a:ext>
                </a:extLst>
              </a:tr>
              <a:tr h="7011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class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301864"/>
                  </a:ext>
                </a:extLst>
              </a:tr>
              <a:tr h="7011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kumimoji="0" lang="en-US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rd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class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27697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Time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229600" cy="1981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Choices can happen at any of 7 possible times</a:t>
            </a:r>
          </a:p>
          <a:p>
            <a:pPr eaLnBrk="1" hangingPunct="1"/>
            <a:r>
              <a:rPr lang="en-US" altLang="en-US" sz="2800" smtClean="0"/>
              <a:t>One choice is “binding” – giving name to object</a:t>
            </a:r>
          </a:p>
        </p:txBody>
      </p:sp>
      <p:graphicFrame>
        <p:nvGraphicFramePr>
          <p:cNvPr id="110596" name="Group 4"/>
          <p:cNvGraphicFramePr>
            <a:graphicFrameLocks noGrp="1"/>
          </p:cNvGraphicFramePr>
          <p:nvPr>
            <p:ph sz="half" idx="2"/>
          </p:nvPr>
        </p:nvGraphicFramePr>
        <p:xfrm>
          <a:off x="685800" y="2819400"/>
          <a:ext cx="8001000" cy="3657603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1679840104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1379673146"/>
                    </a:ext>
                  </a:extLst>
                </a:gridCol>
              </a:tblGrid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Lang design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Available types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37144"/>
                  </a:ext>
                </a:extLst>
              </a:tr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Lang implementation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I/O issues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857939"/>
                  </a:ext>
                </a:extLst>
              </a:tr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At program writing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You choose var names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925527"/>
                  </a:ext>
                </a:extLst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Compile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Alloc registers/mem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182516"/>
                  </a:ext>
                </a:extLst>
              </a:tr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Link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Virtual addresses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0835608"/>
                  </a:ext>
                </a:extLst>
              </a:tr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Load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Initial physical addr.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258899"/>
                  </a:ext>
                </a:extLst>
              </a:tr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Run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Mem addresses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863434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(3.5)  Names that are not distinct</a:t>
            </a:r>
          </a:p>
          <a:p>
            <a:pPr lvl="1" eaLnBrk="1" hangingPunct="1"/>
            <a:r>
              <a:rPr lang="en-US" altLang="en-US" dirty="0" smtClean="0"/>
              <a:t>Aliases, overloading, coercion</a:t>
            </a:r>
          </a:p>
          <a:p>
            <a:pPr lvl="1" eaLnBrk="1" hangingPunct="1"/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Aliasing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names for the same object.</a:t>
            </a:r>
          </a:p>
          <a:p>
            <a:pPr eaLnBrk="1" hangingPunct="1"/>
            <a:r>
              <a:rPr lang="en-US" altLang="en-US" smtClean="0"/>
              <a:t>Usually done with </a:t>
            </a:r>
            <a:r>
              <a:rPr lang="en-US" altLang="en-US" u="sng" smtClean="0"/>
              <a:t>pointer</a:t>
            </a:r>
            <a:r>
              <a:rPr lang="en-US" altLang="en-US" smtClean="0"/>
              <a:t> (reference).</a:t>
            </a:r>
          </a:p>
          <a:p>
            <a:pPr lvl="1" eaLnBrk="1" hangingPunct="1"/>
            <a:r>
              <a:rPr lang="en-US" altLang="en-US" smtClean="0"/>
              <a:t>For example, in C, we can define a pointer to an integer.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		</a:t>
            </a:r>
            <a:r>
              <a:rPr lang="en-US" altLang="en-US" sz="2400" smtClean="0">
                <a:solidFill>
                  <a:schemeClr val="folHlink"/>
                </a:solidFill>
              </a:rPr>
              <a:t>int a, *p;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</a:rPr>
              <a:t>   			a = 4;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</a:rPr>
              <a:t>   			p = &amp;a;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	So now, </a:t>
            </a:r>
            <a:r>
              <a:rPr lang="en-US" altLang="en-US" smtClean="0">
                <a:solidFill>
                  <a:schemeClr val="folHlink"/>
                </a:solidFill>
              </a:rPr>
              <a:t>a</a:t>
            </a:r>
            <a:r>
              <a:rPr lang="en-US" altLang="en-US" smtClean="0"/>
              <a:t> and </a:t>
            </a:r>
            <a:r>
              <a:rPr lang="en-US" altLang="en-US" smtClean="0">
                <a:solidFill>
                  <a:schemeClr val="folHlink"/>
                </a:solidFill>
              </a:rPr>
              <a:t>*p</a:t>
            </a:r>
            <a:r>
              <a:rPr lang="en-US" altLang="en-US" smtClean="0"/>
              <a:t> mean the same thing!</a:t>
            </a:r>
          </a:p>
          <a:p>
            <a:pPr lvl="1" eaLnBrk="1" hangingPunct="1"/>
            <a:r>
              <a:rPr lang="en-US" altLang="en-US" smtClean="0"/>
              <a:t>Why have pointers?  Chapter 8 on params.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 Careful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Having an alias for an object can hinder a compiler optimization.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u="sng" smtClean="0"/>
              <a:t>C code</a:t>
            </a:r>
            <a:r>
              <a:rPr lang="en-US" altLang="en-US" sz="2800" smtClean="0"/>
              <a:t>		</a:t>
            </a:r>
            <a:r>
              <a:rPr lang="en-US" altLang="en-US" sz="2800" u="sng" smtClean="0"/>
              <a:t>Assembly</a:t>
            </a:r>
            <a:r>
              <a:rPr lang="en-US" altLang="en-US" sz="2800" smtClean="0"/>
              <a:t>:		</a:t>
            </a:r>
            <a:r>
              <a:rPr lang="en-US" altLang="en-US" sz="2800" u="sng" smtClean="0"/>
              <a:t>Optimized </a:t>
            </a:r>
            <a:r>
              <a:rPr lang="en-US" altLang="en-US" sz="2800" u="sng" smtClean="0">
                <a:sym typeface="Wingdings" panose="05000000000000000000" pitchFamily="2" charset="2"/>
              </a:rPr>
              <a:t></a:t>
            </a:r>
            <a:endParaRPr lang="en-US" altLang="en-US" sz="2800" u="sng" smtClean="0"/>
          </a:p>
          <a:p>
            <a:pPr eaLnBrk="1" hangingPunct="1">
              <a:buFontTx/>
              <a:buNone/>
            </a:pPr>
            <a:r>
              <a:rPr lang="en-US" altLang="en-US" sz="2800" smtClean="0"/>
              <a:t>	a = *p;		lw a, (p)		lw a, (p)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b = *p;		lw b, (p)		move b, a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2800" smtClean="0"/>
              <a:t>This is okay, but what if we add one more statement….?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 Careful (con’d)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u="sng" smtClean="0"/>
              <a:t>C code</a:t>
            </a:r>
            <a:r>
              <a:rPr lang="en-US" altLang="en-US" smtClean="0"/>
              <a:t>		</a:t>
            </a:r>
            <a:r>
              <a:rPr lang="en-US" altLang="en-US" u="sng" smtClean="0"/>
              <a:t>Assembly</a:t>
            </a:r>
            <a:r>
              <a:rPr lang="en-US" altLang="en-US" smtClean="0"/>
              <a:t>:	</a:t>
            </a:r>
            <a:r>
              <a:rPr lang="en-US" altLang="en-US" u="sng" smtClean="0"/>
              <a:t>Optimized </a:t>
            </a:r>
            <a:r>
              <a:rPr lang="en-US" altLang="en-US" u="sng" smtClean="0">
                <a:sym typeface="Wingdings" panose="05000000000000000000" pitchFamily="2" charset="2"/>
              </a:rPr>
              <a:t></a:t>
            </a:r>
            <a:endParaRPr lang="en-US" altLang="en-US" u="sng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	a = *p;		lw a, (p)		lw a, (p)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chemeClr val="folHlink"/>
                </a:solidFill>
              </a:rPr>
              <a:t>*q = 3;		sw 3, (q)		sw 3, (q)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	b = *p;		lw b, (p)		</a:t>
            </a:r>
            <a:r>
              <a:rPr lang="en-US" altLang="en-US" b="1" smtClean="0"/>
              <a:t>move b, 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Compiler not sure if p &amp; q point to same place!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“move” optimization is not safe.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Overloading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A name or symbol can mean more than one thing, depending on context.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What can be overloaded?</a:t>
            </a:r>
          </a:p>
          <a:p>
            <a:pPr lvl="1" eaLnBrk="1" hangingPunct="1"/>
            <a:r>
              <a:rPr lang="en-US" altLang="en-US" sz="2400" dirty="0" smtClean="0"/>
              <a:t>Operators</a:t>
            </a:r>
          </a:p>
          <a:p>
            <a:pPr lvl="2" eaLnBrk="1" hangingPunct="1"/>
            <a:r>
              <a:rPr lang="en-US" altLang="en-US" sz="2000" dirty="0" smtClean="0"/>
              <a:t>In C++, we can define our own meanings for operators too.</a:t>
            </a:r>
          </a:p>
          <a:p>
            <a:pPr lvl="1" eaLnBrk="1" hangingPunct="1"/>
            <a:r>
              <a:rPr lang="en-US" altLang="en-US" sz="2400" dirty="0" smtClean="0"/>
              <a:t>Functions (that have the same name)</a:t>
            </a:r>
          </a:p>
          <a:p>
            <a:pPr lvl="1" eaLnBrk="1" hangingPunct="1"/>
            <a:r>
              <a:rPr lang="en-US" altLang="en-US" sz="2400" dirty="0" smtClean="0"/>
              <a:t>Enumerated constants</a:t>
            </a:r>
          </a:p>
          <a:p>
            <a:pPr lvl="2" eaLnBrk="1" hangingPunct="1"/>
            <a:r>
              <a:rPr lang="en-US" altLang="en-US" sz="2000" dirty="0" smtClean="0"/>
              <a:t>Some languages don’t allow you to do reuse </a:t>
            </a:r>
            <a:r>
              <a:rPr lang="en-US" altLang="en-US" sz="2000" smtClean="0"/>
              <a:t>a name.</a:t>
            </a:r>
            <a:endParaRPr lang="en-US" altLang="en-US" sz="2000" dirty="0" smtClean="0"/>
          </a:p>
          <a:p>
            <a:pPr lvl="2" eaLnBrk="1" hangingPunct="1"/>
            <a:r>
              <a:rPr lang="en-US" altLang="en-US" sz="2000" dirty="0" smtClean="0"/>
              <a:t>Ex. Using “</a:t>
            </a:r>
            <a:r>
              <a:rPr lang="en-US" altLang="en-US" sz="2000" dirty="0" err="1" smtClean="0"/>
              <a:t>oct</a:t>
            </a:r>
            <a:r>
              <a:rPr lang="en-US" altLang="en-US" sz="2000" dirty="0" smtClean="0"/>
              <a:t>” as a base name or as a month, p. 147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674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Coercion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39559"/>
            <a:ext cx="8229600" cy="51816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Compiler </a:t>
            </a:r>
            <a:r>
              <a:rPr lang="en-US" altLang="en-US" sz="2800" dirty="0" smtClean="0">
                <a:solidFill>
                  <a:schemeClr val="folHlink"/>
                </a:solidFill>
              </a:rPr>
              <a:t>automatically changes type</a:t>
            </a:r>
            <a:r>
              <a:rPr lang="en-US" altLang="en-US" sz="2800" dirty="0" smtClean="0"/>
              <a:t> of a object.</a:t>
            </a:r>
          </a:p>
          <a:p>
            <a:pPr eaLnBrk="1" hangingPunct="1"/>
            <a:r>
              <a:rPr lang="en-US" altLang="en-US" sz="2800" dirty="0" smtClean="0"/>
              <a:t>Usually temporary, doesn’t </a:t>
            </a:r>
            <a:r>
              <a:rPr lang="en-US" altLang="en-US" sz="2800" dirty="0" err="1" smtClean="0"/>
              <a:t>redeclare</a:t>
            </a:r>
            <a:r>
              <a:rPr lang="en-US" altLang="en-US" sz="2800" dirty="0" smtClean="0"/>
              <a:t> variable.</a:t>
            </a:r>
          </a:p>
          <a:p>
            <a:pPr eaLnBrk="1" hangingPunct="1"/>
            <a:r>
              <a:rPr lang="en-US" altLang="en-US" sz="2800" dirty="0" smtClean="0"/>
              <a:t>Common example:  Changing integer to real to complete a calculation.  </a:t>
            </a:r>
          </a:p>
          <a:p>
            <a:pPr lvl="1" eaLnBrk="1" hangingPunct="1"/>
            <a:r>
              <a:rPr lang="en-US" altLang="en-US" sz="2400" dirty="0" smtClean="0"/>
              <a:t>Sometimes called “promotion”</a:t>
            </a:r>
          </a:p>
          <a:p>
            <a:pPr eaLnBrk="1" hangingPunct="1"/>
            <a:r>
              <a:rPr lang="en-US" altLang="en-US" sz="2800" dirty="0" smtClean="0"/>
              <a:t>Languages differ in how much they coerce.</a:t>
            </a:r>
          </a:p>
          <a:p>
            <a:pPr lvl="1" eaLnBrk="1" hangingPunct="1"/>
            <a:r>
              <a:rPr lang="en-US" altLang="en-US" sz="2400" dirty="0" smtClean="0"/>
              <a:t>Ada does not coerce variables.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eaLnBrk="1" hangingPunct="1"/>
            <a:r>
              <a:rPr lang="en-US" altLang="en-US" sz="2800" dirty="0" smtClean="0"/>
              <a:t>Alternative is explicit cast or just use different variable, rather than compiler doing it automatically.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Names of objects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At program-writing time, we give variables names like “maxValue” or “a[5]”</a:t>
            </a:r>
          </a:p>
          <a:p>
            <a:pPr eaLnBrk="1" hangingPunct="1">
              <a:lnSpc>
                <a:spcPct val="90000"/>
              </a:lnSpc>
            </a:pPr>
            <a:endParaRPr lang="en-US" altLang="en-US" sz="1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At </a:t>
            </a:r>
            <a:r>
              <a:rPr lang="en-US" altLang="en-US" sz="2800" smtClean="0">
                <a:solidFill>
                  <a:schemeClr val="folHlink"/>
                </a:solidFill>
              </a:rPr>
              <a:t>compile time</a:t>
            </a:r>
            <a:r>
              <a:rPr lang="en-US" altLang="en-US" sz="2800" smtClean="0"/>
              <a:t>, compiler gives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 low-level names like %o1, or 16($sp), 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an address like 0x401c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High level names are kept in symbol table.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At </a:t>
            </a:r>
            <a:r>
              <a:rPr lang="en-US" altLang="en-US" sz="2800" smtClean="0">
                <a:solidFill>
                  <a:schemeClr val="folHlink"/>
                </a:solidFill>
              </a:rPr>
              <a:t>run time</a:t>
            </a:r>
            <a:r>
              <a:rPr lang="en-US" altLang="en-US" sz="2800" smtClean="0"/>
              <a:t>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 name </a:t>
            </a:r>
            <a:r>
              <a:rPr lang="en-US" altLang="en-US" sz="2400" i="1" smtClean="0"/>
              <a:t>may</a:t>
            </a:r>
            <a:r>
              <a:rPr lang="en-US" altLang="en-US" sz="2400" smtClean="0"/>
              <a:t> be re-used for other objects.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Address of your object may change.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Binding time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When a value/object gets its name</a:t>
            </a:r>
          </a:p>
          <a:p>
            <a:pPr eaLnBrk="1" hangingPunct="1"/>
            <a:r>
              <a:rPr lang="en-US" altLang="en-US" sz="2800" dirty="0" smtClean="0"/>
              <a:t>Early decision = </a:t>
            </a:r>
          </a:p>
          <a:p>
            <a:pPr lvl="1" eaLnBrk="1" hangingPunct="1"/>
            <a:r>
              <a:rPr lang="en-US" altLang="en-US" sz="2400" dirty="0" smtClean="0"/>
              <a:t>More efficient code if we know where something is at compile time</a:t>
            </a:r>
          </a:p>
          <a:p>
            <a:pPr lvl="1" eaLnBrk="1" hangingPunct="1"/>
            <a:r>
              <a:rPr lang="en-US" altLang="en-US" sz="2400" dirty="0" smtClean="0"/>
              <a:t>E.g. 2 variables can share same register</a:t>
            </a:r>
          </a:p>
          <a:p>
            <a:pPr lvl="1" eaLnBrk="1" hangingPunct="1"/>
            <a:r>
              <a:rPr lang="en-US" altLang="en-US" sz="2400" dirty="0" smtClean="0"/>
              <a:t>Less flexible  (</a:t>
            </a:r>
            <a:r>
              <a:rPr lang="en-US" altLang="en-US" sz="2400" dirty="0" smtClean="0">
                <a:sym typeface="Wingdings" panose="05000000000000000000" pitchFamily="2" charset="2"/>
              </a:rPr>
              <a:t> </a:t>
            </a:r>
            <a:r>
              <a:rPr lang="en-US" altLang="en-US" sz="2400" dirty="0" smtClean="0"/>
              <a:t>That name gets reserved.)</a:t>
            </a:r>
          </a:p>
          <a:p>
            <a:pPr lvl="1" eaLnBrk="1" hangingPunct="1"/>
            <a:endParaRPr lang="en-US" altLang="en-US" sz="2400" dirty="0" smtClean="0"/>
          </a:p>
          <a:p>
            <a:pPr lvl="1" eaLnBrk="1" hangingPunct="1"/>
            <a:r>
              <a:rPr lang="en-US" altLang="en-US" sz="2400" dirty="0" smtClean="0"/>
              <a:t>Ex.  Allocating a value to a register</a:t>
            </a:r>
          </a:p>
          <a:p>
            <a:pPr lvl="1" eaLnBrk="1" hangingPunct="1"/>
            <a:r>
              <a:rPr lang="en-US" altLang="en-US" sz="2400" dirty="0" smtClean="0"/>
              <a:t>Ex.  Compiler can optimize operations for pre-existing types, maybe not for types we define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 life-cycle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 smtClean="0"/>
              <a:t>(By object, we mean memory location)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Object created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Name given to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chemeClr val="folHlink"/>
                </a:solidFill>
              </a:rPr>
              <a:t>Can be bound when object created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Object used via its name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Name disassociated from object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Object reclaimed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chemeClr val="folHlink"/>
                </a:solidFill>
              </a:rPr>
              <a:t>Can be at diff time, e.g. </a:t>
            </a:r>
            <a:r>
              <a:rPr lang="en-US" altLang="en-US" dirty="0" err="1" smtClean="0">
                <a:solidFill>
                  <a:schemeClr val="folHlink"/>
                </a:solidFill>
              </a:rPr>
              <a:t>param</a:t>
            </a:r>
            <a:r>
              <a:rPr lang="en-US" altLang="en-US" dirty="0" smtClean="0">
                <a:solidFill>
                  <a:schemeClr val="folHlink"/>
                </a:solidFill>
              </a:rPr>
              <a:t> to function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* Memory Allocation *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we determine memory addresses of objects</a:t>
            </a:r>
          </a:p>
          <a:p>
            <a:pPr eaLnBrk="1" hangingPunct="1"/>
            <a:endParaRPr lang="en-US" altLang="en-US" sz="1600" smtClean="0"/>
          </a:p>
          <a:p>
            <a:pPr eaLnBrk="1" hangingPunct="1"/>
            <a:r>
              <a:rPr lang="en-US" altLang="en-US" smtClean="0"/>
              <a:t>3 ways to do allocate memory</a:t>
            </a:r>
          </a:p>
          <a:p>
            <a:pPr lvl="1" eaLnBrk="1" hangingPunct="1"/>
            <a:r>
              <a:rPr lang="en-US" altLang="en-US" smtClean="0"/>
              <a:t>Static    (address will never change)</a:t>
            </a:r>
          </a:p>
          <a:p>
            <a:pPr lvl="1" eaLnBrk="1" hangingPunct="1"/>
            <a:r>
              <a:rPr lang="en-US" altLang="en-US" smtClean="0"/>
              <a:t>Stack    (used for nested structure)</a:t>
            </a:r>
          </a:p>
          <a:p>
            <a:pPr lvl="1" eaLnBrk="1" hangingPunct="1"/>
            <a:r>
              <a:rPr lang="en-US" altLang="en-US" smtClean="0"/>
              <a:t>Heap    (dynamic allocation)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You can have all 3 in the same program!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Static allocation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Static = as it looks on paper</a:t>
            </a:r>
          </a:p>
          <a:p>
            <a:pPr eaLnBrk="1" hangingPunct="1"/>
            <a:r>
              <a:rPr lang="en-US" altLang="en-US" sz="2800" dirty="0" smtClean="0"/>
              <a:t>Used for </a:t>
            </a:r>
            <a:r>
              <a:rPr lang="en-US" altLang="en-US" sz="2800" dirty="0" smtClean="0">
                <a:solidFill>
                  <a:srgbClr val="FFFF00"/>
                </a:solidFill>
              </a:rPr>
              <a:t>global</a:t>
            </a:r>
            <a:r>
              <a:rPr lang="en-US" altLang="en-US" sz="2800" dirty="0" smtClean="0"/>
              <a:t> variables, real-number constants, string literals.  They are </a:t>
            </a:r>
            <a:r>
              <a:rPr lang="en-US" altLang="en-US" sz="2800" dirty="0" smtClean="0">
                <a:solidFill>
                  <a:srgbClr val="FFFF00"/>
                </a:solidFill>
              </a:rPr>
              <a:t>unique</a:t>
            </a:r>
            <a:r>
              <a:rPr lang="en-US" altLang="en-US" sz="2800" dirty="0" smtClean="0"/>
              <a:t>.</a:t>
            </a:r>
          </a:p>
          <a:p>
            <a:pPr eaLnBrk="1" hangingPunct="1"/>
            <a:r>
              <a:rPr lang="en-US" altLang="en-US" sz="2800" dirty="0" smtClean="0"/>
              <a:t>Fortran subroutines (p. 119)</a:t>
            </a:r>
          </a:p>
          <a:p>
            <a:pPr lvl="1" eaLnBrk="1" hangingPunct="1"/>
            <a:r>
              <a:rPr lang="en-US" altLang="en-US" sz="2400" dirty="0" smtClean="0"/>
              <a:t>Each function has its own chunk of memory set at compile time.  Called </a:t>
            </a:r>
            <a:r>
              <a:rPr lang="en-US" altLang="en-US" sz="2400" dirty="0" smtClean="0">
                <a:solidFill>
                  <a:schemeClr val="folHlink"/>
                </a:solidFill>
              </a:rPr>
              <a:t>frame</a:t>
            </a:r>
            <a:r>
              <a:rPr lang="en-US" altLang="en-US" sz="2400" dirty="0" smtClean="0"/>
              <a:t> or </a:t>
            </a:r>
            <a:r>
              <a:rPr lang="en-US" altLang="en-US" sz="2400" dirty="0" smtClean="0">
                <a:solidFill>
                  <a:schemeClr val="folHlink"/>
                </a:solidFill>
              </a:rPr>
              <a:t>activation record</a:t>
            </a:r>
            <a:r>
              <a:rPr lang="en-US" altLang="en-US" sz="2400" dirty="0" smtClean="0"/>
              <a:t>.</a:t>
            </a:r>
          </a:p>
          <a:p>
            <a:pPr lvl="1" eaLnBrk="1" hangingPunct="1"/>
            <a:r>
              <a:rPr lang="en-US" altLang="en-US" sz="2400" dirty="0" smtClean="0"/>
              <a:t>The address of anything in a function is fixed.</a:t>
            </a:r>
          </a:p>
          <a:p>
            <a:pPr lvl="1" eaLnBrk="1" hangingPunct="1"/>
            <a:r>
              <a:rPr lang="en-US" altLang="en-US" sz="2400" dirty="0" smtClean="0"/>
              <a:t>Even if A and B both call C, the two instances of C never overlap in time.  (C must return before it can be called again.)</a:t>
            </a:r>
          </a:p>
          <a:p>
            <a:pPr lvl="1" eaLnBrk="1" hangingPunct="1"/>
            <a:r>
              <a:rPr lang="en-US" altLang="en-US" sz="2400" dirty="0" smtClean="0"/>
              <a:t>Does not support recursion!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Stack Allocation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 form of “dynamic” memory allocation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One segment of memory dedicated to be the </a:t>
            </a:r>
            <a:r>
              <a:rPr lang="en-US" altLang="en-US" sz="2800" b="1" u="sng" dirty="0" smtClean="0">
                <a:solidFill>
                  <a:schemeClr val="folHlink"/>
                </a:solidFill>
              </a:rPr>
              <a:t>run-time stack</a:t>
            </a:r>
            <a:r>
              <a:rPr lang="en-US" altLang="en-US" sz="2800" b="1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Keep track of all live functions.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Each object within function has </a:t>
            </a:r>
            <a:r>
              <a:rPr lang="en-US" altLang="en-US" sz="2800" b="1" dirty="0" smtClean="0"/>
              <a:t>offset.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Compiler must generate code to allocate correct amount of space for frame.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In Computer Organization, you learn about pushing/popping return address, some parameters, temporaries.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Can support recursion.  </a:t>
            </a:r>
            <a:r>
              <a:rPr lang="en-US" altLang="en-US" sz="2800" dirty="0" smtClean="0">
                <a:sym typeface="Wingdings" panose="05000000000000000000" pitchFamily="2" charset="2"/>
              </a:rPr>
              <a:t></a:t>
            </a: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1979</Words>
  <Application>Microsoft Office PowerPoint</Application>
  <PresentationFormat>On-screen Show (4:3)</PresentationFormat>
  <Paragraphs>404</Paragraphs>
  <Slides>35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Wingdings</vt:lpstr>
      <vt:lpstr>Default Design</vt:lpstr>
      <vt:lpstr>CS 363 – Chapter 3</vt:lpstr>
      <vt:lpstr>PowerPoint Presentation</vt:lpstr>
      <vt:lpstr>Time</vt:lpstr>
      <vt:lpstr>Names of objects</vt:lpstr>
      <vt:lpstr>Binding time</vt:lpstr>
      <vt:lpstr>Object life-cycle</vt:lpstr>
      <vt:lpstr>* Memory Allocation *</vt:lpstr>
      <vt:lpstr>Static allocation</vt:lpstr>
      <vt:lpstr>Stack Allocation</vt:lpstr>
      <vt:lpstr>Heap allocation</vt:lpstr>
      <vt:lpstr>Implementation</vt:lpstr>
      <vt:lpstr>Multiple free-lists</vt:lpstr>
      <vt:lpstr>Example</vt:lpstr>
      <vt:lpstr>De-allocating objects</vt:lpstr>
      <vt:lpstr>Summary</vt:lpstr>
      <vt:lpstr>Scope</vt:lpstr>
      <vt:lpstr>(3.3) Static scope</vt:lpstr>
      <vt:lpstr>Nested blocks</vt:lpstr>
      <vt:lpstr>Declaration order</vt:lpstr>
      <vt:lpstr>Recursive declarations</vt:lpstr>
      <vt:lpstr>PowerPoint Presentation</vt:lpstr>
      <vt:lpstr>Modules</vt:lpstr>
      <vt:lpstr>Dynamic scope</vt:lpstr>
      <vt:lpstr>Example</vt:lpstr>
      <vt:lpstr>Another example p.145</vt:lpstr>
      <vt:lpstr>Implementing dynamic scope</vt:lpstr>
      <vt:lpstr>Referencing environment</vt:lpstr>
      <vt:lpstr>Example</vt:lpstr>
      <vt:lpstr>Restrictions on names</vt:lpstr>
      <vt:lpstr>PowerPoint Presentation</vt:lpstr>
      <vt:lpstr>Aliasing</vt:lpstr>
      <vt:lpstr>Be Careful</vt:lpstr>
      <vt:lpstr>Be Careful (con’d)</vt:lpstr>
      <vt:lpstr>Overloading</vt:lpstr>
      <vt:lpstr>Coercion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27</cp:revision>
  <cp:lastPrinted>1601-01-01T00:00:00Z</cp:lastPrinted>
  <dcterms:created xsi:type="dcterms:W3CDTF">1601-01-01T00:00:00Z</dcterms:created>
  <dcterms:modified xsi:type="dcterms:W3CDTF">2017-09-22T17:41:39Z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