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56" r:id="rId2"/>
    <p:sldId id="357" r:id="rId3"/>
    <p:sldId id="358" r:id="rId4"/>
    <p:sldId id="359" r:id="rId5"/>
    <p:sldId id="360" r:id="rId6"/>
    <p:sldId id="361" r:id="rId7"/>
    <p:sldId id="362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0" r:id="rId16"/>
    <p:sldId id="371" r:id="rId17"/>
    <p:sldId id="372" r:id="rId18"/>
    <p:sldId id="373" r:id="rId19"/>
    <p:sldId id="374" r:id="rId20"/>
    <p:sldId id="375" r:id="rId21"/>
    <p:sldId id="376" r:id="rId22"/>
    <p:sldId id="377" r:id="rId23"/>
    <p:sldId id="378" r:id="rId24"/>
    <p:sldId id="379" r:id="rId25"/>
    <p:sldId id="380" r:id="rId26"/>
    <p:sldId id="381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84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416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546CE09-4F47-4ADF-831F-D96E966C0D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6CE09-4F47-4ADF-831F-D96E966C0D68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159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CDCAF4-8BD0-4C14-B279-6EE776B9D24E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Propagate errors bottom-up so we can save list of errors for later </a:t>
            </a:r>
            <a:r>
              <a:rPr lang="en-US" altLang="en-US" smtClean="0">
                <a:sym typeface="Wingdings" panose="05000000000000000000" pitchFamily="2" charset="2"/>
              </a:rPr>
              <a:t></a:t>
            </a: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542637-6E67-493A-AD0F-BF2F1633FB14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The “float + / write” triples can be in one node in the linked list:  evaluate BOTTOM UP.</a:t>
            </a:r>
          </a:p>
          <a:p>
            <a:pPr eaLnBrk="1" hangingPunct="1"/>
            <a:r>
              <a:rPr lang="en-US" altLang="en-US" smtClean="0"/>
              <a:t>For brevity, I left out operands of intermediate inst.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B62F02-4D53-4750-B509-5BCF28E02771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See page 7 of handwritten notes.  (page 8 for original parse table)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70FFB-22BE-4C10-9FE4-FB7523CF17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150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96E19-3B6D-4C14-9D09-0DDC66EEA6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3126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DF9B0-4FC3-4F57-973E-834728E4B8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5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21685-19B7-4658-BBB1-35F6477B60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7037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3D20D-9DAE-4426-9C95-B6941AEC66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916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84253-9E2D-4CA5-953A-05A9A80322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8988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6A5AB-E32B-4A32-A59D-D21B30D878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56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A11CA-5ED4-4D9B-B313-8D4E2F18BA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245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117F2-CC93-461D-B8CC-BE2532005A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322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2A6BB-C0F1-4A92-8D6D-EB0D1048A7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201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887FE-7AE2-4ADB-A098-F646382C36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680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8F10D-97D2-4625-9C05-7DA5840FF6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2664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0BFDD-4414-436A-9C4A-533A683DDA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472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5AE6C-465F-431B-8439-E90198A1D5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62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318BA-4191-45F6-ACA4-F0B4C1B64D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3421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9BD744D-F48C-40F1-AD31-69885576EE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Ch. 4 – Semantic Analysis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Errors can arise in syntax, static semantics, dynamic semantics</a:t>
            </a:r>
          </a:p>
          <a:p>
            <a:pPr eaLnBrk="1" hangingPunct="1"/>
            <a:r>
              <a:rPr lang="en-US" altLang="en-US" sz="2800" dirty="0" smtClean="0"/>
              <a:t>Some PL features are impossible or infeasible to specify in grammar</a:t>
            </a:r>
          </a:p>
          <a:p>
            <a:pPr lvl="1" eaLnBrk="1" hangingPunct="1"/>
            <a:r>
              <a:rPr lang="en-US" altLang="en-US" sz="2400" dirty="0" smtClean="0"/>
              <a:t>Correct number of parameters to function</a:t>
            </a:r>
          </a:p>
          <a:p>
            <a:pPr lvl="1" eaLnBrk="1" hangingPunct="1"/>
            <a:r>
              <a:rPr lang="en-US" altLang="en-US" sz="2400" dirty="0" smtClean="0"/>
              <a:t>Every function must contain a return</a:t>
            </a:r>
          </a:p>
          <a:p>
            <a:pPr eaLnBrk="1" hangingPunct="1"/>
            <a:r>
              <a:rPr lang="en-US" altLang="en-US" sz="2800" dirty="0" smtClean="0"/>
              <a:t>In fact, some rules can’t be checked at compile time!</a:t>
            </a:r>
          </a:p>
          <a:p>
            <a:pPr lvl="1" eaLnBrk="1" hangingPunct="1"/>
            <a:r>
              <a:rPr lang="en-US" altLang="en-US" sz="2400" dirty="0" smtClean="0"/>
              <a:t>Source of many run-time errors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	</a:t>
            </a:r>
            <a:r>
              <a:rPr lang="en-US" altLang="en-US" sz="2800" dirty="0" smtClean="0">
                <a:sym typeface="Wingdings" panose="05000000000000000000" pitchFamily="2" charset="2"/>
              </a:rPr>
              <a:t> We’ll just focus on </a:t>
            </a:r>
            <a:r>
              <a:rPr lang="en-US" altLang="en-US" sz="2800" u="sng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static semantics</a:t>
            </a:r>
            <a:r>
              <a:rPr lang="en-US" altLang="en-US" sz="2800" dirty="0" smtClean="0">
                <a:sym typeface="Wingdings" panose="05000000000000000000" pitchFamily="2" charset="2"/>
              </a:rPr>
              <a:t>.</a:t>
            </a: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Inherited attributes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This happens when the associativity of an operator doesn’t match sense of </a:t>
            </a:r>
            <a:r>
              <a:rPr lang="en-US" altLang="en-US" sz="2400" dirty="0" smtClean="0"/>
              <a:t>recursion (unusual case)</a:t>
            </a:r>
            <a:endParaRPr lang="en-US" altLang="en-US" sz="2400" dirty="0" smtClean="0"/>
          </a:p>
          <a:p>
            <a:pPr lvl="1" eaLnBrk="1" hangingPunct="1"/>
            <a:r>
              <a:rPr lang="en-US" altLang="en-US" sz="2400" dirty="0" smtClean="0"/>
              <a:t>Ex.  Left associative, but right recursive</a:t>
            </a:r>
          </a:p>
          <a:p>
            <a:pPr lvl="1" eaLnBrk="1" hangingPunct="1">
              <a:buFontTx/>
              <a:buNone/>
            </a:pPr>
            <a:r>
              <a:rPr lang="en-US" altLang="en-US" sz="2400" dirty="0" smtClean="0"/>
              <a:t>	  expr </a:t>
            </a:r>
            <a:r>
              <a:rPr lang="en-US" altLang="en-US" sz="2400" dirty="0" smtClean="0">
                <a:sym typeface="Wingdings" panose="05000000000000000000" pitchFamily="2" charset="2"/>
              </a:rPr>
              <a:t> </a:t>
            </a:r>
            <a:r>
              <a:rPr lang="en-US" altLang="en-US" sz="2400" dirty="0" err="1" smtClean="0">
                <a:sym typeface="Wingdings" panose="05000000000000000000" pitchFamily="2" charset="2"/>
              </a:rPr>
              <a:t>const</a:t>
            </a:r>
            <a:r>
              <a:rPr lang="en-US" altLang="en-US" sz="2400" dirty="0" smtClean="0">
                <a:sym typeface="Wingdings" panose="05000000000000000000" pitchFamily="2" charset="2"/>
              </a:rPr>
              <a:t> tail</a:t>
            </a:r>
            <a:endParaRPr lang="en-US" altLang="en-US" sz="2400" dirty="0" smtClean="0"/>
          </a:p>
          <a:p>
            <a:pPr lvl="1" eaLnBrk="1" hangingPunct="1">
              <a:buFontTx/>
              <a:buNone/>
            </a:pPr>
            <a:r>
              <a:rPr lang="en-US" altLang="en-US" sz="2400" dirty="0" smtClean="0"/>
              <a:t>		tail </a:t>
            </a:r>
            <a:r>
              <a:rPr lang="en-US" altLang="en-US" sz="2400" dirty="0" smtClean="0">
                <a:sym typeface="Wingdings" panose="05000000000000000000" pitchFamily="2" charset="2"/>
              </a:rPr>
              <a:t> – </a:t>
            </a:r>
            <a:r>
              <a:rPr lang="en-US" altLang="en-US" sz="2400" dirty="0" err="1" smtClean="0">
                <a:sym typeface="Wingdings" panose="05000000000000000000" pitchFamily="2" charset="2"/>
              </a:rPr>
              <a:t>const</a:t>
            </a:r>
            <a:r>
              <a:rPr lang="en-US" altLang="en-US" sz="2400" dirty="0" smtClean="0">
                <a:sym typeface="Wingdings" panose="05000000000000000000" pitchFamily="2" charset="2"/>
              </a:rPr>
              <a:t> tail | </a:t>
            </a:r>
            <a:r>
              <a:rPr lang="el-GR" altLang="en-US" sz="2400" dirty="0" smtClean="0">
                <a:cs typeface="Arial" panose="020B0604020202020204" pitchFamily="34" charset="0"/>
                <a:sym typeface="Wingdings" panose="05000000000000000000" pitchFamily="2" charset="2"/>
              </a:rPr>
              <a:t>ε</a:t>
            </a:r>
            <a:r>
              <a:rPr lang="en-US" altLang="en-US" sz="2400" dirty="0" smtClean="0">
                <a:sym typeface="Wingdings" panose="05000000000000000000" pitchFamily="2" charset="2"/>
              </a:rPr>
              <a:t>          (p. 188)</a:t>
            </a:r>
          </a:p>
          <a:p>
            <a:pPr lvl="1" eaLnBrk="1" hangingPunct="1">
              <a:buFontTx/>
              <a:buNone/>
            </a:pPr>
            <a:r>
              <a:rPr lang="en-US" altLang="en-US" sz="2400" dirty="0" smtClean="0">
                <a:sym typeface="Wingdings" panose="05000000000000000000" pitchFamily="2" charset="2"/>
              </a:rPr>
              <a:t>			expr</a:t>
            </a:r>
          </a:p>
          <a:p>
            <a:pPr lvl="1" eaLnBrk="1" hangingPunct="1">
              <a:buFontTx/>
              <a:buNone/>
            </a:pPr>
            <a:r>
              <a:rPr lang="en-US" altLang="en-US" sz="2400" dirty="0" smtClean="0">
                <a:sym typeface="Wingdings" panose="05000000000000000000" pitchFamily="2" charset="2"/>
              </a:rPr>
              <a:t>          5             </a:t>
            </a:r>
            <a:r>
              <a:rPr lang="en-US" altLang="en-US" sz="24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tail                  </a:t>
            </a:r>
            <a:r>
              <a:rPr lang="en-US" altLang="en-US" sz="16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  What do we subtract 2 from?</a:t>
            </a:r>
          </a:p>
          <a:p>
            <a:pPr lvl="1" eaLnBrk="1" hangingPunct="1">
              <a:buFontTx/>
              <a:buNone/>
            </a:pPr>
            <a:r>
              <a:rPr lang="en-US" altLang="en-US" sz="2400" dirty="0" smtClean="0">
                <a:sym typeface="Wingdings" panose="05000000000000000000" pitchFamily="2" charset="2"/>
              </a:rPr>
              <a:t>                    </a:t>
            </a:r>
            <a:r>
              <a:rPr lang="en-US" altLang="en-US" sz="24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–      2     tail</a:t>
            </a:r>
          </a:p>
          <a:p>
            <a:pPr lvl="1" eaLnBrk="1" hangingPunct="1">
              <a:buFontTx/>
              <a:buNone/>
            </a:pPr>
            <a:r>
              <a:rPr lang="en-US" altLang="en-US" sz="24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                                    </a:t>
            </a:r>
            <a:r>
              <a:rPr lang="el-GR" altLang="en-US" sz="2400" dirty="0" smtClean="0">
                <a:solidFill>
                  <a:schemeClr val="folHlink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ε</a:t>
            </a:r>
            <a:endParaRPr lang="el-GR" altLang="en-US" sz="2400" dirty="0" smtClean="0">
              <a:solidFill>
                <a:schemeClr val="folHlink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Inherited attr (2)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>
                <a:sym typeface="Wingdings" panose="05000000000000000000" pitchFamily="2" charset="2"/>
              </a:rPr>
              <a:t>Left-to-right, then bottom up (see p. 189):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sym typeface="Wingdings" panose="05000000000000000000" pitchFamily="2" charset="2"/>
              </a:rPr>
              <a:t>     expr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sym typeface="Wingdings" panose="05000000000000000000" pitchFamily="2" charset="2"/>
              </a:rPr>
              <a:t>5               </a:t>
            </a:r>
            <a:r>
              <a:rPr lang="en-US" altLang="en-US" sz="20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tail</a:t>
            </a:r>
            <a:r>
              <a:rPr lang="en-US" altLang="en-US" sz="2000" baseline="-250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1</a:t>
            </a:r>
            <a:r>
              <a:rPr lang="en-US" altLang="en-US" sz="20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                  </a:t>
            </a:r>
            <a:r>
              <a:rPr lang="en-US" altLang="en-US" sz="14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  What do we subtract 2 from?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sym typeface="Wingdings" panose="05000000000000000000" pitchFamily="2" charset="2"/>
              </a:rPr>
              <a:t>           </a:t>
            </a:r>
            <a:r>
              <a:rPr lang="en-US" altLang="en-US" sz="20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–      2     tail</a:t>
            </a:r>
            <a:r>
              <a:rPr lang="en-US" altLang="en-US" sz="2000" baseline="-250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2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                            </a:t>
            </a:r>
            <a:r>
              <a:rPr lang="el-GR" altLang="en-US" sz="2000" dirty="0" smtClean="0">
                <a:solidFill>
                  <a:schemeClr val="folHlink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ε</a:t>
            </a:r>
            <a:endParaRPr lang="el-GR" altLang="en-US" sz="2000" dirty="0" smtClean="0">
              <a:solidFill>
                <a:schemeClr val="folHlink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Each node may have “subtotal” preliminary value.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Start at the 5, and pass it to the right!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This means </a:t>
            </a:r>
            <a:r>
              <a:rPr lang="en-US" altLang="en-US" sz="2400" dirty="0" smtClean="0">
                <a:solidFill>
                  <a:srgbClr val="FFFF00"/>
                </a:solidFill>
              </a:rPr>
              <a:t>tail</a:t>
            </a:r>
            <a:r>
              <a:rPr lang="en-US" altLang="en-US" sz="2400" baseline="-25000" dirty="0" smtClean="0">
                <a:solidFill>
                  <a:srgbClr val="FFFF00"/>
                </a:solidFill>
              </a:rPr>
              <a:t>1</a:t>
            </a:r>
            <a:r>
              <a:rPr lang="en-US" altLang="en-US" sz="2400" dirty="0" smtClean="0">
                <a:solidFill>
                  <a:srgbClr val="FFFF00"/>
                </a:solidFill>
              </a:rPr>
              <a:t>.subtotal</a:t>
            </a:r>
            <a:r>
              <a:rPr lang="en-US" altLang="en-US" sz="2400" dirty="0" smtClean="0"/>
              <a:t> = 5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Subtract 2, </a:t>
            </a:r>
            <a:r>
              <a:rPr lang="en-US" altLang="en-US" sz="2400" dirty="0" smtClean="0">
                <a:solidFill>
                  <a:srgbClr val="FFFF00"/>
                </a:solidFill>
              </a:rPr>
              <a:t>tail</a:t>
            </a:r>
            <a:r>
              <a:rPr lang="en-US" altLang="en-US" sz="2400" baseline="-25000" dirty="0" smtClean="0">
                <a:solidFill>
                  <a:srgbClr val="FFFF00"/>
                </a:solidFill>
              </a:rPr>
              <a:t>2</a:t>
            </a:r>
            <a:r>
              <a:rPr lang="en-US" altLang="en-US" sz="2400" dirty="0" smtClean="0">
                <a:solidFill>
                  <a:srgbClr val="FFFF00"/>
                </a:solidFill>
              </a:rPr>
              <a:t>.subtotal</a:t>
            </a:r>
            <a:r>
              <a:rPr lang="en-US" altLang="en-US" sz="2400" dirty="0" smtClean="0"/>
              <a:t> = 3</a:t>
            </a:r>
            <a:endParaRPr lang="en-US" altLang="en-US" sz="2400" baseline="-250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Base case, copy subtotal to value:  </a:t>
            </a:r>
            <a:r>
              <a:rPr lang="en-US" altLang="en-US" sz="2400" dirty="0" smtClean="0">
                <a:solidFill>
                  <a:srgbClr val="FFFF00"/>
                </a:solidFill>
              </a:rPr>
              <a:t>tail</a:t>
            </a:r>
            <a:r>
              <a:rPr lang="en-US" altLang="en-US" sz="2400" baseline="-25000" dirty="0" smtClean="0">
                <a:solidFill>
                  <a:srgbClr val="FFFF00"/>
                </a:solidFill>
              </a:rPr>
              <a:t>2</a:t>
            </a:r>
            <a:r>
              <a:rPr lang="en-US" altLang="en-US" sz="2400" dirty="0" smtClean="0">
                <a:solidFill>
                  <a:srgbClr val="FFFF00"/>
                </a:solidFill>
              </a:rPr>
              <a:t>.val</a:t>
            </a:r>
            <a:r>
              <a:rPr lang="en-US" altLang="en-US" sz="2400" dirty="0" smtClean="0"/>
              <a:t> = 3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Pass 3 up to </a:t>
            </a:r>
            <a:r>
              <a:rPr lang="en-US" altLang="en-US" sz="2400" dirty="0" smtClean="0">
                <a:solidFill>
                  <a:srgbClr val="FFFF00"/>
                </a:solidFill>
              </a:rPr>
              <a:t>tail</a:t>
            </a:r>
            <a:r>
              <a:rPr lang="en-US" altLang="en-US" sz="2400" baseline="-25000" dirty="0" smtClean="0">
                <a:solidFill>
                  <a:srgbClr val="FFFF00"/>
                </a:solidFill>
              </a:rPr>
              <a:t>1</a:t>
            </a:r>
            <a:r>
              <a:rPr lang="en-US" altLang="en-US" sz="2400" dirty="0" smtClean="0">
                <a:solidFill>
                  <a:srgbClr val="FFFF00"/>
                </a:solidFill>
              </a:rPr>
              <a:t>.val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Pass 3 up to </a:t>
            </a:r>
            <a:r>
              <a:rPr lang="en-US" altLang="en-US" sz="2400" dirty="0" err="1" smtClean="0">
                <a:solidFill>
                  <a:srgbClr val="FFFF00"/>
                </a:solidFill>
              </a:rPr>
              <a:t>expr.val</a:t>
            </a:r>
            <a:endParaRPr lang="en-US" altLang="en-US" sz="24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Attribute grammars for expressions are nice, but for entire PL we need to create </a:t>
            </a:r>
            <a:r>
              <a:rPr lang="en-US" altLang="en-US" dirty="0" smtClean="0">
                <a:solidFill>
                  <a:schemeClr val="folHlink"/>
                </a:solidFill>
              </a:rPr>
              <a:t>syntax tree.</a:t>
            </a:r>
          </a:p>
          <a:p>
            <a:pPr eaLnBrk="1" hangingPunct="1"/>
            <a:r>
              <a:rPr lang="en-US" altLang="en-US" dirty="0" smtClean="0"/>
              <a:t>At each production in grammar, we’ll create a node of the tree, either a leaf or subtree.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Study handout “Creating a Syntax Tree”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Syntax trees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ym typeface="Wingdings" panose="05000000000000000000" pitchFamily="2" charset="2"/>
              </a:rPr>
              <a:t>	 </a:t>
            </a:r>
            <a:r>
              <a:rPr lang="en-US" altLang="en-US" smtClean="0"/>
              <a:t>Check semantics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sym typeface="Wingdings" panose="05000000000000000000" pitchFamily="2" charset="2"/>
              </a:rPr>
              <a:t> Generate intermediate code</a:t>
            </a:r>
          </a:p>
          <a:p>
            <a:pPr eaLnBrk="1" hangingPunct="1">
              <a:buFontTx/>
              <a:buNone/>
            </a:pPr>
            <a:endParaRPr lang="en-US" altLang="en-US" smtClean="0">
              <a:sym typeface="Wingdings" panose="05000000000000000000" pitchFamily="2" charset="2"/>
            </a:endParaRPr>
          </a:p>
          <a:p>
            <a:pPr eaLnBrk="1" hangingPunct="1"/>
            <a:r>
              <a:rPr lang="en-US" altLang="en-US" smtClean="0"/>
              <a:t>How to create a syntax tree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Syntax tree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What does a syntax tree look like?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Depends on input.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Example p. 202… tree has 3 parts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“program” node at the root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Interior nodes for sequence of statements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Could represent as linked list instead!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Read left-to-right or top-down.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Expression subtree in 1 statement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Evaluate bottom-up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Syntax tree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What do we do with syntax trees?</a:t>
            </a:r>
          </a:p>
          <a:p>
            <a:pPr eaLnBrk="1" hangingPunct="1">
              <a:buFontTx/>
              <a:buNone/>
            </a:pPr>
            <a:endParaRPr lang="en-US" altLang="en-US" sz="1400" smtClean="0"/>
          </a:p>
          <a:p>
            <a:pPr eaLnBrk="1" hangingPunct="1"/>
            <a:r>
              <a:rPr lang="en-US" altLang="en-US" smtClean="0"/>
              <a:t>Check semantics</a:t>
            </a:r>
          </a:p>
          <a:p>
            <a:pPr lvl="1" eaLnBrk="1" hangingPunct="1"/>
            <a:r>
              <a:rPr lang="en-US" altLang="en-US" smtClean="0"/>
              <a:t>Write a tree grammar</a:t>
            </a:r>
          </a:p>
          <a:p>
            <a:pPr lvl="1" eaLnBrk="1" hangingPunct="1"/>
            <a:r>
              <a:rPr lang="en-US" altLang="en-US" smtClean="0"/>
              <a:t>Annotate with actions to capture </a:t>
            </a:r>
            <a:r>
              <a:rPr lang="en-US" altLang="en-US" smtClean="0">
                <a:solidFill>
                  <a:schemeClr val="folHlink"/>
                </a:solidFill>
              </a:rPr>
              <a:t>errors</a:t>
            </a:r>
          </a:p>
          <a:p>
            <a:pPr lvl="1" eaLnBrk="1" hangingPunct="1"/>
            <a:endParaRPr lang="en-US" altLang="en-US" sz="1400" smtClean="0">
              <a:solidFill>
                <a:schemeClr val="folHlink"/>
              </a:solidFill>
            </a:endParaRPr>
          </a:p>
          <a:p>
            <a:pPr eaLnBrk="1" hangingPunct="1"/>
            <a:r>
              <a:rPr lang="en-US" altLang="en-US" smtClean="0"/>
              <a:t>Generate intermediate code</a:t>
            </a:r>
          </a:p>
          <a:p>
            <a:pPr lvl="1" eaLnBrk="1" hangingPunct="1"/>
            <a:r>
              <a:rPr lang="en-US" altLang="en-US" smtClean="0"/>
              <a:t>Traverse list of statements, and expression operators to output </a:t>
            </a:r>
            <a:r>
              <a:rPr lang="en-US" altLang="en-US" smtClean="0">
                <a:solidFill>
                  <a:schemeClr val="folHlink"/>
                </a:solidFill>
              </a:rPr>
              <a:t>list of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Tree grammar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Special grammar to </a:t>
            </a:r>
            <a:r>
              <a:rPr lang="en-US" altLang="en-US" dirty="0" smtClean="0">
                <a:solidFill>
                  <a:schemeClr val="folHlink"/>
                </a:solidFill>
              </a:rPr>
              <a:t>describe syntax tree</a:t>
            </a:r>
          </a:p>
          <a:p>
            <a:pPr eaLnBrk="1" hangingPunct="1"/>
            <a:r>
              <a:rPr lang="en-US" altLang="en-US" dirty="0" smtClean="0"/>
              <a:t>Not same as PL’s grammar!</a:t>
            </a:r>
          </a:p>
          <a:p>
            <a:pPr eaLnBrk="1" hangingPunct="1"/>
            <a:r>
              <a:rPr lang="en-US" altLang="en-US" dirty="0" smtClean="0"/>
              <a:t>Need productions for</a:t>
            </a:r>
          </a:p>
          <a:p>
            <a:pPr lvl="1" eaLnBrk="1" hangingPunct="1"/>
            <a:r>
              <a:rPr lang="en-US" altLang="en-US" dirty="0" smtClean="0"/>
              <a:t>Root</a:t>
            </a:r>
          </a:p>
          <a:p>
            <a:pPr lvl="1" eaLnBrk="1" hangingPunct="1"/>
            <a:r>
              <a:rPr lang="en-US" altLang="en-US" dirty="0" smtClean="0"/>
              <a:t>Interior nodes representing statements</a:t>
            </a:r>
          </a:p>
          <a:p>
            <a:pPr lvl="1" eaLnBrk="1" hangingPunct="1"/>
            <a:r>
              <a:rPr lang="en-US" altLang="en-US" dirty="0" smtClean="0"/>
              <a:t>Expression elements (+, </a:t>
            </a:r>
            <a:r>
              <a:rPr lang="en-US" altLang="en-US" dirty="0" err="1" smtClean="0"/>
              <a:t>const</a:t>
            </a:r>
            <a:r>
              <a:rPr lang="en-US" altLang="en-US" dirty="0" smtClean="0"/>
              <a:t>, etc.)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sz="2400" dirty="0" smtClean="0"/>
              <a:t>(same example, p. 202)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Attributes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/>
              <a:t>Once you have tree grammar: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2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For each production, specify actions for: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folHlink"/>
                </a:solidFill>
              </a:rPr>
              <a:t>symbol table:  propagate info L</a:t>
            </a:r>
            <a:r>
              <a:rPr lang="en-US" altLang="en-US" sz="20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R/top-down (because variables are declared before use!)</a:t>
            </a:r>
            <a:endParaRPr lang="en-US" altLang="en-US" sz="2000" dirty="0" smtClean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folHlink"/>
                </a:solidFill>
              </a:rPr>
              <a:t>errors:  propagate bottom-up, or output immediately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4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Root:  initialize both to empty</a:t>
            </a:r>
          </a:p>
          <a:p>
            <a:pPr eaLnBrk="1" hangingPunct="1">
              <a:lnSpc>
                <a:spcPct val="80000"/>
              </a:lnSpc>
            </a:pPr>
            <a:endParaRPr lang="en-US" altLang="en-US" sz="12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Declaration </a:t>
            </a:r>
            <a:r>
              <a:rPr lang="en-US" altLang="en-US" sz="2400" dirty="0" err="1" smtClean="0"/>
              <a:t>stmt</a:t>
            </a:r>
            <a:r>
              <a:rPr lang="en-US" altLang="en-US" sz="2400" dirty="0" smtClean="0"/>
              <a:t>:  add </a:t>
            </a:r>
            <a:r>
              <a:rPr lang="en-US" altLang="en-US" sz="2400" dirty="0" err="1" smtClean="0"/>
              <a:t>var</a:t>
            </a:r>
            <a:r>
              <a:rPr lang="en-US" altLang="en-US" sz="2400" dirty="0" smtClean="0"/>
              <a:t> to symbol table</a:t>
            </a:r>
          </a:p>
          <a:p>
            <a:pPr eaLnBrk="1" hangingPunct="1">
              <a:lnSpc>
                <a:spcPct val="80000"/>
              </a:lnSpc>
            </a:pPr>
            <a:endParaRPr lang="en-US" altLang="en-US" sz="12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Other </a:t>
            </a:r>
            <a:r>
              <a:rPr lang="en-US" altLang="en-US" sz="2400" dirty="0" err="1" smtClean="0"/>
              <a:t>stmts</a:t>
            </a:r>
            <a:r>
              <a:rPr lang="en-US" altLang="en-US" sz="2400" dirty="0" smtClean="0"/>
              <a:t> &amp; expressions:  check against symbol table, and generate error as needed.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Example. p. 204-206.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Common actions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Much work done by routines given p. 206 that are called at many places in grammar.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err="1" smtClean="0"/>
              <a:t>Declare_name</a:t>
            </a:r>
            <a:endParaRPr lang="en-US" alt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Check for re-declaration of same variable!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Add variable to symbol 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err="1" smtClean="0"/>
              <a:t>Check_types</a:t>
            </a:r>
            <a:endParaRPr lang="en-US" alt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For all variables in this statement/expression, look them up to see if declared </a:t>
            </a:r>
            <a:r>
              <a:rPr lang="en-US" altLang="en-US" u="sng" dirty="0" smtClean="0"/>
              <a:t>and</a:t>
            </a:r>
            <a:r>
              <a:rPr lang="en-US" altLang="en-US" dirty="0" smtClean="0"/>
              <a:t> types appropriate.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err="1" smtClean="0"/>
              <a:t>Convert_type</a:t>
            </a:r>
            <a:r>
              <a:rPr lang="en-US" altLang="en-US" dirty="0" smtClean="0"/>
              <a:t>  (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Wingdings" panose="05000000000000000000" pitchFamily="2" charset="2"/>
              </a:rPr>
              <a:t> float, float  </a:t>
            </a:r>
            <a:r>
              <a:rPr lang="en-US" altLang="en-US" dirty="0" err="1" smtClean="0">
                <a:sym typeface="Wingdings" panose="05000000000000000000" pitchFamily="2" charset="2"/>
              </a:rPr>
              <a:t>int</a:t>
            </a:r>
            <a:r>
              <a:rPr lang="en-US" altLang="en-US" dirty="0" smtClean="0">
                <a:sym typeface="Wingdings" panose="05000000000000000000" pitchFamily="2" charset="2"/>
              </a:rPr>
              <a:t>, etc.)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Intermediate Code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With syntax tree we can also generate intermediate code</a:t>
            </a:r>
          </a:p>
          <a:p>
            <a:pPr eaLnBrk="1" hangingPunct="1"/>
            <a:r>
              <a:rPr lang="en-US" altLang="en-US" sz="2800" dirty="0" smtClean="0"/>
              <a:t>Look at example p. 202 again:</a:t>
            </a:r>
          </a:p>
          <a:p>
            <a:pPr lvl="1" eaLnBrk="1" hangingPunct="1"/>
            <a:r>
              <a:rPr lang="en-US" altLang="en-US" sz="2400" dirty="0" smtClean="0"/>
              <a:t>Typically a node has up to 3 parts:  self and 1 or 2 children</a:t>
            </a:r>
          </a:p>
          <a:p>
            <a:pPr lvl="1" eaLnBrk="1" hangingPunct="1"/>
            <a:r>
              <a:rPr lang="en-US" altLang="en-US" sz="2400" dirty="0" smtClean="0"/>
              <a:t>Each node can become a “triple”</a:t>
            </a:r>
          </a:p>
          <a:p>
            <a:pPr lvl="1" eaLnBrk="1" hangingPunct="1"/>
            <a:r>
              <a:rPr lang="en-US" altLang="en-US" sz="2400" dirty="0" smtClean="0"/>
              <a:t>In assembly code, instructions limited to 1 operation</a:t>
            </a:r>
          </a:p>
          <a:p>
            <a:pPr lvl="1" eaLnBrk="1" hangingPunct="1"/>
            <a:r>
              <a:rPr lang="en-US" altLang="en-US" sz="2400" dirty="0" smtClean="0"/>
              <a:t>So our sequence of “instructions” could be:</a:t>
            </a:r>
          </a:p>
          <a:p>
            <a:pPr lvl="1" eaLnBrk="1" hangingPunct="1">
              <a:buFontTx/>
              <a:buNone/>
            </a:pPr>
            <a:r>
              <a:rPr lang="en-US" altLang="en-US" sz="2400" dirty="0" smtClean="0"/>
              <a:t>	</a:t>
            </a:r>
            <a:r>
              <a:rPr lang="en-US" altLang="en-US" sz="2000" dirty="0" smtClean="0"/>
              <a:t>begin; </a:t>
            </a:r>
            <a:r>
              <a:rPr lang="en-US" altLang="en-US" sz="2000" dirty="0" err="1" smtClean="0"/>
              <a:t>int_decl</a:t>
            </a:r>
            <a:r>
              <a:rPr lang="en-US" altLang="en-US" sz="2000" dirty="0" smtClean="0"/>
              <a:t>; read; </a:t>
            </a:r>
            <a:r>
              <a:rPr lang="en-US" altLang="en-US" sz="2000" dirty="0" err="1" smtClean="0"/>
              <a:t>real_decl</a:t>
            </a:r>
            <a:r>
              <a:rPr lang="en-US" altLang="en-US" sz="2000" dirty="0" smtClean="0"/>
              <a:t>; read; </a:t>
            </a:r>
            <a:r>
              <a:rPr lang="en-US" altLang="en-US" sz="2000" dirty="0" smtClean="0">
                <a:solidFill>
                  <a:schemeClr val="folHlink"/>
                </a:solidFill>
              </a:rPr>
              <a:t>float; +; /; write</a:t>
            </a:r>
            <a:r>
              <a:rPr lang="en-US" altLang="en-US" sz="2000" dirty="0" smtClean="0"/>
              <a:t>; quit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Semantic analysis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We will revisit grammars….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And decorate them with attributes, to help us build symbol 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Augment our grammars to contain “semantic actions”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To evaluate expression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To generate (intermediate) code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We can check </a:t>
            </a:r>
            <a:r>
              <a:rPr lang="en-US" altLang="en-US" sz="2800" u="sng" smtClean="0"/>
              <a:t>assertions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Along way, can perform simple optimizations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“safe” = change will have no effect on output/effect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“speculative” = change may degrade performance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“conservative” = safe &amp; not speculative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Creating syntax tree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See </a:t>
            </a:r>
            <a:r>
              <a:rPr lang="en-US" altLang="en-US" sz="2800" smtClean="0">
                <a:solidFill>
                  <a:schemeClr val="folHlink"/>
                </a:solidFill>
              </a:rPr>
              <a:t>handout</a:t>
            </a:r>
            <a:r>
              <a:rPr lang="en-US" altLang="en-US" sz="2800" smtClean="0"/>
              <a:t>.  Here’s a relatively simple approach:</a:t>
            </a:r>
          </a:p>
          <a:p>
            <a:pPr eaLnBrk="1" hangingPunct="1">
              <a:lnSpc>
                <a:spcPct val="80000"/>
              </a:lnSpc>
            </a:pPr>
            <a:endParaRPr lang="en-US" altLang="en-US" sz="14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1.  Create bottom-up parse table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2.  Write semantic actions to create subtree whenever we reduce.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For example, “E </a:t>
            </a:r>
            <a:r>
              <a:rPr lang="en-US" altLang="en-US" sz="2000" smtClean="0">
                <a:sym typeface="Wingdings" panose="05000000000000000000" pitchFamily="2" charset="2"/>
              </a:rPr>
              <a:t> </a:t>
            </a:r>
            <a:r>
              <a:rPr lang="en-US" altLang="en-US" sz="2000" smtClean="0"/>
              <a:t>E + T </a:t>
            </a:r>
            <a:r>
              <a:rPr lang="en-US" altLang="en-US" sz="2000" smtClean="0">
                <a:cs typeface="Arial" panose="020B0604020202020204" pitchFamily="34" charset="0"/>
              </a:rPr>
              <a:t>●” can have a node with root “+”.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3.  Trace according to parse table, and also maintain stack/linked list of subtrees.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4.  When done parsing, stack will contain syntax tree. 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2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“Linked list” concept convenient for sequences, although still a “tree”.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Syntax tree examples</a:t>
            </a:r>
          </a:p>
          <a:p>
            <a:pPr lvl="1" eaLnBrk="1" hangingPunct="1"/>
            <a:r>
              <a:rPr lang="en-US" altLang="en-US" smtClean="0"/>
              <a:t>declaration grammar (from lab 2)</a:t>
            </a:r>
          </a:p>
          <a:p>
            <a:pPr lvl="1" eaLnBrk="1" hangingPunct="1"/>
            <a:r>
              <a:rPr lang="en-US" altLang="en-US" smtClean="0"/>
              <a:t>postfix expressions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Alternative to syntax tree</a:t>
            </a:r>
          </a:p>
          <a:p>
            <a:pPr lvl="1" eaLnBrk="1" hangingPunct="1"/>
            <a:r>
              <a:rPr lang="en-US" altLang="en-US" smtClean="0"/>
              <a:t>Why not a linear structure?</a:t>
            </a:r>
          </a:p>
          <a:p>
            <a:pPr lvl="1" eaLnBrk="1" hangingPunct="1"/>
            <a:r>
              <a:rPr lang="en-US" altLang="en-US" smtClean="0"/>
              <a:t>Reusing nodes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Declaration grammar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Parse table (done)</a:t>
            </a:r>
          </a:p>
          <a:p>
            <a:pPr eaLnBrk="1" hangingPunct="1"/>
            <a:r>
              <a:rPr lang="en-US" altLang="en-US" smtClean="0"/>
              <a:t>Semantic actions</a:t>
            </a:r>
          </a:p>
          <a:p>
            <a:pPr eaLnBrk="1" hangingPunct="1"/>
            <a:r>
              <a:rPr lang="en-US" altLang="en-US" smtClean="0"/>
              <a:t>Trace</a:t>
            </a:r>
          </a:p>
          <a:p>
            <a:pPr lvl="1" eaLnBrk="1" hangingPunct="1"/>
            <a:r>
              <a:rPr lang="en-US" altLang="en-US" smtClean="0"/>
              <a:t>Create node for “a = 5”</a:t>
            </a:r>
          </a:p>
          <a:p>
            <a:pPr lvl="1" eaLnBrk="1" hangingPunct="1"/>
            <a:r>
              <a:rPr lang="en-US" altLang="en-US" smtClean="0"/>
              <a:t>Create node for “b = 6”</a:t>
            </a:r>
          </a:p>
          <a:p>
            <a:pPr lvl="1" eaLnBrk="1" hangingPunct="1"/>
            <a:r>
              <a:rPr lang="en-US" altLang="en-US" smtClean="0"/>
              <a:t>Combine into a </a:t>
            </a:r>
            <a:r>
              <a:rPr lang="en-US" altLang="en-US" u="sng" smtClean="0"/>
              <a:t>sequence</a:t>
            </a:r>
            <a:r>
              <a:rPr lang="en-US" altLang="en-US" smtClean="0"/>
              <a:t> </a:t>
            </a:r>
            <a:r>
              <a:rPr lang="en-US" altLang="en-US" smtClean="0">
                <a:sym typeface="Wingdings" panose="05000000000000000000" pitchFamily="2" charset="2"/>
              </a:rPr>
              <a:t> syntax tree</a:t>
            </a: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Postfix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First, need a grammar (handle + and –)</a:t>
            </a:r>
          </a:p>
          <a:p>
            <a:pPr eaLnBrk="1" hangingPunct="1"/>
            <a:r>
              <a:rPr lang="en-US" altLang="en-US" smtClean="0"/>
              <a:t>Follow steps to make syntax tree….</a:t>
            </a:r>
          </a:p>
          <a:p>
            <a:pPr lvl="1" eaLnBrk="1" hangingPunct="1"/>
            <a:r>
              <a:rPr lang="en-US" altLang="en-US" smtClean="0"/>
              <a:t>Good review of bottom-up parsing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We could create </a:t>
            </a:r>
            <a:r>
              <a:rPr lang="en-US" altLang="en-US" smtClean="0">
                <a:solidFill>
                  <a:schemeClr val="folHlink"/>
                </a:solidFill>
              </a:rPr>
              <a:t>parse tree</a:t>
            </a:r>
            <a:r>
              <a:rPr lang="en-US" altLang="en-US" smtClean="0"/>
              <a:t> &amp; </a:t>
            </a:r>
            <a:r>
              <a:rPr lang="en-US" altLang="en-US" smtClean="0">
                <a:solidFill>
                  <a:schemeClr val="folHlink"/>
                </a:solidFill>
              </a:rPr>
              <a:t>syntax tree</a:t>
            </a:r>
            <a:r>
              <a:rPr lang="en-US" altLang="en-US" smtClean="0"/>
              <a:t>, although the parse tree more complex!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(Just consider what just 2+3 would look like)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Syntax tree alternatives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a tree instead of purely linear?</a:t>
            </a:r>
          </a:p>
          <a:p>
            <a:pPr lvl="1" eaLnBrk="1" hangingPunct="1"/>
            <a:r>
              <a:rPr lang="en-US" altLang="en-US" smtClean="0"/>
              <a:t>Structure is hierarchical (except for sequence of statements)</a:t>
            </a:r>
          </a:p>
          <a:p>
            <a:pPr lvl="1" eaLnBrk="1" hangingPunct="1"/>
            <a:r>
              <a:rPr lang="en-US" altLang="en-US" smtClean="0"/>
              <a:t>More efficient to traverse</a:t>
            </a:r>
          </a:p>
          <a:p>
            <a:pPr lvl="1" eaLnBrk="1" hangingPunct="1"/>
            <a:r>
              <a:rPr lang="en-US" altLang="en-US" smtClean="0"/>
              <a:t>Easier to optimize </a:t>
            </a:r>
            <a:r>
              <a:rPr lang="en-US" altLang="en-US" smtClean="0">
                <a:sym typeface="Wingdings" panose="05000000000000000000" pitchFamily="2" charset="2"/>
              </a:rPr>
              <a:t>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Saving nodes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Sometimes in a tree, the same node is created twice.</a:t>
            </a:r>
          </a:p>
          <a:p>
            <a:pPr eaLnBrk="1" hangingPunct="1"/>
            <a:r>
              <a:rPr lang="en-US" altLang="en-US" sz="2800" smtClean="0">
                <a:solidFill>
                  <a:schemeClr val="folHlink"/>
                </a:solidFill>
              </a:rPr>
              <a:t>Allow node to have more than one parent.</a:t>
            </a:r>
          </a:p>
          <a:p>
            <a:pPr eaLnBrk="1" hangingPunct="1"/>
            <a:r>
              <a:rPr lang="en-US" altLang="en-US" sz="2800" smtClean="0"/>
              <a:t>Check to see if an identical node already exists, and avoid duplication.</a:t>
            </a:r>
          </a:p>
          <a:p>
            <a:pPr eaLnBrk="1" hangingPunct="1"/>
            <a:r>
              <a:rPr lang="en-US" altLang="en-US" sz="2800" smtClean="0">
                <a:sym typeface="Wingdings" panose="05000000000000000000" pitchFamily="2" charset="2"/>
              </a:rPr>
              <a:t> </a:t>
            </a:r>
            <a:r>
              <a:rPr lang="en-US" altLang="en-US" sz="2800" smtClean="0"/>
              <a:t>Avoid generating redundant code.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Ex.  What would syntax tree look like for this?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	a + a * (b – c) + (b – c) * 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1800" b="1" smtClean="0"/>
              <a:t>a + a * (b – c) + (b – c) * d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                </a:t>
            </a:r>
            <a:r>
              <a:rPr lang="en-US" altLang="en-US" sz="2800" smtClean="0">
                <a:solidFill>
                  <a:schemeClr val="folHlink"/>
                </a:solidFill>
              </a:rPr>
              <a:t>+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olidFill>
                  <a:schemeClr val="folHlink"/>
                </a:solidFill>
              </a:rPr>
              <a:t>       +               *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olidFill>
                  <a:schemeClr val="folHlink"/>
                </a:solidFill>
              </a:rPr>
              <a:t>             *              d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olidFill>
                  <a:schemeClr val="folHlink"/>
                </a:solidFill>
              </a:rPr>
              <a:t>       a          –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olidFill>
                  <a:schemeClr val="folHlink"/>
                </a:solidFill>
              </a:rPr>
              <a:t>               b      c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600200"/>
            <a:ext cx="441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smtClean="0"/>
              <a:t>p1=make_leaf(a)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p2=make_leaf(a)  = p1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p3=make_leaf(b)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p4=make_leaf(c)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solidFill>
                  <a:schemeClr val="folHlink"/>
                </a:solidFill>
              </a:rPr>
              <a:t>p5=make_node(-,p3,p4)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p6=make_node(*,</a:t>
            </a:r>
            <a:r>
              <a:rPr lang="en-US" altLang="en-US" sz="2000" smtClean="0">
                <a:solidFill>
                  <a:schemeClr val="folHlink"/>
                </a:solidFill>
              </a:rPr>
              <a:t>p2</a:t>
            </a:r>
            <a:r>
              <a:rPr lang="en-US" altLang="en-US" sz="2000" smtClean="0"/>
              <a:t>,p5)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p7=make_node(+,</a:t>
            </a:r>
            <a:r>
              <a:rPr lang="en-US" altLang="en-US" sz="2000" smtClean="0">
                <a:solidFill>
                  <a:schemeClr val="folHlink"/>
                </a:solidFill>
              </a:rPr>
              <a:t>p1</a:t>
            </a:r>
            <a:r>
              <a:rPr lang="en-US" altLang="en-US" sz="2000" smtClean="0"/>
              <a:t>,p6)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p8=make_leaf(b)  = p3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p9=make_leaf(c)  = p4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solidFill>
                  <a:schemeClr val="folHlink"/>
                </a:solidFill>
              </a:rPr>
              <a:t>p10=make_node(-,p8,p9)</a:t>
            </a:r>
          </a:p>
          <a:p>
            <a:pPr eaLnBrk="1" hangingPunct="1">
              <a:buFontTx/>
              <a:buNone/>
            </a:pPr>
            <a:r>
              <a:rPr lang="en-US" altLang="en-US" sz="2000" smtClean="0"/>
              <a:t>etc.</a:t>
            </a:r>
          </a:p>
          <a:p>
            <a:pPr eaLnBrk="1" hangingPunct="1">
              <a:buFontTx/>
              <a:buNone/>
            </a:pPr>
            <a:endParaRPr lang="en-US" altLang="en-US" sz="2000" smtClean="0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V="1">
            <a:off x="1447800" y="22860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2362200" y="2286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3048000" y="2743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 flipH="1">
            <a:off x="2438400" y="2743200"/>
            <a:ext cx="457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flipH="1">
            <a:off x="2133600" y="3886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2590800" y="3886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1295400" y="2895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1371600" y="28194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1905000" y="3276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H="1">
            <a:off x="1447800" y="32766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838200" y="5105400"/>
            <a:ext cx="2590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/>
              <a:t>“directed acyclic graph”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 smtClean="0"/>
              <a:t>Compilation overvew</a:t>
            </a:r>
          </a:p>
          <a:p>
            <a:pPr eaLnBrk="1" hangingPunct="1"/>
            <a:r>
              <a:rPr lang="en-US" altLang="en-US" smtClean="0"/>
              <a:t>Scan</a:t>
            </a:r>
          </a:p>
          <a:p>
            <a:pPr eaLnBrk="1" hangingPunct="1"/>
            <a:r>
              <a:rPr lang="en-US" altLang="en-US" smtClean="0"/>
              <a:t>Parse</a:t>
            </a:r>
          </a:p>
          <a:p>
            <a:pPr eaLnBrk="1" hangingPunct="1"/>
            <a:r>
              <a:rPr lang="en-US" altLang="en-US" smtClean="0">
                <a:solidFill>
                  <a:schemeClr val="folHlink"/>
                </a:solidFill>
              </a:rPr>
              <a:t>Semantic Checking</a:t>
            </a:r>
          </a:p>
          <a:p>
            <a:pPr lvl="1" eaLnBrk="1" hangingPunct="1"/>
            <a:r>
              <a:rPr lang="en-US" altLang="en-US" smtClean="0">
                <a:solidFill>
                  <a:schemeClr val="folHlink"/>
                </a:solidFill>
              </a:rPr>
              <a:t>Create syntax tree</a:t>
            </a:r>
          </a:p>
          <a:p>
            <a:pPr lvl="1" eaLnBrk="1" hangingPunct="1"/>
            <a:r>
              <a:rPr lang="en-US" altLang="en-US" smtClean="0">
                <a:solidFill>
                  <a:schemeClr val="folHlink"/>
                </a:solidFill>
              </a:rPr>
              <a:t>Find semantic errors</a:t>
            </a:r>
          </a:p>
          <a:p>
            <a:pPr eaLnBrk="1" hangingPunct="1"/>
            <a:r>
              <a:rPr lang="en-US" altLang="en-US" smtClean="0"/>
              <a:t>Code Generation</a:t>
            </a:r>
          </a:p>
          <a:p>
            <a:pPr eaLnBrk="1" hangingPunct="1"/>
            <a:r>
              <a:rPr lang="en-US" altLang="en-US" smtClean="0"/>
              <a:t>Optimization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Semantic checking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Chapter overview:</a:t>
            </a:r>
          </a:p>
          <a:p>
            <a:pPr eaLnBrk="1" hangingPunct="1"/>
            <a:r>
              <a:rPr lang="en-US" altLang="en-US" u="sng" smtClean="0"/>
              <a:t>Create syntax tree (4.2 – 4.4)</a:t>
            </a:r>
          </a:p>
          <a:p>
            <a:pPr lvl="1" eaLnBrk="1" hangingPunct="1"/>
            <a:r>
              <a:rPr lang="en-US" altLang="en-US" smtClean="0"/>
              <a:t>Annotate CFG with attributes/actions</a:t>
            </a:r>
          </a:p>
          <a:p>
            <a:pPr lvl="1" eaLnBrk="1" hangingPunct="1"/>
            <a:r>
              <a:rPr lang="en-US" altLang="en-US" smtClean="0"/>
              <a:t>Decorate parse tree OR start from token stream</a:t>
            </a:r>
          </a:p>
          <a:p>
            <a:pPr lvl="1" eaLnBrk="1" hangingPunct="1"/>
            <a:endParaRPr lang="en-US" altLang="en-US" sz="1400" smtClean="0"/>
          </a:p>
          <a:p>
            <a:pPr eaLnBrk="1" hangingPunct="1"/>
            <a:r>
              <a:rPr lang="en-US" altLang="en-US" u="sng" smtClean="0"/>
              <a:t>Find semantic errors (4.6)</a:t>
            </a:r>
          </a:p>
          <a:p>
            <a:pPr lvl="1" eaLnBrk="1" hangingPunct="1"/>
            <a:r>
              <a:rPr lang="en-US" altLang="en-US" smtClean="0"/>
              <a:t>Grammar for syntax tree</a:t>
            </a:r>
          </a:p>
          <a:p>
            <a:pPr lvl="1" eaLnBrk="1" hangingPunct="1"/>
            <a:r>
              <a:rPr lang="en-US" altLang="en-US" smtClean="0"/>
              <a:t>Define attributes/actions to propagate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Syntax vs. semantics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In chapter 2, we just wanted to verify input was legal syntax.</a:t>
            </a:r>
          </a:p>
          <a:p>
            <a:pPr eaLnBrk="1" hangingPunct="1"/>
            <a:r>
              <a:rPr lang="en-US" altLang="en-US" sz="2800" dirty="0" smtClean="0"/>
              <a:t>Now, we need </a:t>
            </a:r>
            <a:r>
              <a:rPr lang="en-US" altLang="en-US" sz="2800" u="sng" dirty="0" smtClean="0"/>
              <a:t>output</a:t>
            </a:r>
            <a:r>
              <a:rPr lang="en-US" altLang="en-US" sz="2800" dirty="0" smtClean="0"/>
              <a:t>:  </a:t>
            </a:r>
            <a:r>
              <a:rPr lang="en-US" altLang="en-US" sz="2800" dirty="0" smtClean="0">
                <a:solidFill>
                  <a:schemeClr val="folHlink"/>
                </a:solidFill>
              </a:rPr>
              <a:t>syntax tree</a:t>
            </a:r>
            <a:r>
              <a:rPr lang="en-US" altLang="en-US" sz="2800" dirty="0" smtClean="0"/>
              <a:t>.</a:t>
            </a:r>
          </a:p>
          <a:p>
            <a:pPr lvl="1" eaLnBrk="1" hangingPunct="1"/>
            <a:r>
              <a:rPr lang="en-US" altLang="en-US" sz="2400" dirty="0" smtClean="0"/>
              <a:t>What is difference between parse tree &amp; syntax tree?</a:t>
            </a:r>
          </a:p>
          <a:p>
            <a:pPr lvl="1" eaLnBrk="1" hangingPunct="1"/>
            <a:r>
              <a:rPr lang="en-US" altLang="en-US" sz="2400" dirty="0" smtClean="0"/>
              <a:t>Note:  Syntax tree much better than parse tree for generating code, etc.</a:t>
            </a:r>
          </a:p>
          <a:p>
            <a:pPr eaLnBrk="1" hangingPunct="1"/>
            <a:r>
              <a:rPr lang="en-US" altLang="en-US" sz="2800" dirty="0" smtClean="0"/>
              <a:t>Can proceed: </a:t>
            </a:r>
          </a:p>
          <a:p>
            <a:pPr lvl="1" eaLnBrk="1" hangingPunct="1"/>
            <a:r>
              <a:rPr lang="en-US" altLang="en-US" sz="2400" dirty="0" smtClean="0"/>
              <a:t>directly from token stream</a:t>
            </a:r>
          </a:p>
          <a:p>
            <a:pPr lvl="1" eaLnBrk="1" hangingPunct="1"/>
            <a:r>
              <a:rPr lang="en-US" altLang="en-US" sz="2400" dirty="0" smtClean="0"/>
              <a:t>from parse tree.</a:t>
            </a:r>
          </a:p>
          <a:p>
            <a:pPr eaLnBrk="1" hangingPunct="1"/>
            <a:r>
              <a:rPr lang="en-US" altLang="en-US" sz="2800" dirty="0" smtClean="0"/>
              <a:t>And also check things like variable declarations.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Attribute grammar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Purpose:  give “meaning” to PL grammar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How do we know we’re not defining molecular formula for mustard?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Meaning = value, attribute to keep track of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Ex. For expression grammar: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We can parse to see if it’s valid </a:t>
            </a:r>
            <a:r>
              <a:rPr lang="en-US" altLang="en-US" smtClean="0">
                <a:sym typeface="Wingdings" panose="05000000000000000000" pitchFamily="2" charset="2"/>
              </a:rPr>
              <a:t> parse tree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ym typeface="Wingdings" panose="05000000000000000000" pitchFamily="2" charset="2"/>
              </a:rPr>
              <a:t>With </a:t>
            </a:r>
            <a:r>
              <a:rPr lang="en-US" altLang="en-US" u="sng" smtClean="0">
                <a:sym typeface="Wingdings" panose="05000000000000000000" pitchFamily="2" charset="2"/>
              </a:rPr>
              <a:t>attributes</a:t>
            </a:r>
            <a:r>
              <a:rPr lang="en-US" altLang="en-US" smtClean="0">
                <a:sym typeface="Wingdings" panose="05000000000000000000" pitchFamily="2" charset="2"/>
              </a:rPr>
              <a:t> in the grammar we can: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folHlink"/>
                </a:solidFill>
                <a:sym typeface="Wingdings" panose="05000000000000000000" pitchFamily="2" charset="2"/>
              </a:rPr>
              <a:t>evaluate the expression</a:t>
            </a:r>
            <a:r>
              <a:rPr lang="en-US" altLang="en-US" smtClean="0">
                <a:sym typeface="Wingdings" panose="05000000000000000000" pitchFamily="2" charset="2"/>
              </a:rPr>
              <a:t>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output expression’s structure as a </a:t>
            </a:r>
            <a:r>
              <a:rPr lang="en-US" altLang="en-US" smtClean="0">
                <a:solidFill>
                  <a:schemeClr val="folHlink"/>
                </a:solidFill>
              </a:rPr>
              <a:t>syntax tree.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Attributes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We </a:t>
            </a:r>
            <a:r>
              <a:rPr lang="en-US" altLang="en-US" sz="2800" i="1" dirty="0" smtClean="0"/>
              <a:t>add semantic rules to each production </a:t>
            </a:r>
            <a:r>
              <a:rPr lang="en-US" altLang="en-US" sz="2800" dirty="0" smtClean="0"/>
              <a:t>in the grammar.</a:t>
            </a:r>
          </a:p>
          <a:p>
            <a:pPr eaLnBrk="1" hangingPunct="1"/>
            <a:r>
              <a:rPr lang="en-US" altLang="en-US" sz="2800" dirty="0" smtClean="0"/>
              <a:t>Rule takes effect when we “reduce.”</a:t>
            </a:r>
          </a:p>
          <a:p>
            <a:pPr eaLnBrk="1" hangingPunct="1"/>
            <a:r>
              <a:rPr lang="en-US" altLang="en-US" sz="2800" dirty="0" smtClean="0"/>
              <a:t>Left side of each production keeps track of an attribute value (p. 186)</a:t>
            </a:r>
          </a:p>
          <a:p>
            <a:pPr lvl="1" eaLnBrk="1" hangingPunct="1">
              <a:buFontTx/>
              <a:buNone/>
            </a:pPr>
            <a:r>
              <a:rPr lang="en-US" altLang="en-US" sz="2400" dirty="0" smtClean="0"/>
              <a:t>	E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ym typeface="Wingdings" panose="05000000000000000000" pitchFamily="2" charset="2"/>
              </a:rPr>
              <a:t> E</a:t>
            </a:r>
            <a:r>
              <a:rPr lang="en-US" altLang="en-US" sz="2400" baseline="-25000" dirty="0" smtClean="0">
                <a:sym typeface="Wingdings" panose="05000000000000000000" pitchFamily="2" charset="2"/>
              </a:rPr>
              <a:t>2</a:t>
            </a:r>
            <a:r>
              <a:rPr lang="en-US" altLang="en-US" sz="2400" dirty="0" smtClean="0">
                <a:sym typeface="Wingdings" panose="05000000000000000000" pitchFamily="2" charset="2"/>
              </a:rPr>
              <a:t> + T	</a:t>
            </a:r>
            <a:r>
              <a:rPr lang="en-US" altLang="en-US" sz="24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	E</a:t>
            </a:r>
            <a:r>
              <a:rPr lang="en-US" altLang="en-US" sz="2400" baseline="-250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1</a:t>
            </a:r>
            <a:r>
              <a:rPr lang="en-US" altLang="en-US" sz="24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.val = E</a:t>
            </a:r>
            <a:r>
              <a:rPr lang="en-US" altLang="en-US" sz="2400" baseline="-250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2</a:t>
            </a:r>
            <a:r>
              <a:rPr lang="en-US" altLang="en-US" sz="24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.val</a:t>
            </a:r>
            <a:r>
              <a:rPr lang="en-US" altLang="en-US" sz="2400" dirty="0">
                <a:solidFill>
                  <a:schemeClr val="folHlink"/>
                </a:solidFill>
                <a:sym typeface="Wingdings" panose="05000000000000000000" pitchFamily="2" charset="2"/>
              </a:rPr>
              <a:t> +</a:t>
            </a:r>
            <a:r>
              <a:rPr lang="en-US" altLang="en-US" sz="24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dirty="0" err="1" smtClean="0">
                <a:solidFill>
                  <a:schemeClr val="folHlink"/>
                </a:solidFill>
                <a:sym typeface="Wingdings" panose="05000000000000000000" pitchFamily="2" charset="2"/>
              </a:rPr>
              <a:t>T.val</a:t>
            </a:r>
            <a:endParaRPr lang="en-US" altLang="en-US" sz="2400" dirty="0" smtClean="0">
              <a:solidFill>
                <a:schemeClr val="folHlink"/>
              </a:solidFill>
              <a:sym typeface="Wingdings" panose="05000000000000000000" pitchFamily="2" charset="2"/>
            </a:endParaRPr>
          </a:p>
          <a:p>
            <a:pPr lvl="1" eaLnBrk="1" hangingPunct="1">
              <a:buFontTx/>
              <a:buNone/>
            </a:pPr>
            <a:r>
              <a:rPr lang="en-US" altLang="en-US" sz="24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	</a:t>
            </a:r>
            <a:r>
              <a:rPr lang="en-US" altLang="en-US" sz="2400" dirty="0" smtClean="0">
                <a:sym typeface="Wingdings" panose="05000000000000000000" pitchFamily="2" charset="2"/>
              </a:rPr>
              <a:t>E</a:t>
            </a:r>
            <a:r>
              <a:rPr lang="en-US" altLang="en-US" sz="2400" baseline="-25000" dirty="0" smtClean="0">
                <a:sym typeface="Wingdings" panose="05000000000000000000" pitchFamily="2" charset="2"/>
              </a:rPr>
              <a:t>1</a:t>
            </a:r>
            <a:r>
              <a:rPr lang="en-US" altLang="en-US" sz="2400" dirty="0" smtClean="0">
                <a:sym typeface="Wingdings" panose="05000000000000000000" pitchFamily="2" charset="2"/>
              </a:rPr>
              <a:t>  E</a:t>
            </a:r>
            <a:r>
              <a:rPr lang="en-US" altLang="en-US" sz="2400" baseline="-25000" dirty="0" smtClean="0">
                <a:sym typeface="Wingdings" panose="05000000000000000000" pitchFamily="2" charset="2"/>
              </a:rPr>
              <a:t>2</a:t>
            </a:r>
            <a:r>
              <a:rPr lang="en-US" altLang="en-US" sz="2400" dirty="0" smtClean="0">
                <a:sym typeface="Wingdings" panose="05000000000000000000" pitchFamily="2" charset="2"/>
              </a:rPr>
              <a:t> – T</a:t>
            </a:r>
            <a:r>
              <a:rPr lang="en-US" altLang="en-US" sz="24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		E</a:t>
            </a:r>
            <a:r>
              <a:rPr lang="en-US" altLang="en-US" sz="2400" baseline="-250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1</a:t>
            </a:r>
            <a:r>
              <a:rPr lang="en-US" altLang="en-US" sz="24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.val = E</a:t>
            </a:r>
            <a:r>
              <a:rPr lang="en-US" altLang="en-US" sz="2400" baseline="-250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2</a:t>
            </a:r>
            <a:r>
              <a:rPr lang="en-US" altLang="en-US" sz="24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.val – </a:t>
            </a:r>
            <a:r>
              <a:rPr lang="en-US" altLang="en-US" sz="2400" dirty="0" err="1" smtClean="0">
                <a:solidFill>
                  <a:schemeClr val="folHlink"/>
                </a:solidFill>
                <a:sym typeface="Wingdings" panose="05000000000000000000" pitchFamily="2" charset="2"/>
              </a:rPr>
              <a:t>T.val</a:t>
            </a:r>
            <a:endParaRPr lang="en-US" altLang="en-US" sz="2400" dirty="0" smtClean="0">
              <a:solidFill>
                <a:schemeClr val="folHlink"/>
              </a:solidFill>
              <a:sym typeface="Wingdings" panose="05000000000000000000" pitchFamily="2" charset="2"/>
            </a:endParaRPr>
          </a:p>
          <a:p>
            <a:pPr lvl="1" eaLnBrk="1" hangingPunct="1">
              <a:buFontTx/>
              <a:buNone/>
            </a:pPr>
            <a:r>
              <a:rPr lang="en-US" altLang="en-US" sz="24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	</a:t>
            </a:r>
            <a:r>
              <a:rPr lang="en-US" altLang="en-US" sz="2400" dirty="0" smtClean="0">
                <a:sym typeface="Wingdings" panose="05000000000000000000" pitchFamily="2" charset="2"/>
              </a:rPr>
              <a:t>E  T</a:t>
            </a:r>
            <a:r>
              <a:rPr lang="en-US" altLang="en-US" sz="24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			E</a:t>
            </a:r>
            <a:r>
              <a:rPr lang="en-US" altLang="en-US" sz="2400" baseline="-250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1</a:t>
            </a:r>
            <a:r>
              <a:rPr lang="en-US" altLang="en-US" sz="24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.val = </a:t>
            </a:r>
            <a:r>
              <a:rPr lang="en-US" altLang="en-US" sz="2400" dirty="0" err="1" smtClean="0">
                <a:solidFill>
                  <a:schemeClr val="folHlink"/>
                </a:solidFill>
                <a:sym typeface="Wingdings" panose="05000000000000000000" pitchFamily="2" charset="2"/>
              </a:rPr>
              <a:t>T.val</a:t>
            </a:r>
            <a:endParaRPr lang="en-US" altLang="en-US" sz="2400" dirty="0" smtClean="0">
              <a:solidFill>
                <a:schemeClr val="folHlink"/>
              </a:solidFill>
              <a:sym typeface="Wingdings" panose="05000000000000000000" pitchFamily="2" charset="2"/>
            </a:endParaRPr>
          </a:p>
          <a:p>
            <a:pPr lvl="1" eaLnBrk="1" hangingPunct="1">
              <a:buFontTx/>
              <a:buNone/>
            </a:pPr>
            <a:r>
              <a:rPr lang="en-US" altLang="en-US" sz="2400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	</a:t>
            </a:r>
            <a:r>
              <a:rPr lang="en-US" altLang="en-US" sz="2400" dirty="0" smtClean="0">
                <a:sym typeface="Wingdings" panose="05000000000000000000" pitchFamily="2" charset="2"/>
              </a:rPr>
              <a:t>etc.</a:t>
            </a:r>
          </a:p>
          <a:p>
            <a:pPr lvl="1" eaLnBrk="1" hangingPunct="1">
              <a:buFontTx/>
              <a:buNone/>
            </a:pPr>
            <a:r>
              <a:rPr lang="en-US" altLang="en-US" sz="2000" dirty="0" smtClean="0">
                <a:sym typeface="Wingdings" panose="05000000000000000000" pitchFamily="2" charset="2"/>
              </a:rPr>
              <a:t>(Subscripts only used to distinguish left/right sides)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Attribute values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Tokens already got values from scanner.</a:t>
            </a:r>
          </a:p>
          <a:p>
            <a:pPr eaLnBrk="1" hangingPunct="1"/>
            <a:r>
              <a:rPr lang="en-US" altLang="en-US" smtClean="0"/>
              <a:t>We just need to evaluate nonterminals.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Propagation of attribute values can go in 2 directions</a:t>
            </a:r>
          </a:p>
          <a:p>
            <a:pPr lvl="1" eaLnBrk="1" hangingPunct="1"/>
            <a:r>
              <a:rPr lang="en-US" altLang="en-US" smtClean="0"/>
              <a:t>Usually bottom-up towards the </a:t>
            </a:r>
            <a:r>
              <a:rPr lang="en-US" altLang="en-US" smtClean="0">
                <a:solidFill>
                  <a:schemeClr val="folHlink"/>
                </a:solidFill>
              </a:rPr>
              <a:t>root</a:t>
            </a:r>
            <a:r>
              <a:rPr lang="en-US" altLang="en-US" smtClean="0"/>
              <a:t>.</a:t>
            </a:r>
          </a:p>
          <a:p>
            <a:pPr lvl="1" eaLnBrk="1" hangingPunct="1"/>
            <a:r>
              <a:rPr lang="en-US" altLang="en-US" smtClean="0"/>
              <a:t>Sometimes left-to-right, right-to-left, etc.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Synthesized attributes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A </a:t>
            </a:r>
            <a:r>
              <a:rPr lang="en-US" altLang="en-US" sz="2400" dirty="0" err="1" smtClean="0"/>
              <a:t>n</a:t>
            </a:r>
            <a:r>
              <a:rPr lang="en-US" altLang="en-US" sz="2400" dirty="0" err="1" smtClean="0"/>
              <a:t>onterminal’s</a:t>
            </a:r>
            <a:r>
              <a:rPr lang="en-US" altLang="en-US" sz="2400" dirty="0" smtClean="0"/>
              <a:t> value is computed only when it appears </a:t>
            </a:r>
            <a:r>
              <a:rPr lang="en-US" altLang="en-US" sz="2400" dirty="0" smtClean="0"/>
              <a:t>on left </a:t>
            </a:r>
            <a:r>
              <a:rPr lang="en-US" altLang="en-US" sz="2400" dirty="0" smtClean="0"/>
              <a:t>side of a production (common case)</a:t>
            </a:r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Evaluation is bottom-up (p. 187)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		 </a:t>
            </a:r>
            <a:r>
              <a:rPr lang="en-US" altLang="en-US" sz="2400" u="sng" dirty="0" smtClean="0"/>
              <a:t>parse tree	</a:t>
            </a:r>
            <a:r>
              <a:rPr lang="en-US" altLang="en-US" sz="2400" dirty="0" smtClean="0"/>
              <a:t>	    </a:t>
            </a:r>
            <a:r>
              <a:rPr lang="en-US" altLang="en-US" sz="2400" u="sng" dirty="0" smtClean="0"/>
              <a:t>with attributes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/>
              <a:t> 		        E			          E(5)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/>
              <a:t>             E    +    T		   E(2)   +   T(3)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/>
              <a:t>             T          F		   T(2)        F(3)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/>
              <a:t>             F       </a:t>
            </a:r>
            <a:r>
              <a:rPr lang="en-US" altLang="en-US" sz="2400" dirty="0" err="1" smtClean="0"/>
              <a:t>const</a:t>
            </a:r>
            <a:r>
              <a:rPr lang="en-US" altLang="en-US" sz="2400" dirty="0" smtClean="0"/>
              <a:t>                F(2)      </a:t>
            </a:r>
            <a:r>
              <a:rPr lang="en-US" altLang="en-US" sz="2400" dirty="0" err="1" smtClean="0"/>
              <a:t>const</a:t>
            </a:r>
            <a:r>
              <a:rPr lang="en-US" altLang="en-US" sz="2400" dirty="0" smtClean="0"/>
              <a:t>(3)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/>
              <a:t>         </a:t>
            </a:r>
            <a:r>
              <a:rPr lang="en-US" altLang="en-US" sz="2400" dirty="0" err="1" smtClean="0"/>
              <a:t>const</a:t>
            </a:r>
            <a:r>
              <a:rPr lang="en-US" altLang="en-US" sz="2400" dirty="0" smtClean="0"/>
              <a:t>        3   	            </a:t>
            </a:r>
            <a:r>
              <a:rPr lang="en-US" altLang="en-US" sz="2400" dirty="0" err="1" smtClean="0"/>
              <a:t>const</a:t>
            </a:r>
            <a:r>
              <a:rPr lang="en-US" altLang="en-US" sz="2400" dirty="0" smtClean="0"/>
              <a:t>(2)      3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/>
              <a:t>             2			       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1297</Words>
  <Application>Microsoft Office PowerPoint</Application>
  <PresentationFormat>On-screen Show (4:3)</PresentationFormat>
  <Paragraphs>245</Paragraphs>
  <Slides>26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Wingdings</vt:lpstr>
      <vt:lpstr>Default Design</vt:lpstr>
      <vt:lpstr>Ch. 4 – Semantic Analysis</vt:lpstr>
      <vt:lpstr>Semantic analysis</vt:lpstr>
      <vt:lpstr>PowerPoint Presentation</vt:lpstr>
      <vt:lpstr>Semantic checking</vt:lpstr>
      <vt:lpstr>Syntax vs. semantics</vt:lpstr>
      <vt:lpstr>Attribute grammar</vt:lpstr>
      <vt:lpstr>Attributes</vt:lpstr>
      <vt:lpstr>Attribute values</vt:lpstr>
      <vt:lpstr>Synthesized attributes</vt:lpstr>
      <vt:lpstr>Inherited attributes</vt:lpstr>
      <vt:lpstr>Inherited attr (2)</vt:lpstr>
      <vt:lpstr>Next</vt:lpstr>
      <vt:lpstr>PowerPoint Presentation</vt:lpstr>
      <vt:lpstr>Syntax tree</vt:lpstr>
      <vt:lpstr>Syntax tree</vt:lpstr>
      <vt:lpstr>Tree grammar</vt:lpstr>
      <vt:lpstr>Attributes</vt:lpstr>
      <vt:lpstr>Common actions</vt:lpstr>
      <vt:lpstr>Intermediate Code</vt:lpstr>
      <vt:lpstr>Creating syntax tree</vt:lpstr>
      <vt:lpstr>PowerPoint Presentation</vt:lpstr>
      <vt:lpstr>Declaration grammar</vt:lpstr>
      <vt:lpstr>Postfix</vt:lpstr>
      <vt:lpstr>Syntax tree alternatives</vt:lpstr>
      <vt:lpstr>Saving nodes</vt:lpstr>
      <vt:lpstr>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Healy</dc:creator>
  <cp:lastModifiedBy>Chris Healy</cp:lastModifiedBy>
  <cp:revision>18</cp:revision>
  <cp:lastPrinted>1601-01-01T00:00:00Z</cp:lastPrinted>
  <dcterms:created xsi:type="dcterms:W3CDTF">1601-01-01T00:00:00Z</dcterms:created>
  <dcterms:modified xsi:type="dcterms:W3CDTF">2017-09-25T16:20:45Z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