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82" r:id="rId2"/>
    <p:sldId id="383" r:id="rId3"/>
    <p:sldId id="384" r:id="rId4"/>
    <p:sldId id="385" r:id="rId5"/>
    <p:sldId id="386" r:id="rId6"/>
    <p:sldId id="387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533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1" r:id="rId40"/>
    <p:sldId id="542" r:id="rId41"/>
    <p:sldId id="543" r:id="rId42"/>
    <p:sldId id="544" r:id="rId43"/>
    <p:sldId id="545" r:id="rId44"/>
    <p:sldId id="546" r:id="rId45"/>
    <p:sldId id="547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F03162-2F2E-460F-8D33-A573A601A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86E25E-7DA2-41AF-88B4-4B657847614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Ch. 6 and 7 are pretty easy compared to 2-4.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6A2CE7-7C33-49D7-A59B-675298C3F55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BF79-5166-4186-84DD-1B9969136AE1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We can’t say case 4,6,9,11 because this is a comma expression!</a:t>
            </a:r>
          </a:p>
          <a:p>
            <a:pPr eaLnBrk="1" hangingPunct="1"/>
            <a:r>
              <a:rPr lang="en-US" altLang="en-US" smtClean="0"/>
              <a:t>With default case – don’t need to type so many individual case values.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172F-5C54-42B4-B55C-F81947C93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C4F64-9969-4531-BF28-427755E35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8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9B32A-E113-4F76-B7C2-046D957D2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6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605C-39EE-4000-8AED-A58BFEA9B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66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DE80-CE94-44A0-9DBC-3D4447C4C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87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2972-7368-42C9-B403-EDA196514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089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661D5-D349-4AD6-8D39-3EC0A9FC3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26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E2CD2-4CB1-4384-A6AD-1E9F12FD6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66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6D98A-2B45-46FA-A036-380D7ECC6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65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1B-B78F-47FD-8DB8-AC3FF4B05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12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83538-38E3-42E4-A75E-04041D4D7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FEC38-EF8F-413F-8339-BE3D5C913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5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E5C07-974A-448A-A20C-B8155B232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9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66437-A396-45C6-9EAA-3500401AB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51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FB2AC-67CD-44B7-ADE4-17E4EC6D7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18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29F31B5-9D15-446C-8225-2D763B1C9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 smtClean="0"/>
              <a:t>Control</a:t>
            </a:r>
          </a:p>
          <a:p>
            <a:pPr eaLnBrk="1" hangingPunct="1"/>
            <a:endParaRPr lang="en-US" altLang="en-US" sz="1600" u="sng" dirty="0" smtClean="0"/>
          </a:p>
          <a:p>
            <a:pPr eaLnBrk="1" hangingPunct="1"/>
            <a:r>
              <a:rPr lang="en-US" altLang="en-US" dirty="0" smtClean="0"/>
              <a:t>Within statements</a:t>
            </a:r>
          </a:p>
          <a:p>
            <a:pPr eaLnBrk="1" hangingPunct="1"/>
            <a:r>
              <a:rPr lang="en-US" altLang="en-US" dirty="0" smtClean="0"/>
              <a:t>Statements in a function</a:t>
            </a:r>
          </a:p>
          <a:p>
            <a:pPr lvl="1" eaLnBrk="1" hangingPunct="1"/>
            <a:r>
              <a:rPr lang="en-US" altLang="en-US" dirty="0" smtClean="0"/>
              <a:t>sequence, selection, loop</a:t>
            </a:r>
          </a:p>
          <a:p>
            <a:pPr eaLnBrk="1" hangingPunct="1"/>
            <a:r>
              <a:rPr lang="en-US" altLang="en-US" dirty="0" smtClean="0"/>
              <a:t>Inter-procedural control</a:t>
            </a:r>
          </a:p>
          <a:p>
            <a:pPr lvl="1" eaLnBrk="1" hangingPunct="1"/>
            <a:r>
              <a:rPr lang="en-US" altLang="en-US" dirty="0" smtClean="0"/>
              <a:t>subroutine, recursion, concurrency, </a:t>
            </a:r>
            <a:r>
              <a:rPr lang="en-US" altLang="en-US" dirty="0" err="1" smtClean="0"/>
              <a:t>nondeterminacy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Math identities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Integers can overflow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y = b – c + d    versus   y = b + d – c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Consider if all 3 numbers are ~ 3 billion.</a:t>
            </a:r>
          </a:p>
          <a:p>
            <a:pPr eaLnBrk="1" hangingPunct="1"/>
            <a:r>
              <a:rPr lang="en-US" altLang="en-US" smtClean="0"/>
              <a:t>Real numbers can not only overflow, but also have round-off error.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sum = 0.00;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for (i = 0; i &lt; 10000; ++i)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	sum += 0.05;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print (sum);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Short-circuit evaluation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You’ve seen this with &amp;&amp; and ||.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if (list not empty &amp;&amp; first element is 0)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folHlink"/>
                </a:solidFill>
              </a:rPr>
              <a:t>How would you write this if we didn’t have this feature?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mtClean="0"/>
              <a:t>Beware of side effect: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if (tok.nextToken() != null &amp;&amp; …)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Statement flow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the beginning, there was machine &amp; assembly code.</a:t>
            </a:r>
          </a:p>
          <a:p>
            <a:pPr eaLnBrk="1" hangingPunct="1"/>
            <a:r>
              <a:rPr lang="en-US" altLang="en-US" smtClean="0"/>
              <a:t>Everything was a sequence of instructions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To interrupt ordinary sequence: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Conditional branch</a:t>
            </a:r>
            <a:r>
              <a:rPr lang="en-US" altLang="en-US" smtClean="0"/>
              <a:t> instructions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Unconditional jump</a:t>
            </a:r>
            <a:r>
              <a:rPr lang="en-US" altLang="en-US" smtClean="0"/>
              <a:t> instructions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Assembly code looks something like this: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move r1,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</a:t>
            </a: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loop: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beq  r1, 10, </a:t>
            </a: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add  r1, r1,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print r1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j </a:t>
            </a: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loop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</a:t>
            </a:r>
            <a:r>
              <a:rPr lang="en-US" altLang="en-US" sz="2000" b="1" smtClean="0">
                <a:solidFill>
                  <a:schemeClr val="folHlink"/>
                </a:solidFill>
                <a:latin typeface="Courier" pitchFamily="49" charset="0"/>
              </a:rPr>
              <a:t>end: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		stop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Branches and jumps can become “goto” statements.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Because loops occur frequently, a systematic structure would be convenient!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FORTRAN’s goto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FORTRAN’s if uses goto: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if (x.lt.y) goto 100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x = x / 2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y = y + delta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goto 200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100 print x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200 * rest of code *</a:t>
            </a:r>
          </a:p>
          <a:p>
            <a:pPr eaLnBrk="1" hangingPunct="1">
              <a:buFontTx/>
              <a:buNone/>
            </a:pPr>
            <a:endParaRPr lang="en-US" altLang="en-US" sz="20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smtClean="0"/>
              <a:t>The “100” is a label, just as in assembly language.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A “computed” goto for multiple choice (switch):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i = 3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  goto(10,20,30,40), i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10  a = b + c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goto 100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20  a = b - c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goto 100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30  a = b * c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goto 100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40  a = b / c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100 * rest of code 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Goto confusion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 Fortran, the goto is used so much, it can lead to hard-to-find bugs.</a:t>
            </a:r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goto (10,20,30,40), i</a:t>
            </a:r>
            <a:r>
              <a:rPr lang="en-US" altLang="en-US" sz="2800" smtClean="0"/>
              <a:t>  </a:t>
            </a:r>
          </a:p>
          <a:p>
            <a:pPr lvl="1" eaLnBrk="1" hangingPunct="1"/>
            <a:r>
              <a:rPr lang="en-US" altLang="en-US" sz="2400" smtClean="0"/>
              <a:t>operates like a switch statement</a:t>
            </a:r>
          </a:p>
          <a:p>
            <a:pPr lvl="1" eaLnBrk="1" hangingPunct="1"/>
            <a:r>
              <a:rPr lang="en-US" altLang="en-US" sz="2400" smtClean="0"/>
              <a:t>i should equal 1,2, 3 or 4.  (compiler doesn’t check)</a:t>
            </a:r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goto i, (10,20,30,40)</a:t>
            </a:r>
            <a:r>
              <a:rPr lang="en-US" altLang="en-US" sz="2800" smtClean="0"/>
              <a:t>  </a:t>
            </a:r>
          </a:p>
          <a:p>
            <a:pPr lvl="1" eaLnBrk="1" hangingPunct="1"/>
            <a:r>
              <a:rPr lang="en-US" altLang="en-US" sz="2400" smtClean="0"/>
              <a:t>“assigned” or indirect goto.</a:t>
            </a:r>
          </a:p>
          <a:p>
            <a:pPr lvl="1" eaLnBrk="1" hangingPunct="1"/>
            <a:r>
              <a:rPr lang="en-US" altLang="en-US" sz="2400" smtClean="0"/>
              <a:t>“i” is a label or address of an instruction</a:t>
            </a:r>
          </a:p>
          <a:p>
            <a:pPr lvl="1" eaLnBrk="1" hangingPunct="1"/>
            <a:r>
              <a:rPr lang="en-US" altLang="en-US" sz="2400" smtClean="0"/>
              <a:t>numbers in ( ) are ignored by the compiler.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Modern control flow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We’d like to get away from primitive goto.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When writing algorithm, goto’s get in the way of the crux of the problem.</a:t>
            </a:r>
          </a:p>
          <a:p>
            <a:pPr lvl="1" eaLnBrk="1" hangingPunct="1"/>
            <a:r>
              <a:rPr lang="en-US" altLang="en-US" sz="2400" smtClean="0"/>
              <a:t>Let the compiler worry about branches &amp; jumps!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z="2800" smtClean="0"/>
              <a:t>Nested structures should have </a:t>
            </a:r>
            <a:r>
              <a:rPr lang="en-US" altLang="en-US" sz="2800" smtClean="0">
                <a:solidFill>
                  <a:schemeClr val="folHlink"/>
                </a:solidFill>
              </a:rPr>
              <a:t>definite begin and end</a:t>
            </a:r>
            <a:r>
              <a:rPr lang="en-US" altLang="en-US" sz="2800" smtClean="0"/>
              <a:t> clearly marked.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Ex.  When you write if-statements or loops in Java, you don’t have to insert any “goto”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Goto today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modern languages that support goto, like C and Pascal, you can jump to a label anywhere in the </a:t>
            </a:r>
            <a:r>
              <a:rPr lang="en-US" altLang="en-US" sz="2800" u="sng" smtClean="0"/>
              <a:t>same</a:t>
            </a:r>
            <a:r>
              <a:rPr lang="en-US" altLang="en-US" sz="2800" smtClean="0"/>
              <a:t> function.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But this is never strictly necessary – we can use “break” or “return”.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jump to a point in another function, you need special OS support, such as </a:t>
            </a:r>
            <a:r>
              <a:rPr lang="en-US" altLang="en-US" sz="2800" smtClean="0">
                <a:solidFill>
                  <a:schemeClr val="folHlink"/>
                </a:solidFill>
              </a:rPr>
              <a:t>setjmp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solidFill>
                  <a:schemeClr val="folHlink"/>
                </a:solidFill>
              </a:rPr>
              <a:t>longjmp</a:t>
            </a:r>
            <a:r>
              <a:rPr lang="en-US" altLang="en-US" sz="2800" smtClean="0"/>
              <a:t> functions in UNIX.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This is because you’re messing about with the run-time stack!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Decisions &amp; loops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Read sections 6.4 and 6.5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Convenient that “if” and “loop” syntax is similar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	if (cond)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statement or { block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while (cond)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statement or { block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But back in Fortran, loops still had a “goto” feel!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Fundamental control structures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Sequence  </a:t>
            </a:r>
            <a:r>
              <a:rPr lang="en-US" altLang="en-US" smtClean="0">
                <a:cs typeface="Arial" panose="020B0604020202020204" pitchFamily="34" charset="0"/>
              </a:rPr>
              <a:t>√</a:t>
            </a:r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Loop  </a:t>
            </a: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</a:t>
            </a:r>
            <a:endParaRPr lang="en-US" altLang="en-US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mtClean="0"/>
              <a:t>Selection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Usually contain operators or function calls</a:t>
            </a:r>
          </a:p>
          <a:p>
            <a:pPr eaLnBrk="1" hangingPunct="1"/>
            <a:r>
              <a:rPr lang="en-US" altLang="en-US" sz="2800" dirty="0" smtClean="0"/>
              <a:t>Notation</a:t>
            </a:r>
          </a:p>
          <a:p>
            <a:pPr lvl="1" eaLnBrk="1" hangingPunct="1"/>
            <a:r>
              <a:rPr lang="en-US" altLang="en-US" sz="2400" dirty="0" smtClean="0"/>
              <a:t>infix  (common for operators)</a:t>
            </a:r>
          </a:p>
          <a:p>
            <a:pPr lvl="1" eaLnBrk="1" hangingPunct="1"/>
            <a:r>
              <a:rPr lang="en-US" altLang="en-US" sz="2400" dirty="0" smtClean="0"/>
              <a:t>prefix  (common for function calls)</a:t>
            </a:r>
          </a:p>
          <a:p>
            <a:pPr lvl="1" eaLnBrk="1" hangingPunct="1"/>
            <a:r>
              <a:rPr lang="en-US" altLang="en-US" sz="2400" dirty="0"/>
              <a:t>p</a:t>
            </a:r>
            <a:r>
              <a:rPr lang="en-US" altLang="en-US" sz="2400" dirty="0" smtClean="0"/>
              <a:t>ostfix</a:t>
            </a:r>
          </a:p>
          <a:p>
            <a:pPr eaLnBrk="1" hangingPunct="1"/>
            <a:r>
              <a:rPr lang="en-US" altLang="en-US" sz="2800" dirty="0" smtClean="0"/>
              <a:t>Not all operators are binary</a:t>
            </a:r>
          </a:p>
          <a:p>
            <a:pPr lvl="1" eaLnBrk="1" hangingPunct="1"/>
            <a:r>
              <a:rPr lang="en-US" altLang="en-US" sz="2400" dirty="0" smtClean="0"/>
              <a:t>Cambridge Polish notation  (+ 1 2 5 8) = 16</a:t>
            </a:r>
          </a:p>
          <a:p>
            <a:pPr lvl="1" eaLnBrk="1" hangingPunct="1"/>
            <a:r>
              <a:rPr lang="en-US" altLang="en-US" sz="2400" dirty="0" smtClean="0"/>
              <a:t>Conditional operator:  </a:t>
            </a:r>
          </a:p>
          <a:p>
            <a:pPr lvl="2" eaLnBrk="1" hangingPunct="1"/>
            <a:r>
              <a:rPr lang="en-US" altLang="en-US" sz="2000" dirty="0" smtClean="0"/>
              <a:t>? :   in C, C++, Java</a:t>
            </a:r>
          </a:p>
          <a:p>
            <a:pPr lvl="2" eaLnBrk="1" hangingPunct="1"/>
            <a:r>
              <a:rPr lang="en-US" altLang="en-US" sz="2000" dirty="0" smtClean="0"/>
              <a:t>if     in Algol (and Excel!)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Origin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Assembly </a:t>
            </a:r>
          </a:p>
          <a:p>
            <a:pPr lvl="1" eaLnBrk="1" hangingPunct="1"/>
            <a:r>
              <a:rPr lang="en-US" altLang="en-US" smtClean="0"/>
              <a:t>uses branch and jump instructions to implement control</a:t>
            </a:r>
          </a:p>
          <a:p>
            <a:pPr lvl="1" eaLnBrk="1" hangingPunct="1"/>
            <a:r>
              <a:rPr lang="en-US" altLang="en-US" smtClean="0"/>
              <a:t>branch includes a condition </a:t>
            </a:r>
            <a:r>
              <a:rPr lang="en-US" altLang="en-US" smtClean="0">
                <a:sym typeface="Wingdings" panose="05000000000000000000" pitchFamily="2" charset="2"/>
              </a:rPr>
              <a:t> “if”</a:t>
            </a:r>
          </a:p>
          <a:p>
            <a:pPr lvl="1" eaLnBrk="1" hangingPunct="1"/>
            <a:r>
              <a:rPr lang="en-US" altLang="en-US" smtClean="0">
                <a:sym typeface="Wingdings" panose="05000000000000000000" pitchFamily="2" charset="2"/>
              </a:rPr>
              <a:t>Can go backward  loop!</a:t>
            </a:r>
          </a:p>
          <a:p>
            <a:pPr eaLnBrk="1" hangingPunct="1"/>
            <a:r>
              <a:rPr lang="en-US" altLang="en-US" smtClean="0"/>
              <a:t>Fortran</a:t>
            </a:r>
          </a:p>
          <a:p>
            <a:pPr lvl="1" eaLnBrk="1" hangingPunct="1"/>
            <a:r>
              <a:rPr lang="en-US" altLang="en-US" smtClean="0"/>
              <a:t>Selection:  </a:t>
            </a:r>
            <a:r>
              <a:rPr lang="en-US" altLang="en-US" smtClean="0">
                <a:solidFill>
                  <a:schemeClr val="folHlink"/>
                </a:solidFill>
              </a:rPr>
              <a:t>if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folHlink"/>
                </a:solidFill>
              </a:rPr>
              <a:t>goto</a:t>
            </a:r>
          </a:p>
          <a:p>
            <a:pPr lvl="1" eaLnBrk="1" hangingPunct="1"/>
            <a:r>
              <a:rPr lang="en-US" altLang="en-US" smtClean="0"/>
              <a:t>Loop:  </a:t>
            </a:r>
            <a:r>
              <a:rPr lang="en-US" altLang="en-US" smtClean="0">
                <a:solidFill>
                  <a:schemeClr val="folHlink"/>
                </a:solidFill>
              </a:rPr>
              <a:t>do-continue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Fortran loops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Loop starts at “do” and goes to “continue”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# label allows us to distinguish different loops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Loops can be nested, but can’t overlap any other way.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High-level, but you can see the assembly legacy.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   do 100 i = 1,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   print 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100  continue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   do 200 i = 1, rows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   do 300 j = 1, cols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     a(i,j) = i*j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300  continue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" pitchFamily="49" charset="0"/>
              </a:rPr>
              <a:t>200  continue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 1958, work on a 2</a:t>
            </a:r>
            <a:r>
              <a:rPr lang="en-US" altLang="en-US" sz="2800" baseline="30000" smtClean="0"/>
              <a:t>nd</a:t>
            </a:r>
            <a:r>
              <a:rPr lang="en-US" altLang="en-US" sz="2800" smtClean="0"/>
              <a:t> PL begins, resulting in Algol 60 and Algol 68.</a:t>
            </a:r>
          </a:p>
          <a:p>
            <a:pPr eaLnBrk="1" hangingPunct="1"/>
            <a:r>
              <a:rPr lang="en-US" altLang="en-US" sz="2800" smtClean="0"/>
              <a:t>If-then-else statement with blocks</a:t>
            </a:r>
          </a:p>
          <a:p>
            <a:pPr lvl="1" eaLnBrk="1" hangingPunct="1"/>
            <a:r>
              <a:rPr lang="en-US" altLang="en-US" sz="2400" smtClean="0"/>
              <a:t>Fortran required a goto to skip code</a:t>
            </a:r>
          </a:p>
          <a:p>
            <a:pPr eaLnBrk="1" hangingPunct="1"/>
            <a:r>
              <a:rPr lang="en-US" altLang="en-US" sz="2800" smtClean="0"/>
              <a:t>“For” loop </a:t>
            </a:r>
            <a:r>
              <a:rPr lang="en-US" altLang="en-US" sz="2800" smtClean="0">
                <a:sym typeface="Wingdings" panose="05000000000000000000" pitchFamily="2" charset="2"/>
              </a:rPr>
              <a:t></a:t>
            </a:r>
          </a:p>
          <a:p>
            <a:pPr eaLnBrk="1" hangingPunct="1"/>
            <a:endParaRPr lang="en-US" altLang="en-US" sz="280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Body of if or loop is a single statement or block</a:t>
            </a:r>
          </a:p>
          <a:p>
            <a:pPr lvl="1" eaLnBrk="1" hangingPunct="1"/>
            <a:r>
              <a:rPr lang="en-US" altLang="en-US" sz="2400" smtClean="0"/>
              <a:t>Danger of forgetting the “begin” and “end”.</a:t>
            </a:r>
          </a:p>
          <a:p>
            <a:pPr lvl="1" eaLnBrk="1" hangingPunct="1"/>
            <a:r>
              <a:rPr lang="en-US" altLang="en-US" sz="2400" smtClean="0"/>
              <a:t>Legacy haunts us today with the { }.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Algol’s for-loop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Flexible use of loop control variable.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400" smtClean="0">
                <a:latin typeface="Courier" pitchFamily="49" charset="0"/>
              </a:rPr>
              <a:t>for i := </a:t>
            </a:r>
            <a:r>
              <a:rPr lang="en-US" altLang="en-US" sz="2400" smtClean="0">
                <a:solidFill>
                  <a:schemeClr val="folHlink"/>
                </a:solidFill>
                <a:latin typeface="Courier" pitchFamily="49" charset="0"/>
              </a:rPr>
              <a:t>1</a:t>
            </a:r>
            <a:r>
              <a:rPr lang="en-US" altLang="en-US" sz="2400" smtClean="0">
                <a:latin typeface="Courier" pitchFamily="49" charset="0"/>
              </a:rPr>
              <a:t> step </a:t>
            </a:r>
            <a:r>
              <a:rPr lang="en-US" altLang="en-US" sz="2400" smtClean="0">
                <a:solidFill>
                  <a:schemeClr val="folHlink"/>
                </a:solidFill>
                <a:latin typeface="Courier" pitchFamily="49" charset="0"/>
              </a:rPr>
              <a:t>2</a:t>
            </a:r>
            <a:r>
              <a:rPr lang="en-US" altLang="en-US" sz="2400" smtClean="0">
                <a:latin typeface="Courier" pitchFamily="49" charset="0"/>
              </a:rPr>
              <a:t> until </a:t>
            </a:r>
            <a:r>
              <a:rPr lang="en-US" altLang="en-US" sz="2400" smtClean="0">
                <a:solidFill>
                  <a:schemeClr val="folHlink"/>
                </a:solidFill>
                <a:latin typeface="Courier" pitchFamily="49" charset="0"/>
              </a:rPr>
              <a:t>100</a:t>
            </a:r>
            <a:r>
              <a:rPr lang="en-US" altLang="en-US" sz="2400" smtClean="0">
                <a:latin typeface="Courier" pitchFamily="49" charset="0"/>
              </a:rPr>
              <a:t> do ...</a:t>
            </a:r>
          </a:p>
          <a:p>
            <a:pPr lvl="1" eaLnBrk="1" hangingPunct="1"/>
            <a:r>
              <a:rPr lang="en-US" altLang="en-US" smtClean="0"/>
              <a:t>Initial value</a:t>
            </a:r>
          </a:p>
          <a:p>
            <a:pPr lvl="1" eaLnBrk="1" hangingPunct="1"/>
            <a:r>
              <a:rPr lang="en-US" altLang="en-US" smtClean="0"/>
              <a:t>Final value</a:t>
            </a:r>
          </a:p>
          <a:p>
            <a:pPr lvl="1" eaLnBrk="1" hangingPunct="1"/>
            <a:r>
              <a:rPr lang="en-US" altLang="en-US" smtClean="0"/>
              <a:t>stride</a:t>
            </a:r>
          </a:p>
          <a:p>
            <a:pPr eaLnBrk="1" hangingPunct="1"/>
            <a:r>
              <a:rPr lang="en-US" altLang="en-US" smtClean="0"/>
              <a:t>Today, with Java, we can still write this kind of statement.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Algol “for” loop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Algol really wanted a loop that could do anything.</a:t>
            </a:r>
          </a:p>
          <a:p>
            <a:pPr eaLnBrk="1" hangingPunct="1"/>
            <a:r>
              <a:rPr lang="en-US" altLang="en-US" smtClean="0"/>
              <a:t>Ex.  a couple loops that have 12 iters: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for days := 31,28,31,30,31,30,31,31,30,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     31,30,31 do ...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for days := 31, 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if mod(year,4) = 0 then 29 else 28,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31,30,31,30,31,31,30,31,30,31 do ...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Algol “for” loop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does this loop print?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for </a:t>
            </a:r>
            <a:r>
              <a:rPr lang="en-US" altLang="en-US" sz="2400" dirty="0" err="1" smtClean="0">
                <a:latin typeface="Courier" pitchFamily="49" charset="0"/>
              </a:rPr>
              <a:t>i</a:t>
            </a:r>
            <a:r>
              <a:rPr lang="en-US" altLang="en-US" sz="2400" dirty="0" smtClean="0">
                <a:latin typeface="Courier" pitchFamily="49" charset="0"/>
              </a:rPr>
              <a:t> := 3,7,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         11 step 1 until 16,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         </a:t>
            </a:r>
            <a:r>
              <a:rPr lang="en-US" altLang="en-US" sz="2400" dirty="0" err="1" smtClean="0">
                <a:latin typeface="Courier" pitchFamily="49" charset="0"/>
              </a:rPr>
              <a:t>i</a:t>
            </a:r>
            <a:r>
              <a:rPr lang="en-US" altLang="en-US" sz="2400" dirty="0" smtClean="0">
                <a:latin typeface="Courier" pitchFamily="49" charset="0"/>
              </a:rPr>
              <a:t>/2 while </a:t>
            </a:r>
            <a:r>
              <a:rPr lang="en-US" altLang="en-US" sz="2400" dirty="0" err="1" smtClean="0">
                <a:latin typeface="Courier" pitchFamily="49" charset="0"/>
              </a:rPr>
              <a:t>i</a:t>
            </a:r>
            <a:r>
              <a:rPr lang="en-US" altLang="en-US" sz="2400" dirty="0" smtClean="0">
                <a:latin typeface="Courier" pitchFamily="49" charset="0"/>
              </a:rPr>
              <a:t> &gt;= 1,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         2 step </a:t>
            </a:r>
            <a:r>
              <a:rPr lang="en-US" altLang="en-US" sz="2400" smtClean="0">
                <a:latin typeface="Courier" pitchFamily="49" charset="0"/>
              </a:rPr>
              <a:t>i until 32 do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  print(</a:t>
            </a:r>
            <a:r>
              <a:rPr lang="en-US" altLang="en-US" sz="2400" dirty="0" err="1" smtClean="0">
                <a:latin typeface="Courier" pitchFamily="49" charset="0"/>
              </a:rPr>
              <a:t>i</a:t>
            </a:r>
            <a:r>
              <a:rPr lang="en-US" altLang="en-US" sz="2400" dirty="0" smtClean="0">
                <a:latin typeface="Courier" pitchFamily="49" charset="0"/>
              </a:rPr>
              <a:t>);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Courier" pitchFamily="49" charset="0"/>
            </a:endParaRPr>
          </a:p>
          <a:p>
            <a:pPr eaLnBrk="1" hangingPunct="1"/>
            <a:r>
              <a:rPr lang="en-US" altLang="en-US" sz="2400" dirty="0" smtClean="0"/>
              <a:t>Incidentally, this is where “</a:t>
            </a:r>
            <a:r>
              <a:rPr lang="en-US" altLang="en-US" sz="2400" dirty="0" smtClean="0">
                <a:solidFill>
                  <a:schemeClr val="folHlink"/>
                </a:solidFill>
              </a:rPr>
              <a:t>while</a:t>
            </a:r>
            <a:r>
              <a:rPr lang="en-US" altLang="en-US" sz="2400" dirty="0" smtClean="0"/>
              <a:t>” came from – used as a way to manipulate the loop control variable in a for loop.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Pascal, etc.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Pascal standardized our notions of loops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“while” is the basic loop.  We test a condition </a:t>
            </a:r>
            <a:r>
              <a:rPr lang="en-US" altLang="en-US" sz="2000" u="sng" smtClean="0"/>
              <a:t>before</a:t>
            </a:r>
            <a:r>
              <a:rPr lang="en-US" altLang="en-US" sz="2000" smtClean="0"/>
              <a:t> the loop body.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“repeat” does the test </a:t>
            </a:r>
            <a:r>
              <a:rPr lang="en-US" altLang="en-US" sz="2000" u="sng" smtClean="0"/>
              <a:t>after</a:t>
            </a:r>
            <a:r>
              <a:rPr lang="en-US" altLang="en-US" sz="2000" smtClean="0"/>
              <a:t> loop body, so we are guaranteed one iteration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Beware:  “repeat-until” versus “do-while”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“for” used when we know # iterations.  (Implemented as special case of while.)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variety of loops is just a convenience.  When boiled into optimized assembly code, loops usually look the same.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Modern for-loop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C,C++,Java</a:t>
            </a:r>
          </a:p>
          <a:p>
            <a:pPr lvl="1" eaLnBrk="1" hangingPunct="1"/>
            <a:r>
              <a:rPr lang="en-US" altLang="en-US" sz="2400" smtClean="0"/>
              <a:t>Allows arbitrary expressions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	    for (i = x, j = y;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     i &lt;= 8 &amp;&amp; j &lt;= 8;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       ++i, ++j) ...</a:t>
            </a:r>
          </a:p>
          <a:p>
            <a:pPr eaLnBrk="1" hangingPunct="1"/>
            <a:r>
              <a:rPr lang="en-US" altLang="en-US" sz="2800" smtClean="0"/>
              <a:t>Pascal</a:t>
            </a:r>
          </a:p>
          <a:p>
            <a:pPr lvl="1" eaLnBrk="1" hangingPunct="1"/>
            <a:r>
              <a:rPr lang="en-US" altLang="en-US" sz="2400" smtClean="0"/>
              <a:t>more limited but </a:t>
            </a:r>
            <a:r>
              <a:rPr lang="en-US" altLang="en-US" sz="2400" u="sng" smtClean="0"/>
              <a:t>simple &amp; safe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</a:t>
            </a: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</a:rPr>
              <a:t>for i := 1 to 100 do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  for j := 50 downto 5 step 5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/>
              <a:t>Note we don’t even need to change, compare i.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/>
              <a:t>Safe:  Programmer cannot change i/j inside loop body.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Mid-decision loop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Often convenient to exit a loop before waiting until the end of an iteration.</a:t>
            </a:r>
          </a:p>
          <a:p>
            <a:pPr lvl="1" eaLnBrk="1" hangingPunct="1"/>
            <a:r>
              <a:rPr lang="en-US" altLang="en-US" sz="2400" smtClean="0"/>
              <a:t>Continue:  start the next iteration now.</a:t>
            </a:r>
          </a:p>
          <a:p>
            <a:pPr lvl="1" eaLnBrk="1" hangingPunct="1"/>
            <a:r>
              <a:rPr lang="en-US" altLang="en-US" sz="2400" smtClean="0"/>
              <a:t>Break:  get out of the (innermost) loop.</a:t>
            </a:r>
          </a:p>
          <a:p>
            <a:pPr lvl="1" eaLnBrk="1" hangingPunct="1"/>
            <a:r>
              <a:rPr lang="en-US" altLang="en-US" sz="2400" smtClean="0"/>
              <a:t>Need something stronger?</a:t>
            </a:r>
          </a:p>
          <a:p>
            <a:pPr lvl="2" eaLnBrk="1" hangingPunct="1"/>
            <a:r>
              <a:rPr lang="en-US" altLang="en-US" sz="2000" smtClean="0"/>
              <a:t>goto</a:t>
            </a:r>
          </a:p>
          <a:p>
            <a:pPr lvl="2" eaLnBrk="1" hangingPunct="1"/>
            <a:r>
              <a:rPr lang="en-US" altLang="en-US" sz="2000" smtClean="0"/>
              <a:t>return</a:t>
            </a:r>
          </a:p>
          <a:p>
            <a:pPr lvl="2" eaLnBrk="1" hangingPunct="1"/>
            <a:r>
              <a:rPr lang="en-US" altLang="en-US" sz="2000" smtClean="0"/>
              <a:t>exit</a:t>
            </a:r>
          </a:p>
          <a:p>
            <a:pPr lvl="1" eaLnBrk="1" hangingPunct="1"/>
            <a:r>
              <a:rPr lang="en-US" altLang="en-US" sz="2400" smtClean="0"/>
              <a:t>“exit” statement needed in Ada because it has an unconditional “loop … end loop”.  Functions like break or goto.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Would be nice to replace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for (i = 0; i &lt; list.size(); ++i)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/>
              <a:t>	with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while (listIterator.hasNext())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Courier" pitchFamily="49" charset="0"/>
            </a:endParaRPr>
          </a:p>
          <a:p>
            <a:pPr eaLnBrk="1" hangingPunct="1"/>
            <a:r>
              <a:rPr lang="en-US" altLang="en-US" sz="2800" smtClean="0"/>
              <a:t>Some languages like Ada which don’t have iterator objects allow a more abstract for loop: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for (i in a’first to a’last) 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operations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Different operators, which to do first?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Levels or hierarchy of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Pascal has only 4 levels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“not” higher than “and” higher than “or”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* higher than + higher than &lt;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 “and” higher than &lt;   … GOTCHA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		if a &lt; b and c &lt; 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Associativity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Same level operator, which to do first?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Most operations are left-to-right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Briefly look at selection statements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way to represent “if” and loop internally.</a:t>
            </a:r>
          </a:p>
          <a:p>
            <a:pPr lvl="1" eaLnBrk="1" hangingPunct="1"/>
            <a:r>
              <a:rPr lang="en-US" altLang="en-US" smtClean="0"/>
              <a:t>How to depict control-flow – (i.e. graphically or pictorially) rather than just a sequence of statements</a:t>
            </a:r>
          </a:p>
          <a:p>
            <a:pPr lvl="1" eaLnBrk="1" hangingPunct="1"/>
            <a:r>
              <a:rPr lang="en-US" altLang="en-US" smtClean="0"/>
              <a:t>Use a directed graph data structure to aid in code generation &amp; optimization.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structures</a:t>
            </a:r>
          </a:p>
          <a:p>
            <a:pPr lvl="1" eaLnBrk="1" hangingPunct="1"/>
            <a:r>
              <a:rPr lang="en-US" altLang="en-US" smtClean="0"/>
              <a:t>Sequence  </a:t>
            </a:r>
            <a:r>
              <a:rPr lang="en-US" altLang="en-US" smtClean="0">
                <a:cs typeface="Arial" panose="020B0604020202020204" pitchFamily="34" charset="0"/>
              </a:rPr>
              <a:t>√</a:t>
            </a:r>
          </a:p>
          <a:p>
            <a:pPr lvl="1" eaLnBrk="1" hangingPunct="1"/>
            <a:r>
              <a:rPr lang="en-US" altLang="en-US" smtClean="0"/>
              <a:t>Loops </a:t>
            </a:r>
            <a:r>
              <a:rPr lang="en-US" altLang="en-US" smtClean="0">
                <a:cs typeface="Arial" panose="020B0604020202020204" pitchFamily="34" charset="0"/>
              </a:rPr>
              <a:t>√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Selection</a:t>
            </a:r>
          </a:p>
          <a:p>
            <a:pPr lvl="2" eaLnBrk="1" hangingPunct="1"/>
            <a:r>
              <a:rPr lang="en-US" altLang="en-US" smtClean="0"/>
              <a:t>If-statement</a:t>
            </a:r>
          </a:p>
          <a:p>
            <a:pPr lvl="2" eaLnBrk="1" hangingPunct="1"/>
            <a:r>
              <a:rPr lang="en-US" altLang="en-US" smtClean="0"/>
              <a:t>Case-statement</a:t>
            </a:r>
          </a:p>
          <a:p>
            <a:pPr lvl="2"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Finding loops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Variants of “if”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Fortran:  </a:t>
            </a:r>
            <a:r>
              <a:rPr lang="en-US" altLang="en-US" sz="2400" smtClean="0">
                <a:latin typeface="Courier New" panose="02070309020205020404" pitchFamily="49" charset="0"/>
              </a:rPr>
              <a:t>if &lt;cond&gt; goto &lt;label&gt;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More “structured” version: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if &lt;cond&gt; then </a:t>
            </a:r>
            <a:r>
              <a:rPr lang="en-US" altLang="en-US" sz="240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&lt;stmts&gt;</a:t>
            </a:r>
            <a:r>
              <a:rPr lang="en-US" altLang="en-US" sz="2400" smtClean="0">
                <a:latin typeface="Courier New" panose="02070309020205020404" pitchFamily="49" charset="0"/>
              </a:rPr>
              <a:t> else </a:t>
            </a:r>
            <a:r>
              <a:rPr lang="en-US" altLang="en-US" sz="240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&lt;stmts&gt;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400" smtClean="0"/>
              <a:t>the “else” arm is optional</a:t>
            </a:r>
          </a:p>
          <a:p>
            <a:pPr lvl="1" eaLnBrk="1" hangingPunct="1"/>
            <a:r>
              <a:rPr lang="en-US" altLang="en-US" sz="2400" smtClean="0"/>
              <a:t>How do we recognize the end of the &lt;stmts&gt; ?</a:t>
            </a:r>
          </a:p>
          <a:p>
            <a:pPr lvl="1" eaLnBrk="1" hangingPunct="1"/>
            <a:r>
              <a:rPr lang="en-US" altLang="en-US" sz="2400" smtClean="0"/>
              <a:t>body is single stmt or a block of statements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Ambiguous “else”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should this mean: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 </a:t>
            </a:r>
            <a:r>
              <a:rPr lang="en-US" altLang="en-US" sz="2400" smtClean="0">
                <a:latin typeface="Courier New" panose="02070309020205020404" pitchFamily="49" charset="0"/>
              </a:rPr>
              <a:t>if c1 then if c2 then s1 </a:t>
            </a:r>
            <a:r>
              <a:rPr lang="en-US" altLang="en-US" sz="24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else s2   </a:t>
            </a:r>
            <a:r>
              <a:rPr lang="en-US" altLang="en-US" sz="2400" b="1" smtClean="0">
                <a:latin typeface="Courier New" panose="02070309020205020404" pitchFamily="49" charset="0"/>
              </a:rPr>
              <a:t>???</a:t>
            </a:r>
          </a:p>
          <a:p>
            <a:pPr eaLnBrk="1" hangingPunct="1">
              <a:buFontTx/>
              <a:buNone/>
            </a:pPr>
            <a:endParaRPr lang="en-US" altLang="en-US" sz="1200" b="1" smtClean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Using { } blocks makes meaning clear: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if c1 then { if c2 then s1 } </a:t>
            </a:r>
            <a:r>
              <a:rPr lang="en-US" altLang="en-US" sz="2400" smtClean="0">
                <a:solidFill>
                  <a:schemeClr val="folHlink"/>
                </a:solidFill>
                <a:latin typeface="Courier New" panose="02070309020205020404" pitchFamily="49" charset="0"/>
              </a:rPr>
              <a:t>else s2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Unicode MS" pitchFamily="34" charset="-128"/>
              </a:rPr>
              <a:t>OR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if c1 then { if c2 then s1 </a:t>
            </a:r>
            <a:r>
              <a:rPr lang="en-US" altLang="en-US" sz="2400" smtClean="0">
                <a:solidFill>
                  <a:schemeClr val="folHlink"/>
                </a:solidFill>
                <a:latin typeface="Courier New" panose="02070309020205020404" pitchFamily="49" charset="0"/>
              </a:rPr>
              <a:t>else s2</a:t>
            </a:r>
            <a:r>
              <a:rPr lang="en-US" altLang="en-US" sz="2400" smtClean="0">
                <a:latin typeface="Courier New" panose="02070309020205020404" pitchFamily="49" charset="0"/>
              </a:rPr>
              <a:t> }</a:t>
            </a:r>
          </a:p>
          <a:p>
            <a:pPr eaLnBrk="1" hangingPunct="1">
              <a:buFontTx/>
              <a:buNone/>
            </a:pPr>
            <a:endParaRPr lang="en-US" altLang="en-US" sz="120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smtClean="0">
                <a:latin typeface="Arial Unicode MS" pitchFamily="34" charset="-128"/>
              </a:rPr>
              <a:t>Language should provide meaning in case we omit the { }.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Case/switch statement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Purpose:  for multiple choices, less tedious than a long string of if-else’s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First appeared in Algol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Typical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Case values are constant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Case values are unique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Cases are integral type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endParaRPr lang="en-US" altLang="en-US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Pascal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case month of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  1,3,5,7,8,10,12: days := 31;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  4,6,9,11:  days := 30;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  2 : if year mod 4 = 0 then days := 29 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                        else days := 28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end;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variants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languages allow a </a:t>
            </a:r>
            <a:r>
              <a:rPr lang="en-US" altLang="en-US" u="sng" smtClean="0"/>
              <a:t>default</a:t>
            </a:r>
            <a:r>
              <a:rPr lang="en-US" altLang="en-US" smtClean="0"/>
              <a:t> case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Example from Ada: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case ch is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when ‘0’ .. ‘9’ =&gt; put_line(“digit”);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when ‘a’ .. ‘z’ =&gt; put_line(“letter”);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</a:t>
            </a: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</a:rPr>
              <a:t>when others</a:t>
            </a:r>
            <a:r>
              <a:rPr lang="en-US" altLang="en-US" sz="2000" smtClean="0">
                <a:latin typeface="Courier New" panose="02070309020205020404" pitchFamily="49" charset="0"/>
              </a:rPr>
              <a:t> =&gt; put_line(“special character”);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end case;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Avoids a runtime error or mysterious bug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Ada’s case statement allows range! 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C, C++, Java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Case statement called “switch”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Break statement is required, or else we fall into the next case!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</a:t>
            </a:r>
            <a:r>
              <a:rPr lang="en-US" altLang="en-US" sz="2000" smtClean="0">
                <a:latin typeface="Courier New" panose="02070309020205020404" pitchFamily="49" charset="0"/>
              </a:rPr>
              <a:t>switch(month)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case 4: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case 6: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case 9: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case 11:  days = 30; break;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case 2:  days = (y%4==0)? 29 : 28; break;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default:  days = 31;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Having to say “case” for each value is annoying </a:t>
            </a:r>
            <a:r>
              <a:rPr lang="en-US" altLang="en-US" sz="2400" smtClean="0">
                <a:sym typeface="Wingdings" panose="05000000000000000000" pitchFamily="2" charset="2"/>
              </a:rPr>
              <a:t>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“Guarded” stmt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Functions like a non-deterministic case statement: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   </a:t>
            </a: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20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x &gt;= y</a:t>
            </a: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 max := x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    [] </a:t>
            </a:r>
            <a:r>
              <a:rPr lang="en-US" altLang="en-US" sz="2000" b="1" smtClean="0">
                <a:solidFill>
                  <a:schemeClr val="fol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y &gt;= x</a:t>
            </a: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 max := y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     fi</a:t>
            </a:r>
          </a:p>
          <a:p>
            <a:pPr eaLnBrk="1" hangingPunct="1"/>
            <a:r>
              <a:rPr lang="en-US" altLang="en-US" sz="2800" smtClean="0">
                <a:latin typeface="Arial Unicode MS" pitchFamily="34" charset="-128"/>
              </a:rPr>
              <a:t>Evaluate all the conditions.  If more than 1 is true, pick any and do corresponding statement.</a:t>
            </a:r>
          </a:p>
          <a:p>
            <a:pPr eaLnBrk="1" hangingPunct="1"/>
            <a:endParaRPr lang="en-US" altLang="en-US" sz="2800" smtClean="0">
              <a:latin typeface="Arial Unicode MS" pitchFamily="34" charset="-128"/>
            </a:endParaRPr>
          </a:p>
          <a:p>
            <a:pPr eaLnBrk="1" hangingPunct="1"/>
            <a:r>
              <a:rPr lang="en-US" altLang="en-US" sz="2800" smtClean="0">
                <a:latin typeface="Arial Unicode MS" pitchFamily="34" charset="-128"/>
              </a:rPr>
              <a:t>Very few languages use non-determinism (e.g. Haskell).  Hard to verify correctness.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 loops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For many optimizations, compiler needs to know where loops are.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2800" smtClean="0"/>
              <a:t>Can’t rely on “for,” “while” because they are gone by the time we generate code.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  <a:p>
            <a:pPr eaLnBrk="1" hangingPunct="1"/>
            <a:r>
              <a:rPr lang="en-US" altLang="en-US" sz="2800" smtClean="0"/>
              <a:t>Procedure</a:t>
            </a:r>
          </a:p>
          <a:p>
            <a:pPr lvl="1" eaLnBrk="1" hangingPunct="1"/>
            <a:r>
              <a:rPr lang="en-US" altLang="en-US" sz="2400" smtClean="0"/>
              <a:t>Represent control-flow as a </a:t>
            </a:r>
            <a:r>
              <a:rPr lang="en-US" altLang="en-US" sz="2400" u="sng" smtClean="0"/>
              <a:t>graph</a:t>
            </a:r>
            <a:r>
              <a:rPr lang="en-US" altLang="en-US" sz="2400" smtClean="0"/>
              <a:t>.</a:t>
            </a:r>
          </a:p>
          <a:p>
            <a:pPr lvl="1" eaLnBrk="1" hangingPunct="1"/>
            <a:r>
              <a:rPr lang="en-US" altLang="en-US" sz="2400" smtClean="0"/>
              <a:t>Focus on </a:t>
            </a:r>
            <a:r>
              <a:rPr lang="en-US" altLang="en-US" sz="2400" u="sng" smtClean="0"/>
              <a:t>blocks of code</a:t>
            </a:r>
            <a:r>
              <a:rPr lang="en-US" altLang="en-US" sz="2400" smtClean="0"/>
              <a:t> instead of tiny instructions so not bogged down by unnecessary detail.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Imperative language:  very common</a:t>
            </a:r>
          </a:p>
          <a:p>
            <a:pPr eaLnBrk="1" hangingPunct="1"/>
            <a:r>
              <a:rPr lang="en-US" altLang="en-US" smtClean="0"/>
              <a:t>Functional language:  rare or absent</a:t>
            </a:r>
          </a:p>
          <a:p>
            <a:pPr eaLnBrk="1" hangingPunct="1"/>
            <a:r>
              <a:rPr lang="en-US" altLang="en-US" smtClean="0"/>
              <a:t>For “a = b” to make sense:</a:t>
            </a:r>
          </a:p>
          <a:p>
            <a:pPr lvl="1" eaLnBrk="1" hangingPunct="1"/>
            <a:r>
              <a:rPr lang="en-US" altLang="en-US" smtClean="0"/>
              <a:t>“a” is an </a:t>
            </a:r>
            <a:r>
              <a:rPr lang="en-US" altLang="en-US" smtClean="0">
                <a:solidFill>
                  <a:schemeClr val="folHlink"/>
                </a:solidFill>
              </a:rPr>
              <a:t>l-value</a:t>
            </a:r>
            <a:r>
              <a:rPr lang="en-US" altLang="en-US" smtClean="0"/>
              <a:t>:  a location or reference to a variable</a:t>
            </a:r>
          </a:p>
          <a:p>
            <a:pPr lvl="2" eaLnBrk="1" hangingPunct="1"/>
            <a:r>
              <a:rPr lang="en-US" altLang="en-US" smtClean="0"/>
              <a:t>Ex.  Variable, pointer, array element</a:t>
            </a:r>
          </a:p>
          <a:p>
            <a:pPr lvl="2" eaLnBrk="1" hangingPunct="1"/>
            <a:endParaRPr lang="en-US" altLang="en-US" sz="1200" smtClean="0"/>
          </a:p>
          <a:p>
            <a:pPr lvl="1" eaLnBrk="1" hangingPunct="1"/>
            <a:r>
              <a:rPr lang="en-US" altLang="en-US" smtClean="0"/>
              <a:t>“b” is an </a:t>
            </a:r>
            <a:r>
              <a:rPr lang="en-US" altLang="en-US" smtClean="0">
                <a:solidFill>
                  <a:schemeClr val="folHlink"/>
                </a:solidFill>
              </a:rPr>
              <a:t>r-value</a:t>
            </a:r>
            <a:r>
              <a:rPr lang="en-US" altLang="en-US" smtClean="0"/>
              <a:t>:  any legal value that “a” can attain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block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 assembly code, a basic block is a sequence of instructions either beginning with a label or ending with a branch/jump.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Let’s assume the compiler has already figured out where the blocks are (How?)  </a:t>
            </a:r>
            <a:r>
              <a:rPr lang="en-US" altLang="en-US" sz="2800" dirty="0" smtClean="0">
                <a:sym typeface="Wingdings" panose="05000000000000000000" pitchFamily="2" charset="2"/>
              </a:rPr>
              <a:t></a:t>
            </a:r>
          </a:p>
          <a:p>
            <a:pPr eaLnBrk="1" hangingPunct="1"/>
            <a:endParaRPr lang="en-US" altLang="en-US" sz="2800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800" dirty="0" smtClean="0">
                <a:sym typeface="Wingdings" panose="05000000000000000000" pitchFamily="2" charset="2"/>
              </a:rPr>
              <a:t>A typical function may have 50 instructions, but only 10 blocks.  Easier to analyze.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 are the loops?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Not hard for us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But control-flow data just has sequence of blocks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Need to gather info about transitions between blocks.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905000" y="160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905000" y="2362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905000" y="3124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905000" y="3886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9050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905000" y="541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905000" y="6096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1336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2133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2133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2133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1336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21336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Freeform 17"/>
          <p:cNvSpPr>
            <a:spLocks/>
          </p:cNvSpPr>
          <p:nvPr/>
        </p:nvSpPr>
        <p:spPr bwMode="auto">
          <a:xfrm>
            <a:off x="1284288" y="3429000"/>
            <a:ext cx="620712" cy="1981200"/>
          </a:xfrm>
          <a:custGeom>
            <a:avLst/>
            <a:gdLst>
              <a:gd name="T0" fmla="*/ 620712 w 391"/>
              <a:gd name="T1" fmla="*/ 0 h 1248"/>
              <a:gd name="T2" fmla="*/ 87312 w 391"/>
              <a:gd name="T3" fmla="*/ 381000 h 1248"/>
              <a:gd name="T4" fmla="*/ 95250 w 391"/>
              <a:gd name="T5" fmla="*/ 1520825 h 1248"/>
              <a:gd name="T6" fmla="*/ 620712 w 391"/>
              <a:gd name="T7" fmla="*/ 1981200 h 12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1" h="1248">
                <a:moveTo>
                  <a:pt x="391" y="0"/>
                </a:moveTo>
                <a:cubicBezTo>
                  <a:pt x="251" y="24"/>
                  <a:pt x="110" y="80"/>
                  <a:pt x="55" y="240"/>
                </a:cubicBezTo>
                <a:cubicBezTo>
                  <a:pt x="0" y="400"/>
                  <a:pt x="4" y="790"/>
                  <a:pt x="60" y="958"/>
                </a:cubicBezTo>
                <a:cubicBezTo>
                  <a:pt x="116" y="1126"/>
                  <a:pt x="322" y="1188"/>
                  <a:pt x="391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Freeform 18"/>
          <p:cNvSpPr>
            <a:spLocks/>
          </p:cNvSpPr>
          <p:nvPr/>
        </p:nvSpPr>
        <p:spPr bwMode="auto">
          <a:xfrm>
            <a:off x="2362200" y="3886200"/>
            <a:ext cx="622300" cy="1066800"/>
          </a:xfrm>
          <a:custGeom>
            <a:avLst/>
            <a:gdLst>
              <a:gd name="T0" fmla="*/ 0 w 392"/>
              <a:gd name="T1" fmla="*/ 1066800 h 672"/>
              <a:gd name="T2" fmla="*/ 533400 w 392"/>
              <a:gd name="T3" fmla="*/ 914400 h 672"/>
              <a:gd name="T4" fmla="*/ 533400 w 392"/>
              <a:gd name="T5" fmla="*/ 152400 h 672"/>
              <a:gd name="T6" fmla="*/ 0 w 392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2" h="672">
                <a:moveTo>
                  <a:pt x="0" y="672"/>
                </a:moveTo>
                <a:cubicBezTo>
                  <a:pt x="140" y="672"/>
                  <a:pt x="280" y="672"/>
                  <a:pt x="336" y="576"/>
                </a:cubicBezTo>
                <a:cubicBezTo>
                  <a:pt x="392" y="480"/>
                  <a:pt x="392" y="192"/>
                  <a:pt x="336" y="96"/>
                </a:cubicBezTo>
                <a:cubicBezTo>
                  <a:pt x="280" y="0"/>
                  <a:pt x="4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Freeform 19"/>
          <p:cNvSpPr>
            <a:spLocks/>
          </p:cNvSpPr>
          <p:nvPr/>
        </p:nvSpPr>
        <p:spPr bwMode="auto">
          <a:xfrm>
            <a:off x="2362200" y="2286000"/>
            <a:ext cx="1333500" cy="3429000"/>
          </a:xfrm>
          <a:custGeom>
            <a:avLst/>
            <a:gdLst>
              <a:gd name="T0" fmla="*/ 0 w 840"/>
              <a:gd name="T1" fmla="*/ 3429000 h 2160"/>
              <a:gd name="T2" fmla="*/ 1143000 w 840"/>
              <a:gd name="T3" fmla="*/ 2819400 h 2160"/>
              <a:gd name="T4" fmla="*/ 1143000 w 840"/>
              <a:gd name="T5" fmla="*/ 457200 h 2160"/>
              <a:gd name="T6" fmla="*/ 0 w 840"/>
              <a:gd name="T7" fmla="*/ 76200 h 2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0" h="2160">
                <a:moveTo>
                  <a:pt x="0" y="2160"/>
                </a:moveTo>
                <a:cubicBezTo>
                  <a:pt x="300" y="2124"/>
                  <a:pt x="600" y="2088"/>
                  <a:pt x="720" y="1776"/>
                </a:cubicBezTo>
                <a:cubicBezTo>
                  <a:pt x="840" y="1464"/>
                  <a:pt x="840" y="576"/>
                  <a:pt x="720" y="288"/>
                </a:cubicBezTo>
                <a:cubicBezTo>
                  <a:pt x="600" y="0"/>
                  <a:pt x="120" y="88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 loops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each block, determine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Successors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Where can I go immediately after this block?</a:t>
            </a:r>
          </a:p>
          <a:p>
            <a:pPr lvl="1" eaLnBrk="1" hangingPunct="1">
              <a:buFontTx/>
              <a:buNone/>
            </a:pPr>
            <a:endParaRPr lang="en-US" altLang="en-US" sz="1400" smtClean="0"/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Predecessors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Where could I have just come from?</a:t>
            </a:r>
          </a:p>
          <a:p>
            <a:pPr lvl="1" eaLnBrk="1" hangingPunct="1">
              <a:buFontTx/>
              <a:buNone/>
            </a:pPr>
            <a:endParaRPr lang="en-US" altLang="en-US" sz="1400" smtClean="0"/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Dominators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Where must I have been, to reach here?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143000" y="160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143000" y="2362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143000" y="3124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43000" y="3886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1430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143000" y="541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143000" y="6096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3716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371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1371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1371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13716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3716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Freeform 16"/>
          <p:cNvSpPr>
            <a:spLocks/>
          </p:cNvSpPr>
          <p:nvPr/>
        </p:nvSpPr>
        <p:spPr bwMode="auto">
          <a:xfrm>
            <a:off x="522288" y="3429000"/>
            <a:ext cx="620712" cy="1981200"/>
          </a:xfrm>
          <a:custGeom>
            <a:avLst/>
            <a:gdLst>
              <a:gd name="T0" fmla="*/ 620712 w 391"/>
              <a:gd name="T1" fmla="*/ 0 h 1248"/>
              <a:gd name="T2" fmla="*/ 87312 w 391"/>
              <a:gd name="T3" fmla="*/ 381000 h 1248"/>
              <a:gd name="T4" fmla="*/ 95250 w 391"/>
              <a:gd name="T5" fmla="*/ 1520825 h 1248"/>
              <a:gd name="T6" fmla="*/ 620712 w 391"/>
              <a:gd name="T7" fmla="*/ 1981200 h 12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1" h="1248">
                <a:moveTo>
                  <a:pt x="391" y="0"/>
                </a:moveTo>
                <a:cubicBezTo>
                  <a:pt x="251" y="24"/>
                  <a:pt x="110" y="80"/>
                  <a:pt x="55" y="240"/>
                </a:cubicBezTo>
                <a:cubicBezTo>
                  <a:pt x="0" y="400"/>
                  <a:pt x="4" y="790"/>
                  <a:pt x="60" y="958"/>
                </a:cubicBezTo>
                <a:cubicBezTo>
                  <a:pt x="116" y="1126"/>
                  <a:pt x="322" y="1188"/>
                  <a:pt x="391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1600200" y="3886200"/>
            <a:ext cx="622300" cy="1066800"/>
          </a:xfrm>
          <a:custGeom>
            <a:avLst/>
            <a:gdLst>
              <a:gd name="T0" fmla="*/ 0 w 392"/>
              <a:gd name="T1" fmla="*/ 1066800 h 672"/>
              <a:gd name="T2" fmla="*/ 533400 w 392"/>
              <a:gd name="T3" fmla="*/ 914400 h 672"/>
              <a:gd name="T4" fmla="*/ 533400 w 392"/>
              <a:gd name="T5" fmla="*/ 152400 h 672"/>
              <a:gd name="T6" fmla="*/ 0 w 392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2" h="672">
                <a:moveTo>
                  <a:pt x="0" y="672"/>
                </a:moveTo>
                <a:cubicBezTo>
                  <a:pt x="140" y="672"/>
                  <a:pt x="280" y="672"/>
                  <a:pt x="336" y="576"/>
                </a:cubicBezTo>
                <a:cubicBezTo>
                  <a:pt x="392" y="480"/>
                  <a:pt x="392" y="192"/>
                  <a:pt x="336" y="96"/>
                </a:cubicBezTo>
                <a:cubicBezTo>
                  <a:pt x="280" y="0"/>
                  <a:pt x="4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Freeform 18"/>
          <p:cNvSpPr>
            <a:spLocks/>
          </p:cNvSpPr>
          <p:nvPr/>
        </p:nvSpPr>
        <p:spPr bwMode="auto">
          <a:xfrm>
            <a:off x="1600200" y="2286000"/>
            <a:ext cx="1333500" cy="3429000"/>
          </a:xfrm>
          <a:custGeom>
            <a:avLst/>
            <a:gdLst>
              <a:gd name="T0" fmla="*/ 0 w 840"/>
              <a:gd name="T1" fmla="*/ 3429000 h 2160"/>
              <a:gd name="T2" fmla="*/ 1143000 w 840"/>
              <a:gd name="T3" fmla="*/ 2819400 h 2160"/>
              <a:gd name="T4" fmla="*/ 1143000 w 840"/>
              <a:gd name="T5" fmla="*/ 457200 h 2160"/>
              <a:gd name="T6" fmla="*/ 0 w 840"/>
              <a:gd name="T7" fmla="*/ 76200 h 2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0" h="2160">
                <a:moveTo>
                  <a:pt x="0" y="2160"/>
                </a:moveTo>
                <a:cubicBezTo>
                  <a:pt x="300" y="2124"/>
                  <a:pt x="600" y="2088"/>
                  <a:pt x="720" y="1776"/>
                </a:cubicBezTo>
                <a:cubicBezTo>
                  <a:pt x="840" y="1464"/>
                  <a:pt x="840" y="576"/>
                  <a:pt x="720" y="288"/>
                </a:cubicBezTo>
                <a:cubicBezTo>
                  <a:pt x="600" y="0"/>
                  <a:pt x="120" y="88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5587" name="Group 19"/>
          <p:cNvGraphicFramePr>
            <a:graphicFrameLocks noGrp="1"/>
          </p:cNvGraphicFramePr>
          <p:nvPr>
            <p:ph idx="1"/>
          </p:nvPr>
        </p:nvGraphicFramePr>
        <p:xfrm>
          <a:off x="3352800" y="1600200"/>
          <a:ext cx="4953000" cy="4525964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342899894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739560488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413469693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172678473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succ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665338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996504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548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95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764759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488181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449131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62689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143000" y="160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143000" y="2362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143000" y="3124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143000" y="3886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1430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143000" y="5410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143000" y="6096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13716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371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1371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1371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13716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3716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522288" y="3429000"/>
            <a:ext cx="620712" cy="1981200"/>
          </a:xfrm>
          <a:custGeom>
            <a:avLst/>
            <a:gdLst>
              <a:gd name="T0" fmla="*/ 620712 w 391"/>
              <a:gd name="T1" fmla="*/ 0 h 1248"/>
              <a:gd name="T2" fmla="*/ 87312 w 391"/>
              <a:gd name="T3" fmla="*/ 381000 h 1248"/>
              <a:gd name="T4" fmla="*/ 95250 w 391"/>
              <a:gd name="T5" fmla="*/ 1520825 h 1248"/>
              <a:gd name="T6" fmla="*/ 620712 w 391"/>
              <a:gd name="T7" fmla="*/ 1981200 h 12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1" h="1248">
                <a:moveTo>
                  <a:pt x="391" y="0"/>
                </a:moveTo>
                <a:cubicBezTo>
                  <a:pt x="251" y="24"/>
                  <a:pt x="110" y="80"/>
                  <a:pt x="55" y="240"/>
                </a:cubicBezTo>
                <a:cubicBezTo>
                  <a:pt x="0" y="400"/>
                  <a:pt x="4" y="790"/>
                  <a:pt x="60" y="958"/>
                </a:cubicBezTo>
                <a:cubicBezTo>
                  <a:pt x="116" y="1126"/>
                  <a:pt x="322" y="1188"/>
                  <a:pt x="391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1600200" y="3886200"/>
            <a:ext cx="622300" cy="1066800"/>
          </a:xfrm>
          <a:custGeom>
            <a:avLst/>
            <a:gdLst>
              <a:gd name="T0" fmla="*/ 0 w 392"/>
              <a:gd name="T1" fmla="*/ 1066800 h 672"/>
              <a:gd name="T2" fmla="*/ 533400 w 392"/>
              <a:gd name="T3" fmla="*/ 914400 h 672"/>
              <a:gd name="T4" fmla="*/ 533400 w 392"/>
              <a:gd name="T5" fmla="*/ 152400 h 672"/>
              <a:gd name="T6" fmla="*/ 0 w 392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2" h="672">
                <a:moveTo>
                  <a:pt x="0" y="672"/>
                </a:moveTo>
                <a:cubicBezTo>
                  <a:pt x="140" y="672"/>
                  <a:pt x="280" y="672"/>
                  <a:pt x="336" y="576"/>
                </a:cubicBezTo>
                <a:cubicBezTo>
                  <a:pt x="392" y="480"/>
                  <a:pt x="392" y="192"/>
                  <a:pt x="336" y="96"/>
                </a:cubicBezTo>
                <a:cubicBezTo>
                  <a:pt x="280" y="0"/>
                  <a:pt x="4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1600200" y="2286000"/>
            <a:ext cx="1333500" cy="3429000"/>
          </a:xfrm>
          <a:custGeom>
            <a:avLst/>
            <a:gdLst>
              <a:gd name="T0" fmla="*/ 0 w 840"/>
              <a:gd name="T1" fmla="*/ 3429000 h 2160"/>
              <a:gd name="T2" fmla="*/ 1143000 w 840"/>
              <a:gd name="T3" fmla="*/ 2819400 h 2160"/>
              <a:gd name="T4" fmla="*/ 1143000 w 840"/>
              <a:gd name="T5" fmla="*/ 457200 h 2160"/>
              <a:gd name="T6" fmla="*/ 0 w 840"/>
              <a:gd name="T7" fmla="*/ 76200 h 2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0" h="2160">
                <a:moveTo>
                  <a:pt x="0" y="2160"/>
                </a:moveTo>
                <a:cubicBezTo>
                  <a:pt x="300" y="2124"/>
                  <a:pt x="600" y="2088"/>
                  <a:pt x="720" y="1776"/>
                </a:cubicBezTo>
                <a:cubicBezTo>
                  <a:pt x="840" y="1464"/>
                  <a:pt x="840" y="576"/>
                  <a:pt x="720" y="288"/>
                </a:cubicBezTo>
                <a:cubicBezTo>
                  <a:pt x="600" y="0"/>
                  <a:pt x="120" y="88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6611" name="Group 19"/>
          <p:cNvGraphicFramePr>
            <a:graphicFrameLocks noGrp="1"/>
          </p:cNvGraphicFramePr>
          <p:nvPr>
            <p:ph idx="1"/>
          </p:nvPr>
        </p:nvGraphicFramePr>
        <p:xfrm>
          <a:off x="3352800" y="1600200"/>
          <a:ext cx="4953000" cy="4525964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2191183534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43960569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24960238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145779239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pred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succ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803061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559372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278646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227096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1,2,3,4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575218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1,2,3,</a:t>
                      </a:r>
                      <a:r>
                        <a:rPr kumimoji="0" lang="en-US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56552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kumimoji="0" lang="en-US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,3,6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24794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1,2,3,6,7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9384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Aha!  A loop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have a loop whenever a block can say: “One of my successors is also one of my dominators.”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 other words, I’m going to a place I’ve already been.  Hence a back edge, and a loop.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= versus ==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 error is to confuse assignment with comparison with equals</a:t>
            </a:r>
          </a:p>
        </p:txBody>
      </p:sp>
      <p:graphicFrame>
        <p:nvGraphicFramePr>
          <p:cNvPr id="18944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3276600"/>
          <a:ext cx="7239000" cy="2849564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7332505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8907509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32205701"/>
                    </a:ext>
                  </a:extLst>
                </a:gridCol>
              </a:tblGrid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Asg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Eq?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686858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Pascal, 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905546"/>
                  </a:ext>
                </a:extLst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C, C++, Java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838460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FORTRAN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.EQ.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278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 assignment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Operators +=, –=, *=,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Efficiency and safety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++ and –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Can go before or after variable.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1800" smtClean="0">
                <a:latin typeface="Courier New" panose="02070309020205020404" pitchFamily="49" charset="0"/>
              </a:rPr>
              <a:t>void strcpy (char *s, char *t)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   while(*s++ = *t++);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A statement can have many “side effects” 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Wingdings" panose="05000000000000000000" pitchFamily="2" charset="2"/>
              </a:rPr>
              <a:t>Beware:  don’t use multiple ++ and – – on same variable in same expression!</a:t>
            </a:r>
            <a:endParaRPr lang="en-US" alt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Misc. expression issues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Control flow of statements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 assignment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some languages like C, C++, Java, the assignment is itself an expression</a:t>
            </a:r>
          </a:p>
          <a:p>
            <a:pPr lvl="1" eaLnBrk="1" hangingPunct="1"/>
            <a:r>
              <a:rPr lang="en-US" altLang="en-US" smtClean="0"/>
              <a:t>Ex.  a = b = c;</a:t>
            </a:r>
          </a:p>
          <a:p>
            <a:pPr eaLnBrk="1" hangingPunct="1"/>
            <a:r>
              <a:rPr lang="en-US" altLang="en-US" smtClean="0"/>
              <a:t>Some languages like Python allow assignments in tuples	</a:t>
            </a:r>
          </a:p>
          <a:p>
            <a:pPr lvl="1" eaLnBrk="1" hangingPunct="1"/>
            <a:r>
              <a:rPr lang="en-US" altLang="en-US" smtClean="0"/>
              <a:t>Ex.  max, min, i, x := a[0], a[99], 0, y;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assignment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languages require a variable to “definitely” have a value before use.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void fun(int 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 int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 if (x &gt;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   i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        if (x &gt;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		      print(i);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  <a:latin typeface="Courier" pitchFamily="49" charset="0"/>
              </a:rPr>
              <a:t>		"</a:t>
            </a:r>
            <a:r>
              <a:rPr lang="en-US" altLang="en-US" sz="1600" smtClean="0">
                <a:solidFill>
                  <a:schemeClr val="folHlink"/>
                </a:solidFill>
                <a:latin typeface="Courier" pitchFamily="49" charset="0"/>
              </a:rPr>
              <a:t>variable i might not have been initialized"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 Unicode MS" pitchFamily="34" charset="-128"/>
              </a:rPr>
              <a:t>In more “flexible” languages, uninitialized variables are a hard bug to find!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1853</Words>
  <Application>Microsoft Office PowerPoint</Application>
  <PresentationFormat>On-screen Show (4:3)</PresentationFormat>
  <Paragraphs>480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Arial Unicode MS</vt:lpstr>
      <vt:lpstr>Courier</vt:lpstr>
      <vt:lpstr>Courier New</vt:lpstr>
      <vt:lpstr>Wingdings</vt:lpstr>
      <vt:lpstr>Default Design</vt:lpstr>
      <vt:lpstr>CS 363 – Chapter 6</vt:lpstr>
      <vt:lpstr>Expressions</vt:lpstr>
      <vt:lpstr>Order of operations</vt:lpstr>
      <vt:lpstr>Assignment</vt:lpstr>
      <vt:lpstr>= versus ==</vt:lpstr>
      <vt:lpstr>Special assignment</vt:lpstr>
      <vt:lpstr>PowerPoint Presentation</vt:lpstr>
      <vt:lpstr>Multi assignment</vt:lpstr>
      <vt:lpstr>Definite assignment</vt:lpstr>
      <vt:lpstr>Math identities</vt:lpstr>
      <vt:lpstr>Short-circuit evaluation</vt:lpstr>
      <vt:lpstr>Statement flow</vt:lpstr>
      <vt:lpstr>Example</vt:lpstr>
      <vt:lpstr>FORTRAN’s goto</vt:lpstr>
      <vt:lpstr>Goto confusion</vt:lpstr>
      <vt:lpstr>Modern control flow</vt:lpstr>
      <vt:lpstr>Goto today</vt:lpstr>
      <vt:lpstr>Decisions &amp; loops</vt:lpstr>
      <vt:lpstr>PowerPoint Presentation</vt:lpstr>
      <vt:lpstr>Origin</vt:lpstr>
      <vt:lpstr>Fortran loops</vt:lpstr>
      <vt:lpstr>Algol</vt:lpstr>
      <vt:lpstr>Algol’s for-loop</vt:lpstr>
      <vt:lpstr>Algol “for” loop</vt:lpstr>
      <vt:lpstr>Algol “for” loop</vt:lpstr>
      <vt:lpstr>Pascal, etc.</vt:lpstr>
      <vt:lpstr>Modern for-loop</vt:lpstr>
      <vt:lpstr>Mid-decision loop</vt:lpstr>
      <vt:lpstr>Iterators</vt:lpstr>
      <vt:lpstr>Next</vt:lpstr>
      <vt:lpstr>PowerPoint Presentation</vt:lpstr>
      <vt:lpstr>Variants of “if”</vt:lpstr>
      <vt:lpstr>Ambiguous “else”</vt:lpstr>
      <vt:lpstr>Case/switch statement</vt:lpstr>
      <vt:lpstr>Pascal example</vt:lpstr>
      <vt:lpstr>Case variants</vt:lpstr>
      <vt:lpstr>C, C++, Java</vt:lpstr>
      <vt:lpstr>Dijkstra’s “Guarded” stmt</vt:lpstr>
      <vt:lpstr>Finding loops</vt:lpstr>
      <vt:lpstr>Basic block</vt:lpstr>
      <vt:lpstr>Where are the loops?</vt:lpstr>
      <vt:lpstr>Finding loops</vt:lpstr>
      <vt:lpstr>Example</vt:lpstr>
      <vt:lpstr>Example</vt:lpstr>
      <vt:lpstr>Aha!  A 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12</cp:revision>
  <cp:lastPrinted>1601-01-01T00:00:00Z</cp:lastPrinted>
  <dcterms:created xsi:type="dcterms:W3CDTF">1601-01-01T00:00:00Z</dcterms:created>
  <dcterms:modified xsi:type="dcterms:W3CDTF">2017-10-06T16:16:54Z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