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16" r:id="rId2"/>
    <p:sldId id="417" r:id="rId3"/>
    <p:sldId id="418" r:id="rId4"/>
    <p:sldId id="419" r:id="rId5"/>
    <p:sldId id="420" r:id="rId6"/>
    <p:sldId id="421" r:id="rId7"/>
    <p:sldId id="422" r:id="rId8"/>
    <p:sldId id="423" r:id="rId9"/>
    <p:sldId id="426" r:id="rId10"/>
    <p:sldId id="427" r:id="rId11"/>
    <p:sldId id="428" r:id="rId12"/>
    <p:sldId id="429" r:id="rId13"/>
    <p:sldId id="430" r:id="rId14"/>
    <p:sldId id="431" r:id="rId15"/>
    <p:sldId id="43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4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416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6112D3-E489-4917-9AE9-A21B02CC22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FED7A0-E3DF-462A-8018-3EDCC88F633B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Some of these composite (derived) types are “collections” that we’ve already seen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1D57F-3AE7-4B13-A69F-70339C4EFF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50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3E90A-AE7F-4A73-A7A5-83BB6BA909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59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5E725-46D3-43F7-8020-79AA9124B3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342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2ADCA-98CF-49AC-B516-E1935670A8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99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4FDB4-AC86-4255-A00C-43F1DE2818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3784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B98F5-736E-4411-9AE7-FFAF1A767B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679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1B6EF-CBB3-413F-83BC-442B348AA8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28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6B6D2-8C5E-407F-84A1-0DCAF56E5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98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0D228-ADB3-4448-BEB8-80D070E24F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83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544B8-A75A-48FC-8C15-617D3C88ED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07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3F5B8-4A2D-4E8D-83E8-DA8D59E88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65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D1382-AD0C-4B82-B11C-54EDBACE3C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71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2D9EF-8919-4483-A8F5-2D9109600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18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AEB31-E2F4-497E-B14E-239B72DAC4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709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1C6A4-6422-4D02-923A-06A8E3D900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31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A094C10-3CE4-4D87-8242-0275F6AC0D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 363 </a:t>
            </a:r>
            <a:r>
              <a:rPr lang="en-US" altLang="en-US" dirty="0" smtClean="0"/>
              <a:t>– Chapter 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Chapter 7 – type systems</a:t>
            </a:r>
          </a:p>
          <a:p>
            <a:pPr eaLnBrk="1" hangingPunct="1"/>
            <a:r>
              <a:rPr lang="en-US" altLang="en-US" dirty="0" smtClean="0"/>
              <a:t>Types that are supported</a:t>
            </a:r>
          </a:p>
          <a:p>
            <a:pPr lvl="1" eaLnBrk="1" hangingPunct="1"/>
            <a:r>
              <a:rPr lang="en-US" altLang="en-US" dirty="0" smtClean="0"/>
              <a:t>scalar</a:t>
            </a:r>
          </a:p>
          <a:p>
            <a:pPr lvl="1" eaLnBrk="1" hangingPunct="1"/>
            <a:r>
              <a:rPr lang="en-US" altLang="en-US" dirty="0" smtClean="0"/>
              <a:t>composite  </a:t>
            </a:r>
          </a:p>
          <a:p>
            <a:pPr lvl="1" eaLnBrk="1" hangingPunct="1"/>
            <a:r>
              <a:rPr lang="en-US" altLang="en-US" dirty="0" smtClean="0"/>
              <a:t>user-defined</a:t>
            </a:r>
          </a:p>
          <a:p>
            <a:pPr eaLnBrk="1" hangingPunct="1"/>
            <a:r>
              <a:rPr lang="en-US" altLang="en-US" dirty="0" smtClean="0"/>
              <a:t>Some issues with types</a:t>
            </a:r>
          </a:p>
          <a:p>
            <a:pPr lvl="1" eaLnBrk="1" hangingPunct="1"/>
            <a:r>
              <a:rPr lang="en-US" altLang="en-US" dirty="0" smtClean="0"/>
              <a:t>equivalence, compatibility</a:t>
            </a:r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Limits on types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languages are more limited in type choices.</a:t>
            </a:r>
          </a:p>
          <a:p>
            <a:pPr eaLnBrk="1" hangingPunct="1"/>
            <a:r>
              <a:rPr lang="en-US" altLang="en-US" smtClean="0"/>
              <a:t>Algol:  int, real, boolean, with arrays.</a:t>
            </a:r>
          </a:p>
          <a:p>
            <a:pPr lvl="1" eaLnBrk="1" hangingPunct="1"/>
            <a:r>
              <a:rPr lang="en-US" altLang="en-US" smtClean="0"/>
              <a:t>How do you program without records/classes?</a:t>
            </a:r>
          </a:p>
          <a:p>
            <a:pPr lvl="1" eaLnBrk="1" hangingPunct="1"/>
            <a:r>
              <a:rPr lang="en-US" altLang="en-US" smtClean="0"/>
              <a:t>What if array is the only way to aggregate?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Freedom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folHlink"/>
                </a:solidFill>
              </a:rPr>
              <a:t>Orthogonality</a:t>
            </a:r>
            <a:r>
              <a:rPr lang="en-US" altLang="en-US" sz="2800" smtClean="0"/>
              <a:t> = being able to do what you want regardless of type.  For example:</a:t>
            </a:r>
          </a:p>
          <a:p>
            <a:pPr lvl="1" eaLnBrk="1" hangingPunct="1"/>
            <a:r>
              <a:rPr lang="en-US" altLang="en-US" sz="2400" smtClean="0"/>
              <a:t>declare variables in any order</a:t>
            </a:r>
          </a:p>
          <a:p>
            <a:pPr lvl="1" eaLnBrk="1" hangingPunct="1"/>
            <a:r>
              <a:rPr lang="en-US" altLang="en-US" sz="2400" smtClean="0"/>
              <a:t>give any name I want to variable</a:t>
            </a:r>
          </a:p>
          <a:p>
            <a:pPr lvl="1" eaLnBrk="1" hangingPunct="1"/>
            <a:r>
              <a:rPr lang="en-US" altLang="en-US" sz="2400" smtClean="0"/>
              <a:t>can type a constant value of any type</a:t>
            </a:r>
          </a:p>
          <a:p>
            <a:pPr lvl="1" eaLnBrk="1" hangingPunct="1"/>
            <a:r>
              <a:rPr lang="en-US" altLang="en-US" sz="2400" smtClean="0"/>
              <a:t>function can return value of any type</a:t>
            </a:r>
          </a:p>
          <a:p>
            <a:pPr lvl="1" eaLnBrk="1" hangingPunct="1"/>
            <a:r>
              <a:rPr lang="en-US" altLang="en-US" sz="2400" smtClean="0"/>
              <a:t>can print any type</a:t>
            </a:r>
          </a:p>
          <a:p>
            <a:pPr lvl="1" eaLnBrk="1" hangingPunct="1"/>
            <a:r>
              <a:rPr lang="en-US" altLang="en-US" sz="2400" smtClean="0"/>
              <a:t>can store any type in an array</a:t>
            </a:r>
          </a:p>
          <a:p>
            <a:pPr eaLnBrk="1" hangingPunct="1"/>
            <a:r>
              <a:rPr lang="en-US" altLang="en-US" sz="2800" smtClean="0"/>
              <a:t>Languages usually have some limitations regarding orthogonality.  Ex.  “++”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Compatible types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When is it legal to assign  </a:t>
            </a:r>
            <a:r>
              <a:rPr lang="en-US" altLang="en-US" sz="2800" smtClean="0">
                <a:solidFill>
                  <a:schemeClr val="folHlink"/>
                </a:solidFill>
              </a:rPr>
              <a:t>a := b</a:t>
            </a:r>
            <a:r>
              <a:rPr lang="en-US" altLang="en-US" sz="2800" smtClean="0"/>
              <a:t>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or pass as matching parameter?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According to </a:t>
            </a:r>
            <a:r>
              <a:rPr lang="en-US" altLang="en-US" smtClean="0">
                <a:solidFill>
                  <a:schemeClr val="folHlink"/>
                </a:solidFill>
              </a:rPr>
              <a:t>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Both variables must be declared to be literally the same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easy for compiler to check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According to </a:t>
            </a:r>
            <a:r>
              <a:rPr lang="en-US" altLang="en-US" smtClean="0">
                <a:solidFill>
                  <a:schemeClr val="folHlink"/>
                </a:solidFill>
              </a:rPr>
              <a:t>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Both types have the same “structure”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Ex.  arrays of 100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Structure examples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type fahrenheit = float;</a:t>
            </a:r>
          </a:p>
          <a:p>
            <a:pPr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type celsius = float;</a:t>
            </a:r>
          </a:p>
          <a:p>
            <a:pPr eaLnBrk="1" hangingPunct="1">
              <a:buFontTx/>
              <a:buNone/>
            </a:pPr>
            <a:endParaRPr lang="en-US" altLang="en-US" sz="180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type array = [0..9] of int;</a:t>
            </a:r>
          </a:p>
          <a:p>
            <a:pPr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type vector= [0..9] of int;</a:t>
            </a:r>
          </a:p>
          <a:p>
            <a:pPr eaLnBrk="1" hangingPunct="1">
              <a:buFontTx/>
              <a:buNone/>
            </a:pPr>
            <a:endParaRPr lang="en-US" altLang="en-US" sz="180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// anonymous types:</a:t>
            </a:r>
          </a:p>
          <a:p>
            <a:pPr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a : [0..9] of celsius;</a:t>
            </a:r>
          </a:p>
          <a:p>
            <a:pPr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b : [1..10] of celsius;</a:t>
            </a:r>
          </a:p>
          <a:p>
            <a:pPr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c : [1..10] of float;</a:t>
            </a:r>
          </a:p>
          <a:p>
            <a:pPr eaLnBrk="1" hangingPunct="1">
              <a:buFontTx/>
              <a:buNone/>
            </a:pPr>
            <a:endParaRPr lang="en-US" altLang="en-US" sz="180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endParaRPr lang="en-US" altLang="en-US" sz="1800" smtClean="0">
              <a:latin typeface="Courier" pitchFamily="49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According to structure equivalence, these types should match.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Which is better?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Usually, languages go with </a:t>
            </a:r>
            <a:r>
              <a:rPr lang="en-US" altLang="en-US" sz="2800" smtClean="0">
                <a:solidFill>
                  <a:schemeClr val="folHlink"/>
                </a:solidFill>
              </a:rPr>
              <a:t>name</a:t>
            </a:r>
            <a:r>
              <a:rPr lang="en-US" altLang="en-US" sz="2800" smtClean="0"/>
              <a:t> equivalence, and allow loopholes: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coercion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casting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identically declared types the same: “loose name equivalence”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subranges and integers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folHlink"/>
                </a:solidFill>
                <a:sym typeface="Wingdings" panose="05000000000000000000" pitchFamily="2" charset="2"/>
              </a:rPr>
              <a:t>If programmer defined a distinct type, there’s probably a reason!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ym typeface="Wingdings" panose="05000000000000000000" pitchFamily="2" charset="2"/>
              </a:rPr>
              <a:t>Structural equivalence would require recursive algorithm for record/classes 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Expression type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an expr combines variables of diff types, type of overall expr is usually:</a:t>
            </a:r>
          </a:p>
          <a:p>
            <a:pPr lvl="1" eaLnBrk="1" hangingPunct="1"/>
            <a:r>
              <a:rPr lang="en-US" altLang="en-US" smtClean="0"/>
              <a:t>Promotion according to a hierarchy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Ex.  </a:t>
            </a:r>
            <a:r>
              <a:rPr lang="en-US" altLang="en-US" sz="2000" smtClean="0">
                <a:latin typeface="Courier" pitchFamily="49" charset="0"/>
              </a:rPr>
              <a:t>double, float, unsigned long, long, unsigned, int, short</a:t>
            </a:r>
          </a:p>
          <a:p>
            <a:pPr lvl="1" eaLnBrk="1" hangingPunct="1"/>
            <a:endParaRPr lang="en-US" altLang="en-US" sz="2000" smtClean="0">
              <a:latin typeface="Courier" pitchFamily="49" charset="0"/>
            </a:endParaRPr>
          </a:p>
          <a:p>
            <a:pPr lvl="1" eaLnBrk="1" hangingPunct="1"/>
            <a:r>
              <a:rPr lang="en-US" altLang="en-US" smtClean="0"/>
              <a:t>The base type, if different subtypes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 Ex. (0..20) + (1900..2027) </a:t>
            </a:r>
            <a:r>
              <a:rPr lang="en-US" altLang="en-US" smtClean="0">
                <a:sym typeface="Wingdings" panose="05000000000000000000" pitchFamily="2" charset="2"/>
              </a:rPr>
              <a:t> int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types?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do these Java expressions mean: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a + b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Math.sqrt(fileMenu)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Some languages are typeless</a:t>
            </a:r>
          </a:p>
          <a:p>
            <a:pPr lvl="1" eaLnBrk="1" hangingPunct="1"/>
            <a:r>
              <a:rPr lang="en-US" altLang="en-US" smtClean="0"/>
              <a:t>How does it work?</a:t>
            </a:r>
          </a:p>
          <a:p>
            <a:pPr lvl="1" eaLnBrk="1" hangingPunct="1"/>
            <a:r>
              <a:rPr lang="en-US" altLang="en-US" smtClean="0"/>
              <a:t>Better or worse to have types?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Strong typing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Languages (compilers) vary in how strong their typing rules are.</a:t>
            </a:r>
          </a:p>
          <a:p>
            <a:pPr eaLnBrk="1" hangingPunct="1"/>
            <a:r>
              <a:rPr lang="en-US" altLang="en-US" smtClean="0">
                <a:solidFill>
                  <a:schemeClr val="folHlink"/>
                </a:solidFill>
              </a:rPr>
              <a:t>Strong</a:t>
            </a:r>
            <a:r>
              <a:rPr lang="en-US" altLang="en-US" smtClean="0"/>
              <a:t> typing means: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sz="2400" i="1" smtClean="0"/>
              <a:t>whenever you use a expression, its type must be appropriate for the context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x : integer;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y : real;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x := y;           (* should we allow this? *)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Thinking about types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3 ways to view types</a:t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Denotational – a </a:t>
            </a:r>
            <a:r>
              <a:rPr lang="en-US" altLang="en-US" sz="2400" smtClean="0">
                <a:solidFill>
                  <a:schemeClr val="folHlink"/>
                </a:solidFill>
              </a:rPr>
              <a:t>set</a:t>
            </a:r>
            <a:r>
              <a:rPr lang="en-US" altLang="en-US" sz="2400" smtClean="0"/>
              <a:t> of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Making sure that integer division stays closed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Constructive – a type is </a:t>
            </a:r>
            <a:r>
              <a:rPr lang="en-US" altLang="en-US" sz="2400" smtClean="0">
                <a:solidFill>
                  <a:schemeClr val="folHlink"/>
                </a:solidFill>
              </a:rPr>
              <a:t>represented</a:t>
            </a:r>
            <a:r>
              <a:rPr lang="en-US" altLang="en-US" sz="2400" smtClean="0"/>
              <a:t> as a built-in type or a composite of built-in types</a:t>
            </a:r>
          </a:p>
          <a:p>
            <a:pPr eaLnBrk="1" hangingPunct="1">
              <a:lnSpc>
                <a:spcPct val="90000"/>
              </a:lnSpc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Abstract – focus on the </a:t>
            </a:r>
            <a:r>
              <a:rPr lang="en-US" altLang="en-US" sz="2400" smtClean="0">
                <a:solidFill>
                  <a:schemeClr val="folHlink"/>
                </a:solidFill>
              </a:rPr>
              <a:t>operations</a:t>
            </a:r>
            <a:r>
              <a:rPr lang="en-US" altLang="en-US" sz="2400" smtClean="0"/>
              <a:t> we want to perform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(In OO design, we do a lot of constructive and abstract thinking.)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Numeric types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Integral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Integers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signed, unsigned, BCD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Most languages don’t specify size </a:t>
            </a:r>
            <a:r>
              <a:rPr lang="en-US" altLang="en-US" smtClean="0">
                <a:sym typeface="Wingdings" panose="05000000000000000000" pitchFamily="2" charset="2"/>
              </a:rPr>
              <a:t>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Boolean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Character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Real number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Floating point:   universal standard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Fixed point:   no exponent; rare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Enum type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Our own type with names for each value</a:t>
            </a:r>
          </a:p>
          <a:p>
            <a:pPr eaLnBrk="1" hangingPunct="1"/>
            <a:r>
              <a:rPr lang="en-US" altLang="en-US" smtClean="0"/>
              <a:t>Ex. days of the week, months of year</a:t>
            </a:r>
          </a:p>
          <a:p>
            <a:pPr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		</a:t>
            </a:r>
            <a:r>
              <a:rPr lang="en-US" altLang="en-US" sz="1800" smtClean="0">
                <a:solidFill>
                  <a:schemeClr val="folHlink"/>
                </a:solidFill>
                <a:latin typeface="Courier" pitchFamily="49" charset="0"/>
              </a:rPr>
              <a:t>type weekday = (mon, tue, wed, thur, fri) ;</a:t>
            </a:r>
          </a:p>
          <a:p>
            <a:pPr eaLnBrk="1" hangingPunct="1"/>
            <a:r>
              <a:rPr lang="en-US" altLang="en-US" smtClean="0"/>
              <a:t>Internally represented as integer</a:t>
            </a:r>
          </a:p>
          <a:p>
            <a:pPr eaLnBrk="1" hangingPunct="1"/>
            <a:r>
              <a:rPr lang="en-US" altLang="en-US" smtClean="0"/>
              <a:t>Pascal:  pred() and succ() functions</a:t>
            </a:r>
          </a:p>
          <a:p>
            <a:pPr eaLnBrk="1" hangingPunct="1"/>
            <a:r>
              <a:rPr lang="en-US" altLang="en-US" smtClean="0"/>
              <a:t>compatible with integers </a:t>
            </a:r>
            <a:r>
              <a:rPr lang="en-US" altLang="en-US" smtClean="0">
                <a:sym typeface="Wingdings" panose="05000000000000000000" pitchFamily="2" charset="2"/>
              </a:rPr>
              <a:t>?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Pascal:  no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C:  yes, can use a cast</a:t>
            </a:r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Subranges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you have a variable, and you know it will only take on a small subset of values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sz="2000" smtClean="0">
                <a:latin typeface="Courier" pitchFamily="49" charset="0"/>
              </a:rPr>
              <a:t>type test_score = 0..100;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type year = 1900..2027;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type coef is digits 7 range -1e10..+1e10;</a:t>
            </a:r>
          </a:p>
          <a:p>
            <a:pPr eaLnBrk="1" hangingPunct="1"/>
            <a:r>
              <a:rPr lang="en-US" altLang="en-US" smtClean="0"/>
              <a:t>Usually not compatible with superset type.</a:t>
            </a:r>
          </a:p>
          <a:p>
            <a:pPr eaLnBrk="1" hangingPunct="1"/>
            <a:r>
              <a:rPr lang="en-US" altLang="en-US" smtClean="0"/>
              <a:t>Advantages?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Base vs. composite types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Base types</a:t>
            </a:r>
          </a:p>
          <a:p>
            <a:pPr eaLnBrk="1" hangingPunct="1"/>
            <a:r>
              <a:rPr lang="en-US" altLang="en-US" sz="2800" smtClean="0"/>
              <a:t>Integers</a:t>
            </a:r>
          </a:p>
          <a:p>
            <a:pPr eaLnBrk="1" hangingPunct="1"/>
            <a:r>
              <a:rPr lang="en-US" altLang="en-US" sz="2800" smtClean="0"/>
              <a:t>Characters</a:t>
            </a:r>
          </a:p>
          <a:p>
            <a:pPr eaLnBrk="1" hangingPunct="1"/>
            <a:r>
              <a:rPr lang="en-US" altLang="en-US" sz="2800" smtClean="0"/>
              <a:t>Boolean</a:t>
            </a:r>
          </a:p>
          <a:p>
            <a:pPr eaLnBrk="1" hangingPunct="1"/>
            <a:r>
              <a:rPr lang="en-US" altLang="en-US" sz="2800" smtClean="0"/>
              <a:t>Real numbers</a:t>
            </a:r>
          </a:p>
          <a:p>
            <a:pPr eaLnBrk="1" hangingPunct="1"/>
            <a:r>
              <a:rPr lang="en-US" altLang="en-US" sz="2800" smtClean="0"/>
              <a:t>Enum</a:t>
            </a:r>
          </a:p>
          <a:p>
            <a:pPr eaLnBrk="1" hangingPunct="1"/>
            <a:r>
              <a:rPr lang="en-US" altLang="en-US" sz="2800" smtClean="0"/>
              <a:t>subranges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Composite types</a:t>
            </a:r>
          </a:p>
          <a:p>
            <a:pPr eaLnBrk="1" hangingPunct="1"/>
            <a:r>
              <a:rPr lang="en-US" altLang="en-US" sz="2800" smtClean="0"/>
              <a:t>record</a:t>
            </a:r>
          </a:p>
          <a:p>
            <a:pPr eaLnBrk="1" hangingPunct="1"/>
            <a:r>
              <a:rPr lang="en-US" altLang="en-US" sz="2800" smtClean="0"/>
              <a:t>union</a:t>
            </a:r>
          </a:p>
          <a:p>
            <a:pPr eaLnBrk="1" hangingPunct="1"/>
            <a:r>
              <a:rPr lang="en-US" altLang="en-US" sz="2800" smtClean="0"/>
              <a:t>array</a:t>
            </a:r>
          </a:p>
          <a:p>
            <a:pPr eaLnBrk="1" hangingPunct="1"/>
            <a:r>
              <a:rPr lang="en-US" altLang="en-US" sz="2800" smtClean="0"/>
              <a:t>pointer</a:t>
            </a:r>
          </a:p>
          <a:p>
            <a:pPr eaLnBrk="1" hangingPunct="1"/>
            <a:r>
              <a:rPr lang="en-US" altLang="en-US" sz="2800" smtClean="0"/>
              <a:t>list</a:t>
            </a:r>
          </a:p>
          <a:p>
            <a:pPr eaLnBrk="1" hangingPunct="1"/>
            <a:r>
              <a:rPr lang="en-US" altLang="en-US" sz="2800" smtClean="0"/>
              <a:t>set</a:t>
            </a:r>
          </a:p>
          <a:p>
            <a:pPr eaLnBrk="1" hangingPunct="1"/>
            <a:r>
              <a:rPr lang="en-US" altLang="en-US" sz="2800" smtClean="0"/>
              <a:t>file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Type stuff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Restrictions and freedom</a:t>
            </a:r>
          </a:p>
          <a:p>
            <a:pPr eaLnBrk="1" hangingPunct="1"/>
            <a:r>
              <a:rPr lang="en-US" altLang="en-US" dirty="0" smtClean="0"/>
              <a:t>Compatible types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517</Words>
  <Application>Microsoft Office PowerPoint</Application>
  <PresentationFormat>On-screen Show (4:3)</PresentationFormat>
  <Paragraphs>131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Courier</vt:lpstr>
      <vt:lpstr>Wingdings</vt:lpstr>
      <vt:lpstr>Default Design</vt:lpstr>
      <vt:lpstr>CS 363 – Chapter 7</vt:lpstr>
      <vt:lpstr>Why types?</vt:lpstr>
      <vt:lpstr>Strong typing</vt:lpstr>
      <vt:lpstr>Thinking about types</vt:lpstr>
      <vt:lpstr>Numeric types</vt:lpstr>
      <vt:lpstr>Enum type</vt:lpstr>
      <vt:lpstr>Subranges</vt:lpstr>
      <vt:lpstr>Base vs. composite types</vt:lpstr>
      <vt:lpstr>PowerPoint Presentation</vt:lpstr>
      <vt:lpstr>Limits on types</vt:lpstr>
      <vt:lpstr>Freedom</vt:lpstr>
      <vt:lpstr>Compatible types</vt:lpstr>
      <vt:lpstr>Structure examples</vt:lpstr>
      <vt:lpstr>Which is better?</vt:lpstr>
      <vt:lpstr>Expression type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9</cp:revision>
  <cp:lastPrinted>1601-01-01T00:00:00Z</cp:lastPrinted>
  <dcterms:created xsi:type="dcterms:W3CDTF">1601-01-01T00:00:00Z</dcterms:created>
  <dcterms:modified xsi:type="dcterms:W3CDTF">2017-10-18T13:37:07Z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