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433" r:id="rId2"/>
    <p:sldId id="477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2" r:id="rId32"/>
    <p:sldId id="467" r:id="rId33"/>
    <p:sldId id="468" r:id="rId34"/>
    <p:sldId id="469" r:id="rId35"/>
    <p:sldId id="470" r:id="rId36"/>
    <p:sldId id="471" r:id="rId37"/>
    <p:sldId id="472" r:id="rId38"/>
    <p:sldId id="473" r:id="rId39"/>
    <p:sldId id="474" r:id="rId40"/>
    <p:sldId id="475" r:id="rId41"/>
    <p:sldId id="47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E74953-FCBE-4267-911D-E08107E62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7750-CC7B-4303-925E-E46AFDEAC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5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BEA0A-3B58-4DAD-8AA4-1B93222AB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1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DCA7-BF8E-44DF-BF7A-4C2D07D7C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50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84B63-FD45-47EC-ADB7-27A161D56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83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16E4A-00DE-4564-A7CC-1346AD060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15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860F-727E-4F56-AFEA-E0D1E7179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45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FE57B-2A23-4501-9D5D-473F99894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19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5757-C991-4E63-BF4D-132E943A4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79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5B42-8D50-4914-8FB4-D469DC447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7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CA5D-9A3B-4460-81D7-ABA1DB517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06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6C51-5041-4CE9-8338-9B365BE0F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5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37A6-A16F-4884-94A4-DAFAFB3A2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A868-0AFC-4DA1-AC83-DCFB92774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85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90079-8FAF-4F6C-B511-7B23BFBE4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3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668E-F9AC-4EA4-9E90-E9A564064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51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22BD27D-D93C-4CA3-BD4E-A62B81943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8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Composite data types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Records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Arrays, including string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List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Set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Pointer</a:t>
            </a:r>
          </a:p>
          <a:p>
            <a:pPr eaLnBrk="1" hangingPunct="1"/>
            <a:endParaRPr lang="en-US" altLang="en-US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Java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happening in this code?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z="2400" smtClean="0">
                <a:latin typeface="Courier" pitchFamily="49" charset="0"/>
              </a:rPr>
              <a:t>int [ ] a;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a = new int [10];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a = new int [20];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In Java, this is not considered “dynamic” like ArrayList.</a:t>
            </a:r>
          </a:p>
          <a:p>
            <a:pPr eaLnBrk="1" hangingPunct="1"/>
            <a:r>
              <a:rPr lang="en-US" altLang="en-US" sz="2400" smtClean="0"/>
              <a:t>In most languages, once you declare a static array, you are stuck with it.</a:t>
            </a:r>
            <a:endParaRPr lang="en-US" altLang="en-US" sz="240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examples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char *s = "water";	    // point to </a:t>
            </a:r>
            <a:r>
              <a:rPr lang="en-US" altLang="en-US" sz="2000" dirty="0" err="1" smtClean="0">
                <a:latin typeface="Courier" pitchFamily="49" charset="0"/>
              </a:rPr>
              <a:t>str</a:t>
            </a:r>
            <a:r>
              <a:rPr lang="en-US" altLang="en-US" sz="2000" dirty="0" smtClean="0">
                <a:latin typeface="Courier" pitchFamily="49" charset="0"/>
              </a:rPr>
              <a:t> </a:t>
            </a:r>
            <a:r>
              <a:rPr lang="en-US" altLang="en-US" sz="2000" dirty="0" err="1" smtClean="0">
                <a:latin typeface="Courier" pitchFamily="49" charset="0"/>
              </a:rPr>
              <a:t>const</a:t>
            </a: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s[2] = '</a:t>
            </a:r>
            <a:r>
              <a:rPr lang="en-US" altLang="en-US" sz="2000" dirty="0" err="1" smtClean="0">
                <a:latin typeface="Courier" pitchFamily="49" charset="0"/>
              </a:rPr>
              <a:t>i</a:t>
            </a:r>
            <a:r>
              <a:rPr lang="en-US" altLang="en-US" sz="2000" dirty="0" smtClean="0">
                <a:latin typeface="Courier" pitchFamily="49" charset="0"/>
              </a:rPr>
              <a:t>';		    // illegal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It’s better to change declaration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char s[] = "water";       // compiler can count </a:t>
            </a:r>
            <a:r>
              <a:rPr lang="en-US" altLang="en-US" sz="2000" dirty="0" smtClean="0">
                <a:latin typeface="Courier" pitchFamily="49" charset="0"/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However,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char s[4] = "water";      // dumb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char s[5] = "water";      // dangerous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Globally declared arrays automatically 0 – saves trouble of initializing.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and array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 &amp; C++ we can use pointer notation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*a means a[ 0 ]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*(a + n) means a[ n ]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	**a means a[ 0 ][ 0 ]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What are the pointer expressions for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	a[ i ][ j ],    a[ i ][ 0 ],    a[ 0 ][ j ]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Jagged array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Rows can have varying lengths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char *s[] = { "Monday",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            "Tuesday",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            "Wednesday", 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	"Thursday",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            "Friday" }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400" smtClean="0"/>
              <a:t>This is an array of 5 pointers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Each pointer points to start of a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In C, we typically call an OS function to dynamically allocate memory for array.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Use:  calloc ( number of elements, size of each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int *a = calloc(10, 4);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int *a = calloc(10, sizeof(int));   // portable </a:t>
            </a: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Two dimensions ?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Wingdings" panose="05000000000000000000" pitchFamily="2" charset="2"/>
              </a:rPr>
              <a:t>First we need an array of pointers.  Then, each pointer for each row.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  int **a = calloc(</a:t>
            </a: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  <a:sym typeface="Wingdings" panose="05000000000000000000" pitchFamily="2" charset="2"/>
              </a:rPr>
              <a:t>10</a:t>
            </a: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, sizeof(int *));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  for (i = 0; i &lt; 10; ++i)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    a[i] = calloc(</a:t>
            </a: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  <a:sym typeface="Wingdings" panose="05000000000000000000" pitchFamily="2" charset="2"/>
              </a:rPr>
              <a:t>20</a:t>
            </a:r>
            <a:r>
              <a:rPr lang="en-US" altLang="en-US" sz="2000" smtClean="0">
                <a:latin typeface="Courier" pitchFamily="49" charset="0"/>
                <a:sym typeface="Wingdings" panose="05000000000000000000" pitchFamily="2" charset="2"/>
              </a:rPr>
              <a:t>, sizeof(int));</a:t>
            </a:r>
            <a:endParaRPr lang="en-US" altLang="en-US" sz="200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address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Memory address of any array element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base address + offset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Base address is usually known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need to compute offset!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1-D arrays, pretty simple: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folHlink"/>
                </a:solidFill>
              </a:rPr>
              <a:t>&amp;a[i] = &amp;a[0] + i * element_size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Isn’t it nice that each element is same size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What do we do if first element is not # 0 ?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Multi-dimension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Row major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Column major</a:t>
            </a:r>
          </a:p>
        </p:txBody>
      </p:sp>
      <p:graphicFrame>
        <p:nvGraphicFramePr>
          <p:cNvPr id="254981" name="Group 5"/>
          <p:cNvGraphicFramePr>
            <a:graphicFrameLocks noGrp="1"/>
          </p:cNvGraphicFramePr>
          <p:nvPr/>
        </p:nvGraphicFramePr>
        <p:xfrm>
          <a:off x="381000" y="2971800"/>
          <a:ext cx="3886200" cy="2794000"/>
        </p:xfrm>
        <a:graphic>
          <a:graphicData uri="http://schemas.openxmlformats.org/drawingml/2006/table">
            <a:tbl>
              <a:tblPr/>
              <a:tblGrid>
                <a:gridCol w="777875">
                  <a:extLst>
                    <a:ext uri="{9D8B030D-6E8A-4147-A177-3AD203B41FA5}">
                      <a16:colId xmlns:a16="http://schemas.microsoft.com/office/drawing/2014/main" val="191909389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51760639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65602146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70562738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883250550"/>
                    </a:ext>
                  </a:extLst>
                </a:gridCol>
              </a:tblGrid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003787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622977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442574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26104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380226"/>
                  </a:ext>
                </a:extLst>
              </a:tr>
            </a:tbl>
          </a:graphicData>
        </a:graphic>
      </p:graphicFrame>
      <p:graphicFrame>
        <p:nvGraphicFramePr>
          <p:cNvPr id="255019" name="Group 43"/>
          <p:cNvGraphicFramePr>
            <a:graphicFrameLocks noGrp="1"/>
          </p:cNvGraphicFramePr>
          <p:nvPr/>
        </p:nvGraphicFramePr>
        <p:xfrm>
          <a:off x="4800600" y="2971800"/>
          <a:ext cx="3886200" cy="2794000"/>
        </p:xfrm>
        <a:graphic>
          <a:graphicData uri="http://schemas.openxmlformats.org/drawingml/2006/table">
            <a:tbl>
              <a:tblPr/>
              <a:tblGrid>
                <a:gridCol w="777875">
                  <a:extLst>
                    <a:ext uri="{9D8B030D-6E8A-4147-A177-3AD203B41FA5}">
                      <a16:colId xmlns:a16="http://schemas.microsoft.com/office/drawing/2014/main" val="3010022387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74058269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51180833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392420331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718681293"/>
                    </a:ext>
                  </a:extLst>
                </a:gridCol>
              </a:tblGrid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047669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644086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170148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278566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5106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address calculation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Sets &amp; 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Comparison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Row major is like an odometer… column major is odometer with digits backwards.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Row major:		Column major: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[0][0][0]		[0][0][0]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[0][0][1]		[1][0][0]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...			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[0][0][9]		[9][0][0]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[0][1][0]		[0][1][0]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...			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[0][9][9]		[9][9][0]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[1][0][0]		[0][0][1]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</a:t>
            </a:r>
            <a:r>
              <a:rPr lang="en-US" altLang="en-US" sz="2000" smtClean="0">
                <a:latin typeface="Courier" pitchFamily="49" charset="0"/>
              </a:rPr>
              <a:t>...				...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 calc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To generate correct code, compiler needs method to figure address of any array element.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</a:t>
            </a:r>
            <a:r>
              <a:rPr lang="en-US" altLang="en-US" sz="2400" smtClean="0">
                <a:latin typeface="Courier" pitchFamily="49" charset="0"/>
              </a:rPr>
              <a:t>int a[5][4][8][10];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Where is </a:t>
            </a:r>
            <a:r>
              <a:rPr lang="en-US" altLang="en-US" sz="2400" smtClean="0">
                <a:latin typeface="Courier" pitchFamily="49" charset="0"/>
              </a:rPr>
              <a:t>a[3][1][5][7]</a:t>
            </a:r>
            <a:r>
              <a:rPr lang="en-US" altLang="en-US" sz="2800" smtClean="0"/>
              <a:t> ?</a:t>
            </a:r>
          </a:p>
          <a:p>
            <a:pPr eaLnBrk="1" hangingPunct="1"/>
            <a:r>
              <a:rPr lang="en-US" altLang="en-US" sz="2800" smtClean="0"/>
              <a:t>Need to know</a:t>
            </a:r>
          </a:p>
          <a:p>
            <a:pPr lvl="1" eaLnBrk="1" hangingPunct="1"/>
            <a:r>
              <a:rPr lang="en-US" altLang="en-US" sz="2400" smtClean="0"/>
              <a:t>Base address of array</a:t>
            </a:r>
          </a:p>
          <a:p>
            <a:pPr lvl="1" eaLnBrk="1" hangingPunct="1"/>
            <a:r>
              <a:rPr lang="en-US" altLang="en-US" sz="2400" smtClean="0"/>
              <a:t>Offset:  distance from (0,0,0,0) to (3,1,5,7).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Records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data type consisting of </a:t>
            </a:r>
            <a:r>
              <a:rPr lang="en-US" altLang="en-US" smtClean="0">
                <a:solidFill>
                  <a:schemeClr val="folHlink"/>
                </a:solidFill>
              </a:rPr>
              <a:t>fields</a:t>
            </a:r>
          </a:p>
          <a:p>
            <a:pPr eaLnBrk="1" hangingPunct="1"/>
            <a:r>
              <a:rPr lang="en-US" altLang="en-US" smtClean="0"/>
              <a:t>Fields may be of different types, even records</a:t>
            </a:r>
          </a:p>
          <a:p>
            <a:pPr eaLnBrk="1" hangingPunct="1"/>
            <a:r>
              <a:rPr lang="en-US" altLang="en-US" smtClean="0"/>
              <a:t>Fields usually aligned on word boundary</a:t>
            </a:r>
          </a:p>
          <a:p>
            <a:pPr lvl="1" eaLnBrk="1" hangingPunct="1"/>
            <a:r>
              <a:rPr lang="en-US" altLang="en-US" smtClean="0"/>
              <a:t>Unless “packed”</a:t>
            </a:r>
          </a:p>
          <a:p>
            <a:pPr lvl="1" eaLnBrk="1" hangingPunct="1"/>
            <a:r>
              <a:rPr lang="en-US" altLang="en-US" smtClean="0"/>
              <a:t>Compiler may rearrange to save space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43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Row major 2-D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Suppose we want &amp;a[2][3] in a 7x5 array.</a:t>
            </a:r>
          </a:p>
          <a:p>
            <a:pPr eaLnBrk="1" hangingPunct="1"/>
            <a:r>
              <a:rPr lang="en-US" altLang="en-US" sz="2000" smtClean="0"/>
              <a:t>Number of rows in entire array is irrelevant.</a:t>
            </a:r>
          </a:p>
          <a:p>
            <a:pPr eaLnBrk="1" hangingPunct="1">
              <a:buFontTx/>
              <a:buNone/>
            </a:pPr>
            <a:r>
              <a:rPr lang="en-US" altLang="en-US" sz="2000" u="sng" smtClean="0"/>
              <a:t>Offset</a:t>
            </a:r>
          </a:p>
          <a:p>
            <a:pPr eaLnBrk="1" hangingPunct="1"/>
            <a:r>
              <a:rPr lang="en-US" altLang="en-US" sz="2000" smtClean="0"/>
              <a:t>Need to travel </a:t>
            </a:r>
            <a:r>
              <a:rPr lang="en-US" altLang="en-US" sz="2000" smtClean="0">
                <a:solidFill>
                  <a:schemeClr val="folHlink"/>
                </a:solidFill>
              </a:rPr>
              <a:t>2 entire rows</a:t>
            </a:r>
            <a:r>
              <a:rPr lang="en-US" altLang="en-US" sz="2000" smtClean="0"/>
              <a:t> down to go from row 0 to row 2.</a:t>
            </a:r>
          </a:p>
          <a:p>
            <a:pPr eaLnBrk="1" hangingPunct="1"/>
            <a:r>
              <a:rPr lang="en-US" altLang="en-US" sz="2000" smtClean="0"/>
              <a:t>Once on row 2, travel </a:t>
            </a:r>
            <a:r>
              <a:rPr lang="en-US" altLang="en-US" sz="2000" smtClean="0">
                <a:solidFill>
                  <a:schemeClr val="folHlink"/>
                </a:solidFill>
              </a:rPr>
              <a:t>3 cells</a:t>
            </a:r>
            <a:r>
              <a:rPr lang="en-US" altLang="en-US" sz="2000" smtClean="0"/>
              <a:t> to the right.</a:t>
            </a:r>
          </a:p>
          <a:p>
            <a:pPr eaLnBrk="1" hangingPunct="1"/>
            <a:r>
              <a:rPr lang="en-US" altLang="en-US" sz="2000" smtClean="0"/>
              <a:t>2 rows + 3 cells = 2 * 5 + 3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General formula?</a:t>
            </a:r>
          </a:p>
        </p:txBody>
      </p:sp>
      <p:graphicFrame>
        <p:nvGraphicFramePr>
          <p:cNvPr id="259076" name="Group 4"/>
          <p:cNvGraphicFramePr>
            <a:graphicFrameLocks noGrp="1"/>
          </p:cNvGraphicFramePr>
          <p:nvPr/>
        </p:nvGraphicFramePr>
        <p:xfrm>
          <a:off x="5334000" y="1676400"/>
          <a:ext cx="3352800" cy="4057651"/>
        </p:xfrm>
        <a:graphic>
          <a:graphicData uri="http://schemas.openxmlformats.org/drawingml/2006/table">
            <a:tbl>
              <a:tblPr/>
              <a:tblGrid>
                <a:gridCol w="669925">
                  <a:extLst>
                    <a:ext uri="{9D8B030D-6E8A-4147-A177-3AD203B41FA5}">
                      <a16:colId xmlns:a16="http://schemas.microsoft.com/office/drawing/2014/main" val="1809456811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3199480833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1155276296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48045662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3686304441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18637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730789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58438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6770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8485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43636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4868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Row major 3-D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Suppose we want &amp;a[2][1][4] in a 5x4x6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(We need # rows &amp; columns but not # pages.)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Travel 2 pages </a:t>
            </a:r>
            <a:r>
              <a:rPr lang="en-US" altLang="en-US" sz="2400" smtClean="0">
                <a:sym typeface="Wingdings" panose="05000000000000000000" pitchFamily="2" charset="2"/>
              </a:rPr>
              <a:t> page 2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Travel 1 row </a:t>
            </a:r>
            <a:r>
              <a:rPr lang="en-US" altLang="en-US" sz="2400" smtClean="0">
                <a:sym typeface="Wingdings" panose="05000000000000000000" pitchFamily="2" charset="2"/>
              </a:rPr>
              <a:t> row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Travel 4 cells  cell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Offset = 2 * (size of page) +     	   1 * (size of row) +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          4 * (size of cell)</a:t>
            </a: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ph sz="quarter" idx="2"/>
          </p:nvPr>
        </p:nvGraphicFramePr>
        <p:xfrm>
          <a:off x="4648200" y="1371600"/>
          <a:ext cx="4038600" cy="914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116585875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56230283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58446622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45193578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13613945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925283929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10731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68670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8733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39777"/>
                  </a:ext>
                </a:extLst>
              </a:tr>
            </a:tbl>
          </a:graphicData>
        </a:graphic>
      </p:graphicFrame>
      <p:graphicFrame>
        <p:nvGraphicFramePr>
          <p:cNvPr id="260137" name="Group 41"/>
          <p:cNvGraphicFramePr>
            <a:graphicFrameLocks noGrp="1"/>
          </p:cNvGraphicFramePr>
          <p:nvPr>
            <p:ph sz="quarter" idx="3"/>
          </p:nvPr>
        </p:nvGraphicFramePr>
        <p:xfrm>
          <a:off x="4648200" y="2590800"/>
          <a:ext cx="4038600" cy="914401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6336805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19531114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59680183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50207215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8851619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152462374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1157"/>
                  </a:ext>
                </a:extLst>
              </a:tr>
              <a:tr h="222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2988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908364"/>
                  </a:ext>
                </a:extLst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262781"/>
                  </a:ext>
                </a:extLst>
              </a:tr>
            </a:tbl>
          </a:graphicData>
        </a:graphic>
      </p:graphicFrame>
      <p:graphicFrame>
        <p:nvGraphicFramePr>
          <p:cNvPr id="260174" name="Group 78"/>
          <p:cNvGraphicFramePr>
            <a:graphicFrameLocks noGrp="1"/>
          </p:cNvGraphicFramePr>
          <p:nvPr/>
        </p:nvGraphicFramePr>
        <p:xfrm>
          <a:off x="4648200" y="37338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37930711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47019432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05912644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81931796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34467824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6768420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20060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984454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3630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141689"/>
                  </a:ext>
                </a:extLst>
              </a:tr>
            </a:tbl>
          </a:graphicData>
        </a:graphic>
      </p:graphicFrame>
      <p:graphicFrame>
        <p:nvGraphicFramePr>
          <p:cNvPr id="260211" name="Group 115"/>
          <p:cNvGraphicFramePr>
            <a:graphicFrameLocks noGrp="1"/>
          </p:cNvGraphicFramePr>
          <p:nvPr/>
        </p:nvGraphicFramePr>
        <p:xfrm>
          <a:off x="4648200" y="48006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403463382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17240632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153933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82601064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88390461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672551326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975927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474078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676879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734932"/>
                  </a:ext>
                </a:extLst>
              </a:tr>
            </a:tbl>
          </a:graphicData>
        </a:graphic>
      </p:graphicFrame>
      <p:graphicFrame>
        <p:nvGraphicFramePr>
          <p:cNvPr id="260248" name="Group 152"/>
          <p:cNvGraphicFramePr>
            <a:graphicFrameLocks noGrp="1"/>
          </p:cNvGraphicFramePr>
          <p:nvPr/>
        </p:nvGraphicFramePr>
        <p:xfrm>
          <a:off x="4648200" y="58674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376158453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49528568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39182531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76292953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26570111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373654866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792895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978216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579935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8733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122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2679337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369536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7351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77104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66292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638680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8461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2057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50055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48422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849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577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196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0033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7787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449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9904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37037"/>
                  </a:ext>
                </a:extLst>
              </a:tr>
            </a:tbl>
          </a:graphicData>
        </a:graphic>
      </p:graphicFrame>
      <p:graphicFrame>
        <p:nvGraphicFramePr>
          <p:cNvPr id="261223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6356821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68520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678752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46080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114723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559424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815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10198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09559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054195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654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40374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491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194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6372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1738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865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85709"/>
                  </a:ext>
                </a:extLst>
              </a:tr>
            </a:tbl>
          </a:graphicData>
        </a:graphic>
      </p:graphicFrame>
      <p:graphicFrame>
        <p:nvGraphicFramePr>
          <p:cNvPr id="261324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202690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763400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044463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038848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34884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319325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303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90859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8156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266321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8773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3102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521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07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487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760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66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29558"/>
                  </a:ext>
                </a:extLst>
              </a:tr>
            </a:tbl>
          </a:graphicData>
        </a:graphic>
      </p:graphicFrame>
      <p:graphicFrame>
        <p:nvGraphicFramePr>
          <p:cNvPr id="261425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13235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963729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24812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8608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2204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083158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56045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84672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116526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938024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0001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2281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25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951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466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34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492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88757"/>
                  </a:ext>
                </a:extLst>
              </a:tr>
            </a:tbl>
          </a:graphicData>
        </a:graphic>
      </p:graphicFrame>
      <p:graphicFrame>
        <p:nvGraphicFramePr>
          <p:cNvPr id="261526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7269087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20627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32267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040681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8285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8424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73723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83430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539338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8018552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111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02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291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533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517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8029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738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38043"/>
                  </a:ext>
                </a:extLst>
              </a:tr>
            </a:tbl>
          </a:graphicData>
        </a:graphic>
      </p:graphicFrame>
      <p:graphicFrame>
        <p:nvGraphicFramePr>
          <p:cNvPr id="261627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518146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60139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73590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30885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058086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29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16675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41767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611309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42585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248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601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4195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231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438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8153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6795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10593"/>
                  </a:ext>
                </a:extLst>
              </a:tr>
            </a:tbl>
          </a:graphicData>
        </a:graphic>
      </p:graphicFrame>
      <p:graphicFrame>
        <p:nvGraphicFramePr>
          <p:cNvPr id="261728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140297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88843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60290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51543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91590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272495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87691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25872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965790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21088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432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929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12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633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4785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194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849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431341"/>
                  </a:ext>
                </a:extLst>
              </a:tr>
            </a:tbl>
          </a:graphicData>
        </a:graphic>
      </p:graphicFrame>
      <p:graphicFrame>
        <p:nvGraphicFramePr>
          <p:cNvPr id="261829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044236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42592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110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21848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07943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50514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869764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31864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27768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197389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935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9035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5326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112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484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568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9292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737375"/>
                  </a:ext>
                </a:extLst>
              </a:tr>
            </a:tbl>
          </a:graphicData>
        </a:graphic>
      </p:graphicFrame>
      <p:graphicFrame>
        <p:nvGraphicFramePr>
          <p:cNvPr id="261930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0649207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84669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29565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52903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98763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495802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367297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87414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96633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608609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256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8479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79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382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038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389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635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21300"/>
                  </a:ext>
                </a:extLst>
              </a:tr>
            </a:tbl>
          </a:graphicData>
        </a:graphic>
      </p:graphicFrame>
      <p:graphicFrame>
        <p:nvGraphicFramePr>
          <p:cNvPr id="262031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297888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620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17755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14683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00832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681681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53381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41153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87398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052814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684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361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876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2639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025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249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1407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66113"/>
                  </a:ext>
                </a:extLst>
              </a:tr>
            </a:tbl>
          </a:graphicData>
        </a:graphic>
      </p:graphicFrame>
      <p:graphicFrame>
        <p:nvGraphicFramePr>
          <p:cNvPr id="262132" name="Group 10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53387"/>
              </p:ext>
            </p:extLst>
          </p:nvPr>
        </p:nvGraphicFramePr>
        <p:xfrm>
          <a:off x="4800600" y="3352800"/>
          <a:ext cx="2082800" cy="93448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95487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64398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94814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2161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86434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78588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94667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409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0125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7804888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7352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9226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3983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467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9316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3604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980936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441156"/>
                  </a:ext>
                </a:extLst>
              </a:tr>
            </a:tbl>
          </a:graphicData>
        </a:graphic>
      </p:graphicFrame>
      <p:graphicFrame>
        <p:nvGraphicFramePr>
          <p:cNvPr id="262233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9863111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990388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95659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34227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78534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00226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716403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32124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62491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659657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505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38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169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975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9875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229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772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77881"/>
                  </a:ext>
                </a:extLst>
              </a:tr>
            </a:tbl>
          </a:graphicData>
        </a:graphic>
      </p:graphicFrame>
      <p:graphicFrame>
        <p:nvGraphicFramePr>
          <p:cNvPr id="262334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512755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4170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1337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24552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896689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532516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60107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955268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9891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386040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1563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441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121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8010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106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188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107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42324"/>
                  </a:ext>
                </a:extLst>
              </a:tr>
            </a:tbl>
          </a:graphicData>
        </a:graphic>
      </p:graphicFrame>
      <p:graphicFrame>
        <p:nvGraphicFramePr>
          <p:cNvPr id="262435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4598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72932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297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65584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521442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5100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56816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76839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783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1437866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363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111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741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8822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485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1180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9159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394411"/>
                  </a:ext>
                </a:extLst>
              </a:tr>
            </a:tbl>
          </a:graphicData>
        </a:graphic>
      </p:graphicFrame>
      <p:graphicFrame>
        <p:nvGraphicFramePr>
          <p:cNvPr id="262536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9504315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422873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60868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916288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100040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7873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45335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95341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987283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392802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5370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3805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731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8199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653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7911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734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586642"/>
                  </a:ext>
                </a:extLst>
              </a:tr>
            </a:tbl>
          </a:graphicData>
        </a:graphic>
      </p:graphicFrame>
      <p:graphicFrame>
        <p:nvGraphicFramePr>
          <p:cNvPr id="262637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8484085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098712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552221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3979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4098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7546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43798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7007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0161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20977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7517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6324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9591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8139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639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972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0005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5492"/>
                  </a:ext>
                </a:extLst>
              </a:tr>
            </a:tbl>
          </a:graphicData>
        </a:graphic>
      </p:graphicFrame>
      <p:graphicFrame>
        <p:nvGraphicFramePr>
          <p:cNvPr id="262738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90510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7928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1868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73702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0901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7138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646684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18625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589815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247618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0084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6687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4987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9096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3687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487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21869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589941"/>
                  </a:ext>
                </a:extLst>
              </a:tr>
            </a:tbl>
          </a:graphicData>
        </a:graphic>
      </p:graphicFrame>
      <p:graphicFrame>
        <p:nvGraphicFramePr>
          <p:cNvPr id="262839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9373959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05228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4455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49454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90553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60531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74066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079206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669160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5733307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1550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2752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8621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2694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0019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4272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6829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420826"/>
                  </a:ext>
                </a:extLst>
              </a:tr>
            </a:tbl>
          </a:graphicData>
        </a:graphic>
      </p:graphicFrame>
      <p:graphicFrame>
        <p:nvGraphicFramePr>
          <p:cNvPr id="262940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9695913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97993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935850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66623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28162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05703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49168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5653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8861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3430431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4542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2548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6048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46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1798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6760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95932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856730"/>
                  </a:ext>
                </a:extLst>
              </a:tr>
            </a:tbl>
          </a:graphicData>
        </a:graphic>
      </p:graphicFrame>
      <p:graphicFrame>
        <p:nvGraphicFramePr>
          <p:cNvPr id="263041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973300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19363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77022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21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44365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021342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05091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4644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862286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762890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0111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2270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4864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2624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2788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934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1199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448267"/>
                  </a:ext>
                </a:extLst>
              </a:tr>
            </a:tbl>
          </a:graphicData>
        </a:graphic>
      </p:graphicFrame>
      <p:sp>
        <p:nvSpPr>
          <p:cNvPr id="44006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Row major – a[3][1][5][7] in 5 books, 4 pages, 8 rows, 10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Row major review</a:t>
            </a:r>
          </a:p>
        </p:txBody>
      </p:sp>
      <p:graphicFrame>
        <p:nvGraphicFramePr>
          <p:cNvPr id="263171" name="Group 3"/>
          <p:cNvGraphicFramePr>
            <a:graphicFrameLocks noGrp="1"/>
          </p:cNvGraphicFramePr>
          <p:nvPr>
            <p:ph sz="half" idx="2"/>
          </p:nvPr>
        </p:nvGraphicFramePr>
        <p:xfrm>
          <a:off x="1600200" y="1600200"/>
          <a:ext cx="6229350" cy="42894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10696797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36932643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1503062318"/>
                    </a:ext>
                  </a:extLst>
                </a:gridCol>
              </a:tblGrid>
              <a:tr h="533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Array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Offset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474669"/>
                  </a:ext>
                </a:extLst>
              </a:tr>
              <a:tr h="1131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7x5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[2][3]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* 5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520051"/>
                  </a:ext>
                </a:extLst>
              </a:tr>
              <a:tr h="1130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5x4x6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[2][1][4]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* (4 * 6)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*       (6)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278242"/>
                  </a:ext>
                </a:extLst>
              </a:tr>
              <a:tr h="1493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5x4x8x10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[3][1][5][7]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* (4 * 8 * 10)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*       (8 * 10)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*             (10)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612866"/>
                  </a:ext>
                </a:extLst>
              </a:tr>
            </a:tbl>
          </a:graphicData>
        </a:graphic>
      </p:graphicFrame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09600" y="6172200"/>
            <a:ext cx="794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Don’t forget, we still need to multiply by element size, and add base address.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Column major 2-D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Suppose we want &amp;a[2][3] in a 7x5 array.</a:t>
            </a:r>
          </a:p>
          <a:p>
            <a:pPr eaLnBrk="1" hangingPunct="1"/>
            <a:r>
              <a:rPr lang="en-US" altLang="en-US" sz="2000" smtClean="0"/>
              <a:t>Number of </a:t>
            </a:r>
            <a:r>
              <a:rPr lang="en-US" altLang="en-US" sz="2000" u="sng" smtClean="0"/>
              <a:t>columns</a:t>
            </a:r>
            <a:r>
              <a:rPr lang="en-US" altLang="en-US" sz="2000" smtClean="0"/>
              <a:t> in entire array is irrelevant.</a:t>
            </a:r>
          </a:p>
          <a:p>
            <a:pPr eaLnBrk="1" hangingPunct="1">
              <a:buFontTx/>
              <a:buNone/>
            </a:pPr>
            <a:r>
              <a:rPr lang="en-US" altLang="en-US" sz="2000" u="sng" smtClean="0"/>
              <a:t>Offset</a:t>
            </a:r>
          </a:p>
          <a:p>
            <a:pPr eaLnBrk="1" hangingPunct="1"/>
            <a:r>
              <a:rPr lang="en-US" altLang="en-US" sz="2000" smtClean="0"/>
              <a:t>Need to travel </a:t>
            </a:r>
            <a:r>
              <a:rPr lang="en-US" altLang="en-US" sz="2000" smtClean="0">
                <a:solidFill>
                  <a:schemeClr val="folHlink"/>
                </a:solidFill>
              </a:rPr>
              <a:t>3 entire columns</a:t>
            </a:r>
            <a:r>
              <a:rPr lang="en-US" altLang="en-US" sz="2000" smtClean="0"/>
              <a:t> right to go from col 0 to col 3.</a:t>
            </a:r>
          </a:p>
          <a:p>
            <a:pPr eaLnBrk="1" hangingPunct="1"/>
            <a:r>
              <a:rPr lang="en-US" altLang="en-US" sz="2000" smtClean="0"/>
              <a:t>Once on col 3, travel </a:t>
            </a:r>
            <a:r>
              <a:rPr lang="en-US" altLang="en-US" sz="2000" smtClean="0">
                <a:solidFill>
                  <a:schemeClr val="folHlink"/>
                </a:solidFill>
              </a:rPr>
              <a:t>2 cells</a:t>
            </a:r>
            <a:r>
              <a:rPr lang="en-US" altLang="en-US" sz="2000" smtClean="0"/>
              <a:t> down.</a:t>
            </a:r>
          </a:p>
          <a:p>
            <a:pPr eaLnBrk="1" hangingPunct="1"/>
            <a:r>
              <a:rPr lang="en-US" altLang="en-US" sz="2000" smtClean="0"/>
              <a:t>3 cols + 2 cells = 3 * 7 + 2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General formula?</a:t>
            </a:r>
          </a:p>
        </p:txBody>
      </p:sp>
      <p:graphicFrame>
        <p:nvGraphicFramePr>
          <p:cNvPr id="264196" name="Group 4"/>
          <p:cNvGraphicFramePr>
            <a:graphicFrameLocks noGrp="1"/>
          </p:cNvGraphicFramePr>
          <p:nvPr/>
        </p:nvGraphicFramePr>
        <p:xfrm>
          <a:off x="5334000" y="1676400"/>
          <a:ext cx="3352800" cy="4057651"/>
        </p:xfrm>
        <a:graphic>
          <a:graphicData uri="http://schemas.openxmlformats.org/drawingml/2006/table">
            <a:tbl>
              <a:tblPr/>
              <a:tblGrid>
                <a:gridCol w="669925">
                  <a:extLst>
                    <a:ext uri="{9D8B030D-6E8A-4147-A177-3AD203B41FA5}">
                      <a16:colId xmlns:a16="http://schemas.microsoft.com/office/drawing/2014/main" val="3852299059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538102553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752288940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3761538179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401122489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00454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813153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23645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72582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5754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9797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0340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Column major 3-D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Suppose we want &amp;a[2][1][4] in a 5x4x6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(We need # pages &amp; rows but not # columns!)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Travel 4 cols </a:t>
            </a:r>
            <a:r>
              <a:rPr lang="en-US" altLang="en-US" sz="2400" smtClean="0">
                <a:sym typeface="Wingdings" panose="05000000000000000000" pitchFamily="2" charset="2"/>
              </a:rPr>
              <a:t> col 4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Travel 1 row </a:t>
            </a:r>
            <a:r>
              <a:rPr lang="en-US" altLang="en-US" sz="2400" smtClean="0">
                <a:sym typeface="Wingdings" panose="05000000000000000000" pitchFamily="2" charset="2"/>
              </a:rPr>
              <a:t> row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Travel 2 pages  page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Offset = 4 * (pages * rows) +     	   1 * (pages) +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          2 </a:t>
            </a:r>
          </a:p>
        </p:txBody>
      </p:sp>
      <p:graphicFrame>
        <p:nvGraphicFramePr>
          <p:cNvPr id="265220" name="Group 4"/>
          <p:cNvGraphicFramePr>
            <a:graphicFrameLocks noGrp="1"/>
          </p:cNvGraphicFramePr>
          <p:nvPr>
            <p:ph sz="quarter" idx="2"/>
          </p:nvPr>
        </p:nvGraphicFramePr>
        <p:xfrm>
          <a:off x="4648200" y="1371600"/>
          <a:ext cx="4038600" cy="914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68469238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19135326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91536968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8490229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6112412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852334636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070252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270727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903884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60191"/>
                  </a:ext>
                </a:extLst>
              </a:tr>
            </a:tbl>
          </a:graphicData>
        </a:graphic>
      </p:graphicFrame>
      <p:graphicFrame>
        <p:nvGraphicFramePr>
          <p:cNvPr id="265257" name="Group 41"/>
          <p:cNvGraphicFramePr>
            <a:graphicFrameLocks noGrp="1"/>
          </p:cNvGraphicFramePr>
          <p:nvPr>
            <p:ph sz="quarter" idx="3"/>
          </p:nvPr>
        </p:nvGraphicFramePr>
        <p:xfrm>
          <a:off x="4648200" y="2590800"/>
          <a:ext cx="4038600" cy="914401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196188724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8885347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76539583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12537389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52643596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999945783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896613"/>
                  </a:ext>
                </a:extLst>
              </a:tr>
              <a:tr h="222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01393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735639"/>
                  </a:ext>
                </a:extLst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316408"/>
                  </a:ext>
                </a:extLst>
              </a:tr>
            </a:tbl>
          </a:graphicData>
        </a:graphic>
      </p:graphicFrame>
      <p:graphicFrame>
        <p:nvGraphicFramePr>
          <p:cNvPr id="265294" name="Group 78"/>
          <p:cNvGraphicFramePr>
            <a:graphicFrameLocks noGrp="1"/>
          </p:cNvGraphicFramePr>
          <p:nvPr/>
        </p:nvGraphicFramePr>
        <p:xfrm>
          <a:off x="4648200" y="37338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12942896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91057112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23515614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80669929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00282161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593274012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844361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846061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623639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34477"/>
                  </a:ext>
                </a:extLst>
              </a:tr>
            </a:tbl>
          </a:graphicData>
        </a:graphic>
      </p:graphicFrame>
      <p:graphicFrame>
        <p:nvGraphicFramePr>
          <p:cNvPr id="265331" name="Group 115"/>
          <p:cNvGraphicFramePr>
            <a:graphicFrameLocks noGrp="1"/>
          </p:cNvGraphicFramePr>
          <p:nvPr/>
        </p:nvGraphicFramePr>
        <p:xfrm>
          <a:off x="4648200" y="48006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133225791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50010554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6134913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44335233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02294215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869255843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068873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318330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668961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825843"/>
                  </a:ext>
                </a:extLst>
              </a:tr>
            </a:tbl>
          </a:graphicData>
        </a:graphic>
      </p:graphicFrame>
      <p:graphicFrame>
        <p:nvGraphicFramePr>
          <p:cNvPr id="265368" name="Group 152"/>
          <p:cNvGraphicFramePr>
            <a:graphicFrameLocks noGrp="1"/>
          </p:cNvGraphicFramePr>
          <p:nvPr/>
        </p:nvGraphicFramePr>
        <p:xfrm>
          <a:off x="4648200" y="5867400"/>
          <a:ext cx="4038600" cy="854076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401341509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60602303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94375785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73319299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54521401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285875267"/>
                    </a:ext>
                  </a:extLst>
                </a:gridCol>
              </a:tblGrid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440634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741485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845890"/>
                  </a:ext>
                </a:extLst>
              </a:tr>
              <a:tr h="213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821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42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0608367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48796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944782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73901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14756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6397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3905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20327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18335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897631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7889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9534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6408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4013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6529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074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6061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053644"/>
                  </a:ext>
                </a:extLst>
              </a:tr>
            </a:tbl>
          </a:graphicData>
        </a:graphic>
      </p:graphicFrame>
      <p:graphicFrame>
        <p:nvGraphicFramePr>
          <p:cNvPr id="266343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1748674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706998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52491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7489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002792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46791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866471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6892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2753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1134413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8225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0914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409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991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7503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088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5965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507939"/>
                  </a:ext>
                </a:extLst>
              </a:tr>
            </a:tbl>
          </a:graphicData>
        </a:graphic>
      </p:graphicFrame>
      <p:graphicFrame>
        <p:nvGraphicFramePr>
          <p:cNvPr id="266444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821797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26541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41928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05405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656770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57632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0338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49504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58564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9611488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8840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3729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523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3949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1507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7883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8511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572199"/>
                  </a:ext>
                </a:extLst>
              </a:tr>
            </a:tbl>
          </a:graphicData>
        </a:graphic>
      </p:graphicFrame>
      <p:graphicFrame>
        <p:nvGraphicFramePr>
          <p:cNvPr id="266545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5093206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269001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53018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15048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25730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07047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45444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249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31461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4364368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3857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5888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364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7858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3544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687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339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621330"/>
                  </a:ext>
                </a:extLst>
              </a:tr>
            </a:tbl>
          </a:graphicData>
        </a:graphic>
      </p:graphicFrame>
      <p:graphicFrame>
        <p:nvGraphicFramePr>
          <p:cNvPr id="266646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667949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8422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21348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08726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784092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99842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419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820698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11862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1448041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0870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0238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8451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806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5403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2356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2414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755541"/>
                  </a:ext>
                </a:extLst>
              </a:tr>
            </a:tbl>
          </a:graphicData>
        </a:graphic>
      </p:graphicFrame>
      <p:graphicFrame>
        <p:nvGraphicFramePr>
          <p:cNvPr id="266747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943482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735407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092906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671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797763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134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69717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61483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09943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5983988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0751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8470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183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3376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103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4618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2143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925486"/>
                  </a:ext>
                </a:extLst>
              </a:tr>
            </a:tbl>
          </a:graphicData>
        </a:graphic>
      </p:graphicFrame>
      <p:graphicFrame>
        <p:nvGraphicFramePr>
          <p:cNvPr id="266848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0050561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31028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51243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99560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41609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59205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71968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689876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12208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7360443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3612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8292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9821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7663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3888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3855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01344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076042"/>
                  </a:ext>
                </a:extLst>
              </a:tr>
            </a:tbl>
          </a:graphicData>
        </a:graphic>
      </p:graphicFrame>
      <p:graphicFrame>
        <p:nvGraphicFramePr>
          <p:cNvPr id="266949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771948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31846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4415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07158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9478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605433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55559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1662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5908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427988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2991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9571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2682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336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2691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9422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3198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931811"/>
                  </a:ext>
                </a:extLst>
              </a:tr>
            </a:tbl>
          </a:graphicData>
        </a:graphic>
      </p:graphicFrame>
      <p:graphicFrame>
        <p:nvGraphicFramePr>
          <p:cNvPr id="267050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036585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844145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92383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77817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222618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69137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80979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90460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8213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8535213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871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803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32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14048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1629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226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527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259553"/>
                  </a:ext>
                </a:extLst>
              </a:tr>
            </a:tbl>
          </a:graphicData>
        </a:graphic>
      </p:graphicFrame>
      <p:graphicFrame>
        <p:nvGraphicFramePr>
          <p:cNvPr id="267151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204475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28146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329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39478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11641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00032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367947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0480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63621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11794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9377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2594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5227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7160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2286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022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647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767988"/>
                  </a:ext>
                </a:extLst>
              </a:tr>
            </a:tbl>
          </a:graphicData>
        </a:graphic>
      </p:graphicFrame>
      <p:graphicFrame>
        <p:nvGraphicFramePr>
          <p:cNvPr id="267252" name="Group 1012"/>
          <p:cNvGraphicFramePr>
            <a:graphicFrameLocks noGrp="1"/>
          </p:cNvGraphicFramePr>
          <p:nvPr/>
        </p:nvGraphicFramePr>
        <p:xfrm>
          <a:off x="48006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278738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54014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508614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6458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5031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944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74063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35236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6287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318222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5163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5694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5302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4342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5178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76382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8694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10320"/>
                  </a:ext>
                </a:extLst>
              </a:tr>
            </a:tbl>
          </a:graphicData>
        </a:graphic>
      </p:graphicFrame>
      <p:graphicFrame>
        <p:nvGraphicFramePr>
          <p:cNvPr id="267353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939921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8010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98913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59997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94454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37980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32881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871616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929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440431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5715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88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9492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6027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40337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4170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983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915742"/>
                  </a:ext>
                </a:extLst>
              </a:tr>
            </a:tbl>
          </a:graphicData>
        </a:graphic>
      </p:graphicFrame>
      <p:graphicFrame>
        <p:nvGraphicFramePr>
          <p:cNvPr id="267454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115267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57618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80201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56711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01074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07724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551897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53401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5518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222975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7128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0081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5487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9211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7020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8690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2610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272223"/>
                  </a:ext>
                </a:extLst>
              </a:tr>
            </a:tbl>
          </a:graphicData>
        </a:graphic>
      </p:graphicFrame>
      <p:graphicFrame>
        <p:nvGraphicFramePr>
          <p:cNvPr id="267555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667378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36694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973908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42775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573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42994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40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042494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68232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831281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407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65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6320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3267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6571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2481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193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03957"/>
                  </a:ext>
                </a:extLst>
              </a:tr>
            </a:tbl>
          </a:graphicData>
        </a:graphic>
      </p:graphicFrame>
      <p:graphicFrame>
        <p:nvGraphicFramePr>
          <p:cNvPr id="267656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507384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83132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0461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40722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5751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2856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463409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62067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38376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9322352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4007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7619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9416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2172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9965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6769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1877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362314"/>
                  </a:ext>
                </a:extLst>
              </a:tr>
            </a:tbl>
          </a:graphicData>
        </a:graphic>
      </p:graphicFrame>
      <p:graphicFrame>
        <p:nvGraphicFramePr>
          <p:cNvPr id="267757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9399675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0443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569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87720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91298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2875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14869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48019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43467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517716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062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5922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9498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6115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8625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8698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8839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826960"/>
                  </a:ext>
                </a:extLst>
              </a:tr>
            </a:tbl>
          </a:graphicData>
        </a:graphic>
      </p:graphicFrame>
      <p:graphicFrame>
        <p:nvGraphicFramePr>
          <p:cNvPr id="267858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371410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9659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26718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88037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208385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49789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322657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737722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38544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719659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0895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8201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580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1692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2117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1183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4494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245250"/>
                  </a:ext>
                </a:extLst>
              </a:tr>
            </a:tbl>
          </a:graphicData>
        </a:graphic>
      </p:graphicFrame>
      <p:graphicFrame>
        <p:nvGraphicFramePr>
          <p:cNvPr id="267959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6425664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848725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63786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110849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51775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72740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72135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8952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6747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302399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85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6025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935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289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5584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95879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5985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531945"/>
                  </a:ext>
                </a:extLst>
              </a:tr>
            </a:tbl>
          </a:graphicData>
        </a:graphic>
      </p:graphicFrame>
      <p:graphicFrame>
        <p:nvGraphicFramePr>
          <p:cNvPr id="268060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931548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16753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717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60183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7361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166671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14203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62611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68019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1521581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6981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3551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3878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0551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4177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269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1647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749185"/>
                  </a:ext>
                </a:extLst>
              </a:tr>
            </a:tbl>
          </a:graphicData>
        </a:graphic>
      </p:graphicFrame>
      <p:graphicFrame>
        <p:nvGraphicFramePr>
          <p:cNvPr id="268161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376068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101335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99818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284469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15347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9928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57561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54305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336490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016075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8857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2166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7605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8116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347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4888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1347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34830"/>
                  </a:ext>
                </a:extLst>
              </a:tr>
            </a:tbl>
          </a:graphicData>
        </a:graphic>
      </p:graphicFrame>
      <p:sp>
        <p:nvSpPr>
          <p:cNvPr id="49126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Let’s go to &amp;a[3][1][5][7] in 5 books, 4 pages, 8 rows, 10 columns!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290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0213554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806020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241419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351936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19799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584787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27389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1746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06346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468889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619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955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4823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2107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5780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2949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2120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22428"/>
                  </a:ext>
                </a:extLst>
              </a:tr>
            </a:tbl>
          </a:graphicData>
        </a:graphic>
      </p:graphicFrame>
      <p:graphicFrame>
        <p:nvGraphicFramePr>
          <p:cNvPr id="268391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8518939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84452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8397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854882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84113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1624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42535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878429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8256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263268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1613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507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1062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347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9940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9025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94899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395348"/>
                  </a:ext>
                </a:extLst>
              </a:tr>
            </a:tbl>
          </a:graphicData>
        </a:graphic>
      </p:graphicFrame>
      <p:graphicFrame>
        <p:nvGraphicFramePr>
          <p:cNvPr id="268492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4292961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333176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1912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2601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656722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441681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413463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89400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7404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28229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254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6349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7636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2696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9683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3002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3842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35595"/>
                  </a:ext>
                </a:extLst>
              </a:tr>
            </a:tbl>
          </a:graphicData>
        </a:graphic>
      </p:graphicFrame>
      <p:graphicFrame>
        <p:nvGraphicFramePr>
          <p:cNvPr id="268593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146187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72702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87331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76620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2902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197843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7995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877407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94145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844997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1329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44796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334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084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4567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9437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637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004209"/>
                  </a:ext>
                </a:extLst>
              </a:tr>
            </a:tbl>
          </a:graphicData>
        </a:graphic>
      </p:graphicFrame>
      <p:graphicFrame>
        <p:nvGraphicFramePr>
          <p:cNvPr id="268694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9368083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784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475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301944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51753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87466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5194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37203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9229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185523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1864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51438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8876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7273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6269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2130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8057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594502"/>
                  </a:ext>
                </a:extLst>
              </a:tr>
            </a:tbl>
          </a:graphicData>
        </a:graphic>
      </p:graphicFrame>
      <p:graphicFrame>
        <p:nvGraphicFramePr>
          <p:cNvPr id="268795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766385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204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02718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35347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479246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174165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67910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73841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89051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7260658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0481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8195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7291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2886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1441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9601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4826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47915"/>
                  </a:ext>
                </a:extLst>
              </a:tr>
            </a:tbl>
          </a:graphicData>
        </a:graphic>
      </p:graphicFrame>
      <p:graphicFrame>
        <p:nvGraphicFramePr>
          <p:cNvPr id="268896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2850943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68238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92464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189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05161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987307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06629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5904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21644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559315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3811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6250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0103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59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0750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3969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3915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852764"/>
                  </a:ext>
                </a:extLst>
              </a:tr>
            </a:tbl>
          </a:graphicData>
        </a:graphic>
      </p:graphicFrame>
      <p:graphicFrame>
        <p:nvGraphicFramePr>
          <p:cNvPr id="268997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688388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1765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156190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91103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38588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772809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6466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42985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67237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417366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5858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048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653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2732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3714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5724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16876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64047"/>
                  </a:ext>
                </a:extLst>
              </a:tr>
            </a:tbl>
          </a:graphicData>
        </a:graphic>
      </p:graphicFrame>
      <p:graphicFrame>
        <p:nvGraphicFramePr>
          <p:cNvPr id="269098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261785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88480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44181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961955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15198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77676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5034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2222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223778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748814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93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851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1804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7729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4681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0410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7659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611567"/>
                  </a:ext>
                </a:extLst>
              </a:tr>
            </a:tbl>
          </a:graphicData>
        </a:graphic>
      </p:graphicFrame>
      <p:graphicFrame>
        <p:nvGraphicFramePr>
          <p:cNvPr id="269199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8454874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621776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591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29124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0153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6249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253132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642996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868408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901866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5287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7275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0264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37406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7417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6327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6484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993039"/>
                  </a:ext>
                </a:extLst>
              </a:tr>
            </a:tbl>
          </a:graphicData>
        </a:graphic>
      </p:graphicFrame>
      <p:graphicFrame>
        <p:nvGraphicFramePr>
          <p:cNvPr id="269300" name="Group 1012"/>
          <p:cNvGraphicFramePr>
            <a:graphicFrameLocks noGrp="1"/>
          </p:cNvGraphicFramePr>
          <p:nvPr/>
        </p:nvGraphicFramePr>
        <p:xfrm>
          <a:off x="48006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533779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787366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3067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06811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45629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746538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95506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81355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70329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230278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8591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9853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4499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4385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1576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0808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5094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11859"/>
                  </a:ext>
                </a:extLst>
              </a:tr>
            </a:tbl>
          </a:graphicData>
        </a:graphic>
      </p:graphicFrame>
      <p:graphicFrame>
        <p:nvGraphicFramePr>
          <p:cNvPr id="269401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72030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66768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374043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43487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91869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708733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80210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370851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4040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37580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3980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1691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5131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3113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1891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9449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989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96484"/>
                  </a:ext>
                </a:extLst>
              </a:tr>
            </a:tbl>
          </a:graphicData>
        </a:graphic>
      </p:graphicFrame>
      <p:graphicFrame>
        <p:nvGraphicFramePr>
          <p:cNvPr id="269502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902892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02242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232673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639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63507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84543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9280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74255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92542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225115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222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9494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3132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453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8796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62932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5028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867286"/>
                  </a:ext>
                </a:extLst>
              </a:tr>
            </a:tbl>
          </a:graphicData>
        </a:graphic>
      </p:graphicFrame>
      <p:graphicFrame>
        <p:nvGraphicFramePr>
          <p:cNvPr id="269603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262084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37048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30588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646471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868356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88384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22926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27882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2653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555061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7135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7186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552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3532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7523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7217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7661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89205"/>
                  </a:ext>
                </a:extLst>
              </a:tr>
            </a:tbl>
          </a:graphicData>
        </a:graphic>
      </p:graphicFrame>
      <p:graphicFrame>
        <p:nvGraphicFramePr>
          <p:cNvPr id="269704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583942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01114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0448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2811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87716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1099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37934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28472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343253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9154050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15300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0667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7381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391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7552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4097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5172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938845"/>
                  </a:ext>
                </a:extLst>
              </a:tr>
            </a:tbl>
          </a:graphicData>
        </a:graphic>
      </p:graphicFrame>
      <p:graphicFrame>
        <p:nvGraphicFramePr>
          <p:cNvPr id="269805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756729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74945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8378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34112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88988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16547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6622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98757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21992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60132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1596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2793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1944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34296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4408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0305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7108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60744"/>
                  </a:ext>
                </a:extLst>
              </a:tr>
            </a:tbl>
          </a:graphicData>
        </a:graphic>
      </p:graphicFrame>
      <p:graphicFrame>
        <p:nvGraphicFramePr>
          <p:cNvPr id="269906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2592692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11260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321329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17033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80044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00658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9788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13057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907202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9438034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9675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2244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0201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1640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8122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552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0058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320248"/>
                  </a:ext>
                </a:extLst>
              </a:tr>
            </a:tbl>
          </a:graphicData>
        </a:graphic>
      </p:graphicFrame>
      <p:graphicFrame>
        <p:nvGraphicFramePr>
          <p:cNvPr id="270007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7846341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149020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12856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81556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4546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59046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0156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43754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1792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934950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0474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79091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3301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2876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1976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827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2074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133636"/>
                  </a:ext>
                </a:extLst>
              </a:tr>
            </a:tbl>
          </a:graphicData>
        </a:graphic>
      </p:graphicFrame>
      <p:graphicFrame>
        <p:nvGraphicFramePr>
          <p:cNvPr id="270108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50586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6892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8541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70842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0351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62993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35606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8767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84434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673303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480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3038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750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4234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5138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175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6298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938777"/>
                  </a:ext>
                </a:extLst>
              </a:tr>
            </a:tbl>
          </a:graphicData>
        </a:graphic>
      </p:graphicFrame>
      <p:graphicFrame>
        <p:nvGraphicFramePr>
          <p:cNvPr id="270209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706489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25571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47505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4884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04902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55990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95793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28674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01098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321795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4614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8980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0971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9784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7806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4645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7335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02026"/>
                  </a:ext>
                </a:extLst>
              </a:tr>
            </a:tbl>
          </a:graphicData>
        </a:graphic>
      </p:graphicFrame>
      <p:sp>
        <p:nvSpPr>
          <p:cNvPr id="51174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Column major – First, we travel the 7 columns to reach column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338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44547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629012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03022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41392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4319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714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93069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27569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8399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701985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74284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4111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8506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3103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689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16283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7478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906053"/>
                  </a:ext>
                </a:extLst>
              </a:tr>
            </a:tbl>
          </a:graphicData>
        </a:graphic>
      </p:graphicFrame>
      <p:graphicFrame>
        <p:nvGraphicFramePr>
          <p:cNvPr id="270439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853289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921543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34337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2941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19031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497782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06241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10342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762631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149390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54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9749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6285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9643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1901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539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3166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552745"/>
                  </a:ext>
                </a:extLst>
              </a:tr>
            </a:tbl>
          </a:graphicData>
        </a:graphic>
      </p:graphicFrame>
      <p:graphicFrame>
        <p:nvGraphicFramePr>
          <p:cNvPr id="270540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8412020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95938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96129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47659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28215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542915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38163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858091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34459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694229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237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1224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3351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3152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616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3712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698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039407"/>
                  </a:ext>
                </a:extLst>
              </a:tr>
            </a:tbl>
          </a:graphicData>
        </a:graphic>
      </p:graphicFrame>
      <p:graphicFrame>
        <p:nvGraphicFramePr>
          <p:cNvPr id="270641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998273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98930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379538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62453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57954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365808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34611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2017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07568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00861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455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8711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8860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1933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9240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4113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9070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97665"/>
                  </a:ext>
                </a:extLst>
              </a:tr>
            </a:tbl>
          </a:graphicData>
        </a:graphic>
      </p:graphicFrame>
      <p:graphicFrame>
        <p:nvGraphicFramePr>
          <p:cNvPr id="270742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2482420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865034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12693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32869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845762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41037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85253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95209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83495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4394287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591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83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879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013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3348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1180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17357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676166"/>
                  </a:ext>
                </a:extLst>
              </a:tr>
            </a:tbl>
          </a:graphicData>
        </a:graphic>
      </p:graphicFrame>
      <p:graphicFrame>
        <p:nvGraphicFramePr>
          <p:cNvPr id="270843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68827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2536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946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89378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30018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430241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4374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3724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492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4988862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9362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3098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5840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5125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7929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0813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9008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02417"/>
                  </a:ext>
                </a:extLst>
              </a:tr>
            </a:tbl>
          </a:graphicData>
        </a:graphic>
      </p:graphicFrame>
      <p:graphicFrame>
        <p:nvGraphicFramePr>
          <p:cNvPr id="270944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312192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483448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21452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383223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505752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29652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29368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466026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562974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660393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011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0458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581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2590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7469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1264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9459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593297"/>
                  </a:ext>
                </a:extLst>
              </a:tr>
            </a:tbl>
          </a:graphicData>
        </a:graphic>
      </p:graphicFrame>
      <p:graphicFrame>
        <p:nvGraphicFramePr>
          <p:cNvPr id="271045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930005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369321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355599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3164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4213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60307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56152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50427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85571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78909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4540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8176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9697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0005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7505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7574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1841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570434"/>
                  </a:ext>
                </a:extLst>
              </a:tr>
            </a:tbl>
          </a:graphicData>
        </a:graphic>
      </p:graphicFrame>
      <p:graphicFrame>
        <p:nvGraphicFramePr>
          <p:cNvPr id="271146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090538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9464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94707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7918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70015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8573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93757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74575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3790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600365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7006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5840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2027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0619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6956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254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9758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150162"/>
                  </a:ext>
                </a:extLst>
              </a:tr>
            </a:tbl>
          </a:graphicData>
        </a:graphic>
      </p:graphicFrame>
      <p:graphicFrame>
        <p:nvGraphicFramePr>
          <p:cNvPr id="271247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8979068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61128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26198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34645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6773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74433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83033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14833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721798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903597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1268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1304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8172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6751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0898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240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8640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532867"/>
                  </a:ext>
                </a:extLst>
              </a:tr>
            </a:tbl>
          </a:graphicData>
        </a:graphic>
      </p:graphicFrame>
      <p:graphicFrame>
        <p:nvGraphicFramePr>
          <p:cNvPr id="271348" name="Group 1012"/>
          <p:cNvGraphicFramePr>
            <a:graphicFrameLocks noGrp="1"/>
          </p:cNvGraphicFramePr>
          <p:nvPr/>
        </p:nvGraphicFramePr>
        <p:xfrm>
          <a:off x="48006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8182816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898455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438543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68210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52008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681406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52356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22142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394575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6634153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5277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6532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2269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9928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4224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0718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5057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223171"/>
                  </a:ext>
                </a:extLst>
              </a:tr>
            </a:tbl>
          </a:graphicData>
        </a:graphic>
      </p:graphicFrame>
      <p:graphicFrame>
        <p:nvGraphicFramePr>
          <p:cNvPr id="271449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118121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9692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040694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30805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39052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2457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033254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38615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0405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4932789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8434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2811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78902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7291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6950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183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8037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805802"/>
                  </a:ext>
                </a:extLst>
              </a:tr>
            </a:tbl>
          </a:graphicData>
        </a:graphic>
      </p:graphicFrame>
      <p:graphicFrame>
        <p:nvGraphicFramePr>
          <p:cNvPr id="271550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167689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5336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08956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106785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5965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85648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6975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2569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90854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916937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5276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674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76849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72303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6909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6090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4361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055902"/>
                  </a:ext>
                </a:extLst>
              </a:tr>
            </a:tbl>
          </a:graphicData>
        </a:graphic>
      </p:graphicFrame>
      <p:graphicFrame>
        <p:nvGraphicFramePr>
          <p:cNvPr id="271651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1342719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45934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117010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24373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1721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20682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422458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58879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19882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414472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3811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807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453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648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0461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8245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1635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818221"/>
                  </a:ext>
                </a:extLst>
              </a:tr>
            </a:tbl>
          </a:graphicData>
        </a:graphic>
      </p:graphicFrame>
      <p:graphicFrame>
        <p:nvGraphicFramePr>
          <p:cNvPr id="271752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334307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63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614912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15073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95898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29399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50732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85780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27865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8703355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2451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5691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3314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8139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144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8989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377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972153"/>
                  </a:ext>
                </a:extLst>
              </a:tr>
            </a:tbl>
          </a:graphicData>
        </a:graphic>
      </p:graphicFrame>
      <p:graphicFrame>
        <p:nvGraphicFramePr>
          <p:cNvPr id="271853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0235877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6011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0207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438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9008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3003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7066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09895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412927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939315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73149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926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6074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9366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8240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87541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498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367201"/>
                  </a:ext>
                </a:extLst>
              </a:tr>
            </a:tbl>
          </a:graphicData>
        </a:graphic>
      </p:graphicFrame>
      <p:graphicFrame>
        <p:nvGraphicFramePr>
          <p:cNvPr id="271954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4822999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468176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9041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87251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98895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742039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3654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0411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63031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823870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3381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4453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4674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9755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048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4196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32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060588"/>
                  </a:ext>
                </a:extLst>
              </a:tr>
            </a:tbl>
          </a:graphicData>
        </a:graphic>
      </p:graphicFrame>
      <p:graphicFrame>
        <p:nvGraphicFramePr>
          <p:cNvPr id="272055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7952819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5844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53110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19138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97136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765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389228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659332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83434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607785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3068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6886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437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56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5136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7050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7785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10066"/>
                  </a:ext>
                </a:extLst>
              </a:tr>
            </a:tbl>
          </a:graphicData>
        </a:graphic>
      </p:graphicFrame>
      <p:graphicFrame>
        <p:nvGraphicFramePr>
          <p:cNvPr id="272156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5859426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968241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773791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190805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00746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8077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15056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60206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04834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0565303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7837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61939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705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9336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7124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99113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1134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423152"/>
                  </a:ext>
                </a:extLst>
              </a:tr>
            </a:tbl>
          </a:graphicData>
        </a:graphic>
      </p:graphicFrame>
      <p:graphicFrame>
        <p:nvGraphicFramePr>
          <p:cNvPr id="272257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3211827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032936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07642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36340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545032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12789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94323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10166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78832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81239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2634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36745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7687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6714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364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4446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9615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5839"/>
                  </a:ext>
                </a:extLst>
              </a:tr>
            </a:tbl>
          </a:graphicData>
        </a:graphic>
      </p:graphicFrame>
      <p:sp>
        <p:nvSpPr>
          <p:cNvPr id="53222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Column major –  Second, we travel 5 rows to row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386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743840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7653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9096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8397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28901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462825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28739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214839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128612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025595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6864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83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7318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4961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0452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4406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8438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12115"/>
                  </a:ext>
                </a:extLst>
              </a:tr>
            </a:tbl>
          </a:graphicData>
        </a:graphic>
      </p:graphicFrame>
      <p:graphicFrame>
        <p:nvGraphicFramePr>
          <p:cNvPr id="272487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6305984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48408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93058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23928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902998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80865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533113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220639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415755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57806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1412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1009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83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3989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51594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8323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451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149060"/>
                  </a:ext>
                </a:extLst>
              </a:tr>
            </a:tbl>
          </a:graphicData>
        </a:graphic>
      </p:graphicFrame>
      <p:graphicFrame>
        <p:nvGraphicFramePr>
          <p:cNvPr id="272588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476666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7973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914756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90576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349779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161996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002742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5602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302125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379757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0088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6458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8778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6880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3202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4384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9484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124355"/>
                  </a:ext>
                </a:extLst>
              </a:tr>
            </a:tbl>
          </a:graphicData>
        </a:graphic>
      </p:graphicFrame>
      <p:graphicFrame>
        <p:nvGraphicFramePr>
          <p:cNvPr id="272689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166224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80583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192402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432935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38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1321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6973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961617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36852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909758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5890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0213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272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3236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7433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5586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5232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074325"/>
                  </a:ext>
                </a:extLst>
              </a:tr>
            </a:tbl>
          </a:graphicData>
        </a:graphic>
      </p:graphicFrame>
      <p:graphicFrame>
        <p:nvGraphicFramePr>
          <p:cNvPr id="272790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03092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142735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731792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98880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8958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732768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9893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71220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3901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046579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906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220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9747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7378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6472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8676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4351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209347"/>
                  </a:ext>
                </a:extLst>
              </a:tr>
            </a:tbl>
          </a:graphicData>
        </a:graphic>
      </p:graphicFrame>
      <p:graphicFrame>
        <p:nvGraphicFramePr>
          <p:cNvPr id="272891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019171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93231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4001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72123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73002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232134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16578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374633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32318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736959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5792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88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93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2603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585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51711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5040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319410"/>
                  </a:ext>
                </a:extLst>
              </a:tr>
            </a:tbl>
          </a:graphicData>
        </a:graphic>
      </p:graphicFrame>
      <p:graphicFrame>
        <p:nvGraphicFramePr>
          <p:cNvPr id="272992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088436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000174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78188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304563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02551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714032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67495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92056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2158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6751860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0582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03675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8765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9201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4664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982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9572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94868"/>
                  </a:ext>
                </a:extLst>
              </a:tr>
            </a:tbl>
          </a:graphicData>
        </a:graphic>
      </p:graphicFrame>
      <p:graphicFrame>
        <p:nvGraphicFramePr>
          <p:cNvPr id="273093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934968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41648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21441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7265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25391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30705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7525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45283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67193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8002864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3397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1299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7592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1738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5295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915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0712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423795"/>
                  </a:ext>
                </a:extLst>
              </a:tr>
            </a:tbl>
          </a:graphicData>
        </a:graphic>
      </p:graphicFrame>
      <p:graphicFrame>
        <p:nvGraphicFramePr>
          <p:cNvPr id="273194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196475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23045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088766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65359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96581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45576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96808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88236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668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497561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17721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044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7958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5889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3204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94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0240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861198"/>
                  </a:ext>
                </a:extLst>
              </a:tr>
            </a:tbl>
          </a:graphicData>
        </a:graphic>
      </p:graphicFrame>
      <p:graphicFrame>
        <p:nvGraphicFramePr>
          <p:cNvPr id="273295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3607235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0084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3344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514072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85709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851981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427043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64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9982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3892066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9069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5852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788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2445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5651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6375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48392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235388"/>
                  </a:ext>
                </a:extLst>
              </a:tr>
            </a:tbl>
          </a:graphicData>
        </a:graphic>
      </p:graphicFrame>
      <p:graphicFrame>
        <p:nvGraphicFramePr>
          <p:cNvPr id="273396" name="Group 1012"/>
          <p:cNvGraphicFramePr>
            <a:graphicFrameLocks noGrp="1"/>
          </p:cNvGraphicFramePr>
          <p:nvPr/>
        </p:nvGraphicFramePr>
        <p:xfrm>
          <a:off x="48006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3829475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35245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71609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69719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506647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88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77539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00122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25125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214016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2908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4417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9982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0774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2077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6087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9246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370223"/>
                  </a:ext>
                </a:extLst>
              </a:tr>
            </a:tbl>
          </a:graphicData>
        </a:graphic>
      </p:graphicFrame>
      <p:graphicFrame>
        <p:nvGraphicFramePr>
          <p:cNvPr id="273497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6112962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376463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928309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506246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58970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780769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56039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56901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0820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277189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1638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6478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4400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252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8064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3309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38832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917138"/>
                  </a:ext>
                </a:extLst>
              </a:tr>
            </a:tbl>
          </a:graphicData>
        </a:graphic>
      </p:graphicFrame>
      <p:graphicFrame>
        <p:nvGraphicFramePr>
          <p:cNvPr id="273598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19343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55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38953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149880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98121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408683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38672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52331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370719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281632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7554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385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1010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8183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1412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28218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6853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373089"/>
                  </a:ext>
                </a:extLst>
              </a:tr>
            </a:tbl>
          </a:graphicData>
        </a:graphic>
      </p:graphicFrame>
      <p:graphicFrame>
        <p:nvGraphicFramePr>
          <p:cNvPr id="273699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21207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9238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108744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1023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83433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312998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54205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432554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295114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1976785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5946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275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4312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0978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7703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7397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06398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397518"/>
                  </a:ext>
                </a:extLst>
              </a:tr>
            </a:tbl>
          </a:graphicData>
        </a:graphic>
      </p:graphicFrame>
      <p:graphicFrame>
        <p:nvGraphicFramePr>
          <p:cNvPr id="273800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339331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76914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37929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1267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61836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097647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49258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5764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09179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098555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59477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3228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004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498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45699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3156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3972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574023"/>
                  </a:ext>
                </a:extLst>
              </a:tr>
            </a:tbl>
          </a:graphicData>
        </a:graphic>
      </p:graphicFrame>
      <p:graphicFrame>
        <p:nvGraphicFramePr>
          <p:cNvPr id="273901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34600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8307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59595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530216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74576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33478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51045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10004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75543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4950107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0615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6832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9243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054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144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528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4859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22847"/>
                  </a:ext>
                </a:extLst>
              </a:tr>
            </a:tbl>
          </a:graphicData>
        </a:graphic>
      </p:graphicFrame>
      <p:graphicFrame>
        <p:nvGraphicFramePr>
          <p:cNvPr id="274002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920718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67753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152335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006248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12152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709075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16773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372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209898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4721503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8381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049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7294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766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6899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1649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06877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593279"/>
                  </a:ext>
                </a:extLst>
              </a:tr>
            </a:tbl>
          </a:graphicData>
        </a:graphic>
      </p:graphicFrame>
      <p:graphicFrame>
        <p:nvGraphicFramePr>
          <p:cNvPr id="274103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367577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108937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564456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098934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06933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6512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18150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4132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37482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856038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76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7010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1234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7948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28326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9653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3668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403101"/>
                  </a:ext>
                </a:extLst>
              </a:tr>
            </a:tbl>
          </a:graphicData>
        </a:graphic>
      </p:graphicFrame>
      <p:graphicFrame>
        <p:nvGraphicFramePr>
          <p:cNvPr id="274204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68176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19698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93029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29963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2502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36543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13619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1273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13666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732269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8892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8724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3416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201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30156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8198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460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507605"/>
                  </a:ext>
                </a:extLst>
              </a:tr>
            </a:tbl>
          </a:graphicData>
        </a:graphic>
      </p:graphicFrame>
      <p:graphicFrame>
        <p:nvGraphicFramePr>
          <p:cNvPr id="274305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5406748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1380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0633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77707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65936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7804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127262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516934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51006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9110327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02809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2409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061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3557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07997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48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25837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40345"/>
                  </a:ext>
                </a:extLst>
              </a:tr>
            </a:tbl>
          </a:graphicData>
        </a:graphic>
      </p:graphicFrame>
      <p:sp>
        <p:nvSpPr>
          <p:cNvPr id="55270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Column major – Third, we travel 1 page to page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type person = record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name : char[30];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salary: int;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birthdate:  date;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phone:  char[7];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date = record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month, day, year : int;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type plane = record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flight: int;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status : (air, ground,        		terminal);</a:t>
            </a:r>
          </a:p>
          <a:p>
            <a:pPr eaLnBrk="1" hangingPunct="1">
              <a:buFontTx/>
              <a:buNone/>
            </a:pPr>
            <a:endParaRPr lang="en-US" altLang="en-US" sz="12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altitude: int;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heading: int;</a:t>
            </a:r>
          </a:p>
          <a:p>
            <a:pPr eaLnBrk="1" hangingPunct="1">
              <a:buFontTx/>
              <a:buNone/>
            </a:pPr>
            <a:endParaRPr lang="en-US" altLang="en-US" sz="12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runway: string;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airport: string:</a:t>
            </a:r>
          </a:p>
          <a:p>
            <a:pPr eaLnBrk="1" hangingPunct="1">
              <a:buFontTx/>
              <a:buNone/>
            </a:pPr>
            <a:endParaRPr lang="en-US" altLang="en-US" sz="12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boarding:  boolean;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departure:  int;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34" name="Group 2"/>
          <p:cNvGraphicFramePr>
            <a:graphicFrameLocks noGrp="1"/>
          </p:cNvGraphicFramePr>
          <p:nvPr/>
        </p:nvGraphicFramePr>
        <p:xfrm>
          <a:off x="6858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0063845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734772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48334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612271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632491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3418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745596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12787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760103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967367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9148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1886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293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28954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3799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780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1169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954219"/>
                  </a:ext>
                </a:extLst>
              </a:tr>
            </a:tbl>
          </a:graphicData>
        </a:graphic>
      </p:graphicFrame>
      <p:graphicFrame>
        <p:nvGraphicFramePr>
          <p:cNvPr id="274535" name="Group 103"/>
          <p:cNvGraphicFramePr>
            <a:graphicFrameLocks noGrp="1"/>
          </p:cNvGraphicFramePr>
          <p:nvPr/>
        </p:nvGraphicFramePr>
        <p:xfrm>
          <a:off x="2743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997834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939169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726003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2119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266106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933335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069172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027667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655343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159026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7707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6057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3506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1711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8444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0001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53979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410509"/>
                  </a:ext>
                </a:extLst>
              </a:tr>
            </a:tbl>
          </a:graphicData>
        </a:graphic>
      </p:graphicFrame>
      <p:graphicFrame>
        <p:nvGraphicFramePr>
          <p:cNvPr id="274636" name="Group 204"/>
          <p:cNvGraphicFramePr>
            <a:graphicFrameLocks noGrp="1"/>
          </p:cNvGraphicFramePr>
          <p:nvPr/>
        </p:nvGraphicFramePr>
        <p:xfrm>
          <a:off x="48006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835158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8549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115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27258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508144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96945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89762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95613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373529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8729000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1283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5138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4835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4061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28199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54053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3836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940154"/>
                  </a:ext>
                </a:extLst>
              </a:tr>
            </a:tbl>
          </a:graphicData>
        </a:graphic>
      </p:graphicFrame>
      <p:graphicFrame>
        <p:nvGraphicFramePr>
          <p:cNvPr id="274737" name="Group 305"/>
          <p:cNvGraphicFramePr>
            <a:graphicFrameLocks noGrp="1"/>
          </p:cNvGraphicFramePr>
          <p:nvPr/>
        </p:nvGraphicFramePr>
        <p:xfrm>
          <a:off x="6934200" y="838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363197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510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632261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712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003883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920059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64246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82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162356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5933171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2207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581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35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4461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5169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810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66806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62744"/>
                  </a:ext>
                </a:extLst>
              </a:tr>
            </a:tbl>
          </a:graphicData>
        </a:graphic>
      </p:graphicFrame>
      <p:graphicFrame>
        <p:nvGraphicFramePr>
          <p:cNvPr id="274838" name="Group 406"/>
          <p:cNvGraphicFramePr>
            <a:graphicFrameLocks noGrp="1"/>
          </p:cNvGraphicFramePr>
          <p:nvPr/>
        </p:nvGraphicFramePr>
        <p:xfrm>
          <a:off x="6858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814921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1820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8024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10282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57871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175098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880652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131065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229670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8088938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5541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71815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800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0175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98010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8981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06154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966037"/>
                  </a:ext>
                </a:extLst>
              </a:tr>
            </a:tbl>
          </a:graphicData>
        </a:graphic>
      </p:graphicFrame>
      <p:graphicFrame>
        <p:nvGraphicFramePr>
          <p:cNvPr id="274939" name="Group 507"/>
          <p:cNvGraphicFramePr>
            <a:graphicFrameLocks noGrp="1"/>
          </p:cNvGraphicFramePr>
          <p:nvPr/>
        </p:nvGraphicFramePr>
        <p:xfrm>
          <a:off x="2743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7041891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9699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7682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33369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771282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1900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46289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1452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656481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0595965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6957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461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0647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9981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3190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7461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7260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145811"/>
                  </a:ext>
                </a:extLst>
              </a:tr>
            </a:tbl>
          </a:graphicData>
        </a:graphic>
      </p:graphicFrame>
      <p:graphicFrame>
        <p:nvGraphicFramePr>
          <p:cNvPr id="275040" name="Group 608"/>
          <p:cNvGraphicFramePr>
            <a:graphicFrameLocks noGrp="1"/>
          </p:cNvGraphicFramePr>
          <p:nvPr/>
        </p:nvGraphicFramePr>
        <p:xfrm>
          <a:off x="48006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6982063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27780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23822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216735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8751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67156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394812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771863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6181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338381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133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6430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6617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70643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8611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9381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4206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858952"/>
                  </a:ext>
                </a:extLst>
              </a:tr>
            </a:tbl>
          </a:graphicData>
        </a:graphic>
      </p:graphicFrame>
      <p:graphicFrame>
        <p:nvGraphicFramePr>
          <p:cNvPr id="275141" name="Group 709"/>
          <p:cNvGraphicFramePr>
            <a:graphicFrameLocks noGrp="1"/>
          </p:cNvGraphicFramePr>
          <p:nvPr/>
        </p:nvGraphicFramePr>
        <p:xfrm>
          <a:off x="6934200" y="20574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1086590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18408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444989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99530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4173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875625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08003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53758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32138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7895461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266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53141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39642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197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46899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2563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16710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19512"/>
                  </a:ext>
                </a:extLst>
              </a:tr>
            </a:tbl>
          </a:graphicData>
        </a:graphic>
      </p:graphicFrame>
      <p:graphicFrame>
        <p:nvGraphicFramePr>
          <p:cNvPr id="275242" name="Group 810"/>
          <p:cNvGraphicFramePr>
            <a:graphicFrameLocks noGrp="1"/>
          </p:cNvGraphicFramePr>
          <p:nvPr/>
        </p:nvGraphicFramePr>
        <p:xfrm>
          <a:off x="6858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12836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6367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449284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05632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55341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0025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4895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85482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03067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3695060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8539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5132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9953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3224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442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5962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542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359720"/>
                  </a:ext>
                </a:extLst>
              </a:tr>
            </a:tbl>
          </a:graphicData>
        </a:graphic>
      </p:graphicFrame>
      <p:graphicFrame>
        <p:nvGraphicFramePr>
          <p:cNvPr id="275343" name="Group 911"/>
          <p:cNvGraphicFramePr>
            <a:graphicFrameLocks noGrp="1"/>
          </p:cNvGraphicFramePr>
          <p:nvPr/>
        </p:nvGraphicFramePr>
        <p:xfrm>
          <a:off x="2743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309183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96546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54408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75959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0258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7141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83512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86078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871252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3954564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097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17074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5725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11215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8842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9509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14465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67751"/>
                  </a:ext>
                </a:extLst>
              </a:tr>
            </a:tbl>
          </a:graphicData>
        </a:graphic>
      </p:graphicFrame>
      <p:graphicFrame>
        <p:nvGraphicFramePr>
          <p:cNvPr id="275444" name="Group 1012"/>
          <p:cNvGraphicFramePr>
            <a:graphicFrameLocks noGrp="1"/>
          </p:cNvGraphicFramePr>
          <p:nvPr/>
        </p:nvGraphicFramePr>
        <p:xfrm>
          <a:off x="48006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6511576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205946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46218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94172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00846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76246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77218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258515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27065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0102891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1972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27838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3524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45015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96090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72592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39923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919688"/>
                  </a:ext>
                </a:extLst>
              </a:tr>
            </a:tbl>
          </a:graphicData>
        </a:graphic>
      </p:graphicFrame>
      <p:graphicFrame>
        <p:nvGraphicFramePr>
          <p:cNvPr id="275545" name="Group 1113"/>
          <p:cNvGraphicFramePr>
            <a:graphicFrameLocks noGrp="1"/>
          </p:cNvGraphicFramePr>
          <p:nvPr/>
        </p:nvGraphicFramePr>
        <p:xfrm>
          <a:off x="6934200" y="33528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5710979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020698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1332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16227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16570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34912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55236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2396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640016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193623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77891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8813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6083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6964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37264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07853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55047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847992"/>
                  </a:ext>
                </a:extLst>
              </a:tr>
            </a:tbl>
          </a:graphicData>
        </a:graphic>
      </p:graphicFrame>
      <p:graphicFrame>
        <p:nvGraphicFramePr>
          <p:cNvPr id="275646" name="Group 1214"/>
          <p:cNvGraphicFramePr>
            <a:graphicFrameLocks noGrp="1"/>
          </p:cNvGraphicFramePr>
          <p:nvPr/>
        </p:nvGraphicFramePr>
        <p:xfrm>
          <a:off x="6858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9849364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191310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34977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915823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1602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46847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00466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2535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933371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4697114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5416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32386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6877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11652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82049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6546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26715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591876"/>
                  </a:ext>
                </a:extLst>
              </a:tr>
            </a:tbl>
          </a:graphicData>
        </a:graphic>
      </p:graphicFrame>
      <p:graphicFrame>
        <p:nvGraphicFramePr>
          <p:cNvPr id="275747" name="Group 1315"/>
          <p:cNvGraphicFramePr>
            <a:graphicFrameLocks noGrp="1"/>
          </p:cNvGraphicFramePr>
          <p:nvPr/>
        </p:nvGraphicFramePr>
        <p:xfrm>
          <a:off x="2743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8049589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16770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13297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957351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033657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6981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3309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54758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755327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2347809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669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1822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77766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95080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6707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2462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7448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98678"/>
                  </a:ext>
                </a:extLst>
              </a:tr>
            </a:tbl>
          </a:graphicData>
        </a:graphic>
      </p:graphicFrame>
      <p:graphicFrame>
        <p:nvGraphicFramePr>
          <p:cNvPr id="275848" name="Group 1416"/>
          <p:cNvGraphicFramePr>
            <a:graphicFrameLocks noGrp="1"/>
          </p:cNvGraphicFramePr>
          <p:nvPr/>
        </p:nvGraphicFramePr>
        <p:xfrm>
          <a:off x="48006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025465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15258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168897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047763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846762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83116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4448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51013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7779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551084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97629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20424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0188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6150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316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74587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155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992273"/>
                  </a:ext>
                </a:extLst>
              </a:tr>
            </a:tbl>
          </a:graphicData>
        </a:graphic>
      </p:graphicFrame>
      <p:graphicFrame>
        <p:nvGraphicFramePr>
          <p:cNvPr id="275949" name="Group 1517"/>
          <p:cNvGraphicFramePr>
            <a:graphicFrameLocks noGrp="1"/>
          </p:cNvGraphicFramePr>
          <p:nvPr/>
        </p:nvGraphicFramePr>
        <p:xfrm>
          <a:off x="6934200" y="45720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694735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29914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107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944821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6850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52740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97093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079630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52774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81914194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68928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85769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90560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134331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479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73258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84043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216780"/>
                  </a:ext>
                </a:extLst>
              </a:tr>
            </a:tbl>
          </a:graphicData>
        </a:graphic>
      </p:graphicFrame>
      <p:graphicFrame>
        <p:nvGraphicFramePr>
          <p:cNvPr id="276050" name="Group 1618"/>
          <p:cNvGraphicFramePr>
            <a:graphicFrameLocks noGrp="1"/>
          </p:cNvGraphicFramePr>
          <p:nvPr/>
        </p:nvGraphicFramePr>
        <p:xfrm>
          <a:off x="6858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8395248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09114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1351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97448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82040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84020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981835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774441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5007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7883018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01558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15707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28532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47130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373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16289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2936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732568"/>
                  </a:ext>
                </a:extLst>
              </a:tr>
            </a:tbl>
          </a:graphicData>
        </a:graphic>
      </p:graphicFrame>
      <p:graphicFrame>
        <p:nvGraphicFramePr>
          <p:cNvPr id="276151" name="Group 1719"/>
          <p:cNvGraphicFramePr>
            <a:graphicFrameLocks noGrp="1"/>
          </p:cNvGraphicFramePr>
          <p:nvPr/>
        </p:nvGraphicFramePr>
        <p:xfrm>
          <a:off x="2743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226448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30752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74482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54814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59882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99264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8163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61280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049373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94586390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86763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401555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4886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3302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22842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13441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104608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434861"/>
                  </a:ext>
                </a:extLst>
              </a:tr>
            </a:tbl>
          </a:graphicData>
        </a:graphic>
      </p:graphicFrame>
      <p:graphicFrame>
        <p:nvGraphicFramePr>
          <p:cNvPr id="276252" name="Group 1820"/>
          <p:cNvGraphicFramePr>
            <a:graphicFrameLocks noGrp="1"/>
          </p:cNvGraphicFramePr>
          <p:nvPr/>
        </p:nvGraphicFramePr>
        <p:xfrm>
          <a:off x="48006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80122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44161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79923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41543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4184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645769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32012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0396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425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2546613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32232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1385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28872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9974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6720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96958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22563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42521"/>
                  </a:ext>
                </a:extLst>
              </a:tr>
            </a:tbl>
          </a:graphicData>
        </a:graphic>
      </p:graphicFrame>
      <p:graphicFrame>
        <p:nvGraphicFramePr>
          <p:cNvPr id="276353" name="Group 1921"/>
          <p:cNvGraphicFramePr>
            <a:graphicFrameLocks noGrp="1"/>
          </p:cNvGraphicFramePr>
          <p:nvPr/>
        </p:nvGraphicFramePr>
        <p:xfrm>
          <a:off x="6934200" y="5791200"/>
          <a:ext cx="2082800" cy="935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931343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32054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26500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304512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610167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742868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2903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4259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32289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4991032"/>
                    </a:ext>
                  </a:extLst>
                </a:gridCol>
              </a:tblGrid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81986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462176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70490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602554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098162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05029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430047"/>
                  </a:ext>
                </a:extLst>
              </a:tr>
              <a:tr h="116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49432"/>
                  </a:ext>
                </a:extLst>
              </a:tr>
            </a:tbl>
          </a:graphicData>
        </a:graphic>
      </p:graphicFrame>
      <p:sp>
        <p:nvSpPr>
          <p:cNvPr id="57318" name="Text Box 2022"/>
          <p:cNvSpPr txBox="1">
            <a:spLocks noChangeArrowheads="1"/>
          </p:cNvSpPr>
          <p:nvPr/>
        </p:nvSpPr>
        <p:spPr bwMode="auto">
          <a:xfrm>
            <a:off x="609600" y="228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Column major – Finally, we travel 3 books to get to book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Column major review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ph sz="half" idx="2"/>
          </p:nvPr>
        </p:nvGraphicFramePr>
        <p:xfrm>
          <a:off x="1600200" y="1600200"/>
          <a:ext cx="6229350" cy="42894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2389085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3962192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3349084077"/>
                    </a:ext>
                  </a:extLst>
                </a:gridCol>
              </a:tblGrid>
              <a:tr h="533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Array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Offset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511145"/>
                  </a:ext>
                </a:extLst>
              </a:tr>
              <a:tr h="1131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7x5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[2][3]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* 7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794997"/>
                  </a:ext>
                </a:extLst>
              </a:tr>
              <a:tr h="1130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5x4x6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[2][1][4]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* (5 * 4)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* (5)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969363"/>
                  </a:ext>
                </a:extLst>
              </a:tr>
              <a:tr h="1493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5x4x8x10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[3][1][5][7]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* (5 * 4 * 8)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* (5 * 4)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* (5)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957412"/>
                  </a:ext>
                </a:extLst>
              </a:tr>
            </a:tbl>
          </a:graphicData>
        </a:graphic>
      </p:graphicFrame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609600" y="6172200"/>
            <a:ext cx="794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Don’t forget, we still need to multiply by element size, and add base address.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Last look at data types</a:t>
            </a:r>
          </a:p>
          <a:p>
            <a:pPr eaLnBrk="1" hangingPunct="1"/>
            <a:r>
              <a:rPr lang="en-US" altLang="en-US" dirty="0" smtClean="0"/>
              <a:t>List</a:t>
            </a:r>
          </a:p>
          <a:p>
            <a:pPr eaLnBrk="1" hangingPunct="1"/>
            <a:r>
              <a:rPr lang="en-US" altLang="en-US" dirty="0" smtClean="0"/>
              <a:t>Set</a:t>
            </a:r>
          </a:p>
          <a:p>
            <a:pPr eaLnBrk="1" hangingPunct="1"/>
            <a:r>
              <a:rPr lang="en-US" altLang="en-US" dirty="0" smtClean="0"/>
              <a:t>Pointer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List type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Linear data structure; dynamic size</a:t>
            </a:r>
          </a:p>
          <a:p>
            <a:pPr eaLnBrk="1" hangingPunct="1"/>
            <a:r>
              <a:rPr lang="en-US" altLang="en-US" sz="2800" dirty="0" smtClean="0"/>
              <a:t>Usually not part of language itself, e.g. Java</a:t>
            </a:r>
          </a:p>
          <a:p>
            <a:pPr eaLnBrk="1" hangingPunct="1"/>
            <a:r>
              <a:rPr lang="en-US" altLang="en-US" sz="2800" dirty="0" smtClean="0"/>
              <a:t>LISP language</a:t>
            </a:r>
          </a:p>
          <a:p>
            <a:pPr lvl="1" eaLnBrk="1" hangingPunct="1"/>
            <a:r>
              <a:rPr lang="en-US" altLang="en-US" sz="2400" dirty="0" smtClean="0"/>
              <a:t>List is a fundamental data type</a:t>
            </a:r>
          </a:p>
          <a:p>
            <a:pPr lvl="1" eaLnBrk="1" hangingPunct="1"/>
            <a:r>
              <a:rPr lang="en-US" altLang="en-US" sz="2400" dirty="0" smtClean="0"/>
              <a:t>basic operations: 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car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>
                <a:solidFill>
                  <a:schemeClr val="folHlink"/>
                </a:solidFill>
              </a:rPr>
              <a:t>cdr</a:t>
            </a:r>
            <a:r>
              <a:rPr lang="en-US" altLang="en-US" sz="2400" dirty="0" smtClean="0"/>
              <a:t> and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cons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(set 'text '(many happy returns))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(car text) </a:t>
            </a:r>
            <a:r>
              <a:rPr lang="en-US" altLang="en-US" sz="2000" dirty="0" smtClean="0"/>
              <a:t>returns</a:t>
            </a:r>
            <a:r>
              <a:rPr lang="en-US" altLang="en-US" sz="2400" dirty="0" smtClean="0"/>
              <a:t>  </a:t>
            </a:r>
            <a:r>
              <a:rPr lang="en-US" altLang="en-US" sz="2000" dirty="0" smtClean="0">
                <a:latin typeface="Courier" pitchFamily="49" charset="0"/>
              </a:rPr>
              <a:t>many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cdr</a:t>
            </a:r>
            <a:r>
              <a:rPr lang="en-US" altLang="en-US" sz="2000" dirty="0" smtClean="0">
                <a:latin typeface="Courier" pitchFamily="49" charset="0"/>
              </a:rPr>
              <a:t> text) </a:t>
            </a:r>
            <a:r>
              <a:rPr lang="en-US" altLang="en-US" sz="2000" dirty="0" smtClean="0"/>
              <a:t>returns</a:t>
            </a:r>
            <a:r>
              <a:rPr lang="en-US" altLang="en-US" sz="2000" dirty="0" smtClean="0">
                <a:latin typeface="Courier" pitchFamily="49" charset="0"/>
              </a:rPr>
              <a:t> (happy returns)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(cons 'too text) </a:t>
            </a:r>
            <a:r>
              <a:rPr lang="en-US" altLang="en-US" sz="2000" dirty="0" smtClean="0"/>
              <a:t>returns</a:t>
            </a:r>
            <a:r>
              <a:rPr lang="en-US" altLang="en-US" sz="2000" dirty="0" smtClean="0">
                <a:latin typeface="Courier" pitchFamily="49" charset="0"/>
              </a:rPr>
              <a:t> (too many happy returns)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type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Like a list but no duplicates &amp; order doesn’t matter </a:t>
            </a:r>
          </a:p>
          <a:p>
            <a:pPr lvl="1" eaLnBrk="1" hangingPunct="1"/>
            <a:r>
              <a:rPr lang="en-US" altLang="en-US" sz="2000" smtClean="0"/>
              <a:t>We just want to know if some element is in the set.</a:t>
            </a:r>
          </a:p>
          <a:p>
            <a:pPr lvl="1" eaLnBrk="1" hangingPunct="1"/>
            <a:r>
              <a:rPr lang="en-US" altLang="en-US" sz="2000" smtClean="0"/>
              <a:t>One way to do it:  use one bit per possible element.</a:t>
            </a:r>
          </a:p>
          <a:p>
            <a:pPr eaLnBrk="1" hangingPunct="1"/>
            <a:r>
              <a:rPr lang="en-US" altLang="en-US" sz="2400" smtClean="0"/>
              <a:t>Pascal</a:t>
            </a:r>
          </a:p>
          <a:p>
            <a:pPr lvl="1" eaLnBrk="1" hangingPunct="1"/>
            <a:r>
              <a:rPr lang="en-US" altLang="en-US" sz="2000" smtClean="0"/>
              <a:t>Can declare “set of &lt;any type&gt;”</a:t>
            </a:r>
          </a:p>
          <a:p>
            <a:pPr lvl="1" eaLnBrk="1" hangingPunct="1"/>
            <a:r>
              <a:rPr lang="en-US" altLang="en-US" sz="2000" smtClean="0"/>
              <a:t>Use + * and – operators on sets.</a:t>
            </a:r>
          </a:p>
          <a:p>
            <a:pPr eaLnBrk="1" hangingPunct="1"/>
            <a:r>
              <a:rPr lang="en-US" altLang="en-US" sz="2400" smtClean="0"/>
              <a:t>C, C++</a:t>
            </a:r>
          </a:p>
          <a:p>
            <a:pPr lvl="1" eaLnBrk="1" hangingPunct="1"/>
            <a:r>
              <a:rPr lang="en-US" altLang="en-US" sz="2000" smtClean="0"/>
              <a:t>We can use integer for same purpose and use bitwise operators   &amp; | ^ ~</a:t>
            </a:r>
          </a:p>
          <a:p>
            <a:pPr lvl="1" eaLnBrk="1" hangingPunct="1"/>
            <a:r>
              <a:rPr lang="en-US" altLang="en-US" sz="2000" smtClean="0"/>
              <a:t>Requires more work to have arbitrary number of bits.  </a:t>
            </a:r>
            <a:r>
              <a:rPr lang="en-US" altLang="en-US" sz="2000" smtClean="0">
                <a:sym typeface="Wingdings" panose="05000000000000000000" pitchFamily="2" charset="2"/>
              </a:rPr>
              <a:t>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type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A variable that stores the address (reference) of another variable.</a:t>
            </a:r>
          </a:p>
          <a:p>
            <a:pPr lvl="1" eaLnBrk="1" hangingPunct="1"/>
            <a:r>
              <a:rPr lang="en-US" altLang="en-US" sz="2400" smtClean="0"/>
              <a:t>Used for assignments &amp; accessing data, especially when we point to something BIG like a </a:t>
            </a:r>
            <a:r>
              <a:rPr lang="en-US" altLang="en-US" sz="2400" smtClean="0">
                <a:solidFill>
                  <a:schemeClr val="folHlink"/>
                </a:solidFill>
              </a:rPr>
              <a:t>record</a:t>
            </a:r>
            <a:r>
              <a:rPr lang="en-US" altLang="en-US" sz="2400" smtClean="0"/>
              <a:t>.</a:t>
            </a:r>
          </a:p>
          <a:p>
            <a:pPr lvl="1" eaLnBrk="1" hangingPunct="1"/>
            <a:endParaRPr lang="en-US" altLang="en-US" sz="1400" smtClean="0"/>
          </a:p>
          <a:p>
            <a:pPr lvl="1" eaLnBrk="1" hangingPunct="1"/>
            <a:r>
              <a:rPr lang="en-US" altLang="en-US" sz="2400" smtClean="0"/>
              <a:t>Useful to pass as parameter to function (chapter 8)</a:t>
            </a:r>
          </a:p>
          <a:p>
            <a:pPr lvl="1" eaLnBrk="1" hangingPunct="1"/>
            <a:endParaRPr lang="en-US" altLang="en-US" sz="1400" smtClean="0"/>
          </a:p>
          <a:p>
            <a:pPr lvl="1" eaLnBrk="1" hangingPunct="1"/>
            <a:r>
              <a:rPr lang="en-US" altLang="en-US" sz="2400" smtClean="0"/>
              <a:t>Need special default value (e.g. 0)</a:t>
            </a:r>
          </a:p>
          <a:p>
            <a:pPr lvl="1" eaLnBrk="1" hangingPunct="1"/>
            <a:endParaRPr lang="en-US" altLang="en-US" sz="1400" smtClean="0"/>
          </a:p>
          <a:p>
            <a:pPr lvl="1" eaLnBrk="1" hangingPunct="1"/>
            <a:r>
              <a:rPr lang="en-US" altLang="en-US" sz="2400" smtClean="0"/>
              <a:t>Usually, we point to something on the </a:t>
            </a:r>
            <a:r>
              <a:rPr lang="en-US" altLang="en-US" sz="2400" smtClean="0">
                <a:solidFill>
                  <a:schemeClr val="folHlink"/>
                </a:solidFill>
              </a:rPr>
              <a:t>heap</a:t>
            </a:r>
            <a:r>
              <a:rPr lang="en-US" altLang="en-US" sz="2400" smtClean="0"/>
              <a:t>.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to primitive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Dynamic memory allocation returns pointer to “new” data structure.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int *p = new int;      // p is pointer to int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int value = *p;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p is address of int, *p is value of int.  So: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folHlink"/>
                </a:solidFill>
              </a:rPr>
              <a:t>p == &amp;value</a:t>
            </a:r>
            <a:r>
              <a:rPr lang="en-US" altLang="en-US" smtClean="0"/>
              <a:t>,  and  </a:t>
            </a:r>
            <a:r>
              <a:rPr lang="en-US" altLang="en-US" smtClean="0">
                <a:solidFill>
                  <a:schemeClr val="folHlink"/>
                </a:solidFill>
              </a:rPr>
              <a:t>value == *p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  </a:t>
            </a:r>
            <a:r>
              <a:rPr lang="en-US" altLang="en-US" sz="2000" smtClean="0">
                <a:latin typeface="Courier" pitchFamily="49" charset="0"/>
              </a:rPr>
              <a:t>int *a = new int[40];   // dynamic array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As we saw before, a[0] == &amp;a, etc.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to record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A record (</a:t>
            </a:r>
            <a:r>
              <a:rPr lang="en-US" altLang="en-US" sz="2800" dirty="0" err="1" smtClean="0"/>
              <a:t>struct</a:t>
            </a:r>
            <a:r>
              <a:rPr lang="en-US" altLang="en-US" sz="2800" dirty="0" smtClean="0"/>
              <a:t> in C/C++) has fields… we can use pointer to access field: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</a:t>
            </a:r>
            <a:r>
              <a:rPr lang="en-US" altLang="en-US" sz="2000" dirty="0" err="1" smtClean="0">
                <a:latin typeface="Courier" pitchFamily="49" charset="0"/>
              </a:rPr>
              <a:t>struct</a:t>
            </a:r>
            <a:r>
              <a:rPr lang="en-US" altLang="en-US" sz="2000" dirty="0" smtClean="0">
                <a:latin typeface="Courier" pitchFamily="49" charset="0"/>
              </a:rPr>
              <a:t> </a:t>
            </a:r>
            <a:r>
              <a:rPr lang="en-US" altLang="en-US" sz="2000" dirty="0" err="1" smtClean="0">
                <a:latin typeface="Courier" pitchFamily="49" charset="0"/>
              </a:rPr>
              <a:t>employee_type</a:t>
            </a:r>
            <a:r>
              <a:rPr lang="en-US" altLang="en-US" sz="2000" dirty="0" smtClean="0">
                <a:latin typeface="Courier" pitchFamily="49" charset="0"/>
              </a:rPr>
              <a:t> employee;</a:t>
            </a: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</a:t>
            </a:r>
            <a:r>
              <a:rPr lang="en-US" altLang="en-US" sz="2000" dirty="0" err="1" smtClean="0">
                <a:latin typeface="Courier" pitchFamily="49" charset="0"/>
              </a:rPr>
              <a:t>struct</a:t>
            </a:r>
            <a:r>
              <a:rPr lang="en-US" altLang="en-US" sz="2000" dirty="0" smtClean="0">
                <a:latin typeface="Courier" pitchFamily="49" charset="0"/>
              </a:rPr>
              <a:t> </a:t>
            </a:r>
            <a:r>
              <a:rPr lang="en-US" altLang="en-US" sz="2000" dirty="0" err="1" smtClean="0">
                <a:latin typeface="Courier" pitchFamily="49" charset="0"/>
              </a:rPr>
              <a:t>employee_type</a:t>
            </a:r>
            <a:r>
              <a:rPr lang="en-US" altLang="en-US" sz="2000" dirty="0" smtClean="0">
                <a:latin typeface="Courier" pitchFamily="49" charset="0"/>
              </a:rPr>
              <a:t> *p</a:t>
            </a:r>
            <a:r>
              <a:rPr lang="en-US" altLang="en-US" sz="2000" dirty="0" smtClean="0"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p = &amp; employee;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initialize(p);     // initialize record w/pointer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The following statements are equivalent: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money = </a:t>
            </a:r>
            <a:r>
              <a:rPr lang="en-US" altLang="en-US" sz="2000" dirty="0" err="1" smtClean="0">
                <a:latin typeface="Courier" pitchFamily="49" charset="0"/>
              </a:rPr>
              <a:t>employee.salary</a:t>
            </a:r>
            <a:r>
              <a:rPr lang="en-US" altLang="en-US" sz="2000" dirty="0" smtClean="0"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money = </a:t>
            </a:r>
            <a:r>
              <a:rPr lang="en-US" altLang="en-US" sz="2000" dirty="0" smtClean="0">
                <a:solidFill>
                  <a:schemeClr val="folHlink"/>
                </a:solidFill>
                <a:latin typeface="Courier" pitchFamily="49" charset="0"/>
              </a:rPr>
              <a:t>(*p).</a:t>
            </a:r>
            <a:r>
              <a:rPr lang="en-US" altLang="en-US" sz="2000" dirty="0" smtClean="0">
                <a:latin typeface="Courier" pitchFamily="49" charset="0"/>
              </a:rPr>
              <a:t>salary;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De-referencing and field access are so common, we have special operator </a:t>
            </a:r>
            <a:r>
              <a:rPr lang="en-US" altLang="en-US" sz="2000" dirty="0" smtClean="0">
                <a:sym typeface="Wingdings" panose="05000000000000000000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	</a:t>
            </a:r>
            <a:r>
              <a:rPr lang="en-US" altLang="en-US" sz="2000" dirty="0" smtClean="0">
                <a:latin typeface="Courier" pitchFamily="49" charset="0"/>
                <a:sym typeface="Wingdings" panose="05000000000000000000" pitchFamily="2" charset="2"/>
              </a:rPr>
              <a:t>money = p-&gt;salary;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 type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Similar to pointer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Always in “de-reference” mode, so you don’t need to precede with *.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Not concerned with address contained.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In C++…</a:t>
            </a:r>
          </a:p>
          <a:p>
            <a:pPr lvl="1" eaLnBrk="1" hangingPunct="1"/>
            <a:r>
              <a:rPr lang="en-US" altLang="en-US" sz="2400" smtClean="0"/>
              <a:t>Used primarily for parameter passing</a:t>
            </a:r>
          </a:p>
          <a:p>
            <a:pPr lvl="1" eaLnBrk="1" hangingPunct="1"/>
            <a:r>
              <a:rPr lang="en-US" altLang="en-US" sz="2400" smtClean="0"/>
              <a:t>Allows a function to change param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Must allocate space!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Common mistake – declare pointer or reference and assume that space for new object also created.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Similar mistake:  setting pointer equal, creating an alias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You’ve seen this in Java too!: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  Room office = new Room (16, 14, 10);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	  Room kitchen = office;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  office.setHeight(20);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Variant record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can save space if we know some fields only make sense at certain times.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Every time we use a variant field, we must check the value of “status” or else info is corrupted.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type plane = record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flight: int;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case status : (air,     		ground, 			terminal) of</a:t>
            </a:r>
            <a:endParaRPr lang="en-US" altLang="en-US" sz="12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air: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altitude: int;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heading: int;</a:t>
            </a:r>
            <a:endParaRPr lang="en-US" altLang="en-US" sz="12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ground: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runway: string;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airport: string: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terminal: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boarding:  boolean;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departure:  int;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Behind the scenes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We usually point to objects on the </a:t>
            </a:r>
            <a:r>
              <a:rPr lang="en-US" altLang="en-US" sz="2800" smtClean="0">
                <a:solidFill>
                  <a:schemeClr val="folHlink"/>
                </a:solidFill>
              </a:rPr>
              <a:t>heap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en-US" altLang="en-US" sz="2800" smtClean="0"/>
              <a:t>Periodically we need to perform </a:t>
            </a:r>
            <a:r>
              <a:rPr lang="en-US" altLang="en-US" sz="2800" u="sng" smtClean="0"/>
              <a:t>garbage collection</a:t>
            </a:r>
            <a:r>
              <a:rPr lang="en-US" altLang="en-US" sz="2800" smtClean="0"/>
              <a:t>:                                                  </a:t>
            </a:r>
            <a:r>
              <a:rPr lang="en-US" altLang="en-US" sz="1600" smtClean="0"/>
              <a:t>(lazy algorithm)</a:t>
            </a:r>
            <a:endParaRPr lang="en-US" altLang="en-US" sz="1600" u="sng" smtClean="0"/>
          </a:p>
          <a:p>
            <a:pPr lvl="1" eaLnBrk="1" hangingPunct="1"/>
            <a:r>
              <a:rPr lang="en-US" altLang="en-US" sz="2400" smtClean="0"/>
              <a:t>Mark all heap objects as garbage</a:t>
            </a:r>
          </a:p>
          <a:p>
            <a:pPr lvl="1" eaLnBrk="1" hangingPunct="1"/>
            <a:r>
              <a:rPr lang="en-US" altLang="en-US" sz="2400" smtClean="0"/>
              <a:t>Trace all pointers.  Anything reachable marked as </a:t>
            </a:r>
            <a:r>
              <a:rPr lang="en-US" altLang="en-US" sz="2400" smtClean="0">
                <a:solidFill>
                  <a:schemeClr val="folHlink"/>
                </a:solidFill>
              </a:rPr>
              <a:t>not</a:t>
            </a:r>
            <a:r>
              <a:rPr lang="en-US" altLang="en-US" sz="2400" smtClean="0"/>
              <a:t> garbage.</a:t>
            </a:r>
          </a:p>
          <a:p>
            <a:pPr lvl="1" eaLnBrk="1" hangingPunct="1"/>
            <a:r>
              <a:rPr lang="en-US" altLang="en-US" sz="2400" smtClean="0"/>
              <a:t>Any garbage left over is de-allocated.</a:t>
            </a:r>
          </a:p>
          <a:p>
            <a:pPr eaLnBrk="1" hangingPunct="1"/>
            <a:r>
              <a:rPr lang="en-US" altLang="en-US" sz="2800" smtClean="0"/>
              <a:t>Another method – reference counting     </a:t>
            </a:r>
            <a:r>
              <a:rPr lang="en-US" altLang="en-US" sz="1600" smtClean="0"/>
              <a:t>(eager algorithm)</a:t>
            </a:r>
          </a:p>
          <a:p>
            <a:pPr lvl="1" eaLnBrk="1" hangingPunct="1"/>
            <a:r>
              <a:rPr lang="en-US" altLang="en-US" sz="2400" smtClean="0"/>
              <a:t>For each heap object, keep track of how many pointers point to it.  When reaches 0, de-allocate it.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Dangling pointer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If we do garbage collection ourselves, problem of de-allocating pointer too early!</a:t>
            </a:r>
          </a:p>
          <a:p>
            <a:pPr eaLnBrk="1" hangingPunct="1"/>
            <a:r>
              <a:rPr lang="en-US" altLang="en-US" sz="2400" smtClean="0"/>
              <a:t>In C++, a class can have a destructor.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Run-time system should detect if a pointer points to space that has been de-allocated.  Here are 2 strategies:</a:t>
            </a:r>
          </a:p>
          <a:p>
            <a:pPr lvl="1" eaLnBrk="1" hangingPunct="1"/>
            <a:r>
              <a:rPr lang="en-US" altLang="en-US" sz="2000" smtClean="0">
                <a:solidFill>
                  <a:schemeClr val="folHlink"/>
                </a:solidFill>
              </a:rPr>
              <a:t>Tombstones</a:t>
            </a:r>
            <a:r>
              <a:rPr lang="en-US" altLang="en-US" sz="2000" smtClean="0"/>
              <a:t>:  each heap object has an agent that we can point to.  When the heap object is de-allocated, the tombstone gets set to null.</a:t>
            </a:r>
          </a:p>
          <a:p>
            <a:pPr lvl="1" eaLnBrk="1" hangingPunct="1"/>
            <a:r>
              <a:rPr lang="en-US" altLang="en-US" sz="2000" smtClean="0">
                <a:solidFill>
                  <a:schemeClr val="folHlink"/>
                </a:solidFill>
              </a:rPr>
              <a:t>Lock &amp; key</a:t>
            </a:r>
            <a:r>
              <a:rPr lang="en-US" altLang="en-US" sz="2000" smtClean="0"/>
              <a:t>:  the pointer type has a 2</a:t>
            </a:r>
            <a:r>
              <a:rPr lang="en-US" altLang="en-US" sz="2000" baseline="30000" smtClean="0"/>
              <a:t>nd</a:t>
            </a:r>
            <a:r>
              <a:rPr lang="en-US" altLang="en-US" sz="2000" smtClean="0"/>
              <a:t> field representing a key.  The key gets invalidated when the heap object is de-allocated.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C, a variant record is called a “union”.</a:t>
            </a:r>
          </a:p>
          <a:p>
            <a:pPr eaLnBrk="1" hangingPunct="1"/>
            <a:r>
              <a:rPr lang="en-US" altLang="en-US" smtClean="0"/>
              <a:t>What happens when we break the rules?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union union_type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float float_part;       // no field to say which!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int int_part;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} u;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u.float_part = 3.14;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printf("%d\n", u.int_part);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/>
              <a:t>Arrays</a:t>
            </a:r>
          </a:p>
          <a:p>
            <a:pPr eaLnBrk="1" hangingPunct="1">
              <a:buFontTx/>
              <a:buNone/>
            </a:pPr>
            <a:endParaRPr lang="en-US" altLang="en-US" sz="1600" u="sng" smtClean="0"/>
          </a:p>
          <a:p>
            <a:pPr eaLnBrk="1" hangingPunct="1"/>
            <a:r>
              <a:rPr lang="en-US" altLang="en-US" smtClean="0"/>
              <a:t>Notation</a:t>
            </a:r>
          </a:p>
          <a:p>
            <a:pPr eaLnBrk="1" hangingPunct="1"/>
            <a:r>
              <a:rPr lang="en-US" altLang="en-US" smtClean="0"/>
              <a:t>Memory allocation</a:t>
            </a:r>
          </a:p>
          <a:p>
            <a:pPr eaLnBrk="1" hangingPunct="1"/>
            <a:r>
              <a:rPr lang="en-US" altLang="en-US" smtClean="0"/>
              <a:t>Dynamic arrays</a:t>
            </a:r>
          </a:p>
          <a:p>
            <a:pPr eaLnBrk="1" hangingPunct="1"/>
            <a:r>
              <a:rPr lang="en-US" altLang="en-US" smtClean="0"/>
              <a:t>Address calculation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arrays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Origin is subscript notation, e.g. a</a:t>
            </a:r>
            <a:r>
              <a:rPr lang="en-US" altLang="en-US" baseline="-25000" smtClean="0"/>
              <a:t>2</a:t>
            </a:r>
          </a:p>
          <a:p>
            <a:pPr eaLnBrk="1" hangingPunct="1"/>
            <a:r>
              <a:rPr lang="en-US" altLang="en-US" smtClean="0"/>
              <a:t>Subscript enclosed in [ ] or ( )</a:t>
            </a:r>
          </a:p>
          <a:p>
            <a:pPr eaLnBrk="1" hangingPunct="1"/>
            <a:r>
              <a:rPr lang="en-US" altLang="en-US" smtClean="0"/>
              <a:t>Can have more than one dimension</a:t>
            </a:r>
          </a:p>
          <a:p>
            <a:pPr lvl="1" eaLnBrk="1" hangingPunct="1"/>
            <a:r>
              <a:rPr lang="en-US" altLang="en-US" smtClean="0"/>
              <a:t>Multi-dimensional, e.g. </a:t>
            </a:r>
            <a:r>
              <a:rPr lang="en-US" altLang="en-US" sz="2000" smtClean="0">
                <a:latin typeface="Courier" pitchFamily="49" charset="0"/>
              </a:rPr>
              <a:t>int a[8][10]</a:t>
            </a:r>
          </a:p>
          <a:p>
            <a:pPr lvl="1" eaLnBrk="1" hangingPunct="1"/>
            <a:r>
              <a:rPr lang="en-US" altLang="en-US" smtClean="0"/>
              <a:t>Array of arrays considered distinct in Ada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000" smtClean="0">
                <a:latin typeface="Courier" pitchFamily="49" charset="0"/>
              </a:rPr>
              <a:t>a: array(1..10) of array(1..10) of integer;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b: array(1..10, 1..10) of integer;</a:t>
            </a:r>
          </a:p>
          <a:p>
            <a:pPr lvl="1" eaLnBrk="1" hangingPunct="1"/>
            <a:r>
              <a:rPr lang="en-US" altLang="en-US" smtClean="0"/>
              <a:t>Ability to reference a row by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Slice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most PL, the only slice allowed is one row, page, etc. of an array</a:t>
            </a:r>
          </a:p>
          <a:p>
            <a:pPr eaLnBrk="1" hangingPunct="1"/>
            <a:r>
              <a:rPr lang="en-US" altLang="en-US" smtClean="0"/>
              <a:t>Fortran 90</a:t>
            </a:r>
          </a:p>
          <a:p>
            <a:pPr lvl="1" eaLnBrk="1" hangingPunct="1"/>
            <a:r>
              <a:rPr lang="en-US" altLang="en-US" smtClean="0"/>
              <a:t>Slice can be contiguous or not</a:t>
            </a:r>
          </a:p>
          <a:p>
            <a:pPr lvl="1" eaLnBrk="1" hangingPunct="1"/>
            <a:r>
              <a:rPr lang="en-US" altLang="en-US" smtClean="0"/>
              <a:t>Analogous to selecting ranges in Excel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Slices of same shape are compatible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Allocating memory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Static / global</a:t>
            </a:r>
            <a:r>
              <a:rPr lang="en-US" altLang="en-US" sz="2400" smtClean="0"/>
              <a:t> – compiler knows size, and no need to destroy the array during run</a:t>
            </a:r>
          </a:p>
          <a:p>
            <a:pPr lvl="1" eaLnBrk="1" hangingPunct="1"/>
            <a:r>
              <a:rPr lang="en-US" altLang="en-US" sz="2000" smtClean="0"/>
              <a:t>In Java, we don’t allocate space until run-time.  Arrays stored on heap even though they don’t change size.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Static / local</a:t>
            </a:r>
            <a:r>
              <a:rPr lang="en-US" altLang="en-US" sz="2400" smtClean="0"/>
              <a:t> – compiler knows size, but shouldn’t be global because we need multiple instances of the array</a:t>
            </a:r>
          </a:p>
          <a:p>
            <a:pPr lvl="1" eaLnBrk="1" hangingPunct="1"/>
            <a:r>
              <a:rPr lang="en-US" altLang="en-US" sz="2000" smtClean="0"/>
              <a:t>In Ada, if we don’t know size of array, but know that it’s a constant, we can have a pointer in activation record… (p. 354)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Dynamic</a:t>
            </a:r>
            <a:r>
              <a:rPr lang="en-US" altLang="en-US" sz="2400" smtClean="0"/>
              <a:t> – array size changes during execution!  Store on heap.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1804</Words>
  <Application>Microsoft Office PowerPoint</Application>
  <PresentationFormat>On-screen Show (4:3)</PresentationFormat>
  <Paragraphs>397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Courier</vt:lpstr>
      <vt:lpstr>Wingdings</vt:lpstr>
      <vt:lpstr>Default Design</vt:lpstr>
      <vt:lpstr>CS 363 – Chapter 8</vt:lpstr>
      <vt:lpstr>Records</vt:lpstr>
      <vt:lpstr>Examples</vt:lpstr>
      <vt:lpstr>Variant record</vt:lpstr>
      <vt:lpstr>Example</vt:lpstr>
      <vt:lpstr>PowerPoint Presentation</vt:lpstr>
      <vt:lpstr>Using arrays</vt:lpstr>
      <vt:lpstr>Array Slice</vt:lpstr>
      <vt:lpstr>Allocating memory</vt:lpstr>
      <vt:lpstr>In Java</vt:lpstr>
      <vt:lpstr>C examples</vt:lpstr>
      <vt:lpstr>Pointer and array</vt:lpstr>
      <vt:lpstr>Jagged array</vt:lpstr>
      <vt:lpstr>Dynamic</vt:lpstr>
      <vt:lpstr>Array address</vt:lpstr>
      <vt:lpstr>Multi-dimension</vt:lpstr>
      <vt:lpstr>PowerPoint Presentation</vt:lpstr>
      <vt:lpstr>Comparison</vt:lpstr>
      <vt:lpstr>Addr calc example</vt:lpstr>
      <vt:lpstr>Row major 2-D</vt:lpstr>
      <vt:lpstr>Row major 3-D</vt:lpstr>
      <vt:lpstr>PowerPoint Presentation</vt:lpstr>
      <vt:lpstr>Row major review</vt:lpstr>
      <vt:lpstr>Column major 2-D</vt:lpstr>
      <vt:lpstr>Column major 3-D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Column major review</vt:lpstr>
      <vt:lpstr>PowerPoint Presentation</vt:lpstr>
      <vt:lpstr>List type</vt:lpstr>
      <vt:lpstr>Set type</vt:lpstr>
      <vt:lpstr>Pointer type</vt:lpstr>
      <vt:lpstr>Pointer to primitive</vt:lpstr>
      <vt:lpstr>Pointer to record</vt:lpstr>
      <vt:lpstr>Reference type</vt:lpstr>
      <vt:lpstr>Must allocate space!</vt:lpstr>
      <vt:lpstr>Behind the scenes</vt:lpstr>
      <vt:lpstr>Dangling pointer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11</cp:revision>
  <cp:lastPrinted>1601-01-01T00:00:00Z</cp:lastPrinted>
  <dcterms:created xsi:type="dcterms:W3CDTF">1601-01-01T00:00:00Z</dcterms:created>
  <dcterms:modified xsi:type="dcterms:W3CDTF">2017-10-30T17:15:44Z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