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477" r:id="rId2"/>
    <p:sldId id="489" r:id="rId3"/>
    <p:sldId id="478" r:id="rId4"/>
    <p:sldId id="479" r:id="rId5"/>
    <p:sldId id="480" r:id="rId6"/>
    <p:sldId id="481" r:id="rId7"/>
    <p:sldId id="482" r:id="rId8"/>
    <p:sldId id="483" r:id="rId9"/>
    <p:sldId id="484" r:id="rId10"/>
    <p:sldId id="485" r:id="rId11"/>
    <p:sldId id="486" r:id="rId12"/>
    <p:sldId id="490" r:id="rId13"/>
    <p:sldId id="487" r:id="rId14"/>
    <p:sldId id="488" r:id="rId15"/>
    <p:sldId id="506" r:id="rId16"/>
    <p:sldId id="491" r:id="rId17"/>
    <p:sldId id="492" r:id="rId18"/>
    <p:sldId id="493" r:id="rId19"/>
    <p:sldId id="494" r:id="rId20"/>
    <p:sldId id="495" r:id="rId21"/>
    <p:sldId id="496" r:id="rId22"/>
    <p:sldId id="497" r:id="rId23"/>
    <p:sldId id="500" r:id="rId24"/>
    <p:sldId id="501" r:id="rId25"/>
    <p:sldId id="502" r:id="rId26"/>
    <p:sldId id="503" r:id="rId27"/>
    <p:sldId id="504" r:id="rId28"/>
    <p:sldId id="505" r:id="rId29"/>
    <p:sldId id="507" r:id="rId30"/>
    <p:sldId id="508" r:id="rId31"/>
    <p:sldId id="509" r:id="rId32"/>
    <p:sldId id="510" r:id="rId33"/>
    <p:sldId id="511" r:id="rId34"/>
    <p:sldId id="512" r:id="rId35"/>
    <p:sldId id="513" r:id="rId36"/>
    <p:sldId id="514" r:id="rId37"/>
    <p:sldId id="515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28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66F7681-81F1-4E91-A1AC-EB7CCA8419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477D90-5C07-4F2B-9946-D9433F58B27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Sometimes we want to return several values from function!  Swap, quadratic formula, max/min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65EF00-DEBF-4A41-91FF-030E33660ED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Header, prototype, signature?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C64A82-7C93-4A31-B3B9-475D16BFD52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Result = return value only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32ACA-5734-472B-B80A-19DDCE3B9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24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03927-0EFF-4D8E-AEC3-17735BE43F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73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2314F-19BA-4318-A007-FD3EB15A54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067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D6DC4-A6DF-409E-A619-C1691B33F1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9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B40FB-C21F-47FC-8AC9-2419174E9D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596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B8E4E-3FF2-4FE3-8D64-46AA5FDEB8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912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0B865-912F-4A40-88A9-3C4DCB03CC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09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E99A9-D5D2-4D57-9BD1-FE536E7FBD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95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44B63-0BC6-47B4-8DB7-1CD222A408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67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AD9AF-6961-4F09-847B-6EE1451175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65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F6C0E-1545-478E-AE8B-9EC8C290C6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282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0F3FC-5E29-4E55-A642-FBDA6F2A8E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58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3FAA6-E044-4AC4-8D58-D4B8C841ED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02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AB757-B4F1-4CB2-A77E-5175DAA43D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60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39B1F-D458-47C8-9E30-533AE5BD2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7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CA70A72-610A-4D53-A9EE-FB2DFF0E04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 363 – Chapter 9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dirty="0" smtClean="0"/>
              <a:t>Subroutines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background</a:t>
            </a:r>
          </a:p>
          <a:p>
            <a:pPr eaLnBrk="1" hangingPunct="1"/>
            <a:r>
              <a:rPr lang="en-US" altLang="en-US" dirty="0" smtClean="0"/>
              <a:t>parameter passing</a:t>
            </a:r>
          </a:p>
          <a:p>
            <a:pPr eaLnBrk="1" hangingPunct="1"/>
            <a:r>
              <a:rPr lang="en-US" altLang="en-US" dirty="0" smtClean="0"/>
              <a:t>ways of specifying parameters</a:t>
            </a:r>
          </a:p>
          <a:p>
            <a:pPr eaLnBrk="1" hangingPunct="1"/>
            <a:r>
              <a:rPr lang="en-US" altLang="en-US" dirty="0" smtClean="0"/>
              <a:t>some implementation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Call by name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Works like a macro substitution.  We pass the string </a:t>
            </a:r>
            <a:r>
              <a:rPr lang="en-US" altLang="en-US" sz="2800" smtClean="0">
                <a:solidFill>
                  <a:schemeClr val="folHlink"/>
                </a:solidFill>
              </a:rPr>
              <a:t>a[i]</a:t>
            </a:r>
            <a:r>
              <a:rPr lang="en-US" altLang="en-US" sz="2800" smtClean="0"/>
              <a:t> to fun().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>
              <a:buFontTx/>
              <a:buNone/>
            </a:pPr>
            <a:r>
              <a:rPr lang="en-US" altLang="en-US" sz="2800" smtClean="0"/>
              <a:t>fun():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chemeClr val="folHlink"/>
                </a:solidFill>
              </a:rPr>
              <a:t>a[1] becomes 6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i becomes 2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a[i] = a[2] incr by 3, so </a:t>
            </a:r>
            <a:r>
              <a:rPr lang="en-US" altLang="en-US" sz="2800" smtClean="0">
                <a:solidFill>
                  <a:schemeClr val="folHlink"/>
                </a:solidFill>
              </a:rPr>
              <a:t>a[2] = 5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int i, a[10];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main() {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a[1] = 1;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a[2] = 2;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i = 1;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fun(a[i]);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void fun(int x) {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a[1] = 6;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i = 2;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x = x + 3;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Which do they use?</a:t>
            </a:r>
          </a:p>
        </p:txBody>
      </p:sp>
      <p:graphicFrame>
        <p:nvGraphicFramePr>
          <p:cNvPr id="304131" name="Group 3"/>
          <p:cNvGraphicFramePr>
            <a:graphicFrameLocks noGrp="1"/>
          </p:cNvGraphicFramePr>
          <p:nvPr>
            <p:ph sz="half" idx="2"/>
          </p:nvPr>
        </p:nvGraphicFramePr>
        <p:xfrm>
          <a:off x="990600" y="1828800"/>
          <a:ext cx="7620000" cy="3962402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1176414303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239189564"/>
                    </a:ext>
                  </a:extLst>
                </a:gridCol>
              </a:tblGrid>
              <a:tr h="792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Pass by value only, but can pass pointer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6914415"/>
                  </a:ext>
                </a:extLst>
              </a:tr>
              <a:tr h="792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C++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Can also pass by reference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249935"/>
                  </a:ext>
                </a:extLst>
              </a:tr>
              <a:tr h="793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Java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Value or reference automatically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384273"/>
                  </a:ext>
                </a:extLst>
              </a:tr>
              <a:tr h="792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Parameters can be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out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or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 out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4496433"/>
                  </a:ext>
                </a:extLst>
              </a:tr>
              <a:tr h="792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Pascal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Parameters can be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value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or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variable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(i.e. reference)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714139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Subroutines</a:t>
            </a:r>
          </a:p>
          <a:p>
            <a:pPr eaLnBrk="1" hangingPunct="1"/>
            <a:r>
              <a:rPr lang="en-US" altLang="en-US" dirty="0"/>
              <a:t>More on </a:t>
            </a:r>
            <a:r>
              <a:rPr lang="en-US" altLang="en-US" dirty="0" smtClean="0"/>
              <a:t>parameters</a:t>
            </a:r>
          </a:p>
          <a:p>
            <a:pPr lvl="1" eaLnBrk="1" hangingPunct="1"/>
            <a:r>
              <a:rPr lang="en-US" altLang="en-US" dirty="0" smtClean="0"/>
              <a:t>Default</a:t>
            </a:r>
          </a:p>
          <a:p>
            <a:pPr lvl="1" eaLnBrk="1" hangingPunct="1"/>
            <a:r>
              <a:rPr lang="en-US" altLang="en-US" dirty="0" smtClean="0"/>
              <a:t>Named vs. positional</a:t>
            </a:r>
          </a:p>
          <a:p>
            <a:pPr lvl="1" eaLnBrk="1" hangingPunct="1"/>
            <a:r>
              <a:rPr lang="en-US" altLang="en-US" dirty="0" smtClean="0"/>
              <a:t>Arbitrary number of 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Using </a:t>
            </a:r>
            <a:r>
              <a:rPr lang="en-US" altLang="en-US" dirty="0" smtClean="0"/>
              <a:t>the stack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Default parameters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Used in C++ and Ada</a:t>
            </a:r>
          </a:p>
          <a:p>
            <a:pPr eaLnBrk="1" hangingPunct="1"/>
            <a:r>
              <a:rPr lang="en-US" altLang="en-US" sz="2400" smtClean="0"/>
              <a:t>Formal parameters specify which can be default</a:t>
            </a:r>
          </a:p>
          <a:p>
            <a:pPr eaLnBrk="1" hangingPunct="1"/>
            <a:r>
              <a:rPr lang="en-US" altLang="en-US" sz="2400" smtClean="0"/>
              <a:t>Actual parameters can omit default.</a:t>
            </a:r>
          </a:p>
          <a:p>
            <a:pPr eaLnBrk="1" hangingPunct="1"/>
            <a:r>
              <a:rPr lang="en-US" altLang="en-US" sz="2400" smtClean="0"/>
              <a:t>Omitted parameter must be at end of actual list!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600200"/>
            <a:ext cx="4495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void change(int&amp; value,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int mul = 1, int add = 1)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value = value * mul + add;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en-US" sz="20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main() {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...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change(x, 2, 3);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change(y, 5);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change(z);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Named parameters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Used in PL/I, Fortran 90, Ada</a:t>
            </a:r>
          </a:p>
          <a:p>
            <a:pPr eaLnBrk="1" hangingPunct="1"/>
            <a:r>
              <a:rPr lang="en-US" altLang="en-US" sz="2400" dirty="0" smtClean="0"/>
              <a:t>Saves the trouble of getting the order of parameters right.</a:t>
            </a:r>
          </a:p>
          <a:p>
            <a:pPr eaLnBrk="1" hangingPunct="1"/>
            <a:r>
              <a:rPr lang="en-US" altLang="en-US" sz="2400" dirty="0" smtClean="0"/>
              <a:t>Makes calls like </a:t>
            </a:r>
            <a:r>
              <a:rPr lang="en-US" altLang="en-US" sz="1800" dirty="0" smtClean="0">
                <a:latin typeface="Courier New" panose="02070309020205020404" pitchFamily="49" charset="0"/>
              </a:rPr>
              <a:t>fun(8, 10, 2, 4)</a:t>
            </a:r>
            <a:r>
              <a:rPr lang="en-US" altLang="en-US" sz="2400" dirty="0" smtClean="0"/>
              <a:t> more readable.</a:t>
            </a:r>
          </a:p>
          <a:p>
            <a:pPr eaLnBrk="1" hangingPunct="1"/>
            <a:r>
              <a:rPr lang="en-US" altLang="en-US" sz="2400" dirty="0" smtClean="0"/>
              <a:t>From previous example, could write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  change(x, </a:t>
            </a:r>
            <a:r>
              <a:rPr lang="en-US" altLang="en-US" sz="1800" dirty="0" err="1" smtClean="0">
                <a:latin typeface="Courier New" panose="02070309020205020404" pitchFamily="49" charset="0"/>
              </a:rPr>
              <a:t>mul</a:t>
            </a:r>
            <a:r>
              <a:rPr lang="en-US" altLang="en-US" sz="1800" dirty="0" smtClean="0">
                <a:latin typeface="Courier New" panose="02070309020205020404" pitchFamily="49" charset="0"/>
              </a:rPr>
              <a:t> =&gt; 2, add =&gt; 3);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  change(add =&gt; 3, </a:t>
            </a:r>
            <a:r>
              <a:rPr lang="en-US" altLang="en-US" sz="1800" dirty="0" err="1" smtClean="0">
                <a:latin typeface="Courier New" panose="02070309020205020404" pitchFamily="49" charset="0"/>
              </a:rPr>
              <a:t>mul</a:t>
            </a:r>
            <a:r>
              <a:rPr lang="en-US" altLang="en-US" sz="1800" dirty="0" smtClean="0">
                <a:latin typeface="Courier New" panose="02070309020205020404" pitchFamily="49" charset="0"/>
              </a:rPr>
              <a:t> =&gt; 2, value =&gt; x);</a:t>
            </a:r>
          </a:p>
          <a:p>
            <a:pPr eaLnBrk="1" hangingPunct="1">
              <a:buFontTx/>
              <a:buNone/>
            </a:pPr>
            <a:endParaRPr lang="en-US" altLang="en-US" sz="1800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400" dirty="0" smtClean="0">
                <a:latin typeface="Arial Unicode MS" pitchFamily="34" charset="-128"/>
              </a:rPr>
              <a:t>You don’t have to name </a:t>
            </a:r>
            <a:r>
              <a:rPr lang="en-US" altLang="en-US" sz="2400" u="sng" dirty="0" smtClean="0">
                <a:latin typeface="Arial Unicode MS" pitchFamily="34" charset="-128"/>
              </a:rPr>
              <a:t>all</a:t>
            </a:r>
            <a:r>
              <a:rPr lang="en-US" altLang="en-US" sz="2400" dirty="0" smtClean="0">
                <a:latin typeface="Arial Unicode MS" pitchFamily="34" charset="-128"/>
              </a:rPr>
              <a:t> parameters, but any positional (i.e. non-named) actual parameters must go first.</a:t>
            </a:r>
          </a:p>
          <a:p>
            <a:pPr eaLnBrk="1" hangingPunct="1"/>
            <a:r>
              <a:rPr lang="en-US" altLang="en-US" sz="2400" dirty="0" smtClean="0">
                <a:latin typeface="Arial Unicode MS" pitchFamily="34" charset="-128"/>
              </a:rPr>
              <a:t>Unfortunately, need to know names!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Variable arguments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Some PL allow you to write function with arbitrary number of elements</a:t>
            </a:r>
            <a:r>
              <a:rPr lang="en-US" altLang="en-US" sz="2400" dirty="0" smtClean="0"/>
              <a:t>!</a:t>
            </a:r>
          </a:p>
          <a:p>
            <a:pPr eaLnBrk="1" hangingPunct="1"/>
            <a:r>
              <a:rPr lang="en-US" altLang="en-US" sz="2400" dirty="0"/>
              <a:t>e</a:t>
            </a:r>
            <a:r>
              <a:rPr lang="en-US" altLang="en-US" sz="2400" dirty="0" smtClean="0"/>
              <a:t>.g. 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endParaRPr lang="en-US" alt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z="2400" dirty="0" smtClean="0"/>
              <a:t>Requires run-time support</a:t>
            </a:r>
          </a:p>
          <a:p>
            <a:pPr lvl="1" eaLnBrk="1" hangingPunct="1"/>
            <a:r>
              <a:rPr lang="en-US" altLang="en-US" sz="2000" dirty="0" smtClean="0"/>
              <a:t>In C</a:t>
            </a:r>
            <a:r>
              <a:rPr lang="en-US" altLang="en-US" sz="2000" dirty="0" smtClean="0"/>
              <a:t> </a:t>
            </a:r>
            <a:r>
              <a:rPr lang="en-US" altLang="en-US" sz="2000" dirty="0" smtClean="0"/>
              <a:t>when you write code using variable arguments, need to call pre-defined functions in &lt;</a:t>
            </a:r>
            <a:r>
              <a:rPr lang="en-US" altLang="en-US" sz="2000" dirty="0" err="1" smtClean="0"/>
              <a:t>stdarg.h</a:t>
            </a:r>
            <a:r>
              <a:rPr lang="en-US" altLang="en-US" sz="2000" dirty="0" smtClean="0"/>
              <a:t>&gt;</a:t>
            </a:r>
          </a:p>
          <a:p>
            <a:pPr lvl="1" eaLnBrk="1" hangingPunct="1">
              <a:buFontTx/>
              <a:buNone/>
            </a:pPr>
            <a:endParaRPr lang="en-US" altLang="en-US" sz="2000" dirty="0" smtClean="0">
              <a:latin typeface="Courier" pitchFamily="49" charset="0"/>
            </a:endParaRP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600200"/>
            <a:ext cx="47244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double average(</a:t>
            </a:r>
            <a:r>
              <a:rPr lang="en-US" altLang="en-US" sz="2000" dirty="0" err="1" smtClean="0">
                <a:latin typeface="Courier" pitchFamily="49" charset="0"/>
              </a:rPr>
              <a:t>int</a:t>
            </a:r>
            <a:r>
              <a:rPr lang="en-US" altLang="en-US" sz="2000" dirty="0" smtClean="0">
                <a:latin typeface="Courier" pitchFamily="49" charset="0"/>
              </a:rPr>
              <a:t> n, ...)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  double total = 0;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  </a:t>
            </a:r>
            <a:r>
              <a:rPr lang="en-US" altLang="en-US" sz="2000" dirty="0" err="1" smtClean="0">
                <a:latin typeface="Courier" pitchFamily="49" charset="0"/>
              </a:rPr>
              <a:t>va_list</a:t>
            </a:r>
            <a:r>
              <a:rPr lang="en-US" altLang="en-US" sz="2000" dirty="0" smtClean="0">
                <a:latin typeface="Courier" pitchFamily="49" charset="0"/>
              </a:rPr>
              <a:t> </a:t>
            </a:r>
            <a:r>
              <a:rPr lang="en-US" altLang="en-US" sz="2000" dirty="0" err="1" smtClean="0">
                <a:latin typeface="Courier" pitchFamily="49" charset="0"/>
              </a:rPr>
              <a:t>arg_ptr</a:t>
            </a:r>
            <a:r>
              <a:rPr lang="en-US" altLang="en-US" sz="2000" dirty="0" smtClean="0">
                <a:latin typeface="Courier" pitchFamily="49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  </a:t>
            </a:r>
            <a:r>
              <a:rPr lang="en-US" altLang="en-US" sz="2000" dirty="0" err="1" smtClean="0">
                <a:latin typeface="Courier" pitchFamily="49" charset="0"/>
              </a:rPr>
              <a:t>va_start</a:t>
            </a:r>
            <a:r>
              <a:rPr lang="en-US" altLang="en-US" sz="2000" dirty="0" smtClean="0">
                <a:latin typeface="Courier" pitchFamily="49" charset="0"/>
              </a:rPr>
              <a:t>(</a:t>
            </a:r>
            <a:r>
              <a:rPr lang="en-US" altLang="en-US" sz="2000" dirty="0" err="1" smtClean="0">
                <a:latin typeface="Courier" pitchFamily="49" charset="0"/>
              </a:rPr>
              <a:t>arg_ptr</a:t>
            </a:r>
            <a:r>
              <a:rPr lang="en-US" altLang="en-US" sz="2000" dirty="0" smtClean="0">
                <a:latin typeface="Courier" pitchFamily="49" charset="0"/>
              </a:rPr>
              <a:t>, n);</a:t>
            </a:r>
          </a:p>
          <a:p>
            <a:pPr eaLnBrk="1" hangingPunct="1">
              <a:buFontTx/>
              <a:buNone/>
            </a:pPr>
            <a:endParaRPr lang="en-US" altLang="en-US" sz="2000" dirty="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  for (</a:t>
            </a:r>
            <a:r>
              <a:rPr lang="en-US" altLang="en-US" sz="2000" dirty="0" err="1" smtClean="0">
                <a:latin typeface="Courier" pitchFamily="49" charset="0"/>
              </a:rPr>
              <a:t>i</a:t>
            </a:r>
            <a:r>
              <a:rPr lang="en-US" altLang="en-US" sz="2000" dirty="0" smtClean="0">
                <a:latin typeface="Courier" pitchFamily="49" charset="0"/>
              </a:rPr>
              <a:t>=1; </a:t>
            </a:r>
            <a:r>
              <a:rPr lang="en-US" altLang="en-US" sz="2000" dirty="0" err="1" smtClean="0">
                <a:latin typeface="Courier" pitchFamily="49" charset="0"/>
              </a:rPr>
              <a:t>i</a:t>
            </a:r>
            <a:r>
              <a:rPr lang="en-US" altLang="en-US" sz="2000" dirty="0" smtClean="0">
                <a:latin typeface="Courier" pitchFamily="49" charset="0"/>
              </a:rPr>
              <a:t>&lt;=n; ++</a:t>
            </a:r>
            <a:r>
              <a:rPr lang="en-US" altLang="en-US" sz="2000" dirty="0" err="1" smtClean="0">
                <a:latin typeface="Courier" pitchFamily="49" charset="0"/>
              </a:rPr>
              <a:t>i</a:t>
            </a:r>
            <a:r>
              <a:rPr lang="en-US" altLang="en-US" sz="2000" dirty="0" smtClean="0">
                <a:latin typeface="Courier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    total += </a:t>
            </a:r>
            <a:r>
              <a:rPr lang="en-US" altLang="en-US" sz="2000" dirty="0" err="1" smtClean="0">
                <a:latin typeface="Courier" pitchFamily="49" charset="0"/>
              </a:rPr>
              <a:t>va_arg</a:t>
            </a:r>
            <a:r>
              <a:rPr lang="en-US" altLang="en-US" sz="2000" dirty="0" smtClean="0">
                <a:latin typeface="Courier" pitchFamily="49" charset="0"/>
              </a:rPr>
              <a:t>(</a:t>
            </a:r>
            <a:r>
              <a:rPr lang="en-US" altLang="en-US" sz="2000" dirty="0" err="1" smtClean="0">
                <a:latin typeface="Courier" pitchFamily="49" charset="0"/>
              </a:rPr>
              <a:t>arg_ptr</a:t>
            </a:r>
            <a:r>
              <a:rPr lang="en-US" altLang="en-US" sz="2000" dirty="0" smtClean="0">
                <a:latin typeface="Courier" pitchFamily="49" charset="0"/>
              </a:rPr>
              <a:t>, 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				  double);</a:t>
            </a:r>
          </a:p>
          <a:p>
            <a:pPr eaLnBrk="1" hangingPunct="1">
              <a:buFontTx/>
              <a:buNone/>
            </a:pPr>
            <a:endParaRPr lang="en-US" altLang="en-US" sz="2000" dirty="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  </a:t>
            </a:r>
            <a:r>
              <a:rPr lang="en-US" altLang="en-US" sz="2000" dirty="0" err="1" smtClean="0">
                <a:latin typeface="Courier" pitchFamily="49" charset="0"/>
              </a:rPr>
              <a:t>va_end</a:t>
            </a:r>
            <a:r>
              <a:rPr lang="en-US" altLang="en-US" sz="2000" dirty="0" smtClean="0">
                <a:latin typeface="Courier" pitchFamily="49" charset="0"/>
              </a:rPr>
              <a:t>(</a:t>
            </a:r>
            <a:r>
              <a:rPr lang="en-US" altLang="en-US" sz="2000" dirty="0" err="1" smtClean="0">
                <a:latin typeface="Courier" pitchFamily="49" charset="0"/>
              </a:rPr>
              <a:t>arg_ptr</a:t>
            </a:r>
            <a:r>
              <a:rPr lang="en-US" altLang="en-US" sz="2000" dirty="0" smtClean="0">
                <a:latin typeface="Courier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  return total/n;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}</a:t>
            </a: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4038600" y="16764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Run-time stack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Stores </a:t>
            </a:r>
            <a:r>
              <a:rPr lang="en-US" altLang="en-US" sz="2800" u="sng" dirty="0" smtClean="0"/>
              <a:t>activation records</a:t>
            </a:r>
            <a:r>
              <a:rPr lang="en-US" altLang="en-US" sz="2800" dirty="0" smtClean="0"/>
              <a:t> of each function while in use  (example p. 413)</a:t>
            </a:r>
          </a:p>
          <a:p>
            <a:pPr eaLnBrk="1" hangingPunct="1"/>
            <a:r>
              <a:rPr lang="en-US" altLang="en-US" sz="2800" dirty="0" smtClean="0"/>
              <a:t>Need to maintain links (pointers) to other functions on stack</a:t>
            </a:r>
          </a:p>
          <a:p>
            <a:pPr lvl="1" eaLnBrk="1" hangingPunct="1"/>
            <a:r>
              <a:rPr lang="en-US" altLang="en-US" sz="2400" dirty="0" smtClean="0">
                <a:solidFill>
                  <a:schemeClr val="folHlink"/>
                </a:solidFill>
              </a:rPr>
              <a:t>Static link</a:t>
            </a:r>
            <a:r>
              <a:rPr lang="en-US" altLang="en-US" sz="2400" dirty="0" smtClean="0"/>
              <a:t>:  to access variables in an outer nested scope</a:t>
            </a:r>
          </a:p>
          <a:p>
            <a:pPr lvl="2" eaLnBrk="1" hangingPunct="1"/>
            <a:r>
              <a:rPr lang="en-US" altLang="en-US" dirty="0" smtClean="0"/>
              <a:t>Only used in languages with nested procedures</a:t>
            </a:r>
          </a:p>
          <a:p>
            <a:pPr lvl="2" eaLnBrk="1" hangingPunct="1"/>
            <a:r>
              <a:rPr lang="en-US" altLang="en-US" dirty="0" smtClean="0"/>
              <a:t>A function may have many static links</a:t>
            </a:r>
          </a:p>
          <a:p>
            <a:pPr lvl="1" eaLnBrk="1" hangingPunct="1"/>
            <a:r>
              <a:rPr lang="en-US" altLang="en-US" sz="2400" dirty="0" smtClean="0">
                <a:solidFill>
                  <a:schemeClr val="folHlink"/>
                </a:solidFill>
              </a:rPr>
              <a:t>Dynamic link</a:t>
            </a:r>
            <a:r>
              <a:rPr lang="en-US" altLang="en-US" sz="2400" dirty="0" smtClean="0"/>
              <a:t>:  to know where to return </a:t>
            </a:r>
            <a:r>
              <a:rPr lang="en-US" altLang="en-US" sz="2400" dirty="0" smtClean="0">
                <a:sym typeface="Wingdings" panose="05000000000000000000" pitchFamily="2" charset="2"/>
              </a:rPr>
              <a:t></a:t>
            </a:r>
            <a:endParaRPr lang="en-US" altLang="en-US" sz="2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Calling sequence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u="sng" smtClean="0"/>
              <a:t>Caller</a:t>
            </a:r>
          </a:p>
          <a:p>
            <a:pPr eaLnBrk="1" hangingPunct="1"/>
            <a:r>
              <a:rPr lang="en-US" altLang="en-US" sz="2400" smtClean="0"/>
              <a:t>Before calling function, </a:t>
            </a:r>
            <a:r>
              <a:rPr lang="en-US" altLang="en-US" sz="2400" smtClean="0">
                <a:solidFill>
                  <a:schemeClr val="folHlink"/>
                </a:solidFill>
              </a:rPr>
              <a:t>save</a:t>
            </a:r>
            <a:r>
              <a:rPr lang="en-US" altLang="en-US" sz="2400" smtClean="0"/>
              <a:t> any registers you think the function may trample</a:t>
            </a:r>
          </a:p>
          <a:p>
            <a:pPr eaLnBrk="1" hangingPunct="1"/>
            <a:r>
              <a:rPr lang="en-US" altLang="en-US" sz="2400" smtClean="0"/>
              <a:t>Put parameters in registers or on stack.</a:t>
            </a:r>
          </a:p>
          <a:p>
            <a:pPr eaLnBrk="1" hangingPunct="1"/>
            <a:r>
              <a:rPr lang="en-US" altLang="en-US" sz="2400" smtClean="0"/>
              <a:t>Call function</a:t>
            </a:r>
          </a:p>
          <a:p>
            <a:pPr eaLnBrk="1" hangingPunct="1"/>
            <a:r>
              <a:rPr lang="en-US" altLang="en-US" sz="2400" smtClean="0"/>
              <a:t>When return, </a:t>
            </a:r>
            <a:r>
              <a:rPr lang="en-US" altLang="en-US" sz="2400" smtClean="0">
                <a:solidFill>
                  <a:schemeClr val="folHlink"/>
                </a:solidFill>
              </a:rPr>
              <a:t>restore</a:t>
            </a:r>
            <a:r>
              <a:rPr lang="en-US" altLang="en-US" sz="2400" smtClean="0"/>
              <a:t> registers that you saved.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u="sng" smtClean="0"/>
              <a:t>Callee</a:t>
            </a:r>
          </a:p>
          <a:p>
            <a:pPr eaLnBrk="1" hangingPunct="1"/>
            <a:r>
              <a:rPr lang="en-US" altLang="en-US" sz="2400" smtClean="0"/>
              <a:t>Get parameters</a:t>
            </a:r>
          </a:p>
          <a:p>
            <a:pPr eaLnBrk="1" hangingPunct="1"/>
            <a:r>
              <a:rPr lang="en-US" altLang="en-US" sz="2400" smtClean="0">
                <a:solidFill>
                  <a:schemeClr val="folHlink"/>
                </a:solidFill>
              </a:rPr>
              <a:t>Save</a:t>
            </a:r>
            <a:r>
              <a:rPr lang="en-US" altLang="en-US" sz="2400" smtClean="0"/>
              <a:t> registers you know you’ll need</a:t>
            </a:r>
          </a:p>
          <a:p>
            <a:pPr eaLnBrk="1" hangingPunct="1"/>
            <a:r>
              <a:rPr lang="en-US" altLang="en-US" sz="2400" smtClean="0"/>
              <a:t>Adjust stack pointer</a:t>
            </a:r>
          </a:p>
          <a:p>
            <a:pPr eaLnBrk="1" hangingPunct="1"/>
            <a:r>
              <a:rPr lang="en-US" altLang="en-US" sz="2400" smtClean="0"/>
              <a:t>… do work …</a:t>
            </a:r>
          </a:p>
          <a:p>
            <a:pPr eaLnBrk="1" hangingPunct="1"/>
            <a:r>
              <a:rPr lang="en-US" altLang="en-US" sz="2400" smtClean="0"/>
              <a:t>Set return value register</a:t>
            </a:r>
          </a:p>
          <a:p>
            <a:pPr eaLnBrk="1" hangingPunct="1"/>
            <a:r>
              <a:rPr lang="en-US" altLang="en-US" sz="2400" smtClean="0">
                <a:solidFill>
                  <a:schemeClr val="folHlink"/>
                </a:solidFill>
              </a:rPr>
              <a:t>Restore</a:t>
            </a:r>
            <a:r>
              <a:rPr lang="en-US" altLang="en-US" sz="2400" smtClean="0"/>
              <a:t> registers used</a:t>
            </a:r>
          </a:p>
          <a:p>
            <a:pPr eaLnBrk="1" hangingPunct="1"/>
            <a:r>
              <a:rPr lang="en-US" altLang="en-US" sz="2400" smtClean="0"/>
              <a:t>Adjust stack pointer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990600" y="1295400"/>
            <a:ext cx="708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Assembly code needed to properly call &amp; return from a function…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// set parameters 5 and 7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move $a0, 5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move $a1, 7</a:t>
            </a:r>
          </a:p>
          <a:p>
            <a:pPr eaLnBrk="1" hangingPunct="1">
              <a:buFontTx/>
              <a:buNone/>
            </a:pPr>
            <a:endParaRPr lang="en-US" altLang="en-US" sz="200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// call function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call add</a:t>
            </a:r>
          </a:p>
          <a:p>
            <a:pPr eaLnBrk="1" hangingPunct="1">
              <a:buFontTx/>
              <a:buNone/>
            </a:pPr>
            <a:endParaRPr lang="en-US" altLang="en-US" sz="200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// copy return value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move $t0, $v0 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add: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// grab parameters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move $t0, $a0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move $t1, $a1</a:t>
            </a:r>
          </a:p>
          <a:p>
            <a:pPr eaLnBrk="1" hangingPunct="1">
              <a:buFontTx/>
              <a:buNone/>
            </a:pPr>
            <a:endParaRPr lang="en-US" altLang="en-US" sz="200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// do work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add $t2, $t0, $t1</a:t>
            </a:r>
          </a:p>
          <a:p>
            <a:pPr eaLnBrk="1" hangingPunct="1">
              <a:buFontTx/>
              <a:buNone/>
            </a:pPr>
            <a:endParaRPr lang="en-US" altLang="en-US" sz="200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// return value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move $v0, $t2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return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4648200" y="16002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Save return address…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// set parameters 5 and 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move $a0, 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move $a1, 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smtClean="0">
              <a:latin typeface="Courier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// call function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call add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smtClean="0">
              <a:latin typeface="Courier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// copy return value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move $s0, $v0 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4038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add: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// grab parameters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move $s0, $a0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move $s1, $a1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solidFill>
                  <a:schemeClr val="folHlink"/>
                </a:solidFill>
                <a:latin typeface="Courier" pitchFamily="49" charset="0"/>
              </a:rPr>
              <a:t>  st $ra, 0($sp)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solidFill>
                  <a:schemeClr val="folHlink"/>
                </a:solidFill>
                <a:latin typeface="Courier" pitchFamily="49" charset="0"/>
              </a:rPr>
              <a:t>  add $sp, $sp, -4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b="1" smtClean="0">
              <a:solidFill>
                <a:schemeClr val="folHlink"/>
              </a:solidFill>
              <a:latin typeface="Courier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// do work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add $s2, $s0, $s1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smtClean="0">
              <a:latin typeface="Courier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// return value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move $v0, $s2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solidFill>
                  <a:schemeClr val="folHlink"/>
                </a:solidFill>
                <a:latin typeface="Courier" pitchFamily="49" charset="0"/>
              </a:rPr>
              <a:t>  add $sp, $sp, 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solidFill>
                  <a:schemeClr val="folHlink"/>
                </a:solidFill>
                <a:latin typeface="Courier" pitchFamily="49" charset="0"/>
              </a:rPr>
              <a:t>  ld $ra, 0($sp)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return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4648200" y="1371600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Other topics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happens when we pass arrays to functions?</a:t>
            </a:r>
          </a:p>
          <a:p>
            <a:pPr eaLnBrk="1" hangingPunct="1"/>
            <a:r>
              <a:rPr lang="en-US" altLang="en-US" smtClean="0"/>
              <a:t>Passing function as parameter</a:t>
            </a:r>
          </a:p>
          <a:p>
            <a:pPr eaLnBrk="1" hangingPunct="1"/>
            <a:r>
              <a:rPr lang="en-US" altLang="en-US" smtClean="0"/>
              <a:t>Variable # of parameters</a:t>
            </a:r>
          </a:p>
          <a:p>
            <a:pPr eaLnBrk="1" hangingPunct="1"/>
            <a:r>
              <a:rPr lang="en-US" altLang="en-US" smtClean="0"/>
              <a:t>Generic/template functions</a:t>
            </a:r>
          </a:p>
          <a:p>
            <a:pPr eaLnBrk="1" hangingPunct="1"/>
            <a:r>
              <a:rPr lang="en-US" altLang="en-US" smtClean="0"/>
              <a:t>Implementation:  static chain &amp; display methods</a:t>
            </a:r>
          </a:p>
          <a:p>
            <a:pPr eaLnBrk="1" hangingPunct="1"/>
            <a:r>
              <a:rPr lang="en-US" altLang="en-US" smtClean="0"/>
              <a:t>Cactus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Save registers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8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// set parameters 5 and 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move $a0, 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move $a1, 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solidFill>
                  <a:schemeClr val="folHlink"/>
                </a:solidFill>
                <a:latin typeface="Courier" pitchFamily="49" charset="0"/>
              </a:rPr>
              <a:t>st $s0, 0($sp)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solidFill>
                  <a:schemeClr val="folHlink"/>
                </a:solidFill>
                <a:latin typeface="Courier" pitchFamily="49" charset="0"/>
              </a:rPr>
              <a:t>st $s1, -4($sp)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solidFill>
                  <a:schemeClr val="folHlink"/>
                </a:solidFill>
                <a:latin typeface="Courier" pitchFamily="49" charset="0"/>
              </a:rPr>
              <a:t>add $sp, $sp, -8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b="1" smtClean="0">
              <a:solidFill>
                <a:schemeClr val="folHlink"/>
              </a:solidFill>
              <a:latin typeface="Courier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// call function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call add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smtClean="0">
              <a:latin typeface="Courier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solidFill>
                  <a:schemeClr val="folHlink"/>
                </a:solidFill>
                <a:latin typeface="Courier" pitchFamily="49" charset="0"/>
              </a:rPr>
              <a:t>add $sp, $sp, 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solidFill>
                  <a:schemeClr val="folHlink"/>
                </a:solidFill>
                <a:latin typeface="Courier" pitchFamily="49" charset="0"/>
              </a:rPr>
              <a:t>lw $s1, -4($sp)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solidFill>
                  <a:schemeClr val="folHlink"/>
                </a:solidFill>
                <a:latin typeface="Courier" pitchFamily="49" charset="0"/>
              </a:rPr>
              <a:t>lw $s0, 0($sp)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// copy return value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move $s0, $v0 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4038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add: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// grab parameters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move $s0, $a0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move $s1, $a1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solidFill>
                  <a:schemeClr val="folHlink"/>
                </a:solidFill>
                <a:latin typeface="Courier" pitchFamily="49" charset="0"/>
              </a:rPr>
              <a:t>  st $ra, 0($sp)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solidFill>
                  <a:schemeClr val="folHlink"/>
                </a:solidFill>
                <a:latin typeface="Courier" pitchFamily="49" charset="0"/>
              </a:rPr>
              <a:t>  add $sp, $sp, -4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b="1" smtClean="0">
              <a:solidFill>
                <a:schemeClr val="folHlink"/>
              </a:solidFill>
              <a:latin typeface="Courier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// do work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add $s2, $s0, $s1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smtClean="0">
              <a:latin typeface="Courier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// return value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move $v0, $s2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solidFill>
                  <a:schemeClr val="folHlink"/>
                </a:solidFill>
                <a:latin typeface="Courier" pitchFamily="49" charset="0"/>
              </a:rPr>
              <a:t>  add $sp, $sp, 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solidFill>
                  <a:schemeClr val="folHlink"/>
                </a:solidFill>
                <a:latin typeface="Courier" pitchFamily="49" charset="0"/>
              </a:rPr>
              <a:t>  ld $ra, 0($sp)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return</a:t>
            </a: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4648200" y="1371600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Caller or callee save?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Caller save:  the caller should </a:t>
            </a:r>
            <a:r>
              <a:rPr lang="en-US" altLang="en-US" sz="2400" smtClean="0">
                <a:solidFill>
                  <a:schemeClr val="folHlink"/>
                </a:solidFill>
              </a:rPr>
              <a:t>protect itself</a:t>
            </a:r>
            <a:r>
              <a:rPr lang="en-US" altLang="en-US" sz="2400" smtClean="0"/>
              <a:t> by saving registers before the call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z="2400" smtClean="0"/>
              <a:t>Callee save:  a function should be </a:t>
            </a:r>
            <a:r>
              <a:rPr lang="en-US" altLang="en-US" sz="2400" smtClean="0">
                <a:solidFill>
                  <a:schemeClr val="folHlink"/>
                </a:solidFill>
              </a:rPr>
              <a:t>responsible</a:t>
            </a:r>
            <a:r>
              <a:rPr lang="en-US" altLang="en-US" sz="2400" smtClean="0"/>
              <a:t> and save values before using registers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z="2400" smtClean="0"/>
              <a:t>Neither?  Some registers can be treated as temporary.</a:t>
            </a:r>
          </a:p>
          <a:p>
            <a:pPr eaLnBrk="1" hangingPunct="1"/>
            <a:r>
              <a:rPr lang="en-US" altLang="en-US" sz="2400" smtClean="0"/>
              <a:t>Don’t do both!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z="2400" smtClean="0"/>
              <a:t>The basic question is – which registers to save, and who knows the answer.</a:t>
            </a:r>
          </a:p>
          <a:p>
            <a:pPr eaLnBrk="1" hangingPunct="1"/>
            <a:r>
              <a:rPr lang="en-US" altLang="en-US" sz="2400" smtClean="0"/>
              <a:t>Does the caller know if the callee is a </a:t>
            </a:r>
            <a:r>
              <a:rPr lang="en-US" altLang="en-US" sz="2400" smtClean="0">
                <a:solidFill>
                  <a:schemeClr val="folHlink"/>
                </a:solidFill>
              </a:rPr>
              <a:t>leaf</a:t>
            </a:r>
            <a:r>
              <a:rPr lang="en-US" altLang="en-US" sz="2400" smtClean="0"/>
              <a:t> routine?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In-lining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Some languages allow programmer to give a “significant” comment to compiler.</a:t>
            </a:r>
          </a:p>
          <a:p>
            <a:pPr lvl="1" eaLnBrk="1" hangingPunct="1"/>
            <a:r>
              <a:rPr lang="en-US" altLang="en-US" sz="2400" smtClean="0"/>
              <a:t>Compiler may choose to ignore the advice.  </a:t>
            </a:r>
            <a:r>
              <a:rPr lang="en-US" altLang="en-US" sz="2400" smtClean="0">
                <a:sym typeface="Wingdings" panose="05000000000000000000" pitchFamily="2" charset="2"/>
              </a:rPr>
              <a:t></a:t>
            </a:r>
            <a:endParaRPr lang="en-US" altLang="en-US" sz="2400" smtClean="0"/>
          </a:p>
          <a:p>
            <a:pPr eaLnBrk="1" hangingPunct="1"/>
            <a:r>
              <a:rPr lang="en-US" altLang="en-US" sz="2800" smtClean="0"/>
              <a:t>Ex.  “register” in C</a:t>
            </a:r>
          </a:p>
          <a:p>
            <a:pPr eaLnBrk="1" hangingPunct="1"/>
            <a:r>
              <a:rPr lang="en-US" altLang="en-US" sz="2800" smtClean="0"/>
              <a:t>“</a:t>
            </a:r>
            <a:r>
              <a:rPr lang="en-US" altLang="en-US" sz="2800" smtClean="0">
                <a:solidFill>
                  <a:schemeClr val="folHlink"/>
                </a:solidFill>
              </a:rPr>
              <a:t>inline</a:t>
            </a:r>
            <a:r>
              <a:rPr lang="en-US" altLang="en-US" sz="2800" smtClean="0"/>
              <a:t>” in Ada and C++</a:t>
            </a:r>
          </a:p>
          <a:p>
            <a:pPr lvl="1" eaLnBrk="1" hangingPunct="1"/>
            <a:r>
              <a:rPr lang="en-US" altLang="en-US" sz="2400" smtClean="0"/>
              <a:t>Tear down the function and expand it like a macro.</a:t>
            </a:r>
          </a:p>
          <a:p>
            <a:pPr lvl="1" eaLnBrk="1" hangingPunct="1"/>
            <a:r>
              <a:rPr lang="en-US" altLang="en-US" sz="2400" smtClean="0"/>
              <a:t>Saves a lot of overhead</a:t>
            </a:r>
          </a:p>
          <a:p>
            <a:pPr lvl="1" eaLnBrk="1" hangingPunct="1"/>
            <a:r>
              <a:rPr lang="en-US" altLang="en-US" sz="2400" smtClean="0"/>
              <a:t>Useful when function small and used a lot.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Subroutines</a:t>
            </a:r>
          </a:p>
          <a:p>
            <a:pPr eaLnBrk="1" hangingPunct="1"/>
            <a:r>
              <a:rPr lang="en-US" altLang="en-US" dirty="0" smtClean="0"/>
              <a:t>Static </a:t>
            </a:r>
            <a:r>
              <a:rPr lang="en-US" altLang="en-US" dirty="0" smtClean="0"/>
              <a:t>chain</a:t>
            </a:r>
          </a:p>
          <a:p>
            <a:pPr eaLnBrk="1" hangingPunct="1"/>
            <a:r>
              <a:rPr lang="en-US" altLang="en-US" dirty="0" smtClean="0"/>
              <a:t>Function instance graph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Static chain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Activation record needs to keep track of</a:t>
            </a:r>
          </a:p>
          <a:p>
            <a:pPr lvl="1" eaLnBrk="1" hangingPunct="1"/>
            <a:r>
              <a:rPr lang="en-US" altLang="en-US" sz="2400" smtClean="0"/>
              <a:t>Local saved information (registers)</a:t>
            </a:r>
          </a:p>
          <a:p>
            <a:pPr lvl="1" eaLnBrk="1" hangingPunct="1"/>
            <a:r>
              <a:rPr lang="en-US" altLang="en-US" sz="2400" smtClean="0"/>
              <a:t>Dynamic link:  return address</a:t>
            </a:r>
          </a:p>
          <a:p>
            <a:pPr lvl="1" eaLnBrk="1" hangingPunct="1"/>
            <a:r>
              <a:rPr lang="en-US" altLang="en-US" sz="2400" smtClean="0">
                <a:solidFill>
                  <a:schemeClr val="folHlink"/>
                </a:solidFill>
              </a:rPr>
              <a:t>Static link: </a:t>
            </a:r>
            <a:r>
              <a:rPr lang="en-US" altLang="en-US" sz="2400" smtClean="0"/>
              <a:t>pointer to function where I’m contained</a:t>
            </a:r>
            <a:endParaRPr lang="en-US" altLang="en-US" sz="2400" smtClean="0">
              <a:solidFill>
                <a:schemeClr val="folHlink"/>
              </a:solidFill>
            </a:endParaRPr>
          </a:p>
          <a:p>
            <a:pPr eaLnBrk="1" hangingPunct="1"/>
            <a:r>
              <a:rPr lang="en-US" altLang="en-US" sz="2800" smtClean="0"/>
              <a:t>We only need the static link in languages that support nested procedures.</a:t>
            </a:r>
          </a:p>
          <a:p>
            <a:pPr eaLnBrk="1" hangingPunct="1"/>
            <a:r>
              <a:rPr lang="en-US" altLang="en-US" sz="2800" smtClean="0"/>
              <a:t>Why static “chain” ?</a:t>
            </a:r>
          </a:p>
          <a:p>
            <a:pPr lvl="1" eaLnBrk="1" hangingPunct="1"/>
            <a:r>
              <a:rPr lang="en-US" altLang="en-US" sz="2400" smtClean="0"/>
              <a:t>When looking for a variable declaration, we may need to go up more than one level.</a:t>
            </a:r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graphicFrame>
        <p:nvGraphicFramePr>
          <p:cNvPr id="320515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14932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val="3831087145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10704682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val="3137628800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val="3502121118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72218298"/>
                    </a:ext>
                  </a:extLst>
                </a:gridCol>
              </a:tblGrid>
              <a:tr h="9448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Func on stack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Returns to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Static link to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Defines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examplestmt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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0450018"/>
                  </a:ext>
                </a:extLst>
              </a:tr>
              <a:tr h="7524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fun1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fun3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bigfun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a, d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a=b+c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069167"/>
                  </a:ext>
                </a:extLst>
              </a:tr>
              <a:tr h="7555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fun3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fun2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fun2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c, 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e=b+a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7771883"/>
                  </a:ext>
                </a:extLst>
              </a:tr>
              <a:tr h="7540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fun2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bigfun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bigfun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b, 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a=d+e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865431"/>
                  </a:ext>
                </a:extLst>
              </a:tr>
              <a:tr h="7524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bigfun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main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main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a, b, c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577379"/>
                  </a:ext>
                </a:extLst>
              </a:tr>
              <a:tr h="7555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main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7706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Variables in a {block}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C, C++ and Java use blocks where we can declare </a:t>
            </a:r>
            <a:r>
              <a:rPr lang="en-US" altLang="en-US" sz="2800" smtClean="0">
                <a:solidFill>
                  <a:schemeClr val="folHlink"/>
                </a:solidFill>
              </a:rPr>
              <a:t>very</a:t>
            </a:r>
            <a:r>
              <a:rPr lang="en-US" altLang="en-US" sz="2800" smtClean="0"/>
              <a:t> local variables.</a:t>
            </a:r>
          </a:p>
          <a:p>
            <a:pPr eaLnBrk="1" hangingPunct="1"/>
            <a:r>
              <a:rPr lang="en-US" altLang="en-US" sz="2800" smtClean="0"/>
              <a:t>Can treat as a “degerate” function, with its own activation record</a:t>
            </a:r>
          </a:p>
          <a:p>
            <a:pPr eaLnBrk="1" hangingPunct="1"/>
            <a:r>
              <a:rPr lang="en-US" altLang="en-US" sz="2800" smtClean="0"/>
              <a:t>More efficient way to store block’s variables:</a:t>
            </a:r>
          </a:p>
          <a:p>
            <a:pPr lvl="1" eaLnBrk="1" hangingPunct="1"/>
            <a:r>
              <a:rPr lang="en-US" altLang="en-US" sz="2400" smtClean="0"/>
              <a:t>Since we just “fall in” to blocks, we can allocate space after the other function’s variables</a:t>
            </a:r>
          </a:p>
          <a:p>
            <a:pPr lvl="1" eaLnBrk="1" hangingPunct="1"/>
            <a:r>
              <a:rPr lang="en-US" altLang="en-US" sz="2400" smtClean="0"/>
              <a:t>Blocks can share memory, because they are mutually exclusive.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{block} example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main()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int x, y, z;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while(...)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int a, b, c;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while(...)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  int d, 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while(...)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f, g;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}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Stack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  <p:graphicFrame>
        <p:nvGraphicFramePr>
          <p:cNvPr id="322565" name="Group 5"/>
          <p:cNvGraphicFramePr>
            <a:graphicFrameLocks noGrp="1"/>
          </p:cNvGraphicFramePr>
          <p:nvPr/>
        </p:nvGraphicFramePr>
        <p:xfrm>
          <a:off x="5029200" y="2362200"/>
          <a:ext cx="2133600" cy="3921127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1693130396"/>
                    </a:ext>
                  </a:extLst>
                </a:gridCol>
              </a:tblGrid>
              <a:tr h="434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717027"/>
                  </a:ext>
                </a:extLst>
              </a:tr>
              <a:tr h="436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7977344"/>
                  </a:ext>
                </a:extLst>
              </a:tr>
              <a:tr h="434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7648694"/>
                  </a:ext>
                </a:extLst>
              </a:tr>
              <a:tr h="436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 and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74461"/>
                  </a:ext>
                </a:extLst>
              </a:tr>
              <a:tr h="434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 and 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443322"/>
                  </a:ext>
                </a:extLst>
              </a:tr>
              <a:tr h="436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521832"/>
                  </a:ext>
                </a:extLst>
              </a:tr>
              <a:tr h="434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021974"/>
                  </a:ext>
                </a:extLst>
              </a:tr>
              <a:tr h="436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6417584"/>
                  </a:ext>
                </a:extLst>
              </a:tr>
              <a:tr h="434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Rest of main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94019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 instances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Very useful for compiler to know who calls what.</a:t>
            </a:r>
          </a:p>
          <a:p>
            <a:pPr lvl="1" eaLnBrk="1" hangingPunct="1"/>
            <a:r>
              <a:rPr lang="en-US" altLang="en-US" sz="2000" smtClean="0"/>
              <a:t>If functions a and b both call c, need to calculate different distances for both cases.</a:t>
            </a:r>
          </a:p>
          <a:p>
            <a:pPr eaLnBrk="1" hangingPunct="1"/>
            <a:r>
              <a:rPr lang="en-US" altLang="en-US" sz="2400" smtClean="0"/>
              <a:t>Function instance graph or “call graph”</a:t>
            </a:r>
          </a:p>
          <a:p>
            <a:pPr lvl="1" eaLnBrk="1" hangingPunct="1"/>
            <a:r>
              <a:rPr lang="en-US" altLang="en-US" sz="2000" smtClean="0"/>
              <a:t>NOT same thing as static nesting of functions!</a:t>
            </a:r>
          </a:p>
          <a:p>
            <a:pPr eaLnBrk="1" hangingPunct="1"/>
            <a:r>
              <a:rPr lang="en-US" altLang="en-US" sz="2400" smtClean="0"/>
              <a:t>Easy to draw by hand – try it!</a:t>
            </a:r>
          </a:p>
          <a:p>
            <a:pPr lvl="1" eaLnBrk="1" hangingPunct="1"/>
            <a:r>
              <a:rPr lang="en-US" altLang="en-US" sz="2000" smtClean="0"/>
              <a:t>Start with main</a:t>
            </a:r>
          </a:p>
          <a:p>
            <a:pPr lvl="1" eaLnBrk="1" hangingPunct="1"/>
            <a:r>
              <a:rPr lang="en-US" altLang="en-US" sz="2000" smtClean="0"/>
              <a:t>Draw tree one level at a time</a:t>
            </a:r>
          </a:p>
          <a:p>
            <a:pPr lvl="1" eaLnBrk="1" hangingPunct="1"/>
            <a:r>
              <a:rPr lang="en-US" altLang="en-US" sz="2000" smtClean="0"/>
              <a:t>Functions called by main become level 1 vertices</a:t>
            </a:r>
          </a:p>
          <a:p>
            <a:pPr lvl="1" eaLnBrk="1" hangingPunct="1"/>
            <a:r>
              <a:rPr lang="en-US" altLang="en-US" sz="2000" smtClean="0"/>
              <a:t>Functions called by level 1 become level 2, etc.</a:t>
            </a:r>
          </a:p>
          <a:p>
            <a:pPr lvl="1" eaLnBrk="1" hangingPunct="1"/>
            <a:r>
              <a:rPr lang="en-US" altLang="en-US" sz="2000" smtClean="0"/>
              <a:t>Functions at bottom are leaves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Finish chapter 9 (Advanced subroutine stuff)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/>
            <a:r>
              <a:rPr lang="en-US" altLang="en-US" sz="2800" smtClean="0"/>
              <a:t>Templates/generics</a:t>
            </a:r>
          </a:p>
          <a:p>
            <a:pPr eaLnBrk="1" hangingPunct="1"/>
            <a:r>
              <a:rPr lang="en-US" altLang="en-US" sz="2800" smtClean="0"/>
              <a:t>Exceptions</a:t>
            </a:r>
          </a:p>
          <a:p>
            <a:pPr eaLnBrk="1" hangingPunct="1"/>
            <a:r>
              <a:rPr lang="en-US" altLang="en-US" sz="2800" smtClean="0"/>
              <a:t>Co-routines &amp; concurrency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>
              <a:buFontTx/>
              <a:buNone/>
            </a:pPr>
            <a:r>
              <a:rPr lang="en-US" altLang="en-US" sz="2000" smtClean="0"/>
              <a:t>Be familiar with the ideas so you can recognize them, not so much book’s details.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Background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Sub-programs allow for modularity and information hiding.</a:t>
            </a:r>
          </a:p>
          <a:p>
            <a:pPr eaLnBrk="1" hangingPunct="1"/>
            <a:r>
              <a:rPr lang="en-US" altLang="en-US" dirty="0" smtClean="0"/>
              <a:t>Called:  functions, procedures, methods, subroutines, etc.</a:t>
            </a:r>
          </a:p>
          <a:p>
            <a:pPr eaLnBrk="1" hangingPunct="1"/>
            <a:r>
              <a:rPr lang="en-US" altLang="en-US" dirty="0" smtClean="0"/>
              <a:t>Need to communicate information !</a:t>
            </a:r>
          </a:p>
          <a:p>
            <a:pPr lvl="1" eaLnBrk="1" hangingPunct="1"/>
            <a:r>
              <a:rPr lang="en-US" altLang="en-US" dirty="0" smtClean="0"/>
              <a:t>Global data</a:t>
            </a:r>
          </a:p>
          <a:p>
            <a:pPr lvl="1" eaLnBrk="1" hangingPunct="1"/>
            <a:r>
              <a:rPr lang="en-US" altLang="en-US" dirty="0" smtClean="0"/>
              <a:t>Parameters to function</a:t>
            </a:r>
          </a:p>
          <a:p>
            <a:pPr lvl="1" eaLnBrk="1" hangingPunct="1"/>
            <a:r>
              <a:rPr lang="en-US" altLang="en-US" dirty="0" smtClean="0"/>
              <a:t>Return value(s) from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Generic functions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“Generic” </a:t>
            </a:r>
            <a:r>
              <a:rPr lang="en-US" altLang="en-US" sz="2400" dirty="0" err="1" smtClean="0"/>
              <a:t>a.k.a</a:t>
            </a:r>
            <a:r>
              <a:rPr lang="en-US" altLang="en-US" sz="2400" dirty="0" smtClean="0"/>
              <a:t> “template”</a:t>
            </a:r>
          </a:p>
          <a:p>
            <a:pPr eaLnBrk="1" hangingPunct="1"/>
            <a:r>
              <a:rPr lang="en-US" altLang="en-US" sz="2400" dirty="0" smtClean="0"/>
              <a:t>A function having a “general” parameter type</a:t>
            </a:r>
          </a:p>
          <a:p>
            <a:pPr lvl="1" eaLnBrk="1" hangingPunct="1"/>
            <a:r>
              <a:rPr lang="en-US" altLang="en-US" sz="2000" dirty="0" smtClean="0"/>
              <a:t>Code re-use; good for languages w/o OO.</a:t>
            </a:r>
          </a:p>
          <a:p>
            <a:pPr eaLnBrk="1" hangingPunct="1"/>
            <a:r>
              <a:rPr lang="en-US" altLang="en-US" sz="2400" dirty="0" smtClean="0"/>
              <a:t>Featured in Ada, C++, Java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You write a function and…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	compiler creates multiple versions, one for each </a:t>
            </a:r>
            <a:r>
              <a:rPr lang="en-US" altLang="en-US" sz="2400" dirty="0" smtClean="0">
                <a:solidFill>
                  <a:schemeClr val="folHlink"/>
                </a:solidFill>
              </a:rPr>
              <a:t>instantiated</a:t>
            </a:r>
            <a:r>
              <a:rPr lang="en-US" altLang="en-US" sz="2400" dirty="0" smtClean="0"/>
              <a:t> type.</a:t>
            </a:r>
          </a:p>
          <a:p>
            <a:pPr eaLnBrk="1" hangingPunct="1"/>
            <a:r>
              <a:rPr lang="en-US" altLang="en-US" sz="2400" dirty="0" smtClean="0"/>
              <a:t>Examples:  printing an array;  a linked list package.  </a:t>
            </a:r>
          </a:p>
          <a:p>
            <a:pPr eaLnBrk="1" hangingPunct="1"/>
            <a:r>
              <a:rPr lang="en-US" altLang="en-US" sz="2400" dirty="0" smtClean="0"/>
              <a:t>Java 1.5 extends concept to its collections.  </a:t>
            </a:r>
            <a:r>
              <a:rPr lang="en-US" altLang="en-US" sz="2400" dirty="0" smtClean="0">
                <a:sym typeface="Wingdings" panose="05000000000000000000" pitchFamily="2" charset="2"/>
              </a:rPr>
              <a:t></a:t>
            </a:r>
            <a:endParaRPr lang="en-US" altLang="en-US" sz="24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C++ Example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solidFill>
                  <a:schemeClr val="folHlink"/>
                </a:solidFill>
                <a:latin typeface="Courier" pitchFamily="49" charset="0"/>
              </a:rPr>
              <a:t>template&lt;class T&gt;      </a:t>
            </a:r>
            <a:r>
              <a:rPr lang="en-US" altLang="en-US" sz="2000" smtClean="0">
                <a:solidFill>
                  <a:schemeClr val="folHlink"/>
                </a:solidFill>
              </a:rPr>
              <a:t>// announce which params are template</a:t>
            </a:r>
            <a:endParaRPr lang="en-US" altLang="en-US" sz="2000" smtClean="0">
              <a:solidFill>
                <a:schemeClr val="folHlink"/>
              </a:solidFill>
              <a:latin typeface="Courier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void print_array(</a:t>
            </a:r>
            <a:r>
              <a:rPr lang="en-US" altLang="en-US" sz="2000" smtClean="0">
                <a:solidFill>
                  <a:schemeClr val="folHlink"/>
                </a:solidFill>
                <a:latin typeface="Courier" pitchFamily="49" charset="0"/>
              </a:rPr>
              <a:t>T</a:t>
            </a:r>
            <a:r>
              <a:rPr lang="en-US" altLang="en-US" sz="2000" smtClean="0">
                <a:latin typeface="Courier" pitchFamily="49" charset="0"/>
              </a:rPr>
              <a:t> *array, int count)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for (int i = 0; i &lt; count; ++i)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cout &lt;&lt; array[i] &lt;&lt; endl;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-----------------------------------------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int a[10];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float f[30];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double x[50];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print_array(a, 10);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print_array(f, 30);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print_array(x, 50);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Generic in Java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You have seen generic classes in Java</a:t>
            </a:r>
          </a:p>
          <a:p>
            <a:pPr eaLnBrk="1" hangingPunct="1"/>
            <a:r>
              <a:rPr lang="en-US" altLang="en-US" sz="2800" smtClean="0"/>
              <a:t>Ex.  ArrayList&lt;String&gt;</a:t>
            </a:r>
          </a:p>
          <a:p>
            <a:pPr eaLnBrk="1" hangingPunct="1"/>
            <a:r>
              <a:rPr lang="en-US" altLang="en-US" sz="2800" smtClean="0"/>
              <a:t>Why is it called generic?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Behind the scenes implementation – all instantiations can share code, because of “Object” type</a:t>
            </a:r>
          </a:p>
          <a:p>
            <a:pPr lvl="1" eaLnBrk="1" hangingPunct="1"/>
            <a:r>
              <a:rPr lang="en-US" altLang="en-US" sz="2400" smtClean="0"/>
              <a:t>Primary advantage is we don’t need casts.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Exceptions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Fortran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	if accumulator overflow labelX, labelY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	if quotient overflow labelX, labelY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	</a:t>
            </a:r>
            <a:r>
              <a:rPr lang="en-US" altLang="en-US" sz="2400" smtClean="0"/>
              <a:t>Designed to mirror instructions on the IBM 704</a:t>
            </a:r>
            <a:endParaRPr lang="en-US" altLang="en-US" sz="2400" smtClean="0">
              <a:latin typeface="Courier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PL/I … the “on” statement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unusual </a:t>
            </a:r>
            <a:r>
              <a:rPr lang="en-US" altLang="en-US" sz="2400" smtClean="0">
                <a:solidFill>
                  <a:schemeClr val="folHlink"/>
                </a:solidFill>
              </a:rPr>
              <a:t>dynamic</a:t>
            </a:r>
            <a:r>
              <a:rPr lang="en-US" altLang="en-US" sz="2400" smtClean="0"/>
              <a:t> binding:  handle exception if the condition </a:t>
            </a:r>
            <a:r>
              <a:rPr lang="en-US" altLang="en-US" sz="2400" smtClean="0">
                <a:solidFill>
                  <a:schemeClr val="folHlink"/>
                </a:solidFill>
              </a:rPr>
              <a:t>ever</a:t>
            </a:r>
            <a:r>
              <a:rPr lang="en-US" altLang="en-US" sz="2400" smtClean="0"/>
              <a:t> arises in the program, not where the ON statement resides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 signals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Can write handler routine to catch signals (e.g. bus error, segmentation fault, kill) when they occur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Exceptions today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Ada, C++, Java use the “try/catch” method you are used to  </a:t>
            </a:r>
            <a:r>
              <a:rPr lang="en-US" altLang="en-US" sz="2800" smtClean="0">
                <a:sym typeface="Wingdings" panose="05000000000000000000" pitchFamily="2" charset="2"/>
              </a:rPr>
              <a:t> </a:t>
            </a:r>
            <a:r>
              <a:rPr lang="en-US" altLang="en-US" sz="2800" smtClean="0">
                <a:solidFill>
                  <a:schemeClr val="folHlink"/>
                </a:solidFill>
                <a:sym typeface="Wingdings" panose="05000000000000000000" pitchFamily="2" charset="2"/>
              </a:rPr>
              <a:t>statically</a:t>
            </a:r>
            <a:r>
              <a:rPr lang="en-US" altLang="en-US" sz="2800" smtClean="0">
                <a:sym typeface="Wingdings" panose="05000000000000000000" pitchFamily="2" charset="2"/>
              </a:rPr>
              <a:t> bound</a:t>
            </a:r>
            <a:endParaRPr lang="en-US" altLang="en-US" sz="2800" smtClean="0"/>
          </a:p>
          <a:p>
            <a:pPr eaLnBrk="1" hangingPunct="1"/>
            <a:r>
              <a:rPr lang="en-US" altLang="en-US" sz="2800" smtClean="0"/>
              <a:t>Programmer can immediately implement contigency plan in case something goes wrong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Major advantage of handling exceptions – program doesn’t have to die right away</a:t>
            </a:r>
          </a:p>
          <a:p>
            <a:pPr lvl="1" eaLnBrk="1" hangingPunct="1"/>
            <a:r>
              <a:rPr lang="en-US" altLang="en-US" sz="2400" smtClean="0"/>
              <a:t>Can treat as normal control flow.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Here’s an example of using exception handling as ordinary control flow.  </a:t>
            </a:r>
          </a:p>
          <a:p>
            <a:pPr eaLnBrk="1" hangingPunct="1"/>
            <a:r>
              <a:rPr lang="en-US" altLang="en-US" sz="2400" smtClean="0"/>
              <a:t>Let’s say we have several files all of the form </a:t>
            </a:r>
            <a:r>
              <a:rPr lang="en-US" altLang="en-US" sz="1800" smtClean="0">
                <a:latin typeface="Courier" pitchFamily="49" charset="0"/>
              </a:rPr>
              <a:t>adr__.txt</a:t>
            </a:r>
            <a:r>
              <a:rPr lang="en-US" altLang="en-US" sz="2400" smtClean="0"/>
              <a:t> where the blank is a 2 digit number, and there are only a few files missing at this time.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for name = "adr00.txt" to   	    "adr99.txt"</a:t>
            </a:r>
          </a:p>
          <a:p>
            <a:pPr eaLnBrk="1" hangingPunct="1"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  try { </a:t>
            </a:r>
          </a:p>
          <a:p>
            <a:pPr eaLnBrk="1" hangingPunct="1"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  	    open the file </a:t>
            </a:r>
          </a:p>
          <a:p>
            <a:pPr eaLnBrk="1" hangingPunct="1"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  }</a:t>
            </a:r>
          </a:p>
          <a:p>
            <a:pPr eaLnBrk="1" hangingPunct="1"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  catch (file_not_found) { 	continue to </a:t>
            </a:r>
          </a:p>
          <a:p>
            <a:pPr eaLnBrk="1" hangingPunct="1"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		next filename </a:t>
            </a:r>
          </a:p>
          <a:p>
            <a:pPr eaLnBrk="1" hangingPunct="1"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  }</a:t>
            </a:r>
          </a:p>
          <a:p>
            <a:pPr eaLnBrk="1" hangingPunct="1">
              <a:buFontTx/>
              <a:buNone/>
            </a:pPr>
            <a:endParaRPr lang="en-US" altLang="en-US" sz="180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  // rest of loop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Concurrency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Two ways to implement </a:t>
            </a:r>
          </a:p>
          <a:p>
            <a:pPr lvl="1" eaLnBrk="1" hangingPunct="1"/>
            <a:r>
              <a:rPr lang="en-US" altLang="en-US" sz="2400" smtClean="0">
                <a:solidFill>
                  <a:schemeClr val="folHlink"/>
                </a:solidFill>
              </a:rPr>
              <a:t>Threads</a:t>
            </a:r>
            <a:r>
              <a:rPr lang="en-US" altLang="en-US" sz="2400" smtClean="0"/>
              <a:t>:  have the 2 functions run simultaneously, with different run-time stacks (chapter 12)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/>
              <a:t>		Ada &amp; Java</a:t>
            </a:r>
          </a:p>
          <a:p>
            <a:pPr lvl="1" eaLnBrk="1" hangingPunct="1"/>
            <a:r>
              <a:rPr lang="en-US" altLang="en-US" sz="2400" smtClean="0">
                <a:solidFill>
                  <a:schemeClr val="folHlink"/>
                </a:solidFill>
              </a:rPr>
              <a:t>Co-Routines</a:t>
            </a:r>
            <a:r>
              <a:rPr lang="en-US" altLang="en-US" sz="2400" smtClean="0"/>
              <a:t>:  2 functions just exist at same time, but take turns running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/>
              <a:t>		Simula &amp; Modula-2</a:t>
            </a:r>
          </a:p>
          <a:p>
            <a:pPr lvl="1" eaLnBrk="1" hangingPunct="1">
              <a:buFontTx/>
              <a:buNone/>
            </a:pPr>
            <a:endParaRPr lang="en-US" altLang="en-US" sz="2400" smtClean="0"/>
          </a:p>
          <a:p>
            <a:pPr eaLnBrk="1" hangingPunct="1">
              <a:buFontTx/>
              <a:buNone/>
            </a:pPr>
            <a:r>
              <a:rPr lang="en-US" altLang="en-US" sz="2000" smtClean="0"/>
              <a:t>Hint:  since the only 2 languages that use co-routines are pretty old, you can tell people have migrated to the thread model.</a:t>
            </a:r>
          </a:p>
          <a:p>
            <a:pPr eaLnBrk="1" hangingPunct="1">
              <a:buFontTx/>
              <a:buNone/>
            </a:pPr>
            <a:endParaRPr lang="en-US" altLang="en-US" sz="200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Co-routines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Instead of “calling” the other function, we have various </a:t>
            </a:r>
            <a:r>
              <a:rPr lang="en-US" altLang="en-US" sz="2000" dirty="0" smtClean="0">
                <a:latin typeface="Courier" pitchFamily="49" charset="0"/>
              </a:rPr>
              <a:t>transfer</a:t>
            </a:r>
            <a:r>
              <a:rPr lang="en-US" altLang="en-US" sz="2400" dirty="0" smtClean="0"/>
              <a:t> points</a:t>
            </a:r>
            <a:r>
              <a:rPr lang="en-US" altLang="en-US" sz="2800" dirty="0" smtClean="0"/>
              <a:t>.</a:t>
            </a:r>
          </a:p>
          <a:p>
            <a:pPr eaLnBrk="1" hangingPunct="1"/>
            <a:r>
              <a:rPr lang="en-US" altLang="en-US" sz="2400" dirty="0" smtClean="0"/>
              <a:t>When we transfer to another function, we don’t necessarily begin at the top of that function!  We resume where we left off.</a:t>
            </a:r>
          </a:p>
          <a:p>
            <a:pPr eaLnBrk="1" hangingPunct="1"/>
            <a:r>
              <a:rPr lang="en-US" altLang="en-US" sz="2400" dirty="0" smtClean="0">
                <a:solidFill>
                  <a:schemeClr val="folHlink"/>
                </a:solidFill>
              </a:rPr>
              <a:t>What is difference between co-routine &amp; thread: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folHlink"/>
                </a:solidFill>
              </a:rPr>
              <a:t>Co-routine explicitly says when to switch to other function, giving programmer more control.</a:t>
            </a:r>
          </a:p>
          <a:p>
            <a:pPr eaLnBrk="1" hangingPunct="1"/>
            <a:r>
              <a:rPr lang="en-US" altLang="en-US" sz="2400" dirty="0" smtClean="0"/>
              <a:t>Implementation:  every co-routine needs to be “detached” from the main run-time stack, because the calls &amp; returns are not linear anymore.  (p. </a:t>
            </a:r>
            <a:r>
              <a:rPr lang="en-US" altLang="en-US" sz="2400" smtClean="0"/>
              <a:t>454)</a:t>
            </a:r>
            <a:endParaRPr lang="en-US" alt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Terminology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chemeClr val="folHlink"/>
                </a:solidFill>
              </a:rPr>
              <a:t>Formal parameters</a:t>
            </a:r>
            <a:r>
              <a:rPr lang="en-US" altLang="en-US" sz="2800" dirty="0" smtClean="0"/>
              <a:t> are declared with function header</a:t>
            </a:r>
          </a:p>
          <a:p>
            <a:pPr eaLnBrk="1" hangingPunct="1"/>
            <a:endParaRPr lang="en-US" altLang="en-US" sz="1400" dirty="0" smtClean="0"/>
          </a:p>
          <a:p>
            <a:pPr eaLnBrk="1" hangingPunct="1"/>
            <a:r>
              <a:rPr lang="en-US" altLang="en-US" sz="2800" dirty="0" smtClean="0">
                <a:solidFill>
                  <a:schemeClr val="folHlink"/>
                </a:solidFill>
              </a:rPr>
              <a:t>Actual parameters</a:t>
            </a:r>
            <a:r>
              <a:rPr lang="en-US" altLang="en-US" sz="2800" dirty="0" smtClean="0"/>
              <a:t> (or arguments) appear in call to function</a:t>
            </a:r>
          </a:p>
          <a:p>
            <a:pPr eaLnBrk="1" hangingPunct="1"/>
            <a:endParaRPr lang="en-US" altLang="en-US" sz="1400" dirty="0" smtClean="0"/>
          </a:p>
          <a:p>
            <a:pPr eaLnBrk="1" hangingPunct="1"/>
            <a:r>
              <a:rPr lang="en-US" altLang="en-US" sz="2800" dirty="0" smtClean="0"/>
              <a:t>Return value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main()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int x;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x = add(7, 4);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en-US" sz="20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int add(int a, int b)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return a + b;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en-US" sz="2000" smtClean="0">
              <a:latin typeface="Courier New" panose="02070309020205020404" pitchFamily="49" charset="0"/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6400800" y="30480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858000" y="30480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096000" y="45720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 flipV="1">
            <a:off x="5257800" y="3048000"/>
            <a:ext cx="1066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Parameter passing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Call (or pass) by </a:t>
            </a:r>
            <a:r>
              <a:rPr lang="en-US" altLang="en-US" sz="2800" smtClean="0">
                <a:solidFill>
                  <a:schemeClr val="folHlink"/>
                </a:solidFill>
              </a:rPr>
              <a:t>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Common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Call by </a:t>
            </a:r>
            <a:r>
              <a:rPr lang="en-US" altLang="en-US" sz="2800" smtClean="0">
                <a:solidFill>
                  <a:schemeClr val="folHlink"/>
                </a:solidFill>
              </a:rPr>
              <a:t>result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Good if you want to “return” multiple values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Call by </a:t>
            </a:r>
            <a:r>
              <a:rPr lang="en-US" altLang="en-US" sz="2800" smtClean="0">
                <a:solidFill>
                  <a:schemeClr val="folHlink"/>
                </a:solidFill>
              </a:rPr>
              <a:t>value-result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Actually, there are 2 versions of this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Call by </a:t>
            </a:r>
            <a:r>
              <a:rPr lang="en-US" altLang="en-US" sz="2800" smtClean="0">
                <a:solidFill>
                  <a:schemeClr val="folHlink"/>
                </a:solidFill>
              </a:rPr>
              <a:t>reference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Common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Call by </a:t>
            </a:r>
            <a:r>
              <a:rPr lang="en-US" altLang="en-US" sz="2800" smtClean="0">
                <a:solidFill>
                  <a:schemeClr val="folHlink"/>
                </a:solidFill>
              </a:rPr>
              <a:t>name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What values are in a[1] and a[2] for the following parameter modes ?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Value</a:t>
            </a:r>
          </a:p>
          <a:p>
            <a:pPr eaLnBrk="1" hangingPunct="1"/>
            <a:r>
              <a:rPr lang="en-US" altLang="en-US" sz="2800" smtClean="0"/>
              <a:t>Value-result</a:t>
            </a:r>
          </a:p>
          <a:p>
            <a:pPr eaLnBrk="1" hangingPunct="1"/>
            <a:r>
              <a:rPr lang="en-US" altLang="en-US" sz="2800" smtClean="0"/>
              <a:t>Reference</a:t>
            </a:r>
          </a:p>
          <a:p>
            <a:pPr eaLnBrk="1" hangingPunct="1"/>
            <a:r>
              <a:rPr lang="en-US" altLang="en-US" sz="2800" smtClean="0"/>
              <a:t>Name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int i, a[10];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main() {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a[1] = 1;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a[2] = 2;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i = 1;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fun(a[i]);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void fun(int x) {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a[1] = 6;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i = 2;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x = x + 3;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Call by value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The value of a[i] gets substituted for x.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a[i] = a[1] = 1, so x =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fun():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</a:rPr>
              <a:t>a[1] becomes 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i becomes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x becomes 4, but local so we throw it away.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</a:rPr>
              <a:t>a[2] stays at 2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int i, a[10];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main()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a[1] = 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a[2] = 2;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i = 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fun(a[i]);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void fun(int x)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a[1] = 6;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i = 2;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x = x + 3;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Call by value-result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953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Value of a[i] (1) passed into x.  Parameter is </a:t>
            </a:r>
            <a:r>
              <a:rPr lang="en-US" altLang="en-US" sz="2000" u="sng" smtClean="0"/>
              <a:t>also</a:t>
            </a:r>
            <a:r>
              <a:rPr lang="en-US" altLang="en-US" sz="2000" smtClean="0"/>
              <a:t> a return value.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fun():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a[1] becomes 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i becomes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x becomes 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Return value 4 is assigned to parameter a[i].  But what does “a[i]” mean?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New binding:  </a:t>
            </a:r>
            <a:r>
              <a:rPr lang="en-US" altLang="en-US" sz="2000" smtClean="0">
                <a:solidFill>
                  <a:schemeClr val="folHlink"/>
                </a:solidFill>
              </a:rPr>
              <a:t>a[2]=4 and a[1] stays 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Old binding:  </a:t>
            </a:r>
            <a:r>
              <a:rPr lang="en-US" altLang="en-US" sz="2000" smtClean="0">
                <a:solidFill>
                  <a:schemeClr val="folHlink"/>
                </a:solidFill>
              </a:rPr>
              <a:t>a[1]=4 and a[2] stays 2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Two variants of value-result!  Old-binding is more common.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91200" y="1600200"/>
            <a:ext cx="2895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int i, a[10];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main()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a[1] = 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a[2] = 2;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i = 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fun(a[i]);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void fun(int x)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a[1] = 6;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i = 2;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x = x + 3;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Call by reference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fun() receives reference to a[i], so fun() is allowed to change it.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So every time we see x in fun(), it’s really a[1].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fun():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a[1] becomes 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i becomes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</a:rPr>
              <a:t>a[1] becomes 9</a:t>
            </a:r>
            <a:r>
              <a:rPr lang="en-US" altLang="en-US" sz="2400" smtClean="0"/>
              <a:t>  </a:t>
            </a:r>
            <a:r>
              <a:rPr lang="en-US" altLang="en-US" sz="2400" smtClean="0">
                <a:sym typeface="Wingdings" panose="05000000000000000000" pitchFamily="2" charset="2"/>
              </a:rPr>
              <a:t>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  <a:sym typeface="Wingdings" panose="05000000000000000000" pitchFamily="2" charset="2"/>
              </a:rPr>
              <a:t>a[2] stays at 2</a:t>
            </a:r>
            <a:endParaRPr lang="en-US" altLang="en-US" sz="2400" smtClean="0">
              <a:solidFill>
                <a:schemeClr val="folHlink"/>
              </a:solidFill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int i, a[10];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main()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a[1] = 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a[2] = 2;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i = 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fun(a[i]);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void fun(int x)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a[1] = 6;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i = 2;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x = x + 3;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2426</Words>
  <Application>Microsoft Office PowerPoint</Application>
  <PresentationFormat>On-screen Show (4:3)</PresentationFormat>
  <Paragraphs>504</Paragraphs>
  <Slides>37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Arial Unicode MS</vt:lpstr>
      <vt:lpstr>Courier</vt:lpstr>
      <vt:lpstr>Courier New</vt:lpstr>
      <vt:lpstr>Wingdings</vt:lpstr>
      <vt:lpstr>Default Design</vt:lpstr>
      <vt:lpstr>CS 363 – Chapter 9</vt:lpstr>
      <vt:lpstr>Other topics</vt:lpstr>
      <vt:lpstr>Background</vt:lpstr>
      <vt:lpstr>Terminology</vt:lpstr>
      <vt:lpstr>Parameter passing</vt:lpstr>
      <vt:lpstr>Example</vt:lpstr>
      <vt:lpstr>Call by value</vt:lpstr>
      <vt:lpstr>Call by value-result</vt:lpstr>
      <vt:lpstr>Call by reference</vt:lpstr>
      <vt:lpstr>Call by name</vt:lpstr>
      <vt:lpstr>Which do they use?</vt:lpstr>
      <vt:lpstr>PowerPoint Presentation</vt:lpstr>
      <vt:lpstr>Default parameters</vt:lpstr>
      <vt:lpstr>Named parameters</vt:lpstr>
      <vt:lpstr>Variable arguments</vt:lpstr>
      <vt:lpstr>Run-time stack</vt:lpstr>
      <vt:lpstr>Calling sequence</vt:lpstr>
      <vt:lpstr>Example</vt:lpstr>
      <vt:lpstr>Save return address…</vt:lpstr>
      <vt:lpstr>Save registers</vt:lpstr>
      <vt:lpstr>Caller or callee save?</vt:lpstr>
      <vt:lpstr>In-lining</vt:lpstr>
      <vt:lpstr>PowerPoint Presentation</vt:lpstr>
      <vt:lpstr>Static chain</vt:lpstr>
      <vt:lpstr>Example</vt:lpstr>
      <vt:lpstr>Variables in a {block}</vt:lpstr>
      <vt:lpstr>{block} example</vt:lpstr>
      <vt:lpstr>Function instances</vt:lpstr>
      <vt:lpstr>PowerPoint Presentation</vt:lpstr>
      <vt:lpstr>Generic functions</vt:lpstr>
      <vt:lpstr>C++ Example</vt:lpstr>
      <vt:lpstr>Generic in Java</vt:lpstr>
      <vt:lpstr>Exceptions</vt:lpstr>
      <vt:lpstr>Exceptions today</vt:lpstr>
      <vt:lpstr>Example</vt:lpstr>
      <vt:lpstr>Concurrency</vt:lpstr>
      <vt:lpstr>Co-routines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Healy</dc:creator>
  <cp:lastModifiedBy>Chris Healy</cp:lastModifiedBy>
  <cp:revision>18</cp:revision>
  <cp:lastPrinted>1601-01-01T00:00:00Z</cp:lastPrinted>
  <dcterms:created xsi:type="dcterms:W3CDTF">1601-01-01T00:00:00Z</dcterms:created>
  <dcterms:modified xsi:type="dcterms:W3CDTF">2017-11-12T21:25:56Z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