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516" r:id="rId2"/>
    <p:sldId id="517" r:id="rId3"/>
    <p:sldId id="518" r:id="rId4"/>
    <p:sldId id="519" r:id="rId5"/>
    <p:sldId id="520" r:id="rId6"/>
    <p:sldId id="521" r:id="rId7"/>
    <p:sldId id="522" r:id="rId8"/>
    <p:sldId id="523" r:id="rId9"/>
    <p:sldId id="524" r:id="rId10"/>
    <p:sldId id="525" r:id="rId11"/>
    <p:sldId id="526" r:id="rId12"/>
    <p:sldId id="527" r:id="rId13"/>
    <p:sldId id="528" r:id="rId14"/>
    <p:sldId id="529" r:id="rId15"/>
    <p:sldId id="530" r:id="rId16"/>
    <p:sldId id="531" r:id="rId17"/>
    <p:sldId id="53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416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D5446FC-E8A3-444A-9C59-37BCA37509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11?  We’re in bankruptcy!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5446FC-E8A3-444A-9C59-37BCA375099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66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80C18-074F-4B34-BD1E-1108F217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90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E6FAD-F23E-4651-B171-3AED7CE6E2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93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AAFBC-9A5C-4B07-B59B-535A2918AA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779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2A00F-BA54-4D08-849B-5BB3FBABE4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074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2415E-3F34-4658-B318-F03F00388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245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2DFAB-BF3E-4C63-83C5-556FD77A3D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191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C6750-D05C-4EE3-BC8C-B2E9C4718E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49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B01A3-7684-449A-A767-5A93A4E912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14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D7A97-251E-4C16-AD9C-D04165A064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41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9250F-296E-47C2-9733-152841529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11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03A1A-967B-4689-BF31-C1EA2A34CC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37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90DF4-B4F2-4DF3-A98C-CAF19B3274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87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A1322-E0A3-4A06-ACD7-F83F8A087B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3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03C3C-C571-4280-9EED-AC0781BC3E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08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1F844-6E5E-488B-8294-38A586BAB1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50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0430382-DEDC-4A92-8C88-EDB3251E1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 36 – Chapter 11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dirty="0" smtClean="0"/>
              <a:t>Functional programming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Features</a:t>
            </a:r>
          </a:p>
          <a:p>
            <a:pPr eaLnBrk="1" hangingPunct="1"/>
            <a:r>
              <a:rPr lang="en-US" altLang="en-US" dirty="0" smtClean="0"/>
              <a:t>Practice</a:t>
            </a:r>
          </a:p>
          <a:p>
            <a:pPr lvl="1" eaLnBrk="1" hangingPunct="1"/>
            <a:r>
              <a:rPr lang="en-US" altLang="en-US" dirty="0" smtClean="0"/>
              <a:t>Here’s a Scheme interpreter I found…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chemeClr val="folHlink"/>
                </a:solidFill>
              </a:rPr>
              <a:t>http</a:t>
            </a:r>
            <a:r>
              <a:rPr lang="en-US" altLang="en-US" dirty="0" smtClean="0">
                <a:solidFill>
                  <a:schemeClr val="folHlink"/>
                </a:solidFill>
              </a:rPr>
              <a:t>://sourceforge.net/projects/sisc</a:t>
            </a:r>
            <a:endParaRPr lang="en-US" altLang="en-US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 on list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Recall the built-in functions </a:t>
            </a:r>
            <a:r>
              <a:rPr lang="en-US" altLang="en-US" sz="2400" dirty="0" smtClean="0">
                <a:solidFill>
                  <a:schemeClr val="folHlink"/>
                </a:solidFill>
              </a:rPr>
              <a:t>car</a:t>
            </a:r>
            <a:r>
              <a:rPr lang="en-US" altLang="en-US" sz="2400" dirty="0" smtClean="0"/>
              <a:t> and </a:t>
            </a:r>
            <a:r>
              <a:rPr lang="en-US" altLang="en-US" sz="2400" dirty="0" err="1" smtClean="0">
                <a:solidFill>
                  <a:schemeClr val="folHlink"/>
                </a:solidFill>
              </a:rPr>
              <a:t>cdr</a:t>
            </a:r>
            <a:r>
              <a:rPr lang="en-US" altLang="en-US" sz="2400" dirty="0" err="1" smtClean="0"/>
              <a:t>.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“</a:t>
            </a:r>
            <a:r>
              <a:rPr lang="en-US" altLang="en-US" sz="2400" dirty="0" err="1" smtClean="0"/>
              <a:t>caddr</a:t>
            </a:r>
            <a:r>
              <a:rPr lang="en-US" altLang="en-US" sz="2400" dirty="0" smtClean="0"/>
              <a:t>” is abbreviation of (c</a:t>
            </a:r>
            <a:r>
              <a:rPr lang="en-US" altLang="en-US" sz="2400" dirty="0" smtClean="0">
                <a:solidFill>
                  <a:schemeClr val="folHlink"/>
                </a:solidFill>
              </a:rPr>
              <a:t>a</a:t>
            </a:r>
            <a:r>
              <a:rPr lang="en-US" altLang="en-US" sz="2400" dirty="0" smtClean="0"/>
              <a:t>r (</a:t>
            </a:r>
            <a:r>
              <a:rPr lang="en-US" altLang="en-US" sz="2400" dirty="0" err="1" smtClean="0"/>
              <a:t>c</a:t>
            </a:r>
            <a:r>
              <a:rPr lang="en-US" altLang="en-US" sz="2400" dirty="0" err="1" smtClean="0">
                <a:solidFill>
                  <a:schemeClr val="folHlink"/>
                </a:solidFill>
              </a:rPr>
              <a:t>d</a:t>
            </a:r>
            <a:r>
              <a:rPr lang="en-US" altLang="en-US" sz="2400" dirty="0" err="1" smtClean="0"/>
              <a:t>r</a:t>
            </a:r>
            <a:r>
              <a:rPr lang="en-US" altLang="en-US" sz="2400" dirty="0" smtClean="0"/>
              <a:t> (</a:t>
            </a:r>
            <a:r>
              <a:rPr lang="en-US" altLang="en-US" sz="2400" dirty="0" err="1" smtClean="0"/>
              <a:t>c</a:t>
            </a:r>
            <a:r>
              <a:rPr lang="en-US" altLang="en-US" sz="2400" dirty="0" err="1" smtClean="0">
                <a:solidFill>
                  <a:schemeClr val="folHlink"/>
                </a:solidFill>
              </a:rPr>
              <a:t>d</a:t>
            </a:r>
            <a:r>
              <a:rPr lang="en-US" altLang="en-US" sz="2400" dirty="0" err="1" smtClean="0"/>
              <a:t>r</a:t>
            </a:r>
            <a:r>
              <a:rPr lang="en-US" altLang="en-US" sz="2400" dirty="0" smtClean="0"/>
              <a:t> x)))</a:t>
            </a:r>
          </a:p>
          <a:p>
            <a:pPr eaLnBrk="1" hangingPunct="1"/>
            <a:endParaRPr lang="en-US" altLang="en-US" sz="24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(define third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(lambda (x) (</a:t>
            </a:r>
            <a:r>
              <a:rPr lang="en-US" altLang="en-US" sz="2000" dirty="0" err="1" smtClean="0">
                <a:latin typeface="Courier" pitchFamily="49" charset="0"/>
              </a:rPr>
              <a:t>caddr</a:t>
            </a:r>
            <a:r>
              <a:rPr lang="en-US" altLang="en-US" sz="2000" dirty="0" smtClean="0">
                <a:latin typeface="Courier" pitchFamily="49" charset="0"/>
              </a:rPr>
              <a:t> x))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(third </a:t>
            </a:r>
            <a:r>
              <a:rPr lang="en-US" altLang="en-US" sz="2000" dirty="0" smtClean="0">
                <a:latin typeface="Courier" pitchFamily="49" charset="0"/>
              </a:rPr>
              <a:t>'(sugar cereal pasta asparagus treacle)) </a:t>
            </a:r>
            <a:r>
              <a:rPr lang="en-US" altLang="en-US" sz="2000" dirty="0" smtClean="0"/>
              <a:t>returns </a:t>
            </a:r>
            <a:r>
              <a:rPr lang="en-US" altLang="en-US" sz="2000" dirty="0" smtClean="0"/>
              <a:t>pasta</a:t>
            </a:r>
            <a:endParaRPr lang="en-US" altLang="en-US" sz="2000" dirty="0" smtClean="0"/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Note that we need a quote for a </a:t>
            </a:r>
            <a:r>
              <a:rPr lang="en-US" altLang="en-US" sz="2000" dirty="0" smtClean="0">
                <a:solidFill>
                  <a:schemeClr val="folHlink"/>
                </a:solidFill>
              </a:rPr>
              <a:t>list-constant</a:t>
            </a:r>
            <a:r>
              <a:rPr lang="en-US" altLang="en-US" sz="2000" dirty="0" smtClean="0"/>
              <a:t> or an </a:t>
            </a:r>
            <a:r>
              <a:rPr lang="en-US" altLang="en-US" sz="2000" dirty="0" smtClean="0">
                <a:solidFill>
                  <a:schemeClr val="folHlink"/>
                </a:solidFill>
              </a:rPr>
              <a:t>atom</a:t>
            </a:r>
            <a:r>
              <a:rPr lang="en-US" altLang="en-US" sz="2000" dirty="0" smtClean="0"/>
              <a:t> from a list.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x</a:t>
            </a:r>
            <a:r>
              <a:rPr lang="en-US" altLang="en-US" sz="2000" dirty="0" smtClean="0"/>
              <a:t> means evaluate the variable x.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'x</a:t>
            </a:r>
            <a:r>
              <a:rPr lang="en-US" altLang="en-US" sz="2000" dirty="0" smtClean="0"/>
              <a:t> means don’t evaluate x.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Defining a list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(define list1 '(1 2 3))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(define list2 '((a b) (e f) (x y)))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list1		</a:t>
            </a:r>
            <a:r>
              <a:rPr lang="en-US" altLang="en-US" sz="2000" dirty="0" smtClean="0"/>
              <a:t>returns (1 2 3)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list2		</a:t>
            </a:r>
            <a:r>
              <a:rPr lang="en-US" altLang="en-US" sz="2000" dirty="0" smtClean="0"/>
              <a:t>returns ((a b) (e f) (x y))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Use </a:t>
            </a:r>
            <a:r>
              <a:rPr lang="en-US" altLang="en-US" sz="2000" dirty="0" smtClean="0">
                <a:solidFill>
                  <a:schemeClr val="folHlink"/>
                </a:solidFill>
              </a:rPr>
              <a:t>cons</a:t>
            </a:r>
            <a:r>
              <a:rPr lang="en-US" altLang="en-US" sz="2000" dirty="0" smtClean="0"/>
              <a:t> to add one element to a list, 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or </a:t>
            </a:r>
            <a:r>
              <a:rPr lang="en-US" altLang="en-US" sz="2000" dirty="0" smtClean="0">
                <a:solidFill>
                  <a:schemeClr val="folHlink"/>
                </a:solidFill>
              </a:rPr>
              <a:t>append</a:t>
            </a:r>
            <a:r>
              <a:rPr lang="en-US" altLang="en-US" sz="2000" dirty="0" smtClean="0"/>
              <a:t> for combining two lists.</a:t>
            </a:r>
          </a:p>
          <a:p>
            <a:pPr eaLnBrk="1" hangingPunct="1">
              <a:buFontTx/>
              <a:buNone/>
            </a:pPr>
            <a:endParaRPr lang="en-US" altLang="en-US" sz="1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(cons 8 list1)</a:t>
            </a:r>
            <a:r>
              <a:rPr lang="en-US" altLang="en-US" sz="2000" dirty="0" smtClean="0"/>
              <a:t>  does the same as  </a:t>
            </a:r>
            <a:r>
              <a:rPr lang="en-US" altLang="en-US" sz="2000" dirty="0" smtClean="0">
                <a:latin typeface="Courier" pitchFamily="49" charset="0"/>
              </a:rPr>
              <a:t>(append ‘(8) list1)</a:t>
            </a:r>
          </a:p>
          <a:p>
            <a:pPr eaLnBrk="1" hangingPunct="1">
              <a:buFontTx/>
              <a:buNone/>
            </a:pPr>
            <a:endParaRPr lang="en-US" altLang="en-US" sz="1000" dirty="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For review, what are: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(car list2)       (</a:t>
            </a:r>
            <a:r>
              <a:rPr lang="en-US" altLang="en-US" sz="2000" dirty="0" err="1" smtClean="0">
                <a:latin typeface="Courier" pitchFamily="49" charset="0"/>
              </a:rPr>
              <a:t>caar</a:t>
            </a:r>
            <a:r>
              <a:rPr lang="en-US" altLang="en-US" sz="2000" dirty="0" smtClean="0">
                <a:latin typeface="Courier" pitchFamily="49" charset="0"/>
              </a:rPr>
              <a:t> list2)       (</a:t>
            </a:r>
            <a:r>
              <a:rPr lang="en-US" altLang="en-US" sz="2000" dirty="0" err="1" smtClean="0">
                <a:latin typeface="Courier" pitchFamily="49" charset="0"/>
              </a:rPr>
              <a:t>cadar</a:t>
            </a:r>
            <a:r>
              <a:rPr lang="en-US" altLang="en-US" sz="2000" dirty="0" smtClean="0">
                <a:latin typeface="Courier" pitchFamily="49" charset="0"/>
              </a:rPr>
              <a:t> list2)</a:t>
            </a:r>
          </a:p>
          <a:p>
            <a:pPr eaLnBrk="1" hangingPunct="1">
              <a:buFontTx/>
              <a:buNone/>
            </a:pPr>
            <a:endParaRPr lang="en-US" altLang="en-US" sz="2000" dirty="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Appending to list2:</a:t>
            </a:r>
            <a:r>
              <a:rPr lang="en-US" altLang="en-US" sz="2000" dirty="0" smtClean="0">
                <a:latin typeface="Courier" pitchFamily="49" charset="0"/>
              </a:rPr>
              <a:t>  (append ‘((g h)) list2)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Multiple variables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 2 numbers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(define sum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(lambda (x y) (+ x y))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(sum 8 4)        returns 12</a:t>
            </a:r>
          </a:p>
          <a:p>
            <a:pPr eaLnBrk="1" hangingPunct="1"/>
            <a:r>
              <a:rPr lang="en-US" altLang="en-US" smtClean="0"/>
              <a:t>Add a list of numbers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(define sumlist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  (lambda (x) (+ (car x) (sumlist (cdr x))))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 Why is this wrong?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Better sumlist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When working with lists, it’s often helpful to use comparisons such as:</a:t>
            </a:r>
          </a:p>
          <a:p>
            <a:pPr lvl="1" eaLnBrk="1" hangingPunct="1"/>
            <a:r>
              <a:rPr lang="en-US" altLang="en-US" sz="2000" dirty="0" smtClean="0"/>
              <a:t>(</a:t>
            </a:r>
            <a:r>
              <a:rPr lang="en-US" altLang="en-US" sz="2000" dirty="0" smtClean="0">
                <a:solidFill>
                  <a:schemeClr val="folHlink"/>
                </a:solidFill>
              </a:rPr>
              <a:t>null?</a:t>
            </a:r>
            <a:r>
              <a:rPr lang="en-US" altLang="en-US" sz="2000" dirty="0" smtClean="0"/>
              <a:t> list) to see if a list is empty</a:t>
            </a:r>
          </a:p>
          <a:p>
            <a:pPr lvl="1" eaLnBrk="1" hangingPunct="1"/>
            <a:r>
              <a:rPr lang="en-US" altLang="en-US" sz="2000" dirty="0" smtClean="0"/>
              <a:t>(</a:t>
            </a:r>
            <a:r>
              <a:rPr lang="en-US" altLang="en-US" sz="2000" dirty="0" err="1" smtClean="0">
                <a:solidFill>
                  <a:schemeClr val="folHlink"/>
                </a:solidFill>
              </a:rPr>
              <a:t>eq</a:t>
            </a:r>
            <a:r>
              <a:rPr lang="en-US" altLang="en-US" sz="2000" dirty="0" smtClean="0">
                <a:solidFill>
                  <a:schemeClr val="folHlink"/>
                </a:solidFill>
              </a:rPr>
              <a:t>?</a:t>
            </a:r>
            <a:r>
              <a:rPr lang="en-US" altLang="en-US" sz="2000" dirty="0" smtClean="0"/>
              <a:t> x y) to see if two atoms are equal</a:t>
            </a:r>
          </a:p>
          <a:p>
            <a:pPr eaLnBrk="1" hangingPunct="1">
              <a:buFontTx/>
              <a:buNone/>
            </a:pPr>
            <a:endParaRPr lang="en-US" altLang="en-US" sz="2000" dirty="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(define </a:t>
            </a:r>
            <a:r>
              <a:rPr lang="en-US" altLang="en-US" sz="2000" dirty="0" err="1" smtClean="0">
                <a:latin typeface="Courier" pitchFamily="49" charset="0"/>
              </a:rPr>
              <a:t>sumlist</a:t>
            </a:r>
            <a:endParaRPr lang="en-US" altLang="en-US" sz="2000" dirty="0" smtClean="0">
              <a:latin typeface="Courier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(lambda (x) (</a:t>
            </a:r>
            <a:r>
              <a:rPr lang="en-US" altLang="en-US" sz="2000" dirty="0" err="1" smtClean="0">
                <a:latin typeface="Courier" pitchFamily="49" charset="0"/>
              </a:rPr>
              <a:t>cond</a:t>
            </a:r>
            <a:r>
              <a:rPr lang="en-US" altLang="en-US" sz="2000" dirty="0" smtClean="0">
                <a:latin typeface="Courier" pitchFamily="49" charset="0"/>
              </a:rPr>
              <a:t> ((null? x) 0)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                  (#t (+ (car x) (</a:t>
            </a:r>
            <a:r>
              <a:rPr lang="en-US" altLang="en-US" sz="2000" dirty="0" err="1" smtClean="0">
                <a:latin typeface="Courier" pitchFamily="49" charset="0"/>
              </a:rPr>
              <a:t>sumlist</a:t>
            </a:r>
            <a:r>
              <a:rPr lang="en-US" altLang="en-US" sz="2000" dirty="0" smtClean="0">
                <a:latin typeface="Courier" pitchFamily="49" charset="0"/>
              </a:rPr>
              <a:t> (</a:t>
            </a:r>
            <a:r>
              <a:rPr lang="en-US" altLang="en-US" sz="2000" dirty="0" err="1" smtClean="0">
                <a:latin typeface="Courier" pitchFamily="49" charset="0"/>
              </a:rPr>
              <a:t>cdr</a:t>
            </a:r>
            <a:r>
              <a:rPr lang="en-US" altLang="en-US" sz="2000" dirty="0" smtClean="0">
                <a:latin typeface="Courier" pitchFamily="49" charset="0"/>
              </a:rPr>
              <a:t> x))))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              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" pitchFamily="49" charset="0"/>
              </a:rPr>
              <a:t>(</a:t>
            </a:r>
            <a:r>
              <a:rPr lang="en-US" altLang="en-US" sz="2000" dirty="0" err="1" smtClean="0">
                <a:latin typeface="Courier" pitchFamily="49" charset="0"/>
              </a:rPr>
              <a:t>sumlist</a:t>
            </a:r>
            <a:r>
              <a:rPr lang="en-US" altLang="en-US" sz="2000" dirty="0" smtClean="0">
                <a:latin typeface="Courier" pitchFamily="49" charset="0"/>
              </a:rPr>
              <a:t> '(5 4 7 3 2 6 1 8 10 9))   </a:t>
            </a:r>
            <a:r>
              <a:rPr lang="en-US" altLang="en-US" sz="2000" dirty="0" smtClean="0"/>
              <a:t>returns 55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Creating functions in Scheme/Lisp</a:t>
            </a:r>
          </a:p>
          <a:p>
            <a:pPr eaLnBrk="1" hangingPunct="1">
              <a:buFontTx/>
              <a:buNone/>
            </a:pPr>
            <a:endParaRPr lang="en-US" altLang="en-US" sz="1600" smtClean="0"/>
          </a:p>
          <a:p>
            <a:pPr eaLnBrk="1" hangingPunct="1"/>
            <a:r>
              <a:rPr lang="en-US" altLang="en-US" smtClean="0"/>
              <a:t>List manipulation</a:t>
            </a:r>
          </a:p>
          <a:p>
            <a:pPr eaLnBrk="1" hangingPunct="1"/>
            <a:r>
              <a:rPr lang="en-US" altLang="en-US" smtClean="0"/>
              <a:t>Numerical examples</a:t>
            </a:r>
          </a:p>
          <a:p>
            <a:pPr eaLnBrk="1" hangingPunct="1"/>
            <a:r>
              <a:rPr lang="en-US" altLang="en-US" smtClean="0"/>
              <a:t>Database application</a:t>
            </a:r>
          </a:p>
          <a:p>
            <a:pPr lvl="1" eaLnBrk="1" hangingPunct="1"/>
            <a:r>
              <a:rPr lang="en-US" altLang="en-US" smtClean="0"/>
              <a:t>Property list</a:t>
            </a:r>
          </a:p>
          <a:p>
            <a:pPr lvl="1" eaLnBrk="1" hangingPunct="1"/>
            <a:r>
              <a:rPr lang="en-US" altLang="en-US" smtClean="0"/>
              <a:t>Association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Built-in functions</a:t>
            </a:r>
          </a:p>
          <a:p>
            <a:pPr lvl="1" eaLnBrk="1" hangingPunct="1"/>
            <a:r>
              <a:rPr lang="en-US" altLang="en-US" sz="2400" smtClean="0"/>
              <a:t>car, cdr, cons</a:t>
            </a:r>
          </a:p>
          <a:p>
            <a:pPr lvl="1" eaLnBrk="1" hangingPunct="1"/>
            <a:r>
              <a:rPr lang="en-US" altLang="en-US" sz="2400" smtClean="0"/>
              <a:t>cond</a:t>
            </a:r>
          </a:p>
          <a:p>
            <a:pPr lvl="1" eaLnBrk="1" hangingPunct="1"/>
            <a:r>
              <a:rPr lang="en-US" altLang="en-US" sz="2400" smtClean="0"/>
              <a:t>define, lambda</a:t>
            </a:r>
          </a:p>
          <a:p>
            <a:pPr lvl="1" eaLnBrk="1" hangingPunct="1"/>
            <a:r>
              <a:rPr lang="en-US" altLang="en-US" sz="2400" smtClean="0"/>
              <a:t>null?, eq?   (not to confuse with =)</a:t>
            </a:r>
          </a:p>
          <a:p>
            <a:pPr lvl="1" eaLnBrk="1" hangingPunct="1"/>
            <a:r>
              <a:rPr lang="en-US" altLang="en-US" sz="2400" smtClean="0"/>
              <a:t>display</a:t>
            </a:r>
          </a:p>
          <a:p>
            <a:pPr eaLnBrk="1" hangingPunct="1"/>
            <a:r>
              <a:rPr lang="en-US" altLang="en-US" sz="2800" smtClean="0"/>
              <a:t>Cambridge Polish notation:  (f x), not f(x)</a:t>
            </a:r>
          </a:p>
          <a:p>
            <a:pPr eaLnBrk="1" hangingPunct="1"/>
            <a:r>
              <a:rPr lang="en-US" altLang="en-US" sz="2800" smtClean="0"/>
              <a:t>Recursion replaces iteration</a:t>
            </a:r>
          </a:p>
          <a:p>
            <a:pPr eaLnBrk="1" hangingPunct="1"/>
            <a:r>
              <a:rPr lang="en-US" altLang="en-US" sz="2800" smtClean="0"/>
              <a:t>Elegant, compact, focus only on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Let’s begin with finding the length of a list.</a:t>
            </a:r>
          </a:p>
          <a:p>
            <a:pPr eaLnBrk="1" hangingPunct="1">
              <a:lnSpc>
                <a:spcPct val="90000"/>
              </a:lnSpc>
            </a:pPr>
            <a:endParaRPr lang="en-US" altLang="en-US" sz="1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(define length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  (lambda (L)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    (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cond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((null? L) 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          (#t (+ 1 (length (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cdr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L))))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   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 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(length '(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Klaatu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barada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nikto</a:t>
            </a:r>
            <a:r>
              <a:rPr lang="en-US" altLang="en-US" sz="2000" dirty="0" smtClean="0">
                <a:latin typeface="Courier New" panose="02070309020205020404" pitchFamily="49" charset="0"/>
              </a:rPr>
              <a:t>))  </a:t>
            </a:r>
            <a:r>
              <a:rPr lang="en-US" altLang="en-US" sz="20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 </a:t>
            </a:r>
            <a:r>
              <a:rPr lang="en-US" altLang="en-US" sz="2000" dirty="0" smtClean="0">
                <a:latin typeface="Arial Unicode MS" pitchFamily="34" charset="-128"/>
                <a:sym typeface="Wingdings" panose="05000000000000000000" pitchFamily="2" charset="2"/>
              </a:rPr>
              <a:t>returns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 dirty="0" smtClean="0">
              <a:latin typeface="Arial Unicode MS" pitchFamily="34" charset="-128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Arial Unicode MS" pitchFamily="34" charset="-128"/>
                <a:sym typeface="Wingdings" panose="05000000000000000000" pitchFamily="2" charset="2"/>
              </a:rPr>
              <a:t>Next:  we can write a similar function to count how many times a certain word appears in a list.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Further examples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u="sng" smtClean="0"/>
              <a:t>Basic list manipulation</a:t>
            </a:r>
          </a:p>
          <a:p>
            <a:pPr eaLnBrk="1" hangingPunct="1">
              <a:buFontTx/>
              <a:buNone/>
            </a:pPr>
            <a:endParaRPr lang="en-US" altLang="en-US" sz="1000" u="sng" smtClean="0"/>
          </a:p>
          <a:p>
            <a:pPr eaLnBrk="1" hangingPunct="1">
              <a:buFontTx/>
              <a:buNone/>
            </a:pPr>
            <a:r>
              <a:rPr lang="en-US" altLang="en-US" sz="2000" smtClean="0"/>
              <a:t>(number_matches word L)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  <a:p>
            <a:pPr eaLnBrk="1" hangingPunct="1">
              <a:buFontTx/>
              <a:buNone/>
            </a:pPr>
            <a:r>
              <a:rPr lang="en-US" altLang="en-US" sz="2000" smtClean="0"/>
              <a:t>(get_word L n)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(get_last_word L)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  <a:p>
            <a:pPr eaLnBrk="1" hangingPunct="1">
              <a:buFontTx/>
              <a:buNone/>
            </a:pPr>
            <a:r>
              <a:rPr lang="en-US" altLang="en-US" sz="2000" smtClean="0"/>
              <a:t>(replace_first L word)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(replace_cp)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(replace_word)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  <a:p>
            <a:pPr eaLnBrk="1" hangingPunct="1">
              <a:buFontTx/>
              <a:buNone/>
            </a:pPr>
            <a:r>
              <a:rPr lang="en-US" altLang="en-US" sz="2000" smtClean="0"/>
              <a:t>(reverse L)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u="sng" smtClean="0"/>
              <a:t>Number lists</a:t>
            </a:r>
          </a:p>
          <a:p>
            <a:pPr eaLnBrk="1" hangingPunct="1">
              <a:buFontTx/>
              <a:buNone/>
            </a:pPr>
            <a:endParaRPr lang="en-US" altLang="en-US" sz="1000" u="sng" smtClean="0"/>
          </a:p>
          <a:p>
            <a:pPr eaLnBrk="1" hangingPunct="1">
              <a:buFontTx/>
              <a:buNone/>
            </a:pPr>
            <a:r>
              <a:rPr lang="en-US" altLang="en-US" sz="2000" smtClean="0"/>
              <a:t>(abs L)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; more in lab </a:t>
            </a:r>
            <a:r>
              <a:rPr lang="en-US" altLang="en-US" sz="2000" smtClean="0">
                <a:sym typeface="Wingdings" panose="05000000000000000000" pitchFamily="2" charset="2"/>
              </a:rPr>
              <a:t></a:t>
            </a:r>
          </a:p>
          <a:p>
            <a:pPr eaLnBrk="1" hangingPunct="1">
              <a:buFontTx/>
              <a:buNone/>
            </a:pPr>
            <a:endParaRPr lang="en-US" altLang="en-US" sz="2000" smtClean="0"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000" u="sng" smtClean="0"/>
              <a:t>“Database” functions</a:t>
            </a:r>
          </a:p>
          <a:p>
            <a:pPr eaLnBrk="1" hangingPunct="1">
              <a:buFontTx/>
              <a:buNone/>
            </a:pPr>
            <a:endParaRPr lang="en-US" altLang="en-US" sz="1000" u="sng" smtClean="0"/>
          </a:p>
          <a:p>
            <a:pPr eaLnBrk="1" hangingPunct="1">
              <a:buFontTx/>
              <a:buNone/>
            </a:pPr>
            <a:r>
              <a:rPr lang="en-US" altLang="en-US" sz="2000" smtClean="0"/>
              <a:t>(get_age R)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(set_age R new_age)</a:t>
            </a:r>
          </a:p>
          <a:p>
            <a:pPr eaLnBrk="1" hangingPunct="1">
              <a:buFontTx/>
              <a:buNone/>
            </a:pPr>
            <a:endParaRPr lang="en-US" altLang="en-US" sz="1000" smtClean="0"/>
          </a:p>
          <a:p>
            <a:pPr eaLnBrk="1" hangingPunct="1">
              <a:buFontTx/>
              <a:buNone/>
            </a:pPr>
            <a:r>
              <a:rPr lang="en-US" altLang="en-US" sz="2000" smtClean="0"/>
              <a:t>(get_salary R)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(set_salary R new_salary)</a:t>
            </a:r>
          </a:p>
          <a:p>
            <a:pPr eaLnBrk="1" hangingPunct="1">
              <a:buFontTx/>
              <a:buNone/>
            </a:pPr>
            <a:endParaRPr lang="en-US" altLang="en-US" sz="1000" smtClean="0"/>
          </a:p>
          <a:p>
            <a:pPr eaLnBrk="1" hangingPunct="1">
              <a:buFontTx/>
              <a:buNone/>
            </a:pPr>
            <a:r>
              <a:rPr lang="en-US" altLang="en-US" sz="2000" smtClean="0"/>
              <a:t>; more in lab </a:t>
            </a:r>
            <a:r>
              <a:rPr lang="en-US" altLang="en-US" sz="2000" smtClean="0">
                <a:sym typeface="Wingdings" panose="05000000000000000000" pitchFamily="2" charset="2"/>
              </a:rPr>
              <a:t></a:t>
            </a:r>
            <a:endParaRPr lang="en-US" altLang="en-US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Functional programming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Function calls dominate, not merely present</a:t>
            </a:r>
          </a:p>
          <a:p>
            <a:pPr eaLnBrk="1" hangingPunct="1"/>
            <a:r>
              <a:rPr lang="en-US" altLang="en-US" sz="2800" smtClean="0"/>
              <a:t>Based on mathematical syntax, not efficient code</a:t>
            </a:r>
          </a:p>
          <a:p>
            <a:pPr eaLnBrk="1" hangingPunct="1"/>
            <a:r>
              <a:rPr lang="en-US" altLang="en-US" sz="2800" smtClean="0"/>
              <a:t>Usually interpreted, not compiled</a:t>
            </a:r>
          </a:p>
          <a:p>
            <a:pPr eaLnBrk="1" hangingPunct="1"/>
            <a:r>
              <a:rPr lang="en-US" altLang="en-US" sz="2800" smtClean="0"/>
              <a:t>Usually typeless… we manipulate numbers and string lists:  “symbolic computation”</a:t>
            </a:r>
          </a:p>
          <a:p>
            <a:pPr eaLnBrk="1" hangingPunct="1"/>
            <a:r>
              <a:rPr lang="en-US" altLang="en-US" sz="2800" smtClean="0"/>
              <a:t>Languages</a:t>
            </a:r>
          </a:p>
          <a:p>
            <a:pPr lvl="1" eaLnBrk="1" hangingPunct="1"/>
            <a:r>
              <a:rPr lang="en-US" altLang="en-US" sz="2400" smtClean="0"/>
              <a:t>Lisp, Scheme, ML, Haskell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Comparison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Imperative</a:t>
            </a:r>
          </a:p>
          <a:p>
            <a:pPr lvl="1" eaLnBrk="1" hangingPunct="1"/>
            <a:r>
              <a:rPr lang="en-US" altLang="en-US" smtClean="0"/>
              <a:t>Assignment statements</a:t>
            </a:r>
          </a:p>
          <a:p>
            <a:pPr lvl="1" eaLnBrk="1" hangingPunct="1"/>
            <a:r>
              <a:rPr lang="en-US" altLang="en-US" smtClean="0"/>
              <a:t>Memory locations</a:t>
            </a:r>
          </a:p>
          <a:p>
            <a:pPr lvl="1" eaLnBrk="1" hangingPunct="1"/>
            <a:r>
              <a:rPr lang="en-US" altLang="en-US" smtClean="0"/>
              <a:t>State of a machine</a:t>
            </a:r>
          </a:p>
          <a:p>
            <a:pPr eaLnBrk="1" hangingPunct="1"/>
            <a:r>
              <a:rPr lang="en-US" altLang="en-US" smtClean="0"/>
              <a:t>Functional</a:t>
            </a:r>
          </a:p>
          <a:p>
            <a:pPr lvl="1" eaLnBrk="1" hangingPunct="1"/>
            <a:r>
              <a:rPr lang="en-US" altLang="en-US" smtClean="0"/>
              <a:t>Expression evaluation</a:t>
            </a:r>
          </a:p>
          <a:p>
            <a:pPr lvl="1" eaLnBrk="1" hangingPunct="1"/>
            <a:r>
              <a:rPr lang="en-US" altLang="en-US" smtClean="0"/>
              <a:t>Function calls</a:t>
            </a:r>
          </a:p>
          <a:p>
            <a:pPr lvl="1" eaLnBrk="1" hangingPunct="1"/>
            <a:r>
              <a:rPr lang="en-US" altLang="en-US" smtClean="0"/>
              <a:t>Less attention to rep’n,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culture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Working with functional language:  </a:t>
            </a:r>
            <a:r>
              <a:rPr lang="en-US" altLang="en-US" sz="2400" smtClean="0">
                <a:solidFill>
                  <a:schemeClr val="folHlink"/>
                </a:solidFill>
              </a:rPr>
              <a:t>interpreter</a:t>
            </a:r>
            <a:r>
              <a:rPr lang="en-US" altLang="en-US" sz="2400" smtClean="0"/>
              <a:t>.</a:t>
            </a:r>
          </a:p>
          <a:p>
            <a:pPr eaLnBrk="1" hangingPunct="1"/>
            <a:r>
              <a:rPr lang="en-US" altLang="en-US" sz="2400" smtClean="0"/>
              <a:t>Loves to evaluate things</a:t>
            </a:r>
          </a:p>
          <a:p>
            <a:pPr lvl="1" eaLnBrk="1" hangingPunct="1"/>
            <a:r>
              <a:rPr lang="en-US" altLang="en-US" sz="2000" smtClean="0"/>
              <a:t>interactive, immediate results</a:t>
            </a:r>
          </a:p>
          <a:p>
            <a:pPr lvl="1" eaLnBrk="1" hangingPunct="1"/>
            <a:r>
              <a:rPr lang="en-US" altLang="en-US" sz="2000" smtClean="0"/>
              <a:t>like using adding machine, cash register, calculator</a:t>
            </a:r>
          </a:p>
          <a:p>
            <a:pPr eaLnBrk="1" hangingPunct="1"/>
            <a:r>
              <a:rPr lang="en-US" altLang="en-US" sz="2400" smtClean="0"/>
              <a:t>Example…</a:t>
            </a:r>
          </a:p>
          <a:p>
            <a:pPr lvl="1" eaLnBrk="1" hangingPunct="1"/>
            <a:r>
              <a:rPr lang="en-US" altLang="en-US" sz="2000" smtClean="0"/>
              <a:t>If you say “8 – 3”, you get answer.</a:t>
            </a:r>
          </a:p>
          <a:p>
            <a:pPr lvl="1" eaLnBrk="1" hangingPunct="1"/>
            <a:r>
              <a:rPr lang="en-US" altLang="en-US" sz="2000" smtClean="0"/>
              <a:t>What would Java compiler tell you?</a:t>
            </a:r>
          </a:p>
          <a:p>
            <a:pPr lvl="1" eaLnBrk="1" hangingPunct="1"/>
            <a:endParaRPr lang="en-US" altLang="en-US" sz="2000" smtClean="0"/>
          </a:p>
          <a:p>
            <a:pPr eaLnBrk="1" hangingPunct="1"/>
            <a:r>
              <a:rPr lang="en-US" altLang="en-US" sz="2400" smtClean="0"/>
              <a:t>But, what was so good about imperative languages:  compiling (translating), wait &amp; enter 2</a:t>
            </a:r>
            <a:r>
              <a:rPr lang="en-US" altLang="en-US" sz="2400" baseline="30000" smtClean="0"/>
              <a:t>nd</a:t>
            </a:r>
            <a:r>
              <a:rPr lang="en-US" altLang="en-US" sz="2400" smtClean="0"/>
              <a:t> command to run?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Source code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 functional “program” is a sequence of expressions</a:t>
            </a:r>
          </a:p>
          <a:p>
            <a:pPr lvl="1" eaLnBrk="1" hangingPunct="1"/>
            <a:r>
              <a:rPr lang="en-US" altLang="en-US" sz="2400" smtClean="0"/>
              <a:t>constant</a:t>
            </a:r>
          </a:p>
          <a:p>
            <a:pPr lvl="1" eaLnBrk="1" hangingPunct="1"/>
            <a:r>
              <a:rPr lang="en-US" altLang="en-US" sz="2400" smtClean="0"/>
              <a:t>variable  (to be evaluated immediately)</a:t>
            </a:r>
          </a:p>
          <a:p>
            <a:pPr lvl="1" eaLnBrk="1" hangingPunct="1"/>
            <a:r>
              <a:rPr lang="en-US" altLang="en-US" sz="2400" smtClean="0"/>
              <a:t>list  (just to display like a constant)</a:t>
            </a:r>
          </a:p>
          <a:p>
            <a:pPr lvl="1" eaLnBrk="1" hangingPunct="1"/>
            <a:r>
              <a:rPr lang="en-US" altLang="en-US" sz="2400" smtClean="0">
                <a:solidFill>
                  <a:schemeClr val="folHlink"/>
                </a:solidFill>
              </a:rPr>
              <a:t>function call</a:t>
            </a:r>
          </a:p>
          <a:p>
            <a:pPr eaLnBrk="1" hangingPunct="1"/>
            <a:r>
              <a:rPr lang="en-US" altLang="en-US" sz="2800" smtClean="0"/>
              <a:t>Use the same syntax for lists and function calls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          </a:t>
            </a:r>
            <a:r>
              <a:rPr lang="en-US" altLang="en-US" sz="2000" smtClean="0">
                <a:latin typeface="Courier" pitchFamily="49" charset="0"/>
              </a:rPr>
              <a:t>(turkey ham tuna)        (- 8 3)</a:t>
            </a:r>
          </a:p>
          <a:p>
            <a:pPr eaLnBrk="1" hangingPunct="1"/>
            <a:r>
              <a:rPr lang="en-US" altLang="en-US" sz="2800" smtClean="0"/>
              <a:t>Recursion instead of loops </a:t>
            </a:r>
            <a:r>
              <a:rPr lang="en-US" altLang="en-US" sz="2800" smtClean="0">
                <a:sym typeface="Wingdings" panose="05000000000000000000" pitchFamily="2" charset="2"/>
              </a:rPr>
              <a:t>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Samples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Prefix expressions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	</a:t>
            </a:r>
            <a:r>
              <a:rPr lang="en-US" altLang="en-US" sz="2400" smtClean="0">
                <a:latin typeface="Courier" pitchFamily="49" charset="0"/>
              </a:rPr>
              <a:t>(+ (* 3 4) 5 1)</a:t>
            </a:r>
            <a:r>
              <a:rPr lang="en-US" altLang="en-US" sz="2400" smtClean="0"/>
              <a:t>	returns 18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folHlink"/>
                </a:solidFill>
              </a:rPr>
              <a:t>define</a:t>
            </a:r>
            <a:r>
              <a:rPr lang="en-US" altLang="en-US" sz="2400" smtClean="0"/>
              <a:t>:  variables for later use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	</a:t>
            </a:r>
            <a:r>
              <a:rPr lang="en-US" altLang="en-US" sz="2400" smtClean="0">
                <a:latin typeface="Courier" pitchFamily="49" charset="0"/>
              </a:rPr>
              <a:t>(define a 12)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	(define b 5)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	(+ a b)</a:t>
            </a:r>
            <a:r>
              <a:rPr lang="en-US" altLang="en-US" sz="2400" smtClean="0"/>
              <a:t>			returns 17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folHlink"/>
                </a:solidFill>
              </a:rPr>
              <a:t>lambda</a:t>
            </a:r>
            <a:r>
              <a:rPr lang="en-US" altLang="en-US" sz="2400" smtClean="0"/>
              <a:t>:  Creating a function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	</a:t>
            </a:r>
            <a:r>
              <a:rPr lang="en-US" altLang="en-US" sz="2400" smtClean="0">
                <a:latin typeface="Courier" pitchFamily="49" charset="0"/>
              </a:rPr>
              <a:t>(lambda (x) (* 2 x))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Use both “define” and “lambda” to define function with name: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	</a:t>
            </a:r>
            <a:r>
              <a:rPr lang="en-US" altLang="en-US" sz="2400" smtClean="0">
                <a:latin typeface="Courier" pitchFamily="49" charset="0"/>
              </a:rPr>
              <a:t>(define double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		(lambda (x) (* 2 x))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	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	(double 55)		</a:t>
            </a:r>
            <a:r>
              <a:rPr lang="en-US" altLang="en-US" sz="2400" smtClean="0"/>
              <a:t>returns 110</a:t>
            </a:r>
            <a:endParaRPr lang="en-US" altLang="en-US" sz="2400" smtClean="0"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Many functions in Scheme/Lisp need to be recursive.</a:t>
            </a:r>
            <a:endParaRPr lang="en-US" altLang="en-US" dirty="0" smtClean="0"/>
          </a:p>
          <a:p>
            <a:pPr eaLnBrk="1" hangingPunct="1"/>
            <a:r>
              <a:rPr lang="en-US" altLang="en-US" sz="2800" dirty="0" smtClean="0"/>
              <a:t>Factorial?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ourier" pitchFamily="49" charset="0"/>
              </a:rPr>
              <a:t>	(define fact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ourier" pitchFamily="49" charset="0"/>
              </a:rPr>
              <a:t>		(lambda (x) (* x (fact (- x 1))))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ourier" pitchFamily="49" charset="0"/>
              </a:rPr>
              <a:t> 	)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Conditionals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 cond to implement if-else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(cond (expr value)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		 (expr value)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		  ...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		 (#t value))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Return value corresponding to first true expression we encounter.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(cond ((&lt; 5 0) -1)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		  (= 5 0) 0)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		  (#t 1))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cond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(define sign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  (lambda (x) (cond ((&lt; x 0) -1)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                     (= x 0) 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                     (#t 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             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(sign 400)    </a:t>
            </a:r>
            <a:r>
              <a:rPr lang="en-US" altLang="en-US" sz="2400" smtClean="0"/>
              <a:t>returns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(sign -333)   </a:t>
            </a:r>
            <a:r>
              <a:rPr lang="en-US" altLang="en-US" sz="2400" smtClean="0"/>
              <a:t>returns -1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" pitchFamily="49" charset="0"/>
              </a:rPr>
              <a:t>(sign 0)      </a:t>
            </a:r>
            <a:r>
              <a:rPr lang="en-US" altLang="en-US" sz="2400" smtClean="0"/>
              <a:t>returns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Now we should be able to write a factorial function </a:t>
            </a:r>
            <a:r>
              <a:rPr lang="en-US" altLang="en-US" sz="2400" smtClean="0">
                <a:sym typeface="Wingdings" panose="05000000000000000000" pitchFamily="2" charset="2"/>
              </a:rPr>
              <a:t></a:t>
            </a:r>
            <a:endParaRPr lang="en-US" alt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756</Words>
  <Application>Microsoft Office PowerPoint</Application>
  <PresentationFormat>On-screen Show (4:3)</PresentationFormat>
  <Paragraphs>193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Unicode MS</vt:lpstr>
      <vt:lpstr>Courier</vt:lpstr>
      <vt:lpstr>Courier New</vt:lpstr>
      <vt:lpstr>Wingdings</vt:lpstr>
      <vt:lpstr>Default Design</vt:lpstr>
      <vt:lpstr>CS 36 – Chapter 11</vt:lpstr>
      <vt:lpstr>Functional programming</vt:lpstr>
      <vt:lpstr>Comparison</vt:lpstr>
      <vt:lpstr>The culture</vt:lpstr>
      <vt:lpstr>Source code</vt:lpstr>
      <vt:lpstr>Samples</vt:lpstr>
      <vt:lpstr>Functions</vt:lpstr>
      <vt:lpstr>Conditionals</vt:lpstr>
      <vt:lpstr>Using cond</vt:lpstr>
      <vt:lpstr>Function on list</vt:lpstr>
      <vt:lpstr>Defining a list</vt:lpstr>
      <vt:lpstr>Multiple variables</vt:lpstr>
      <vt:lpstr>Better sumlist</vt:lpstr>
      <vt:lpstr>PowerPoint Presentation</vt:lpstr>
      <vt:lpstr>Review</vt:lpstr>
      <vt:lpstr>Examples</vt:lpstr>
      <vt:lpstr>Further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10</cp:revision>
  <cp:lastPrinted>1601-01-01T00:00:00Z</cp:lastPrinted>
  <dcterms:created xsi:type="dcterms:W3CDTF">1601-01-01T00:00:00Z</dcterms:created>
  <dcterms:modified xsi:type="dcterms:W3CDTF">2017-11-20T16:16:32Z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