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1565" r:id="rId2"/>
    <p:sldId id="1566" r:id="rId3"/>
    <p:sldId id="1567" r:id="rId4"/>
    <p:sldId id="1568" r:id="rId5"/>
    <p:sldId id="1569" r:id="rId6"/>
    <p:sldId id="1570" r:id="rId7"/>
    <p:sldId id="1571" r:id="rId8"/>
    <p:sldId id="1572" r:id="rId9"/>
    <p:sldId id="1573" r:id="rId10"/>
    <p:sldId id="1574" r:id="rId11"/>
    <p:sldId id="1575" r:id="rId12"/>
    <p:sldId id="1576" r:id="rId13"/>
    <p:sldId id="1577" r:id="rId14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CCCFF"/>
    <a:srgbClr val="CEEFFE"/>
    <a:srgbClr val="FFE575"/>
    <a:srgbClr val="A1FDCD"/>
    <a:srgbClr val="FF7C80"/>
    <a:srgbClr val="FF505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6118" autoAdjust="0"/>
    <p:restoredTop sz="94494" autoAdjust="0"/>
  </p:normalViewPr>
  <p:slideViewPr>
    <p:cSldViewPr snapToGrid="0" snapToObjects="1"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>
        <p:scale>
          <a:sx n="75" d="100"/>
          <a:sy n="75" d="100"/>
        </p:scale>
        <p:origin x="-1242" y="-204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l" defTabSz="93176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1"/>
            <a:ext cx="3038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 defTabSz="93176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6"/>
            <a:ext cx="3038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l" defTabSz="93176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6"/>
            <a:ext cx="3038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 defTabSz="931765">
              <a:defRPr sz="1200"/>
            </a:lvl1pPr>
          </a:lstStyle>
          <a:p>
            <a:pPr>
              <a:defRPr/>
            </a:pPr>
            <a:fld id="{6489E940-E556-4130-B6D3-39805D6E1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58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l" defTabSz="93176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1"/>
            <a:ext cx="3038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 defTabSz="93176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6"/>
            <a:ext cx="3038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l" defTabSz="931765">
              <a:spcBef>
                <a:spcPct val="30000"/>
              </a:spcBef>
              <a:defRPr kumimoji="1" sz="9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The KTP Company, 2005</a:t>
            </a:r>
          </a:p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6"/>
            <a:ext cx="3038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 defTabSz="93176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139DFB6-FBAE-48C1-BA1E-4A215D40D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3" name="Line 9"/>
          <p:cNvSpPr>
            <a:spLocks noChangeShapeType="1"/>
          </p:cNvSpPr>
          <p:nvPr/>
        </p:nvSpPr>
        <p:spPr bwMode="auto">
          <a:xfrm>
            <a:off x="935038" y="4802188"/>
            <a:ext cx="521811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5" rIns="91431" bIns="45715"/>
          <a:lstStyle/>
          <a:p>
            <a:endParaRPr lang="en-US"/>
          </a:p>
        </p:txBody>
      </p:sp>
      <p:sp>
        <p:nvSpPr>
          <p:cNvPr id="59400" name="Text Box 22"/>
          <p:cNvSpPr txBox="1">
            <a:spLocks noChangeArrowheads="1"/>
          </p:cNvSpPr>
          <p:nvPr/>
        </p:nvSpPr>
        <p:spPr bwMode="auto">
          <a:xfrm>
            <a:off x="857250" y="4338638"/>
            <a:ext cx="6365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67" tIns="46584" rIns="93167" bIns="46584">
            <a:spAutoFit/>
          </a:bodyPr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sz="1200" smtClean="0"/>
              <a:t>Notes:</a:t>
            </a:r>
          </a:p>
        </p:txBody>
      </p:sp>
      <p:sp>
        <p:nvSpPr>
          <p:cNvPr id="55305" name="Line 23"/>
          <p:cNvSpPr>
            <a:spLocks noChangeShapeType="1"/>
          </p:cNvSpPr>
          <p:nvPr/>
        </p:nvSpPr>
        <p:spPr bwMode="auto">
          <a:xfrm>
            <a:off x="935038" y="5111750"/>
            <a:ext cx="521811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5" rIns="91431" bIns="45715"/>
          <a:lstStyle/>
          <a:p>
            <a:endParaRPr lang="en-US"/>
          </a:p>
        </p:txBody>
      </p:sp>
      <p:sp>
        <p:nvSpPr>
          <p:cNvPr id="55306" name="Line 24"/>
          <p:cNvSpPr>
            <a:spLocks noChangeShapeType="1"/>
          </p:cNvSpPr>
          <p:nvPr/>
        </p:nvSpPr>
        <p:spPr bwMode="auto">
          <a:xfrm>
            <a:off x="935038" y="5424488"/>
            <a:ext cx="521811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5" rIns="91431" bIns="45715"/>
          <a:lstStyle/>
          <a:p>
            <a:endParaRPr lang="en-US"/>
          </a:p>
        </p:txBody>
      </p:sp>
      <p:sp>
        <p:nvSpPr>
          <p:cNvPr id="55307" name="Line 25"/>
          <p:cNvSpPr>
            <a:spLocks noChangeShapeType="1"/>
          </p:cNvSpPr>
          <p:nvPr/>
        </p:nvSpPr>
        <p:spPr bwMode="auto">
          <a:xfrm>
            <a:off x="935038" y="5734050"/>
            <a:ext cx="521811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5" rIns="91431" bIns="45715"/>
          <a:lstStyle/>
          <a:p>
            <a:endParaRPr lang="en-US"/>
          </a:p>
        </p:txBody>
      </p:sp>
      <p:sp>
        <p:nvSpPr>
          <p:cNvPr id="55308" name="Line 26"/>
          <p:cNvSpPr>
            <a:spLocks noChangeShapeType="1"/>
          </p:cNvSpPr>
          <p:nvPr/>
        </p:nvSpPr>
        <p:spPr bwMode="auto">
          <a:xfrm>
            <a:off x="935038" y="6040438"/>
            <a:ext cx="521811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5" rIns="91431" bIns="45715"/>
          <a:lstStyle/>
          <a:p>
            <a:endParaRPr lang="en-US"/>
          </a:p>
        </p:txBody>
      </p:sp>
      <p:sp>
        <p:nvSpPr>
          <p:cNvPr id="55309" name="Line 27"/>
          <p:cNvSpPr>
            <a:spLocks noChangeShapeType="1"/>
          </p:cNvSpPr>
          <p:nvPr/>
        </p:nvSpPr>
        <p:spPr bwMode="auto">
          <a:xfrm>
            <a:off x="935038" y="6351588"/>
            <a:ext cx="521811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5" rIns="91431" bIns="45715"/>
          <a:lstStyle/>
          <a:p>
            <a:endParaRPr lang="en-US"/>
          </a:p>
        </p:txBody>
      </p:sp>
      <p:sp>
        <p:nvSpPr>
          <p:cNvPr id="55310" name="Line 28"/>
          <p:cNvSpPr>
            <a:spLocks noChangeShapeType="1"/>
          </p:cNvSpPr>
          <p:nvPr/>
        </p:nvSpPr>
        <p:spPr bwMode="auto">
          <a:xfrm>
            <a:off x="935038" y="6664325"/>
            <a:ext cx="521811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5" rIns="91431" bIns="45715"/>
          <a:lstStyle/>
          <a:p>
            <a:endParaRPr lang="en-US"/>
          </a:p>
        </p:txBody>
      </p:sp>
      <p:sp>
        <p:nvSpPr>
          <p:cNvPr id="55311" name="Line 29"/>
          <p:cNvSpPr>
            <a:spLocks noChangeShapeType="1"/>
          </p:cNvSpPr>
          <p:nvPr/>
        </p:nvSpPr>
        <p:spPr bwMode="auto">
          <a:xfrm>
            <a:off x="935038" y="6973888"/>
            <a:ext cx="521811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5" rIns="91431" bIns="45715"/>
          <a:lstStyle/>
          <a:p>
            <a:endParaRPr lang="en-US"/>
          </a:p>
        </p:txBody>
      </p:sp>
      <p:sp>
        <p:nvSpPr>
          <p:cNvPr id="55312" name="Line 30"/>
          <p:cNvSpPr>
            <a:spLocks noChangeShapeType="1"/>
          </p:cNvSpPr>
          <p:nvPr/>
        </p:nvSpPr>
        <p:spPr bwMode="auto">
          <a:xfrm>
            <a:off x="935038" y="7285038"/>
            <a:ext cx="521811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5" rIns="91431" bIns="45715"/>
          <a:lstStyle/>
          <a:p>
            <a:endParaRPr lang="en-US"/>
          </a:p>
        </p:txBody>
      </p:sp>
      <p:sp>
        <p:nvSpPr>
          <p:cNvPr id="55313" name="Line 31"/>
          <p:cNvSpPr>
            <a:spLocks noChangeShapeType="1"/>
          </p:cNvSpPr>
          <p:nvPr/>
        </p:nvSpPr>
        <p:spPr bwMode="auto">
          <a:xfrm>
            <a:off x="935038" y="7589838"/>
            <a:ext cx="521811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5" rIns="91431" bIns="45715"/>
          <a:lstStyle/>
          <a:p>
            <a:endParaRPr lang="en-US"/>
          </a:p>
        </p:txBody>
      </p:sp>
      <p:sp>
        <p:nvSpPr>
          <p:cNvPr id="55314" name="Line 32"/>
          <p:cNvSpPr>
            <a:spLocks noChangeShapeType="1"/>
          </p:cNvSpPr>
          <p:nvPr/>
        </p:nvSpPr>
        <p:spPr bwMode="auto">
          <a:xfrm>
            <a:off x="935038" y="7900988"/>
            <a:ext cx="521811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5" rIns="91431" bIns="457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9997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2985382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5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64" indent="-285717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68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15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62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09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55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03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50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© The KTP Company, 2005</a:t>
            </a:r>
          </a:p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  <p:sp>
        <p:nvSpPr>
          <p:cNvPr id="1269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5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64" indent="-285717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68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15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62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09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55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03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50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24A800-3D50-4C8D-A156-4F1B53A09193}" type="slidenum">
              <a:rPr lang="en-US" altLang="en-US">
                <a:latin typeface="Times New Roman" pitchFamily="18" charset="0"/>
              </a:rPr>
              <a:pPr eaLnBrk="1" hangingPunct="1"/>
              <a:t>2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269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6" y="4416425"/>
            <a:ext cx="5607050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7" tIns="46584" rIns="93167" bIns="46584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21743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5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64" indent="-285717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68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15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62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09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55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03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50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© The KTP Company, 2005</a:t>
            </a:r>
          </a:p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  <p:sp>
        <p:nvSpPr>
          <p:cNvPr id="1280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5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64" indent="-285717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68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15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62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09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55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03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50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984FE0-2A56-4080-9F6D-74CD255EBC05}" type="slidenum">
              <a:rPr lang="en-US" altLang="en-US">
                <a:latin typeface="Times New Roman" pitchFamily="18" charset="0"/>
              </a:rPr>
              <a:pPr eaLnBrk="1" hangingPunct="1"/>
              <a:t>3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280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8200" cy="3486150"/>
          </a:xfrm>
          <a:ln/>
        </p:spPr>
      </p:sp>
      <p:sp>
        <p:nvSpPr>
          <p:cNvPr id="12800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6" y="4416425"/>
            <a:ext cx="5607050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7" tIns="46584" rIns="93167" bIns="46584"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7079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5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64" indent="-285717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68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15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62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09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55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03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50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© The KTP Company, 2005</a:t>
            </a:r>
          </a:p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  <p:sp>
        <p:nvSpPr>
          <p:cNvPr id="1290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5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64" indent="-285717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68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15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62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09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55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03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50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BAF9B2-8794-4EF1-AB03-740C28DB1148}" type="slidenum">
              <a:rPr lang="en-US" altLang="en-US">
                <a:latin typeface="Times New Roman" pitchFamily="18" charset="0"/>
              </a:rPr>
              <a:pPr eaLnBrk="1" hangingPunct="1"/>
              <a:t>4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290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8200" cy="3486150"/>
          </a:xfrm>
          <a:ln/>
        </p:spPr>
      </p:sp>
    </p:spTree>
    <p:extLst>
      <p:ext uri="{BB962C8B-B14F-4D97-AF65-F5344CB8AC3E}">
        <p14:creationId xmlns:p14="http://schemas.microsoft.com/office/powerpoint/2010/main" val="967508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5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64" indent="-285717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68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15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62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09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55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03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50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© The KTP Company, 2005</a:t>
            </a:r>
          </a:p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  <p:sp>
        <p:nvSpPr>
          <p:cNvPr id="1300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5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64" indent="-285717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68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15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62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09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55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03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50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C1868F-BB9C-4A35-BD73-331A251593EC}" type="slidenum">
              <a:rPr lang="en-US" altLang="en-US">
                <a:latin typeface="Times New Roman" pitchFamily="18" charset="0"/>
              </a:rPr>
              <a:pPr eaLnBrk="1" hangingPunct="1"/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300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8200" cy="3486150"/>
          </a:xfrm>
          <a:ln/>
        </p:spPr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lIns="93172" tIns="46586" rIns="93172" bIns="46586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462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5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64" indent="-285717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68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15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62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09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55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03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50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© The KTP Company, 2005</a:t>
            </a:r>
          </a:p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  <p:sp>
        <p:nvSpPr>
          <p:cNvPr id="1310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5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64" indent="-285717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68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15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62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09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55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03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50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5C303C-559E-48E1-B3D1-B4CB979F3DEE}" type="slidenum">
              <a:rPr lang="en-US" altLang="en-US">
                <a:latin typeface="Times New Roman" pitchFamily="18" charset="0"/>
              </a:rPr>
              <a:pPr eaLnBrk="1" hangingPunct="1"/>
              <a:t>6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310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8200" cy="3486150"/>
          </a:xfrm>
          <a:ln/>
        </p:spPr>
      </p:sp>
    </p:spTree>
    <p:extLst>
      <p:ext uri="{BB962C8B-B14F-4D97-AF65-F5344CB8AC3E}">
        <p14:creationId xmlns:p14="http://schemas.microsoft.com/office/powerpoint/2010/main" val="3786505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5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64" indent="-285717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68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15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62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09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55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03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50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© The KTP Company, 2005</a:t>
            </a:r>
          </a:p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  <p:sp>
        <p:nvSpPr>
          <p:cNvPr id="1320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5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64" indent="-285717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68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15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62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09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55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03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50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A0CF86-A87C-40E5-BF8D-544B90F2B263}" type="slidenum">
              <a:rPr lang="en-US" altLang="en-US">
                <a:latin typeface="Times New Roman" pitchFamily="18" charset="0"/>
              </a:rPr>
              <a:pPr eaLnBrk="1" hangingPunct="1"/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32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8200" cy="3486150"/>
          </a:xfrm>
          <a:ln/>
        </p:spPr>
      </p:sp>
    </p:spTree>
    <p:extLst>
      <p:ext uri="{BB962C8B-B14F-4D97-AF65-F5344CB8AC3E}">
        <p14:creationId xmlns:p14="http://schemas.microsoft.com/office/powerpoint/2010/main" val="18384355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5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64" indent="-285717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68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15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62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09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55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03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50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© The KTP Company, 2005</a:t>
            </a:r>
          </a:p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  <p:sp>
        <p:nvSpPr>
          <p:cNvPr id="155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5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64" indent="-285717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68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15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62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09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55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03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50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24C8A1-7D67-4B29-98B4-B2C7C625D890}" type="slidenum">
              <a:rPr lang="en-US" altLang="en-US">
                <a:latin typeface="Times New Roman" pitchFamily="18" charset="0"/>
              </a:rPr>
              <a:pPr eaLnBrk="1" hangingPunct="1"/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55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6" y="4416425"/>
            <a:ext cx="5607050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7" tIns="46584" rIns="93167" bIns="46584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482474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5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64" indent="-285717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68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15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62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09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55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03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50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© The KTP Company, 2005</a:t>
            </a:r>
          </a:p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  <p:sp>
        <p:nvSpPr>
          <p:cNvPr id="156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5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64" indent="-285717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68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15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62" indent="-228574" defTabSz="93175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09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55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03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50" indent="-228574" defTabSz="9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156A3C1-26B6-4F6C-8939-AA2CD11E4372}" type="slidenum">
              <a:rPr lang="en-US" altLang="en-US">
                <a:latin typeface="Times New Roman" pitchFamily="18" charset="0"/>
              </a:rPr>
              <a:pPr eaLnBrk="1" hangingPunct="1"/>
              <a:t>13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56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6" y="4416425"/>
            <a:ext cx="5607050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7" tIns="46584" rIns="93167" bIns="46584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84259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9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 algn="ctr">
              <a:defRPr sz="27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869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C6D16-1E70-4228-8B7C-C28DD4B204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97CDC-1071-4B25-AA6A-0144CF6E3F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77778-7556-4331-9D85-8E47D2CB15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E0BDC-4CE3-4A56-8B99-87067A8D3B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709AE-1817-4A47-8F5D-785DBABD18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C2638-3DE9-43FB-A71C-1104368DF7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249EF-7F5F-4786-8EA1-1B8B3316E2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72089-5BEB-471A-9018-93F4937F3E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12904-387F-4BD3-9724-22AD7339BC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6011D-4E32-461E-8BBD-835F2646E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55C24-6690-43BE-8344-AFD933B0F3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9DFA5-C4CB-4C22-BC67-5A88B02912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68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8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8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7898021A-3109-44FB-844A-54E066A6F7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</p:sldLayoutIdLst>
  <p:transition>
    <p:dissolv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4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59657" y="1752600"/>
            <a:ext cx="8752113" cy="1524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The Four Thinking Hats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997450" y="3022600"/>
            <a:ext cx="3536950" cy="33972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en-US" sz="1800" i="1" dirty="0" smtClean="0">
              <a:solidFill>
                <a:schemeClr val="tx2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800" i="1" dirty="0" smtClean="0">
                <a:solidFill>
                  <a:schemeClr val="tx2"/>
                </a:solidFill>
              </a:rPr>
              <a:t>The Rushing Center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800" i="1" dirty="0" smtClean="0">
                <a:solidFill>
                  <a:schemeClr val="tx2"/>
                </a:solidFill>
              </a:rPr>
              <a:t>Furman University</a:t>
            </a:r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0BCECBA-D10C-49AD-8720-0537691DE85F}" type="slidenum">
              <a:rPr lang="en-US" altLang="en-US" sz="1200">
                <a:latin typeface="+mj-lt"/>
              </a:rPr>
              <a:pPr algn="r">
                <a:defRPr/>
              </a:pPr>
              <a:t>1</a:t>
            </a:fld>
            <a:endParaRPr lang="en-US" altLang="en-US" sz="12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222978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DE3C9-5993-49BE-9A54-90CC217DBE71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6123781" cy="8683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Blue Hat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205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smtClean="0">
                <a:solidFill>
                  <a:schemeClr val="tx2"/>
                </a:solidFill>
              </a:rPr>
              <a:t>When you are wearing your </a:t>
            </a:r>
            <a:r>
              <a:rPr lang="en-US" altLang="en-US" sz="2400" b="1" smtClean="0">
                <a:solidFill>
                  <a:schemeClr val="tx2"/>
                </a:solidFill>
              </a:rPr>
              <a:t>blue hat</a:t>
            </a:r>
            <a:r>
              <a:rPr lang="en-US" altLang="en-US" sz="2400" smtClean="0">
                <a:solidFill>
                  <a:schemeClr val="tx2"/>
                </a:solidFill>
              </a:rPr>
              <a:t>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smtClean="0">
                <a:solidFill>
                  <a:schemeClr val="tx2"/>
                </a:solidFill>
              </a:rPr>
              <a:t>you ask questions like the following: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z="2400" smtClean="0">
                <a:solidFill>
                  <a:schemeClr val="tx2"/>
                </a:solidFill>
              </a:rPr>
              <a:t>Who, What, When, Where?</a:t>
            </a:r>
          </a:p>
          <a:p>
            <a:pPr eaLnBrk="1" hangingPunct="1"/>
            <a:r>
              <a:rPr lang="en-US" altLang="en-US" sz="2400" smtClean="0">
                <a:solidFill>
                  <a:schemeClr val="tx2"/>
                </a:solidFill>
              </a:rPr>
              <a:t>What do we know about this issue?</a:t>
            </a:r>
          </a:p>
          <a:p>
            <a:pPr eaLnBrk="1" hangingPunct="1"/>
            <a:r>
              <a:rPr lang="en-US" altLang="en-US" sz="2400" smtClean="0">
                <a:solidFill>
                  <a:schemeClr val="tx2"/>
                </a:solidFill>
              </a:rPr>
              <a:t>What are the most relevant facts about the issue?</a:t>
            </a:r>
          </a:p>
          <a:p>
            <a:pPr eaLnBrk="1" hangingPunct="1"/>
            <a:r>
              <a:rPr lang="en-US" altLang="en-US" sz="2400" smtClean="0">
                <a:solidFill>
                  <a:schemeClr val="tx2"/>
                </a:solidFill>
              </a:rPr>
              <a:t>What additional things do we need or want to know about it?</a:t>
            </a:r>
          </a:p>
          <a:p>
            <a:pPr eaLnBrk="1" hangingPunct="1"/>
            <a:r>
              <a:rPr lang="en-US" altLang="en-US" sz="2400" smtClean="0">
                <a:solidFill>
                  <a:schemeClr val="tx2"/>
                </a:solidFill>
              </a:rPr>
              <a:t>How can we </a:t>
            </a:r>
            <a:r>
              <a:rPr lang="en-US" altLang="en-US" sz="2400" u="sng" smtClean="0">
                <a:solidFill>
                  <a:schemeClr val="tx2"/>
                </a:solidFill>
              </a:rPr>
              <a:t>analyze the information</a:t>
            </a:r>
            <a:r>
              <a:rPr lang="en-US" altLang="en-US" sz="2400" smtClean="0">
                <a:solidFill>
                  <a:schemeClr val="tx2"/>
                </a:solidFill>
              </a:rPr>
              <a:t> we have collected to reach a </a:t>
            </a:r>
            <a:r>
              <a:rPr lang="en-US" altLang="en-US" sz="2400" u="sng" smtClean="0">
                <a:solidFill>
                  <a:schemeClr val="tx2"/>
                </a:solidFill>
              </a:rPr>
              <a:t>logical conclusion</a:t>
            </a:r>
            <a:r>
              <a:rPr lang="en-US" altLang="en-US" sz="2400" smtClean="0">
                <a:solidFill>
                  <a:schemeClr val="tx2"/>
                </a:solidFill>
              </a:rPr>
              <a:t> about our action/decision?</a:t>
            </a:r>
          </a:p>
        </p:txBody>
      </p:sp>
      <p:pic>
        <p:nvPicPr>
          <p:cNvPr id="74757" name="Picture 5" descr="blue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063" y="444500"/>
            <a:ext cx="1239837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8" name="Arc 6"/>
          <p:cNvSpPr>
            <a:spLocks/>
          </p:cNvSpPr>
          <p:nvPr/>
        </p:nvSpPr>
        <p:spPr bwMode="auto">
          <a:xfrm flipH="1">
            <a:off x="7080250" y="1417638"/>
            <a:ext cx="808038" cy="674687"/>
          </a:xfrm>
          <a:custGeom>
            <a:avLst/>
            <a:gdLst>
              <a:gd name="T0" fmla="*/ 0 w 21600"/>
              <a:gd name="T1" fmla="*/ 0 h 21600"/>
              <a:gd name="T2" fmla="*/ 808038 w 21600"/>
              <a:gd name="T3" fmla="*/ 674687 h 21600"/>
              <a:gd name="T4" fmla="*/ 0 w 21600"/>
              <a:gd name="T5" fmla="*/ 67468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59" name="Arc 7"/>
          <p:cNvSpPr>
            <a:spLocks/>
          </p:cNvSpPr>
          <p:nvPr/>
        </p:nvSpPr>
        <p:spPr bwMode="auto">
          <a:xfrm flipH="1" flipV="1">
            <a:off x="7502525" y="2092325"/>
            <a:ext cx="385763" cy="334963"/>
          </a:xfrm>
          <a:custGeom>
            <a:avLst/>
            <a:gdLst>
              <a:gd name="T0" fmla="*/ 0 w 21600"/>
              <a:gd name="T1" fmla="*/ 0 h 21600"/>
              <a:gd name="T2" fmla="*/ 385763 w 21600"/>
              <a:gd name="T3" fmla="*/ 334963 h 21600"/>
              <a:gd name="T4" fmla="*/ 0 w 21600"/>
              <a:gd name="T5" fmla="*/ 33496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0" name="Arc 8"/>
          <p:cNvSpPr>
            <a:spLocks/>
          </p:cNvSpPr>
          <p:nvPr/>
        </p:nvSpPr>
        <p:spPr bwMode="auto">
          <a:xfrm flipV="1">
            <a:off x="7888288" y="2092325"/>
            <a:ext cx="412750" cy="334963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334963 h 21600"/>
              <a:gd name="T4" fmla="*/ 0 w 21600"/>
              <a:gd name="T5" fmla="*/ 33496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9050B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1" name="Arc 9"/>
          <p:cNvSpPr>
            <a:spLocks/>
          </p:cNvSpPr>
          <p:nvPr/>
        </p:nvSpPr>
        <p:spPr bwMode="auto">
          <a:xfrm>
            <a:off x="7888288" y="1757363"/>
            <a:ext cx="412750" cy="334962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334962 h 21600"/>
              <a:gd name="T4" fmla="*/ 0 w 21600"/>
              <a:gd name="T5" fmla="*/ 3349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7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B99B0-A75F-46ED-BE9D-13786F0F31CC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6005513" cy="80248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The Red Hat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28700"/>
            <a:ext cx="8229600" cy="501015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dirty="0" smtClean="0">
                <a:solidFill>
                  <a:schemeClr val="tx2"/>
                </a:solidFill>
              </a:rPr>
              <a:t>When you are wearing your </a:t>
            </a:r>
            <a:r>
              <a:rPr lang="en-US" altLang="en-US" sz="2400" b="1" dirty="0" smtClean="0">
                <a:solidFill>
                  <a:schemeClr val="tx2"/>
                </a:solidFill>
              </a:rPr>
              <a:t>red hat</a:t>
            </a:r>
            <a:r>
              <a:rPr lang="en-US" altLang="en-US" sz="2400" dirty="0" smtClean="0">
                <a:solidFill>
                  <a:schemeClr val="tx2"/>
                </a:solidFill>
              </a:rPr>
              <a:t>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 smtClean="0">
                <a:solidFill>
                  <a:schemeClr val="tx2"/>
                </a:solidFill>
              </a:rPr>
              <a:t>you ask questions like the following: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z="2400" dirty="0" smtClean="0">
                <a:solidFill>
                  <a:schemeClr val="tx2"/>
                </a:solidFill>
              </a:rPr>
              <a:t>What are your feelings on the issue? </a:t>
            </a:r>
          </a:p>
          <a:p>
            <a:pPr eaLnBrk="1" hangingPunct="1"/>
            <a:r>
              <a:rPr lang="en-US" altLang="en-US" sz="2400" dirty="0" smtClean="0">
                <a:solidFill>
                  <a:schemeClr val="tx2"/>
                </a:solidFill>
              </a:rPr>
              <a:t>What action/decision would you prefer based on your feelings? </a:t>
            </a:r>
          </a:p>
          <a:p>
            <a:pPr eaLnBrk="1" hangingPunct="1"/>
            <a:r>
              <a:rPr lang="en-US" altLang="en-US" sz="2400" dirty="0" smtClean="0">
                <a:solidFill>
                  <a:schemeClr val="tx2"/>
                </a:solidFill>
              </a:rPr>
              <a:t>What prejudices are present?  </a:t>
            </a:r>
          </a:p>
          <a:p>
            <a:pPr eaLnBrk="1" hangingPunct="1"/>
            <a:r>
              <a:rPr lang="en-US" altLang="en-US" sz="2400" dirty="0" smtClean="0">
                <a:solidFill>
                  <a:schemeClr val="tx2"/>
                </a:solidFill>
              </a:rPr>
              <a:t>What is your hunch about  the issues and the discussion under consideration?</a:t>
            </a:r>
          </a:p>
          <a:p>
            <a:pPr eaLnBrk="1" hangingPunct="1"/>
            <a:r>
              <a:rPr lang="en-US" altLang="en-US" sz="2400" dirty="0" smtClean="0">
                <a:solidFill>
                  <a:schemeClr val="tx2"/>
                </a:solidFill>
              </a:rPr>
              <a:t>What is your </a:t>
            </a:r>
            <a:r>
              <a:rPr lang="en-US" altLang="en-US" sz="2400" u="sng" dirty="0" smtClean="0">
                <a:solidFill>
                  <a:schemeClr val="tx2"/>
                </a:solidFill>
              </a:rPr>
              <a:t>gut feeling</a:t>
            </a:r>
            <a:r>
              <a:rPr lang="en-US" altLang="en-US" sz="2400" dirty="0" smtClean="0">
                <a:solidFill>
                  <a:schemeClr val="tx2"/>
                </a:solidFill>
              </a:rPr>
              <a:t> about the proposed solutions or action?</a:t>
            </a:r>
          </a:p>
          <a:p>
            <a:pPr eaLnBrk="1" hangingPunct="1"/>
            <a:r>
              <a:rPr lang="en-US" altLang="en-US" sz="2400" dirty="0" smtClean="0">
                <a:solidFill>
                  <a:schemeClr val="tx2"/>
                </a:solidFill>
              </a:rPr>
              <a:t>What does your </a:t>
            </a:r>
            <a:r>
              <a:rPr lang="en-US" altLang="en-US" sz="2400" u="sng" dirty="0" smtClean="0">
                <a:solidFill>
                  <a:schemeClr val="tx2"/>
                </a:solidFill>
              </a:rPr>
              <a:t>intuition</a:t>
            </a:r>
            <a:r>
              <a:rPr lang="en-US" altLang="en-US" sz="2400" dirty="0" smtClean="0">
                <a:solidFill>
                  <a:schemeClr val="tx2"/>
                </a:solidFill>
              </a:rPr>
              <a:t> tell you?</a:t>
            </a:r>
          </a:p>
        </p:txBody>
      </p:sp>
      <p:pic>
        <p:nvPicPr>
          <p:cNvPr id="75781" name="Picture 4" descr="red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1209675"/>
            <a:ext cx="1181100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2" name="Arc 5"/>
          <p:cNvSpPr>
            <a:spLocks/>
          </p:cNvSpPr>
          <p:nvPr/>
        </p:nvSpPr>
        <p:spPr bwMode="auto">
          <a:xfrm flipH="1">
            <a:off x="6076950" y="787400"/>
            <a:ext cx="385763" cy="334963"/>
          </a:xfrm>
          <a:custGeom>
            <a:avLst/>
            <a:gdLst>
              <a:gd name="T0" fmla="*/ 0 w 21600"/>
              <a:gd name="T1" fmla="*/ 0 h 21600"/>
              <a:gd name="T2" fmla="*/ 385763 w 21600"/>
              <a:gd name="T3" fmla="*/ 334963 h 21600"/>
              <a:gd name="T4" fmla="*/ 0 w 21600"/>
              <a:gd name="T5" fmla="*/ 33496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83" name="Arc 6"/>
          <p:cNvSpPr>
            <a:spLocks/>
          </p:cNvSpPr>
          <p:nvPr/>
        </p:nvSpPr>
        <p:spPr bwMode="auto">
          <a:xfrm flipH="1" flipV="1">
            <a:off x="6076950" y="1122363"/>
            <a:ext cx="385763" cy="334962"/>
          </a:xfrm>
          <a:custGeom>
            <a:avLst/>
            <a:gdLst>
              <a:gd name="T0" fmla="*/ 0 w 21600"/>
              <a:gd name="T1" fmla="*/ 0 h 21600"/>
              <a:gd name="T2" fmla="*/ 385763 w 21600"/>
              <a:gd name="T3" fmla="*/ 334962 h 21600"/>
              <a:gd name="T4" fmla="*/ 0 w 21600"/>
              <a:gd name="T5" fmla="*/ 3349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84" name="Arc 7"/>
          <p:cNvSpPr>
            <a:spLocks/>
          </p:cNvSpPr>
          <p:nvPr/>
        </p:nvSpPr>
        <p:spPr bwMode="auto">
          <a:xfrm flipV="1">
            <a:off x="6462713" y="1122363"/>
            <a:ext cx="644525" cy="588962"/>
          </a:xfrm>
          <a:custGeom>
            <a:avLst/>
            <a:gdLst>
              <a:gd name="T0" fmla="*/ 0 w 21600"/>
              <a:gd name="T1" fmla="*/ 0 h 21600"/>
              <a:gd name="T2" fmla="*/ 644525 w 21600"/>
              <a:gd name="T3" fmla="*/ 588962 h 21600"/>
              <a:gd name="T4" fmla="*/ 0 w 21600"/>
              <a:gd name="T5" fmla="*/ 5889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9050B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85" name="Arc 8"/>
          <p:cNvSpPr>
            <a:spLocks/>
          </p:cNvSpPr>
          <p:nvPr/>
        </p:nvSpPr>
        <p:spPr bwMode="auto">
          <a:xfrm>
            <a:off x="6462713" y="787400"/>
            <a:ext cx="412750" cy="334963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334963 h 21600"/>
              <a:gd name="T4" fmla="*/ 0 w 21600"/>
              <a:gd name="T5" fmla="*/ 33496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1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02D83-8587-4F6B-BFC4-6B5B07F56E4D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324600" cy="70088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The Green Hat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09650"/>
            <a:ext cx="82296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smtClean="0">
                <a:solidFill>
                  <a:schemeClr val="tx2"/>
                </a:solidFill>
              </a:rPr>
              <a:t>When you are wearing your </a:t>
            </a:r>
            <a:r>
              <a:rPr lang="en-US" altLang="en-US" sz="2400" b="1" smtClean="0">
                <a:solidFill>
                  <a:schemeClr val="tx2"/>
                </a:solidFill>
              </a:rPr>
              <a:t>green hat</a:t>
            </a:r>
            <a:r>
              <a:rPr lang="en-US" altLang="en-US" sz="2400" smtClean="0">
                <a:solidFill>
                  <a:schemeClr val="tx2"/>
                </a:solidFill>
              </a:rPr>
              <a:t>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smtClean="0">
                <a:solidFill>
                  <a:schemeClr val="tx2"/>
                </a:solidFill>
              </a:rPr>
              <a:t>you ask questions like the following: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z="2400" smtClean="0">
                <a:solidFill>
                  <a:schemeClr val="tx2"/>
                </a:solidFill>
              </a:rPr>
              <a:t>What steps are needed to implement the proposed solution or decision?</a:t>
            </a:r>
          </a:p>
          <a:p>
            <a:pPr eaLnBrk="1" hangingPunct="1"/>
            <a:r>
              <a:rPr lang="en-US" altLang="en-US" sz="2400" smtClean="0">
                <a:solidFill>
                  <a:schemeClr val="tx2"/>
                </a:solidFill>
              </a:rPr>
              <a:t>How should these steps be organized?</a:t>
            </a:r>
          </a:p>
          <a:p>
            <a:pPr eaLnBrk="1" hangingPunct="1"/>
            <a:r>
              <a:rPr lang="en-US" altLang="en-US" sz="2400" smtClean="0">
                <a:solidFill>
                  <a:schemeClr val="tx2"/>
                </a:solidFill>
              </a:rPr>
              <a:t>What are the likely road blocks and how can we ensure that they will be handled?</a:t>
            </a:r>
          </a:p>
          <a:p>
            <a:pPr eaLnBrk="1" hangingPunct="1"/>
            <a:r>
              <a:rPr lang="en-US" altLang="en-US" sz="2400" smtClean="0">
                <a:solidFill>
                  <a:schemeClr val="tx2"/>
                </a:solidFill>
              </a:rPr>
              <a:t>What resources do we need and how will we garner them?</a:t>
            </a:r>
          </a:p>
          <a:p>
            <a:pPr eaLnBrk="1" hangingPunct="1"/>
            <a:r>
              <a:rPr lang="en-US" altLang="en-US" sz="2400" smtClean="0">
                <a:solidFill>
                  <a:schemeClr val="tx2"/>
                </a:solidFill>
              </a:rPr>
              <a:t>Can we devise an </a:t>
            </a:r>
            <a:r>
              <a:rPr lang="en-US" altLang="en-US" sz="2400" u="sng" smtClean="0">
                <a:solidFill>
                  <a:schemeClr val="tx2"/>
                </a:solidFill>
              </a:rPr>
              <a:t>organized plan</a:t>
            </a:r>
            <a:r>
              <a:rPr lang="en-US" altLang="en-US" sz="2400" smtClean="0">
                <a:solidFill>
                  <a:schemeClr val="tx2"/>
                </a:solidFill>
              </a:rPr>
              <a:t> to accomplish our agreed upon goal(s)?</a:t>
            </a:r>
          </a:p>
        </p:txBody>
      </p:sp>
      <p:pic>
        <p:nvPicPr>
          <p:cNvPr id="76805" name="Picture 5" descr="green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835025"/>
            <a:ext cx="13335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6" name="Arc 10"/>
          <p:cNvSpPr>
            <a:spLocks/>
          </p:cNvSpPr>
          <p:nvPr/>
        </p:nvSpPr>
        <p:spPr bwMode="auto">
          <a:xfrm flipH="1">
            <a:off x="7888288" y="473075"/>
            <a:ext cx="385762" cy="334963"/>
          </a:xfrm>
          <a:custGeom>
            <a:avLst/>
            <a:gdLst>
              <a:gd name="T0" fmla="*/ 0 w 21600"/>
              <a:gd name="T1" fmla="*/ 0 h 21600"/>
              <a:gd name="T2" fmla="*/ 385762 w 21600"/>
              <a:gd name="T3" fmla="*/ 334963 h 21600"/>
              <a:gd name="T4" fmla="*/ 0 w 21600"/>
              <a:gd name="T5" fmla="*/ 33496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7" name="Arc 11"/>
          <p:cNvSpPr>
            <a:spLocks/>
          </p:cNvSpPr>
          <p:nvPr/>
        </p:nvSpPr>
        <p:spPr bwMode="auto">
          <a:xfrm flipH="1" flipV="1">
            <a:off x="7640638" y="808038"/>
            <a:ext cx="633412" cy="574675"/>
          </a:xfrm>
          <a:custGeom>
            <a:avLst/>
            <a:gdLst>
              <a:gd name="T0" fmla="*/ 0 w 21600"/>
              <a:gd name="T1" fmla="*/ 0 h 21600"/>
              <a:gd name="T2" fmla="*/ 633412 w 21600"/>
              <a:gd name="T3" fmla="*/ 574675 h 21600"/>
              <a:gd name="T4" fmla="*/ 0 w 21600"/>
              <a:gd name="T5" fmla="*/ 57467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8" name="Arc 12"/>
          <p:cNvSpPr>
            <a:spLocks/>
          </p:cNvSpPr>
          <p:nvPr/>
        </p:nvSpPr>
        <p:spPr bwMode="auto">
          <a:xfrm flipV="1">
            <a:off x="8274050" y="808038"/>
            <a:ext cx="412750" cy="334962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334962 h 21600"/>
              <a:gd name="T4" fmla="*/ 0 w 21600"/>
              <a:gd name="T5" fmla="*/ 3349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9050B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9" name="Arc 13"/>
          <p:cNvSpPr>
            <a:spLocks/>
          </p:cNvSpPr>
          <p:nvPr/>
        </p:nvSpPr>
        <p:spPr bwMode="auto">
          <a:xfrm>
            <a:off x="8274050" y="473075"/>
            <a:ext cx="412750" cy="334963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334963 h 21600"/>
              <a:gd name="T4" fmla="*/ 0 w 21600"/>
              <a:gd name="T5" fmla="*/ 33496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0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ECAB8-25DA-46C6-A643-CEB699818ACE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066800"/>
            <a:ext cx="7848600" cy="48720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tx2"/>
                </a:solidFill>
              </a:rPr>
              <a:t>A leader can use the four thinking hats to </a:t>
            </a:r>
            <a:r>
              <a:rPr lang="en-US" altLang="en-US" sz="2000" b="1" dirty="0" smtClean="0"/>
              <a:t>facilitate better meetings</a:t>
            </a:r>
            <a:r>
              <a:rPr lang="en-US" altLang="en-US" sz="2000" dirty="0" smtClean="0">
                <a:solidFill>
                  <a:schemeClr val="tx2"/>
                </a:solidFill>
              </a:rPr>
              <a:t>: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tx2"/>
                </a:solidFill>
              </a:rPr>
              <a:t>Solicit different kinds of thinking from everyone.  “Okay, let’s all put on our yellow hats for a moment …”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tx2"/>
                </a:solidFill>
              </a:rPr>
              <a:t>Move off a stalled subject (or person) without offense.  “Okay, Bob has given us a great green hat summary.  Let’s now try examining the issue with our red hats on.  Linda, could you get us started? …”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tx2"/>
                </a:solidFill>
              </a:rPr>
              <a:t>Diffuse a tense situation by inserting a little humor at times.  “Well, we’ve surely examined the blue hat view thoroughly.  Let’s shift hats for a little breather.  George ...”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tx2"/>
                </a:solidFill>
              </a:rPr>
              <a:t>The four hats are also a way to </a:t>
            </a:r>
            <a:r>
              <a:rPr lang="en-US" altLang="en-US" sz="2000" b="1" dirty="0" smtClean="0"/>
              <a:t>encourage participation by everyone</a:t>
            </a:r>
            <a:r>
              <a:rPr lang="en-US" altLang="en-US" sz="2000" dirty="0" smtClean="0">
                <a:solidFill>
                  <a:schemeClr val="tx2"/>
                </a:solidFill>
              </a:rPr>
              <a:t>, without making anyone uncomfortable.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tx2"/>
                </a:solidFill>
              </a:rPr>
              <a:t>The bottom line is that the four hats can elicit </a:t>
            </a:r>
            <a:r>
              <a:rPr lang="en-US" altLang="en-US" sz="2000" b="1" dirty="0" smtClean="0"/>
              <a:t>whole brain thinking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solidFill>
                  <a:schemeClr val="tx2"/>
                </a:solidFill>
              </a:rPr>
              <a:t>that a group might otherwise not engage in.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title"/>
          </p:nvPr>
        </p:nvSpPr>
        <p:spPr>
          <a:xfrm>
            <a:off x="419100" y="247650"/>
            <a:ext cx="7924800" cy="66675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Using the Four Thinking Hats</a:t>
            </a:r>
            <a:endParaRPr lang="en-US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3520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F6053-043B-4597-938D-6B51809876EF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66700"/>
            <a:ext cx="7924800" cy="571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Herrmann Brain Dominance Index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239838"/>
            <a:ext cx="7658100" cy="4627562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chemeClr val="tx2"/>
                </a:solidFill>
              </a:rPr>
              <a:t>Ned Herrmann (1922-1999), </a:t>
            </a:r>
            <a:br>
              <a:rPr lang="en-US" altLang="en-US" sz="2400" dirty="0" smtClean="0">
                <a:solidFill>
                  <a:schemeClr val="tx2"/>
                </a:solidFill>
              </a:rPr>
            </a:br>
            <a:r>
              <a:rPr lang="en-US" altLang="en-US" sz="2400" dirty="0" smtClean="0">
                <a:solidFill>
                  <a:schemeClr val="tx2"/>
                </a:solidFill>
              </a:rPr>
              <a:t>Manager of Management Education </a:t>
            </a:r>
            <a:br>
              <a:rPr lang="en-US" altLang="en-US" sz="2400" dirty="0" smtClean="0">
                <a:solidFill>
                  <a:schemeClr val="tx2"/>
                </a:solidFill>
              </a:rPr>
            </a:br>
            <a:r>
              <a:rPr lang="en-US" altLang="en-US" sz="2400" dirty="0" smtClean="0">
                <a:solidFill>
                  <a:schemeClr val="tx2"/>
                </a:solidFill>
              </a:rPr>
              <a:t>for GE, conducted research on how </a:t>
            </a:r>
            <a:br>
              <a:rPr lang="en-US" altLang="en-US" sz="2400" dirty="0" smtClean="0">
                <a:solidFill>
                  <a:schemeClr val="tx2"/>
                </a:solidFill>
              </a:rPr>
            </a:br>
            <a:r>
              <a:rPr lang="en-US" altLang="en-US" sz="2400" dirty="0" smtClean="0">
                <a:solidFill>
                  <a:schemeClr val="tx2"/>
                </a:solidFill>
              </a:rPr>
              <a:t>to maintain or increase an individual’s </a:t>
            </a:r>
            <a:br>
              <a:rPr lang="en-US" altLang="en-US" sz="2400" dirty="0" smtClean="0">
                <a:solidFill>
                  <a:schemeClr val="tx2"/>
                </a:solidFill>
              </a:rPr>
            </a:br>
            <a:r>
              <a:rPr lang="en-US" altLang="en-US" sz="2400" dirty="0" smtClean="0">
                <a:solidFill>
                  <a:schemeClr val="tx2"/>
                </a:solidFill>
              </a:rPr>
              <a:t>productivity, motivation, and creativity</a:t>
            </a:r>
          </a:p>
          <a:p>
            <a:pPr eaLnBrk="1" hangingPunct="1"/>
            <a:r>
              <a:rPr lang="en-US" altLang="en-US" sz="2400" dirty="0" smtClean="0">
                <a:solidFill>
                  <a:schemeClr val="tx2"/>
                </a:solidFill>
              </a:rPr>
              <a:t>Sponsored by GE, he developed and validated the </a:t>
            </a:r>
            <a:r>
              <a:rPr lang="en-US" altLang="en-US" sz="2400" b="1" dirty="0" smtClean="0"/>
              <a:t>Herrmann Brain Dominance Index (HBDI)</a:t>
            </a:r>
            <a:r>
              <a:rPr lang="en-US" altLang="en-US" sz="2400" dirty="0" smtClean="0">
                <a:solidFill>
                  <a:schemeClr val="tx2"/>
                </a:solidFill>
              </a:rPr>
              <a:t>, a scored and analyzed survey designed to measure an individual’s thinking and learning preferences</a:t>
            </a:r>
          </a:p>
          <a:p>
            <a:pPr eaLnBrk="1" hangingPunct="1"/>
            <a:r>
              <a:rPr lang="en-US" altLang="en-US" sz="2400" dirty="0" smtClean="0">
                <a:solidFill>
                  <a:schemeClr val="tx2"/>
                </a:solidFill>
              </a:rPr>
              <a:t>The HBDI is based on a comprehensive four part </a:t>
            </a:r>
            <a:r>
              <a:rPr lang="en-US" altLang="en-US" sz="2400" b="1" dirty="0" smtClean="0"/>
              <a:t>Whole Brain Model</a:t>
            </a:r>
          </a:p>
        </p:txBody>
      </p:sp>
      <p:pic>
        <p:nvPicPr>
          <p:cNvPr id="43013" name="Picture 4" descr="herrman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51600" y="1182688"/>
            <a:ext cx="2395538" cy="1862137"/>
          </a:xfrm>
          <a:noFill/>
          <a:ln w="25400">
            <a:solidFill>
              <a:schemeClr val="bg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871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1F482-3B5F-4049-8274-B4B4ACFE983E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3563" y="282575"/>
            <a:ext cx="7772400" cy="852488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200" b="1" smtClean="0">
                <a:solidFill>
                  <a:schemeClr val="tx2"/>
                </a:solidFill>
                <a:latin typeface="Garamond" pitchFamily="18" charset="0"/>
              </a:rPr>
              <a:t>We All Use All Four Quadrants</a:t>
            </a:r>
            <a:endParaRPr lang="en-US" altLang="en-US" sz="3600" smtClean="0"/>
          </a:p>
          <a:p>
            <a:pPr eaLnBrk="1" hangingPunct="1"/>
            <a:endParaRPr lang="en-US" altLang="en-US" sz="1200" smtClean="0"/>
          </a:p>
        </p:txBody>
      </p:sp>
      <p:sp>
        <p:nvSpPr>
          <p:cNvPr id="44036" name="Arc 3"/>
          <p:cNvSpPr>
            <a:spLocks/>
          </p:cNvSpPr>
          <p:nvPr/>
        </p:nvSpPr>
        <p:spPr bwMode="auto">
          <a:xfrm flipH="1">
            <a:off x="1641475" y="1778000"/>
            <a:ext cx="1371600" cy="1189038"/>
          </a:xfrm>
          <a:custGeom>
            <a:avLst/>
            <a:gdLst>
              <a:gd name="T0" fmla="*/ 0 w 21600"/>
              <a:gd name="T1" fmla="*/ 0 h 21600"/>
              <a:gd name="T2" fmla="*/ 1371600 w 21600"/>
              <a:gd name="T3" fmla="*/ 1189038 h 21600"/>
              <a:gd name="T4" fmla="*/ 0 w 21600"/>
              <a:gd name="T5" fmla="*/ 11890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37" name="Arc 4"/>
          <p:cNvSpPr>
            <a:spLocks/>
          </p:cNvSpPr>
          <p:nvPr/>
        </p:nvSpPr>
        <p:spPr bwMode="auto">
          <a:xfrm flipH="1" flipV="1">
            <a:off x="1641475" y="2967038"/>
            <a:ext cx="1371600" cy="1189037"/>
          </a:xfrm>
          <a:custGeom>
            <a:avLst/>
            <a:gdLst>
              <a:gd name="T0" fmla="*/ 0 w 21600"/>
              <a:gd name="T1" fmla="*/ 0 h 21600"/>
              <a:gd name="T2" fmla="*/ 1371600 w 21600"/>
              <a:gd name="T3" fmla="*/ 1189037 h 21600"/>
              <a:gd name="T4" fmla="*/ 0 w 21600"/>
              <a:gd name="T5" fmla="*/ 11890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38" name="Arc 5"/>
          <p:cNvSpPr>
            <a:spLocks/>
          </p:cNvSpPr>
          <p:nvPr/>
        </p:nvSpPr>
        <p:spPr bwMode="auto">
          <a:xfrm flipV="1">
            <a:off x="3013075" y="2967038"/>
            <a:ext cx="1463675" cy="1189037"/>
          </a:xfrm>
          <a:custGeom>
            <a:avLst/>
            <a:gdLst>
              <a:gd name="T0" fmla="*/ 0 w 21600"/>
              <a:gd name="T1" fmla="*/ 0 h 21600"/>
              <a:gd name="T2" fmla="*/ 1463675 w 21600"/>
              <a:gd name="T3" fmla="*/ 1189037 h 21600"/>
              <a:gd name="T4" fmla="*/ 0 w 21600"/>
              <a:gd name="T5" fmla="*/ 11890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9050B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39" name="Arc 6"/>
          <p:cNvSpPr>
            <a:spLocks/>
          </p:cNvSpPr>
          <p:nvPr/>
        </p:nvSpPr>
        <p:spPr bwMode="auto">
          <a:xfrm>
            <a:off x="3013075" y="1778000"/>
            <a:ext cx="1463675" cy="1189038"/>
          </a:xfrm>
          <a:custGeom>
            <a:avLst/>
            <a:gdLst>
              <a:gd name="T0" fmla="*/ 0 w 21600"/>
              <a:gd name="T1" fmla="*/ 0 h 21600"/>
              <a:gd name="T2" fmla="*/ 1463675 w 21600"/>
              <a:gd name="T3" fmla="*/ 1189038 h 21600"/>
              <a:gd name="T4" fmla="*/ 0 w 21600"/>
              <a:gd name="T5" fmla="*/ 11890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0" name="Text Box 7"/>
          <p:cNvSpPr txBox="1">
            <a:spLocks noChangeArrowheads="1"/>
          </p:cNvSpPr>
          <p:nvPr/>
        </p:nvSpPr>
        <p:spPr bwMode="auto">
          <a:xfrm>
            <a:off x="5543550" y="1770063"/>
            <a:ext cx="340201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chemeClr val="tx2"/>
                </a:solidFill>
              </a:rPr>
              <a:t>But each person will </a:t>
            </a:r>
            <a:r>
              <a:rPr lang="en-US" altLang="en-US" sz="2000" b="1" u="sng" dirty="0"/>
              <a:t>prefer</a:t>
            </a:r>
            <a:r>
              <a:rPr lang="en-US" altLang="en-US" sz="2000" dirty="0">
                <a:solidFill>
                  <a:schemeClr val="tx2"/>
                </a:solidFill>
              </a:rPr>
              <a:t> certain quadrants over others – this </a:t>
            </a:r>
            <a:r>
              <a:rPr lang="en-US" altLang="en-US" sz="2000" b="1" u="sng" dirty="0"/>
              <a:t>preference</a:t>
            </a:r>
            <a:r>
              <a:rPr lang="en-US" altLang="en-US" sz="2000" dirty="0">
                <a:solidFill>
                  <a:schemeClr val="tx2"/>
                </a:solidFill>
              </a:rPr>
              <a:t> is what the HBDI attempts to measure</a:t>
            </a:r>
          </a:p>
        </p:txBody>
      </p:sp>
      <p:sp>
        <p:nvSpPr>
          <p:cNvPr id="44041" name="Line 8"/>
          <p:cNvSpPr>
            <a:spLocks noChangeShapeType="1"/>
          </p:cNvSpPr>
          <p:nvPr/>
        </p:nvSpPr>
        <p:spPr bwMode="auto">
          <a:xfrm>
            <a:off x="3013075" y="1320800"/>
            <a:ext cx="0" cy="3570288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42" name="Text Box 9"/>
          <p:cNvSpPr txBox="1">
            <a:spLocks noChangeArrowheads="1"/>
          </p:cNvSpPr>
          <p:nvPr/>
        </p:nvSpPr>
        <p:spPr bwMode="auto">
          <a:xfrm>
            <a:off x="4202113" y="3987800"/>
            <a:ext cx="1416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/>
              <a:t>Right Brain</a:t>
            </a:r>
          </a:p>
        </p:txBody>
      </p:sp>
      <p:sp>
        <p:nvSpPr>
          <p:cNvPr id="44043" name="Text Box 10"/>
          <p:cNvSpPr txBox="1">
            <a:spLocks noChangeArrowheads="1"/>
          </p:cNvSpPr>
          <p:nvPr/>
        </p:nvSpPr>
        <p:spPr bwMode="auto">
          <a:xfrm>
            <a:off x="620713" y="3987800"/>
            <a:ext cx="1250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/>
              <a:t>Left Brain</a:t>
            </a:r>
          </a:p>
        </p:txBody>
      </p:sp>
    </p:spTree>
    <p:extLst>
      <p:ext uri="{BB962C8B-B14F-4D97-AF65-F5344CB8AC3E}">
        <p14:creationId xmlns:p14="http://schemas.microsoft.com/office/powerpoint/2010/main" val="311106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EFF90-BCAE-492A-AB6D-CF5D515730F7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45059" name="Freeform 2"/>
          <p:cNvSpPr>
            <a:spLocks/>
          </p:cNvSpPr>
          <p:nvPr/>
        </p:nvSpPr>
        <p:spPr bwMode="auto">
          <a:xfrm>
            <a:off x="3476625" y="1778000"/>
            <a:ext cx="2011363" cy="1973263"/>
          </a:xfrm>
          <a:custGeom>
            <a:avLst/>
            <a:gdLst>
              <a:gd name="T0" fmla="*/ 0 w 242"/>
              <a:gd name="T1" fmla="*/ 243 h 243"/>
              <a:gd name="T2" fmla="*/ 242 w 242"/>
              <a:gd name="T3" fmla="*/ 243 h 243"/>
              <a:gd name="T4" fmla="*/ 0 w 242"/>
              <a:gd name="T5" fmla="*/ 0 h 243"/>
              <a:gd name="T6" fmla="*/ 0 w 242"/>
              <a:gd name="T7" fmla="*/ 243 h 243"/>
              <a:gd name="T8" fmla="*/ 0 60000 65536"/>
              <a:gd name="T9" fmla="*/ 0 60000 65536"/>
              <a:gd name="T10" fmla="*/ 0 60000 65536"/>
              <a:gd name="T11" fmla="*/ 0 60000 65536"/>
              <a:gd name="T12" fmla="*/ 0 w 242"/>
              <a:gd name="T13" fmla="*/ 0 h 243"/>
              <a:gd name="T14" fmla="*/ 242 w 242"/>
              <a:gd name="T15" fmla="*/ 243 h 2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2" h="243">
                <a:moveTo>
                  <a:pt x="0" y="243"/>
                </a:moveTo>
                <a:lnTo>
                  <a:pt x="242" y="243"/>
                </a:lnTo>
                <a:cubicBezTo>
                  <a:pt x="242" y="110"/>
                  <a:pt x="132" y="0"/>
                  <a:pt x="0" y="0"/>
                </a:cubicBezTo>
                <a:lnTo>
                  <a:pt x="0" y="243"/>
                </a:lnTo>
              </a:path>
            </a:pathLst>
          </a:custGeom>
          <a:solidFill>
            <a:srgbClr val="FDF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0" name="Freeform 3"/>
          <p:cNvSpPr>
            <a:spLocks/>
          </p:cNvSpPr>
          <p:nvPr/>
        </p:nvSpPr>
        <p:spPr bwMode="auto">
          <a:xfrm>
            <a:off x="1339850" y="3856038"/>
            <a:ext cx="2011363" cy="1973262"/>
          </a:xfrm>
          <a:custGeom>
            <a:avLst/>
            <a:gdLst>
              <a:gd name="T0" fmla="*/ 242 w 242"/>
              <a:gd name="T1" fmla="*/ 0 h 243"/>
              <a:gd name="T2" fmla="*/ 0 w 242"/>
              <a:gd name="T3" fmla="*/ 0 h 243"/>
              <a:gd name="T4" fmla="*/ 242 w 242"/>
              <a:gd name="T5" fmla="*/ 243 h 243"/>
              <a:gd name="T6" fmla="*/ 242 w 242"/>
              <a:gd name="T7" fmla="*/ 0 h 243"/>
              <a:gd name="T8" fmla="*/ 0 60000 65536"/>
              <a:gd name="T9" fmla="*/ 0 60000 65536"/>
              <a:gd name="T10" fmla="*/ 0 60000 65536"/>
              <a:gd name="T11" fmla="*/ 0 60000 65536"/>
              <a:gd name="T12" fmla="*/ 0 w 242"/>
              <a:gd name="T13" fmla="*/ 0 h 243"/>
              <a:gd name="T14" fmla="*/ 242 w 242"/>
              <a:gd name="T15" fmla="*/ 243 h 2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2" h="243">
                <a:moveTo>
                  <a:pt x="242" y="0"/>
                </a:moveTo>
                <a:lnTo>
                  <a:pt x="0" y="0"/>
                </a:lnTo>
                <a:cubicBezTo>
                  <a:pt x="0" y="133"/>
                  <a:pt x="109" y="243"/>
                  <a:pt x="242" y="243"/>
                </a:cubicBezTo>
                <a:lnTo>
                  <a:pt x="242" y="0"/>
                </a:lnTo>
              </a:path>
            </a:pathLst>
          </a:cu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Freeform 4"/>
          <p:cNvSpPr>
            <a:spLocks/>
          </p:cNvSpPr>
          <p:nvPr/>
        </p:nvSpPr>
        <p:spPr bwMode="auto">
          <a:xfrm>
            <a:off x="3476625" y="3856038"/>
            <a:ext cx="2003425" cy="1973262"/>
          </a:xfrm>
          <a:custGeom>
            <a:avLst/>
            <a:gdLst>
              <a:gd name="T0" fmla="*/ 0 w 241"/>
              <a:gd name="T1" fmla="*/ 0 h 243"/>
              <a:gd name="T2" fmla="*/ 241 w 241"/>
              <a:gd name="T3" fmla="*/ 0 h 243"/>
              <a:gd name="T4" fmla="*/ 0 w 241"/>
              <a:gd name="T5" fmla="*/ 243 h 243"/>
              <a:gd name="T6" fmla="*/ 0 w 241"/>
              <a:gd name="T7" fmla="*/ 0 h 243"/>
              <a:gd name="T8" fmla="*/ 0 60000 65536"/>
              <a:gd name="T9" fmla="*/ 0 60000 65536"/>
              <a:gd name="T10" fmla="*/ 0 60000 65536"/>
              <a:gd name="T11" fmla="*/ 0 60000 65536"/>
              <a:gd name="T12" fmla="*/ 0 w 241"/>
              <a:gd name="T13" fmla="*/ 0 h 243"/>
              <a:gd name="T14" fmla="*/ 241 w 241"/>
              <a:gd name="T15" fmla="*/ 243 h 2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1" h="243">
                <a:moveTo>
                  <a:pt x="0" y="0"/>
                </a:moveTo>
                <a:lnTo>
                  <a:pt x="241" y="0"/>
                </a:lnTo>
                <a:cubicBezTo>
                  <a:pt x="241" y="133"/>
                  <a:pt x="132" y="243"/>
                  <a:pt x="0" y="243"/>
                </a:cubicBezTo>
                <a:lnTo>
                  <a:pt x="0" y="0"/>
                </a:lnTo>
              </a:path>
            </a:pathLst>
          </a:custGeom>
          <a:solidFill>
            <a:srgbClr val="F905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2" name="Rectangle 5"/>
          <p:cNvSpPr>
            <a:spLocks noChangeArrowheads="1"/>
          </p:cNvSpPr>
          <p:nvPr/>
        </p:nvSpPr>
        <p:spPr bwMode="auto">
          <a:xfrm>
            <a:off x="1905000" y="3810000"/>
            <a:ext cx="1370013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altLang="en-US" sz="1500">
                <a:latin typeface="Times New Roman" pitchFamily="18" charset="0"/>
              </a:rPr>
              <a:t>ORGANIZED</a:t>
            </a:r>
          </a:p>
          <a:p>
            <a:pPr algn="r"/>
            <a:endParaRPr lang="en-US" altLang="en-US" sz="1500">
              <a:latin typeface="Times New Roman" pitchFamily="18" charset="0"/>
            </a:endParaRPr>
          </a:p>
          <a:p>
            <a:pPr algn="r"/>
            <a:r>
              <a:rPr lang="en-US" altLang="en-US" sz="1500">
                <a:latin typeface="Times New Roman" pitchFamily="18" charset="0"/>
              </a:rPr>
              <a:t>SEQUENTIAL</a:t>
            </a:r>
          </a:p>
          <a:p>
            <a:pPr algn="r"/>
            <a:endParaRPr lang="en-US" altLang="en-US" sz="1500">
              <a:latin typeface="Times New Roman" pitchFamily="18" charset="0"/>
            </a:endParaRPr>
          </a:p>
          <a:p>
            <a:pPr algn="r"/>
            <a:r>
              <a:rPr lang="en-US" altLang="en-US" sz="1500">
                <a:latin typeface="Times New Roman" pitchFamily="18" charset="0"/>
              </a:rPr>
              <a:t>PLANNED</a:t>
            </a:r>
          </a:p>
          <a:p>
            <a:pPr algn="r"/>
            <a:endParaRPr lang="en-US" altLang="en-US" sz="1500">
              <a:latin typeface="Times New Roman" pitchFamily="18" charset="0"/>
            </a:endParaRPr>
          </a:p>
          <a:p>
            <a:pPr algn="r"/>
            <a:r>
              <a:rPr lang="en-US" altLang="en-US" sz="1500">
                <a:latin typeface="Times New Roman" pitchFamily="18" charset="0"/>
              </a:rPr>
              <a:t>DETAILED</a:t>
            </a:r>
          </a:p>
        </p:txBody>
      </p:sp>
      <p:sp>
        <p:nvSpPr>
          <p:cNvPr id="45063" name="Rectangle 6"/>
          <p:cNvSpPr>
            <a:spLocks noChangeArrowheads="1"/>
          </p:cNvSpPr>
          <p:nvPr/>
        </p:nvSpPr>
        <p:spPr bwMode="auto">
          <a:xfrm>
            <a:off x="3581400" y="2133600"/>
            <a:ext cx="15621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500">
                <a:latin typeface="Times New Roman" pitchFamily="18" charset="0"/>
              </a:rPr>
              <a:t>HOLISTIC</a:t>
            </a:r>
          </a:p>
          <a:p>
            <a:endParaRPr lang="en-US" altLang="en-US" sz="1500">
              <a:latin typeface="Times New Roman" pitchFamily="18" charset="0"/>
            </a:endParaRPr>
          </a:p>
          <a:p>
            <a:r>
              <a:rPr lang="en-US" altLang="en-US" sz="1500">
                <a:latin typeface="Times New Roman" pitchFamily="18" charset="0"/>
              </a:rPr>
              <a:t>INTUITIVE</a:t>
            </a:r>
          </a:p>
          <a:p>
            <a:endParaRPr lang="en-US" altLang="en-US" sz="1500">
              <a:latin typeface="Times New Roman" pitchFamily="18" charset="0"/>
            </a:endParaRPr>
          </a:p>
          <a:p>
            <a:r>
              <a:rPr lang="en-US" altLang="en-US" sz="1500">
                <a:latin typeface="Times New Roman" pitchFamily="18" charset="0"/>
              </a:rPr>
              <a:t>INTEGRATING</a:t>
            </a:r>
          </a:p>
          <a:p>
            <a:endParaRPr lang="en-US" altLang="en-US" sz="1500">
              <a:latin typeface="Times New Roman" pitchFamily="18" charset="0"/>
            </a:endParaRPr>
          </a:p>
          <a:p>
            <a:r>
              <a:rPr lang="en-US" altLang="en-US" sz="1500">
                <a:latin typeface="Times New Roman" pitchFamily="18" charset="0"/>
              </a:rPr>
              <a:t>SYNTHESIZING</a:t>
            </a:r>
          </a:p>
        </p:txBody>
      </p:sp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3581400" y="3810000"/>
            <a:ext cx="173037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500">
                <a:latin typeface="Times New Roman" pitchFamily="18" charset="0"/>
              </a:rPr>
              <a:t>INTERPERSONAL</a:t>
            </a:r>
          </a:p>
          <a:p>
            <a:endParaRPr lang="en-US" altLang="en-US" sz="1500">
              <a:latin typeface="Times New Roman" pitchFamily="18" charset="0"/>
            </a:endParaRPr>
          </a:p>
          <a:p>
            <a:r>
              <a:rPr lang="en-US" altLang="en-US" sz="1500">
                <a:latin typeface="Times New Roman" pitchFamily="18" charset="0"/>
              </a:rPr>
              <a:t>FEELING BASED</a:t>
            </a:r>
          </a:p>
          <a:p>
            <a:endParaRPr lang="en-US" altLang="en-US" sz="1500">
              <a:latin typeface="Times New Roman" pitchFamily="18" charset="0"/>
            </a:endParaRPr>
          </a:p>
          <a:p>
            <a:r>
              <a:rPr lang="en-US" altLang="en-US" sz="1500">
                <a:latin typeface="Times New Roman" pitchFamily="18" charset="0"/>
              </a:rPr>
              <a:t>KINESTHETIC</a:t>
            </a:r>
          </a:p>
          <a:p>
            <a:endParaRPr lang="en-US" altLang="en-US" sz="1500">
              <a:latin typeface="Times New Roman" pitchFamily="18" charset="0"/>
            </a:endParaRPr>
          </a:p>
          <a:p>
            <a:r>
              <a:rPr lang="en-US" altLang="en-US" sz="1500">
                <a:latin typeface="Times New Roman" pitchFamily="18" charset="0"/>
              </a:rPr>
              <a:t>EMOTIONAL</a:t>
            </a:r>
          </a:p>
        </p:txBody>
      </p:sp>
      <p:sp>
        <p:nvSpPr>
          <p:cNvPr id="45065" name="Freeform 8"/>
          <p:cNvSpPr>
            <a:spLocks/>
          </p:cNvSpPr>
          <p:nvPr/>
        </p:nvSpPr>
        <p:spPr bwMode="auto">
          <a:xfrm>
            <a:off x="533400" y="990600"/>
            <a:ext cx="3624263" cy="3548063"/>
          </a:xfrm>
          <a:custGeom>
            <a:avLst/>
            <a:gdLst>
              <a:gd name="T0" fmla="*/ 436 w 436"/>
              <a:gd name="T1" fmla="*/ 437 h 437"/>
              <a:gd name="T2" fmla="*/ 0 w 436"/>
              <a:gd name="T3" fmla="*/ 437 h 437"/>
              <a:gd name="T4" fmla="*/ 436 w 436"/>
              <a:gd name="T5" fmla="*/ 0 h 437"/>
              <a:gd name="T6" fmla="*/ 436 w 436"/>
              <a:gd name="T7" fmla="*/ 437 h 437"/>
              <a:gd name="T8" fmla="*/ 0 60000 65536"/>
              <a:gd name="T9" fmla="*/ 0 60000 65536"/>
              <a:gd name="T10" fmla="*/ 0 60000 65536"/>
              <a:gd name="T11" fmla="*/ 0 60000 65536"/>
              <a:gd name="T12" fmla="*/ 0 w 436"/>
              <a:gd name="T13" fmla="*/ 0 h 437"/>
              <a:gd name="T14" fmla="*/ 436 w 436"/>
              <a:gd name="T15" fmla="*/ 437 h 4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6" h="437">
                <a:moveTo>
                  <a:pt x="436" y="437"/>
                </a:moveTo>
                <a:lnTo>
                  <a:pt x="0" y="437"/>
                </a:lnTo>
                <a:cubicBezTo>
                  <a:pt x="0" y="197"/>
                  <a:pt x="197" y="0"/>
                  <a:pt x="436" y="0"/>
                </a:cubicBezTo>
                <a:lnTo>
                  <a:pt x="436" y="437"/>
                </a:lnTo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6" name="Rectangle 9"/>
          <p:cNvSpPr>
            <a:spLocks noChangeArrowheads="1"/>
          </p:cNvSpPr>
          <p:nvPr/>
        </p:nvSpPr>
        <p:spPr bwMode="auto">
          <a:xfrm>
            <a:off x="1327150" y="1498600"/>
            <a:ext cx="257492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altLang="en-US" sz="2400" b="1">
                <a:solidFill>
                  <a:srgbClr val="FFFF99"/>
                </a:solidFill>
                <a:latin typeface="Times New Roman" pitchFamily="18" charset="0"/>
              </a:rPr>
              <a:t>LOGICAL</a:t>
            </a:r>
          </a:p>
          <a:p>
            <a:pPr algn="r"/>
            <a:endParaRPr lang="en-US" altLang="en-US" sz="2400" b="1">
              <a:solidFill>
                <a:srgbClr val="FFFF99"/>
              </a:solidFill>
              <a:latin typeface="Times New Roman" pitchFamily="18" charset="0"/>
            </a:endParaRPr>
          </a:p>
          <a:p>
            <a:pPr algn="r"/>
            <a:r>
              <a:rPr lang="en-US" altLang="en-US" sz="2400" b="1">
                <a:solidFill>
                  <a:srgbClr val="FFFF99"/>
                </a:solidFill>
                <a:latin typeface="Times New Roman" pitchFamily="18" charset="0"/>
              </a:rPr>
              <a:t>ANALYTICAL</a:t>
            </a:r>
          </a:p>
          <a:p>
            <a:pPr algn="r"/>
            <a:endParaRPr lang="en-US" altLang="en-US" sz="2400" b="1">
              <a:solidFill>
                <a:srgbClr val="FFFF99"/>
              </a:solidFill>
              <a:latin typeface="Times New Roman" pitchFamily="18" charset="0"/>
            </a:endParaRPr>
          </a:p>
          <a:p>
            <a:pPr algn="r"/>
            <a:r>
              <a:rPr lang="en-US" altLang="en-US" sz="2400" b="1">
                <a:solidFill>
                  <a:srgbClr val="FFFF99"/>
                </a:solidFill>
                <a:latin typeface="Times New Roman" pitchFamily="18" charset="0"/>
              </a:rPr>
              <a:t>FACT BASED</a:t>
            </a:r>
          </a:p>
          <a:p>
            <a:pPr algn="r"/>
            <a:endParaRPr lang="en-US" altLang="en-US" sz="2400" b="1">
              <a:solidFill>
                <a:srgbClr val="FFFF99"/>
              </a:solidFill>
              <a:latin typeface="Times New Roman" pitchFamily="18" charset="0"/>
            </a:endParaRPr>
          </a:p>
          <a:p>
            <a:pPr algn="r"/>
            <a:r>
              <a:rPr lang="en-US" altLang="en-US" sz="2400" b="1">
                <a:solidFill>
                  <a:srgbClr val="FFFF99"/>
                </a:solidFill>
                <a:latin typeface="Times New Roman" pitchFamily="18" charset="0"/>
              </a:rPr>
              <a:t>QUANTITATIVE</a:t>
            </a:r>
          </a:p>
        </p:txBody>
      </p:sp>
      <p:sp>
        <p:nvSpPr>
          <p:cNvPr id="45067" name="Text Box 10"/>
          <p:cNvSpPr txBox="1">
            <a:spLocks noChangeArrowheads="1"/>
          </p:cNvSpPr>
          <p:nvPr/>
        </p:nvSpPr>
        <p:spPr bwMode="auto">
          <a:xfrm>
            <a:off x="438150" y="257175"/>
            <a:ext cx="5057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200" b="1">
                <a:solidFill>
                  <a:schemeClr val="tx2"/>
                </a:solidFill>
                <a:latin typeface="Garamond" pitchFamily="18" charset="0"/>
              </a:rPr>
              <a:t>“Blue” Quadrant Preference</a:t>
            </a:r>
          </a:p>
        </p:txBody>
      </p:sp>
      <p:sp>
        <p:nvSpPr>
          <p:cNvPr id="45068" name="Text Box 11"/>
          <p:cNvSpPr txBox="1">
            <a:spLocks noChangeArrowheads="1"/>
          </p:cNvSpPr>
          <p:nvPr/>
        </p:nvSpPr>
        <p:spPr bwMode="auto">
          <a:xfrm>
            <a:off x="5068888" y="1562100"/>
            <a:ext cx="341312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latin typeface="Times New Roman" pitchFamily="18" charset="0"/>
              </a:rPr>
              <a:t>	</a:t>
            </a:r>
            <a:r>
              <a:rPr lang="en-US" altLang="en-US" sz="24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</a:t>
            </a:r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Gathering Facts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	 Analyzing data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	 Problem solving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	    logically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	 Arguing rationally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	 Measuring precisely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	 Understanding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	    technical elements </a:t>
            </a:r>
            <a:endParaRPr lang="en-US" altLang="en-US" sz="2000">
              <a:solidFill>
                <a:schemeClr val="tx2"/>
              </a:solidFill>
              <a:latin typeface="Times New Roman" pitchFamily="18" charset="0"/>
            </a:endParaRPr>
          </a:p>
          <a:p>
            <a:endParaRPr lang="en-US" altLang="en-US" sz="20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45069" name="Text Box 12"/>
          <p:cNvSpPr txBox="1">
            <a:spLocks noChangeArrowheads="1"/>
          </p:cNvSpPr>
          <p:nvPr/>
        </p:nvSpPr>
        <p:spPr bwMode="auto">
          <a:xfrm>
            <a:off x="295275" y="1584325"/>
            <a:ext cx="9255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000" b="1">
                <a:solidFill>
                  <a:srgbClr val="1005F1"/>
                </a:solidFill>
                <a:latin typeface="Times New Roman" pitchFamily="18" charset="0"/>
              </a:rPr>
              <a:t>Blue</a:t>
            </a:r>
            <a:endParaRPr lang="en-US" altLang="en-US" sz="2400">
              <a:solidFill>
                <a:srgbClr val="1005F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87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32FADC-78CB-4348-ADB3-41D687BD3EB1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46083" name="Freeform 2"/>
          <p:cNvSpPr>
            <a:spLocks/>
          </p:cNvSpPr>
          <p:nvPr/>
        </p:nvSpPr>
        <p:spPr bwMode="auto">
          <a:xfrm>
            <a:off x="3238500" y="3181350"/>
            <a:ext cx="1917700" cy="1993900"/>
          </a:xfrm>
          <a:custGeom>
            <a:avLst/>
            <a:gdLst>
              <a:gd name="T0" fmla="*/ 0 w 242"/>
              <a:gd name="T1" fmla="*/ 0 h 242"/>
              <a:gd name="T2" fmla="*/ 242 w 242"/>
              <a:gd name="T3" fmla="*/ 0 h 242"/>
              <a:gd name="T4" fmla="*/ 0 w 242"/>
              <a:gd name="T5" fmla="*/ 242 h 242"/>
              <a:gd name="T6" fmla="*/ 0 w 242"/>
              <a:gd name="T7" fmla="*/ 0 h 242"/>
              <a:gd name="T8" fmla="*/ 0 60000 65536"/>
              <a:gd name="T9" fmla="*/ 0 60000 65536"/>
              <a:gd name="T10" fmla="*/ 0 60000 65536"/>
              <a:gd name="T11" fmla="*/ 0 60000 65536"/>
              <a:gd name="T12" fmla="*/ 0 w 242"/>
              <a:gd name="T13" fmla="*/ 0 h 242"/>
              <a:gd name="T14" fmla="*/ 242 w 242"/>
              <a:gd name="T15" fmla="*/ 242 h 2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2" h="242">
                <a:moveTo>
                  <a:pt x="0" y="0"/>
                </a:moveTo>
                <a:lnTo>
                  <a:pt x="242" y="0"/>
                </a:lnTo>
                <a:cubicBezTo>
                  <a:pt x="242" y="133"/>
                  <a:pt x="132" y="242"/>
                  <a:pt x="0" y="242"/>
                </a:cubicBezTo>
                <a:lnTo>
                  <a:pt x="0" y="0"/>
                </a:lnTo>
              </a:path>
            </a:pathLst>
          </a:custGeom>
          <a:solidFill>
            <a:srgbClr val="F905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4" name="Freeform 3"/>
          <p:cNvSpPr>
            <a:spLocks/>
          </p:cNvSpPr>
          <p:nvPr/>
        </p:nvSpPr>
        <p:spPr bwMode="auto">
          <a:xfrm>
            <a:off x="1195388" y="1055688"/>
            <a:ext cx="1903412" cy="1970087"/>
          </a:xfrm>
          <a:custGeom>
            <a:avLst/>
            <a:gdLst>
              <a:gd name="T0" fmla="*/ 240 w 240"/>
              <a:gd name="T1" fmla="*/ 239 h 239"/>
              <a:gd name="T2" fmla="*/ 0 w 240"/>
              <a:gd name="T3" fmla="*/ 239 h 239"/>
              <a:gd name="T4" fmla="*/ 240 w 240"/>
              <a:gd name="T5" fmla="*/ 0 h 239"/>
              <a:gd name="T6" fmla="*/ 240 w 240"/>
              <a:gd name="T7" fmla="*/ 239 h 239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239"/>
              <a:gd name="T14" fmla="*/ 240 w 240"/>
              <a:gd name="T15" fmla="*/ 239 h 2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239">
                <a:moveTo>
                  <a:pt x="240" y="239"/>
                </a:moveTo>
                <a:lnTo>
                  <a:pt x="0" y="239"/>
                </a:lnTo>
                <a:cubicBezTo>
                  <a:pt x="0" y="108"/>
                  <a:pt x="109" y="0"/>
                  <a:pt x="240" y="0"/>
                </a:cubicBezTo>
                <a:lnTo>
                  <a:pt x="240" y="239"/>
                </a:lnTo>
              </a:path>
            </a:pathLst>
          </a:cu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5" name="Freeform 4"/>
          <p:cNvSpPr>
            <a:spLocks/>
          </p:cNvSpPr>
          <p:nvPr/>
        </p:nvSpPr>
        <p:spPr bwMode="auto">
          <a:xfrm>
            <a:off x="3233738" y="1047750"/>
            <a:ext cx="1893887" cy="1978025"/>
          </a:xfrm>
          <a:custGeom>
            <a:avLst/>
            <a:gdLst>
              <a:gd name="T0" fmla="*/ 0 w 239"/>
              <a:gd name="T1" fmla="*/ 240 h 240"/>
              <a:gd name="T2" fmla="*/ 239 w 239"/>
              <a:gd name="T3" fmla="*/ 240 h 240"/>
              <a:gd name="T4" fmla="*/ 0 w 239"/>
              <a:gd name="T5" fmla="*/ 0 h 240"/>
              <a:gd name="T6" fmla="*/ 0 w 239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239"/>
              <a:gd name="T13" fmla="*/ 0 h 240"/>
              <a:gd name="T14" fmla="*/ 239 w 239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9" h="240">
                <a:moveTo>
                  <a:pt x="0" y="240"/>
                </a:moveTo>
                <a:lnTo>
                  <a:pt x="239" y="240"/>
                </a:lnTo>
                <a:cubicBezTo>
                  <a:pt x="239" y="109"/>
                  <a:pt x="131" y="0"/>
                  <a:pt x="0" y="0"/>
                </a:cubicBezTo>
                <a:lnTo>
                  <a:pt x="0" y="240"/>
                </a:lnTo>
              </a:path>
            </a:pathLst>
          </a:custGeom>
          <a:solidFill>
            <a:srgbClr val="FDF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1409700" y="1276350"/>
            <a:ext cx="160337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altLang="en-US" sz="1500">
                <a:latin typeface="Times New Roman" pitchFamily="18" charset="0"/>
              </a:rPr>
              <a:t>LOGICAL</a:t>
            </a:r>
          </a:p>
          <a:p>
            <a:pPr algn="r"/>
            <a:endParaRPr lang="en-US" altLang="en-US" sz="1500">
              <a:latin typeface="Times New Roman" pitchFamily="18" charset="0"/>
            </a:endParaRPr>
          </a:p>
          <a:p>
            <a:pPr algn="r"/>
            <a:r>
              <a:rPr lang="en-US" altLang="en-US" sz="1500">
                <a:latin typeface="Times New Roman" pitchFamily="18" charset="0"/>
              </a:rPr>
              <a:t>ANALYTICAL</a:t>
            </a:r>
          </a:p>
          <a:p>
            <a:pPr algn="r"/>
            <a:endParaRPr lang="en-US" altLang="en-US" sz="1500">
              <a:latin typeface="Times New Roman" pitchFamily="18" charset="0"/>
            </a:endParaRPr>
          </a:p>
          <a:p>
            <a:pPr algn="r"/>
            <a:r>
              <a:rPr lang="en-US" altLang="en-US" sz="1500">
                <a:latin typeface="Times New Roman" pitchFamily="18" charset="0"/>
              </a:rPr>
              <a:t>FACT BASED</a:t>
            </a:r>
          </a:p>
          <a:p>
            <a:pPr algn="r"/>
            <a:endParaRPr lang="en-US" altLang="en-US" sz="1500">
              <a:latin typeface="Times New Roman" pitchFamily="18" charset="0"/>
            </a:endParaRPr>
          </a:p>
          <a:p>
            <a:pPr algn="r"/>
            <a:r>
              <a:rPr lang="en-US" altLang="en-US" sz="1500">
                <a:latin typeface="Times New Roman" pitchFamily="18" charset="0"/>
              </a:rPr>
              <a:t>QUANTITATIVE</a:t>
            </a:r>
          </a:p>
        </p:txBody>
      </p:sp>
      <p:sp>
        <p:nvSpPr>
          <p:cNvPr id="46087" name="Rectangle 6"/>
          <p:cNvSpPr>
            <a:spLocks noChangeArrowheads="1"/>
          </p:cNvSpPr>
          <p:nvPr/>
        </p:nvSpPr>
        <p:spPr bwMode="auto">
          <a:xfrm>
            <a:off x="3314700" y="1276350"/>
            <a:ext cx="15621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500">
                <a:latin typeface="Times New Roman" pitchFamily="18" charset="0"/>
              </a:rPr>
              <a:t>HOLISTIC</a:t>
            </a:r>
          </a:p>
          <a:p>
            <a:endParaRPr lang="en-US" altLang="en-US" sz="1500">
              <a:latin typeface="Times New Roman" pitchFamily="18" charset="0"/>
            </a:endParaRPr>
          </a:p>
          <a:p>
            <a:r>
              <a:rPr lang="en-US" altLang="en-US" sz="1500">
                <a:latin typeface="Times New Roman" pitchFamily="18" charset="0"/>
              </a:rPr>
              <a:t>INTUITIVE</a:t>
            </a:r>
          </a:p>
          <a:p>
            <a:endParaRPr lang="en-US" altLang="en-US" sz="1500">
              <a:latin typeface="Times New Roman" pitchFamily="18" charset="0"/>
            </a:endParaRPr>
          </a:p>
          <a:p>
            <a:r>
              <a:rPr lang="en-US" altLang="en-US" sz="1500">
                <a:latin typeface="Times New Roman" pitchFamily="18" charset="0"/>
              </a:rPr>
              <a:t>INTEGRATING</a:t>
            </a:r>
          </a:p>
          <a:p>
            <a:endParaRPr lang="en-US" altLang="en-US" sz="1500">
              <a:latin typeface="Times New Roman" pitchFamily="18" charset="0"/>
            </a:endParaRPr>
          </a:p>
          <a:p>
            <a:r>
              <a:rPr lang="en-US" altLang="en-US" sz="1500">
                <a:latin typeface="Times New Roman" pitchFamily="18" charset="0"/>
              </a:rPr>
              <a:t>SYNTHESIZING</a:t>
            </a:r>
          </a:p>
        </p:txBody>
      </p:sp>
      <p:sp>
        <p:nvSpPr>
          <p:cNvPr id="46088" name="Rectangle 7"/>
          <p:cNvSpPr>
            <a:spLocks noChangeArrowheads="1"/>
          </p:cNvSpPr>
          <p:nvPr/>
        </p:nvSpPr>
        <p:spPr bwMode="auto">
          <a:xfrm>
            <a:off x="3162300" y="3181350"/>
            <a:ext cx="173037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500">
                <a:latin typeface="Times New Roman" pitchFamily="18" charset="0"/>
              </a:rPr>
              <a:t>INTERPERSONAL</a:t>
            </a:r>
          </a:p>
          <a:p>
            <a:endParaRPr lang="en-US" altLang="en-US" sz="1500">
              <a:latin typeface="Times New Roman" pitchFamily="18" charset="0"/>
            </a:endParaRPr>
          </a:p>
          <a:p>
            <a:r>
              <a:rPr lang="en-US" altLang="en-US" sz="1500">
                <a:latin typeface="Times New Roman" pitchFamily="18" charset="0"/>
              </a:rPr>
              <a:t>FEELING BASED</a:t>
            </a:r>
          </a:p>
          <a:p>
            <a:endParaRPr lang="en-US" altLang="en-US" sz="1500">
              <a:latin typeface="Times New Roman" pitchFamily="18" charset="0"/>
            </a:endParaRPr>
          </a:p>
          <a:p>
            <a:r>
              <a:rPr lang="en-US" altLang="en-US" sz="1500">
                <a:latin typeface="Times New Roman" pitchFamily="18" charset="0"/>
              </a:rPr>
              <a:t>KINESTHETIC</a:t>
            </a:r>
          </a:p>
          <a:p>
            <a:endParaRPr lang="en-US" altLang="en-US" sz="1500">
              <a:latin typeface="Times New Roman" pitchFamily="18" charset="0"/>
            </a:endParaRPr>
          </a:p>
          <a:p>
            <a:r>
              <a:rPr lang="en-US" altLang="en-US" sz="1500">
                <a:latin typeface="Times New Roman" pitchFamily="18" charset="0"/>
              </a:rPr>
              <a:t>EMOTIONAL</a:t>
            </a:r>
          </a:p>
        </p:txBody>
      </p:sp>
      <p:sp>
        <p:nvSpPr>
          <p:cNvPr id="46089" name="Freeform 8"/>
          <p:cNvSpPr>
            <a:spLocks/>
          </p:cNvSpPr>
          <p:nvPr/>
        </p:nvSpPr>
        <p:spPr bwMode="auto">
          <a:xfrm>
            <a:off x="419100" y="2343150"/>
            <a:ext cx="3455988" cy="3594100"/>
          </a:xfrm>
          <a:custGeom>
            <a:avLst/>
            <a:gdLst>
              <a:gd name="T0" fmla="*/ 436 w 436"/>
              <a:gd name="T1" fmla="*/ 0 h 436"/>
              <a:gd name="T2" fmla="*/ 0 w 436"/>
              <a:gd name="T3" fmla="*/ 0 h 436"/>
              <a:gd name="T4" fmla="*/ 436 w 436"/>
              <a:gd name="T5" fmla="*/ 436 h 436"/>
              <a:gd name="T6" fmla="*/ 436 w 436"/>
              <a:gd name="T7" fmla="*/ 0 h 436"/>
              <a:gd name="T8" fmla="*/ 0 60000 65536"/>
              <a:gd name="T9" fmla="*/ 0 60000 65536"/>
              <a:gd name="T10" fmla="*/ 0 60000 65536"/>
              <a:gd name="T11" fmla="*/ 0 60000 65536"/>
              <a:gd name="T12" fmla="*/ 0 w 436"/>
              <a:gd name="T13" fmla="*/ 0 h 436"/>
              <a:gd name="T14" fmla="*/ 436 w 436"/>
              <a:gd name="T15" fmla="*/ 436 h 4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6" h="436">
                <a:moveTo>
                  <a:pt x="436" y="0"/>
                </a:moveTo>
                <a:lnTo>
                  <a:pt x="0" y="0"/>
                </a:lnTo>
                <a:cubicBezTo>
                  <a:pt x="0" y="239"/>
                  <a:pt x="197" y="436"/>
                  <a:pt x="436" y="436"/>
                </a:cubicBezTo>
                <a:lnTo>
                  <a:pt x="436" y="0"/>
                </a:lnTo>
              </a:path>
            </a:pathLst>
          </a:cu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0" name="Rectangle 9"/>
          <p:cNvSpPr>
            <a:spLocks noChangeArrowheads="1"/>
          </p:cNvSpPr>
          <p:nvPr/>
        </p:nvSpPr>
        <p:spPr bwMode="auto">
          <a:xfrm>
            <a:off x="1511300" y="2393950"/>
            <a:ext cx="21844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altLang="en-US" sz="2400" b="1">
                <a:solidFill>
                  <a:srgbClr val="FFFF99"/>
                </a:solidFill>
                <a:latin typeface="Times New Roman" pitchFamily="18" charset="0"/>
              </a:rPr>
              <a:t>ORGANIZED</a:t>
            </a:r>
          </a:p>
          <a:p>
            <a:pPr algn="r"/>
            <a:endParaRPr lang="en-US" altLang="en-US" sz="2400" b="1">
              <a:solidFill>
                <a:srgbClr val="FFFF99"/>
              </a:solidFill>
              <a:latin typeface="Times New Roman" pitchFamily="18" charset="0"/>
            </a:endParaRPr>
          </a:p>
          <a:p>
            <a:pPr algn="r"/>
            <a:r>
              <a:rPr lang="en-US" altLang="en-US" sz="2400" b="1">
                <a:solidFill>
                  <a:srgbClr val="FFFF99"/>
                </a:solidFill>
                <a:latin typeface="Times New Roman" pitchFamily="18" charset="0"/>
              </a:rPr>
              <a:t>SEQUENTIAL</a:t>
            </a:r>
          </a:p>
          <a:p>
            <a:pPr algn="r"/>
            <a:endParaRPr lang="en-US" altLang="en-US" sz="2400" b="1">
              <a:solidFill>
                <a:srgbClr val="FFFF99"/>
              </a:solidFill>
              <a:latin typeface="Times New Roman" pitchFamily="18" charset="0"/>
            </a:endParaRPr>
          </a:p>
          <a:p>
            <a:pPr algn="r"/>
            <a:r>
              <a:rPr lang="en-US" altLang="en-US" sz="2400" b="1">
                <a:solidFill>
                  <a:srgbClr val="FFFF99"/>
                </a:solidFill>
                <a:latin typeface="Times New Roman" pitchFamily="18" charset="0"/>
              </a:rPr>
              <a:t>PLANNED</a:t>
            </a:r>
          </a:p>
          <a:p>
            <a:pPr algn="r"/>
            <a:endParaRPr lang="en-US" altLang="en-US" sz="2400" b="1">
              <a:solidFill>
                <a:srgbClr val="FFFF99"/>
              </a:solidFill>
              <a:latin typeface="Times New Roman" pitchFamily="18" charset="0"/>
            </a:endParaRPr>
          </a:p>
          <a:p>
            <a:pPr algn="r"/>
            <a:r>
              <a:rPr lang="en-US" altLang="en-US" sz="2400" b="1">
                <a:solidFill>
                  <a:srgbClr val="FFFF99"/>
                </a:solidFill>
                <a:latin typeface="Times New Roman" pitchFamily="18" charset="0"/>
              </a:rPr>
              <a:t>DETAILED</a:t>
            </a:r>
          </a:p>
        </p:txBody>
      </p:sp>
      <p:sp>
        <p:nvSpPr>
          <p:cNvPr id="46091" name="Text Box 10"/>
          <p:cNvSpPr txBox="1">
            <a:spLocks noChangeArrowheads="1"/>
          </p:cNvSpPr>
          <p:nvPr/>
        </p:nvSpPr>
        <p:spPr bwMode="auto">
          <a:xfrm>
            <a:off x="419100" y="4767263"/>
            <a:ext cx="12017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000" b="1">
                <a:solidFill>
                  <a:srgbClr val="008000"/>
                </a:solidFill>
                <a:latin typeface="Times New Roman" pitchFamily="18" charset="0"/>
              </a:rPr>
              <a:t>Green</a:t>
            </a:r>
            <a:endParaRPr lang="en-US" altLang="en-US" sz="240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46092" name="Text Box 11"/>
          <p:cNvSpPr txBox="1">
            <a:spLocks noChangeArrowheads="1"/>
          </p:cNvSpPr>
          <p:nvPr/>
        </p:nvSpPr>
        <p:spPr bwMode="auto">
          <a:xfrm>
            <a:off x="523875" y="333375"/>
            <a:ext cx="5303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200" b="1">
                <a:solidFill>
                  <a:schemeClr val="tx2"/>
                </a:solidFill>
                <a:latin typeface="Garamond" pitchFamily="18" charset="0"/>
              </a:rPr>
              <a:t>“Green” Quadrant Preference</a:t>
            </a:r>
          </a:p>
        </p:txBody>
      </p:sp>
      <p:sp>
        <p:nvSpPr>
          <p:cNvPr id="46093" name="Text Box 12"/>
          <p:cNvSpPr txBox="1">
            <a:spLocks noChangeArrowheads="1"/>
          </p:cNvSpPr>
          <p:nvPr/>
        </p:nvSpPr>
        <p:spPr bwMode="auto">
          <a:xfrm>
            <a:off x="4487863" y="1506538"/>
            <a:ext cx="4656137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latin typeface="Times New Roman" pitchFamily="18" charset="0"/>
              </a:rPr>
              <a:t>	 </a:t>
            </a:r>
            <a:r>
              <a:rPr lang="en-US" altLang="en-US" sz="24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 </a:t>
            </a:r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Approaching problems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	      practically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	  Reading the fine print in 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	     documents and contracts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	  Organizing &amp; keeping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	      track of essential data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	  Developing detailed plans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	     and procedures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	  Articulating plans in an 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	     orderly way</a:t>
            </a:r>
          </a:p>
          <a:p>
            <a:endParaRPr lang="en-US" altLang="en-US" sz="2000">
              <a:solidFill>
                <a:schemeClr val="tx2"/>
              </a:solidFill>
              <a:latin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6025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B42B8-A029-4760-8943-C0E1C62E0025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grpSp>
        <p:nvGrpSpPr>
          <p:cNvPr id="47107" name="Group 2"/>
          <p:cNvGrpSpPr>
            <a:grpSpLocks/>
          </p:cNvGrpSpPr>
          <p:nvPr/>
        </p:nvGrpSpPr>
        <p:grpSpPr bwMode="auto">
          <a:xfrm>
            <a:off x="304800" y="1074738"/>
            <a:ext cx="4953000" cy="4876800"/>
            <a:chOff x="384" y="1008"/>
            <a:chExt cx="3120" cy="3072"/>
          </a:xfrm>
        </p:grpSpPr>
        <p:sp>
          <p:nvSpPr>
            <p:cNvPr id="47114" name="Freeform 3"/>
            <p:cNvSpPr>
              <a:spLocks/>
            </p:cNvSpPr>
            <p:nvPr/>
          </p:nvSpPr>
          <p:spPr bwMode="auto">
            <a:xfrm>
              <a:off x="400" y="1013"/>
              <a:ext cx="1249" cy="1236"/>
            </a:xfrm>
            <a:custGeom>
              <a:avLst/>
              <a:gdLst>
                <a:gd name="T0" fmla="*/ 239 w 239"/>
                <a:gd name="T1" fmla="*/ 239 h 239"/>
                <a:gd name="T2" fmla="*/ 0 w 239"/>
                <a:gd name="T3" fmla="*/ 239 h 239"/>
                <a:gd name="T4" fmla="*/ 239 w 239"/>
                <a:gd name="T5" fmla="*/ 0 h 239"/>
                <a:gd name="T6" fmla="*/ 239 w 239"/>
                <a:gd name="T7" fmla="*/ 239 h 2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9"/>
                <a:gd name="T13" fmla="*/ 0 h 239"/>
                <a:gd name="T14" fmla="*/ 239 w 239"/>
                <a:gd name="T15" fmla="*/ 239 h 2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9" h="239">
                  <a:moveTo>
                    <a:pt x="239" y="239"/>
                  </a:moveTo>
                  <a:lnTo>
                    <a:pt x="0" y="239"/>
                  </a:lnTo>
                  <a:cubicBezTo>
                    <a:pt x="0" y="108"/>
                    <a:pt x="108" y="0"/>
                    <a:pt x="239" y="0"/>
                  </a:cubicBezTo>
                  <a:lnTo>
                    <a:pt x="239" y="239"/>
                  </a:lnTo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5" name="Freeform 4"/>
            <p:cNvSpPr>
              <a:spLocks/>
            </p:cNvSpPr>
            <p:nvPr/>
          </p:nvSpPr>
          <p:spPr bwMode="auto">
            <a:xfrm>
              <a:off x="384" y="2322"/>
              <a:ext cx="1275" cy="1262"/>
            </a:xfrm>
            <a:custGeom>
              <a:avLst/>
              <a:gdLst>
                <a:gd name="T0" fmla="*/ 244 w 244"/>
                <a:gd name="T1" fmla="*/ 0 h 244"/>
                <a:gd name="T2" fmla="*/ 0 w 244"/>
                <a:gd name="T3" fmla="*/ 0 h 244"/>
                <a:gd name="T4" fmla="*/ 244 w 244"/>
                <a:gd name="T5" fmla="*/ 244 h 244"/>
                <a:gd name="T6" fmla="*/ 244 w 244"/>
                <a:gd name="T7" fmla="*/ 0 h 2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4"/>
                <a:gd name="T13" fmla="*/ 0 h 244"/>
                <a:gd name="T14" fmla="*/ 244 w 244"/>
                <a:gd name="T15" fmla="*/ 244 h 2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4" h="244">
                  <a:moveTo>
                    <a:pt x="244" y="0"/>
                  </a:moveTo>
                  <a:lnTo>
                    <a:pt x="0" y="0"/>
                  </a:lnTo>
                  <a:cubicBezTo>
                    <a:pt x="0" y="134"/>
                    <a:pt x="110" y="244"/>
                    <a:pt x="244" y="244"/>
                  </a:cubicBezTo>
                  <a:lnTo>
                    <a:pt x="244" y="0"/>
                  </a:lnTo>
                </a:path>
              </a:pathLst>
            </a:cu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6" name="Freeform 5"/>
            <p:cNvSpPr>
              <a:spLocks/>
            </p:cNvSpPr>
            <p:nvPr/>
          </p:nvSpPr>
          <p:spPr bwMode="auto">
            <a:xfrm>
              <a:off x="1737" y="1008"/>
              <a:ext cx="1255" cy="1241"/>
            </a:xfrm>
            <a:custGeom>
              <a:avLst/>
              <a:gdLst>
                <a:gd name="T0" fmla="*/ 0 w 240"/>
                <a:gd name="T1" fmla="*/ 240 h 240"/>
                <a:gd name="T2" fmla="*/ 240 w 240"/>
                <a:gd name="T3" fmla="*/ 240 h 240"/>
                <a:gd name="T4" fmla="*/ 0 w 240"/>
                <a:gd name="T5" fmla="*/ 0 h 240"/>
                <a:gd name="T6" fmla="*/ 0 w 240"/>
                <a:gd name="T7" fmla="*/ 24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240"/>
                <a:gd name="T14" fmla="*/ 240 w 240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240">
                  <a:moveTo>
                    <a:pt x="0" y="240"/>
                  </a:moveTo>
                  <a:lnTo>
                    <a:pt x="240" y="240"/>
                  </a:lnTo>
                  <a:cubicBezTo>
                    <a:pt x="240" y="109"/>
                    <a:pt x="132" y="0"/>
                    <a:pt x="0" y="0"/>
                  </a:cubicBezTo>
                  <a:lnTo>
                    <a:pt x="0" y="240"/>
                  </a:lnTo>
                </a:path>
              </a:pathLst>
            </a:custGeom>
            <a:solidFill>
              <a:srgbClr val="FDF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7" name="Rectangle 6"/>
            <p:cNvSpPr>
              <a:spLocks noChangeArrowheads="1"/>
            </p:cNvSpPr>
            <p:nvPr/>
          </p:nvSpPr>
          <p:spPr bwMode="auto">
            <a:xfrm>
              <a:off x="576" y="1200"/>
              <a:ext cx="1010" cy="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n-US" sz="1500">
                  <a:latin typeface="Times New Roman" pitchFamily="18" charset="0"/>
                </a:rPr>
                <a:t>LOGICAL</a:t>
              </a:r>
            </a:p>
            <a:p>
              <a:pPr algn="r"/>
              <a:endParaRPr lang="en-US" altLang="en-US" sz="1500">
                <a:latin typeface="Times New Roman" pitchFamily="18" charset="0"/>
              </a:endParaRPr>
            </a:p>
            <a:p>
              <a:pPr algn="r"/>
              <a:r>
                <a:rPr lang="en-US" altLang="en-US" sz="1500">
                  <a:latin typeface="Times New Roman" pitchFamily="18" charset="0"/>
                </a:rPr>
                <a:t>ANALYTICAL</a:t>
              </a:r>
            </a:p>
            <a:p>
              <a:pPr algn="r"/>
              <a:endParaRPr lang="en-US" altLang="en-US" sz="1500">
                <a:latin typeface="Times New Roman" pitchFamily="18" charset="0"/>
              </a:endParaRPr>
            </a:p>
            <a:p>
              <a:pPr algn="r"/>
              <a:r>
                <a:rPr lang="en-US" altLang="en-US" sz="1500">
                  <a:latin typeface="Times New Roman" pitchFamily="18" charset="0"/>
                </a:rPr>
                <a:t>FACT BASED</a:t>
              </a:r>
            </a:p>
            <a:p>
              <a:pPr algn="r"/>
              <a:endParaRPr lang="en-US" altLang="en-US" sz="1500">
                <a:latin typeface="Times New Roman" pitchFamily="18" charset="0"/>
              </a:endParaRPr>
            </a:p>
            <a:p>
              <a:pPr algn="r"/>
              <a:r>
                <a:rPr lang="en-US" altLang="en-US" sz="1500">
                  <a:latin typeface="Times New Roman" pitchFamily="18" charset="0"/>
                </a:rPr>
                <a:t>QUANTITATIVE</a:t>
              </a:r>
            </a:p>
          </p:txBody>
        </p:sp>
        <p:sp>
          <p:nvSpPr>
            <p:cNvPr id="47118" name="Rectangle 7"/>
            <p:cNvSpPr>
              <a:spLocks noChangeArrowheads="1"/>
            </p:cNvSpPr>
            <p:nvPr/>
          </p:nvSpPr>
          <p:spPr bwMode="auto">
            <a:xfrm>
              <a:off x="672" y="2304"/>
              <a:ext cx="863" cy="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n-US" sz="1500">
                  <a:latin typeface="Times New Roman" pitchFamily="18" charset="0"/>
                </a:rPr>
                <a:t>ORGANIZED</a:t>
              </a:r>
            </a:p>
            <a:p>
              <a:pPr algn="r"/>
              <a:endParaRPr lang="en-US" altLang="en-US" sz="1500">
                <a:latin typeface="Times New Roman" pitchFamily="18" charset="0"/>
              </a:endParaRPr>
            </a:p>
            <a:p>
              <a:pPr algn="r"/>
              <a:r>
                <a:rPr lang="en-US" altLang="en-US" sz="1500">
                  <a:latin typeface="Times New Roman" pitchFamily="18" charset="0"/>
                </a:rPr>
                <a:t>SEQUENTIAL</a:t>
              </a:r>
            </a:p>
            <a:p>
              <a:pPr algn="r"/>
              <a:endParaRPr lang="en-US" altLang="en-US" sz="1500">
                <a:latin typeface="Times New Roman" pitchFamily="18" charset="0"/>
              </a:endParaRPr>
            </a:p>
            <a:p>
              <a:pPr algn="r"/>
              <a:r>
                <a:rPr lang="en-US" altLang="en-US" sz="1500">
                  <a:latin typeface="Times New Roman" pitchFamily="18" charset="0"/>
                </a:rPr>
                <a:t>PLANNED</a:t>
              </a:r>
            </a:p>
            <a:p>
              <a:pPr algn="r"/>
              <a:endParaRPr lang="en-US" altLang="en-US" sz="1500">
                <a:latin typeface="Times New Roman" pitchFamily="18" charset="0"/>
              </a:endParaRPr>
            </a:p>
            <a:p>
              <a:pPr algn="r"/>
              <a:r>
                <a:rPr lang="en-US" altLang="en-US" sz="1500">
                  <a:latin typeface="Times New Roman" pitchFamily="18" charset="0"/>
                </a:rPr>
                <a:t>DETAILED</a:t>
              </a:r>
            </a:p>
          </p:txBody>
        </p:sp>
        <p:sp>
          <p:nvSpPr>
            <p:cNvPr id="47119" name="Rectangle 8"/>
            <p:cNvSpPr>
              <a:spLocks noChangeArrowheads="1"/>
            </p:cNvSpPr>
            <p:nvPr/>
          </p:nvSpPr>
          <p:spPr bwMode="auto">
            <a:xfrm>
              <a:off x="1779" y="1262"/>
              <a:ext cx="984" cy="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500">
                  <a:latin typeface="Times New Roman" pitchFamily="18" charset="0"/>
                </a:rPr>
                <a:t>HOLISTIC</a:t>
              </a:r>
            </a:p>
            <a:p>
              <a:endParaRPr lang="en-US" altLang="en-US" sz="1500">
                <a:latin typeface="Times New Roman" pitchFamily="18" charset="0"/>
              </a:endParaRPr>
            </a:p>
            <a:p>
              <a:r>
                <a:rPr lang="en-US" altLang="en-US" sz="1500">
                  <a:latin typeface="Times New Roman" pitchFamily="18" charset="0"/>
                </a:rPr>
                <a:t>INTUITIVE</a:t>
              </a:r>
            </a:p>
            <a:p>
              <a:endParaRPr lang="en-US" altLang="en-US" sz="1500">
                <a:latin typeface="Times New Roman" pitchFamily="18" charset="0"/>
              </a:endParaRPr>
            </a:p>
            <a:p>
              <a:r>
                <a:rPr lang="en-US" altLang="en-US" sz="1500">
                  <a:latin typeface="Times New Roman" pitchFamily="18" charset="0"/>
                </a:rPr>
                <a:t>INTEGRATING</a:t>
              </a:r>
            </a:p>
            <a:p>
              <a:endParaRPr lang="en-US" altLang="en-US" sz="1500">
                <a:latin typeface="Times New Roman" pitchFamily="18" charset="0"/>
              </a:endParaRPr>
            </a:p>
            <a:p>
              <a:r>
                <a:rPr lang="en-US" altLang="en-US" sz="1500">
                  <a:latin typeface="Times New Roman" pitchFamily="18" charset="0"/>
                </a:rPr>
                <a:t>SYNTHESIZING</a:t>
              </a:r>
            </a:p>
          </p:txBody>
        </p:sp>
        <p:sp>
          <p:nvSpPr>
            <p:cNvPr id="47120" name="Freeform 9"/>
            <p:cNvSpPr>
              <a:spLocks/>
            </p:cNvSpPr>
            <p:nvPr/>
          </p:nvSpPr>
          <p:spPr bwMode="auto">
            <a:xfrm>
              <a:off x="1225" y="1825"/>
              <a:ext cx="2279" cy="2255"/>
            </a:xfrm>
            <a:custGeom>
              <a:avLst/>
              <a:gdLst>
                <a:gd name="T0" fmla="*/ 0 w 436"/>
                <a:gd name="T1" fmla="*/ 0 h 436"/>
                <a:gd name="T2" fmla="*/ 436 w 436"/>
                <a:gd name="T3" fmla="*/ 0 h 436"/>
                <a:gd name="T4" fmla="*/ 0 w 436"/>
                <a:gd name="T5" fmla="*/ 436 h 436"/>
                <a:gd name="T6" fmla="*/ 0 w 436"/>
                <a:gd name="T7" fmla="*/ 0 h 4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6"/>
                <a:gd name="T13" fmla="*/ 0 h 436"/>
                <a:gd name="T14" fmla="*/ 436 w 436"/>
                <a:gd name="T15" fmla="*/ 436 h 4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6" h="436">
                  <a:moveTo>
                    <a:pt x="0" y="0"/>
                  </a:moveTo>
                  <a:lnTo>
                    <a:pt x="436" y="0"/>
                  </a:lnTo>
                  <a:cubicBezTo>
                    <a:pt x="436" y="239"/>
                    <a:pt x="239" y="436"/>
                    <a:pt x="0" y="436"/>
                  </a:cubicBezTo>
                  <a:lnTo>
                    <a:pt x="0" y="0"/>
                  </a:lnTo>
                </a:path>
              </a:pathLst>
            </a:custGeom>
            <a:solidFill>
              <a:srgbClr val="F905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1" name="Rectangle 10"/>
            <p:cNvSpPr>
              <a:spLocks noChangeArrowheads="1"/>
            </p:cNvSpPr>
            <p:nvPr/>
          </p:nvSpPr>
          <p:spPr bwMode="auto">
            <a:xfrm>
              <a:off x="1200" y="1808"/>
              <a:ext cx="1771" cy="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 b="1">
                  <a:solidFill>
                    <a:srgbClr val="FFFF99"/>
                  </a:solidFill>
                  <a:latin typeface="Times New Roman" pitchFamily="18" charset="0"/>
                </a:rPr>
                <a:t>INTERPERSONAL</a:t>
              </a:r>
            </a:p>
            <a:p>
              <a:endParaRPr lang="en-US" altLang="en-US" sz="2400" b="1">
                <a:solidFill>
                  <a:srgbClr val="FFFF99"/>
                </a:solidFill>
                <a:latin typeface="Times New Roman" pitchFamily="18" charset="0"/>
              </a:endParaRPr>
            </a:p>
            <a:p>
              <a:r>
                <a:rPr lang="en-US" altLang="en-US" sz="2400" b="1">
                  <a:solidFill>
                    <a:srgbClr val="FFFF99"/>
                  </a:solidFill>
                  <a:latin typeface="Times New Roman" pitchFamily="18" charset="0"/>
                </a:rPr>
                <a:t>FEELING BASED</a:t>
              </a:r>
            </a:p>
            <a:p>
              <a:endParaRPr lang="en-US" altLang="en-US" sz="2400" b="1">
                <a:solidFill>
                  <a:srgbClr val="FFFF99"/>
                </a:solidFill>
                <a:latin typeface="Times New Roman" pitchFamily="18" charset="0"/>
              </a:endParaRPr>
            </a:p>
            <a:p>
              <a:r>
                <a:rPr lang="en-US" altLang="en-US" sz="2400" b="1">
                  <a:solidFill>
                    <a:srgbClr val="FFFF99"/>
                  </a:solidFill>
                  <a:latin typeface="Times New Roman" pitchFamily="18" charset="0"/>
                </a:rPr>
                <a:t>KINESTHETIC</a:t>
              </a:r>
            </a:p>
            <a:p>
              <a:endParaRPr lang="en-US" altLang="en-US" sz="2400" b="1">
                <a:solidFill>
                  <a:srgbClr val="FFFF99"/>
                </a:solidFill>
                <a:latin typeface="Times New Roman" pitchFamily="18" charset="0"/>
              </a:endParaRPr>
            </a:p>
            <a:p>
              <a:r>
                <a:rPr lang="en-US" altLang="en-US" sz="2400" b="1">
                  <a:solidFill>
                    <a:srgbClr val="FFFF99"/>
                  </a:solidFill>
                  <a:latin typeface="Times New Roman" pitchFamily="18" charset="0"/>
                </a:rPr>
                <a:t>EMOTIONAL</a:t>
              </a:r>
            </a:p>
          </p:txBody>
        </p:sp>
        <p:sp>
          <p:nvSpPr>
            <p:cNvPr id="47122" name="Text Box 11"/>
            <p:cNvSpPr txBox="1">
              <a:spLocks noChangeArrowheads="1"/>
            </p:cNvSpPr>
            <p:nvPr/>
          </p:nvSpPr>
          <p:spPr bwMode="auto">
            <a:xfrm>
              <a:off x="2951" y="3290"/>
              <a:ext cx="28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 sz="2400">
                <a:latin typeface="Times New Roman" pitchFamily="18" charset="0"/>
              </a:endParaRPr>
            </a:p>
          </p:txBody>
        </p:sp>
      </p:grpSp>
      <p:sp>
        <p:nvSpPr>
          <p:cNvPr id="47108" name="Text Box 12"/>
          <p:cNvSpPr txBox="1">
            <a:spLocks noChangeArrowheads="1"/>
          </p:cNvSpPr>
          <p:nvPr/>
        </p:nvSpPr>
        <p:spPr bwMode="auto">
          <a:xfrm>
            <a:off x="498475" y="257175"/>
            <a:ext cx="4960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200" b="1">
                <a:solidFill>
                  <a:schemeClr val="tx2"/>
                </a:solidFill>
                <a:latin typeface="Garamond" pitchFamily="18" charset="0"/>
              </a:rPr>
              <a:t>“Red” Quadrant Preference</a:t>
            </a:r>
          </a:p>
        </p:txBody>
      </p:sp>
      <p:sp>
        <p:nvSpPr>
          <p:cNvPr id="47109" name="Text Box 13"/>
          <p:cNvSpPr txBox="1">
            <a:spLocks noChangeArrowheads="1"/>
          </p:cNvSpPr>
          <p:nvPr/>
        </p:nvSpPr>
        <p:spPr bwMode="auto">
          <a:xfrm>
            <a:off x="5476875" y="1417638"/>
            <a:ext cx="32385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</a:t>
            </a:r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Anticipating how others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     will feel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 Intuitively understanding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    how others feel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 Picking up on non-verbal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     cues of interpersonal stress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 Persuading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 Conciliating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 Understanding emotional 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     elements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 Considering values</a:t>
            </a:r>
          </a:p>
          <a:p>
            <a:endParaRPr lang="en-US" altLang="en-US" sz="2000">
              <a:solidFill>
                <a:schemeClr val="tx2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47110" name="Text Box 14"/>
          <p:cNvSpPr txBox="1">
            <a:spLocks noChangeArrowheads="1"/>
          </p:cNvSpPr>
          <p:nvPr/>
        </p:nvSpPr>
        <p:spPr bwMode="auto">
          <a:xfrm>
            <a:off x="3835400" y="5154613"/>
            <a:ext cx="8397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000" b="1">
                <a:solidFill>
                  <a:srgbClr val="F9050B"/>
                </a:solidFill>
                <a:latin typeface="Times New Roman" pitchFamily="18" charset="0"/>
              </a:rPr>
              <a:t>Red</a:t>
            </a:r>
            <a:endParaRPr lang="en-US" altLang="en-US" sz="2400" b="1">
              <a:solidFill>
                <a:srgbClr val="F9050B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48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DAA8D-4CE2-4452-85FE-751BB83745F5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48131" name="Freeform 2"/>
          <p:cNvSpPr>
            <a:spLocks/>
          </p:cNvSpPr>
          <p:nvPr/>
        </p:nvSpPr>
        <p:spPr bwMode="auto">
          <a:xfrm>
            <a:off x="457200" y="3843338"/>
            <a:ext cx="1955800" cy="2005012"/>
          </a:xfrm>
          <a:custGeom>
            <a:avLst/>
            <a:gdLst>
              <a:gd name="T0" fmla="*/ 242 w 242"/>
              <a:gd name="T1" fmla="*/ 0 h 243"/>
              <a:gd name="T2" fmla="*/ 0 w 242"/>
              <a:gd name="T3" fmla="*/ 0 h 243"/>
              <a:gd name="T4" fmla="*/ 242 w 242"/>
              <a:gd name="T5" fmla="*/ 243 h 243"/>
              <a:gd name="T6" fmla="*/ 242 w 242"/>
              <a:gd name="T7" fmla="*/ 0 h 243"/>
              <a:gd name="T8" fmla="*/ 0 60000 65536"/>
              <a:gd name="T9" fmla="*/ 0 60000 65536"/>
              <a:gd name="T10" fmla="*/ 0 60000 65536"/>
              <a:gd name="T11" fmla="*/ 0 60000 65536"/>
              <a:gd name="T12" fmla="*/ 0 w 242"/>
              <a:gd name="T13" fmla="*/ 0 h 243"/>
              <a:gd name="T14" fmla="*/ 242 w 242"/>
              <a:gd name="T15" fmla="*/ 243 h 2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2" h="243">
                <a:moveTo>
                  <a:pt x="242" y="0"/>
                </a:moveTo>
                <a:lnTo>
                  <a:pt x="0" y="0"/>
                </a:lnTo>
                <a:cubicBezTo>
                  <a:pt x="0" y="133"/>
                  <a:pt x="110" y="243"/>
                  <a:pt x="242" y="243"/>
                </a:cubicBezTo>
                <a:lnTo>
                  <a:pt x="242" y="0"/>
                </a:lnTo>
              </a:path>
            </a:pathLst>
          </a:cu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2" name="Freeform 3"/>
          <p:cNvSpPr>
            <a:spLocks/>
          </p:cNvSpPr>
          <p:nvPr/>
        </p:nvSpPr>
        <p:spPr bwMode="auto">
          <a:xfrm>
            <a:off x="2533650" y="3843338"/>
            <a:ext cx="1955800" cy="2005012"/>
          </a:xfrm>
          <a:custGeom>
            <a:avLst/>
            <a:gdLst>
              <a:gd name="T0" fmla="*/ 0 w 242"/>
              <a:gd name="T1" fmla="*/ 0 h 243"/>
              <a:gd name="T2" fmla="*/ 242 w 242"/>
              <a:gd name="T3" fmla="*/ 0 h 243"/>
              <a:gd name="T4" fmla="*/ 0 w 242"/>
              <a:gd name="T5" fmla="*/ 243 h 243"/>
              <a:gd name="T6" fmla="*/ 0 w 242"/>
              <a:gd name="T7" fmla="*/ 0 h 243"/>
              <a:gd name="T8" fmla="*/ 0 60000 65536"/>
              <a:gd name="T9" fmla="*/ 0 60000 65536"/>
              <a:gd name="T10" fmla="*/ 0 60000 65536"/>
              <a:gd name="T11" fmla="*/ 0 60000 65536"/>
              <a:gd name="T12" fmla="*/ 0 w 242"/>
              <a:gd name="T13" fmla="*/ 0 h 243"/>
              <a:gd name="T14" fmla="*/ 242 w 242"/>
              <a:gd name="T15" fmla="*/ 243 h 2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2" h="243">
                <a:moveTo>
                  <a:pt x="0" y="0"/>
                </a:moveTo>
                <a:lnTo>
                  <a:pt x="242" y="0"/>
                </a:lnTo>
                <a:cubicBezTo>
                  <a:pt x="242" y="133"/>
                  <a:pt x="133" y="243"/>
                  <a:pt x="0" y="243"/>
                </a:cubicBezTo>
                <a:lnTo>
                  <a:pt x="0" y="0"/>
                </a:lnTo>
              </a:path>
            </a:pathLst>
          </a:custGeom>
          <a:solidFill>
            <a:srgbClr val="F905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3" name="Freeform 4"/>
          <p:cNvSpPr>
            <a:spLocks/>
          </p:cNvSpPr>
          <p:nvPr/>
        </p:nvSpPr>
        <p:spPr bwMode="auto">
          <a:xfrm>
            <a:off x="473075" y="1747838"/>
            <a:ext cx="1931988" cy="1979612"/>
          </a:xfrm>
          <a:custGeom>
            <a:avLst/>
            <a:gdLst>
              <a:gd name="T0" fmla="*/ 239 w 239"/>
              <a:gd name="T1" fmla="*/ 240 h 240"/>
              <a:gd name="T2" fmla="*/ 0 w 239"/>
              <a:gd name="T3" fmla="*/ 240 h 240"/>
              <a:gd name="T4" fmla="*/ 239 w 239"/>
              <a:gd name="T5" fmla="*/ 0 h 240"/>
              <a:gd name="T6" fmla="*/ 239 w 239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239"/>
              <a:gd name="T13" fmla="*/ 0 h 240"/>
              <a:gd name="T14" fmla="*/ 239 w 239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9" h="240">
                <a:moveTo>
                  <a:pt x="239" y="240"/>
                </a:moveTo>
                <a:lnTo>
                  <a:pt x="0" y="240"/>
                </a:lnTo>
                <a:cubicBezTo>
                  <a:pt x="0" y="108"/>
                  <a:pt x="108" y="0"/>
                  <a:pt x="239" y="0"/>
                </a:cubicBezTo>
                <a:lnTo>
                  <a:pt x="239" y="240"/>
                </a:lnTo>
              </a:path>
            </a:pathLst>
          </a:cu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757238" y="2035175"/>
            <a:ext cx="160337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altLang="en-US" sz="1500">
                <a:latin typeface="Times New Roman" pitchFamily="18" charset="0"/>
              </a:rPr>
              <a:t>LOGICAL</a:t>
            </a:r>
          </a:p>
          <a:p>
            <a:pPr algn="r"/>
            <a:endParaRPr lang="en-US" altLang="en-US" sz="1500">
              <a:latin typeface="Times New Roman" pitchFamily="18" charset="0"/>
            </a:endParaRPr>
          </a:p>
          <a:p>
            <a:pPr algn="r"/>
            <a:r>
              <a:rPr lang="en-US" altLang="en-US" sz="1500">
                <a:latin typeface="Times New Roman" pitchFamily="18" charset="0"/>
              </a:rPr>
              <a:t>ANALYTICAL</a:t>
            </a:r>
          </a:p>
          <a:p>
            <a:pPr algn="r"/>
            <a:endParaRPr lang="en-US" altLang="en-US" sz="1500">
              <a:latin typeface="Times New Roman" pitchFamily="18" charset="0"/>
            </a:endParaRPr>
          </a:p>
          <a:p>
            <a:pPr algn="r"/>
            <a:r>
              <a:rPr lang="en-US" altLang="en-US" sz="1500">
                <a:latin typeface="Times New Roman" pitchFamily="18" charset="0"/>
              </a:rPr>
              <a:t>FACT BASED</a:t>
            </a:r>
          </a:p>
          <a:p>
            <a:pPr algn="r"/>
            <a:endParaRPr lang="en-US" altLang="en-US" sz="1500">
              <a:latin typeface="Times New Roman" pitchFamily="18" charset="0"/>
            </a:endParaRPr>
          </a:p>
          <a:p>
            <a:pPr algn="r"/>
            <a:r>
              <a:rPr lang="en-US" altLang="en-US" sz="1500">
                <a:latin typeface="Times New Roman" pitchFamily="18" charset="0"/>
              </a:rPr>
              <a:t>QUANTITATIVE</a:t>
            </a:r>
          </a:p>
        </p:txBody>
      </p:sp>
      <p:sp>
        <p:nvSpPr>
          <p:cNvPr id="48135" name="Rectangle 6"/>
          <p:cNvSpPr>
            <a:spLocks noChangeArrowheads="1"/>
          </p:cNvSpPr>
          <p:nvPr/>
        </p:nvSpPr>
        <p:spPr bwMode="auto">
          <a:xfrm>
            <a:off x="990600" y="3886200"/>
            <a:ext cx="1370013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altLang="en-US" sz="1500">
                <a:latin typeface="Times New Roman" pitchFamily="18" charset="0"/>
              </a:rPr>
              <a:t>ORGANIZED</a:t>
            </a:r>
          </a:p>
          <a:p>
            <a:pPr algn="r"/>
            <a:endParaRPr lang="en-US" altLang="en-US" sz="1500">
              <a:latin typeface="Times New Roman" pitchFamily="18" charset="0"/>
            </a:endParaRPr>
          </a:p>
          <a:p>
            <a:pPr algn="r"/>
            <a:r>
              <a:rPr lang="en-US" altLang="en-US" sz="1500">
                <a:latin typeface="Times New Roman" pitchFamily="18" charset="0"/>
              </a:rPr>
              <a:t>SEQUENTIAL</a:t>
            </a:r>
          </a:p>
          <a:p>
            <a:pPr algn="r"/>
            <a:endParaRPr lang="en-US" altLang="en-US" sz="1500">
              <a:latin typeface="Times New Roman" pitchFamily="18" charset="0"/>
            </a:endParaRPr>
          </a:p>
          <a:p>
            <a:pPr algn="r"/>
            <a:r>
              <a:rPr lang="en-US" altLang="en-US" sz="1500">
                <a:latin typeface="Times New Roman" pitchFamily="18" charset="0"/>
              </a:rPr>
              <a:t>PLANNED</a:t>
            </a:r>
          </a:p>
          <a:p>
            <a:pPr algn="r"/>
            <a:endParaRPr lang="en-US" altLang="en-US" sz="1500">
              <a:latin typeface="Times New Roman" pitchFamily="18" charset="0"/>
            </a:endParaRPr>
          </a:p>
          <a:p>
            <a:pPr algn="r"/>
            <a:r>
              <a:rPr lang="en-US" altLang="en-US" sz="1500">
                <a:latin typeface="Times New Roman" pitchFamily="18" charset="0"/>
              </a:rPr>
              <a:t>DETAILED</a:t>
            </a:r>
          </a:p>
        </p:txBody>
      </p:sp>
      <p:sp>
        <p:nvSpPr>
          <p:cNvPr id="48136" name="Rectangle 7"/>
          <p:cNvSpPr>
            <a:spLocks noChangeArrowheads="1"/>
          </p:cNvSpPr>
          <p:nvPr/>
        </p:nvSpPr>
        <p:spPr bwMode="auto">
          <a:xfrm>
            <a:off x="2514600" y="3810000"/>
            <a:ext cx="173037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500">
                <a:latin typeface="Times New Roman" pitchFamily="18" charset="0"/>
              </a:rPr>
              <a:t>INTERPERSONAL</a:t>
            </a:r>
          </a:p>
          <a:p>
            <a:endParaRPr lang="en-US" altLang="en-US" sz="1500">
              <a:latin typeface="Times New Roman" pitchFamily="18" charset="0"/>
            </a:endParaRPr>
          </a:p>
          <a:p>
            <a:r>
              <a:rPr lang="en-US" altLang="en-US" sz="1500">
                <a:latin typeface="Times New Roman" pitchFamily="18" charset="0"/>
              </a:rPr>
              <a:t>FEELING BASED</a:t>
            </a:r>
          </a:p>
          <a:p>
            <a:endParaRPr lang="en-US" altLang="en-US" sz="1500">
              <a:latin typeface="Times New Roman" pitchFamily="18" charset="0"/>
            </a:endParaRPr>
          </a:p>
          <a:p>
            <a:r>
              <a:rPr lang="en-US" altLang="en-US" sz="1500">
                <a:latin typeface="Times New Roman" pitchFamily="18" charset="0"/>
              </a:rPr>
              <a:t>KINESTHETIC</a:t>
            </a:r>
          </a:p>
          <a:p>
            <a:endParaRPr lang="en-US" altLang="en-US" sz="1500">
              <a:latin typeface="Times New Roman" pitchFamily="18" charset="0"/>
            </a:endParaRPr>
          </a:p>
          <a:p>
            <a:r>
              <a:rPr lang="en-US" altLang="en-US" sz="1500">
                <a:latin typeface="Times New Roman" pitchFamily="18" charset="0"/>
              </a:rPr>
              <a:t>EMOTIONAL</a:t>
            </a:r>
          </a:p>
        </p:txBody>
      </p:sp>
      <p:sp>
        <p:nvSpPr>
          <p:cNvPr id="48137" name="Freeform 8"/>
          <p:cNvSpPr>
            <a:spLocks/>
          </p:cNvSpPr>
          <p:nvPr/>
        </p:nvSpPr>
        <p:spPr bwMode="auto">
          <a:xfrm>
            <a:off x="1741488" y="914400"/>
            <a:ext cx="3516312" cy="3597275"/>
          </a:xfrm>
          <a:custGeom>
            <a:avLst/>
            <a:gdLst>
              <a:gd name="T0" fmla="*/ 0 w 435"/>
              <a:gd name="T1" fmla="*/ 436 h 436"/>
              <a:gd name="T2" fmla="*/ 435 w 435"/>
              <a:gd name="T3" fmla="*/ 436 h 436"/>
              <a:gd name="T4" fmla="*/ 0 w 435"/>
              <a:gd name="T5" fmla="*/ 0 h 436"/>
              <a:gd name="T6" fmla="*/ 0 w 435"/>
              <a:gd name="T7" fmla="*/ 436 h 436"/>
              <a:gd name="T8" fmla="*/ 0 60000 65536"/>
              <a:gd name="T9" fmla="*/ 0 60000 65536"/>
              <a:gd name="T10" fmla="*/ 0 60000 65536"/>
              <a:gd name="T11" fmla="*/ 0 60000 65536"/>
              <a:gd name="T12" fmla="*/ 0 w 435"/>
              <a:gd name="T13" fmla="*/ 0 h 436"/>
              <a:gd name="T14" fmla="*/ 435 w 435"/>
              <a:gd name="T15" fmla="*/ 436 h 4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5" h="436">
                <a:moveTo>
                  <a:pt x="0" y="436"/>
                </a:moveTo>
                <a:lnTo>
                  <a:pt x="435" y="436"/>
                </a:lnTo>
                <a:cubicBezTo>
                  <a:pt x="435" y="196"/>
                  <a:pt x="239" y="0"/>
                  <a:pt x="0" y="0"/>
                </a:cubicBezTo>
                <a:lnTo>
                  <a:pt x="0" y="436"/>
                </a:lnTo>
              </a:path>
            </a:pathLst>
          </a:custGeom>
          <a:solidFill>
            <a:srgbClr val="FDF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8" name="Rectangle 9"/>
          <p:cNvSpPr>
            <a:spLocks noChangeArrowheads="1"/>
          </p:cNvSpPr>
          <p:nvPr/>
        </p:nvSpPr>
        <p:spPr bwMode="auto">
          <a:xfrm>
            <a:off x="1828800" y="1370013"/>
            <a:ext cx="2506663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latin typeface="Times New Roman" pitchFamily="18" charset="0"/>
              </a:rPr>
              <a:t>HOLISTIC</a:t>
            </a:r>
          </a:p>
          <a:p>
            <a:endParaRPr lang="en-US" altLang="en-US" sz="2400" b="1">
              <a:latin typeface="Times New Roman" pitchFamily="18" charset="0"/>
            </a:endParaRPr>
          </a:p>
          <a:p>
            <a:r>
              <a:rPr lang="en-US" altLang="en-US" sz="2400" b="1">
                <a:latin typeface="Times New Roman" pitchFamily="18" charset="0"/>
              </a:rPr>
              <a:t>INTUITIVE</a:t>
            </a:r>
          </a:p>
          <a:p>
            <a:endParaRPr lang="en-US" altLang="en-US" sz="2400" b="1">
              <a:latin typeface="Times New Roman" pitchFamily="18" charset="0"/>
            </a:endParaRPr>
          </a:p>
          <a:p>
            <a:r>
              <a:rPr lang="en-US" altLang="en-US" sz="2400" b="1">
                <a:latin typeface="Times New Roman" pitchFamily="18" charset="0"/>
              </a:rPr>
              <a:t>INTEGRATING</a:t>
            </a:r>
          </a:p>
          <a:p>
            <a:endParaRPr lang="en-US" altLang="en-US" sz="2400" b="1">
              <a:latin typeface="Times New Roman" pitchFamily="18" charset="0"/>
            </a:endParaRPr>
          </a:p>
          <a:p>
            <a:r>
              <a:rPr lang="en-US" altLang="en-US" sz="2400" b="1">
                <a:latin typeface="Times New Roman" pitchFamily="18" charset="0"/>
              </a:rPr>
              <a:t>SYNTHESIZING</a:t>
            </a:r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3835400" y="1198563"/>
            <a:ext cx="13065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000" b="1">
                <a:latin typeface="Times New Roman" pitchFamily="18" charset="0"/>
              </a:rPr>
              <a:t>Yellow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438150" y="279400"/>
            <a:ext cx="5430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200" b="1">
                <a:solidFill>
                  <a:schemeClr val="tx2"/>
                </a:solidFill>
                <a:latin typeface="Garamond" pitchFamily="18" charset="0"/>
              </a:rPr>
              <a:t>“Yellow” Quadrant Preference</a:t>
            </a:r>
          </a:p>
        </p:txBody>
      </p:sp>
      <p:sp>
        <p:nvSpPr>
          <p:cNvPr id="48141" name="Text Box 12"/>
          <p:cNvSpPr txBox="1">
            <a:spLocks noChangeArrowheads="1"/>
          </p:cNvSpPr>
          <p:nvPr/>
        </p:nvSpPr>
        <p:spPr bwMode="auto">
          <a:xfrm>
            <a:off x="5495925" y="1692275"/>
            <a:ext cx="3271838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 </a:t>
            </a:r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Seeing the big picture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 Recognizing new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     possibilities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 Integrating new ideas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    and concepts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 Bending or challenging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    established policies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 Synthesizing dissimilar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    elements into a new whole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 Problem solving in intuitive</a:t>
            </a:r>
          </a:p>
          <a:p>
            <a:r>
              <a:rPr lang="en-US" altLang="en-US" sz="200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    ways </a:t>
            </a:r>
          </a:p>
        </p:txBody>
      </p:sp>
    </p:spTree>
    <p:extLst>
      <p:ext uri="{BB962C8B-B14F-4D97-AF65-F5344CB8AC3E}">
        <p14:creationId xmlns:p14="http://schemas.microsoft.com/office/powerpoint/2010/main" val="108645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CC346D-DF5D-447F-87E4-7165E0E324D3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6750" y="914400"/>
            <a:ext cx="7734300" cy="49149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chemeClr val="tx2"/>
                </a:solidFill>
              </a:rPr>
              <a:t>The </a:t>
            </a:r>
            <a:r>
              <a:rPr lang="en-US" altLang="en-US" sz="2400" b="1" dirty="0" smtClean="0"/>
              <a:t>colors of the four hats</a:t>
            </a:r>
            <a:r>
              <a:rPr lang="en-US" altLang="en-US" sz="2400" dirty="0" smtClean="0">
                <a:solidFill>
                  <a:schemeClr val="tx2"/>
                </a:solidFill>
              </a:rPr>
              <a:t> correspond to the </a:t>
            </a:r>
            <a:r>
              <a:rPr lang="en-US" altLang="en-US" sz="2400" b="1" dirty="0" smtClean="0"/>
              <a:t>four</a:t>
            </a:r>
            <a:r>
              <a:rPr lang="en-US" altLang="en-US" sz="2400" b="1" dirty="0" smtClean="0">
                <a:solidFill>
                  <a:schemeClr val="hlink"/>
                </a:solidFill>
              </a:rPr>
              <a:t> </a:t>
            </a:r>
            <a:r>
              <a:rPr lang="en-US" altLang="en-US" sz="2400" b="1" dirty="0" smtClean="0"/>
              <a:t>colors in the Herrmann Brain Dominance Index</a:t>
            </a:r>
            <a:r>
              <a:rPr lang="en-US" altLang="en-US" sz="2400" b="1" dirty="0" smtClean="0">
                <a:solidFill>
                  <a:schemeClr val="hlink"/>
                </a:solidFill>
              </a:rPr>
              <a:t>.</a:t>
            </a:r>
          </a:p>
          <a:p>
            <a:pPr eaLnBrk="1" hangingPunct="1"/>
            <a:r>
              <a:rPr lang="en-US" altLang="en-US" sz="2400" dirty="0" smtClean="0">
                <a:solidFill>
                  <a:schemeClr val="tx2"/>
                </a:solidFill>
              </a:rPr>
              <a:t>We all have the ability to use these four quadrants of our brain – in other words we can all put various color hats on if we want to.</a:t>
            </a:r>
          </a:p>
          <a:p>
            <a:pPr eaLnBrk="1" hangingPunct="1"/>
            <a:r>
              <a:rPr lang="en-US" altLang="en-US" sz="2400" dirty="0" smtClean="0">
                <a:solidFill>
                  <a:schemeClr val="tx2"/>
                </a:solidFill>
              </a:rPr>
              <a:t>If we don’t think about it consciously, we are inclined to wear only one or two of these hats – our preferred quadrant(s) – in our problem-solving.</a:t>
            </a:r>
          </a:p>
          <a:p>
            <a:pPr eaLnBrk="1" hangingPunct="1"/>
            <a:r>
              <a:rPr lang="en-US" altLang="en-US" sz="2400" dirty="0" smtClean="0">
                <a:solidFill>
                  <a:schemeClr val="tx2"/>
                </a:solidFill>
              </a:rPr>
              <a:t>The four hats are a great communication tool to ensure that team members engage all four quadrants – hence we may get some insights we would have otherwise missed!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title"/>
          </p:nvPr>
        </p:nvSpPr>
        <p:spPr>
          <a:xfrm>
            <a:off x="419100" y="247650"/>
            <a:ext cx="7924800" cy="66675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Four Thinking Hats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9930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1232E-66DE-40F4-B880-F24F1156152C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356350" cy="8683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Yellow Hat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205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smtClean="0">
                <a:solidFill>
                  <a:schemeClr val="tx2"/>
                </a:solidFill>
              </a:rPr>
              <a:t>When you are wearing your </a:t>
            </a:r>
            <a:r>
              <a:rPr lang="en-US" altLang="en-US" sz="2400" b="1" smtClean="0">
                <a:solidFill>
                  <a:schemeClr val="tx2"/>
                </a:solidFill>
              </a:rPr>
              <a:t>yellow hat</a:t>
            </a:r>
            <a:r>
              <a:rPr lang="en-US" altLang="en-US" sz="2400" smtClean="0">
                <a:solidFill>
                  <a:schemeClr val="tx2"/>
                </a:solidFill>
              </a:rPr>
              <a:t>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smtClean="0">
                <a:solidFill>
                  <a:schemeClr val="tx2"/>
                </a:solidFill>
              </a:rPr>
              <a:t>you ask questions like the following: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z="2400" smtClean="0">
                <a:solidFill>
                  <a:schemeClr val="tx2"/>
                </a:solidFill>
              </a:rPr>
              <a:t>What are the </a:t>
            </a:r>
            <a:r>
              <a:rPr lang="en-US" altLang="en-US" sz="2400" u="sng" smtClean="0">
                <a:solidFill>
                  <a:schemeClr val="tx2"/>
                </a:solidFill>
              </a:rPr>
              <a:t>big picture issues</a:t>
            </a:r>
            <a:r>
              <a:rPr lang="en-US" altLang="en-US" sz="2400" smtClean="0">
                <a:solidFill>
                  <a:schemeClr val="tx2"/>
                </a:solidFill>
              </a:rPr>
              <a:t> here?</a:t>
            </a:r>
          </a:p>
          <a:p>
            <a:pPr eaLnBrk="1" hangingPunct="1"/>
            <a:r>
              <a:rPr lang="en-US" altLang="en-US" sz="2400" u="sng" smtClean="0">
                <a:solidFill>
                  <a:schemeClr val="tx2"/>
                </a:solidFill>
              </a:rPr>
              <a:t>What if ...</a:t>
            </a:r>
            <a:r>
              <a:rPr lang="en-US" altLang="en-US" sz="2400" smtClean="0">
                <a:solidFill>
                  <a:schemeClr val="tx2"/>
                </a:solidFill>
              </a:rPr>
              <a:t> ?</a:t>
            </a:r>
          </a:p>
          <a:p>
            <a:pPr eaLnBrk="1" hangingPunct="1"/>
            <a:r>
              <a:rPr lang="en-US" altLang="en-US" sz="2400" smtClean="0">
                <a:solidFill>
                  <a:schemeClr val="tx2"/>
                </a:solidFill>
              </a:rPr>
              <a:t>Can you create other ways to do this?  </a:t>
            </a:r>
          </a:p>
          <a:p>
            <a:pPr eaLnBrk="1" hangingPunct="1"/>
            <a:r>
              <a:rPr lang="en-US" altLang="en-US" sz="2400" smtClean="0">
                <a:solidFill>
                  <a:schemeClr val="tx2"/>
                </a:solidFill>
              </a:rPr>
              <a:t>How could you frame the problem differently?</a:t>
            </a:r>
          </a:p>
          <a:p>
            <a:pPr eaLnBrk="1" hangingPunct="1"/>
            <a:r>
              <a:rPr lang="en-US" altLang="en-US" sz="2400" smtClean="0">
                <a:solidFill>
                  <a:schemeClr val="tx2"/>
                </a:solidFill>
              </a:rPr>
              <a:t>What new ideas can we brainstorm about?  </a:t>
            </a:r>
          </a:p>
          <a:p>
            <a:pPr eaLnBrk="1" hangingPunct="1"/>
            <a:r>
              <a:rPr lang="en-US" altLang="en-US" sz="2400" smtClean="0">
                <a:solidFill>
                  <a:schemeClr val="tx2"/>
                </a:solidFill>
              </a:rPr>
              <a:t>What other possibilities for a solution are there?</a:t>
            </a:r>
          </a:p>
        </p:txBody>
      </p:sp>
      <p:pic>
        <p:nvPicPr>
          <p:cNvPr id="73733" name="Picture 5" descr="yellow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398463"/>
            <a:ext cx="120015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4" name="Arc 6"/>
          <p:cNvSpPr>
            <a:spLocks/>
          </p:cNvSpPr>
          <p:nvPr/>
        </p:nvSpPr>
        <p:spPr bwMode="auto">
          <a:xfrm flipH="1">
            <a:off x="6427788" y="1858963"/>
            <a:ext cx="385762" cy="334962"/>
          </a:xfrm>
          <a:custGeom>
            <a:avLst/>
            <a:gdLst>
              <a:gd name="T0" fmla="*/ 0 w 21600"/>
              <a:gd name="T1" fmla="*/ 0 h 21600"/>
              <a:gd name="T2" fmla="*/ 385762 w 21600"/>
              <a:gd name="T3" fmla="*/ 334962 h 21600"/>
              <a:gd name="T4" fmla="*/ 0 w 21600"/>
              <a:gd name="T5" fmla="*/ 3349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5" name="Arc 7"/>
          <p:cNvSpPr>
            <a:spLocks/>
          </p:cNvSpPr>
          <p:nvPr/>
        </p:nvSpPr>
        <p:spPr bwMode="auto">
          <a:xfrm flipH="1" flipV="1">
            <a:off x="6427788" y="2193925"/>
            <a:ext cx="385762" cy="334963"/>
          </a:xfrm>
          <a:custGeom>
            <a:avLst/>
            <a:gdLst>
              <a:gd name="T0" fmla="*/ 0 w 21600"/>
              <a:gd name="T1" fmla="*/ 0 h 21600"/>
              <a:gd name="T2" fmla="*/ 385762 w 21600"/>
              <a:gd name="T3" fmla="*/ 334963 h 21600"/>
              <a:gd name="T4" fmla="*/ 0 w 21600"/>
              <a:gd name="T5" fmla="*/ 33496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6" name="Arc 8"/>
          <p:cNvSpPr>
            <a:spLocks/>
          </p:cNvSpPr>
          <p:nvPr/>
        </p:nvSpPr>
        <p:spPr bwMode="auto">
          <a:xfrm flipV="1">
            <a:off x="6813550" y="2193925"/>
            <a:ext cx="412750" cy="334963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334963 h 21600"/>
              <a:gd name="T4" fmla="*/ 0 w 21600"/>
              <a:gd name="T5" fmla="*/ 33496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9050B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7" name="Arc 9"/>
          <p:cNvSpPr>
            <a:spLocks/>
          </p:cNvSpPr>
          <p:nvPr/>
        </p:nvSpPr>
        <p:spPr bwMode="auto">
          <a:xfrm>
            <a:off x="6813550" y="1463675"/>
            <a:ext cx="673100" cy="730250"/>
          </a:xfrm>
          <a:custGeom>
            <a:avLst/>
            <a:gdLst>
              <a:gd name="T0" fmla="*/ 0 w 21600"/>
              <a:gd name="T1" fmla="*/ 0 h 21600"/>
              <a:gd name="T2" fmla="*/ 673100 w 21600"/>
              <a:gd name="T3" fmla="*/ 730250 h 21600"/>
              <a:gd name="T4" fmla="*/ 0 w 21600"/>
              <a:gd name="T5" fmla="*/ 7302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5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dge">
  <a:themeElements>
    <a:clrScheme name="1_Edge 15">
      <a:dk1>
        <a:srgbClr val="000000"/>
      </a:dk1>
      <a:lt1>
        <a:srgbClr val="FFFFFF"/>
      </a:lt1>
      <a:dk2>
        <a:srgbClr val="800000"/>
      </a:dk2>
      <a:lt2>
        <a:srgbClr val="666699"/>
      </a:lt2>
      <a:accent1>
        <a:srgbClr val="4D4D4D"/>
      </a:accent1>
      <a:accent2>
        <a:srgbClr val="333333"/>
      </a:accent2>
      <a:accent3>
        <a:srgbClr val="FFFFFF"/>
      </a:accent3>
      <a:accent4>
        <a:srgbClr val="000000"/>
      </a:accent4>
      <a:accent5>
        <a:srgbClr val="B2B2B2"/>
      </a:accent5>
      <a:accent6>
        <a:srgbClr val="2D2D2D"/>
      </a:accent6>
      <a:hlink>
        <a:srgbClr val="4C6D80"/>
      </a:hlink>
      <a:folHlink>
        <a:srgbClr val="5F5F5F"/>
      </a:folHlink>
    </a:clrScheme>
    <a:fontScheme name="1_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dge 10">
        <a:dk1>
          <a:srgbClr val="000000"/>
        </a:dk1>
        <a:lt1>
          <a:srgbClr val="FFFFFF"/>
        </a:lt1>
        <a:dk2>
          <a:srgbClr val="A50021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dge 11">
        <a:dk1>
          <a:srgbClr val="000000"/>
        </a:dk1>
        <a:lt1>
          <a:srgbClr val="FFFFFF"/>
        </a:lt1>
        <a:dk2>
          <a:srgbClr val="80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dge 12">
        <a:dk1>
          <a:srgbClr val="000000"/>
        </a:dk1>
        <a:lt1>
          <a:srgbClr val="FFFFFF"/>
        </a:lt1>
        <a:dk2>
          <a:srgbClr val="80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dge 13">
        <a:dk1>
          <a:srgbClr val="000000"/>
        </a:dk1>
        <a:lt1>
          <a:srgbClr val="FFFFFF"/>
        </a:lt1>
        <a:dk2>
          <a:srgbClr val="800000"/>
        </a:dk2>
        <a:lt2>
          <a:srgbClr val="666699"/>
        </a:lt2>
        <a:accent1>
          <a:srgbClr val="4D4D4D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8A8A2D"/>
        </a:accent6>
        <a:hlink>
          <a:srgbClr val="4C6D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dge 14">
        <a:dk1>
          <a:srgbClr val="000000"/>
        </a:dk1>
        <a:lt1>
          <a:srgbClr val="FFFFFF"/>
        </a:lt1>
        <a:dk2>
          <a:srgbClr val="800000"/>
        </a:dk2>
        <a:lt2>
          <a:srgbClr val="666699"/>
        </a:lt2>
        <a:accent1>
          <a:srgbClr val="4D4D4D"/>
        </a:accent1>
        <a:accent2>
          <a:srgbClr val="D7BE07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3AC06"/>
        </a:accent6>
        <a:hlink>
          <a:srgbClr val="4C6D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dge 15">
        <a:dk1>
          <a:srgbClr val="000000"/>
        </a:dk1>
        <a:lt1>
          <a:srgbClr val="FFFFFF"/>
        </a:lt1>
        <a:dk2>
          <a:srgbClr val="800000"/>
        </a:dk2>
        <a:lt2>
          <a:srgbClr val="666699"/>
        </a:lt2>
        <a:accent1>
          <a:srgbClr val="4D4D4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2D2D2D"/>
        </a:accent6>
        <a:hlink>
          <a:srgbClr val="4C6D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23188</TotalTime>
  <Words>793</Words>
  <Application>Microsoft Office PowerPoint</Application>
  <PresentationFormat>On-screen Show (4:3)</PresentationFormat>
  <Paragraphs>251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Garamond</vt:lpstr>
      <vt:lpstr>Times New Roman</vt:lpstr>
      <vt:lpstr>Wingdings</vt:lpstr>
      <vt:lpstr>1_Edge</vt:lpstr>
      <vt:lpstr>The Four Thinking Hats</vt:lpstr>
      <vt:lpstr>Herrmann Brain Dominance Index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Four Thinking Hats</vt:lpstr>
      <vt:lpstr>The Yellow Hat</vt:lpstr>
      <vt:lpstr>The Blue Hat</vt:lpstr>
      <vt:lpstr>The Red Hat</vt:lpstr>
      <vt:lpstr>The Green Hat</vt:lpstr>
      <vt:lpstr>Using the Four Thinking Hats</vt:lpstr>
    </vt:vector>
  </TitlesOfParts>
  <Company>Furman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Teamwork in Matrix</dc:title>
  <dc:creator>Ken Abernethy</dc:creator>
  <cp:lastModifiedBy>Ken Abernethy</cp:lastModifiedBy>
  <cp:revision>2229</cp:revision>
  <cp:lastPrinted>2016-02-08T14:57:07Z</cp:lastPrinted>
  <dcterms:created xsi:type="dcterms:W3CDTF">2002-03-11T14:34:25Z</dcterms:created>
  <dcterms:modified xsi:type="dcterms:W3CDTF">2016-03-02T18:49:41Z</dcterms:modified>
</cp:coreProperties>
</file>