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509" r:id="rId2"/>
    <p:sldId id="380" r:id="rId3"/>
    <p:sldId id="381" r:id="rId4"/>
    <p:sldId id="382" r:id="rId5"/>
    <p:sldId id="383" r:id="rId6"/>
    <p:sldId id="386" r:id="rId7"/>
    <p:sldId id="387" r:id="rId8"/>
    <p:sldId id="388" r:id="rId9"/>
    <p:sldId id="38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68" autoAdjust="0"/>
    <p:restoredTop sz="94669" autoAdjust="0"/>
  </p:normalViewPr>
  <p:slideViewPr>
    <p:cSldViewPr>
      <p:cViewPr varScale="1">
        <p:scale>
          <a:sx n="81" d="100"/>
          <a:sy n="81" d="100"/>
        </p:scale>
        <p:origin x="-90" y="-216"/>
      </p:cViewPr>
      <p:guideLst>
        <p:guide orient="horz" pos="2160"/>
        <p:guide pos="2880"/>
      </p:guideLst>
    </p:cSldViewPr>
  </p:slideViewPr>
  <p:outlineViewPr>
    <p:cViewPr>
      <p:scale>
        <a:sx n="33" d="100"/>
        <a:sy n="33" d="100"/>
      </p:scale>
      <p:origin x="0" y="145812"/>
    </p:cViewPr>
  </p:outlineViewPr>
  <p:notesTextViewPr>
    <p:cViewPr>
      <p:scale>
        <a:sx n="100" d="100"/>
        <a:sy n="100" d="100"/>
      </p:scale>
      <p:origin x="0" y="0"/>
    </p:cViewPr>
  </p:notesTextViewPr>
  <p:sorterViewPr>
    <p:cViewPr>
      <p:scale>
        <a:sx n="100" d="100"/>
        <a:sy n="100" d="100"/>
      </p:scale>
      <p:origin x="0" y="3505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A379AD-1ADA-4AAB-AC62-290A38E75947}" type="datetimeFigureOut">
              <a:rPr lang="en-US" smtClean="0"/>
              <a:pPr/>
              <a:t>11/16/2011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FB5CCB-6940-4C6E-9727-692236C853B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Also:  tripartite, n-partite.  Can</a:t>
            </a:r>
            <a:r>
              <a:rPr lang="en-US" baseline="0" dirty="0" smtClean="0"/>
              <a:t> you draw a graph that is NOT tripartite?</a:t>
            </a:r>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 261 – Nov. 17</a:t>
            </a:r>
            <a:endParaRPr lang="en-US" dirty="0"/>
          </a:p>
        </p:txBody>
      </p:sp>
      <p:sp>
        <p:nvSpPr>
          <p:cNvPr id="3" name="Content Placeholder 2"/>
          <p:cNvSpPr>
            <a:spLocks noGrp="1"/>
          </p:cNvSpPr>
          <p:nvPr>
            <p:ph idx="1"/>
          </p:nvPr>
        </p:nvSpPr>
        <p:spPr/>
        <p:txBody>
          <a:bodyPr>
            <a:normAutofit/>
          </a:bodyPr>
          <a:lstStyle/>
          <a:p>
            <a:r>
              <a:rPr lang="en-US" sz="2800" dirty="0" smtClean="0"/>
              <a:t>Graph properties</a:t>
            </a:r>
          </a:p>
          <a:p>
            <a:pPr lvl="1"/>
            <a:r>
              <a:rPr lang="en-US" sz="2400" dirty="0" err="1" smtClean="0"/>
              <a:t>Bipartiteness</a:t>
            </a:r>
            <a:endParaRPr lang="en-US" sz="2400" dirty="0" smtClean="0"/>
          </a:p>
          <a:p>
            <a:pPr lvl="1"/>
            <a:r>
              <a:rPr lang="en-US" sz="2400" dirty="0" smtClean="0"/>
              <a:t>Isomorphic to another graph</a:t>
            </a:r>
          </a:p>
          <a:p>
            <a:pPr lvl="1"/>
            <a:r>
              <a:rPr lang="en-US" sz="2400" dirty="0" err="1" smtClean="0"/>
              <a:t>Pseudograph</a:t>
            </a:r>
            <a:r>
              <a:rPr lang="en-US" sz="2400" dirty="0" smtClean="0"/>
              <a:t>, </a:t>
            </a:r>
            <a:r>
              <a:rPr lang="en-US" sz="2400" dirty="0" err="1" smtClean="0"/>
              <a:t>multigraph</a:t>
            </a:r>
            <a:r>
              <a:rPr lang="en-US" sz="2400" dirty="0" smtClean="0"/>
              <a:t>, </a:t>
            </a:r>
            <a:r>
              <a:rPr lang="en-US" sz="2400" dirty="0" err="1" smtClean="0"/>
              <a:t>subgraph</a:t>
            </a:r>
            <a:endParaRPr lang="en-US" sz="2400" dirty="0" smtClean="0"/>
          </a:p>
          <a:p>
            <a:pPr lvl="1"/>
            <a:endParaRPr lang="en-US" sz="2400" dirty="0" smtClean="0"/>
          </a:p>
          <a:p>
            <a:r>
              <a:rPr lang="en-US" sz="2800" dirty="0" smtClean="0"/>
              <a:t>Path</a:t>
            </a:r>
          </a:p>
          <a:p>
            <a:r>
              <a:rPr lang="en-US" sz="2800" dirty="0" smtClean="0"/>
              <a:t>Cycle</a:t>
            </a:r>
            <a:endParaRPr lang="en-US" sz="2400" dirty="0" smtClean="0"/>
          </a:p>
          <a:p>
            <a:pPr lvl="1"/>
            <a:r>
              <a:rPr lang="en-US" sz="2400" dirty="0" smtClean="0"/>
              <a:t>Hamiltonian</a:t>
            </a:r>
          </a:p>
          <a:p>
            <a:pPr lvl="1"/>
            <a:r>
              <a:rPr lang="en-US" sz="2400" dirty="0" smtClean="0"/>
              <a:t>Euler</a:t>
            </a:r>
          </a:p>
          <a:p>
            <a:pPr lvl="1"/>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Bipartite</a:t>
            </a:r>
            <a:endParaRPr lang="en-US" dirty="0"/>
          </a:p>
        </p:txBody>
      </p:sp>
      <p:sp>
        <p:nvSpPr>
          <p:cNvPr id="3" name="Content Placeholder 2"/>
          <p:cNvSpPr>
            <a:spLocks noGrp="1"/>
          </p:cNvSpPr>
          <p:nvPr>
            <p:ph idx="1"/>
          </p:nvPr>
        </p:nvSpPr>
        <p:spPr>
          <a:xfrm>
            <a:off x="457200" y="1371601"/>
            <a:ext cx="8229600" cy="4191000"/>
          </a:xfrm>
        </p:spPr>
        <p:txBody>
          <a:bodyPr>
            <a:normAutofit/>
          </a:bodyPr>
          <a:lstStyle/>
          <a:p>
            <a:r>
              <a:rPr lang="en-US" sz="2800" dirty="0" smtClean="0"/>
              <a:t>Property that a graph may have</a:t>
            </a:r>
          </a:p>
          <a:p>
            <a:r>
              <a:rPr lang="en-US" sz="2800" dirty="0" smtClean="0"/>
              <a:t>Useful to find a variable’s usage in a program</a:t>
            </a:r>
          </a:p>
          <a:p>
            <a:r>
              <a:rPr lang="en-US" sz="2800" dirty="0" smtClean="0"/>
              <a:t>Bipartite = </a:t>
            </a:r>
            <a:r>
              <a:rPr lang="en-US" sz="2800" dirty="0" smtClean="0">
                <a:solidFill>
                  <a:srgbClr val="FFFF00"/>
                </a:solidFill>
              </a:rPr>
              <a:t>it is possible to partition the set of vertices into 2 subsets, such that within a subset no two vertices are adjacent</a:t>
            </a:r>
          </a:p>
          <a:p>
            <a:pPr lvl="1"/>
            <a:r>
              <a:rPr lang="en-US" sz="2400" dirty="0" smtClean="0"/>
              <a:t>As a consequence, you won’t see triangles anywhere.</a:t>
            </a:r>
          </a:p>
          <a:p>
            <a:pPr lvl="1"/>
            <a:r>
              <a:rPr lang="en-US" sz="2400" dirty="0" smtClean="0"/>
              <a:t>To determine:  try to partition vertices.  Adjacent vertices must go to different camps.</a:t>
            </a:r>
          </a:p>
          <a:p>
            <a:r>
              <a:rPr lang="en-US" sz="2800" dirty="0" smtClean="0"/>
              <a:t>Are these bipartite?</a:t>
            </a:r>
            <a:endParaRPr lang="en-US" sz="2800" dirty="0"/>
          </a:p>
        </p:txBody>
      </p:sp>
      <p:cxnSp>
        <p:nvCxnSpPr>
          <p:cNvPr id="7" name="Straight Connector 6"/>
          <p:cNvCxnSpPr/>
          <p:nvPr/>
        </p:nvCxnSpPr>
        <p:spPr>
          <a:xfrm>
            <a:off x="1524000" y="5638800"/>
            <a:ext cx="609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295400" y="5867400"/>
            <a:ext cx="457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524000" y="6553200"/>
            <a:ext cx="609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524000" y="6096000"/>
            <a:ext cx="609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905000" y="6324600"/>
            <a:ext cx="457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886200" y="6019800"/>
            <a:ext cx="609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4495800" y="5638800"/>
            <a:ext cx="3810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3886200" y="5638800"/>
            <a:ext cx="3810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3505200" y="6019800"/>
            <a:ext cx="3810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4495800" y="6019800"/>
            <a:ext cx="3810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3886200" y="6019800"/>
            <a:ext cx="3810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3505200" y="5638800"/>
            <a:ext cx="3810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05600" y="5715000"/>
            <a:ext cx="609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705600" y="6172200"/>
            <a:ext cx="609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6477000" y="5943600"/>
            <a:ext cx="457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7086600" y="5943600"/>
            <a:ext cx="457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7315200" y="5715000"/>
            <a:ext cx="381000" cy="38100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Isomorphism</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Meaning:  same shape</a:t>
            </a:r>
          </a:p>
          <a:p>
            <a:r>
              <a:rPr lang="en-US" sz="2800" dirty="0" smtClean="0"/>
              <a:t>How can we tell if 2 graphs are essentially the same?</a:t>
            </a:r>
          </a:p>
          <a:p>
            <a:r>
              <a:rPr lang="en-US" sz="2800" dirty="0" smtClean="0"/>
              <a:t>Definition:  </a:t>
            </a:r>
            <a:r>
              <a:rPr lang="en-US" sz="2800" dirty="0" smtClean="0">
                <a:solidFill>
                  <a:srgbClr val="FFFF00"/>
                </a:solidFill>
              </a:rPr>
              <a:t>the vertices can be put into a 1-1 correspondence</a:t>
            </a:r>
            <a:r>
              <a:rPr lang="en-US" sz="2800" dirty="0" smtClean="0"/>
              <a:t>.  (</a:t>
            </a:r>
            <a:r>
              <a:rPr lang="en-US" sz="2800" dirty="0" smtClean="0">
                <a:sym typeface="Wingdings" pitchFamily="2" charset="2"/>
              </a:rPr>
              <a:t> same </a:t>
            </a:r>
            <a:r>
              <a:rPr lang="en-US" sz="2800" dirty="0" err="1" smtClean="0">
                <a:sym typeface="Wingdings" pitchFamily="2" charset="2"/>
              </a:rPr>
              <a:t>adj</a:t>
            </a:r>
            <a:r>
              <a:rPr lang="en-US" sz="2800" dirty="0" smtClean="0">
                <a:sym typeface="Wingdings" pitchFamily="2" charset="2"/>
              </a:rPr>
              <a:t> matrix)</a:t>
            </a:r>
            <a:endParaRPr lang="en-US" sz="2800" dirty="0" smtClean="0"/>
          </a:p>
          <a:p>
            <a:r>
              <a:rPr lang="en-US" sz="2800" dirty="0" smtClean="0"/>
              <a:t>Easier to disprove when not isomorphic.  Checklist:</a:t>
            </a:r>
          </a:p>
          <a:p>
            <a:pPr lvl="1"/>
            <a:r>
              <a:rPr lang="en-US" sz="2400" dirty="0" smtClean="0"/>
              <a:t>Same # vertices and same # edges</a:t>
            </a:r>
          </a:p>
          <a:p>
            <a:pPr lvl="1"/>
            <a:r>
              <a:rPr lang="en-US" sz="2400" dirty="0" smtClean="0"/>
              <a:t>Same degree sequence</a:t>
            </a:r>
          </a:p>
          <a:p>
            <a:pPr lvl="1"/>
            <a:r>
              <a:rPr lang="en-US" sz="2400" dirty="0" smtClean="0"/>
              <a:t>Connectedness (both are, or both are not)</a:t>
            </a:r>
          </a:p>
          <a:p>
            <a:pPr lvl="1"/>
            <a:r>
              <a:rPr lang="en-US" sz="2400" dirty="0" smtClean="0"/>
              <a:t>Existence of cycles</a:t>
            </a:r>
          </a:p>
          <a:p>
            <a:pPr lvl="1"/>
            <a:r>
              <a:rPr lang="en-US" sz="2400" dirty="0" smtClean="0"/>
              <a:t>Adjacency of conspicuous vertices</a:t>
            </a:r>
          </a:p>
          <a:p>
            <a:pPr lvl="1"/>
            <a:r>
              <a:rPr lang="en-US" sz="2400" dirty="0" smtClean="0"/>
              <a:t>Consider the complement if e &lt; n(n – 1) / 4</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endParaRPr lang="en-US" sz="2800" dirty="0" smtClean="0"/>
          </a:p>
          <a:p>
            <a:endParaRPr lang="en-US" sz="2800" dirty="0" smtClean="0"/>
          </a:p>
          <a:p>
            <a:endParaRPr lang="en-US" sz="2800" dirty="0" smtClean="0"/>
          </a:p>
          <a:p>
            <a:r>
              <a:rPr lang="en-US" sz="2800" dirty="0" smtClean="0"/>
              <a:t>Isomorphic since A, B, C, D correspond to W, Z, Y, X</a:t>
            </a:r>
          </a:p>
          <a:p>
            <a:endParaRPr lang="en-US" sz="2800" dirty="0" smtClean="0"/>
          </a:p>
          <a:p>
            <a:endParaRPr lang="en-US" sz="2800" dirty="0" smtClean="0"/>
          </a:p>
          <a:p>
            <a:endParaRPr lang="en-US" sz="2800" dirty="0" smtClean="0"/>
          </a:p>
          <a:p>
            <a:endParaRPr lang="en-US" sz="2800" dirty="0" smtClean="0"/>
          </a:p>
          <a:p>
            <a:r>
              <a:rPr lang="en-US" sz="2800" dirty="0" smtClean="0"/>
              <a:t>Check out adjacency of degree-2 vertices!</a:t>
            </a:r>
          </a:p>
          <a:p>
            <a:r>
              <a:rPr lang="en-US" sz="2800" dirty="0" smtClean="0"/>
              <a:t>Question:  can a graph by isomorphic to its complement?</a:t>
            </a:r>
            <a:endParaRPr lang="en-US" sz="2800" dirty="0"/>
          </a:p>
        </p:txBody>
      </p:sp>
      <p:cxnSp>
        <p:nvCxnSpPr>
          <p:cNvPr id="4" name="Straight Connector 3"/>
          <p:cNvCxnSpPr/>
          <p:nvPr/>
        </p:nvCxnSpPr>
        <p:spPr>
          <a:xfrm rot="5400000">
            <a:off x="1333500" y="2324100"/>
            <a:ext cx="1143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2247900" y="2324100"/>
            <a:ext cx="1143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905000" y="2895600"/>
            <a:ext cx="9144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029200" y="1752600"/>
            <a:ext cx="1295400" cy="1143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029200" y="2895600"/>
            <a:ext cx="12954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flipV="1">
            <a:off x="5029200" y="1752600"/>
            <a:ext cx="1295400" cy="1143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819400" y="1524000"/>
            <a:ext cx="381000" cy="369332"/>
          </a:xfrm>
          <a:prstGeom prst="rect">
            <a:avLst/>
          </a:prstGeom>
          <a:noFill/>
        </p:spPr>
        <p:txBody>
          <a:bodyPr wrap="square" rtlCol="0">
            <a:spAutoFit/>
          </a:bodyPr>
          <a:lstStyle/>
          <a:p>
            <a:r>
              <a:rPr lang="en-US" dirty="0" smtClean="0"/>
              <a:t>B</a:t>
            </a:r>
            <a:endParaRPr lang="en-US" dirty="0"/>
          </a:p>
        </p:txBody>
      </p:sp>
      <p:sp>
        <p:nvSpPr>
          <p:cNvPr id="24" name="TextBox 23"/>
          <p:cNvSpPr txBox="1"/>
          <p:nvPr/>
        </p:nvSpPr>
        <p:spPr>
          <a:xfrm>
            <a:off x="1524000" y="1524000"/>
            <a:ext cx="381000" cy="369332"/>
          </a:xfrm>
          <a:prstGeom prst="rect">
            <a:avLst/>
          </a:prstGeom>
          <a:noFill/>
        </p:spPr>
        <p:txBody>
          <a:bodyPr wrap="square" rtlCol="0">
            <a:spAutoFit/>
          </a:bodyPr>
          <a:lstStyle/>
          <a:p>
            <a:r>
              <a:rPr lang="en-US" dirty="0" smtClean="0"/>
              <a:t>A</a:t>
            </a:r>
            <a:endParaRPr lang="en-US" dirty="0"/>
          </a:p>
        </p:txBody>
      </p:sp>
      <p:sp>
        <p:nvSpPr>
          <p:cNvPr id="25" name="TextBox 24"/>
          <p:cNvSpPr txBox="1"/>
          <p:nvPr/>
        </p:nvSpPr>
        <p:spPr>
          <a:xfrm>
            <a:off x="6324600" y="2667000"/>
            <a:ext cx="381000" cy="369332"/>
          </a:xfrm>
          <a:prstGeom prst="rect">
            <a:avLst/>
          </a:prstGeom>
          <a:noFill/>
        </p:spPr>
        <p:txBody>
          <a:bodyPr wrap="square" rtlCol="0">
            <a:spAutoFit/>
          </a:bodyPr>
          <a:lstStyle/>
          <a:p>
            <a:r>
              <a:rPr lang="en-US" dirty="0" smtClean="0"/>
              <a:t>Z</a:t>
            </a:r>
            <a:endParaRPr lang="en-US" dirty="0"/>
          </a:p>
        </p:txBody>
      </p:sp>
      <p:sp>
        <p:nvSpPr>
          <p:cNvPr id="26" name="TextBox 25"/>
          <p:cNvSpPr txBox="1"/>
          <p:nvPr/>
        </p:nvSpPr>
        <p:spPr>
          <a:xfrm>
            <a:off x="6324600" y="1524000"/>
            <a:ext cx="381000" cy="369332"/>
          </a:xfrm>
          <a:prstGeom prst="rect">
            <a:avLst/>
          </a:prstGeom>
          <a:noFill/>
        </p:spPr>
        <p:txBody>
          <a:bodyPr wrap="square" rtlCol="0">
            <a:spAutoFit/>
          </a:bodyPr>
          <a:lstStyle/>
          <a:p>
            <a:r>
              <a:rPr lang="en-US" dirty="0" smtClean="0"/>
              <a:t>X</a:t>
            </a:r>
            <a:endParaRPr lang="en-US" dirty="0"/>
          </a:p>
        </p:txBody>
      </p:sp>
      <p:sp>
        <p:nvSpPr>
          <p:cNvPr id="27" name="TextBox 26"/>
          <p:cNvSpPr txBox="1"/>
          <p:nvPr/>
        </p:nvSpPr>
        <p:spPr>
          <a:xfrm>
            <a:off x="4724400" y="2667000"/>
            <a:ext cx="381000" cy="369332"/>
          </a:xfrm>
          <a:prstGeom prst="rect">
            <a:avLst/>
          </a:prstGeom>
          <a:noFill/>
        </p:spPr>
        <p:txBody>
          <a:bodyPr wrap="square" rtlCol="0">
            <a:spAutoFit/>
          </a:bodyPr>
          <a:lstStyle/>
          <a:p>
            <a:r>
              <a:rPr lang="en-US" dirty="0" smtClean="0"/>
              <a:t>Y</a:t>
            </a:r>
            <a:endParaRPr lang="en-US" dirty="0"/>
          </a:p>
        </p:txBody>
      </p:sp>
      <p:sp>
        <p:nvSpPr>
          <p:cNvPr id="28" name="TextBox 27"/>
          <p:cNvSpPr txBox="1"/>
          <p:nvPr/>
        </p:nvSpPr>
        <p:spPr>
          <a:xfrm>
            <a:off x="1524000" y="2743200"/>
            <a:ext cx="381000" cy="369332"/>
          </a:xfrm>
          <a:prstGeom prst="rect">
            <a:avLst/>
          </a:prstGeom>
          <a:noFill/>
        </p:spPr>
        <p:txBody>
          <a:bodyPr wrap="square" rtlCol="0">
            <a:spAutoFit/>
          </a:bodyPr>
          <a:lstStyle/>
          <a:p>
            <a:r>
              <a:rPr lang="en-US" dirty="0" smtClean="0"/>
              <a:t>C</a:t>
            </a:r>
            <a:endParaRPr lang="en-US" dirty="0"/>
          </a:p>
        </p:txBody>
      </p:sp>
      <p:sp>
        <p:nvSpPr>
          <p:cNvPr id="29" name="TextBox 28"/>
          <p:cNvSpPr txBox="1"/>
          <p:nvPr/>
        </p:nvSpPr>
        <p:spPr>
          <a:xfrm>
            <a:off x="4724400" y="1524000"/>
            <a:ext cx="381000" cy="369332"/>
          </a:xfrm>
          <a:prstGeom prst="rect">
            <a:avLst/>
          </a:prstGeom>
          <a:noFill/>
        </p:spPr>
        <p:txBody>
          <a:bodyPr wrap="square" rtlCol="0">
            <a:spAutoFit/>
          </a:bodyPr>
          <a:lstStyle/>
          <a:p>
            <a:r>
              <a:rPr lang="en-US" dirty="0" smtClean="0"/>
              <a:t>W</a:t>
            </a:r>
            <a:endParaRPr lang="en-US" dirty="0"/>
          </a:p>
        </p:txBody>
      </p:sp>
      <p:sp>
        <p:nvSpPr>
          <p:cNvPr id="30" name="TextBox 29"/>
          <p:cNvSpPr txBox="1"/>
          <p:nvPr/>
        </p:nvSpPr>
        <p:spPr>
          <a:xfrm>
            <a:off x="2819400" y="2743200"/>
            <a:ext cx="381000" cy="369332"/>
          </a:xfrm>
          <a:prstGeom prst="rect">
            <a:avLst/>
          </a:prstGeom>
          <a:noFill/>
        </p:spPr>
        <p:txBody>
          <a:bodyPr wrap="square" rtlCol="0">
            <a:spAutoFit/>
          </a:bodyPr>
          <a:lstStyle/>
          <a:p>
            <a:r>
              <a:rPr lang="en-US" dirty="0" smtClean="0"/>
              <a:t>D</a:t>
            </a:r>
            <a:endParaRPr lang="en-US" dirty="0"/>
          </a:p>
        </p:txBody>
      </p:sp>
      <p:cxnSp>
        <p:nvCxnSpPr>
          <p:cNvPr id="31" name="Straight Connector 30"/>
          <p:cNvCxnSpPr/>
          <p:nvPr/>
        </p:nvCxnSpPr>
        <p:spPr>
          <a:xfrm>
            <a:off x="1905000" y="43434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flipH="1" flipV="1">
            <a:off x="4838700" y="46863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5524500" y="46863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181600" y="50292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181600" y="43434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flipV="1">
            <a:off x="1562100" y="46863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2247900" y="46863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905000" y="50292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447800" y="3962400"/>
            <a:ext cx="1600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447800" y="5410200"/>
            <a:ext cx="1600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724400" y="5410200"/>
            <a:ext cx="1600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724400" y="3962400"/>
            <a:ext cx="1600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2324100" y="4686300"/>
            <a:ext cx="1447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723900" y="4686300"/>
            <a:ext cx="1447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000500" y="4686300"/>
            <a:ext cx="1447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5600700" y="4686300"/>
            <a:ext cx="1447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447800" y="3962400"/>
            <a:ext cx="4572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4724400" y="3962400"/>
            <a:ext cx="4572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590800" y="5029200"/>
            <a:ext cx="4572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5562600" y="4648200"/>
            <a:ext cx="1066800" cy="45720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graphs…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sz="2800" dirty="0" smtClean="0"/>
              <a:t>How many </a:t>
            </a:r>
            <a:r>
              <a:rPr lang="en-US" sz="2800" dirty="0" err="1" smtClean="0"/>
              <a:t>nonisomorphic</a:t>
            </a:r>
            <a:r>
              <a:rPr lang="en-US" sz="2800" dirty="0" smtClean="0"/>
              <a:t> graphs have 4 vertices and 3 edges?</a:t>
            </a:r>
          </a:p>
          <a:p>
            <a:r>
              <a:rPr lang="en-US" sz="2800" dirty="0" smtClean="0"/>
              <a:t>For this question, let’s expand the definition of “graph” to include</a:t>
            </a:r>
          </a:p>
          <a:p>
            <a:pPr lvl="1"/>
            <a:r>
              <a:rPr lang="en-US" sz="2400" dirty="0" smtClean="0"/>
              <a:t>Loop(s) on a single vertex:  </a:t>
            </a:r>
            <a:r>
              <a:rPr lang="en-US" sz="2400" dirty="0" err="1" smtClean="0"/>
              <a:t>pseudograph</a:t>
            </a:r>
            <a:endParaRPr lang="en-US" sz="2400" dirty="0" smtClean="0"/>
          </a:p>
          <a:p>
            <a:pPr lvl="1"/>
            <a:r>
              <a:rPr lang="en-US" sz="2400" dirty="0" smtClean="0"/>
              <a:t>Multiple edges between same pair of vertices:  </a:t>
            </a:r>
            <a:r>
              <a:rPr lang="en-US" sz="2400" dirty="0" err="1" smtClean="0"/>
              <a:t>multigraph</a:t>
            </a:r>
            <a:endParaRPr lang="en-US" sz="2400" dirty="0" smtClean="0"/>
          </a:p>
          <a:p>
            <a:r>
              <a:rPr lang="en-US" sz="2800" dirty="0" smtClean="0"/>
              <a:t>I think the answer is 20.  Can you draw all of them?</a:t>
            </a:r>
          </a:p>
          <a:p>
            <a:pPr lvl="1"/>
            <a:r>
              <a:rPr lang="en-US" sz="2400" dirty="0" smtClean="0"/>
              <a:t>3 loops (3); 2 loops (5); 1 loop (4)</a:t>
            </a:r>
          </a:p>
          <a:p>
            <a:pPr lvl="1"/>
            <a:r>
              <a:rPr lang="en-US" sz="2400" dirty="0" smtClean="0"/>
              <a:t>Parallel (3); parallel and loop (2)</a:t>
            </a:r>
          </a:p>
          <a:p>
            <a:pPr lvl="1"/>
            <a:r>
              <a:rPr lang="en-US" sz="2400" dirty="0" smtClean="0"/>
              <a:t>Simple (3)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Subgraph</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Analogous to a subset</a:t>
            </a:r>
          </a:p>
          <a:p>
            <a:r>
              <a:rPr lang="en-US" sz="2800" dirty="0" smtClean="0"/>
              <a:t>To obtain a </a:t>
            </a:r>
            <a:r>
              <a:rPr lang="en-US" sz="2800" dirty="0" err="1" smtClean="0"/>
              <a:t>subgraph</a:t>
            </a:r>
            <a:r>
              <a:rPr lang="en-US" sz="2800" dirty="0" smtClean="0"/>
              <a:t> from an existing graph, feel free to remove edges/vertices.  But you can’t remove a vertex if some edge needs it!</a:t>
            </a:r>
          </a:p>
          <a:p>
            <a:r>
              <a:rPr lang="en-US" sz="2800" dirty="0" smtClean="0"/>
              <a:t>What are the </a:t>
            </a:r>
            <a:r>
              <a:rPr lang="en-US" sz="2800" dirty="0" err="1" smtClean="0"/>
              <a:t>subgraphs</a:t>
            </a:r>
            <a:r>
              <a:rPr lang="en-US" sz="2800" dirty="0" smtClean="0"/>
              <a:t> of a triangle?  It’s convenient to classify by the number of edges.</a:t>
            </a:r>
          </a:p>
          <a:p>
            <a:pPr lvl="1"/>
            <a:r>
              <a:rPr lang="en-US" sz="2400" dirty="0" smtClean="0"/>
              <a:t>e = 0:  You only have vertices.  8 subsets of 3 elements.</a:t>
            </a:r>
          </a:p>
          <a:p>
            <a:pPr lvl="1"/>
            <a:r>
              <a:rPr lang="en-US" sz="2400" dirty="0" smtClean="0"/>
              <a:t>e = 1:  Choose which vertex is not connected.  For each case, you can even remove that vertex.</a:t>
            </a:r>
          </a:p>
          <a:p>
            <a:pPr lvl="1"/>
            <a:r>
              <a:rPr lang="en-US" sz="2400" dirty="0" smtClean="0"/>
              <a:t>e = 2:  Just choose which edge not to draw.</a:t>
            </a:r>
          </a:p>
          <a:p>
            <a:pPr lvl="1"/>
            <a:r>
              <a:rPr lang="en-US" sz="2400" dirty="0" smtClean="0"/>
              <a:t>e = 3:  The entire graph itself.</a:t>
            </a:r>
          </a:p>
          <a:p>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Paths and Cycles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A </a:t>
            </a:r>
            <a:r>
              <a:rPr lang="en-US" sz="2800" dirty="0" smtClean="0">
                <a:solidFill>
                  <a:srgbClr val="FFFF00"/>
                </a:solidFill>
              </a:rPr>
              <a:t>path</a:t>
            </a:r>
            <a:r>
              <a:rPr lang="en-US" sz="2800" dirty="0" smtClean="0"/>
              <a:t> is simply a sequence of edges that allow us to “travel” from one vertex to another.</a:t>
            </a:r>
          </a:p>
          <a:p>
            <a:pPr lvl="1"/>
            <a:r>
              <a:rPr lang="en-US" sz="2400" dirty="0" smtClean="0"/>
              <a:t>Formally, each edge’s first vertex must match the second vertex of the previous edge.  And analogously, each edge’s second vertex must match the next edge’s first vertex.  In other words, you can’t just list the edges in random order.</a:t>
            </a:r>
          </a:p>
          <a:p>
            <a:r>
              <a:rPr lang="en-US" sz="2800" dirty="0" smtClean="0">
                <a:solidFill>
                  <a:srgbClr val="FFFF00"/>
                </a:solidFill>
              </a:rPr>
              <a:t>Cycle</a:t>
            </a:r>
            <a:r>
              <a:rPr lang="en-US" sz="2800" dirty="0" smtClean="0"/>
              <a:t> = a path in which the first vertex is the same as the last vertex.</a:t>
            </a:r>
          </a:p>
          <a:p>
            <a:r>
              <a:rPr lang="en-US" sz="2800" dirty="0" smtClean="0"/>
              <a:t>There are 2 interesting types of cycles </a:t>
            </a:r>
          </a:p>
          <a:p>
            <a:pPr lvl="1"/>
            <a:r>
              <a:rPr lang="en-US" sz="2400" dirty="0" smtClean="0">
                <a:solidFill>
                  <a:srgbClr val="FFFF00"/>
                </a:solidFill>
              </a:rPr>
              <a:t>Hamiltonian</a:t>
            </a:r>
            <a:r>
              <a:rPr lang="en-US" sz="2400" dirty="0" smtClean="0"/>
              <a:t>:  passes thru every vertex once</a:t>
            </a:r>
          </a:p>
          <a:p>
            <a:pPr lvl="1"/>
            <a:r>
              <a:rPr lang="en-US" sz="2400" dirty="0" smtClean="0">
                <a:solidFill>
                  <a:srgbClr val="FFFF00"/>
                </a:solidFill>
              </a:rPr>
              <a:t>Euler</a:t>
            </a:r>
            <a:r>
              <a:rPr lang="en-US" sz="2400" dirty="0" smtClean="0"/>
              <a:t>:  includes every edge once</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Hamiltonian</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sz="2800" dirty="0" smtClean="0"/>
              <a:t>Can refer to a path or a cycle that…</a:t>
            </a:r>
          </a:p>
          <a:p>
            <a:pPr lvl="1"/>
            <a:r>
              <a:rPr lang="en-US" sz="2400" dirty="0" smtClean="0"/>
              <a:t>goes thru every vertex </a:t>
            </a:r>
            <a:r>
              <a:rPr lang="en-US" sz="2400" dirty="0" smtClean="0">
                <a:solidFill>
                  <a:srgbClr val="FFFF00"/>
                </a:solidFill>
              </a:rPr>
              <a:t>exactly once</a:t>
            </a:r>
          </a:p>
          <a:p>
            <a:pPr lvl="1"/>
            <a:r>
              <a:rPr lang="en-US" sz="2400" dirty="0" smtClean="0"/>
              <a:t>And, in the case of a cycle, returns home.</a:t>
            </a:r>
          </a:p>
          <a:p>
            <a:r>
              <a:rPr lang="en-US" sz="2800" dirty="0" smtClean="0"/>
              <a:t>When does a graph contain one?</a:t>
            </a:r>
          </a:p>
          <a:p>
            <a:pPr lvl="1"/>
            <a:r>
              <a:rPr lang="en-US" sz="2400" dirty="0" smtClean="0"/>
              <a:t>There needs to be a </a:t>
            </a:r>
            <a:r>
              <a:rPr lang="en-US" sz="2400" dirty="0" err="1" smtClean="0"/>
              <a:t>subgraph</a:t>
            </a:r>
            <a:r>
              <a:rPr lang="en-US" sz="2400" dirty="0" smtClean="0"/>
              <a:t> where all vertices have degree 2, such as a polygon.</a:t>
            </a:r>
          </a:p>
          <a:p>
            <a:pPr lvl="1"/>
            <a:r>
              <a:rPr lang="en-US" sz="2400" dirty="0" smtClean="0"/>
              <a:t>The trick is to remove edges we don’t really need, and recognize edges that are </a:t>
            </a:r>
            <a:r>
              <a:rPr lang="en-US" sz="2400" dirty="0" smtClean="0">
                <a:solidFill>
                  <a:srgbClr val="FFFF00"/>
                </a:solidFill>
              </a:rPr>
              <a:t>essential</a:t>
            </a:r>
            <a:r>
              <a:rPr lang="en-US" sz="2400" dirty="0" smtClean="0"/>
              <a:t>.</a:t>
            </a:r>
          </a:p>
          <a:p>
            <a:pPr lvl="1"/>
            <a:r>
              <a:rPr lang="en-US" sz="2400" dirty="0" smtClean="0"/>
              <a:t>Essential edges </a:t>
            </a:r>
            <a:r>
              <a:rPr lang="en-US" sz="2400" dirty="0" smtClean="0">
                <a:sym typeface="Wingdings" pitchFamily="2" charset="2"/>
              </a:rPr>
              <a:t> we may be forced to visit a vertex twice.</a:t>
            </a:r>
          </a:p>
          <a:p>
            <a:pPr lvl="1"/>
            <a:r>
              <a:rPr lang="en-US" sz="2400" dirty="0" smtClean="0">
                <a:sym typeface="Wingdings" pitchFamily="2" charset="2"/>
              </a:rPr>
              <a:t>Removing unnecessary edges  graph may become disconnected.</a:t>
            </a:r>
          </a:p>
          <a:p>
            <a:r>
              <a:rPr lang="en-US" sz="2800" dirty="0" smtClean="0">
                <a:sym typeface="Wingdings" pitchFamily="2" charset="2"/>
              </a:rPr>
              <a:t>*** Examples in book</a:t>
            </a:r>
            <a:endParaRPr lang="en-US" sz="2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Euler</a:t>
            </a:r>
            <a:endParaRPr lang="en-US" dirty="0"/>
          </a:p>
        </p:txBody>
      </p:sp>
      <p:sp>
        <p:nvSpPr>
          <p:cNvPr id="3" name="Content Placeholder 2"/>
          <p:cNvSpPr>
            <a:spLocks noGrp="1"/>
          </p:cNvSpPr>
          <p:nvPr>
            <p:ph idx="1"/>
          </p:nvPr>
        </p:nvSpPr>
        <p:spPr/>
        <p:txBody>
          <a:bodyPr>
            <a:normAutofit/>
          </a:bodyPr>
          <a:lstStyle/>
          <a:p>
            <a:r>
              <a:rPr lang="en-US" sz="2800" dirty="0" smtClean="0"/>
              <a:t>Can refer to a path or a cycle that…</a:t>
            </a:r>
          </a:p>
          <a:p>
            <a:pPr lvl="1"/>
            <a:r>
              <a:rPr lang="en-US" sz="2400" dirty="0" smtClean="0"/>
              <a:t>Goes thru every edge exactly once</a:t>
            </a:r>
          </a:p>
          <a:p>
            <a:r>
              <a:rPr lang="en-US" sz="2800" dirty="0" smtClean="0"/>
              <a:t>Euler said it was impossible to cross all 7 bridges of </a:t>
            </a:r>
            <a:r>
              <a:rPr lang="en-US" sz="2800" dirty="0" err="1" smtClean="0"/>
              <a:t>Königsberg</a:t>
            </a:r>
            <a:r>
              <a:rPr lang="en-US" sz="2800" dirty="0" smtClean="0"/>
              <a:t> and return to the same point.</a:t>
            </a:r>
          </a:p>
          <a:p>
            <a:r>
              <a:rPr lang="en-US" sz="2800" dirty="0" smtClean="0"/>
              <a:t>Key:  every vertex must have even degree</a:t>
            </a:r>
          </a:p>
          <a:p>
            <a:endParaRPr lang="en-US" sz="2800" dirty="0" smtClean="0"/>
          </a:p>
          <a:p>
            <a:endParaRPr lang="en-US" sz="2800" dirty="0"/>
          </a:p>
        </p:txBody>
      </p:sp>
    </p:spTree>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00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00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3569</TotalTime>
  <Words>683</Words>
  <Application>Microsoft Office PowerPoint</Application>
  <PresentationFormat>On-screen Show (4:3)</PresentationFormat>
  <Paragraphs>88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CS 261 – Nov. 17</vt:lpstr>
      <vt:lpstr>Bipartite</vt:lpstr>
      <vt:lpstr>Isomorphism</vt:lpstr>
      <vt:lpstr>Examples</vt:lpstr>
      <vt:lpstr>How many graphs…</vt:lpstr>
      <vt:lpstr>Subgraph</vt:lpstr>
      <vt:lpstr>Paths and Cycles</vt:lpstr>
      <vt:lpstr>Hamiltonian</vt:lpstr>
      <vt:lpstr>Euler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
  <cp:lastModifiedBy> </cp:lastModifiedBy>
  <cp:revision>171</cp:revision>
  <dcterms:created xsi:type="dcterms:W3CDTF">2006-08-16T00:00:00Z</dcterms:created>
  <dcterms:modified xsi:type="dcterms:W3CDTF">2011-11-16T21:36:51Z</dcterms:modified>
</cp:coreProperties>
</file>