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6" r:id="rId4"/>
    <p:sldId id="271" r:id="rId5"/>
    <p:sldId id="261" r:id="rId6"/>
    <p:sldId id="265" r:id="rId7"/>
    <p:sldId id="268" r:id="rId8"/>
    <p:sldId id="269" r:id="rId9"/>
    <p:sldId id="260" r:id="rId10"/>
    <p:sldId id="273" r:id="rId11"/>
    <p:sldId id="258" r:id="rId12"/>
    <p:sldId id="272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79" autoAdjust="0"/>
    <p:restoredTop sz="86455" autoAdjust="0"/>
  </p:normalViewPr>
  <p:slideViewPr>
    <p:cSldViewPr>
      <p:cViewPr varScale="1">
        <p:scale>
          <a:sx n="71" d="100"/>
          <a:sy n="71" d="100"/>
        </p:scale>
        <p:origin x="1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8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54DA2-9F0D-42AD-ADB6-02AA0968A0BD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995D9-FE32-4DB3-A8DE-1DE006B51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92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20E09-2D45-4F67-BD2C-10AEBF79AA61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1CB53-6279-4245-BCE3-540C53DB2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47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1CB53-6279-4245-BCE3-540C53DB2F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13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1CB53-6279-4245-BCE3-540C53DB2F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58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aseline="0" dirty="0" smtClean="0"/>
              <a:t>Computer Science Case Studies from the Census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8580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Chris </a:t>
            </a:r>
            <a:r>
              <a:rPr lang="en-US" dirty="0" smtClean="0">
                <a:solidFill>
                  <a:schemeClr val="tx1"/>
                </a:solidFill>
              </a:rPr>
              <a:t>Healy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Department of Computer Science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Furman University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164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Create array of Tract objects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Create array A of 10 tracts for optimal selection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trial := 1 to 25,000  (~ 3 minute runtime)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 := random selection of 10 tracts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for each Tract t in United States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d = shortest distance from t to any tract in S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S.avg_dist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weighted average of all “d” values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S.avg_dist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A.avg_dist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then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A := S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trial mod 200 = 0, then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display current progress to user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77705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Suitability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I have used these projects over the years in …</a:t>
            </a:r>
          </a:p>
          <a:p>
            <a:r>
              <a:rPr lang="en-US" sz="2800" dirty="0" smtClean="0"/>
              <a:t>CS-1</a:t>
            </a:r>
          </a:p>
          <a:p>
            <a:pPr lvl="1"/>
            <a:r>
              <a:rPr lang="en-US" sz="2400" dirty="0" smtClean="0"/>
              <a:t>Centroid, density filter, pixel map, radius, cluster</a:t>
            </a:r>
          </a:p>
          <a:p>
            <a:r>
              <a:rPr lang="en-US" sz="2800" dirty="0" smtClean="0"/>
              <a:t>CS-2</a:t>
            </a:r>
          </a:p>
          <a:p>
            <a:pPr lvl="1"/>
            <a:r>
              <a:rPr lang="en-US" sz="2400" dirty="0" smtClean="0"/>
              <a:t>warehouse</a:t>
            </a:r>
          </a:p>
          <a:p>
            <a:r>
              <a:rPr lang="en-US" sz="2800" dirty="0" smtClean="0"/>
              <a:t>CS-7 / undergraduate research</a:t>
            </a:r>
          </a:p>
          <a:p>
            <a:pPr lvl="1"/>
            <a:r>
              <a:rPr lang="en-US" sz="2400" dirty="0" smtClean="0"/>
              <a:t>Extending cluster to non-overlapping regions to simulate redistricting</a:t>
            </a:r>
          </a:p>
          <a:p>
            <a:pPr lvl="1"/>
            <a:r>
              <a:rPr lang="en-US" sz="2400" dirty="0" smtClean="0"/>
              <a:t>Extending warehouse problem to consider other distance metrics, e.g. median instead of mean distance</a:t>
            </a:r>
          </a:p>
          <a:p>
            <a:pPr lvl="1"/>
            <a:r>
              <a:rPr lang="en-US" sz="2400" dirty="0" smtClean="0"/>
              <a:t>Derive formula for average distance, given population served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12354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Foreign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5132313"/>
              </p:ext>
            </p:extLst>
          </p:nvPr>
        </p:nvGraphicFramePr>
        <p:xfrm>
          <a:off x="771397" y="1676400"/>
          <a:ext cx="7458202" cy="4005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5277">
                  <a:extLst>
                    <a:ext uri="{9D8B030D-6E8A-4147-A177-3AD203B41FA5}">
                      <a16:colId xmlns:a16="http://schemas.microsoft.com/office/drawing/2014/main" val="1593558390"/>
                    </a:ext>
                  </a:extLst>
                </a:gridCol>
                <a:gridCol w="1838705">
                  <a:extLst>
                    <a:ext uri="{9D8B030D-6E8A-4147-A177-3AD203B41FA5}">
                      <a16:colId xmlns:a16="http://schemas.microsoft.com/office/drawing/2014/main" val="1451715815"/>
                    </a:ext>
                  </a:extLst>
                </a:gridCol>
                <a:gridCol w="1718542">
                  <a:extLst>
                    <a:ext uri="{9D8B030D-6E8A-4147-A177-3AD203B41FA5}">
                      <a16:colId xmlns:a16="http://schemas.microsoft.com/office/drawing/2014/main" val="623991749"/>
                    </a:ext>
                  </a:extLst>
                </a:gridCol>
                <a:gridCol w="1675678">
                  <a:extLst>
                    <a:ext uri="{9D8B030D-6E8A-4147-A177-3AD203B41FA5}">
                      <a16:colId xmlns:a16="http://schemas.microsoft.com/office/drawing/2014/main" val="1862592278"/>
                    </a:ext>
                  </a:extLst>
                </a:gridCol>
              </a:tblGrid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Country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Number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Mean size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s.</a:t>
                      </a:r>
                      <a:r>
                        <a:rPr lang="en-US" sz="2400" baseline="0" dirty="0" smtClean="0"/>
                        <a:t> d.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14395"/>
                  </a:ext>
                </a:extLst>
              </a:tr>
              <a:tr h="500743">
                <a:tc rowSpan="3"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Australia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333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64,441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40,532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210806"/>
                  </a:ext>
                </a:extLst>
              </a:tr>
              <a:tr h="500743"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2,149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2,150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6,441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422529"/>
                  </a:ext>
                </a:extLst>
              </a:tr>
              <a:tr h="500743"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53,358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402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165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184324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Brazil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310,120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615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354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416950"/>
                  </a:ext>
                </a:extLst>
              </a:tr>
              <a:tr h="500743">
                <a:tc rowSpan="2">
                  <a:txBody>
                    <a:bodyPr/>
                    <a:lstStyle/>
                    <a:p>
                      <a:r>
                        <a:rPr lang="en-US" sz="2400" dirty="0" smtClean="0"/>
                        <a:t>Canada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4,920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7,003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3,965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100489"/>
                  </a:ext>
                </a:extLst>
              </a:tr>
              <a:tr h="500743"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54,963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627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536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291813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New Zealand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2,012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2,108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1,699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133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680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Straightforward for CS 1/2 students to write programs that analyze US population’s geographic distribution, at a high degree of detail</a:t>
            </a:r>
          </a:p>
          <a:p>
            <a:r>
              <a:rPr lang="en-US" sz="2800" dirty="0" smtClean="0"/>
              <a:t>Experience with reading large input files, nontrivial </a:t>
            </a:r>
            <a:r>
              <a:rPr lang="en-US" sz="2800" smtClean="0"/>
              <a:t>execution times</a:t>
            </a:r>
            <a:endParaRPr lang="en-US" sz="2800" dirty="0" smtClean="0"/>
          </a:p>
          <a:p>
            <a:r>
              <a:rPr lang="en-US" sz="2800" dirty="0" smtClean="0"/>
              <a:t>Experience in incorporating 2000 and 2010 census data in classes.  2020 data format is the same</a:t>
            </a:r>
          </a:p>
          <a:p>
            <a:r>
              <a:rPr lang="en-US" sz="2800" dirty="0" smtClean="0"/>
              <a:t>Can be tailored to just one state, or adapted to foreign country as well</a:t>
            </a:r>
          </a:p>
          <a:p>
            <a:pPr marL="0" indent="0">
              <a:buNone/>
            </a:pPr>
            <a:endParaRPr lang="en-US" sz="28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01753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US Population Census conducted every 10 years</a:t>
            </a:r>
          </a:p>
          <a:p>
            <a:pPr lvl="1"/>
            <a:r>
              <a:rPr lang="en-US" sz="2400" dirty="0" smtClean="0"/>
              <a:t>Detail of geography and human attributes</a:t>
            </a:r>
          </a:p>
          <a:p>
            <a:pPr lvl="1"/>
            <a:r>
              <a:rPr lang="en-US" sz="2400" dirty="0" smtClean="0"/>
              <a:t>Immense raw data</a:t>
            </a:r>
          </a:p>
          <a:p>
            <a:pPr lvl="1"/>
            <a:r>
              <a:rPr lang="en-US" sz="2400" dirty="0" smtClean="0"/>
              <a:t>Some companies process data &amp; sell custom reports</a:t>
            </a:r>
            <a:endParaRPr lang="en-US" sz="2800" dirty="0" smtClean="0"/>
          </a:p>
          <a:p>
            <a:r>
              <a:rPr lang="en-US" sz="2800" dirty="0" smtClean="0"/>
              <a:t>Off-the-shelf programs such as Excel and ArcMap have limitations</a:t>
            </a:r>
          </a:p>
          <a:p>
            <a:r>
              <a:rPr lang="en-US" sz="2800" baseline="0" dirty="0" smtClean="0"/>
              <a:t>2020</a:t>
            </a:r>
            <a:r>
              <a:rPr lang="en-US" sz="2800" dirty="0" smtClean="0"/>
              <a:t> Census released during fall 2021</a:t>
            </a:r>
          </a:p>
          <a:p>
            <a:r>
              <a:rPr lang="en-US" sz="2800" dirty="0" smtClean="0"/>
              <a:t>Project ideas suitable for early computer science classes.</a:t>
            </a:r>
            <a:endParaRPr lang="en-US" sz="280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108333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The first purchase of a commercially available computer was by the US Census </a:t>
            </a:r>
            <a:r>
              <a:rPr lang="en-US" sz="2800" dirty="0"/>
              <a:t>B</a:t>
            </a:r>
            <a:r>
              <a:rPr lang="en-US" sz="2800" dirty="0" smtClean="0"/>
              <a:t>ureau for the 1950 census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kern="1200" baseline="0" dirty="0" smtClean="0">
                <a:solidFill>
                  <a:schemeClr val="tx1"/>
                </a:solidFill>
                <a:effectLst/>
              </a:rPr>
              <a:t>Law requires block-by-block census results within</a:t>
            </a:r>
            <a:r>
              <a:rPr lang="en-US" sz="2800" kern="1200" dirty="0" smtClean="0">
                <a:solidFill>
                  <a:schemeClr val="tx1"/>
                </a:solidFill>
                <a:effectLst/>
              </a:rPr>
              <a:t> 1 year to facilitate redistricting by state &amp; local governments</a:t>
            </a:r>
            <a:endParaRPr lang="en-US" sz="2400" kern="1200" dirty="0" smtClean="0"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Each block contains</a:t>
            </a:r>
            <a:endParaRPr lang="en-US" dirty="0"/>
          </a:p>
          <a:p>
            <a:pPr lvl="1"/>
            <a:r>
              <a:rPr lang="en-US" sz="2400" dirty="0" smtClean="0"/>
              <a:t>ID information</a:t>
            </a:r>
            <a:endParaRPr lang="en-US" sz="2400" dirty="0"/>
          </a:p>
          <a:p>
            <a:pPr lvl="1"/>
            <a:r>
              <a:rPr lang="en-US" sz="2400" dirty="0" smtClean="0"/>
              <a:t>Population by racial group (also age and sex)</a:t>
            </a:r>
            <a:endParaRPr lang="en-US" sz="2400" dirty="0"/>
          </a:p>
          <a:p>
            <a:pPr lvl="1"/>
            <a:r>
              <a:rPr lang="en-US" sz="2400" dirty="0" smtClean="0"/>
              <a:t>Latitude, longitude, land area</a:t>
            </a:r>
            <a:endParaRPr lang="en-US" sz="24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8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94928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Census </a:t>
            </a:r>
            <a:r>
              <a:rPr lang="en-US" dirty="0"/>
              <a:t>G</a:t>
            </a:r>
            <a:r>
              <a:rPr lang="en-US" dirty="0" smtClean="0"/>
              <a:t>eography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8788034"/>
              </p:ext>
            </p:extLst>
          </p:nvPr>
        </p:nvGraphicFramePr>
        <p:xfrm>
          <a:off x="771397" y="1676400"/>
          <a:ext cx="7458202" cy="3004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5277">
                  <a:extLst>
                    <a:ext uri="{9D8B030D-6E8A-4147-A177-3AD203B41FA5}">
                      <a16:colId xmlns:a16="http://schemas.microsoft.com/office/drawing/2014/main" val="1593558390"/>
                    </a:ext>
                  </a:extLst>
                </a:gridCol>
                <a:gridCol w="1838705">
                  <a:extLst>
                    <a:ext uri="{9D8B030D-6E8A-4147-A177-3AD203B41FA5}">
                      <a16:colId xmlns:a16="http://schemas.microsoft.com/office/drawing/2014/main" val="1451715815"/>
                    </a:ext>
                  </a:extLst>
                </a:gridCol>
                <a:gridCol w="1718542">
                  <a:extLst>
                    <a:ext uri="{9D8B030D-6E8A-4147-A177-3AD203B41FA5}">
                      <a16:colId xmlns:a16="http://schemas.microsoft.com/office/drawing/2014/main" val="623991749"/>
                    </a:ext>
                  </a:extLst>
                </a:gridCol>
                <a:gridCol w="1675678">
                  <a:extLst>
                    <a:ext uri="{9D8B030D-6E8A-4147-A177-3AD203B41FA5}">
                      <a16:colId xmlns:a16="http://schemas.microsoft.com/office/drawing/2014/main" val="1862592278"/>
                    </a:ext>
                  </a:extLst>
                </a:gridCol>
              </a:tblGrid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Unit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Number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Mean size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s.</a:t>
                      </a:r>
                      <a:r>
                        <a:rPr lang="en-US" sz="2400" baseline="0" dirty="0" smtClean="0"/>
                        <a:t> d.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14395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County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3,143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105,456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335,760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210806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ZIP</a:t>
                      </a:r>
                      <a:r>
                        <a:rPr lang="en-US" sz="2400" baseline="0" dirty="0" smtClean="0"/>
                        <a:t> code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32,948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9,371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13,672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422529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Census tract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83,848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3,953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1,689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184324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Block</a:t>
                      </a:r>
                      <a:r>
                        <a:rPr lang="en-US" sz="2400" baseline="0" dirty="0" smtClean="0"/>
                        <a:t> group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238,437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1,390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682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416950"/>
                  </a:ext>
                </a:extLst>
              </a:tr>
              <a:tr h="50074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Block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5,769,942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57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107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100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347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Transform raw data into a form that can more easily be used as input for students’ programs</a:t>
            </a:r>
          </a:p>
          <a:p>
            <a:r>
              <a:rPr lang="en-US" sz="2800" dirty="0" smtClean="0"/>
              <a:t>Original data:  12.4 GB across 204 files</a:t>
            </a:r>
          </a:p>
          <a:p>
            <a:r>
              <a:rPr lang="en-US" sz="2800" dirty="0" smtClean="0"/>
              <a:t>Finished data (one file each):</a:t>
            </a:r>
          </a:p>
          <a:p>
            <a:pPr lvl="1"/>
            <a:r>
              <a:rPr lang="en-US" sz="2400" dirty="0" smtClean="0"/>
              <a:t>483 MB for all blocks (74 MB compressed)</a:t>
            </a:r>
          </a:p>
          <a:p>
            <a:pPr lvl="1"/>
            <a:r>
              <a:rPr lang="en-US" sz="2400" dirty="0" smtClean="0"/>
              <a:t>20 MB for all block groups</a:t>
            </a:r>
          </a:p>
          <a:p>
            <a:pPr lvl="1"/>
            <a:r>
              <a:rPr lang="en-US" sz="2400" dirty="0" smtClean="0"/>
              <a:t>6.8 MB for all census tracts</a:t>
            </a:r>
            <a:endParaRPr lang="en-US" sz="2400" dirty="0" smtClean="0"/>
          </a:p>
          <a:p>
            <a:r>
              <a:rPr lang="en-US" sz="2800" dirty="0"/>
              <a:t>Scan program:  353 lines of Python</a:t>
            </a:r>
          </a:p>
          <a:p>
            <a:r>
              <a:rPr lang="en-US" sz="2800" dirty="0" smtClean="0"/>
              <a:t>Also handles:  counties, townships, Congressional districts, upper &amp; lower state house seats, precincts; Puerto Rico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580196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Simple analyses</a:t>
            </a:r>
          </a:p>
          <a:p>
            <a:pPr lvl="1"/>
            <a:r>
              <a:rPr lang="en-US" sz="2400" dirty="0" smtClean="0"/>
              <a:t>Find centroid; density; urban </a:t>
            </a:r>
            <a:r>
              <a:rPr lang="en-US" sz="2400" dirty="0" err="1" smtClean="0"/>
              <a:t>vs.rural</a:t>
            </a:r>
            <a:endParaRPr lang="en-US" sz="2400" dirty="0" smtClean="0"/>
          </a:p>
          <a:p>
            <a:r>
              <a:rPr lang="en-US" sz="2800" baseline="0" dirty="0" smtClean="0"/>
              <a:t>Create</a:t>
            </a:r>
            <a:r>
              <a:rPr lang="en-US" sz="2800" dirty="0" smtClean="0"/>
              <a:t> a map</a:t>
            </a:r>
          </a:p>
          <a:p>
            <a:pPr lvl="1"/>
            <a:r>
              <a:rPr lang="en-US" sz="2400" dirty="0" smtClean="0"/>
              <a:t>Convert </a:t>
            </a:r>
            <a:r>
              <a:rPr lang="en-US" sz="2400" dirty="0" err="1" smtClean="0"/>
              <a:t>lat</a:t>
            </a:r>
            <a:r>
              <a:rPr lang="en-US" sz="2400" dirty="0" smtClean="0"/>
              <a:t>/</a:t>
            </a:r>
            <a:r>
              <a:rPr lang="en-US" sz="2400" dirty="0" err="1" smtClean="0"/>
              <a:t>lon</a:t>
            </a:r>
            <a:r>
              <a:rPr lang="en-US" sz="2400" dirty="0" smtClean="0"/>
              <a:t> into </a:t>
            </a:r>
            <a:r>
              <a:rPr lang="en-US" sz="2400" dirty="0" err="1" smtClean="0"/>
              <a:t>x,y</a:t>
            </a:r>
            <a:r>
              <a:rPr lang="en-US" sz="2400" dirty="0" smtClean="0"/>
              <a:t> pixel locations</a:t>
            </a:r>
          </a:p>
          <a:p>
            <a:pPr lvl="1"/>
            <a:r>
              <a:rPr lang="en-US" sz="2400" dirty="0" smtClean="0"/>
              <a:t>Color code based on population attribute</a:t>
            </a:r>
          </a:p>
          <a:p>
            <a:r>
              <a:rPr lang="en-US" sz="2800" baseline="0" dirty="0" smtClean="0"/>
              <a:t>Population</a:t>
            </a:r>
            <a:r>
              <a:rPr lang="en-US" sz="2800" dirty="0" smtClean="0"/>
              <a:t> centers</a:t>
            </a:r>
          </a:p>
          <a:p>
            <a:pPr lvl="1"/>
            <a:r>
              <a:rPr lang="en-US" sz="2400" dirty="0" smtClean="0"/>
              <a:t>Radius</a:t>
            </a:r>
          </a:p>
          <a:p>
            <a:pPr lvl="1"/>
            <a:r>
              <a:rPr lang="en-US" sz="2400" dirty="0" smtClean="0"/>
              <a:t>Cluster</a:t>
            </a:r>
          </a:p>
          <a:p>
            <a:pPr lvl="1"/>
            <a:r>
              <a:rPr lang="en-US" sz="2400" dirty="0" smtClean="0"/>
              <a:t>Redistricting = non-overlapping clusters</a:t>
            </a:r>
          </a:p>
          <a:p>
            <a:pPr lvl="1"/>
            <a:r>
              <a:rPr lang="en-US" sz="2400" baseline="0" dirty="0" smtClean="0"/>
              <a:t>The Warehouse</a:t>
            </a:r>
            <a:r>
              <a:rPr lang="en-US" sz="2400" dirty="0" smtClean="0"/>
              <a:t> </a:t>
            </a:r>
            <a:r>
              <a:rPr lang="en-US" sz="2400" dirty="0"/>
              <a:t>P</a:t>
            </a:r>
            <a:r>
              <a:rPr lang="en-US" sz="2400" dirty="0" smtClean="0"/>
              <a:t>roblem</a:t>
            </a:r>
            <a:endParaRPr lang="en-US" sz="240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130589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aseline="0" dirty="0" smtClean="0"/>
              <a:t>Radius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many people live within a fixed radius of some point</a:t>
            </a:r>
          </a:p>
          <a:p>
            <a:r>
              <a:rPr lang="en-US" sz="2800" baseline="0" dirty="0" smtClean="0"/>
              <a:t>In</a:t>
            </a:r>
            <a:r>
              <a:rPr lang="en-US" sz="2800" dirty="0" smtClean="0"/>
              <a:t> practice, the “points” can be census tracts themselves</a:t>
            </a:r>
          </a:p>
          <a:p>
            <a:r>
              <a:rPr lang="en-US" sz="2800" dirty="0" smtClean="0"/>
              <a:t>Students are given distance formula, similar to Cartesian distance but assuming earth is a sphere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each tract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set population count(s) to 0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for each tract j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if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&lt;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esiredRadius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then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accumulate population count(s)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report results for all tracts</a:t>
            </a:r>
            <a:endParaRPr lang="en-US" sz="280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59508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Instead of a fixed radius, we have a fixed population size.</a:t>
            </a:r>
          </a:p>
          <a:p>
            <a:r>
              <a:rPr lang="en-US" sz="2800" dirty="0" smtClean="0"/>
              <a:t>E.g. You may want to operate a business designed to serve a certain population size.  How far out do you need to go to encompass 50,000 people?</a:t>
            </a:r>
          </a:p>
          <a:p>
            <a:r>
              <a:rPr lang="en-US" sz="2800" dirty="0" smtClean="0"/>
              <a:t>Can then filter clusters of urban or rural density.</a:t>
            </a:r>
            <a:endParaRPr lang="en-US" sz="2800" dirty="0"/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each tract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sort all tracts by ascending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from I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for each tract j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accumulate population until target reached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take note of the maximum distance required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859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Warehouse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199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How to locate several “warehouses” around the country so as to minimize the average distance from a person to his/her closest warehouse.</a:t>
            </a:r>
          </a:p>
          <a:p>
            <a:r>
              <a:rPr lang="en-US" sz="2800" dirty="0" smtClean="0"/>
              <a:t>Optimal location placement – applicable to schools, hospitals, chain stores, etc.</a:t>
            </a:r>
          </a:p>
          <a:p>
            <a:r>
              <a:rPr lang="en-US" sz="2800" dirty="0" smtClean="0"/>
              <a:t>Optimization approach suggested to students:  random trials &amp; keep track of best observed solution</a:t>
            </a:r>
          </a:p>
          <a:p>
            <a:r>
              <a:rPr lang="en-US" sz="2800" dirty="0" smtClean="0"/>
              <a:t>Example run:  Suggest locations of 10 warehouse locations around the US.</a:t>
            </a:r>
          </a:p>
          <a:p>
            <a:r>
              <a:rPr lang="en-US" sz="2800" dirty="0" smtClean="0"/>
              <a:t>In effect, program “discovers” where largest urban areas are located.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20012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797</Words>
  <Application>Microsoft Office PowerPoint</Application>
  <PresentationFormat>On-screen Show (4:3)</PresentationFormat>
  <Paragraphs>133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Courier New</vt:lpstr>
      <vt:lpstr>Office Theme</vt:lpstr>
      <vt:lpstr>Computer Science Case Studies from the Census</vt:lpstr>
      <vt:lpstr>Overview</vt:lpstr>
      <vt:lpstr>Background</vt:lpstr>
      <vt:lpstr>US Census Geography</vt:lpstr>
      <vt:lpstr>Preparation</vt:lpstr>
      <vt:lpstr>Project Ideas</vt:lpstr>
      <vt:lpstr>Radius</vt:lpstr>
      <vt:lpstr>Cluster</vt:lpstr>
      <vt:lpstr>The Warehouse Problem</vt:lpstr>
      <vt:lpstr>Pseudocode</vt:lpstr>
      <vt:lpstr>Suitability</vt:lpstr>
      <vt:lpstr>Using Foreign Data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Parse Machine</dc:title>
  <dc:creator>Chris Healy</dc:creator>
  <cp:lastModifiedBy>Chris Healy</cp:lastModifiedBy>
  <cp:revision>58</cp:revision>
  <dcterms:created xsi:type="dcterms:W3CDTF">2006-08-16T00:00:00Z</dcterms:created>
  <dcterms:modified xsi:type="dcterms:W3CDTF">2022-03-31T02:42:19Z</dcterms:modified>
</cp:coreProperties>
</file>