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6" r:id="rId4"/>
    <p:sldId id="261" r:id="rId5"/>
    <p:sldId id="265" r:id="rId6"/>
    <p:sldId id="260" r:id="rId7"/>
    <p:sldId id="258" r:id="rId8"/>
    <p:sldId id="26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54DA2-9F0D-42AD-ADB6-02AA0968A0BD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995D9-FE32-4DB3-A8DE-1DE006B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92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the Historical Context of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Chris Healy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Computer Science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Furman University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16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CS is becoming increasingly interdisciplinary</a:t>
            </a:r>
            <a:endParaRPr lang="en-US" sz="2400" dirty="0" smtClean="0"/>
          </a:p>
          <a:p>
            <a:r>
              <a:rPr lang="en-US" sz="2800" dirty="0" smtClean="0"/>
              <a:t>Provide an alternative entry course that is </a:t>
            </a:r>
            <a:r>
              <a:rPr lang="en-US" sz="2800" u="sng" dirty="0" smtClean="0"/>
              <a:t>not</a:t>
            </a:r>
            <a:r>
              <a:rPr lang="en-US" sz="2800" dirty="0" smtClean="0"/>
              <a:t> about programming</a:t>
            </a:r>
          </a:p>
          <a:p>
            <a:r>
              <a:rPr lang="en-US" sz="2800" dirty="0" smtClean="0"/>
              <a:t>75% of students at our institution pursue a B.A.</a:t>
            </a:r>
          </a:p>
          <a:p>
            <a:r>
              <a:rPr lang="en-US" sz="2800" dirty="0" smtClean="0"/>
              <a:t>New Gen Ed curriculum since 2008</a:t>
            </a:r>
          </a:p>
          <a:p>
            <a:pPr lvl="1"/>
            <a:r>
              <a:rPr lang="en-US" sz="2400" dirty="0" smtClean="0"/>
              <a:t>Categories decoupled from specific departments</a:t>
            </a:r>
          </a:p>
          <a:p>
            <a:pPr lvl="1"/>
            <a:r>
              <a:rPr lang="en-US" sz="2400" dirty="0" smtClean="0"/>
              <a:t>Departments encouraged to offer a wider array of Gen Ed courses</a:t>
            </a:r>
            <a:endParaRPr lang="en-US" sz="2400" dirty="0"/>
          </a:p>
          <a:p>
            <a:pPr lvl="1"/>
            <a:r>
              <a:rPr lang="en-US" sz="2400" dirty="0" smtClean="0"/>
              <a:t>CS department has successfully taught Data Mining course to satisfy the social science requirement</a:t>
            </a:r>
            <a:endParaRPr lang="en-US" sz="2400" dirty="0"/>
          </a:p>
          <a:p>
            <a:r>
              <a:rPr lang="en-US" sz="2800" dirty="0" smtClean="0"/>
              <a:t>No </a:t>
            </a:r>
            <a:r>
              <a:rPr lang="en-US" sz="2800" dirty="0" err="1" smtClean="0"/>
              <a:t>sci</a:t>
            </a:r>
            <a:r>
              <a:rPr lang="en-US" sz="2800" dirty="0" smtClean="0"/>
              <a:t>/tech history course previously existed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8333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CS 273:  History of Technology and Discovery</a:t>
            </a:r>
            <a:endParaRPr lang="en-US" sz="2800" dirty="0" smtClean="0"/>
          </a:p>
          <a:p>
            <a:r>
              <a:rPr lang="en-US" sz="2800" dirty="0" smtClean="0"/>
              <a:t>Mission statement:  CS is the heir of a great tradition of innovation and curiosity.  People have always sought ways to improve their condition.</a:t>
            </a:r>
          </a:p>
          <a:p>
            <a:r>
              <a:rPr lang="en-US" sz="2800" dirty="0" smtClean="0"/>
              <a:t>Initial intent:  to be broad survey</a:t>
            </a:r>
            <a:endParaRPr lang="en-US" sz="2800" dirty="0" smtClean="0"/>
          </a:p>
          <a:p>
            <a:r>
              <a:rPr lang="en-US" sz="2800" dirty="0" smtClean="0"/>
              <a:t>“discovery” – scientific breakthroughs, analogous to voyages of discovery</a:t>
            </a:r>
            <a:endParaRPr lang="en-US" sz="2800" dirty="0" smtClean="0"/>
          </a:p>
          <a:p>
            <a:r>
              <a:rPr lang="en-US" sz="2800" dirty="0" smtClean="0"/>
              <a:t>No pre-requisite</a:t>
            </a:r>
          </a:p>
          <a:p>
            <a:r>
              <a:rPr lang="en-US" sz="2800" dirty="0" smtClean="0"/>
              <a:t>Does not count toward CS major (okay for IT)</a:t>
            </a:r>
          </a:p>
          <a:p>
            <a:r>
              <a:rPr lang="en-US" sz="2800" dirty="0" smtClean="0"/>
              <a:t>Satisfies different </a:t>
            </a:r>
            <a:r>
              <a:rPr lang="en-US" sz="2800" dirty="0" err="1" smtClean="0"/>
              <a:t>GenEd</a:t>
            </a:r>
            <a:r>
              <a:rPr lang="en-US" sz="2800" dirty="0" smtClean="0"/>
              <a:t> requirement from Intro CS.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9492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Four units</a:t>
            </a:r>
            <a:endParaRPr lang="en-US" sz="2800" dirty="0" smtClean="0"/>
          </a:p>
          <a:p>
            <a:pPr lvl="1"/>
            <a:r>
              <a:rPr lang="en-US" sz="2400" dirty="0" smtClean="0"/>
              <a:t>Ancient World</a:t>
            </a:r>
            <a:endParaRPr lang="en-US" sz="2400" dirty="0" smtClean="0"/>
          </a:p>
          <a:p>
            <a:pPr lvl="1"/>
            <a:r>
              <a:rPr lang="en-US" sz="2400" dirty="0" smtClean="0"/>
              <a:t>Early Modern Science</a:t>
            </a:r>
            <a:endParaRPr lang="en-US" sz="2400" dirty="0" smtClean="0"/>
          </a:p>
          <a:p>
            <a:pPr lvl="1"/>
            <a:r>
              <a:rPr lang="en-US" sz="2400" dirty="0" smtClean="0"/>
              <a:t>Industrial Revolution, genres of technology</a:t>
            </a:r>
          </a:p>
          <a:p>
            <a:pPr lvl="1"/>
            <a:r>
              <a:rPr lang="en-US" sz="2400" dirty="0" smtClean="0"/>
              <a:t>Computer history</a:t>
            </a:r>
            <a:endParaRPr lang="en-US" sz="2800" dirty="0" smtClean="0"/>
          </a:p>
          <a:p>
            <a:r>
              <a:rPr lang="en-US" sz="2800" dirty="0" smtClean="0"/>
              <a:t>Historiography</a:t>
            </a:r>
          </a:p>
          <a:p>
            <a:pPr lvl="1"/>
            <a:r>
              <a:rPr lang="en-US" sz="2400" dirty="0" smtClean="0"/>
              <a:t>Recurring lessons, e.g. respect for intellectual freedom</a:t>
            </a:r>
          </a:p>
          <a:p>
            <a:pPr lvl="1"/>
            <a:r>
              <a:rPr lang="en-US" sz="2400" dirty="0" smtClean="0"/>
              <a:t>Watershed moments</a:t>
            </a:r>
          </a:p>
          <a:p>
            <a:r>
              <a:rPr lang="en-US" sz="2800" dirty="0" smtClean="0"/>
              <a:t>Historical analysis</a:t>
            </a:r>
          </a:p>
          <a:p>
            <a:pPr lvl="1"/>
            <a:r>
              <a:rPr lang="en-US" sz="2400" dirty="0" smtClean="0"/>
              <a:t>Look at wider context to see how life is “multithreaded”</a:t>
            </a:r>
            <a:endParaRPr lang="en-US" sz="24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8019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Readings:  </a:t>
            </a:r>
            <a:r>
              <a:rPr lang="en-US" sz="2800" i="1" dirty="0" smtClean="0"/>
              <a:t>Engineering in the Ancient World, Science and Technology in World History, The Innovators</a:t>
            </a:r>
            <a:endParaRPr lang="en-US" sz="2800" i="1" dirty="0" smtClean="0"/>
          </a:p>
          <a:p>
            <a:r>
              <a:rPr lang="en-US" sz="2800" dirty="0" smtClean="0"/>
              <a:t>Selected videos:  </a:t>
            </a:r>
            <a:r>
              <a:rPr lang="en-US" sz="2800" i="1" dirty="0" smtClean="0"/>
              <a:t>Cosmos, Connections, Ascent of Man, Nova, What the Ancients Did For Us</a:t>
            </a:r>
            <a:endParaRPr lang="en-US" sz="2800" i="1" dirty="0" smtClean="0"/>
          </a:p>
          <a:p>
            <a:r>
              <a:rPr lang="en-US" sz="2800" dirty="0" smtClean="0"/>
              <a:t>Similar to seminar, with discussion questions</a:t>
            </a:r>
          </a:p>
          <a:p>
            <a:pPr lvl="1"/>
            <a:r>
              <a:rPr lang="en-US" sz="2000" dirty="0" smtClean="0"/>
              <a:t>How did historians settle on a date and origin of the </a:t>
            </a:r>
            <a:r>
              <a:rPr lang="en-US" sz="2000" dirty="0" err="1" smtClean="0"/>
              <a:t>Antikythera</a:t>
            </a:r>
            <a:r>
              <a:rPr lang="en-US" sz="2000" dirty="0" smtClean="0"/>
              <a:t> device?</a:t>
            </a:r>
            <a:endParaRPr lang="en-US" sz="2000" dirty="0" smtClean="0"/>
          </a:p>
          <a:p>
            <a:r>
              <a:rPr lang="en-US" sz="2800" dirty="0" smtClean="0"/>
              <a:t>Assignments</a:t>
            </a:r>
          </a:p>
          <a:p>
            <a:pPr lvl="1"/>
            <a:r>
              <a:rPr lang="en-US" sz="2400" dirty="0" smtClean="0"/>
              <a:t>Compare engineering curricula, then and now</a:t>
            </a:r>
          </a:p>
          <a:p>
            <a:pPr lvl="1"/>
            <a:r>
              <a:rPr lang="en-US" sz="2400" dirty="0" smtClean="0"/>
              <a:t>Find 6 historical notes in science textbook</a:t>
            </a:r>
          </a:p>
          <a:p>
            <a:pPr lvl="1"/>
            <a:r>
              <a:rPr lang="en-US" sz="2400" dirty="0" smtClean="0"/>
              <a:t>Essay:  find a scientific theory recently disproved</a:t>
            </a:r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30589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Abacus</a:t>
            </a:r>
            <a:endParaRPr lang="en-US" sz="2800" dirty="0"/>
          </a:p>
          <a:p>
            <a:r>
              <a:rPr lang="en-US" sz="2800" dirty="0" smtClean="0"/>
              <a:t>Quadrant in the planetarium</a:t>
            </a:r>
          </a:p>
          <a:p>
            <a:r>
              <a:rPr lang="en-US" sz="2800" dirty="0" smtClean="0"/>
              <a:t>Make 2-d timeline to practice historical analysis</a:t>
            </a:r>
          </a:p>
          <a:p>
            <a:r>
              <a:rPr lang="en-US" sz="2800" dirty="0" smtClean="0"/>
              <a:t>Slide rule (2 weeks)</a:t>
            </a:r>
          </a:p>
          <a:p>
            <a:r>
              <a:rPr lang="en-US" sz="2800" dirty="0" smtClean="0"/>
              <a:t>Put military hardware in chronological order</a:t>
            </a:r>
          </a:p>
          <a:p>
            <a:r>
              <a:rPr lang="en-US" sz="2800" dirty="0" smtClean="0"/>
              <a:t>FORTRAN (2 weeks)</a:t>
            </a:r>
            <a:endParaRPr lang="en-US" sz="24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20012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Met with history department for advice</a:t>
            </a:r>
          </a:p>
          <a:p>
            <a:r>
              <a:rPr lang="en-US" sz="2800" dirty="0" smtClean="0"/>
              <a:t>How to assign DVDs for students to watch before class?</a:t>
            </a:r>
          </a:p>
          <a:p>
            <a:pPr lvl="1"/>
            <a:r>
              <a:rPr lang="en-US" sz="2400" dirty="0" smtClean="0"/>
              <a:t>Need to comply with TEACH Act, confer with university copyright officer</a:t>
            </a:r>
          </a:p>
          <a:p>
            <a:pPr lvl="1"/>
            <a:r>
              <a:rPr lang="en-US" sz="2400" dirty="0" smtClean="0"/>
              <a:t>Use Handbrake to convert to video files</a:t>
            </a:r>
          </a:p>
          <a:p>
            <a:pPr lvl="1"/>
            <a:r>
              <a:rPr lang="en-US" sz="2400" dirty="0" smtClean="0"/>
              <a:t>Upload to campus’ cloud file server</a:t>
            </a:r>
          </a:p>
          <a:p>
            <a:pPr lvl="1"/>
            <a:r>
              <a:rPr lang="en-US" sz="2400" dirty="0" smtClean="0"/>
              <a:t>Invite only enrolled students to stream the videos</a:t>
            </a:r>
          </a:p>
          <a:p>
            <a:r>
              <a:rPr lang="en-US" sz="2800" dirty="0" smtClean="0"/>
              <a:t>Purchase 25 slide rules</a:t>
            </a:r>
            <a:endParaRPr lang="en-US" sz="28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354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Course taught twice so far, total enrollment 34</a:t>
            </a:r>
          </a:p>
          <a:p>
            <a:r>
              <a:rPr lang="en-US" sz="2800" dirty="0" smtClean="0"/>
              <a:t>CS + IT majors comprised 70% of class</a:t>
            </a:r>
          </a:p>
          <a:p>
            <a:r>
              <a:rPr lang="en-US" sz="2800" dirty="0" smtClean="0"/>
              <a:t>Survey:  Most popular topics</a:t>
            </a:r>
          </a:p>
          <a:p>
            <a:pPr lvl="1"/>
            <a:r>
              <a:rPr lang="en-US" sz="2400" dirty="0" smtClean="0"/>
              <a:t>Computer history</a:t>
            </a:r>
          </a:p>
          <a:p>
            <a:pPr lvl="1"/>
            <a:r>
              <a:rPr lang="en-US" sz="2400" dirty="0" smtClean="0"/>
              <a:t>Space race</a:t>
            </a:r>
          </a:p>
          <a:p>
            <a:pPr lvl="1"/>
            <a:r>
              <a:rPr lang="en-US" sz="2400" dirty="0" smtClean="0"/>
              <a:t>Development of chemistry and physics</a:t>
            </a:r>
            <a:endParaRPr lang="en-US" sz="2400" dirty="0" smtClean="0"/>
          </a:p>
          <a:p>
            <a:pPr lvl="1"/>
            <a:r>
              <a:rPr lang="en-US" sz="2400" dirty="0" smtClean="0"/>
              <a:t>Genres of technology</a:t>
            </a:r>
          </a:p>
          <a:p>
            <a:r>
              <a:rPr lang="en-US" sz="2800" dirty="0" smtClean="0"/>
              <a:t>Least popular</a:t>
            </a:r>
          </a:p>
          <a:p>
            <a:pPr lvl="1"/>
            <a:r>
              <a:rPr lang="en-US" sz="2400" dirty="0" smtClean="0"/>
              <a:t>Before Ancient Greece</a:t>
            </a:r>
          </a:p>
          <a:p>
            <a:pPr lvl="1"/>
            <a:r>
              <a:rPr lang="en-US" sz="2400" dirty="0" smtClean="0"/>
              <a:t>Medieval and Renaissance period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305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History course offered by CS department focusing on science and technology</a:t>
            </a:r>
          </a:p>
          <a:p>
            <a:pPr lvl="1"/>
            <a:r>
              <a:rPr lang="en-US" sz="2400" dirty="0" smtClean="0"/>
              <a:t>Satisfies g</a:t>
            </a:r>
            <a:r>
              <a:rPr lang="en-US" sz="2400" dirty="0" smtClean="0"/>
              <a:t>eneral education</a:t>
            </a:r>
          </a:p>
          <a:p>
            <a:pPr lvl="1"/>
            <a:r>
              <a:rPr lang="en-US" sz="2400" dirty="0" smtClean="0"/>
              <a:t>Suitable for interdisciplinary majors, e.g. IT</a:t>
            </a:r>
          </a:p>
          <a:p>
            <a:pPr lvl="1"/>
            <a:r>
              <a:rPr lang="en-US" sz="2400" dirty="0" smtClean="0"/>
              <a:t>Highlights the liberal arts tradition behind CS</a:t>
            </a:r>
          </a:p>
          <a:p>
            <a:pPr lvl="1"/>
            <a:r>
              <a:rPr lang="en-US" sz="2400" dirty="0" smtClean="0"/>
              <a:t>Substantial reading and video watching</a:t>
            </a:r>
          </a:p>
          <a:p>
            <a:pPr lvl="1"/>
            <a:r>
              <a:rPr lang="en-US" sz="2400" dirty="0" smtClean="0"/>
              <a:t>Labs!</a:t>
            </a:r>
            <a:endParaRPr lang="en-US" sz="2400" dirty="0" smtClean="0"/>
          </a:p>
          <a:p>
            <a:r>
              <a:rPr lang="en-US" sz="2800" dirty="0" smtClean="0"/>
              <a:t>Lookin</a:t>
            </a:r>
            <a:r>
              <a:rPr lang="en-US" sz="2800" dirty="0" smtClean="0"/>
              <a:t>g ahead</a:t>
            </a:r>
            <a:endParaRPr lang="en-US" sz="2800" dirty="0" smtClean="0"/>
          </a:p>
          <a:p>
            <a:pPr lvl="1"/>
            <a:r>
              <a:rPr lang="en-US" sz="2400" dirty="0" smtClean="0"/>
              <a:t>Broad survey approach worked</a:t>
            </a:r>
          </a:p>
          <a:p>
            <a:pPr lvl="1"/>
            <a:r>
              <a:rPr lang="en-US" sz="2400" dirty="0" smtClean="0"/>
              <a:t>Fall 2018:  part of study abroad program in UK</a:t>
            </a:r>
            <a:endParaRPr lang="en-US" sz="2400" dirty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01753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00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00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468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Teaching the Historical Context of Computing</vt:lpstr>
      <vt:lpstr>Motivation</vt:lpstr>
      <vt:lpstr>The course</vt:lpstr>
      <vt:lpstr>Course content</vt:lpstr>
      <vt:lpstr>Student activities</vt:lpstr>
      <vt:lpstr>Labs</vt:lpstr>
      <vt:lpstr>Logistics</vt:lpstr>
      <vt:lpstr>Results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Parse Machine</dc:title>
  <dc:creator>Chris Healy</dc:creator>
  <cp:lastModifiedBy> </cp:lastModifiedBy>
  <cp:revision>27</cp:revision>
  <dcterms:created xsi:type="dcterms:W3CDTF">2006-08-16T00:00:00Z</dcterms:created>
  <dcterms:modified xsi:type="dcterms:W3CDTF">2018-04-03T22:50:14Z</dcterms:modified>
</cp:coreProperties>
</file>