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66" r:id="rId4"/>
    <p:sldId id="258" r:id="rId5"/>
    <p:sldId id="259" r:id="rId6"/>
    <p:sldId id="269" r:id="rId7"/>
    <p:sldId id="270" r:id="rId8"/>
    <p:sldId id="278" r:id="rId9"/>
    <p:sldId id="268" r:id="rId10"/>
    <p:sldId id="279" r:id="rId11"/>
    <p:sldId id="276" r:id="rId12"/>
    <p:sldId id="277" r:id="rId13"/>
    <p:sldId id="275" r:id="rId14"/>
    <p:sldId id="273" r:id="rId15"/>
    <p:sldId id="281" r:id="rId16"/>
    <p:sldId id="271" r:id="rId17"/>
    <p:sldId id="282" r:id="rId18"/>
    <p:sldId id="293" r:id="rId19"/>
    <p:sldId id="283" r:id="rId20"/>
    <p:sldId id="284" r:id="rId21"/>
    <p:sldId id="294" r:id="rId22"/>
    <p:sldId id="286" r:id="rId23"/>
    <p:sldId id="287" r:id="rId24"/>
    <p:sldId id="288" r:id="rId25"/>
    <p:sldId id="289" r:id="rId26"/>
    <p:sldId id="291" r:id="rId27"/>
    <p:sldId id="318" r:id="rId28"/>
    <p:sldId id="319" r:id="rId29"/>
    <p:sldId id="320" r:id="rId30"/>
    <p:sldId id="321" r:id="rId31"/>
    <p:sldId id="322" r:id="rId32"/>
    <p:sldId id="323" r:id="rId33"/>
    <p:sldId id="295" r:id="rId34"/>
    <p:sldId id="298" r:id="rId35"/>
    <p:sldId id="299" r:id="rId36"/>
    <p:sldId id="297" r:id="rId37"/>
    <p:sldId id="300" r:id="rId38"/>
    <p:sldId id="301" r:id="rId39"/>
    <p:sldId id="302" r:id="rId40"/>
    <p:sldId id="303" r:id="rId41"/>
    <p:sldId id="304" r:id="rId42"/>
    <p:sldId id="305" r:id="rId43"/>
    <p:sldId id="306" r:id="rId44"/>
    <p:sldId id="307" r:id="rId45"/>
    <p:sldId id="310" r:id="rId46"/>
    <p:sldId id="317" r:id="rId47"/>
    <p:sldId id="311" r:id="rId48"/>
    <p:sldId id="264" r:id="rId49"/>
    <p:sldId id="263" r:id="rId50"/>
    <p:sldId id="26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P" initials="JEP" lastIdx="39" clrIdx="0"/>
  <p:cmAuthor id="1" name="Dr. Meg McManus" initials="ml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00" autoAdjust="0"/>
  </p:normalViewPr>
  <p:slideViewPr>
    <p:cSldViewPr snapToGrid="0">
      <p:cViewPr>
        <p:scale>
          <a:sx n="58" d="100"/>
          <a:sy n="58" d="100"/>
        </p:scale>
        <p:origin x="-1410" y="354"/>
      </p:cViewPr>
      <p:guideLst>
        <p:guide orient="horz" pos="2160"/>
        <p:guide pos="2880"/>
      </p:guideLst>
    </p:cSldViewPr>
  </p:slideViewPr>
  <p:notesTextViewPr>
    <p:cViewPr>
      <p:scale>
        <a:sx n="100" d="100"/>
        <a:sy n="100" d="100"/>
      </p:scale>
      <p:origin x="0" y="0"/>
    </p:cViewPr>
  </p:notesTextViewPr>
  <p:notesViewPr>
    <p:cSldViewPr snapToGrid="0">
      <p:cViewPr varScale="1">
        <p:scale>
          <a:sx n="49" d="100"/>
          <a:sy n="49" d="100"/>
        </p:scale>
        <p:origin x="-254"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5/24/2010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xmlns="" val="416823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t>
            </a:r>
            <a:r>
              <a:rPr lang="en-US" smtClean="0"/>
              <a:t>this chapter, </a:t>
            </a:r>
            <a:r>
              <a:rPr lang="en-US" dirty="0" smtClean="0"/>
              <a:t>you</a:t>
            </a:r>
            <a:r>
              <a:rPr lang="en-US" baseline="0" dirty="0" smtClean="0"/>
              <a:t> wi</a:t>
            </a:r>
            <a:r>
              <a:rPr lang="en-US" dirty="0" smtClean="0"/>
              <a:t>ll be learning the basic principles of table and query design.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You will also learn how to use tables and forms to input data,</a:t>
            </a:r>
            <a:r>
              <a:rPr lang="en-US" baseline="0" dirty="0" smtClean="0"/>
              <a:t> and how to create queries and reports to extract information from a database in a useful and organized way. </a:t>
            </a:r>
          </a:p>
          <a:p>
            <a:endParaRPr lang="en-US" baseline="0"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of</a:t>
            </a:r>
            <a:r>
              <a:rPr lang="en-US" baseline="0" dirty="0" smtClean="0"/>
              <a:t> why you would want to store calculated fields using date arithmetic are plentiful.  For example, you can calculate:</a:t>
            </a:r>
          </a:p>
          <a:p>
            <a:pPr lvl="1">
              <a:buFont typeface="Arial" pitchFamily="34" charset="0"/>
              <a:buChar char="•"/>
            </a:pPr>
            <a:r>
              <a:rPr lang="en-US" baseline="0" dirty="0" smtClean="0"/>
              <a:t>  the amount of time an employee has been an employee from the hire date.</a:t>
            </a:r>
          </a:p>
          <a:p>
            <a:pPr lvl="1">
              <a:buFont typeface="Arial" pitchFamily="34" charset="0"/>
              <a:buChar char="•"/>
            </a:pPr>
            <a:r>
              <a:rPr lang="en-US" baseline="0" dirty="0" smtClean="0"/>
              <a:t>  a person’s current age from a birth date.</a:t>
            </a:r>
          </a:p>
          <a:p>
            <a:pPr lvl="1">
              <a:buFont typeface="Arial" pitchFamily="34" charset="0"/>
              <a:buChar char="•"/>
            </a:pPr>
            <a:r>
              <a:rPr lang="en-US" baseline="0" dirty="0" smtClean="0"/>
              <a:t>  how long a customer has been a customer, which may affect their interest rates or affect their cost of service.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creating tables, keep in mind that</a:t>
            </a:r>
            <a:r>
              <a:rPr lang="en-US" baseline="0" dirty="0" smtClean="0"/>
              <a:t> the tables you’re creating will be joined to other tables using relationships based on common fields.   </a:t>
            </a:r>
            <a:r>
              <a:rPr lang="en-US" dirty="0" smtClean="0"/>
              <a:t>You</a:t>
            </a:r>
            <a:r>
              <a:rPr lang="en-US" baseline="0" dirty="0" smtClean="0"/>
              <a:t> can draw lines (join lines) between fields to create joined fields, but Access will automatically create join lines when two tables use the same name for a common field. For example, a Customer table uses CustomerID as its primary key and the Payroll table also uses CustomerID, but as the foreign key. </a:t>
            </a:r>
          </a:p>
          <a:p>
            <a:endParaRPr lang="en-US" baseline="0" dirty="0" smtClean="0"/>
          </a:p>
          <a:p>
            <a:r>
              <a:rPr lang="en-US" sz="1200" b="1" kern="1200" baseline="0" dirty="0" smtClean="0">
                <a:solidFill>
                  <a:schemeClr val="tx1"/>
                </a:solidFill>
                <a:latin typeface="+mn-lt"/>
                <a:ea typeface="+mn-ea"/>
                <a:cs typeface="+mn-cs"/>
              </a:rPr>
              <a:t>Data redundancy </a:t>
            </a:r>
            <a:r>
              <a:rPr lang="en-US" sz="1200" b="0" kern="1200" baseline="0" dirty="0" smtClean="0">
                <a:solidFill>
                  <a:schemeClr val="tx1"/>
                </a:solidFill>
                <a:latin typeface="+mn-lt"/>
                <a:ea typeface="+mn-ea"/>
                <a:cs typeface="+mn-cs"/>
              </a:rPr>
              <a:t>is the </a:t>
            </a:r>
            <a:r>
              <a:rPr lang="en-US" sz="1200" kern="1200" baseline="0" dirty="0" smtClean="0">
                <a:solidFill>
                  <a:schemeClr val="tx1"/>
                </a:solidFill>
                <a:latin typeface="+mn-lt"/>
                <a:ea typeface="+mn-ea"/>
                <a:cs typeface="+mn-cs"/>
              </a:rPr>
              <a:t>unnecessary storage of duplicate data in two or more tables. </a:t>
            </a:r>
            <a:r>
              <a:rPr lang="en-US" dirty="0" smtClean="0"/>
              <a:t>Although</a:t>
            </a:r>
            <a:r>
              <a:rPr lang="en-US" baseline="0" dirty="0" smtClean="0"/>
              <a:t> a certain amount of data redundancy is inevitable, it should be kept to a minimum. The common fields between tables represent data redundancy, but you don’t want to add fields to multiple tables when you can join the tables and avoid data redundancy. Data redundancy can severely affect the integrity of your data, creating unreliable data.</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Access provides several methods for</a:t>
            </a:r>
            <a:r>
              <a:rPr lang="en-US" baseline="0" dirty="0" smtClean="0"/>
              <a:t> creating tables.</a:t>
            </a:r>
            <a:r>
              <a:rPr lang="en-US" dirty="0" smtClean="0"/>
              <a:t> Before creating your first table, you must begin with a blank database.</a:t>
            </a:r>
            <a:r>
              <a:rPr lang="en-US" baseline="0" dirty="0" smtClean="0"/>
              <a:t> One of the differences between Access and other Microsoft applications is that Access will first ask you to save your blank database to a specific storage location. </a:t>
            </a:r>
          </a:p>
          <a:p>
            <a:endParaRPr lang="en-US" baseline="0" dirty="0" smtClean="0"/>
          </a:p>
          <a:p>
            <a:r>
              <a:rPr lang="en-US" baseline="0" dirty="0" smtClean="0"/>
              <a:t>You can use an existing database, and then create or modify existing tables. To create a table, create the fields in Design View.</a:t>
            </a:r>
          </a:p>
          <a:p>
            <a:endParaRPr lang="en-US" baseline="0" dirty="0" smtClean="0"/>
          </a:p>
          <a:p>
            <a:r>
              <a:rPr lang="en-US" baseline="0" dirty="0" smtClean="0"/>
              <a:t>You can import data from another database or application, such as Excel or text files.  Or, you can enter table data into a new row in the Datasheet view, which is the least desirable and least accurate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No matter how your tables are created, you can always modify them later.</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already know that each field</a:t>
            </a:r>
            <a:r>
              <a:rPr lang="en-US" baseline="0" dirty="0" smtClean="0"/>
              <a:t> in a table has a field name associated with it to identify the data contained within the field. The name should be meaningful to the data contained.  </a:t>
            </a:r>
          </a:p>
          <a:p>
            <a:endParaRPr lang="en-US" baseline="0" dirty="0" smtClean="0"/>
          </a:p>
          <a:p>
            <a:r>
              <a:rPr lang="en-US" dirty="0" smtClean="0"/>
              <a:t>Names</a:t>
            </a:r>
            <a:r>
              <a:rPr lang="en-US" baseline="0" dirty="0" smtClean="0"/>
              <a:t> can be up to 64 characters in length and can include letters, numbers, and spaces.  If possible, however, spaces should be avoided as they may cause problems when creating other objects based on tables. Conventionally, names should begin with a letter, but after the first letter, both letters and numbers can be used.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data field has a data type associated with it.  This indicates the type of data that the field can hold. Access recognizes 10 data types.</a:t>
            </a:r>
          </a:p>
          <a:p>
            <a:endParaRPr lang="en-US" dirty="0" smtClean="0"/>
          </a:p>
          <a:p>
            <a:r>
              <a:rPr lang="en-US" dirty="0" smtClean="0"/>
              <a:t>The data type determines the type of data that can be entered and the types of operations that can be performed on the data.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Access data types include:</a:t>
            </a:r>
          </a:p>
          <a:p>
            <a:pPr lvl="1">
              <a:buFont typeface="Arial" pitchFamily="34" charset="0"/>
              <a:buChar char="•"/>
            </a:pPr>
            <a:r>
              <a:rPr lang="en-US" dirty="0" smtClean="0"/>
              <a:t>  Numbers</a:t>
            </a:r>
            <a:r>
              <a:rPr lang="en-US" dirty="0" smtClean="0">
                <a:latin typeface="Times New Roman"/>
                <a:cs typeface="Times New Roman"/>
              </a:rPr>
              <a:t>—</a:t>
            </a:r>
            <a:r>
              <a:rPr lang="en-US" dirty="0" smtClean="0"/>
              <a:t>contain</a:t>
            </a:r>
            <a:r>
              <a:rPr lang="en-US" baseline="0" dirty="0" smtClean="0"/>
              <a:t> a value that can be used in calculations.</a:t>
            </a:r>
          </a:p>
          <a:p>
            <a:pPr lvl="1">
              <a:buFont typeface="Arial" pitchFamily="34" charset="0"/>
              <a:buChar char="•"/>
            </a:pPr>
            <a:r>
              <a:rPr lang="en-US" baseline="0" dirty="0" smtClean="0"/>
              <a:t>  Text</a:t>
            </a:r>
            <a:r>
              <a:rPr lang="en-US" dirty="0" smtClean="0">
                <a:latin typeface="Times New Roman"/>
                <a:cs typeface="Times New Roman"/>
              </a:rPr>
              <a:t>—</a:t>
            </a:r>
            <a:r>
              <a:rPr lang="en-US" baseline="0" dirty="0" smtClean="0"/>
              <a:t>stores alphanumeric data, including special characters.</a:t>
            </a:r>
          </a:p>
          <a:p>
            <a:pPr lvl="1">
              <a:buFont typeface="Arial" pitchFamily="34" charset="0"/>
              <a:buChar char="•"/>
            </a:pPr>
            <a:r>
              <a:rPr lang="en-US" baseline="0" dirty="0" smtClean="0"/>
              <a:t>  Memo fields</a:t>
            </a:r>
            <a:r>
              <a:rPr lang="en-US" dirty="0" smtClean="0">
                <a:latin typeface="Times New Roman"/>
                <a:cs typeface="Times New Roman"/>
              </a:rPr>
              <a:t>—</a:t>
            </a:r>
            <a:r>
              <a:rPr lang="en-US" baseline="0" dirty="0" smtClean="0"/>
              <a:t>store up to 65,536 characters, used to hold descriptive data.</a:t>
            </a:r>
          </a:p>
          <a:p>
            <a:pPr lvl="1">
              <a:buFont typeface="Arial" pitchFamily="34" charset="0"/>
              <a:buChar char="•"/>
            </a:pPr>
            <a:r>
              <a:rPr lang="en-US" baseline="0" dirty="0" smtClean="0"/>
              <a:t>  Date/Time</a:t>
            </a:r>
            <a:r>
              <a:rPr lang="en-US" dirty="0" smtClean="0">
                <a:latin typeface="Times New Roman"/>
                <a:cs typeface="Times New Roman"/>
              </a:rPr>
              <a:t>—</a:t>
            </a:r>
            <a:r>
              <a:rPr lang="en-US" baseline="0" dirty="0" smtClean="0"/>
              <a:t>holds dates or times and can be used in date arithmetic.</a:t>
            </a:r>
          </a:p>
          <a:p>
            <a:pPr lvl="1">
              <a:buFont typeface="Arial" pitchFamily="34" charset="0"/>
              <a:buChar char="•"/>
            </a:pPr>
            <a:r>
              <a:rPr lang="en-US" baseline="0" dirty="0" smtClean="0"/>
              <a:t>  Currency</a:t>
            </a:r>
            <a:r>
              <a:rPr lang="en-US" dirty="0" smtClean="0">
                <a:latin typeface="Times New Roman"/>
                <a:cs typeface="Times New Roman"/>
              </a:rPr>
              <a:t>—</a:t>
            </a:r>
            <a:r>
              <a:rPr lang="en-US" baseline="0" dirty="0" smtClean="0"/>
              <a:t>used for monetary values.</a:t>
            </a:r>
          </a:p>
          <a:p>
            <a:pPr lvl="1">
              <a:buFont typeface="Arial" pitchFamily="34" charset="0"/>
              <a:buChar char="•"/>
            </a:pPr>
            <a:r>
              <a:rPr lang="en-US" baseline="0" dirty="0" smtClean="0"/>
              <a:t>  Yes/No</a:t>
            </a:r>
            <a:r>
              <a:rPr lang="en-US" dirty="0" smtClean="0">
                <a:latin typeface="Times New Roman"/>
                <a:cs typeface="Times New Roman"/>
              </a:rPr>
              <a:t>—</a:t>
            </a:r>
            <a:r>
              <a:rPr lang="en-US" baseline="0" dirty="0" smtClean="0"/>
              <a:t>assumes only two values Yes/No, True/False, On/Off (also known as Boolean values).</a:t>
            </a:r>
          </a:p>
          <a:p>
            <a:pPr lvl="1">
              <a:buFont typeface="Arial" pitchFamily="34" charset="0"/>
              <a:buChar char="•"/>
            </a:pPr>
            <a:r>
              <a:rPr lang="en-US" baseline="0" dirty="0" smtClean="0"/>
              <a:t>  OLE fields</a:t>
            </a:r>
            <a:r>
              <a:rPr lang="en-US" dirty="0" smtClean="0">
                <a:latin typeface="Times New Roman"/>
                <a:cs typeface="Times New Roman"/>
              </a:rPr>
              <a:t>—</a:t>
            </a:r>
            <a:r>
              <a:rPr lang="en-US" baseline="0" dirty="0" smtClean="0"/>
              <a:t>contain objects created by other applications, such as spreadsheets, pictures, sounds or graphics.</a:t>
            </a:r>
          </a:p>
          <a:p>
            <a:pPr lvl="1">
              <a:buFont typeface="Arial" pitchFamily="34" charset="0"/>
              <a:buChar char="•"/>
            </a:pPr>
            <a:r>
              <a:rPr lang="en-US" baseline="0" dirty="0" smtClean="0"/>
              <a:t>  AutoNumber</a:t>
            </a:r>
            <a:r>
              <a:rPr lang="en-US" dirty="0" smtClean="0">
                <a:latin typeface="Times New Roman"/>
                <a:cs typeface="Times New Roman"/>
              </a:rPr>
              <a:t>—</a:t>
            </a:r>
            <a:r>
              <a:rPr lang="en-US" baseline="0" dirty="0" smtClean="0"/>
              <a:t>a special data type used to assign the next consecutive unique number each time a record is added. </a:t>
            </a:r>
          </a:p>
          <a:p>
            <a:pPr lvl="1">
              <a:buFont typeface="Arial" pitchFamily="34" charset="0"/>
              <a:buChar char="•"/>
            </a:pPr>
            <a:r>
              <a:rPr lang="en-US" baseline="0" dirty="0" smtClean="0"/>
              <a:t>  Hyperlinks</a:t>
            </a:r>
            <a:r>
              <a:rPr lang="en-US" dirty="0" smtClean="0">
                <a:latin typeface="Times New Roman"/>
                <a:cs typeface="Times New Roman"/>
              </a:rPr>
              <a:t>—</a:t>
            </a:r>
            <a:r>
              <a:rPr lang="en-US" baseline="0" dirty="0" smtClean="0"/>
              <a:t>store Web addresses (URLs) or the path to a folder or file.</a:t>
            </a:r>
          </a:p>
          <a:p>
            <a:pPr lvl="1">
              <a:buFont typeface="Arial" pitchFamily="34" charset="0"/>
              <a:buChar char="•"/>
            </a:pPr>
            <a:r>
              <a:rPr lang="en-US" baseline="0" dirty="0" smtClean="0"/>
              <a:t>  Attachment fields</a:t>
            </a:r>
            <a:r>
              <a:rPr lang="en-US" dirty="0" smtClean="0">
                <a:latin typeface="Times New Roman"/>
                <a:cs typeface="Times New Roman"/>
              </a:rPr>
              <a:t>—</a:t>
            </a:r>
            <a:r>
              <a:rPr lang="en-US" baseline="0" dirty="0" smtClean="0"/>
              <a:t>used to store multiple images, spreadsheet files, Word documents, and other types of supported files.</a:t>
            </a:r>
          </a:p>
          <a:p>
            <a:pPr lvl="1">
              <a:buFont typeface="Arial"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defined in Chapter 1, a foreign key is a field in one table that is also a primary key of another table.   For example, CustomerID is the primary key in the Customers table, but in a related table, such as Loans, the CustomerID would be the foreign key. </a:t>
            </a:r>
          </a:p>
          <a:p>
            <a:endParaRPr lang="en-US" baseline="0" dirty="0" smtClean="0"/>
          </a:p>
          <a:p>
            <a:r>
              <a:rPr lang="en-US" baseline="0" dirty="0" smtClean="0"/>
              <a:t>We use primary and foreign keys to relate tables, so that we can access information by joining the two or more tables.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As</a:t>
            </a:r>
            <a:r>
              <a:rPr lang="en-US" baseline="0" dirty="0" smtClean="0">
                <a:solidFill>
                  <a:srgbClr val="FF0000"/>
                </a:solidFill>
              </a:rPr>
              <a:t> you learned in Chapter 1, you can create relationships between tables.  </a:t>
            </a:r>
            <a:r>
              <a:rPr lang="en-US" dirty="0" smtClean="0">
                <a:solidFill>
                  <a:srgbClr val="FF0000"/>
                </a:solidFill>
              </a:rPr>
              <a:t>You</a:t>
            </a:r>
            <a:r>
              <a:rPr lang="en-US" baseline="0" dirty="0" smtClean="0">
                <a:solidFill>
                  <a:srgbClr val="FF0000"/>
                </a:solidFill>
              </a:rPr>
              <a:t> can use the </a:t>
            </a:r>
            <a:r>
              <a:rPr lang="en-US" b="1" baseline="0" dirty="0" smtClean="0">
                <a:solidFill>
                  <a:srgbClr val="FF0000"/>
                </a:solidFill>
              </a:rPr>
              <a:t>Datasheet</a:t>
            </a:r>
            <a:r>
              <a:rPr lang="en-US" baseline="0" dirty="0" smtClean="0">
                <a:solidFill>
                  <a:srgbClr val="FF0000"/>
                </a:solidFill>
              </a:rPr>
              <a:t>, which resembles an Excel spreadsheet, to view to add, edit and delete records.   The active record will have a gold border on the record selector on the left side of each record.  </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Design</a:t>
            </a:r>
            <a:r>
              <a:rPr lang="en-US" baseline="0" dirty="0" smtClean="0"/>
              <a:t> view is where you can create and modify table structures by adding and editing fields and by setting field properties.   To toggle between Datasheet and Design views, click the Home tab and then click View in the Views group, or you can right-click on the table tab again and choose another view from the shortcut menu.</a:t>
            </a:r>
          </a:p>
          <a:p>
            <a:endParaRPr lang="en-US" baseline="0" dirty="0" smtClean="0"/>
          </a:p>
          <a:p>
            <a:r>
              <a:rPr lang="en-US" baseline="0" dirty="0" smtClean="0"/>
              <a:t>In addition to the Datasheet and Design views, you can also use the PivotTable and PivotChart view.  </a:t>
            </a:r>
            <a:r>
              <a:rPr lang="en-US" b="0" baseline="0" dirty="0" smtClean="0"/>
              <a:t>The</a:t>
            </a:r>
            <a:r>
              <a:rPr lang="en-US" b="1" baseline="0" dirty="0" smtClean="0"/>
              <a:t> PivotTable</a:t>
            </a:r>
            <a:r>
              <a:rPr lang="en-US" baseline="0" dirty="0" smtClean="0"/>
              <a:t> view provides a method to summarize and organize data in a summary view.  The </a:t>
            </a:r>
            <a:r>
              <a:rPr lang="en-US" b="1" baseline="0" dirty="0" smtClean="0"/>
              <a:t>PivotChart</a:t>
            </a:r>
            <a:r>
              <a:rPr lang="en-US" b="0" baseline="0" dirty="0" smtClean="0"/>
              <a:t> view displays a chart for the respective PivotTable view.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baseline="0" dirty="0" smtClean="0"/>
              <a:t>field’s </a:t>
            </a:r>
            <a:r>
              <a:rPr lang="en-US" b="1" baseline="0" dirty="0" smtClean="0"/>
              <a:t>Data Type </a:t>
            </a:r>
            <a:r>
              <a:rPr lang="en-US" baseline="0" dirty="0" smtClean="0"/>
              <a:t>determines the type of data that can be entered and the operations that can be performed on that data. </a:t>
            </a:r>
          </a:p>
          <a:p>
            <a:endParaRPr lang="en-US" baseline="0" dirty="0" smtClean="0"/>
          </a:p>
          <a:p>
            <a:r>
              <a:rPr lang="en-US" b="1" baseline="0" dirty="0" smtClean="0"/>
              <a:t>Field Properties </a:t>
            </a:r>
            <a:r>
              <a:rPr lang="en-US" baseline="0" dirty="0" smtClean="0"/>
              <a:t>are the characteristics of a field that determine how the field looks and behaves.</a:t>
            </a:r>
          </a:p>
          <a:p>
            <a:endParaRPr lang="en-US" baseline="0" dirty="0" smtClean="0"/>
          </a:p>
          <a:p>
            <a:r>
              <a:rPr lang="en-US" b="1" baseline="0" dirty="0" smtClean="0"/>
              <a:t>Text Data </a:t>
            </a:r>
            <a:r>
              <a:rPr lang="en-US" baseline="0" dirty="0" smtClean="0"/>
              <a:t>types can store either text or numerical characters, holding up to 255 characters.  However, you can limit the characters by reducing the field size property, such as using 2 characters for a state’s abbreviation.</a:t>
            </a:r>
          </a:p>
          <a:p>
            <a:endParaRPr lang="en-US" baseline="0" dirty="0" smtClean="0"/>
          </a:p>
          <a:p>
            <a:r>
              <a:rPr lang="en-US" b="1" baseline="0" dirty="0" smtClean="0"/>
              <a:t>Number Data </a:t>
            </a:r>
            <a:r>
              <a:rPr lang="en-US" baseline="0" dirty="0" smtClean="0"/>
              <a:t>types can store only numerical data. You can set the Format Field property to Currency to display the field contents with dollars and cents. </a:t>
            </a:r>
          </a:p>
          <a:p>
            <a:endParaRPr lang="en-US" baseline="0" dirty="0" smtClean="0"/>
          </a:p>
          <a:p>
            <a:r>
              <a:rPr lang="en-US" baseline="0" dirty="0" smtClean="0"/>
              <a:t>The </a:t>
            </a:r>
            <a:r>
              <a:rPr lang="en-US" b="1" baseline="0" dirty="0" smtClean="0"/>
              <a:t>Caption property </a:t>
            </a:r>
            <a:r>
              <a:rPr lang="en-US" baseline="0" dirty="0" smtClean="0"/>
              <a:t>is used to create a more readable label that will appear in the top row in the Datasheet view and in forms and reports. It overrides the field name, so if your field name is LN, you can set the Caption property to Last Name, which is a bit more user friendly. </a:t>
            </a:r>
          </a:p>
          <a:p>
            <a:endParaRPr lang="en-US" baseline="0" dirty="0" smtClean="0"/>
          </a:p>
          <a:p>
            <a:r>
              <a:rPr lang="en-US" baseline="0" dirty="0" smtClean="0"/>
              <a:t>To help improve the integrity of your data, you can set the </a:t>
            </a:r>
            <a:r>
              <a:rPr lang="en-US" b="1" baseline="0" dirty="0" smtClean="0"/>
              <a:t>Validation Rule property </a:t>
            </a:r>
            <a:r>
              <a:rPr lang="en-US" baseline="0" dirty="0" smtClean="0"/>
              <a:t>to restrict data entry in a field. This will ensure that the correct type of data is entered or that the data does not violate other enforced properties. </a:t>
            </a:r>
          </a:p>
          <a:p>
            <a:endParaRPr lang="en-US" baseline="0" dirty="0" smtClean="0"/>
          </a:p>
          <a:p>
            <a:r>
              <a:rPr lang="en-US" baseline="0" dirty="0" smtClean="0"/>
              <a:t>The rest of the field properties are set to defaults for each data type, but they can be modified.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objectives of this chapter include to:</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smtClean="0"/>
              <a:t>  design </a:t>
            </a:r>
            <a:r>
              <a:rPr lang="en-US" baseline="0" dirty="0" smtClean="0"/>
              <a:t>data.</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create tables, including specifying criteria for different data types.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develop a deeper understanding of table relationships and how to establish table relationships.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share data with Excel.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create a single-table query.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r>
              <a:rPr lang="en-US" dirty="0" smtClean="0"/>
              <a:t>The</a:t>
            </a:r>
            <a:r>
              <a:rPr lang="en-US" baseline="0" dirty="0" smtClean="0"/>
              <a:t> list of objectives are continued on the next slide.</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Access Table Property Types include many options.</a:t>
            </a:r>
            <a:r>
              <a:rPr lang="en-US" baseline="0" dirty="0" smtClean="0"/>
              <a:t> </a:t>
            </a:r>
          </a:p>
          <a:p>
            <a:endParaRPr lang="en-US" baseline="0" dirty="0" smtClean="0"/>
          </a:p>
          <a:p>
            <a:r>
              <a:rPr lang="en-US" b="1" baseline="0" dirty="0" smtClean="0"/>
              <a:t>Field size </a:t>
            </a:r>
            <a:r>
              <a:rPr lang="en-US" baseline="0" dirty="0" smtClean="0"/>
              <a:t>determines the maximum number of text characters or the format of a numeric field.</a:t>
            </a:r>
          </a:p>
          <a:p>
            <a:endParaRPr lang="en-US" baseline="0" dirty="0" smtClean="0"/>
          </a:p>
          <a:p>
            <a:r>
              <a:rPr lang="en-US" b="1" baseline="0" dirty="0" smtClean="0"/>
              <a:t>Format</a:t>
            </a:r>
            <a:r>
              <a:rPr lang="en-US" baseline="0" dirty="0" smtClean="0"/>
              <a:t> changes the way a field is displayed or printed, but does not affect the stored values. For example, the &gt; character converts lowercase letters to uppercase letters. </a:t>
            </a:r>
          </a:p>
          <a:p>
            <a:endParaRPr lang="en-US" baseline="0" dirty="0" smtClean="0"/>
          </a:p>
          <a:p>
            <a:r>
              <a:rPr lang="en-US" b="1" baseline="0" dirty="0" smtClean="0"/>
              <a:t>Input Mask </a:t>
            </a:r>
            <a:r>
              <a:rPr lang="en-US" baseline="0" dirty="0" smtClean="0"/>
              <a:t>simplifies data entry by providing literal characters that are types for every entry. For example, a Social Security number would be displayed to the user with hyphens.</a:t>
            </a:r>
          </a:p>
          <a:p>
            <a:endParaRPr lang="en-US" baseline="0" dirty="0" smtClean="0"/>
          </a:p>
          <a:p>
            <a:r>
              <a:rPr lang="en-US" b="1" baseline="0" dirty="0" smtClean="0"/>
              <a:t>Caption</a:t>
            </a:r>
            <a:r>
              <a:rPr lang="en-US" baseline="0" dirty="0" smtClean="0"/>
              <a:t> as previously discussed, provides a label used in Datasheet view or in reports.</a:t>
            </a:r>
          </a:p>
          <a:p>
            <a:endParaRPr lang="en-US" baseline="0" dirty="0" smtClean="0"/>
          </a:p>
          <a:p>
            <a:r>
              <a:rPr lang="en-US" b="1" baseline="0" dirty="0" smtClean="0"/>
              <a:t>Default values </a:t>
            </a:r>
            <a:r>
              <a:rPr lang="en-US" baseline="0" dirty="0" smtClean="0"/>
              <a:t>automatically enter a predetermined value for a field each time a new record is added to a table. For example, FL could be entered into a state’s field if most of your employees live in Florida.</a:t>
            </a:r>
          </a:p>
          <a:p>
            <a:endParaRPr lang="en-US" baseline="0" dirty="0" smtClean="0"/>
          </a:p>
          <a:p>
            <a:r>
              <a:rPr lang="en-US" baseline="0" dirty="0" smtClean="0"/>
              <a:t>We’ve already looked at what a </a:t>
            </a:r>
            <a:r>
              <a:rPr lang="en-US" b="1" baseline="0" dirty="0" smtClean="0"/>
              <a:t>Validation Rule </a:t>
            </a:r>
            <a:r>
              <a:rPr lang="en-US" baseline="0" dirty="0" smtClean="0"/>
              <a:t>can be used for, but </a:t>
            </a:r>
            <a:r>
              <a:rPr lang="en-US" b="1" baseline="0" dirty="0" smtClean="0"/>
              <a:t>Validation Text </a:t>
            </a:r>
            <a:r>
              <a:rPr lang="en-US" baseline="0" dirty="0" smtClean="0"/>
              <a:t>specifies the error message displayed to the user when the rule has been violated.</a:t>
            </a:r>
          </a:p>
          <a:p>
            <a:endParaRPr lang="en-US" baseline="0" dirty="0" smtClean="0"/>
          </a:p>
          <a:p>
            <a:r>
              <a:rPr lang="en-US" baseline="0" dirty="0" smtClean="0"/>
              <a:t>More property types continue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a:t>
            </a:r>
            <a:r>
              <a:rPr lang="en-US" b="1" baseline="0" dirty="0" smtClean="0"/>
              <a:t>Required property </a:t>
            </a:r>
            <a:r>
              <a:rPr lang="en-US" baseline="0" dirty="0" smtClean="0"/>
              <a:t>indicates that a value for this field must be entered. A primary key field would be one that would require a value.</a:t>
            </a:r>
          </a:p>
          <a:p>
            <a:endParaRPr lang="en-US" baseline="0" dirty="0" smtClean="0"/>
          </a:p>
          <a:p>
            <a:r>
              <a:rPr lang="en-US" baseline="0" dirty="0" smtClean="0"/>
              <a:t>The </a:t>
            </a:r>
            <a:r>
              <a:rPr lang="en-US" b="1" baseline="0" dirty="0" smtClean="0"/>
              <a:t>Allow Zero Length </a:t>
            </a:r>
            <a:r>
              <a:rPr lang="en-US" baseline="0" dirty="0" smtClean="0"/>
              <a:t>enables text or memo strings of zero length. </a:t>
            </a:r>
          </a:p>
          <a:p>
            <a:endParaRPr lang="en-US" baseline="0" dirty="0" smtClean="0"/>
          </a:p>
          <a:p>
            <a:r>
              <a:rPr lang="en-US" baseline="0" dirty="0" smtClean="0"/>
              <a:t>The </a:t>
            </a:r>
            <a:r>
              <a:rPr lang="en-US" b="1" baseline="0" dirty="0" smtClean="0"/>
              <a:t>Indexed property </a:t>
            </a:r>
            <a:r>
              <a:rPr lang="en-US" baseline="0" dirty="0" smtClean="0"/>
              <a:t>increases the efficiency of a search on the designated field.</a:t>
            </a:r>
          </a:p>
          <a:p>
            <a:endParaRPr lang="en-US" baseline="0" dirty="0" smtClean="0"/>
          </a:p>
          <a:p>
            <a:r>
              <a:rPr lang="en-US" baseline="0" dirty="0" smtClean="0"/>
              <a:t>The </a:t>
            </a:r>
            <a:r>
              <a:rPr lang="en-US" b="1" baseline="0" dirty="0" smtClean="0"/>
              <a:t>Expression property </a:t>
            </a:r>
            <a:r>
              <a:rPr lang="en-US" baseline="0" dirty="0" smtClean="0"/>
              <a:t>is used for calculated fields only. You will need to enter the expression you want Access to evaluate.</a:t>
            </a:r>
          </a:p>
          <a:p>
            <a:endParaRPr lang="en-US" baseline="0" dirty="0" smtClean="0"/>
          </a:p>
          <a:p>
            <a:r>
              <a:rPr lang="en-US" baseline="0" dirty="0" smtClean="0"/>
              <a:t>The </a:t>
            </a:r>
            <a:r>
              <a:rPr lang="en-US" b="1" baseline="0" dirty="0" smtClean="0"/>
              <a:t>Result Type property </a:t>
            </a:r>
            <a:r>
              <a:rPr lang="en-US" baseline="0" dirty="0" smtClean="0"/>
              <a:t>is also used for calculated fields only. This will format the results of a calculated field. </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already looked at</a:t>
            </a:r>
            <a:r>
              <a:rPr lang="en-US" baseline="0" dirty="0" smtClean="0"/>
              <a:t> the concept of Relationships; here we will look at benefits of a relationship.  </a:t>
            </a:r>
            <a:r>
              <a:rPr lang="en-US" dirty="0" smtClean="0"/>
              <a:t>A relationship between two tables efficiently combines data from related tables for the purpose</a:t>
            </a:r>
            <a:r>
              <a:rPr lang="en-US" baseline="0" dirty="0" smtClean="0"/>
              <a:t> of creating queries, forms, and reports. Primary and foreign keys play an important role in creating relationships. </a:t>
            </a:r>
          </a:p>
          <a:p>
            <a:endParaRPr lang="en-US" baseline="0" dirty="0" smtClean="0"/>
          </a:p>
          <a:p>
            <a:r>
              <a:rPr lang="en-US" baseline="0" dirty="0" smtClean="0"/>
              <a:t>It is helpful, when creating relationships, to keep your join lines from crossing. It makes relationships easier to read and maintain.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creating relationships in Access, the Edit Relationships dialog box appears.  The first checkbox, Enforce Referential Integrity, should be checked in most cases.  When </a:t>
            </a:r>
            <a:r>
              <a:rPr lang="en-US" b="1" baseline="0" dirty="0" smtClean="0"/>
              <a:t>referential integrity</a:t>
            </a:r>
            <a:r>
              <a:rPr lang="en-US" b="0" baseline="0" dirty="0" smtClean="0"/>
              <a:t> is enforced, it prohibits the user from entering a foreign key value in a related table unless the primary key value already exists in the primary table. It also prohibits the user from deleting a record from one table when there are related records in other tables.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additional</a:t>
            </a:r>
            <a:r>
              <a:rPr lang="en-US" baseline="0" dirty="0" smtClean="0"/>
              <a:t> options in the Edit Relationships Dialog box:  Cascade Update Related Fields and Cascade Delete Related Records. </a:t>
            </a:r>
          </a:p>
          <a:p>
            <a:endParaRPr lang="en-US" baseline="0" dirty="0" smtClean="0"/>
          </a:p>
          <a:p>
            <a:r>
              <a:rPr lang="en-US" b="0" baseline="0" dirty="0" smtClean="0"/>
              <a:t>The</a:t>
            </a:r>
            <a:r>
              <a:rPr lang="en-US" b="1" baseline="0" dirty="0" smtClean="0"/>
              <a:t> Cascade Update Related Fields</a:t>
            </a:r>
            <a:r>
              <a:rPr lang="en-US" baseline="0" dirty="0" smtClean="0"/>
              <a:t> option specifies that when the primary key is modified in a primary table, Access will automatically update all foreign key values in a related table.</a:t>
            </a:r>
          </a:p>
          <a:p>
            <a:endParaRPr lang="en-US" baseline="0" dirty="0" smtClean="0"/>
          </a:p>
          <a:p>
            <a:r>
              <a:rPr lang="en-US" b="0" baseline="0" dirty="0" smtClean="0"/>
              <a:t>The</a:t>
            </a:r>
            <a:r>
              <a:rPr lang="en-US" b="1" baseline="0" dirty="0" smtClean="0"/>
              <a:t> Cascade Delete Related Records</a:t>
            </a:r>
            <a:r>
              <a:rPr lang="en-US" baseline="0" dirty="0" smtClean="0"/>
              <a:t> option specifies that when the primary key is deleted in a primary table, Access will automatically delete all records in related tables that reference the primary key. This is an option that should be used with extreme caution. Fortunately, Access will give you a warning first and allow you to reverse the action if you don’t want to follow through with the action. For example, if a branch at the bank closes, and not all of the accounts have been moved to other branches, deleting all of the branch’s records would be problematic. </a:t>
            </a:r>
            <a:endParaRPr lang="en-US" b="1" baseline="0"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Setting</a:t>
            </a:r>
            <a:r>
              <a:rPr lang="en-US" baseline="0" dirty="0" smtClean="0"/>
              <a:t> the </a:t>
            </a:r>
            <a:r>
              <a:rPr lang="en-US" b="1" baseline="0" dirty="0" smtClean="0"/>
              <a:t>Indexed Property </a:t>
            </a:r>
            <a:r>
              <a:rPr lang="en-US" baseline="0" dirty="0" smtClean="0"/>
              <a:t>provides quick sorting in primary key order and quick retrieval based on the primary key.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general rule, indexed fields are usually foreign keys and are numeric, which helps to speed the indexing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For non-primary key fields, it is sometimes beneficial to set the Indexed property to Yes (Duplicates OK).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companies use Excel spreadsheets</a:t>
            </a:r>
            <a:r>
              <a:rPr lang="en-US" baseline="0" dirty="0" smtClean="0"/>
              <a:t> </a:t>
            </a:r>
            <a:r>
              <a:rPr lang="en-US" dirty="0" smtClean="0"/>
              <a:t>to store at</a:t>
            </a:r>
            <a:r>
              <a:rPr lang="en-US" baseline="0" dirty="0" smtClean="0"/>
              <a:t> least some types of data.  Often, this data can be more efficiently managed in an Access database, and Access provides a wizard to guide you through the process of importing data from Excel. </a:t>
            </a:r>
          </a:p>
          <a:p>
            <a:endParaRPr lang="en-US" baseline="0" dirty="0" smtClean="0"/>
          </a:p>
          <a:p>
            <a:r>
              <a:rPr lang="en-US" b="1" dirty="0" smtClean="0"/>
              <a:t>Import &amp; Link</a:t>
            </a:r>
            <a:r>
              <a:rPr lang="en-US" dirty="0" smtClean="0"/>
              <a:t> brings data into an Access database. Data sources</a:t>
            </a:r>
            <a:r>
              <a:rPr lang="en-US" baseline="0" dirty="0" smtClean="0"/>
              <a:t> that can be used include:  Excel, Access (from other Access files), ODBC Databases, Text files, XML files, and others.</a:t>
            </a:r>
          </a:p>
          <a:p>
            <a:endParaRPr lang="en-US" baseline="0" dirty="0" smtClean="0"/>
          </a:p>
          <a:p>
            <a:r>
              <a:rPr lang="en-US" b="1" baseline="0" dirty="0" smtClean="0"/>
              <a:t>Export</a:t>
            </a:r>
            <a:r>
              <a:rPr lang="en-US" baseline="0" dirty="0" smtClean="0"/>
              <a:t> sends a portion of a database to other applications. For example, you could use part of a database to use with Word’s Mail Merge feature to create letters and envelopes to your clients or to  create an Excel file for someone unfamiliar with Access. </a:t>
            </a:r>
          </a:p>
          <a:p>
            <a:endParaRPr lang="en-US" baseline="0" dirty="0" smtClean="0"/>
          </a:p>
          <a:p>
            <a:r>
              <a:rPr lang="en-US" b="1" baseline="0" dirty="0" smtClean="0"/>
              <a:t>Collect Data </a:t>
            </a:r>
            <a:r>
              <a:rPr lang="en-US" baseline="0" dirty="0" smtClean="0"/>
              <a:t>allows you to create an email mail merge to send emails to your clients and then use Access to manage client responses.</a:t>
            </a:r>
          </a:p>
          <a:p>
            <a:endParaRPr lang="en-US" baseline="0" dirty="0" smtClean="0"/>
          </a:p>
          <a:p>
            <a:r>
              <a:rPr lang="en-US" b="1" baseline="0" dirty="0" smtClean="0"/>
              <a:t>Web Linked Lists </a:t>
            </a:r>
            <a:r>
              <a:rPr lang="en-US" baseline="0" dirty="0" smtClean="0"/>
              <a:t>is a process that might be used when away from your home or office if an Internet connection is unavailable.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After you select an Excel workbook and accept the default option, import the source data into a new table in the current database, and then click OK.  The Import Spreadsheet Wizard dialog box launches and displays a list of the worksheets in the specified workbook.</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Choose the worksheet to import.  The bottom of the Import Spreadsheet Wizard dialog box displays a preview of the data stored in the specified worksheet.</a:t>
            </a:r>
            <a:endParaRPr lang="en-US"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Next, the Wizard will ask you if you want to use your column headings as field names. Although a well-designed spreadsheet may include descriptive column headings, not all spreadsheets are ready to import. You may want to revise the spreadsheet before importing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second window of the Import Spreadsheet Wizard dialog box contains a check box that enables you to convert the first row of column headings to field names in Access.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Objectives also include to:</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copy and run a query.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use the Query</a:t>
            </a:r>
            <a:r>
              <a:rPr lang="en-US" baseline="0" dirty="0" smtClean="0"/>
              <a:t> Wizard.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create and modify a multi-table query.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third window of the Import Spreadsheet Wizard dialog box enables you to specify field options.  In this example, the AID field will become the primary key, so you’ll need to set the Indexed Property to Yes (No Duplicates).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modify the field options of the other fields, select the Field Name column heading, and then make your changes. Not all Access table properties are supported by the wizard, so you will need to open the table in Design view after importing it to make additional field property changes.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next window of the Import Spreadsheet Wizard dialog box enables you to choose a primary key before the import takes place.  If the </a:t>
            </a:r>
            <a:r>
              <a:rPr lang="en-US" sz="1200" i="0" kern="1200" baseline="0" dirty="0" smtClean="0">
                <a:solidFill>
                  <a:schemeClr val="tx1"/>
                </a:solidFill>
                <a:latin typeface="+mn-lt"/>
                <a:ea typeface="+mn-ea"/>
                <a:cs typeface="+mn-cs"/>
              </a:rPr>
              <a:t>option </a:t>
            </a:r>
            <a:r>
              <a:rPr lang="en-US" sz="1200" b="1" i="0" kern="1200" baseline="0" dirty="0" smtClean="0">
                <a:solidFill>
                  <a:schemeClr val="tx1"/>
                </a:solidFill>
                <a:latin typeface="+mn-lt"/>
                <a:ea typeface="+mn-ea"/>
                <a:cs typeface="+mn-cs"/>
              </a:rPr>
              <a:t>Let Access add primary key </a:t>
            </a:r>
            <a:r>
              <a:rPr lang="en-US" sz="1200" i="0" kern="1200" baseline="0" dirty="0" smtClean="0">
                <a:solidFill>
                  <a:schemeClr val="tx1"/>
                </a:solidFill>
                <a:latin typeface="+mn-lt"/>
                <a:ea typeface="+mn-ea"/>
                <a:cs typeface="+mn-cs"/>
              </a:rPr>
              <a:t>is selected, Access will generate an AutoNumber field and designate it as the primary key. Otherwise, you can designate </a:t>
            </a:r>
            <a:r>
              <a:rPr lang="en-US" sz="1200" kern="1200" baseline="0" dirty="0" smtClean="0">
                <a:solidFill>
                  <a:schemeClr val="tx1"/>
                </a:solidFill>
                <a:latin typeface="+mn-lt"/>
                <a:ea typeface="+mn-ea"/>
                <a:cs typeface="+mn-cs"/>
              </a:rPr>
              <a:t>a field to be the primary key.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the import described in the example, the Excel data has a unique identifier (AID) that will become the table’s primary key.</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final window of the Import Spreadsheet Wizard is used to name the Access table.   If the worksheet in the Excel workbook was named, Access uses the worksheet name as the table name.  Lastly, Access will ask if you wish to save the import steps. To save the changes, click on Finish.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the same worksheet is imported from Excel to Access on a recurring basis, you can save the parameters and use them again. To save the import steps, such as the indexing option and any new field names, click Saved Imports in the Import group. Saving the import steps will help you import the data the next time it is needed.</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You</a:t>
            </a:r>
            <a:r>
              <a:rPr lang="en-US" baseline="0" dirty="0" smtClean="0"/>
              <a:t> may not be aware of it, but you actually have several one-to-one relationships in your life. You have one driver’s license. You have one birth certificate. You have one Social Security number. So, you have lots of one-to-one relationships in your life, but this relationship is not the most common.  </a:t>
            </a:r>
            <a:r>
              <a:rPr lang="en-US" dirty="0" smtClean="0"/>
              <a:t>Of the three types of relationships,</a:t>
            </a:r>
            <a:r>
              <a:rPr lang="en-US" baseline="0" dirty="0" smtClean="0"/>
              <a:t> the most common is the one-to-many relationship. Just think about your own experiences, and you can see that this is true. For example, you are a student taking multiple courses from multiple instructors. You may own multiple DVDs, CDs, books, etc. </a:t>
            </a:r>
          </a:p>
          <a:p>
            <a:endParaRPr lang="en-US" baseline="0" dirty="0" smtClean="0"/>
          </a:p>
          <a:p>
            <a:r>
              <a:rPr lang="en-US" baseline="0" dirty="0" smtClean="0"/>
              <a:t>The one-to many relationship is established when the primary key value in the primary table can match many of the foreign key values in a related table. You may have multiple one-to-many relationships between one table and other tables. For example, you may have a customers table at a bank. This is your </a:t>
            </a:r>
            <a:r>
              <a:rPr lang="en-US" b="1" baseline="0" dirty="0" smtClean="0"/>
              <a:t>one</a:t>
            </a:r>
            <a:r>
              <a:rPr lang="en-US" b="0" baseline="0" dirty="0" smtClean="0"/>
              <a:t> table. This table may be linked to a Loans table, Accounts table, Safety Deposit Box table, etc. These are the </a:t>
            </a:r>
            <a:r>
              <a:rPr lang="en-US" b="1" baseline="0" dirty="0" smtClean="0"/>
              <a:t>many</a:t>
            </a:r>
            <a:r>
              <a:rPr lang="en-US" b="0" baseline="0" dirty="0" smtClean="0"/>
              <a:t> side of the relationship. Each one-to-many relationship is a one-to-many with two tables, but you can have multiple one-to-many relationships from one table.</a:t>
            </a:r>
          </a:p>
          <a:p>
            <a:endParaRPr lang="en-US" b="0" baseline="0" dirty="0" smtClean="0"/>
          </a:p>
          <a:p>
            <a:r>
              <a:rPr lang="en-US" b="0" baseline="0" dirty="0" smtClean="0"/>
              <a:t>The </a:t>
            </a:r>
            <a:r>
              <a:rPr lang="en-US" b="1" baseline="0" dirty="0" smtClean="0"/>
              <a:t>many-to-many </a:t>
            </a:r>
            <a:r>
              <a:rPr lang="en-US" b="0" baseline="0" dirty="0" smtClean="0"/>
              <a:t>relationship is an artificially constructed relationship giving many matching records in each direction between tables. It requires the creation of a third table, often called an </a:t>
            </a:r>
            <a:r>
              <a:rPr lang="en-US" b="1" baseline="0" dirty="0" smtClean="0"/>
              <a:t>junction table</a:t>
            </a:r>
            <a:r>
              <a:rPr lang="en-US" b="0" baseline="0" dirty="0" smtClean="0"/>
              <a:t>, to join the two many tables. The junction table creates the join using the foreign keys. </a:t>
            </a: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add relationships, open the Relationships window from the Relationships group in the Database Tools tab.   You will see the Show Table dialog box where you click on a table name. Then click on Add for each table you want to add.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you’ve added the tables</a:t>
            </a:r>
            <a:r>
              <a:rPr lang="en-US" baseline="0" dirty="0" smtClean="0"/>
              <a:t> you plan to use, you can right-click on the join lines to edit the relationship using the Edit Relationships dialog box.</a:t>
            </a: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you see three tables that are related through join lines. The “1” indicates the one side of the relationship and the “∞” (infinity symbol) represents the many side. </a:t>
            </a:r>
          </a:p>
          <a:p>
            <a:endParaRPr lang="en-US" baseline="0" dirty="0" smtClean="0"/>
          </a:p>
          <a:p>
            <a:r>
              <a:rPr lang="en-US" baseline="0" dirty="0" smtClean="0"/>
              <a:t>Next, we’ll look at how to use these relationships in queries.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Queries allow us to ask questions about the data stored in a database. </a:t>
            </a:r>
            <a:r>
              <a:rPr lang="en-US" b="1" baseline="0" dirty="0" smtClean="0"/>
              <a:t>Query Design</a:t>
            </a:r>
            <a:r>
              <a:rPr lang="en-US" b="0" baseline="0" dirty="0" smtClean="0"/>
              <a:t> view is used to create queries. </a:t>
            </a:r>
            <a:endParaRPr lang="en-US" b="1" baseline="0" dirty="0" smtClean="0"/>
          </a:p>
          <a:p>
            <a:endParaRPr lang="en-US" dirty="0" smtClean="0"/>
          </a:p>
          <a:p>
            <a:r>
              <a:rPr lang="en-US" dirty="0" smtClean="0"/>
              <a:t>The Query</a:t>
            </a:r>
            <a:r>
              <a:rPr lang="en-US" baseline="0" dirty="0" smtClean="0"/>
              <a:t> Design view is divided into two sections:  the top part displays tables selected, and the bottom part (known as the design grid) displays the selected fields and criteria. </a:t>
            </a:r>
          </a:p>
          <a:p>
            <a:endParaRPr lang="en-US" baseline="0" dirty="0" smtClean="0"/>
          </a:p>
          <a:p>
            <a:r>
              <a:rPr lang="en-US" baseline="0" dirty="0" smtClean="0"/>
              <a:t>The Query Design view allows you to:</a:t>
            </a:r>
          </a:p>
          <a:p>
            <a:pPr marL="228600" indent="-228600">
              <a:buAutoNum type="arabicParenR"/>
            </a:pPr>
            <a:r>
              <a:rPr lang="en-US" baseline="0" dirty="0" smtClean="0"/>
              <a:t>Arrange your fields in the order in which you want them to appear and create calculated fields to display data based upon expressions that use the fields in the underlying table in the </a:t>
            </a:r>
            <a:r>
              <a:rPr lang="en-US" b="1" baseline="0" dirty="0" smtClean="0"/>
              <a:t>Field row</a:t>
            </a:r>
            <a:r>
              <a:rPr lang="en-US" baseline="0" dirty="0" smtClean="0"/>
              <a:t>. </a:t>
            </a:r>
          </a:p>
          <a:p>
            <a:pPr marL="228600" indent="-228600">
              <a:buAutoNum type="arabicParenR"/>
            </a:pPr>
            <a:r>
              <a:rPr lang="en-US" baseline="0" dirty="0" smtClean="0"/>
              <a:t>Display the source table for each field in the </a:t>
            </a:r>
            <a:r>
              <a:rPr lang="en-US" b="1" baseline="0" dirty="0" smtClean="0"/>
              <a:t>Table row</a:t>
            </a:r>
            <a:r>
              <a:rPr lang="en-US" baseline="0" dirty="0" smtClean="0"/>
              <a:t>.</a:t>
            </a:r>
          </a:p>
          <a:p>
            <a:pPr marL="228600" indent="-228600">
              <a:buAutoNum type="arabicParenR"/>
            </a:pPr>
            <a:r>
              <a:rPr lang="en-US" baseline="0" dirty="0" smtClean="0"/>
              <a:t>Select which fields you want to use and which you want to appear in the output in the </a:t>
            </a:r>
            <a:r>
              <a:rPr lang="en-US" b="1" baseline="0" dirty="0" smtClean="0"/>
              <a:t>Show row</a:t>
            </a:r>
            <a:r>
              <a:rPr lang="en-US" baseline="0" dirty="0" smtClean="0"/>
              <a:t>.</a:t>
            </a:r>
          </a:p>
          <a:p>
            <a:pPr marL="228600" indent="-228600">
              <a:buAutoNum type="arabicParenR"/>
            </a:pPr>
            <a:r>
              <a:rPr lang="en-US" baseline="0" dirty="0" smtClean="0"/>
              <a:t>Sort your query based on one or more fields in the </a:t>
            </a:r>
            <a:r>
              <a:rPr lang="en-US" b="1" baseline="0" dirty="0" smtClean="0"/>
              <a:t>Sort row</a:t>
            </a:r>
            <a:r>
              <a:rPr lang="en-US" baseline="0" dirty="0" smtClean="0"/>
              <a:t>.</a:t>
            </a:r>
          </a:p>
          <a:p>
            <a:pPr marL="228600" indent="-228600">
              <a:buAutoNum type="arabicParenR"/>
            </a:pPr>
            <a:r>
              <a:rPr lang="en-US" baseline="0" dirty="0" smtClean="0"/>
              <a:t>Set the rules that determine which records will be selected in the </a:t>
            </a:r>
            <a:r>
              <a:rPr lang="en-US" b="1" baseline="0" dirty="0" smtClean="0"/>
              <a:t>Criteria row</a:t>
            </a:r>
            <a:r>
              <a:rPr lang="en-US" baseline="0" dirty="0" smtClean="0"/>
              <a:t>. </a:t>
            </a:r>
          </a:p>
          <a:p>
            <a:endParaRPr lang="en-US" baseline="0" dirty="0" smtClean="0"/>
          </a:p>
          <a:p>
            <a:endParaRPr lang="en-US" dirty="0" smtClean="0"/>
          </a:p>
          <a:p>
            <a:r>
              <a:rPr lang="en-US" dirty="0" smtClean="0"/>
              <a:t>A</a:t>
            </a:r>
            <a:r>
              <a:rPr lang="en-US" baseline="0" dirty="0" smtClean="0"/>
              <a:t> </a:t>
            </a:r>
            <a:r>
              <a:rPr lang="en-US" b="1" baseline="0" dirty="0" smtClean="0"/>
              <a:t>select query</a:t>
            </a:r>
            <a:r>
              <a:rPr lang="en-US" b="0" baseline="0" dirty="0" smtClean="0"/>
              <a:t> displays only the fields selected from records that match the criteria entered in Design view. The results of a query are referred to as a </a:t>
            </a:r>
            <a:r>
              <a:rPr lang="en-US" b="1" baseline="0" dirty="0" smtClean="0"/>
              <a:t>recordset</a:t>
            </a:r>
            <a:r>
              <a:rPr lang="en-US" b="0" baseline="0" dirty="0" smtClean="0"/>
              <a:t>. It looks and acts like a table, but it is actually a dynamic subset of a table that selects, sorts, and calculates records as specified in the query. Any changes made to the recordset are reflected in the underlying table, so caution should be exercised when changing data.</a:t>
            </a:r>
          </a:p>
          <a:p>
            <a:endParaRPr lang="en-US" b="0" baseline="0" dirty="0" smtClean="0"/>
          </a:p>
          <a:p>
            <a:r>
              <a:rPr lang="en-US" b="0" baseline="0" dirty="0" smtClean="0"/>
              <a:t>You can also use the </a:t>
            </a:r>
            <a:r>
              <a:rPr lang="en-US" b="1" baseline="0" dirty="0" smtClean="0"/>
              <a:t>Simple Query Wizard</a:t>
            </a:r>
            <a:r>
              <a:rPr lang="en-US" b="0" baseline="0" dirty="0" smtClean="0"/>
              <a:t>, which provides dialog boxes to guide you through the query design process. </a:t>
            </a:r>
          </a:p>
          <a:p>
            <a:endParaRPr lang="en-US" b="0" baseline="0" dirty="0" smtClean="0"/>
          </a:p>
          <a:p>
            <a:r>
              <a:rPr lang="en-US" b="0" baseline="0" dirty="0" smtClean="0"/>
              <a:t>After you have finished creating your design, you can display the output in the Datasheet view. </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query results in Datasheet view show 9 records of only accounts with a balance of greater than $5,000.  </a:t>
            </a: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field</a:t>
            </a:r>
            <a:r>
              <a:rPr lang="en-US" b="1" baseline="0" dirty="0" smtClean="0"/>
              <a:t> data type</a:t>
            </a:r>
            <a:r>
              <a:rPr lang="en-US" b="0" baseline="0" dirty="0" smtClean="0"/>
              <a:t> determines which delimiters are required for the criterion of a field.  Delimiters are special characters that surround the criterion’s value. </a:t>
            </a:r>
          </a:p>
          <a:p>
            <a:endParaRPr lang="en-US" b="0" baseline="0" dirty="0" smtClean="0"/>
          </a:p>
          <a:p>
            <a:r>
              <a:rPr lang="en-US" b="0" baseline="0" dirty="0" smtClean="0"/>
              <a:t>For example, criteria for a:</a:t>
            </a:r>
          </a:p>
          <a:p>
            <a:pPr marL="228600" indent="-228600">
              <a:buAutoNum type="arabicPeriod"/>
            </a:pPr>
            <a:r>
              <a:rPr lang="en-US" b="0" baseline="0" dirty="0" smtClean="0"/>
              <a:t>data type must be enclosed in quotes.</a:t>
            </a:r>
          </a:p>
          <a:p>
            <a:pPr marL="228600" indent="-228600">
              <a:buAutoNum type="arabicPeriod"/>
            </a:pPr>
            <a:r>
              <a:rPr lang="en-US" b="0" baseline="0" dirty="0" smtClean="0"/>
              <a:t>date/time data type must be enclosed in pound (#) signs.  (Example: #10/14/2012#)</a:t>
            </a:r>
          </a:p>
          <a:p>
            <a:pPr marL="228600" indent="-228600">
              <a:buAutoNum type="arabicPeriod"/>
            </a:pPr>
            <a:r>
              <a:rPr lang="en-US" b="0" baseline="0" dirty="0" smtClean="0"/>
              <a:t>number data type (numeric, currency or AutoNumber fields) require no delimiters.  </a:t>
            </a:r>
          </a:p>
          <a:p>
            <a:pPr marL="228600" indent="-228600">
              <a:buAutoNum type="arabicPeriod"/>
            </a:pPr>
            <a:endParaRPr lang="en-US" b="0" baseline="0" dirty="0" smtClean="0"/>
          </a:p>
          <a:p>
            <a:r>
              <a:rPr lang="en-US" b="0" baseline="0" dirty="0" smtClean="0"/>
              <a:t>Numeric fields can also be entered with or without a decimal point, and with or without a minus sign; however, commas and dollar signs are not allowed.  Dates should be in the mm/dd/yyyy format.  For the Yes/No field, you can enter </a:t>
            </a:r>
            <a:r>
              <a:rPr lang="en-US" b="1" baseline="0" dirty="0" smtClean="0"/>
              <a:t>Yes</a:t>
            </a:r>
            <a:r>
              <a:rPr lang="en-US" b="0" baseline="0" dirty="0" smtClean="0"/>
              <a:t> or </a:t>
            </a:r>
            <a:r>
              <a:rPr lang="en-US" b="1" baseline="0" dirty="0" smtClean="0"/>
              <a:t>No</a:t>
            </a:r>
            <a:r>
              <a:rPr lang="en-US" b="0"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Developing</a:t>
            </a:r>
            <a:r>
              <a:rPr lang="en-US" baseline="0" dirty="0" smtClean="0"/>
              <a:t> a good database design begins with creating well-designed tables. Tables provide the framework for all of the activities you perform in a database.   If the tables are poorly-designed, the database will be as well. </a:t>
            </a:r>
            <a:r>
              <a:rPr lang="en-US" dirty="0" smtClean="0"/>
              <a:t>In the first chapter, we defined tables as collections</a:t>
            </a:r>
            <a:r>
              <a:rPr lang="en-US" baseline="0" dirty="0" smtClean="0"/>
              <a:t> of records. Here we expand the definition.</a:t>
            </a:r>
            <a:r>
              <a:rPr lang="en-US" dirty="0" smtClean="0"/>
              <a:t> </a:t>
            </a:r>
            <a:endParaRPr lang="en-US" baseline="0" dirty="0" smtClean="0"/>
          </a:p>
          <a:p>
            <a:endParaRPr lang="en-US" baseline="0" dirty="0" smtClean="0"/>
          </a:p>
          <a:p>
            <a:r>
              <a:rPr lang="en-US" baseline="0" dirty="0" smtClean="0"/>
              <a:t>A </a:t>
            </a:r>
            <a:r>
              <a:rPr lang="en-US" b="1" baseline="0" dirty="0" smtClean="0"/>
              <a:t>table</a:t>
            </a:r>
            <a:r>
              <a:rPr lang="en-US" b="0" baseline="0" dirty="0" smtClean="0"/>
              <a:t> is a storage location in a database that holds related information. A table consists of records, and each record is made up of one or more fields. </a:t>
            </a:r>
          </a:p>
          <a:p>
            <a:endParaRPr lang="en-US" b="0" baseline="0" dirty="0" smtClean="0"/>
          </a:p>
          <a:p>
            <a:r>
              <a:rPr lang="en-US" b="0" baseline="0" dirty="0" smtClean="0"/>
              <a:t>Often, we have to look at the database (or table) from the results, instead of just how the data will be entered by the user.  As an example, imagine if you were creating a table of your family and friends, so that you send them holiday, birthday and anniversary cards in a timely fashion. Would you need to separate the address into the fields street number, street name, apartment or floor number, etc.?  Of course not. All you would need is street address.</a:t>
            </a:r>
          </a:p>
          <a:p>
            <a:endParaRPr lang="en-US" b="0" baseline="0" dirty="0" smtClean="0"/>
          </a:p>
          <a:p>
            <a:r>
              <a:rPr lang="en-US" b="0" baseline="0" dirty="0" smtClean="0"/>
              <a:t>A utility company, on the other hand, would need that kind of detail to determine where outages are located and how widespread the outage might be.  They would need to know the street name, and separately, the street number and/or apartment complex and number to determine how widespread the outage might be. </a:t>
            </a:r>
          </a:p>
          <a:p>
            <a:endParaRPr lang="en-US" b="0" baseline="0" dirty="0" smtClean="0"/>
          </a:p>
          <a:p>
            <a:r>
              <a:rPr lang="en-US" b="0" baseline="0" dirty="0" smtClean="0"/>
              <a:t>As a result, we must sometimes look at the end—the output that is needed from the tables, rather than just looking at how we will input the raw data.</a:t>
            </a:r>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Wildcards</a:t>
            </a:r>
            <a:r>
              <a:rPr lang="en-US" b="0" baseline="0" dirty="0" smtClean="0"/>
              <a:t> are special characters that can represent one or more characters in a text value, which are entered in the Criteria row of a query.</a:t>
            </a:r>
          </a:p>
          <a:p>
            <a:endParaRPr lang="en-US" b="0" baseline="0" dirty="0" smtClean="0"/>
          </a:p>
          <a:p>
            <a:r>
              <a:rPr lang="en-US" b="0" baseline="0" dirty="0" smtClean="0"/>
              <a:t>Types of Wildcards include:</a:t>
            </a:r>
          </a:p>
          <a:p>
            <a:pPr marL="228600" indent="-228600">
              <a:buAutoNum type="arabicPeriod"/>
            </a:pPr>
            <a:r>
              <a:rPr lang="en-US" b="0" baseline="0" dirty="0" smtClean="0"/>
              <a:t>The question mark (?)</a:t>
            </a:r>
            <a:r>
              <a:rPr lang="en-US" b="0" baseline="0" dirty="0" smtClean="0">
                <a:latin typeface="Times New Roman"/>
                <a:cs typeface="Times New Roman"/>
              </a:rPr>
              <a:t>—</a:t>
            </a:r>
            <a:r>
              <a:rPr lang="en-US" b="0" baseline="0" dirty="0" smtClean="0"/>
              <a:t>used to stand for a single character in the same position as the question mark (Example: </a:t>
            </a:r>
            <a:r>
              <a:rPr lang="en-US" b="0" i="1" baseline="0" dirty="0" smtClean="0"/>
              <a:t>H?LL</a:t>
            </a:r>
            <a:r>
              <a:rPr lang="en-US" b="0" baseline="0" dirty="0" smtClean="0"/>
              <a:t> will return </a:t>
            </a:r>
            <a:r>
              <a:rPr lang="en-US" b="0" i="1" baseline="0" dirty="0" smtClean="0"/>
              <a:t>Hall</a:t>
            </a:r>
            <a:r>
              <a:rPr lang="en-US" b="0" i="0" baseline="0" dirty="0" smtClean="0"/>
              <a:t>, </a:t>
            </a:r>
            <a:r>
              <a:rPr lang="en-US" b="0" i="1" baseline="0" dirty="0" smtClean="0"/>
              <a:t>Hill</a:t>
            </a:r>
            <a:r>
              <a:rPr lang="en-US" b="0" i="0" baseline="0" dirty="0" smtClean="0"/>
              <a:t>, and </a:t>
            </a:r>
            <a:r>
              <a:rPr lang="en-US" b="0" i="1" baseline="0" dirty="0" smtClean="0"/>
              <a:t>Hull</a:t>
            </a:r>
            <a:r>
              <a:rPr lang="en-US" b="0" i="0" baseline="0" dirty="0" smtClean="0"/>
              <a:t>).</a:t>
            </a:r>
          </a:p>
          <a:p>
            <a:pPr marL="228600" indent="-228600">
              <a:buAutoNum type="arabicPeriod"/>
            </a:pPr>
            <a:r>
              <a:rPr lang="en-US" b="0" i="0" baseline="0" dirty="0" smtClean="0"/>
              <a:t>The asterisk (*)</a:t>
            </a:r>
            <a:r>
              <a:rPr lang="en-US" b="0" i="0" baseline="0" dirty="0" smtClean="0">
                <a:latin typeface="Times New Roman"/>
                <a:cs typeface="Times New Roman"/>
              </a:rPr>
              <a:t>—</a:t>
            </a:r>
            <a:r>
              <a:rPr lang="en-US" b="0" i="0" baseline="0" dirty="0" smtClean="0"/>
              <a:t>used to stand for any number of characters in the same position as the asterisk (Example: </a:t>
            </a:r>
            <a:r>
              <a:rPr lang="en-US" b="0" i="1" baseline="0" dirty="0" smtClean="0"/>
              <a:t>S*nd</a:t>
            </a:r>
            <a:r>
              <a:rPr lang="en-US" b="0" i="0" baseline="0" dirty="0" smtClean="0"/>
              <a:t> will return </a:t>
            </a:r>
            <a:r>
              <a:rPr lang="en-US" b="0" i="1" baseline="0" dirty="0" smtClean="0"/>
              <a:t>Sand</a:t>
            </a:r>
            <a:r>
              <a:rPr lang="en-US" b="0" i="0" baseline="0" dirty="0" smtClean="0"/>
              <a:t>, </a:t>
            </a:r>
            <a:r>
              <a:rPr lang="en-US" b="0" i="1" baseline="0" dirty="0" smtClean="0"/>
              <a:t>Stand</a:t>
            </a:r>
            <a:r>
              <a:rPr lang="en-US" b="0" i="0" baseline="0" dirty="0" smtClean="0"/>
              <a:t>, and </a:t>
            </a:r>
            <a:r>
              <a:rPr lang="en-US" b="0" i="1" baseline="0" dirty="0" smtClean="0"/>
              <a:t>StoryLand</a:t>
            </a:r>
            <a:r>
              <a:rPr lang="en-US" b="0" i="0" baseline="0" dirty="0" smtClean="0"/>
              <a:t>).</a:t>
            </a:r>
          </a:p>
          <a:p>
            <a:pPr marL="228600" indent="-228600">
              <a:buAutoNum type="arabicPeriod"/>
            </a:pPr>
            <a:endParaRPr lang="en-US" b="1"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t>
            </a:r>
            <a:r>
              <a:rPr lang="en-US" b="1" dirty="0" smtClean="0"/>
              <a:t>operator</a:t>
            </a:r>
            <a:r>
              <a:rPr lang="en-US" b="0" dirty="0" smtClean="0"/>
              <a:t> is used to </a:t>
            </a:r>
            <a:r>
              <a:rPr lang="en-US" baseline="0" dirty="0" smtClean="0"/>
              <a:t>limit the results of a query. Comparison operator examples include equals to (=), greater than (&gt;), less than (&lt;), greater than or equal to (&gt;=), and less than or equal to (&lt;=), and not equals to (&lt;&gt;). Arithmetic operators include addition (+), subtraction (-), multiply (*), and division (/). </a:t>
            </a:r>
          </a:p>
          <a:p>
            <a:endParaRPr lang="en-US" baseline="0" dirty="0" smtClean="0"/>
          </a:p>
          <a:p>
            <a:r>
              <a:rPr lang="en-US" baseline="0" dirty="0" smtClean="0"/>
              <a:t>An </a:t>
            </a:r>
            <a:r>
              <a:rPr lang="en-US" b="1" baseline="0" dirty="0" smtClean="0"/>
              <a:t>operand</a:t>
            </a:r>
            <a:r>
              <a:rPr lang="en-US" b="0" baseline="0" dirty="0" smtClean="0"/>
              <a:t> is the part of the expression that is being operated on; for example, the value stored in a field. </a:t>
            </a:r>
            <a:endParaRPr lang="en-US" dirty="0" smtClean="0"/>
          </a:p>
          <a:p>
            <a:pPr indent="-457200">
              <a:buFont typeface="Arial" pitchFamily="34" charset="0"/>
              <a:buChar char="•"/>
            </a:pPr>
            <a:r>
              <a:rPr lang="en-US" sz="1200" kern="1200" baseline="0" dirty="0" smtClean="0">
                <a:solidFill>
                  <a:schemeClr val="tx1"/>
                </a:solidFill>
                <a:latin typeface="+mn-lt"/>
                <a:ea typeface="+mn-ea"/>
                <a:cs typeface="+mn-cs"/>
              </a:rPr>
              <a:t>Use </a:t>
            </a:r>
            <a:r>
              <a:rPr lang="en-US" sz="1200" b="1" kern="1200" baseline="0" dirty="0" smtClean="0">
                <a:solidFill>
                  <a:schemeClr val="tx1"/>
                </a:solidFill>
                <a:latin typeface="+mn-lt"/>
                <a:ea typeface="+mn-ea"/>
                <a:cs typeface="+mn-cs"/>
              </a:rPr>
              <a:t>&gt;10 </a:t>
            </a:r>
            <a:r>
              <a:rPr lang="en-US" sz="1200" kern="1200" baseline="0" dirty="0" smtClean="0">
                <a:solidFill>
                  <a:schemeClr val="tx1"/>
                </a:solidFill>
                <a:latin typeface="+mn-lt"/>
                <a:ea typeface="+mn-ea"/>
                <a:cs typeface="+mn-cs"/>
              </a:rPr>
              <a:t>For a Price field, items with a price over $10.00.</a:t>
            </a:r>
          </a:p>
          <a:p>
            <a:pPr indent="-457200">
              <a:buFont typeface="Arial" pitchFamily="34" charset="0"/>
              <a:buChar char="•"/>
            </a:pPr>
            <a:r>
              <a:rPr lang="en-US" sz="1200" kern="1200" baseline="0" dirty="0" smtClean="0">
                <a:solidFill>
                  <a:schemeClr val="tx1"/>
                </a:solidFill>
                <a:latin typeface="+mn-lt"/>
                <a:ea typeface="+mn-ea"/>
                <a:cs typeface="+mn-cs"/>
              </a:rPr>
              <a:t>Use </a:t>
            </a:r>
            <a:r>
              <a:rPr lang="en-US" sz="1200" b="1" kern="1200" baseline="0" dirty="0" smtClean="0">
                <a:solidFill>
                  <a:schemeClr val="tx1"/>
                </a:solidFill>
                <a:latin typeface="+mn-lt"/>
                <a:ea typeface="+mn-ea"/>
                <a:cs typeface="+mn-cs"/>
              </a:rPr>
              <a:t>&lt;10 </a:t>
            </a:r>
            <a:r>
              <a:rPr lang="en-US" sz="1200" kern="1200" baseline="0" dirty="0" smtClean="0">
                <a:solidFill>
                  <a:schemeClr val="tx1"/>
                </a:solidFill>
                <a:latin typeface="+mn-lt"/>
                <a:ea typeface="+mn-ea"/>
                <a:cs typeface="+mn-cs"/>
              </a:rPr>
              <a:t>for a Price field, items with a price under $10.00.</a:t>
            </a:r>
          </a:p>
          <a:p>
            <a:pPr indent="-457200">
              <a:buFont typeface="Arial" pitchFamily="34" charset="0"/>
              <a:buChar char="•"/>
            </a:pPr>
            <a:r>
              <a:rPr lang="en-US" sz="1200" kern="1200" baseline="0" dirty="0" smtClean="0">
                <a:solidFill>
                  <a:schemeClr val="tx1"/>
                </a:solidFill>
                <a:latin typeface="+mn-lt"/>
                <a:ea typeface="+mn-ea"/>
                <a:cs typeface="+mn-cs"/>
              </a:rPr>
              <a:t>Use </a:t>
            </a:r>
            <a:r>
              <a:rPr lang="en-US" sz="1200" b="1" kern="1200" baseline="0" dirty="0" smtClean="0">
                <a:solidFill>
                  <a:schemeClr val="tx1"/>
                </a:solidFill>
                <a:latin typeface="+mn-lt"/>
                <a:ea typeface="+mn-ea"/>
                <a:cs typeface="+mn-cs"/>
              </a:rPr>
              <a:t>&gt;=10 </a:t>
            </a:r>
            <a:r>
              <a:rPr lang="en-US" sz="1200" kern="1200" baseline="0" dirty="0" smtClean="0">
                <a:solidFill>
                  <a:schemeClr val="tx1"/>
                </a:solidFill>
                <a:latin typeface="+mn-lt"/>
                <a:ea typeface="+mn-ea"/>
                <a:cs typeface="+mn-cs"/>
              </a:rPr>
              <a:t>for a Price field, items with a price of at least $10.00.</a:t>
            </a:r>
          </a:p>
          <a:p>
            <a:pPr indent="-457200">
              <a:buFont typeface="Arial" pitchFamily="34" charset="0"/>
              <a:buChar char="•"/>
            </a:pPr>
            <a:r>
              <a:rPr lang="en-US" sz="1200" kern="1200" baseline="0" dirty="0" smtClean="0">
                <a:solidFill>
                  <a:schemeClr val="tx1"/>
                </a:solidFill>
                <a:latin typeface="+mn-lt"/>
                <a:ea typeface="+mn-ea"/>
                <a:cs typeface="+mn-cs"/>
              </a:rPr>
              <a:t>Use </a:t>
            </a:r>
            <a:r>
              <a:rPr lang="en-US" sz="1200" b="1" kern="1200" baseline="0" dirty="0" smtClean="0">
                <a:solidFill>
                  <a:schemeClr val="tx1"/>
                </a:solidFill>
                <a:latin typeface="+mn-lt"/>
                <a:ea typeface="+mn-ea"/>
                <a:cs typeface="+mn-cs"/>
              </a:rPr>
              <a:t>&lt;=10 </a:t>
            </a:r>
            <a:r>
              <a:rPr lang="en-US" sz="1200" kern="1200" baseline="0" dirty="0" smtClean="0">
                <a:solidFill>
                  <a:schemeClr val="tx1"/>
                </a:solidFill>
                <a:latin typeface="+mn-lt"/>
                <a:ea typeface="+mn-ea"/>
                <a:cs typeface="+mn-cs"/>
              </a:rPr>
              <a:t>for a Price field, items with a price of $10.00 or less.</a:t>
            </a:r>
          </a:p>
          <a:p>
            <a:pPr indent="-457200">
              <a:buFont typeface="Arial" pitchFamily="34" charset="0"/>
              <a:buChar char="•"/>
            </a:pPr>
            <a:r>
              <a:rPr lang="en-US" sz="1200" kern="1200" baseline="0" dirty="0" smtClean="0">
                <a:solidFill>
                  <a:schemeClr val="tx1"/>
                </a:solidFill>
                <a:latin typeface="+mn-lt"/>
                <a:ea typeface="+mn-ea"/>
                <a:cs typeface="+mn-cs"/>
              </a:rPr>
              <a:t>Use </a:t>
            </a:r>
            <a:r>
              <a:rPr lang="en-US" sz="1200" b="1" kern="1200" baseline="0" dirty="0" smtClean="0">
                <a:solidFill>
                  <a:schemeClr val="tx1"/>
                </a:solidFill>
                <a:latin typeface="+mn-lt"/>
                <a:ea typeface="+mn-ea"/>
                <a:cs typeface="+mn-cs"/>
              </a:rPr>
              <a:t>=10 </a:t>
            </a:r>
            <a:r>
              <a:rPr lang="en-US" sz="1200" kern="1200" baseline="0" dirty="0" smtClean="0">
                <a:solidFill>
                  <a:schemeClr val="tx1"/>
                </a:solidFill>
                <a:latin typeface="+mn-lt"/>
                <a:ea typeface="+mn-ea"/>
                <a:cs typeface="+mn-cs"/>
              </a:rPr>
              <a:t>for a Price field, items with a price of exactly $10.00.</a:t>
            </a:r>
          </a:p>
          <a:p>
            <a:pPr indent="-457200">
              <a:buFont typeface="Arial" pitchFamily="34" charset="0"/>
              <a:buChar char="•"/>
            </a:pPr>
            <a:r>
              <a:rPr lang="en-US" sz="1200" kern="1200" baseline="0" dirty="0" smtClean="0">
                <a:solidFill>
                  <a:schemeClr val="tx1"/>
                </a:solidFill>
                <a:latin typeface="+mn-lt"/>
                <a:ea typeface="+mn-ea"/>
                <a:cs typeface="+mn-cs"/>
              </a:rPr>
              <a:t>Use </a:t>
            </a:r>
            <a:r>
              <a:rPr lang="en-US" sz="1200" b="1" kern="1200" baseline="0" dirty="0" smtClean="0">
                <a:solidFill>
                  <a:schemeClr val="tx1"/>
                </a:solidFill>
                <a:latin typeface="+mn-lt"/>
                <a:ea typeface="+mn-ea"/>
                <a:cs typeface="+mn-cs"/>
              </a:rPr>
              <a:t>&lt;&gt;10</a:t>
            </a:r>
            <a:r>
              <a:rPr lang="en-US" sz="1200" kern="1200" baseline="0" dirty="0" smtClean="0">
                <a:solidFill>
                  <a:schemeClr val="tx1"/>
                </a:solidFill>
                <a:latin typeface="+mn-lt"/>
                <a:ea typeface="+mn-ea"/>
                <a:cs typeface="+mn-cs"/>
              </a:rPr>
              <a:t> for a Price field, items with a price not equal to $10.00.</a:t>
            </a:r>
          </a:p>
          <a:p>
            <a:pPr indent="-457200">
              <a:buFont typeface="Arial" pitchFamily="34" charset="0"/>
              <a:buChar char="•"/>
            </a:pPr>
            <a:r>
              <a:rPr lang="en-US" sz="1200" kern="1200" baseline="0" dirty="0" smtClean="0">
                <a:solidFill>
                  <a:schemeClr val="tx1"/>
                </a:solidFill>
                <a:latin typeface="+mn-lt"/>
                <a:ea typeface="+mn-ea"/>
                <a:cs typeface="+mn-cs"/>
              </a:rPr>
              <a:t>Use </a:t>
            </a:r>
            <a:r>
              <a:rPr lang="en-US" sz="1200" b="1" kern="1200" baseline="0" dirty="0" smtClean="0">
                <a:solidFill>
                  <a:schemeClr val="tx1"/>
                </a:solidFill>
                <a:latin typeface="+mn-lt"/>
                <a:ea typeface="+mn-ea"/>
                <a:cs typeface="+mn-cs"/>
              </a:rPr>
              <a:t>#2/2/2012# </a:t>
            </a:r>
            <a:r>
              <a:rPr lang="en-US" sz="1200" kern="1200" baseline="0" dirty="0" smtClean="0">
                <a:solidFill>
                  <a:schemeClr val="tx1"/>
                </a:solidFill>
                <a:latin typeface="+mn-lt"/>
                <a:ea typeface="+mn-ea"/>
                <a:cs typeface="+mn-cs"/>
              </a:rPr>
              <a:t>for a field with a Date/Time data type, such as a ShippedDate field, orders shipped on February 2, 2012.</a:t>
            </a:r>
          </a:p>
          <a:p>
            <a:pPr indent="-457200">
              <a:buFont typeface="Arial" pitchFamily="34" charset="0"/>
              <a:buChar char="•"/>
            </a:pPr>
            <a:r>
              <a:rPr lang="en-US" sz="1200" kern="1200" baseline="0" dirty="0" smtClean="0">
                <a:solidFill>
                  <a:schemeClr val="tx1"/>
                </a:solidFill>
                <a:latin typeface="+mn-lt"/>
                <a:ea typeface="+mn-ea"/>
                <a:cs typeface="+mn-cs"/>
              </a:rPr>
              <a:t>Use </a:t>
            </a:r>
            <a:r>
              <a:rPr lang="en-US" sz="1200" b="1" kern="1200" baseline="0" dirty="0" smtClean="0">
                <a:solidFill>
                  <a:schemeClr val="tx1"/>
                </a:solidFill>
                <a:latin typeface="+mn-lt"/>
                <a:ea typeface="+mn-ea"/>
                <a:cs typeface="+mn-cs"/>
              </a:rPr>
              <a:t>“Harry” </a:t>
            </a:r>
            <a:r>
              <a:rPr lang="en-US" sz="1200" kern="1200" baseline="0" dirty="0" smtClean="0">
                <a:solidFill>
                  <a:schemeClr val="tx1"/>
                </a:solidFill>
                <a:latin typeface="+mn-lt"/>
                <a:ea typeface="+mn-ea"/>
                <a:cs typeface="+mn-cs"/>
              </a:rPr>
              <a:t>for a text field, find the name Harry.</a:t>
            </a:r>
          </a:p>
          <a:p>
            <a:pPr indent="-457200">
              <a:buFont typeface="Arial" pitchFamily="34" charset="0"/>
              <a:buChar char="•"/>
            </a:pPr>
            <a:r>
              <a:rPr lang="en-US" sz="1200" kern="1200" baseline="0" dirty="0" smtClean="0">
                <a:solidFill>
                  <a:schemeClr val="tx1"/>
                </a:solidFill>
                <a:latin typeface="+mn-lt"/>
                <a:ea typeface="+mn-ea"/>
                <a:cs typeface="+mn-cs"/>
              </a:rPr>
              <a:t>Use </a:t>
            </a:r>
            <a:r>
              <a:rPr lang="en-US" sz="1200" b="1" kern="1200" baseline="0" dirty="0" smtClean="0">
                <a:solidFill>
                  <a:schemeClr val="tx1"/>
                </a:solidFill>
                <a:latin typeface="+mn-lt"/>
                <a:ea typeface="+mn-ea"/>
                <a:cs typeface="+mn-cs"/>
              </a:rPr>
              <a:t>Date( ) </a:t>
            </a:r>
            <a:r>
              <a:rPr lang="en-US" sz="1200" kern="1200" baseline="0" dirty="0" smtClean="0">
                <a:solidFill>
                  <a:schemeClr val="tx1"/>
                </a:solidFill>
                <a:latin typeface="+mn-lt"/>
                <a:ea typeface="+mn-ea"/>
                <a:cs typeface="+mn-cs"/>
              </a:rPr>
              <a:t>for an OrderDate field, orders for today’s date.</a:t>
            </a:r>
          </a:p>
          <a:p>
            <a:pPr indent="-457200">
              <a:buFont typeface="Arial" pitchFamily="34" charset="0"/>
              <a:buChar char="•"/>
            </a:pPr>
            <a:r>
              <a:rPr lang="en-US" sz="1200" kern="1200" baseline="0" dirty="0" smtClean="0">
                <a:solidFill>
                  <a:schemeClr val="tx1"/>
                </a:solidFill>
                <a:latin typeface="+mn-lt"/>
                <a:ea typeface="+mn-ea"/>
                <a:cs typeface="+mn-cs"/>
              </a:rPr>
              <a:t>Use </a:t>
            </a:r>
            <a:r>
              <a:rPr lang="en-US" sz="1200" b="1" kern="1200" baseline="0" dirty="0" smtClean="0">
                <a:solidFill>
                  <a:schemeClr val="tx1"/>
                </a:solidFill>
                <a:latin typeface="+mn-lt"/>
                <a:ea typeface="+mn-ea"/>
                <a:cs typeface="+mn-cs"/>
              </a:rPr>
              <a:t>Between #1/1/2012# and #3/31/2012# </a:t>
            </a:r>
            <a:r>
              <a:rPr lang="en-US" sz="1200" kern="1200" baseline="0" dirty="0" smtClean="0">
                <a:solidFill>
                  <a:schemeClr val="tx1"/>
                </a:solidFill>
                <a:latin typeface="+mn-lt"/>
                <a:ea typeface="+mn-ea"/>
                <a:cs typeface="+mn-cs"/>
              </a:rPr>
              <a:t>for a specified interval between a start and end date, including the start and end dates.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Occasionally,</a:t>
            </a:r>
            <a:r>
              <a:rPr lang="en-US" baseline="0" dirty="0" smtClean="0"/>
              <a:t> you will want to find what is missing from your data, rather than what is there. To do this, we use the </a:t>
            </a:r>
            <a:r>
              <a:rPr lang="en-US" b="1" baseline="0" dirty="0" smtClean="0"/>
              <a:t>Null</a:t>
            </a:r>
            <a:r>
              <a:rPr lang="en-US" b="0" baseline="0" dirty="0" smtClean="0"/>
              <a:t> and </a:t>
            </a:r>
            <a:r>
              <a:rPr lang="en-US" b="1" baseline="0" dirty="0" smtClean="0"/>
              <a:t>Is Not Null</a:t>
            </a:r>
            <a:r>
              <a:rPr lang="en-US" b="0" baseline="0" dirty="0" smtClean="0"/>
              <a:t> options to test text fields. </a:t>
            </a:r>
          </a:p>
          <a:p>
            <a:endParaRPr lang="en-US" b="0" baseline="0" dirty="0" smtClean="0"/>
          </a:p>
          <a:p>
            <a:r>
              <a:rPr lang="en-US" b="0" baseline="0" dirty="0" smtClean="0"/>
              <a:t>You might want to check to see which records have missing names or missing phone numbers. The </a:t>
            </a:r>
            <a:r>
              <a:rPr lang="en-US" b="1" baseline="0" dirty="0" smtClean="0"/>
              <a:t>Is Null</a:t>
            </a:r>
            <a:r>
              <a:rPr lang="en-US" b="0" baseline="0" dirty="0" smtClean="0"/>
              <a:t> expression will find records that are blank.  The </a:t>
            </a:r>
            <a:r>
              <a:rPr lang="en-US" b="1" baseline="0" dirty="0" smtClean="0"/>
              <a:t>Is Not Null</a:t>
            </a:r>
            <a:r>
              <a:rPr lang="en-US" b="0" baseline="0" dirty="0" smtClean="0"/>
              <a:t> expression will find records that are not blank</a:t>
            </a:r>
            <a:r>
              <a:rPr lang="en-US" b="0" baseline="0" dirty="0" smtClean="0">
                <a:latin typeface="Times New Roman"/>
                <a:cs typeface="Times New Roman"/>
              </a:rPr>
              <a:t>—</a:t>
            </a:r>
            <a:r>
              <a:rPr lang="en-US" b="0" baseline="0" dirty="0" smtClean="0"/>
              <a:t>in other words, that have a value in them.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query sort order</a:t>
            </a:r>
            <a:r>
              <a:rPr lang="en-US" b="0" dirty="0" smtClean="0"/>
              <a:t> determines the order of records in a query’s Data</a:t>
            </a:r>
            <a:r>
              <a:rPr lang="en-US" b="0" baseline="0" dirty="0" smtClean="0"/>
              <a:t>sheet view.  You can change the order of records; the order is determined from left to right.  </a:t>
            </a:r>
          </a:p>
          <a:p>
            <a:endParaRPr lang="en-US" b="0" baseline="0" dirty="0" smtClean="0"/>
          </a:p>
          <a:p>
            <a:r>
              <a:rPr lang="en-US" b="0" baseline="0" dirty="0" smtClean="0"/>
              <a:t>To establish your sort order, you can move columns to place them in the order you want, but it’s usually more efficient to consider the order when first creating the query. For example, a query sorted by Lastname and then by Firstname must have those two fields in the correct order in the design grid.</a:t>
            </a:r>
          </a:p>
          <a:p>
            <a:endParaRPr lang="en-US" b="0" baseline="0" dirty="0" smtClean="0"/>
          </a:p>
          <a:p>
            <a:r>
              <a:rPr lang="en-US" b="0" baseline="0" dirty="0" smtClean="0"/>
              <a:t>If you do need to change the order, however, you only need to select the column with the column selector (the thin strip just above the field name), drag the column to where you want it, and then release the mouse. </a:t>
            </a:r>
          </a:p>
          <a:p>
            <a:endParaRPr lang="en-US" b="0" baseline="0" dirty="0" smtClean="0"/>
          </a:p>
          <a:p>
            <a:r>
              <a:rPr lang="en-US" b="0" baseline="0" dirty="0" smtClean="0"/>
              <a:t>You can also insert new columns in between two existing columns by clicking on the column to the right of where you want the new column, and then clicking on Insert Columns in the Query Setup group. The new column will be inserted to the left of the selected column.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three additional operators that are very useful to query design. They are the </a:t>
            </a:r>
            <a:r>
              <a:rPr lang="en-US" b="1" dirty="0" smtClean="0"/>
              <a:t>AND</a:t>
            </a:r>
            <a:r>
              <a:rPr lang="en-US" dirty="0" smtClean="0"/>
              <a:t>, </a:t>
            </a:r>
            <a:r>
              <a:rPr lang="en-US" b="1" dirty="0" smtClean="0"/>
              <a:t>OR</a:t>
            </a:r>
            <a:r>
              <a:rPr lang="en-US" dirty="0" smtClean="0"/>
              <a:t>, and </a:t>
            </a:r>
            <a:r>
              <a:rPr lang="en-US" b="1" dirty="0" smtClean="0"/>
              <a:t>NOT</a:t>
            </a:r>
            <a:r>
              <a:rPr lang="en-US" dirty="0" smtClean="0"/>
              <a:t> operators.</a:t>
            </a:r>
          </a:p>
          <a:p>
            <a:endParaRPr lang="en-US" dirty="0" smtClean="0"/>
          </a:p>
          <a:p>
            <a:r>
              <a:rPr lang="en-US" dirty="0" smtClean="0"/>
              <a:t>The </a:t>
            </a:r>
            <a:r>
              <a:rPr lang="en-US" b="1" dirty="0" smtClean="0"/>
              <a:t>AND</a:t>
            </a:r>
            <a:r>
              <a:rPr lang="en-US" b="0" baseline="0" dirty="0" smtClean="0"/>
              <a:t> </a:t>
            </a:r>
            <a:r>
              <a:rPr lang="en-US" b="1" baseline="0" dirty="0" smtClean="0"/>
              <a:t>operator</a:t>
            </a:r>
            <a:r>
              <a:rPr lang="en-US" b="0" baseline="0" dirty="0" smtClean="0"/>
              <a:t> returns only records that meet all criteria.</a:t>
            </a:r>
          </a:p>
          <a:p>
            <a:r>
              <a:rPr lang="en-US" b="0" baseline="0" dirty="0" smtClean="0"/>
              <a:t>          For example:  When the criteria are in the same row of the query design grid, Access interprets the instructions using the </a:t>
            </a:r>
            <a:r>
              <a:rPr lang="en-US" b="1" baseline="0" dirty="0" smtClean="0"/>
              <a:t>AND operator</a:t>
            </a:r>
            <a:r>
              <a:rPr lang="en-US" b="0" baseline="0" dirty="0" smtClean="0"/>
              <a:t>. </a:t>
            </a:r>
          </a:p>
          <a:p>
            <a:endParaRPr lang="en-US" b="0" baseline="0" dirty="0" smtClean="0"/>
          </a:p>
          <a:p>
            <a:r>
              <a:rPr lang="en-US" b="0" baseline="0" dirty="0" smtClean="0"/>
              <a:t>The </a:t>
            </a:r>
            <a:r>
              <a:rPr lang="en-US" b="1" baseline="0" dirty="0" smtClean="0"/>
              <a:t>OR operator </a:t>
            </a:r>
            <a:r>
              <a:rPr lang="en-US" b="0" baseline="0" dirty="0" smtClean="0"/>
              <a:t>returns records meeting any of the specified criteria. </a:t>
            </a:r>
          </a:p>
          <a:p>
            <a:pPr lvl="1"/>
            <a:r>
              <a:rPr lang="en-US" b="0" baseline="0" dirty="0" smtClean="0"/>
              <a:t>For example: When the criteria are positioned in different rows of the design grid, Access interprets the instructions using the </a:t>
            </a:r>
            <a:r>
              <a:rPr lang="en-US" b="1" baseline="0" dirty="0" smtClean="0"/>
              <a:t>OR operator</a:t>
            </a:r>
            <a:r>
              <a:rPr lang="en-US" b="0" baseline="0" dirty="0" smtClean="0"/>
              <a:t>. The results will return all records that satisfy any of the criteria listed.</a:t>
            </a:r>
          </a:p>
          <a:p>
            <a:endParaRPr lang="en-US" b="0" baseline="0" dirty="0" smtClean="0"/>
          </a:p>
          <a:p>
            <a:r>
              <a:rPr lang="en-US" b="0" baseline="0" dirty="0" smtClean="0"/>
              <a:t>The </a:t>
            </a:r>
            <a:r>
              <a:rPr lang="en-US" b="1" baseline="0" dirty="0" smtClean="0"/>
              <a:t>NOT operator </a:t>
            </a:r>
            <a:r>
              <a:rPr lang="en-US" b="0" baseline="0" dirty="0" smtClean="0"/>
              <a:t>returns all records except the specified criteria. </a:t>
            </a:r>
          </a:p>
          <a:p>
            <a:r>
              <a:rPr lang="en-US" b="0" baseline="0" dirty="0" smtClean="0"/>
              <a:t>         For example: Access will return all records except the specified criteria.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Running a query is accomplished by the </a:t>
            </a:r>
            <a:r>
              <a:rPr lang="en-US" b="1" baseline="0" dirty="0" smtClean="0"/>
              <a:t>Run command</a:t>
            </a:r>
            <a:r>
              <a:rPr lang="en-US" b="0" baseline="0" dirty="0" smtClean="0"/>
              <a:t> (the red exclamation point) in the results group. In simple queries, queries run quickly, but for larger databases, include all necessary fields and tables, but omit unnecessary fields as this will only make the query longer to process.</a:t>
            </a:r>
          </a:p>
          <a:p>
            <a:endParaRPr lang="en-US" b="0" baseline="0" dirty="0" smtClean="0"/>
          </a:p>
          <a:p>
            <a:r>
              <a:rPr lang="en-US" b="0" baseline="0" dirty="0" smtClean="0"/>
              <a:t>You can also run a query from the Navigation pane. Locate the query you want to run, and then double-click on the query. Results will appear as a tab in the main window. </a:t>
            </a:r>
            <a:endParaRPr lang="en-US" baseline="0" dirty="0" smtClean="0"/>
          </a:p>
          <a:p>
            <a:endParaRPr lang="en-US" dirty="0" smtClean="0"/>
          </a:p>
          <a:p>
            <a:r>
              <a:rPr lang="en-US" dirty="0" smtClean="0"/>
              <a:t>To launch the Query Wizard, click on the Create tab, and then click the Query Wizard command in the Macros &amp; Code group.</a:t>
            </a:r>
            <a:r>
              <a:rPr lang="en-US" baseline="0" dirty="0" smtClean="0"/>
              <a:t>  </a:t>
            </a:r>
            <a:r>
              <a:rPr lang="en-US" dirty="0" smtClean="0"/>
              <a:t>Next,</a:t>
            </a:r>
            <a:r>
              <a:rPr lang="en-US" baseline="0" dirty="0" smtClean="0"/>
              <a:t> </a:t>
            </a:r>
            <a:r>
              <a:rPr lang="en-US" dirty="0" smtClean="0"/>
              <a:t>select Simple</a:t>
            </a:r>
            <a:r>
              <a:rPr lang="en-US" baseline="0" dirty="0" smtClean="0"/>
              <a:t> Query Wizard from the Query Wizard dialog box.  Then, specify the tables or queries and fields needed in your query. When a table is selected, the available fields from that table are displayed in the Available Fields list box. At that point, select the necessary fields and add them to the Selected Fields list box using the directional arrows.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Query</a:t>
            </a:r>
            <a:r>
              <a:rPr lang="en-US" baseline="0" dirty="0" smtClean="0"/>
              <a:t> Wizard allows you to select from entering one field at a time, a table’s whole set of fields at one time, or to remove fields one at a time or remove all at one time. </a:t>
            </a:r>
          </a:p>
          <a:p>
            <a:endParaRPr lang="en-US" baseline="0" dirty="0" smtClean="0"/>
          </a:p>
          <a:p>
            <a:r>
              <a:rPr lang="en-US" baseline="0" dirty="0" smtClean="0"/>
              <a:t>The next dialog box allows you to choose from a query with detail, showing every field of every record or as a summary query. The summary query enables you to group data and view only summary records. </a:t>
            </a:r>
          </a:p>
          <a:p>
            <a:endParaRPr lang="en-US" baseline="0" dirty="0" smtClean="0"/>
          </a:p>
          <a:p>
            <a:r>
              <a:rPr lang="en-US" baseline="0" dirty="0" smtClean="0"/>
              <a:t>The last dialog box of the Query Wizard allows you to name your query and gives you the option to either open the query to view the results or to modify the query design. When naming queries, you should use a descriptive name.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Multi-table queries contain two or more</a:t>
            </a:r>
            <a:r>
              <a:rPr lang="en-US" baseline="0" dirty="0" smtClean="0"/>
              <a:t> tables. These queries can take advantage of relationships already established in your database. Actually, printing out your Relationship Report can help you when creating a multi-table query.</a:t>
            </a:r>
          </a:p>
          <a:p>
            <a:endParaRPr lang="en-US" baseline="0" dirty="0" smtClean="0"/>
          </a:p>
          <a:p>
            <a:r>
              <a:rPr lang="en-US" baseline="0" dirty="0" smtClean="0"/>
              <a:t>As you learned earlier, related tables are tables that are joined in a relationship using a common field. Sometimes, though, the names of common fields are not the same, and so, Access cannot create the automatic join. It is up to the user to manually create the join by dragging one field across to the related field in the related table. If there are no common fields, you might have to add a related table in order to access the related fields you want to use, without creating a join which would multiply the number of records in one table by the number of records in the second unrelated table. </a:t>
            </a:r>
          </a:p>
          <a:p>
            <a:endParaRPr lang="en-US" baseline="0" dirty="0" smtClean="0"/>
          </a:p>
          <a:p>
            <a:r>
              <a:rPr lang="en-US" baseline="0" dirty="0" smtClean="0"/>
              <a:t>Often one table may contain the core information that you need, but another table may contain the related data that makes the query relevant to the users. </a:t>
            </a:r>
          </a:p>
          <a:p>
            <a:endParaRPr lang="en-US" baseline="0" dirty="0" smtClean="0"/>
          </a:p>
          <a:p>
            <a:r>
              <a:rPr lang="en-US" baseline="0" dirty="0" smtClean="0"/>
              <a:t>Although similar to a single-table query, choosing the right tables and managing table relationships require additional skills. The process of adding and deleting a table’s fields from a query, though, is the same.  Unlike changes to a simple query changing the underlying table, changes to a multi-table query do not affect relationships because they are created and saved externally. </a:t>
            </a: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chapter introduced the concept of tables and query design. Tables and forms are used to input data, and to create queries and reports to extract information from the database in an organized and useful way. </a:t>
            </a:r>
            <a:r>
              <a:rPr lang="en-US" baseline="0" dirty="0" smtClean="0"/>
              <a:t> However, the</a:t>
            </a:r>
            <a:r>
              <a:rPr lang="en-US" dirty="0" smtClean="0"/>
              <a:t> information to be extracted</a:t>
            </a:r>
            <a:r>
              <a:rPr lang="en-US" baseline="0" dirty="0" smtClean="0"/>
              <a:t> </a:t>
            </a:r>
            <a:r>
              <a:rPr lang="en-US" dirty="0" smtClean="0"/>
              <a:t>is dependent on the quality of the underlying tables.</a:t>
            </a:r>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there any questions?</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mentioned in Chapter 1, there</a:t>
            </a:r>
            <a:r>
              <a:rPr lang="en-US" baseline="0" dirty="0" smtClean="0"/>
              <a:t> are two methods for creating databases:  from the data out to the information (bottom up), and from the information back down to the data (top down).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These are the six guidelines you should use when designing fields:</a:t>
            </a:r>
          </a:p>
          <a:p>
            <a:endParaRPr lang="en-US" dirty="0" smtClean="0"/>
          </a:p>
          <a:p>
            <a:pPr marL="514350" indent="-514350">
              <a:buFont typeface="+mj-lt"/>
              <a:buAutoNum type="arabicPeriod"/>
            </a:pPr>
            <a:r>
              <a:rPr lang="en-US" dirty="0" smtClean="0"/>
              <a:t>Include the necessary data</a:t>
            </a:r>
          </a:p>
          <a:p>
            <a:pPr marL="514350" indent="-514350">
              <a:buFont typeface="+mj-lt"/>
              <a:buAutoNum type="arabicPeriod"/>
            </a:pPr>
            <a:r>
              <a:rPr lang="en-US" dirty="0" smtClean="0"/>
              <a:t>Design for now and the future</a:t>
            </a:r>
          </a:p>
          <a:p>
            <a:pPr marL="514350" indent="-514350">
              <a:buFont typeface="+mj-lt"/>
              <a:buAutoNum type="arabicPeriod"/>
            </a:pPr>
            <a:r>
              <a:rPr lang="en-US" dirty="0" smtClean="0"/>
              <a:t>Store data in its smallest parts</a:t>
            </a:r>
          </a:p>
          <a:p>
            <a:pPr marL="514350" indent="-514350">
              <a:buFont typeface="+mj-lt"/>
              <a:buAutoNum type="arabicPeriod"/>
            </a:pPr>
            <a:r>
              <a:rPr lang="en-US" dirty="0" smtClean="0"/>
              <a:t>Add calculated fields to a table</a:t>
            </a:r>
          </a:p>
          <a:p>
            <a:pPr marL="514350" indent="-514350">
              <a:buFont typeface="+mj-lt"/>
              <a:buAutoNum type="arabicPeriod"/>
            </a:pPr>
            <a:r>
              <a:rPr lang="en-US" dirty="0" smtClean="0"/>
              <a:t>Design to accommodate date arithmetic</a:t>
            </a:r>
          </a:p>
          <a:p>
            <a:pPr marL="514350" indent="-514350">
              <a:buFont typeface="+mj-lt"/>
              <a:buAutoNum type="arabicPeriod"/>
            </a:pPr>
            <a:r>
              <a:rPr lang="en-US" dirty="0" smtClean="0"/>
              <a:t>Link tables using common fields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will learn more about each of these guidelines on the following  slides. </a:t>
            </a:r>
          </a:p>
        </p:txBody>
      </p:sp>
      <p:sp>
        <p:nvSpPr>
          <p:cNvPr id="4" name="Slide Number Placeholder 3"/>
          <p:cNvSpPr>
            <a:spLocks noGrp="1"/>
          </p:cNvSpPr>
          <p:nvPr>
            <p:ph type="sldNum" sz="quarter" idx="10"/>
          </p:nvPr>
        </p:nvSpPr>
        <p:spPr/>
        <p:txBody>
          <a:bodyPr/>
          <a:lstStyle/>
          <a:p>
            <a:fld id="{3BCF846F-A3E5-4C0D-9E2E-DC382416709D}"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50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method to</a:t>
            </a:r>
            <a:r>
              <a:rPr lang="en-US" baseline="0" dirty="0" smtClean="0"/>
              <a:t> determine the data that will be necessary for your tables is to create a rough draft of the reports (the output) you need. Then, create the tables that will contain the fields necessary to create those reports. </a:t>
            </a:r>
          </a:p>
          <a:p>
            <a:endParaRPr lang="en-US" baseline="0" dirty="0" smtClean="0"/>
          </a:p>
          <a:p>
            <a:r>
              <a:rPr lang="en-US" baseline="0" dirty="0" smtClean="0"/>
              <a:t>Ask yourself what information you will be expecting from your database, and then determine what data will be required to produce that information.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Organizational</a:t>
            </a:r>
            <a:r>
              <a:rPr lang="en-US" baseline="0" dirty="0" smtClean="0"/>
              <a:t> requirements evolve over time and their information d</a:t>
            </a:r>
            <a:r>
              <a:rPr lang="en-US" dirty="0" smtClean="0"/>
              <a:t>atabases</a:t>
            </a:r>
            <a:r>
              <a:rPr lang="en-US" baseline="0" dirty="0" smtClean="0"/>
              <a:t> must evolve with the organization. </a:t>
            </a:r>
          </a:p>
          <a:p>
            <a:endParaRPr lang="en-US" baseline="0" dirty="0" smtClean="0"/>
          </a:p>
          <a:p>
            <a:r>
              <a:rPr lang="en-US" baseline="0" dirty="0" smtClean="0"/>
              <a:t>When designing a database, you should try to anticipate the future needs of the organization and build flexibility into the system to satisfy those demands. </a:t>
            </a:r>
          </a:p>
          <a:p>
            <a:endParaRPr lang="en-US" baseline="0" dirty="0" smtClean="0"/>
          </a:p>
          <a:p>
            <a:r>
              <a:rPr lang="en-US" baseline="0" dirty="0" smtClean="0"/>
              <a:t>Caution should be exercised, though, when adding fields because there are costs associated with each additional field. These costs include the time an employee will need to enter and maintain the data, and the increased storage space necessary.</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nothing more annoying to a user than to only be given the option to sort a</a:t>
            </a:r>
            <a:r>
              <a:rPr lang="en-US" baseline="0" dirty="0" smtClean="0"/>
              <a:t> named list by the first name. A combined field with the entire name in one field makes sorting by last name impossible and inflexible. It also violates database principles and reduces the usefulness of the data.</a:t>
            </a:r>
          </a:p>
          <a:p>
            <a:endParaRPr lang="en-US" baseline="0" dirty="0" smtClean="0"/>
          </a:p>
          <a:p>
            <a:r>
              <a:rPr lang="en-US" baseline="0" dirty="0" smtClean="0"/>
              <a:t>If you’re going to need to access first names (Bob, Carol, Ted, Alice, etc), last names (Grater, Gallagher, Shank, etc.) and/or prefixes (Mr., Mrs., Ms., etc.), then you should create separate fields for each piece of data. With separate fields for each piece of name data, you can sort by last name and then by first name. For example, if you’re going to send out letters to your customers, you may want to be able to address them as Dear Ted or Dear Mr. Grater.  Either way, you’ll need to create separate fields for each piece of data. </a:t>
            </a:r>
          </a:p>
          <a:p>
            <a:endParaRPr lang="en-US" baseline="0" dirty="0" smtClean="0"/>
          </a:p>
          <a:p>
            <a:r>
              <a:rPr lang="en-US" baseline="0" dirty="0" smtClean="0"/>
              <a:t>On the next slide, we’ll look at how an address can be designed.</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Calculated fields produce a value</a:t>
            </a:r>
            <a:r>
              <a:rPr lang="en-US" baseline="0" dirty="0" smtClean="0"/>
              <a:t> from an expression or function that references one or more existing fields. </a:t>
            </a:r>
          </a:p>
          <a:p>
            <a:endParaRPr lang="en-US" baseline="0" dirty="0" smtClean="0"/>
          </a:p>
          <a:p>
            <a:r>
              <a:rPr lang="en-US" baseline="0" dirty="0" smtClean="0"/>
              <a:t>In Access 2010, you can store calculated fields in a table. A typical example of a calculated field that you might want to store in a table is in a payroll database. </a:t>
            </a:r>
          </a:p>
          <a:p>
            <a:endParaRPr lang="en-US" baseline="0" dirty="0" smtClean="0"/>
          </a:p>
          <a:p>
            <a:r>
              <a:rPr lang="en-US" baseline="0" dirty="0" smtClean="0"/>
              <a:t>Be careful using this feature.  It violates conventional database principles, which avoid storing data that can be derived from other fields. In this case, multiplying the two fields</a:t>
            </a:r>
            <a:r>
              <a:rPr lang="en-US" baseline="0" dirty="0" smtClean="0">
                <a:latin typeface="Times New Roman"/>
                <a:cs typeface="Times New Roman"/>
              </a:rPr>
              <a:t>—</a:t>
            </a:r>
            <a:r>
              <a:rPr lang="en-US" baseline="0" dirty="0" smtClean="0"/>
              <a:t>Hours and PayRate</a:t>
            </a:r>
            <a:r>
              <a:rPr lang="en-US" baseline="0" dirty="0" smtClean="0">
                <a:latin typeface="Times New Roman"/>
                <a:cs typeface="Times New Roman"/>
              </a:rPr>
              <a:t>—</a:t>
            </a:r>
            <a:r>
              <a:rPr lang="en-US" baseline="0" dirty="0" smtClean="0"/>
              <a:t>would result in GrossPay. This can be useful in certain circumstances, such as accessing the derived data in queries, forms and reports, without additional calculations being required. However, it also increases the size of the database slightly.  The benefits may outweigh the drawback. It’s a decision that the database designer would need to make looking forward to future use/need of the derived field.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Footer Placeholder 4"/>
          <p:cNvSpPr txBox="1">
            <a:spLocks/>
          </p:cNvSpPr>
          <p:nvPr userDrawn="1"/>
        </p:nvSpPr>
        <p:spPr>
          <a:xfrm>
            <a:off x="2057400" y="65087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1">
                  <a:tint val="75000"/>
                </a:schemeClr>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Garamond" pitchFamily="18" charset="0"/>
                <a:ea typeface="+mn-ea"/>
                <a:cs typeface="+mn-cs"/>
              </a:rPr>
              <a:t>Copyright © 2011 Pearson Education, Inc. Publishing as Prentice Hall.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tint val="75000"/>
                </a:schemeClr>
              </a:solidFill>
              <a:effectLst/>
              <a:uLnTx/>
              <a:uFillTx/>
              <a:latin typeface="Garamond" pitchFamily="18" charset="0"/>
              <a:ea typeface="+mn-ea"/>
              <a:cs typeface="+mn-cs"/>
            </a:endParaRPr>
          </a:p>
        </p:txBody>
      </p:sp>
      <p:sp>
        <p:nvSpPr>
          <p:cNvPr id="8" name="Slide Number Placeholder 5"/>
          <p:cNvSpPr>
            <a:spLocks noGrp="1"/>
          </p:cNvSpPr>
          <p:nvPr>
            <p:ph type="sldNum" sz="quarter" idx="4"/>
          </p:nvPr>
        </p:nvSpPr>
        <p:spPr>
          <a:xfrm>
            <a:off x="8229600" y="6492875"/>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8"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9"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7"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Garamond" pitchFamily="18" charset="0"/>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97F33F24-5111-4524-9375-24241E4B6E0C}" type="slidenum">
              <a:rPr lang="en-US" smtClean="0"/>
              <a:pPr/>
              <a:t>1</a:t>
            </a:fld>
            <a:endParaRPr lang="en-US" dirty="0"/>
          </a:p>
        </p:txBody>
      </p:sp>
      <p:sp>
        <p:nvSpPr>
          <p:cNvPr id="7" name="Footer Placeholder 6"/>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8" name="TextBox 7"/>
          <p:cNvSpPr txBox="1"/>
          <p:nvPr/>
        </p:nvSpPr>
        <p:spPr>
          <a:xfrm>
            <a:off x="3846786" y="283779"/>
            <a:ext cx="5068614" cy="6155531"/>
          </a:xfrm>
          <a:prstGeom prst="rect">
            <a:avLst/>
          </a:prstGeom>
          <a:noFill/>
        </p:spPr>
        <p:txBody>
          <a:bodyPr wrap="square" rtlCol="0">
            <a:spAutoFit/>
          </a:bodyPr>
          <a:lstStyle/>
          <a:p>
            <a:r>
              <a:rPr lang="en-US" sz="4400" dirty="0" smtClean="0">
                <a:latin typeface="Garamond" pitchFamily="18" charset="0"/>
              </a:rPr>
              <a:t>Exploring Microsoft </a:t>
            </a:r>
          </a:p>
          <a:p>
            <a:r>
              <a:rPr lang="en-US" sz="4400" dirty="0" smtClean="0">
                <a:latin typeface="Garamond" pitchFamily="18" charset="0"/>
              </a:rPr>
              <a:t>Access 2010</a:t>
            </a:r>
          </a:p>
          <a:p>
            <a:r>
              <a:rPr lang="en-US" sz="3600" dirty="0" smtClean="0">
                <a:latin typeface="Garamond" pitchFamily="18" charset="0"/>
                <a:cs typeface="Arial" pitchFamily="34" charset="0"/>
              </a:rPr>
              <a:t>by </a:t>
            </a:r>
            <a:r>
              <a:rPr lang="en-US" sz="3600" dirty="0" smtClean="0">
                <a:latin typeface="Garamond" pitchFamily="18" charset="0"/>
              </a:rPr>
              <a:t>Robert Grauer, Keith Mast, Mary Anne </a:t>
            </a:r>
            <a:r>
              <a:rPr lang="en-US" sz="3600" dirty="0" err="1" smtClean="0">
                <a:latin typeface="Garamond" pitchFamily="18" charset="0"/>
              </a:rPr>
              <a:t>Poatsy</a:t>
            </a:r>
            <a:endParaRPr lang="en-US" sz="3600" dirty="0" smtClean="0">
              <a:latin typeface="Garamond" pitchFamily="18" charset="0"/>
              <a:cs typeface="Arial" pitchFamily="34" charset="0"/>
            </a:endParaRPr>
          </a:p>
          <a:p>
            <a:endParaRPr lang="en-US" dirty="0">
              <a:latin typeface="Garamond" pitchFamily="18" charset="0"/>
            </a:endParaRPr>
          </a:p>
          <a:p>
            <a:endParaRPr lang="en-US" dirty="0" smtClean="0">
              <a:latin typeface="Garamond" pitchFamily="18" charset="0"/>
            </a:endParaRPr>
          </a:p>
          <a:p>
            <a:endParaRPr lang="en-US" dirty="0">
              <a:latin typeface="Garamond" pitchFamily="18" charset="0"/>
            </a:endParaRPr>
          </a:p>
          <a:p>
            <a:endParaRPr lang="en-US" sz="3600" dirty="0" smtClean="0">
              <a:latin typeface="Garamond" pitchFamily="18" charset="0"/>
            </a:endParaRPr>
          </a:p>
          <a:p>
            <a:r>
              <a:rPr lang="en-US" sz="3600" dirty="0" smtClean="0">
                <a:latin typeface="Garamond" pitchFamily="18" charset="0"/>
              </a:rPr>
              <a:t>Chapter 2</a:t>
            </a:r>
            <a:br>
              <a:rPr lang="en-US" sz="3600" dirty="0" smtClean="0">
                <a:latin typeface="Garamond" pitchFamily="18" charset="0"/>
              </a:rPr>
            </a:br>
            <a:r>
              <a:rPr lang="en-US" sz="3600" dirty="0" smtClean="0">
                <a:latin typeface="Garamond" pitchFamily="18" charset="0"/>
              </a:rPr>
              <a:t>Relational Databases and Queries</a:t>
            </a:r>
          </a:p>
          <a:p>
            <a:endParaRPr lang="en-US" sz="3600" dirty="0">
              <a:latin typeface="Garamond" pitchFamily="18" charset="0"/>
            </a:endParaRPr>
          </a:p>
        </p:txBody>
      </p:sp>
      <p:cxnSp>
        <p:nvCxnSpPr>
          <p:cNvPr id="9" name="Straight Connector 8"/>
          <p:cNvCxnSpPr/>
          <p:nvPr/>
        </p:nvCxnSpPr>
        <p:spPr>
          <a:xfrm flipV="1">
            <a:off x="2612571" y="3001078"/>
            <a:ext cx="6092622" cy="36036"/>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pic>
        <p:nvPicPr>
          <p:cNvPr id="11" name="Picture 10" descr="Exploring2010_access_cover.jpg"/>
          <p:cNvPicPr>
            <a:picLocks noChangeAspect="1"/>
          </p:cNvPicPr>
          <p:nvPr/>
        </p:nvPicPr>
        <p:blipFill>
          <a:blip r:embed="rId3" cstate="print"/>
          <a:stretch>
            <a:fillRect/>
          </a:stretch>
        </p:blipFill>
        <p:spPr>
          <a:xfrm>
            <a:off x="228600" y="1676400"/>
            <a:ext cx="3040011" cy="3886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to Accommodate </a:t>
            </a:r>
            <a:br>
              <a:rPr lang="en-US" dirty="0" smtClean="0"/>
            </a:br>
            <a:r>
              <a:rPr lang="en-US" dirty="0" smtClean="0"/>
              <a:t>Date Arithmetic</a:t>
            </a:r>
            <a:endParaRPr lang="en-US" dirty="0"/>
          </a:p>
        </p:txBody>
      </p:sp>
      <p:sp>
        <p:nvSpPr>
          <p:cNvPr id="5" name="Content Placeholder 4"/>
          <p:cNvSpPr>
            <a:spLocks noGrp="1"/>
          </p:cNvSpPr>
          <p:nvPr>
            <p:ph idx="1"/>
          </p:nvPr>
        </p:nvSpPr>
        <p:spPr/>
        <p:txBody>
          <a:bodyPr/>
          <a:lstStyle/>
          <a:p>
            <a:r>
              <a:rPr lang="en-US" dirty="0" smtClean="0"/>
              <a:t>Calculated fields can also create date/time data</a:t>
            </a:r>
          </a:p>
          <a:p>
            <a:r>
              <a:rPr lang="en-US" dirty="0" smtClean="0"/>
              <a:t>Plenty of examples available for using date/time date arithmetic</a:t>
            </a:r>
          </a:p>
          <a:p>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10</a:t>
            </a:fld>
            <a:endParaRPr lang="en-US" dirty="0"/>
          </a:p>
        </p:txBody>
      </p:sp>
      <p:sp>
        <p:nvSpPr>
          <p:cNvPr id="6" name="Footer Placeholder 3"/>
          <p:cNvSpPr>
            <a:spLocks noGrp="1"/>
          </p:cNvSpPr>
          <p:nvPr>
            <p:ph type="ftr" sz="quarter" idx="3"/>
          </p:nvPr>
        </p:nvSpPr>
        <p:spPr>
          <a:xfrm>
            <a:off x="1905000" y="6356350"/>
            <a:ext cx="5486400" cy="365125"/>
          </a:xfrm>
        </p:spPr>
        <p:txBody>
          <a:bodyPr/>
          <a:lstStyle/>
          <a:p>
            <a:endParaRPr lang="en-US" dirty="0" smtClean="0"/>
          </a:p>
          <a:p>
            <a:r>
              <a:rPr lang="en-US" dirty="0" smtClean="0"/>
              <a:t>Copyright © 2011 Pearson Education, Inc. Publishing as Prentice Hall.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 Tables Using Common Fields</a:t>
            </a:r>
            <a:endParaRPr lang="en-US" dirty="0"/>
          </a:p>
        </p:txBody>
      </p:sp>
      <p:sp>
        <p:nvSpPr>
          <p:cNvPr id="5" name="Content Placeholder 4"/>
          <p:cNvSpPr>
            <a:spLocks noGrp="1"/>
          </p:cNvSpPr>
          <p:nvPr>
            <p:ph idx="1"/>
          </p:nvPr>
        </p:nvSpPr>
        <p:spPr/>
        <p:txBody>
          <a:bodyPr>
            <a:normAutofit lnSpcReduction="10000"/>
          </a:bodyPr>
          <a:lstStyle/>
          <a:p>
            <a:r>
              <a:rPr lang="en-US" dirty="0" smtClean="0"/>
              <a:t>Tables may be joined based on a common field</a:t>
            </a:r>
          </a:p>
          <a:p>
            <a:r>
              <a:rPr lang="en-US" dirty="0" smtClean="0"/>
              <a:t>Join lines are created </a:t>
            </a:r>
          </a:p>
          <a:p>
            <a:pPr lvl="1"/>
            <a:r>
              <a:rPr lang="en-US" dirty="0" smtClean="0"/>
              <a:t>Manually by the user, or </a:t>
            </a:r>
          </a:p>
          <a:p>
            <a:pPr lvl="1"/>
            <a:r>
              <a:rPr lang="en-US" dirty="0" smtClean="0"/>
              <a:t>Automatically by Access when two fields in separate tables share the same name between two related tables</a:t>
            </a:r>
          </a:p>
          <a:p>
            <a:r>
              <a:rPr lang="en-US" dirty="0" smtClean="0"/>
              <a:t>Avoid Data redundancy errors</a:t>
            </a:r>
          </a:p>
          <a:p>
            <a:pPr lvl="1"/>
            <a:r>
              <a:rPr lang="en-US" dirty="0" smtClean="0"/>
              <a:t>The unnecessary storage of duplicate data in two or more tables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11</a:t>
            </a:fld>
            <a:endParaRPr lang="en-US" dirty="0"/>
          </a:p>
        </p:txBody>
      </p:sp>
      <p:sp>
        <p:nvSpPr>
          <p:cNvPr id="6" name="Footer Placeholder 3"/>
          <p:cNvSpPr>
            <a:spLocks noGrp="1"/>
          </p:cNvSpPr>
          <p:nvPr>
            <p:ph type="ftr" sz="quarter" idx="3"/>
          </p:nvPr>
        </p:nvSpPr>
        <p:spPr>
          <a:xfrm>
            <a:off x="1905000" y="6356350"/>
            <a:ext cx="5486400" cy="365125"/>
          </a:xfrm>
        </p:spPr>
        <p:txBody>
          <a:bodyPr/>
          <a:lstStyle/>
          <a:p>
            <a:endParaRPr lang="en-US" dirty="0" smtClean="0"/>
          </a:p>
          <a:p>
            <a:r>
              <a:rPr lang="en-US" dirty="0" smtClean="0"/>
              <a:t>Copyright © 2011 Pearson Education, Inc. Publishing as Prentice Hall.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Tables</a:t>
            </a:r>
            <a:endParaRPr lang="en-US" dirty="0"/>
          </a:p>
        </p:txBody>
      </p:sp>
      <p:sp>
        <p:nvSpPr>
          <p:cNvPr id="6" name="Content Placeholder 5"/>
          <p:cNvSpPr>
            <a:spLocks noGrp="1"/>
          </p:cNvSpPr>
          <p:nvPr>
            <p:ph idx="1"/>
          </p:nvPr>
        </p:nvSpPr>
        <p:spPr/>
        <p:txBody>
          <a:bodyPr/>
          <a:lstStyle/>
          <a:p>
            <a:r>
              <a:rPr lang="en-US" dirty="0" smtClean="0"/>
              <a:t>Create fields in Design View</a:t>
            </a:r>
          </a:p>
          <a:p>
            <a:r>
              <a:rPr lang="en-US" dirty="0" smtClean="0"/>
              <a:t>Import data from another database or application</a:t>
            </a:r>
          </a:p>
          <a:p>
            <a:pPr lvl="1"/>
            <a:r>
              <a:rPr lang="en-US" dirty="0" smtClean="0"/>
              <a:t>Examples:  Excel spreadsheets or Word text files</a:t>
            </a:r>
          </a:p>
          <a:p>
            <a:r>
              <a:rPr lang="en-US" dirty="0" smtClean="0"/>
              <a:t>Enter data directly into rows in Datasheet view</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12</a:t>
            </a:fld>
            <a:endParaRPr lang="en-US" dirty="0"/>
          </a:p>
        </p:txBody>
      </p:sp>
      <p:sp>
        <p:nvSpPr>
          <p:cNvPr id="7" name="Footer Placeholder 3"/>
          <p:cNvSpPr>
            <a:spLocks noGrp="1"/>
          </p:cNvSpPr>
          <p:nvPr>
            <p:ph type="ftr" sz="quarter" idx="3"/>
          </p:nvPr>
        </p:nvSpPr>
        <p:spPr>
          <a:xfrm>
            <a:off x="1905000" y="6356350"/>
            <a:ext cx="5486400" cy="365125"/>
          </a:xfrm>
        </p:spPr>
        <p:txBody>
          <a:bodyPr/>
          <a:lstStyle/>
          <a:p>
            <a:endParaRPr lang="en-US" dirty="0" smtClean="0"/>
          </a:p>
          <a:p>
            <a:r>
              <a:rPr lang="en-US" dirty="0" smtClean="0"/>
              <a:t>Copyright © 2011 Pearson Education, Inc. Publishing as Prentice Hall.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Fields in Tables</a:t>
            </a:r>
            <a:endParaRPr lang="en-US" dirty="0"/>
          </a:p>
        </p:txBody>
      </p:sp>
      <p:sp>
        <p:nvSpPr>
          <p:cNvPr id="6" name="Content Placeholder 5"/>
          <p:cNvSpPr>
            <a:spLocks noGrp="1"/>
          </p:cNvSpPr>
          <p:nvPr>
            <p:ph idx="1"/>
          </p:nvPr>
        </p:nvSpPr>
        <p:spPr/>
        <p:txBody>
          <a:bodyPr/>
          <a:lstStyle/>
          <a:p>
            <a:r>
              <a:rPr lang="en-US" dirty="0" smtClean="0"/>
              <a:t>Field names should be meaningful</a:t>
            </a:r>
          </a:p>
          <a:p>
            <a:r>
              <a:rPr lang="en-US" dirty="0" smtClean="0"/>
              <a:t>Rules for naming fields:</a:t>
            </a:r>
          </a:p>
          <a:p>
            <a:pPr lvl="1"/>
            <a:r>
              <a:rPr lang="en-US" dirty="0" smtClean="0"/>
              <a:t>Length can be up to 64 characters</a:t>
            </a:r>
          </a:p>
          <a:p>
            <a:pPr lvl="1"/>
            <a:r>
              <a:rPr lang="en-US" dirty="0" smtClean="0"/>
              <a:t>Can include letters, numbers and spaces</a:t>
            </a:r>
          </a:p>
          <a:p>
            <a:pPr lvl="1"/>
            <a:r>
              <a:rPr lang="en-US" dirty="0" smtClean="0"/>
              <a:t>Access uses </a:t>
            </a:r>
            <a:r>
              <a:rPr lang="en-US" b="1" dirty="0" smtClean="0"/>
              <a:t>CamelCase</a:t>
            </a:r>
            <a:r>
              <a:rPr lang="en-US" dirty="0" smtClean="0"/>
              <a:t> notation</a:t>
            </a:r>
          </a:p>
          <a:p>
            <a:pPr lvl="2"/>
            <a:r>
              <a:rPr lang="en-US" dirty="0" smtClean="0"/>
              <a:t>Use uppercase letters for each first letter of each new word</a:t>
            </a:r>
          </a:p>
          <a:p>
            <a:pPr lvl="2"/>
            <a:r>
              <a:rPr lang="en-US" dirty="0" smtClean="0"/>
              <a:t>Example:  ProductCost</a:t>
            </a:r>
          </a:p>
        </p:txBody>
      </p:sp>
      <p:sp>
        <p:nvSpPr>
          <p:cNvPr id="4" name="Slide Number Placeholder 3"/>
          <p:cNvSpPr>
            <a:spLocks noGrp="1"/>
          </p:cNvSpPr>
          <p:nvPr>
            <p:ph type="sldNum" sz="quarter" idx="4"/>
          </p:nvPr>
        </p:nvSpPr>
        <p:spPr/>
        <p:txBody>
          <a:bodyPr/>
          <a:lstStyle/>
          <a:p>
            <a:fld id="{97F33F24-5111-4524-9375-24241E4B6E0C}" type="slidenum">
              <a:rPr lang="en-US" smtClean="0"/>
              <a:pPr/>
              <a:t>13</a:t>
            </a:fld>
            <a:endParaRPr lang="en-US" dirty="0"/>
          </a:p>
        </p:txBody>
      </p:sp>
      <p:sp>
        <p:nvSpPr>
          <p:cNvPr id="7" name="Footer Placeholder 3"/>
          <p:cNvSpPr>
            <a:spLocks noGrp="1"/>
          </p:cNvSpPr>
          <p:nvPr>
            <p:ph type="ftr" sz="quarter" idx="3"/>
          </p:nvPr>
        </p:nvSpPr>
        <p:spPr>
          <a:xfrm>
            <a:off x="1905000" y="6356350"/>
            <a:ext cx="5486400" cy="365125"/>
          </a:xfrm>
        </p:spPr>
        <p:txBody>
          <a:bodyPr/>
          <a:lstStyle/>
          <a:p>
            <a:endParaRPr lang="en-US" dirty="0" smtClean="0"/>
          </a:p>
          <a:p>
            <a:r>
              <a:rPr lang="en-US" dirty="0" smtClean="0"/>
              <a:t>Copyright © 2011 Pearson Education, Inc. Publishing as Prentice Hall.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Field Data Types</a:t>
            </a:r>
            <a:endParaRPr lang="en-US" dirty="0"/>
          </a:p>
        </p:txBody>
      </p:sp>
      <p:sp>
        <p:nvSpPr>
          <p:cNvPr id="6" name="Content Placeholder 5"/>
          <p:cNvSpPr>
            <a:spLocks noGrp="1"/>
          </p:cNvSpPr>
          <p:nvPr>
            <p:ph idx="1"/>
          </p:nvPr>
        </p:nvSpPr>
        <p:spPr/>
        <p:txBody>
          <a:bodyPr/>
          <a:lstStyle/>
          <a:p>
            <a:r>
              <a:rPr lang="en-US" dirty="0" smtClean="0"/>
              <a:t>Every field has a data type </a:t>
            </a:r>
          </a:p>
          <a:p>
            <a:r>
              <a:rPr lang="en-US" dirty="0" smtClean="0"/>
              <a:t>Determines:</a:t>
            </a:r>
          </a:p>
          <a:p>
            <a:pPr lvl="1"/>
            <a:r>
              <a:rPr lang="en-US" dirty="0" smtClean="0"/>
              <a:t>The type of data that can be entered </a:t>
            </a:r>
          </a:p>
          <a:p>
            <a:pPr lvl="1"/>
            <a:r>
              <a:rPr lang="en-US" dirty="0" smtClean="0"/>
              <a:t>The operations that can be performed on that data</a:t>
            </a:r>
          </a:p>
          <a:p>
            <a:r>
              <a:rPr lang="en-US" dirty="0" smtClean="0"/>
              <a:t>Access recognizes 10 data types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14</a:t>
            </a:fld>
            <a:endParaRPr lang="en-US" dirty="0"/>
          </a:p>
        </p:txBody>
      </p:sp>
      <p:sp>
        <p:nvSpPr>
          <p:cNvPr id="7" name="Footer Placeholder 3"/>
          <p:cNvSpPr>
            <a:spLocks noGrp="1"/>
          </p:cNvSpPr>
          <p:nvPr>
            <p:ph type="ftr" sz="quarter" idx="3"/>
          </p:nvPr>
        </p:nvSpPr>
        <p:spPr>
          <a:xfrm>
            <a:off x="1905000" y="6356350"/>
            <a:ext cx="5486400" cy="365125"/>
          </a:xfrm>
        </p:spPr>
        <p:txBody>
          <a:bodyPr/>
          <a:lstStyle/>
          <a:p>
            <a:endParaRPr lang="en-US" dirty="0" smtClean="0"/>
          </a:p>
          <a:p>
            <a:r>
              <a:rPr lang="en-US" dirty="0" smtClean="0"/>
              <a:t>Copyright © 2011 Pearson Education, Inc. Publishing as Prentice Hall.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Data Types</a:t>
            </a:r>
            <a:endParaRPr lang="en-US" dirty="0"/>
          </a:p>
        </p:txBody>
      </p:sp>
      <p:sp>
        <p:nvSpPr>
          <p:cNvPr id="6" name="Content Placeholder 5"/>
          <p:cNvSpPr>
            <a:spLocks noGrp="1"/>
          </p:cNvSpPr>
          <p:nvPr>
            <p:ph sz="half" idx="1"/>
          </p:nvPr>
        </p:nvSpPr>
        <p:spPr/>
        <p:txBody>
          <a:bodyPr/>
          <a:lstStyle/>
          <a:p>
            <a:r>
              <a:rPr lang="en-US" dirty="0" smtClean="0"/>
              <a:t>Number</a:t>
            </a:r>
          </a:p>
          <a:p>
            <a:r>
              <a:rPr lang="en-US" dirty="0" smtClean="0"/>
              <a:t>Text</a:t>
            </a:r>
          </a:p>
          <a:p>
            <a:r>
              <a:rPr lang="en-US" dirty="0" smtClean="0"/>
              <a:t>Memo</a:t>
            </a:r>
          </a:p>
          <a:p>
            <a:r>
              <a:rPr lang="en-US" dirty="0" smtClean="0"/>
              <a:t>Date/Time</a:t>
            </a:r>
          </a:p>
          <a:p>
            <a:r>
              <a:rPr lang="en-US" dirty="0" smtClean="0"/>
              <a:t>Currency</a:t>
            </a:r>
          </a:p>
          <a:p>
            <a:r>
              <a:rPr lang="en-US" dirty="0" smtClean="0"/>
              <a:t>Yes/No</a:t>
            </a:r>
          </a:p>
        </p:txBody>
      </p:sp>
      <p:sp>
        <p:nvSpPr>
          <p:cNvPr id="7" name="Content Placeholder 6"/>
          <p:cNvSpPr>
            <a:spLocks noGrp="1"/>
          </p:cNvSpPr>
          <p:nvPr>
            <p:ph sz="half" idx="2"/>
          </p:nvPr>
        </p:nvSpPr>
        <p:spPr/>
        <p:txBody>
          <a:bodyPr/>
          <a:lstStyle/>
          <a:p>
            <a:r>
              <a:rPr lang="en-US" dirty="0" smtClean="0"/>
              <a:t>OLE</a:t>
            </a:r>
          </a:p>
          <a:p>
            <a:r>
              <a:rPr lang="en-US" dirty="0" smtClean="0"/>
              <a:t>AutoNumber</a:t>
            </a:r>
          </a:p>
          <a:p>
            <a:r>
              <a:rPr lang="en-US" dirty="0" smtClean="0"/>
              <a:t>Hyperlink</a:t>
            </a:r>
          </a:p>
          <a:p>
            <a:r>
              <a:rPr lang="en-US" dirty="0" smtClean="0"/>
              <a:t>Attachment</a:t>
            </a:r>
          </a:p>
          <a:p>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Key Review</a:t>
            </a:r>
            <a:endParaRPr lang="en-US" dirty="0"/>
          </a:p>
        </p:txBody>
      </p:sp>
      <p:sp>
        <p:nvSpPr>
          <p:cNvPr id="5" name="Content Placeholder 4"/>
          <p:cNvSpPr>
            <a:spLocks noGrp="1"/>
          </p:cNvSpPr>
          <p:nvPr>
            <p:ph idx="1"/>
          </p:nvPr>
        </p:nvSpPr>
        <p:spPr>
          <a:xfrm>
            <a:off x="457200" y="1600201"/>
            <a:ext cx="8229600" cy="1143000"/>
          </a:xfrm>
        </p:spPr>
        <p:txBody>
          <a:bodyPr/>
          <a:lstStyle/>
          <a:p>
            <a:pPr>
              <a:buNone/>
            </a:pPr>
            <a:r>
              <a:rPr lang="en-US" dirty="0" smtClean="0"/>
              <a:t>   A field in one table that is also a primary key of another table</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16</a:t>
            </a:fld>
            <a:endParaRPr lang="en-US" dirty="0"/>
          </a:p>
        </p:txBody>
      </p:sp>
      <p:pic>
        <p:nvPicPr>
          <p:cNvPr id="6146" name="Picture 2"/>
          <p:cNvPicPr>
            <a:picLocks noChangeAspect="1" noChangeArrowheads="1"/>
          </p:cNvPicPr>
          <p:nvPr/>
        </p:nvPicPr>
        <p:blipFill>
          <a:blip r:embed="rId3" cstate="print"/>
          <a:srcRect b="36714"/>
          <a:stretch>
            <a:fillRect/>
          </a:stretch>
        </p:blipFill>
        <p:spPr bwMode="auto">
          <a:xfrm>
            <a:off x="2542442" y="2895600"/>
            <a:ext cx="5677633" cy="3124200"/>
          </a:xfrm>
          <a:prstGeom prst="rect">
            <a:avLst/>
          </a:prstGeom>
          <a:noFill/>
          <a:ln w="9525">
            <a:noFill/>
            <a:miter lim="800000"/>
            <a:headEnd/>
            <a:tailEnd/>
          </a:ln>
        </p:spPr>
      </p:pic>
      <p:sp>
        <p:nvSpPr>
          <p:cNvPr id="7" name="Rectangle 6"/>
          <p:cNvSpPr/>
          <p:nvPr/>
        </p:nvSpPr>
        <p:spPr>
          <a:xfrm>
            <a:off x="533400" y="3200400"/>
            <a:ext cx="2133600" cy="923330"/>
          </a:xfrm>
          <a:prstGeom prst="rect">
            <a:avLst/>
          </a:prstGeom>
        </p:spPr>
        <p:txBody>
          <a:bodyPr wrap="square">
            <a:spAutoFit/>
          </a:bodyPr>
          <a:lstStyle/>
          <a:p>
            <a:r>
              <a:rPr lang="en-US" dirty="0" smtClean="0"/>
              <a:t>SpeakerID is the primary key of the Speakers</a:t>
            </a:r>
            <a:endParaRPr lang="en-US" dirty="0"/>
          </a:p>
        </p:txBody>
      </p:sp>
      <p:sp>
        <p:nvSpPr>
          <p:cNvPr id="8" name="Rectangle 7"/>
          <p:cNvSpPr/>
          <p:nvPr/>
        </p:nvSpPr>
        <p:spPr>
          <a:xfrm>
            <a:off x="457200" y="4343400"/>
            <a:ext cx="1981200" cy="1477328"/>
          </a:xfrm>
          <a:prstGeom prst="rect">
            <a:avLst/>
          </a:prstGeom>
        </p:spPr>
        <p:txBody>
          <a:bodyPr wrap="square">
            <a:spAutoFit/>
          </a:bodyPr>
          <a:lstStyle/>
          <a:p>
            <a:r>
              <a:rPr lang="en-US" dirty="0" smtClean="0"/>
              <a:t>SpeakerID is the foreign key in the SessionSpeaker table (duplicates are allowed)</a:t>
            </a:r>
            <a:endParaRPr lang="en-US" dirty="0"/>
          </a:p>
        </p:txBody>
      </p:sp>
      <p:cxnSp>
        <p:nvCxnSpPr>
          <p:cNvPr id="10" name="Straight Arrow Connector 9"/>
          <p:cNvCxnSpPr/>
          <p:nvPr/>
        </p:nvCxnSpPr>
        <p:spPr>
          <a:xfrm>
            <a:off x="1676400" y="3886200"/>
            <a:ext cx="190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33600" y="5029200"/>
            <a:ext cx="480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Footer Placeholder 3"/>
          <p:cNvSpPr>
            <a:spLocks noGrp="1"/>
          </p:cNvSpPr>
          <p:nvPr>
            <p:ph type="ftr" sz="quarter" idx="3"/>
          </p:nvPr>
        </p:nvSpPr>
        <p:spPr>
          <a:xfrm>
            <a:off x="1905000" y="6356350"/>
            <a:ext cx="5486400" cy="365125"/>
          </a:xfrm>
        </p:spPr>
        <p:txBody>
          <a:bodyPr/>
          <a:lstStyle/>
          <a:p>
            <a:endParaRPr lang="en-US" dirty="0" smtClean="0"/>
          </a:p>
          <a:p>
            <a:r>
              <a:rPr lang="en-US" dirty="0" smtClean="0"/>
              <a:t>Copyright © 2011 Pearson Education, Inc. Publishing as Prentice Hall.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Using Table Views</a:t>
            </a:r>
            <a:endParaRPr lang="en-US" dirty="0"/>
          </a:p>
        </p:txBody>
      </p:sp>
      <p:sp>
        <p:nvSpPr>
          <p:cNvPr id="9" name="Content Placeholder 8"/>
          <p:cNvSpPr>
            <a:spLocks noGrp="1"/>
          </p:cNvSpPr>
          <p:nvPr>
            <p:ph idx="1"/>
          </p:nvPr>
        </p:nvSpPr>
        <p:spPr>
          <a:xfrm>
            <a:off x="457200" y="1600201"/>
            <a:ext cx="8229600" cy="685799"/>
          </a:xfrm>
        </p:spPr>
        <p:txBody>
          <a:bodyPr/>
          <a:lstStyle/>
          <a:p>
            <a:pPr>
              <a:buNone/>
            </a:pPr>
            <a:r>
              <a:rPr lang="en-US" dirty="0" smtClean="0"/>
              <a:t>Datasheet View</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17</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276600" y="2209800"/>
            <a:ext cx="5384800" cy="4038600"/>
          </a:xfrm>
          <a:prstGeom prst="rect">
            <a:avLst/>
          </a:prstGeom>
          <a:noFill/>
          <a:ln w="9525">
            <a:noFill/>
            <a:miter lim="800000"/>
            <a:headEnd/>
            <a:tailEnd/>
          </a:ln>
        </p:spPr>
      </p:pic>
      <p:cxnSp>
        <p:nvCxnSpPr>
          <p:cNvPr id="10" name="Straight Arrow Connector 9"/>
          <p:cNvCxnSpPr/>
          <p:nvPr/>
        </p:nvCxnSpPr>
        <p:spPr>
          <a:xfrm>
            <a:off x="2514600" y="4038600"/>
            <a:ext cx="16764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533400" y="3810000"/>
            <a:ext cx="1836337" cy="461665"/>
          </a:xfrm>
          <a:prstGeom prst="rect">
            <a:avLst/>
          </a:prstGeom>
          <a:noFill/>
        </p:spPr>
        <p:txBody>
          <a:bodyPr wrap="none" rtlCol="0">
            <a:spAutoFit/>
          </a:bodyPr>
          <a:lstStyle/>
          <a:p>
            <a:r>
              <a:rPr lang="en-US" sz="2400" dirty="0" smtClean="0"/>
              <a:t>Active record</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Using Table Views</a:t>
            </a:r>
            <a:endParaRPr lang="en-US" dirty="0"/>
          </a:p>
        </p:txBody>
      </p:sp>
      <p:sp>
        <p:nvSpPr>
          <p:cNvPr id="9" name="Content Placeholder 8"/>
          <p:cNvSpPr>
            <a:spLocks noGrp="1"/>
          </p:cNvSpPr>
          <p:nvPr>
            <p:ph idx="1"/>
          </p:nvPr>
        </p:nvSpPr>
        <p:spPr/>
        <p:txBody>
          <a:bodyPr/>
          <a:lstStyle/>
          <a:p>
            <a:r>
              <a:rPr lang="en-US" dirty="0" smtClean="0"/>
              <a:t>Design View</a:t>
            </a:r>
          </a:p>
          <a:p>
            <a:r>
              <a:rPr lang="en-US" dirty="0" smtClean="0"/>
              <a:t>PivotTable</a:t>
            </a:r>
          </a:p>
          <a:p>
            <a:r>
              <a:rPr lang="en-US" dirty="0" smtClean="0"/>
              <a:t>PivotChart</a:t>
            </a:r>
            <a:endParaRPr lang="en-US" dirty="0"/>
          </a:p>
        </p:txBody>
      </p:sp>
      <p:sp>
        <p:nvSpPr>
          <p:cNvPr id="4" name="Footer Placeholder 3"/>
          <p:cNvSpPr>
            <a:spLocks noGrp="1"/>
          </p:cNvSpPr>
          <p:nvPr>
            <p:ph type="ftr" sz="quarter" idx="3"/>
          </p:nvPr>
        </p:nvSpPr>
        <p:spPr/>
        <p:txBody>
          <a:bodyPr/>
          <a:lstStyle/>
          <a:p>
            <a:endParaRPr lang="en-US" dirty="0" smtClean="0"/>
          </a:p>
          <a:p>
            <a:r>
              <a:rPr lang="en-US" dirty="0" smtClean="0"/>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Work with Field Properties</a:t>
            </a:r>
            <a:endParaRPr lang="en-US" dirty="0"/>
          </a:p>
        </p:txBody>
      </p:sp>
      <p:sp>
        <p:nvSpPr>
          <p:cNvPr id="9" name="Content Placeholder 8"/>
          <p:cNvSpPr>
            <a:spLocks noGrp="1"/>
          </p:cNvSpPr>
          <p:nvPr>
            <p:ph idx="1"/>
          </p:nvPr>
        </p:nvSpPr>
        <p:spPr/>
        <p:txBody>
          <a:bodyPr/>
          <a:lstStyle/>
          <a:p>
            <a:r>
              <a:rPr lang="en-US" dirty="0" smtClean="0"/>
              <a:t>Field property</a:t>
            </a:r>
          </a:p>
          <a:p>
            <a:r>
              <a:rPr lang="en-US" dirty="0" smtClean="0"/>
              <a:t>Text data type</a:t>
            </a:r>
          </a:p>
          <a:p>
            <a:r>
              <a:rPr lang="en-US" dirty="0" smtClean="0"/>
              <a:t>Number data type</a:t>
            </a:r>
          </a:p>
          <a:p>
            <a:r>
              <a:rPr lang="en-US" dirty="0" smtClean="0"/>
              <a:t>Caption property</a:t>
            </a:r>
          </a:p>
          <a:p>
            <a:r>
              <a:rPr lang="en-US" dirty="0" smtClean="0"/>
              <a:t>Validation rule</a:t>
            </a:r>
          </a:p>
          <a:p>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p:txBody>
          <a:bodyPr/>
          <a:lstStyle/>
          <a:p>
            <a:r>
              <a:rPr lang="en-US" dirty="0" smtClean="0"/>
              <a:t>Design data</a:t>
            </a:r>
          </a:p>
          <a:p>
            <a:r>
              <a:rPr lang="en-US" dirty="0" smtClean="0"/>
              <a:t>Create tables</a:t>
            </a:r>
          </a:p>
          <a:p>
            <a:r>
              <a:rPr lang="en-US" dirty="0" smtClean="0"/>
              <a:t>Understand table relationships</a:t>
            </a:r>
          </a:p>
          <a:p>
            <a:r>
              <a:rPr lang="en-US" dirty="0" smtClean="0"/>
              <a:t>Share data with Excel</a:t>
            </a:r>
          </a:p>
          <a:p>
            <a:r>
              <a:rPr lang="en-US" dirty="0" smtClean="0"/>
              <a:t>Establish table relationships</a:t>
            </a:r>
          </a:p>
          <a:p>
            <a:r>
              <a:rPr lang="en-US" dirty="0" smtClean="0"/>
              <a:t>Create a single-table query</a:t>
            </a:r>
          </a:p>
          <a:p>
            <a:r>
              <a:rPr lang="en-US" dirty="0" smtClean="0"/>
              <a:t>Specify criteria for different data types</a:t>
            </a:r>
            <a:endParaRPr lang="en-US" dirty="0"/>
          </a:p>
        </p:txBody>
      </p:sp>
      <p:sp>
        <p:nvSpPr>
          <p:cNvPr id="2" name="Footer Placeholder 1"/>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3" name="Slide Number Placeholder 2"/>
          <p:cNvSpPr>
            <a:spLocks noGrp="1"/>
          </p:cNvSpPr>
          <p:nvPr>
            <p:ph type="sldNum" sz="quarter" idx="4"/>
          </p:nvPr>
        </p:nvSpPr>
        <p:spPr/>
        <p:txBody>
          <a:bodyPr/>
          <a:lstStyle/>
          <a:p>
            <a:fld id="{97F33F24-5111-4524-9375-24241E4B6E0C}"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Access Field Properties</a:t>
            </a:r>
            <a:endParaRPr lang="en-US" dirty="0"/>
          </a:p>
        </p:txBody>
      </p:sp>
      <p:sp>
        <p:nvSpPr>
          <p:cNvPr id="9" name="Content Placeholder 8"/>
          <p:cNvSpPr>
            <a:spLocks noGrp="1"/>
          </p:cNvSpPr>
          <p:nvPr>
            <p:ph idx="1"/>
          </p:nvPr>
        </p:nvSpPr>
        <p:spPr/>
        <p:txBody>
          <a:bodyPr/>
          <a:lstStyle/>
          <a:p>
            <a:r>
              <a:rPr lang="en-US" dirty="0" smtClean="0"/>
              <a:t>Field Size</a:t>
            </a:r>
          </a:p>
          <a:p>
            <a:r>
              <a:rPr lang="en-US" dirty="0" smtClean="0"/>
              <a:t>Format</a:t>
            </a:r>
          </a:p>
          <a:p>
            <a:r>
              <a:rPr lang="en-US" dirty="0" smtClean="0"/>
              <a:t>Input Mask</a:t>
            </a:r>
          </a:p>
          <a:p>
            <a:r>
              <a:rPr lang="en-US" dirty="0" smtClean="0"/>
              <a:t>Caption</a:t>
            </a:r>
          </a:p>
          <a:p>
            <a:r>
              <a:rPr lang="en-US" dirty="0" smtClean="0"/>
              <a:t>Default Value</a:t>
            </a:r>
          </a:p>
          <a:p>
            <a:r>
              <a:rPr lang="en-US" dirty="0" smtClean="0"/>
              <a:t>Validation Rule</a:t>
            </a:r>
          </a:p>
          <a:p>
            <a:r>
              <a:rPr lang="en-US" dirty="0" smtClean="0"/>
              <a:t>Validation Text</a:t>
            </a:r>
            <a:endParaRPr lang="en-US" dirty="0"/>
          </a:p>
        </p:txBody>
      </p:sp>
      <p:sp>
        <p:nvSpPr>
          <p:cNvPr id="4" name="Footer Placeholder 3"/>
          <p:cNvSpPr>
            <a:spLocks noGrp="1"/>
          </p:cNvSpPr>
          <p:nvPr>
            <p:ph type="ftr" sz="quarter" idx="3"/>
          </p:nvPr>
        </p:nvSpPr>
        <p:spPr/>
        <p:txBody>
          <a:bodyPr/>
          <a:lstStyle/>
          <a:p>
            <a:endParaRPr lang="en-US" dirty="0" smtClean="0"/>
          </a:p>
          <a:p>
            <a:r>
              <a:rPr lang="en-US" dirty="0" smtClean="0"/>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Access Field Properties (continued)</a:t>
            </a:r>
            <a:endParaRPr lang="en-US" dirty="0"/>
          </a:p>
        </p:txBody>
      </p:sp>
      <p:sp>
        <p:nvSpPr>
          <p:cNvPr id="9" name="Content Placeholder 8"/>
          <p:cNvSpPr>
            <a:spLocks noGrp="1"/>
          </p:cNvSpPr>
          <p:nvPr>
            <p:ph idx="1"/>
          </p:nvPr>
        </p:nvSpPr>
        <p:spPr/>
        <p:txBody>
          <a:bodyPr/>
          <a:lstStyle/>
          <a:p>
            <a:r>
              <a:rPr lang="en-US" dirty="0" smtClean="0"/>
              <a:t>Required</a:t>
            </a:r>
          </a:p>
          <a:p>
            <a:r>
              <a:rPr lang="en-US" dirty="0" smtClean="0"/>
              <a:t>Allow Zero Length</a:t>
            </a:r>
          </a:p>
          <a:p>
            <a:r>
              <a:rPr lang="en-US" dirty="0" smtClean="0"/>
              <a:t>Indexed</a:t>
            </a:r>
          </a:p>
          <a:p>
            <a:r>
              <a:rPr lang="en-US" dirty="0" smtClean="0"/>
              <a:t>Expression</a:t>
            </a:r>
          </a:p>
          <a:p>
            <a:r>
              <a:rPr lang="en-US" dirty="0" smtClean="0"/>
              <a:t>Result Type</a:t>
            </a:r>
          </a:p>
          <a:p>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Understanding Table Relationships</a:t>
            </a:r>
            <a:endParaRPr lang="en-US" dirty="0"/>
          </a:p>
        </p:txBody>
      </p:sp>
      <p:sp>
        <p:nvSpPr>
          <p:cNvPr id="9" name="Content Placeholder 8"/>
          <p:cNvSpPr>
            <a:spLocks noGrp="1"/>
          </p:cNvSpPr>
          <p:nvPr>
            <p:ph idx="1"/>
          </p:nvPr>
        </p:nvSpPr>
        <p:spPr>
          <a:xfrm>
            <a:off x="457200" y="1600200"/>
            <a:ext cx="3200400" cy="4648199"/>
          </a:xfrm>
        </p:spPr>
        <p:txBody>
          <a:bodyPr/>
          <a:lstStyle/>
          <a:p>
            <a:r>
              <a:rPr lang="en-US" dirty="0" smtClean="0"/>
              <a:t>Efficiently combine data from related tables </a:t>
            </a:r>
          </a:p>
          <a:p>
            <a:r>
              <a:rPr lang="en-US" dirty="0" smtClean="0"/>
              <a:t>Create queries, forms, and reports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22</a:t>
            </a:fld>
            <a:endParaRPr lang="en-US" dirty="0"/>
          </a:p>
        </p:txBody>
      </p:sp>
      <p:pic>
        <p:nvPicPr>
          <p:cNvPr id="2050" name="Picture 2"/>
          <p:cNvPicPr>
            <a:picLocks noChangeAspect="1" noChangeArrowheads="1"/>
          </p:cNvPicPr>
          <p:nvPr/>
        </p:nvPicPr>
        <p:blipFill>
          <a:blip r:embed="rId3" cstate="print"/>
          <a:srcRect r="32813" b="31250"/>
          <a:stretch>
            <a:fillRect/>
          </a:stretch>
        </p:blipFill>
        <p:spPr bwMode="auto">
          <a:xfrm>
            <a:off x="3505200" y="1676400"/>
            <a:ext cx="5181600" cy="397657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Establishing Referential Integrity</a:t>
            </a:r>
            <a:endParaRPr lang="en-US" dirty="0"/>
          </a:p>
        </p:txBody>
      </p:sp>
      <p:sp>
        <p:nvSpPr>
          <p:cNvPr id="9" name="Content Placeholder 8"/>
          <p:cNvSpPr>
            <a:spLocks noGrp="1"/>
          </p:cNvSpPr>
          <p:nvPr>
            <p:ph idx="1"/>
          </p:nvPr>
        </p:nvSpPr>
        <p:spPr>
          <a:xfrm>
            <a:off x="457200" y="1600200"/>
            <a:ext cx="4495800" cy="4571999"/>
          </a:xfrm>
        </p:spPr>
        <p:txBody>
          <a:bodyPr/>
          <a:lstStyle/>
          <a:p>
            <a:r>
              <a:rPr lang="en-US" dirty="0" smtClean="0"/>
              <a:t>Edit Relationships dialog box</a:t>
            </a:r>
          </a:p>
          <a:p>
            <a:r>
              <a:rPr lang="en-US" dirty="0" smtClean="0"/>
              <a:t>Select Enforce Referential Integrity checkbox</a:t>
            </a:r>
          </a:p>
          <a:p>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23</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181600" y="1981200"/>
            <a:ext cx="3524250" cy="24955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Set Cascade Options</a:t>
            </a:r>
            <a:endParaRPr lang="en-US" dirty="0"/>
          </a:p>
        </p:txBody>
      </p:sp>
      <p:sp>
        <p:nvSpPr>
          <p:cNvPr id="9" name="Content Placeholder 8"/>
          <p:cNvSpPr>
            <a:spLocks noGrp="1"/>
          </p:cNvSpPr>
          <p:nvPr>
            <p:ph idx="1"/>
          </p:nvPr>
        </p:nvSpPr>
        <p:spPr>
          <a:xfrm>
            <a:off x="457200" y="1600201"/>
            <a:ext cx="8229600" cy="1295400"/>
          </a:xfrm>
        </p:spPr>
        <p:txBody>
          <a:bodyPr/>
          <a:lstStyle/>
          <a:p>
            <a:r>
              <a:rPr lang="en-US" dirty="0" smtClean="0"/>
              <a:t>Cascade Update Related Fields</a:t>
            </a:r>
          </a:p>
          <a:p>
            <a:r>
              <a:rPr lang="en-US" dirty="0" smtClean="0"/>
              <a:t>Cascade Delete Related Records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24</a:t>
            </a:fld>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724400" y="3505200"/>
            <a:ext cx="3524250" cy="2495550"/>
          </a:xfrm>
          <a:prstGeom prst="rect">
            <a:avLst/>
          </a:prstGeom>
          <a:noFill/>
          <a:ln w="9525">
            <a:noFill/>
            <a:miter lim="800000"/>
            <a:headEnd/>
            <a:tailEnd/>
          </a:ln>
        </p:spPr>
      </p:pic>
      <p:sp>
        <p:nvSpPr>
          <p:cNvPr id="10" name="TextBox 9"/>
          <p:cNvSpPr txBox="1"/>
          <p:nvPr/>
        </p:nvSpPr>
        <p:spPr>
          <a:xfrm>
            <a:off x="457200" y="5562600"/>
            <a:ext cx="3429000" cy="381000"/>
          </a:xfrm>
          <a:prstGeom prst="rect">
            <a:avLst/>
          </a:prstGeom>
          <a:noFill/>
        </p:spPr>
        <p:txBody>
          <a:bodyPr wrap="square" rtlCol="0">
            <a:spAutoFit/>
          </a:bodyPr>
          <a:lstStyle/>
          <a:p>
            <a:r>
              <a:rPr lang="en-US" dirty="0" smtClean="0"/>
              <a:t>Click Cascade Delete with caution</a:t>
            </a:r>
            <a:endParaRPr lang="en-US" dirty="0"/>
          </a:p>
        </p:txBody>
      </p:sp>
      <p:sp>
        <p:nvSpPr>
          <p:cNvPr id="11" name="TextBox 10"/>
          <p:cNvSpPr txBox="1"/>
          <p:nvPr/>
        </p:nvSpPr>
        <p:spPr>
          <a:xfrm>
            <a:off x="457200" y="4724400"/>
            <a:ext cx="2936638" cy="646331"/>
          </a:xfrm>
          <a:prstGeom prst="rect">
            <a:avLst/>
          </a:prstGeom>
          <a:noFill/>
        </p:spPr>
        <p:txBody>
          <a:bodyPr wrap="none" rtlCol="0">
            <a:spAutoFit/>
          </a:bodyPr>
          <a:lstStyle/>
          <a:p>
            <a:r>
              <a:rPr lang="en-US" dirty="0" smtClean="0"/>
              <a:t>Click Cascade Update in</a:t>
            </a:r>
          </a:p>
          <a:p>
            <a:r>
              <a:rPr lang="en-US" dirty="0" smtClean="0"/>
              <a:t>case the primary key changes</a:t>
            </a:r>
            <a:endParaRPr lang="en-US" dirty="0"/>
          </a:p>
        </p:txBody>
      </p:sp>
      <p:sp>
        <p:nvSpPr>
          <p:cNvPr id="12" name="TextBox 11"/>
          <p:cNvSpPr txBox="1"/>
          <p:nvPr/>
        </p:nvSpPr>
        <p:spPr>
          <a:xfrm>
            <a:off x="457200" y="3962400"/>
            <a:ext cx="3295326" cy="369332"/>
          </a:xfrm>
          <a:prstGeom prst="rect">
            <a:avLst/>
          </a:prstGeom>
          <a:noFill/>
        </p:spPr>
        <p:txBody>
          <a:bodyPr wrap="none" rtlCol="0">
            <a:spAutoFit/>
          </a:bodyPr>
          <a:lstStyle/>
          <a:p>
            <a:r>
              <a:rPr lang="en-US" dirty="0" smtClean="0"/>
              <a:t>Click Enforce Referential Integrity</a:t>
            </a:r>
            <a:endParaRPr lang="en-US" dirty="0"/>
          </a:p>
        </p:txBody>
      </p:sp>
      <p:cxnSp>
        <p:nvCxnSpPr>
          <p:cNvPr id="14" name="Elbow Connector 13"/>
          <p:cNvCxnSpPr>
            <a:stCxn id="12" idx="3"/>
          </p:cNvCxnSpPr>
          <p:nvPr/>
        </p:nvCxnSpPr>
        <p:spPr>
          <a:xfrm>
            <a:off x="3752526" y="4147066"/>
            <a:ext cx="895674" cy="80593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29000" y="51816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flipV="1">
            <a:off x="3657600" y="5410200"/>
            <a:ext cx="975360" cy="381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Indexing to Retrieve Data Quickly</a:t>
            </a:r>
            <a:endParaRPr lang="en-US" dirty="0"/>
          </a:p>
        </p:txBody>
      </p:sp>
      <p:sp>
        <p:nvSpPr>
          <p:cNvPr id="9" name="Content Placeholder 8"/>
          <p:cNvSpPr>
            <a:spLocks noGrp="1"/>
          </p:cNvSpPr>
          <p:nvPr>
            <p:ph idx="1"/>
          </p:nvPr>
        </p:nvSpPr>
        <p:spPr/>
        <p:txBody>
          <a:bodyPr/>
          <a:lstStyle/>
          <a:p>
            <a:r>
              <a:rPr lang="en-US" dirty="0" smtClean="0"/>
              <a:t>Provides quick sorting based on the primary key</a:t>
            </a:r>
          </a:p>
          <a:p>
            <a:r>
              <a:rPr lang="en-US" dirty="0" smtClean="0"/>
              <a:t>Provides quick retrieval of data  based on  the primary key</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Options on External Data Tab</a:t>
            </a:r>
            <a:endParaRPr lang="en-US" dirty="0"/>
          </a:p>
        </p:txBody>
      </p:sp>
      <p:sp>
        <p:nvSpPr>
          <p:cNvPr id="9" name="Content Placeholder 8"/>
          <p:cNvSpPr>
            <a:spLocks noGrp="1"/>
          </p:cNvSpPr>
          <p:nvPr>
            <p:ph idx="1"/>
          </p:nvPr>
        </p:nvSpPr>
        <p:spPr>
          <a:xfrm>
            <a:off x="457200" y="1600201"/>
            <a:ext cx="8229600" cy="2438400"/>
          </a:xfrm>
        </p:spPr>
        <p:txBody>
          <a:bodyPr/>
          <a:lstStyle/>
          <a:p>
            <a:r>
              <a:rPr lang="en-US" dirty="0" smtClean="0"/>
              <a:t>Import &amp; Link</a:t>
            </a:r>
          </a:p>
          <a:p>
            <a:r>
              <a:rPr lang="en-US" dirty="0" smtClean="0"/>
              <a:t>Export</a:t>
            </a:r>
          </a:p>
          <a:p>
            <a:r>
              <a:rPr lang="en-US" dirty="0" smtClean="0"/>
              <a:t>Collect Data</a:t>
            </a:r>
          </a:p>
          <a:p>
            <a:r>
              <a:rPr lang="en-US" dirty="0" smtClean="0"/>
              <a:t>Web Linked Lists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26</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5181600"/>
            <a:ext cx="8286244" cy="914400"/>
          </a:xfrm>
          <a:prstGeom prst="rect">
            <a:avLst/>
          </a:prstGeom>
          <a:noFill/>
          <a:ln w="9525">
            <a:noFill/>
            <a:miter lim="800000"/>
            <a:headEnd/>
            <a:tailEnd/>
          </a:ln>
        </p:spPr>
      </p:pic>
      <p:cxnSp>
        <p:nvCxnSpPr>
          <p:cNvPr id="10" name="Straight Arrow Connector 9"/>
          <p:cNvCxnSpPr/>
          <p:nvPr/>
        </p:nvCxnSpPr>
        <p:spPr>
          <a:xfrm rot="10800000" flipV="1">
            <a:off x="2361406" y="4572000"/>
            <a:ext cx="930434" cy="534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0380" y="4259580"/>
            <a:ext cx="1820627" cy="369332"/>
          </a:xfrm>
          <a:prstGeom prst="rect">
            <a:avLst/>
          </a:prstGeom>
          <a:noFill/>
        </p:spPr>
        <p:txBody>
          <a:bodyPr wrap="none" rtlCol="0">
            <a:spAutoFit/>
          </a:bodyPr>
          <a:lstStyle/>
          <a:p>
            <a:r>
              <a:rPr lang="en-US" dirty="0" smtClean="0"/>
              <a:t>External Data Tab</a:t>
            </a:r>
            <a:endParaRPr lang="en-US" dirty="0"/>
          </a:p>
        </p:txBody>
      </p:sp>
      <p:sp>
        <p:nvSpPr>
          <p:cNvPr id="12" name="Rectangle 11"/>
          <p:cNvSpPr/>
          <p:nvPr/>
        </p:nvSpPr>
        <p:spPr>
          <a:xfrm>
            <a:off x="274320" y="4065955"/>
            <a:ext cx="2103120" cy="666065"/>
          </a:xfrm>
          <a:prstGeom prst="rect">
            <a:avLst/>
          </a:prstGeom>
        </p:spPr>
        <p:txBody>
          <a:bodyPr wrap="square">
            <a:spAutoFit/>
          </a:bodyPr>
          <a:lstStyle/>
          <a:p>
            <a:r>
              <a:rPr lang="en-US" dirty="0" smtClean="0"/>
              <a:t>Click Excel to import</a:t>
            </a:r>
          </a:p>
          <a:p>
            <a:r>
              <a:rPr lang="en-US" dirty="0" smtClean="0"/>
              <a:t>spreadsheet data</a:t>
            </a:r>
            <a:endParaRPr lang="en-US" dirty="0"/>
          </a:p>
        </p:txBody>
      </p:sp>
      <p:cxnSp>
        <p:nvCxnSpPr>
          <p:cNvPr id="14" name="Straight Arrow Connector 13"/>
          <p:cNvCxnSpPr/>
          <p:nvPr/>
        </p:nvCxnSpPr>
        <p:spPr>
          <a:xfrm rot="5400000">
            <a:off x="1108710" y="5063490"/>
            <a:ext cx="75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from Excel</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27</a:t>
            </a:fld>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760307" y="1710612"/>
            <a:ext cx="6015149" cy="3577431"/>
          </a:xfrm>
          <a:prstGeom prst="rect">
            <a:avLst/>
          </a:prstGeom>
          <a:noFill/>
          <a:ln w="9525">
            <a:noFill/>
            <a:miter lim="800000"/>
            <a:headEnd/>
            <a:tailEnd/>
          </a:ln>
        </p:spPr>
      </p:pic>
      <p:sp>
        <p:nvSpPr>
          <p:cNvPr id="7" name="Rectangle 6"/>
          <p:cNvSpPr/>
          <p:nvPr/>
        </p:nvSpPr>
        <p:spPr>
          <a:xfrm>
            <a:off x="321907" y="2548812"/>
            <a:ext cx="2133600" cy="646331"/>
          </a:xfrm>
          <a:prstGeom prst="rect">
            <a:avLst/>
          </a:prstGeom>
        </p:spPr>
        <p:txBody>
          <a:bodyPr wrap="square">
            <a:spAutoFit/>
          </a:bodyPr>
          <a:lstStyle/>
          <a:p>
            <a:r>
              <a:rPr lang="en-US" dirty="0" smtClean="0"/>
              <a:t>Click Browse to find</a:t>
            </a:r>
          </a:p>
          <a:p>
            <a:r>
              <a:rPr lang="en-US" dirty="0" smtClean="0"/>
              <a:t>a spreadsheet</a:t>
            </a:r>
            <a:endParaRPr lang="en-US" dirty="0"/>
          </a:p>
        </p:txBody>
      </p:sp>
      <p:sp>
        <p:nvSpPr>
          <p:cNvPr id="8" name="Rectangle 7"/>
          <p:cNvSpPr/>
          <p:nvPr/>
        </p:nvSpPr>
        <p:spPr>
          <a:xfrm>
            <a:off x="398107" y="3310812"/>
            <a:ext cx="2286000" cy="646331"/>
          </a:xfrm>
          <a:prstGeom prst="rect">
            <a:avLst/>
          </a:prstGeom>
        </p:spPr>
        <p:txBody>
          <a:bodyPr wrap="square">
            <a:spAutoFit/>
          </a:bodyPr>
          <a:lstStyle/>
          <a:p>
            <a:r>
              <a:rPr lang="en-US" dirty="0" smtClean="0"/>
              <a:t>Decide what you want</a:t>
            </a:r>
          </a:p>
          <a:p>
            <a:r>
              <a:rPr lang="en-US" dirty="0" smtClean="0"/>
              <a:t>to do with the data</a:t>
            </a:r>
            <a:endParaRPr lang="en-US" dirty="0"/>
          </a:p>
        </p:txBody>
      </p:sp>
      <p:cxnSp>
        <p:nvCxnSpPr>
          <p:cNvPr id="10" name="Straight Arrow Connector 9"/>
          <p:cNvCxnSpPr/>
          <p:nvPr/>
        </p:nvCxnSpPr>
        <p:spPr>
          <a:xfrm>
            <a:off x="2531707" y="3691812"/>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074507" y="2853612"/>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Import Data from Excel (continued)</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28</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964873" y="1454727"/>
            <a:ext cx="5909002" cy="4191000"/>
          </a:xfrm>
          <a:prstGeom prst="rect">
            <a:avLst/>
          </a:prstGeom>
          <a:noFill/>
          <a:ln w="9525">
            <a:noFill/>
            <a:miter lim="800000"/>
            <a:headEnd/>
            <a:tailEnd/>
          </a:ln>
        </p:spPr>
      </p:pic>
      <p:sp>
        <p:nvSpPr>
          <p:cNvPr id="7" name="Rectangle 6"/>
          <p:cNvSpPr/>
          <p:nvPr/>
        </p:nvSpPr>
        <p:spPr>
          <a:xfrm>
            <a:off x="374073" y="1911927"/>
            <a:ext cx="2286000" cy="646331"/>
          </a:xfrm>
          <a:prstGeom prst="rect">
            <a:avLst/>
          </a:prstGeom>
        </p:spPr>
        <p:txBody>
          <a:bodyPr wrap="square">
            <a:spAutoFit/>
          </a:bodyPr>
          <a:lstStyle/>
          <a:p>
            <a:r>
              <a:rPr lang="en-US" dirty="0" smtClean="0"/>
              <a:t>Choose the worksheet</a:t>
            </a:r>
          </a:p>
          <a:p>
            <a:r>
              <a:rPr lang="en-US" dirty="0" smtClean="0"/>
              <a:t>to import</a:t>
            </a:r>
            <a:endParaRPr lang="en-US" dirty="0"/>
          </a:p>
        </p:txBody>
      </p:sp>
      <p:cxnSp>
        <p:nvCxnSpPr>
          <p:cNvPr id="9" name="Straight Arrow Connector 8"/>
          <p:cNvCxnSpPr/>
          <p:nvPr/>
        </p:nvCxnSpPr>
        <p:spPr>
          <a:xfrm>
            <a:off x="1974273" y="2292927"/>
            <a:ext cx="2362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0273" y="3283527"/>
            <a:ext cx="1676400" cy="646331"/>
          </a:xfrm>
          <a:prstGeom prst="rect">
            <a:avLst/>
          </a:prstGeom>
        </p:spPr>
        <p:txBody>
          <a:bodyPr wrap="square">
            <a:spAutoFit/>
          </a:bodyPr>
          <a:lstStyle/>
          <a:p>
            <a:r>
              <a:rPr lang="en-US" dirty="0" smtClean="0"/>
              <a:t>Preview of the</a:t>
            </a:r>
          </a:p>
          <a:p>
            <a:r>
              <a:rPr lang="en-US" dirty="0" smtClean="0"/>
              <a:t>worksheet data</a:t>
            </a:r>
            <a:endParaRPr lang="en-US" dirty="0"/>
          </a:p>
        </p:txBody>
      </p:sp>
      <p:sp>
        <p:nvSpPr>
          <p:cNvPr id="11" name="Rectangle 10"/>
          <p:cNvSpPr/>
          <p:nvPr/>
        </p:nvSpPr>
        <p:spPr>
          <a:xfrm>
            <a:off x="658091" y="5209309"/>
            <a:ext cx="2235484" cy="369332"/>
          </a:xfrm>
          <a:prstGeom prst="rect">
            <a:avLst/>
          </a:prstGeom>
        </p:spPr>
        <p:txBody>
          <a:bodyPr wrap="none">
            <a:spAutoFit/>
          </a:bodyPr>
          <a:lstStyle/>
          <a:p>
            <a:r>
              <a:rPr lang="en-US" dirty="0" smtClean="0"/>
              <a:t>Click Next to continue</a:t>
            </a:r>
            <a:endParaRPr lang="en-US" dirty="0"/>
          </a:p>
        </p:txBody>
      </p:sp>
      <p:cxnSp>
        <p:nvCxnSpPr>
          <p:cNvPr id="12" name="Straight Arrow Connector 11"/>
          <p:cNvCxnSpPr/>
          <p:nvPr/>
        </p:nvCxnSpPr>
        <p:spPr>
          <a:xfrm flipV="1">
            <a:off x="1946564" y="3602182"/>
            <a:ext cx="1018309" cy="7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2632364" y="5583382"/>
            <a:ext cx="4932218" cy="138545"/>
          </a:xfrm>
          <a:prstGeom prst="bentConnector3">
            <a:avLst>
              <a:gd name="adj1" fmla="val -28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V="1">
            <a:off x="7426037" y="5583381"/>
            <a:ext cx="290946" cy="13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Import Data from Excel (continued)</a:t>
            </a:r>
            <a:endParaRPr lang="en-US" dirty="0"/>
          </a:p>
        </p:txBody>
      </p:sp>
      <p:sp>
        <p:nvSpPr>
          <p:cNvPr id="3" name="Footer Placeholder 2"/>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29</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450410" y="1716834"/>
            <a:ext cx="6408909" cy="4545562"/>
          </a:xfrm>
          <a:prstGeom prst="rect">
            <a:avLst/>
          </a:prstGeom>
          <a:noFill/>
          <a:ln w="9525">
            <a:noFill/>
            <a:miter lim="800000"/>
            <a:headEnd/>
            <a:tailEnd/>
          </a:ln>
        </p:spPr>
      </p:pic>
      <p:sp>
        <p:nvSpPr>
          <p:cNvPr id="6" name="Rectangle 5"/>
          <p:cNvSpPr/>
          <p:nvPr/>
        </p:nvSpPr>
        <p:spPr>
          <a:xfrm>
            <a:off x="290866" y="3374962"/>
            <a:ext cx="1806905" cy="369332"/>
          </a:xfrm>
          <a:prstGeom prst="rect">
            <a:avLst/>
          </a:prstGeom>
        </p:spPr>
        <p:txBody>
          <a:bodyPr wrap="none">
            <a:spAutoFit/>
          </a:bodyPr>
          <a:lstStyle/>
          <a:p>
            <a:r>
              <a:rPr lang="en-US" dirty="0" smtClean="0"/>
              <a:t>Column headings</a:t>
            </a:r>
            <a:endParaRPr lang="en-US" dirty="0"/>
          </a:p>
        </p:txBody>
      </p:sp>
      <p:cxnSp>
        <p:nvCxnSpPr>
          <p:cNvPr id="8" name="Straight Arrow Connector 7"/>
          <p:cNvCxnSpPr/>
          <p:nvPr/>
        </p:nvCxnSpPr>
        <p:spPr>
          <a:xfrm>
            <a:off x="1985804" y="3559629"/>
            <a:ext cx="533461" cy="4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84283" y="5558326"/>
            <a:ext cx="1260410" cy="646331"/>
          </a:xfrm>
          <a:prstGeom prst="rect">
            <a:avLst/>
          </a:prstGeom>
        </p:spPr>
        <p:txBody>
          <a:bodyPr wrap="none">
            <a:spAutoFit/>
          </a:bodyPr>
          <a:lstStyle/>
          <a:p>
            <a:r>
              <a:rPr lang="en-US" dirty="0" smtClean="0"/>
              <a:t>Click Next </a:t>
            </a:r>
            <a:br>
              <a:rPr lang="en-US" dirty="0" smtClean="0"/>
            </a:br>
            <a:r>
              <a:rPr lang="en-US" dirty="0" smtClean="0"/>
              <a:t>to continue</a:t>
            </a:r>
            <a:endParaRPr lang="en-US" dirty="0"/>
          </a:p>
        </p:txBody>
      </p:sp>
      <p:cxnSp>
        <p:nvCxnSpPr>
          <p:cNvPr id="14" name="Elbow Connector 13"/>
          <p:cNvCxnSpPr/>
          <p:nvPr/>
        </p:nvCxnSpPr>
        <p:spPr>
          <a:xfrm>
            <a:off x="2277801" y="6217864"/>
            <a:ext cx="4932218" cy="138545"/>
          </a:xfrm>
          <a:prstGeom prst="bentConnector3">
            <a:avLst>
              <a:gd name="adj1" fmla="val -28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7071474" y="6217863"/>
            <a:ext cx="290946" cy="13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 (continued)</a:t>
            </a:r>
            <a:endParaRPr lang="en-US" dirty="0"/>
          </a:p>
        </p:txBody>
      </p:sp>
      <p:sp>
        <p:nvSpPr>
          <p:cNvPr id="5" name="Content Placeholder 4"/>
          <p:cNvSpPr>
            <a:spLocks noGrp="1"/>
          </p:cNvSpPr>
          <p:nvPr>
            <p:ph idx="1"/>
          </p:nvPr>
        </p:nvSpPr>
        <p:spPr/>
        <p:txBody>
          <a:bodyPr/>
          <a:lstStyle/>
          <a:p>
            <a:r>
              <a:rPr lang="en-US" dirty="0" smtClean="0"/>
              <a:t>Copy and run a query</a:t>
            </a:r>
          </a:p>
          <a:p>
            <a:r>
              <a:rPr lang="en-US" dirty="0" smtClean="0"/>
              <a:t>Use the Query Wizard</a:t>
            </a:r>
          </a:p>
          <a:p>
            <a:r>
              <a:rPr lang="en-US" dirty="0" smtClean="0"/>
              <a:t>Create a multi-table query</a:t>
            </a:r>
          </a:p>
          <a:p>
            <a:r>
              <a:rPr lang="en-US" dirty="0" smtClean="0"/>
              <a:t>Modify a multi-table query</a:t>
            </a:r>
            <a:endParaRPr lang="en-US" dirty="0"/>
          </a:p>
        </p:txBody>
      </p:sp>
      <p:sp>
        <p:nvSpPr>
          <p:cNvPr id="2" name="Footer Placeholder 1"/>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3" name="Slide Number Placeholder 2"/>
          <p:cNvSpPr>
            <a:spLocks noGrp="1"/>
          </p:cNvSpPr>
          <p:nvPr>
            <p:ph type="sldNum" sz="quarter" idx="4"/>
          </p:nvPr>
        </p:nvSpPr>
        <p:spPr/>
        <p:txBody>
          <a:bodyPr/>
          <a:lstStyle/>
          <a:p>
            <a:fld id="{97F33F24-5111-4524-9375-24241E4B6E0C}"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Import Data from Excel (continued)</a:t>
            </a:r>
            <a:endParaRPr lang="en-US" dirty="0"/>
          </a:p>
        </p:txBody>
      </p:sp>
      <p:sp>
        <p:nvSpPr>
          <p:cNvPr id="3" name="Footer Placeholder 2"/>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30</a:t>
            </a:fld>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2743200" y="1423027"/>
            <a:ext cx="6060137" cy="4298194"/>
          </a:xfrm>
          <a:prstGeom prst="rect">
            <a:avLst/>
          </a:prstGeom>
          <a:noFill/>
          <a:ln w="9525">
            <a:noFill/>
            <a:miter lim="800000"/>
            <a:headEnd/>
            <a:tailEnd/>
          </a:ln>
        </p:spPr>
      </p:pic>
      <p:sp>
        <p:nvSpPr>
          <p:cNvPr id="6" name="Rectangle 5"/>
          <p:cNvSpPr/>
          <p:nvPr/>
        </p:nvSpPr>
        <p:spPr>
          <a:xfrm>
            <a:off x="559838" y="1930178"/>
            <a:ext cx="2034074" cy="923330"/>
          </a:xfrm>
          <a:prstGeom prst="rect">
            <a:avLst/>
          </a:prstGeom>
        </p:spPr>
        <p:txBody>
          <a:bodyPr wrap="square">
            <a:spAutoFit/>
          </a:bodyPr>
          <a:lstStyle/>
          <a:p>
            <a:r>
              <a:rPr lang="en-US" dirty="0" smtClean="0"/>
              <a:t>Change Indexed property to </a:t>
            </a:r>
            <a:r>
              <a:rPr lang="en-US" i="1" dirty="0" smtClean="0"/>
              <a:t>Yes (No Duplicates)</a:t>
            </a:r>
            <a:endParaRPr lang="en-US" dirty="0"/>
          </a:p>
        </p:txBody>
      </p:sp>
      <p:sp>
        <p:nvSpPr>
          <p:cNvPr id="7" name="Left Bracket 6"/>
          <p:cNvSpPr/>
          <p:nvPr/>
        </p:nvSpPr>
        <p:spPr>
          <a:xfrm rot="16200000">
            <a:off x="2892491" y="1642186"/>
            <a:ext cx="223935" cy="2239347"/>
          </a:xfrm>
          <a:prstGeom prst="leftBracket">
            <a:avLst>
              <a:gd name="adj" fmla="val 16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p:cNvSpPr/>
          <p:nvPr/>
        </p:nvSpPr>
        <p:spPr>
          <a:xfrm>
            <a:off x="1214912" y="5017150"/>
            <a:ext cx="1260410" cy="646331"/>
          </a:xfrm>
          <a:prstGeom prst="rect">
            <a:avLst/>
          </a:prstGeom>
        </p:spPr>
        <p:txBody>
          <a:bodyPr wrap="none">
            <a:spAutoFit/>
          </a:bodyPr>
          <a:lstStyle/>
          <a:p>
            <a:r>
              <a:rPr lang="en-US" dirty="0" smtClean="0"/>
              <a:t>Click Next </a:t>
            </a:r>
            <a:br>
              <a:rPr lang="en-US" dirty="0" smtClean="0"/>
            </a:br>
            <a:r>
              <a:rPr lang="en-US" dirty="0" smtClean="0"/>
              <a:t>to continue</a:t>
            </a:r>
            <a:endParaRPr lang="en-US" dirty="0"/>
          </a:p>
        </p:txBody>
      </p:sp>
      <p:cxnSp>
        <p:nvCxnSpPr>
          <p:cNvPr id="9" name="Elbow Connector 8"/>
          <p:cNvCxnSpPr/>
          <p:nvPr/>
        </p:nvCxnSpPr>
        <p:spPr>
          <a:xfrm>
            <a:off x="2408430" y="5676688"/>
            <a:ext cx="4932218" cy="138545"/>
          </a:xfrm>
          <a:prstGeom prst="bentConnector3">
            <a:avLst>
              <a:gd name="adj1" fmla="val -281"/>
            </a:avLst>
          </a:prstGeom>
          <a:ln>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7202103" y="5676687"/>
            <a:ext cx="290946" cy="13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Import Data from Excel (continued)</a:t>
            </a:r>
            <a:endParaRPr lang="en-US" dirty="0"/>
          </a:p>
        </p:txBody>
      </p:sp>
      <p:sp>
        <p:nvSpPr>
          <p:cNvPr id="3" name="Footer Placeholder 2"/>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31</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3570770" y="2220685"/>
            <a:ext cx="5251227" cy="3724469"/>
          </a:xfrm>
          <a:prstGeom prst="rect">
            <a:avLst/>
          </a:prstGeom>
          <a:noFill/>
          <a:ln w="9525">
            <a:noFill/>
            <a:miter lim="800000"/>
            <a:headEnd/>
            <a:tailEnd/>
          </a:ln>
        </p:spPr>
      </p:pic>
      <p:sp>
        <p:nvSpPr>
          <p:cNvPr id="6" name="Rectangle 5"/>
          <p:cNvSpPr/>
          <p:nvPr/>
        </p:nvSpPr>
        <p:spPr>
          <a:xfrm>
            <a:off x="303535" y="2908432"/>
            <a:ext cx="2938561" cy="369332"/>
          </a:xfrm>
          <a:prstGeom prst="rect">
            <a:avLst/>
          </a:prstGeom>
        </p:spPr>
        <p:txBody>
          <a:bodyPr wrap="none">
            <a:spAutoFit/>
          </a:bodyPr>
          <a:lstStyle/>
          <a:p>
            <a:r>
              <a:rPr lang="en-US" dirty="0" smtClean="0"/>
              <a:t>AID becomes the primary key</a:t>
            </a:r>
            <a:endParaRPr lang="en-US" dirty="0"/>
          </a:p>
        </p:txBody>
      </p:sp>
      <p:sp>
        <p:nvSpPr>
          <p:cNvPr id="7" name="Rectangle 6"/>
          <p:cNvSpPr/>
          <p:nvPr/>
        </p:nvSpPr>
        <p:spPr>
          <a:xfrm>
            <a:off x="1420186" y="5297068"/>
            <a:ext cx="1260410" cy="646331"/>
          </a:xfrm>
          <a:prstGeom prst="rect">
            <a:avLst/>
          </a:prstGeom>
        </p:spPr>
        <p:txBody>
          <a:bodyPr wrap="none">
            <a:spAutoFit/>
          </a:bodyPr>
          <a:lstStyle/>
          <a:p>
            <a:r>
              <a:rPr lang="en-US" dirty="0" smtClean="0"/>
              <a:t>Click Next </a:t>
            </a:r>
            <a:br>
              <a:rPr lang="en-US" dirty="0" smtClean="0"/>
            </a:br>
            <a:r>
              <a:rPr lang="en-US" dirty="0" smtClean="0"/>
              <a:t>to continue</a:t>
            </a:r>
            <a:endParaRPr lang="en-US" dirty="0"/>
          </a:p>
        </p:txBody>
      </p:sp>
      <p:cxnSp>
        <p:nvCxnSpPr>
          <p:cNvPr id="8" name="Elbow Connector 7"/>
          <p:cNvCxnSpPr/>
          <p:nvPr/>
        </p:nvCxnSpPr>
        <p:spPr>
          <a:xfrm>
            <a:off x="2613704" y="5956606"/>
            <a:ext cx="4932218" cy="138545"/>
          </a:xfrm>
          <a:prstGeom prst="bentConnector3">
            <a:avLst>
              <a:gd name="adj1" fmla="val -281"/>
            </a:avLst>
          </a:prstGeom>
          <a:ln>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7407377" y="5956605"/>
            <a:ext cx="290946" cy="13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Left Bracket 9"/>
          <p:cNvSpPr/>
          <p:nvPr/>
        </p:nvSpPr>
        <p:spPr>
          <a:xfrm rot="16200000">
            <a:off x="4170786" y="1520889"/>
            <a:ext cx="279920" cy="3694922"/>
          </a:xfrm>
          <a:prstGeom prst="leftBracket">
            <a:avLst>
              <a:gd name="adj" fmla="val 16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Import Data from Excel (continued)</a:t>
            </a:r>
            <a:endParaRPr lang="en-US" dirty="0"/>
          </a:p>
        </p:txBody>
      </p:sp>
      <p:sp>
        <p:nvSpPr>
          <p:cNvPr id="3" name="Footer Placeholder 2"/>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32</a:t>
            </a:fld>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2728818" y="1474236"/>
            <a:ext cx="6093179" cy="4321629"/>
          </a:xfrm>
          <a:prstGeom prst="rect">
            <a:avLst/>
          </a:prstGeom>
          <a:noFill/>
          <a:ln w="9525">
            <a:noFill/>
            <a:miter lim="800000"/>
            <a:headEnd/>
            <a:tailEnd/>
          </a:ln>
        </p:spPr>
      </p:pic>
      <p:sp>
        <p:nvSpPr>
          <p:cNvPr id="7" name="Rectangle 6"/>
          <p:cNvSpPr/>
          <p:nvPr/>
        </p:nvSpPr>
        <p:spPr>
          <a:xfrm>
            <a:off x="419877" y="2527338"/>
            <a:ext cx="2286000" cy="646331"/>
          </a:xfrm>
          <a:prstGeom prst="rect">
            <a:avLst/>
          </a:prstGeom>
        </p:spPr>
        <p:txBody>
          <a:bodyPr wrap="square">
            <a:spAutoFit/>
          </a:bodyPr>
          <a:lstStyle/>
          <a:p>
            <a:r>
              <a:rPr lang="en-US" dirty="0" smtClean="0"/>
              <a:t>Accounts becomes the</a:t>
            </a:r>
          </a:p>
          <a:p>
            <a:r>
              <a:rPr lang="en-US" dirty="0" smtClean="0"/>
              <a:t>table name</a:t>
            </a:r>
            <a:endParaRPr lang="en-US" dirty="0"/>
          </a:p>
        </p:txBody>
      </p:sp>
      <p:sp>
        <p:nvSpPr>
          <p:cNvPr id="8" name="Left Bracket 7"/>
          <p:cNvSpPr/>
          <p:nvPr/>
        </p:nvSpPr>
        <p:spPr>
          <a:xfrm rot="16200000">
            <a:off x="2967136" y="1922104"/>
            <a:ext cx="223935" cy="2239347"/>
          </a:xfrm>
          <a:prstGeom prst="leftBracket">
            <a:avLst>
              <a:gd name="adj" fmla="val 16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ectangle 8"/>
          <p:cNvSpPr/>
          <p:nvPr/>
        </p:nvSpPr>
        <p:spPr>
          <a:xfrm>
            <a:off x="990977" y="5017150"/>
            <a:ext cx="1657698" cy="646331"/>
          </a:xfrm>
          <a:prstGeom prst="rect">
            <a:avLst/>
          </a:prstGeom>
        </p:spPr>
        <p:txBody>
          <a:bodyPr wrap="none">
            <a:spAutoFit/>
          </a:bodyPr>
          <a:lstStyle/>
          <a:p>
            <a:r>
              <a:rPr lang="en-US" dirty="0" smtClean="0"/>
              <a:t>Click Finish  to </a:t>
            </a:r>
            <a:br>
              <a:rPr lang="en-US" dirty="0" smtClean="0"/>
            </a:br>
            <a:r>
              <a:rPr lang="en-US" dirty="0" smtClean="0"/>
              <a:t>import the data</a:t>
            </a:r>
            <a:endParaRPr lang="en-US" dirty="0"/>
          </a:p>
        </p:txBody>
      </p:sp>
      <p:cxnSp>
        <p:nvCxnSpPr>
          <p:cNvPr id="10" name="Elbow Connector 9"/>
          <p:cNvCxnSpPr/>
          <p:nvPr/>
        </p:nvCxnSpPr>
        <p:spPr>
          <a:xfrm>
            <a:off x="1940767" y="5654351"/>
            <a:ext cx="6239636" cy="254188"/>
          </a:xfrm>
          <a:prstGeom prst="bentConnector3">
            <a:avLst>
              <a:gd name="adj1" fmla="val -245"/>
            </a:avLst>
          </a:prstGeom>
          <a:ln>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V="1">
            <a:off x="8041858" y="5769993"/>
            <a:ext cx="290946" cy="13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Relationships</a:t>
            </a:r>
            <a:endParaRPr lang="en-US" dirty="0"/>
          </a:p>
        </p:txBody>
      </p:sp>
      <p:sp>
        <p:nvSpPr>
          <p:cNvPr id="3" name="Content Placeholder 2"/>
          <p:cNvSpPr>
            <a:spLocks noGrp="1"/>
          </p:cNvSpPr>
          <p:nvPr>
            <p:ph idx="1"/>
          </p:nvPr>
        </p:nvSpPr>
        <p:spPr/>
        <p:txBody>
          <a:bodyPr/>
          <a:lstStyle/>
          <a:p>
            <a:r>
              <a:rPr lang="en-US" dirty="0" smtClean="0"/>
              <a:t>One-to-one relationship</a:t>
            </a:r>
          </a:p>
          <a:p>
            <a:r>
              <a:rPr lang="en-US" dirty="0" smtClean="0"/>
              <a:t>One-to-many relationship</a:t>
            </a:r>
          </a:p>
          <a:p>
            <a:r>
              <a:rPr lang="en-US" dirty="0" smtClean="0"/>
              <a:t>Many-to-many relationship</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Establishing a One-to-Many Relationship</a:t>
            </a:r>
            <a:endParaRPr lang="en-US" dirty="0"/>
          </a:p>
        </p:txBody>
      </p:sp>
      <p:sp>
        <p:nvSpPr>
          <p:cNvPr id="3" name="Content Placeholder 2"/>
          <p:cNvSpPr>
            <a:spLocks noGrp="1"/>
          </p:cNvSpPr>
          <p:nvPr>
            <p:ph idx="1"/>
          </p:nvPr>
        </p:nvSpPr>
        <p:spPr>
          <a:xfrm>
            <a:off x="457200" y="1600201"/>
            <a:ext cx="8305800" cy="2362200"/>
          </a:xfrm>
        </p:spPr>
        <p:txBody>
          <a:bodyPr>
            <a:normAutofit/>
          </a:bodyPr>
          <a:lstStyle/>
          <a:p>
            <a:r>
              <a:rPr lang="en-US" dirty="0" smtClean="0"/>
              <a:t>Open Relationships window</a:t>
            </a:r>
          </a:p>
          <a:p>
            <a:r>
              <a:rPr lang="en-US" dirty="0" smtClean="0"/>
              <a:t>Add tables</a:t>
            </a:r>
          </a:p>
          <a:p>
            <a:r>
              <a:rPr lang="en-US" dirty="0" smtClean="0"/>
              <a:t>Establish </a:t>
            </a:r>
            <a:br>
              <a:rPr lang="en-US" dirty="0" smtClean="0"/>
            </a:br>
            <a:r>
              <a:rPr lang="en-US" dirty="0" smtClean="0"/>
              <a:t>relationships</a:t>
            </a:r>
          </a:p>
          <a:p>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34</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657600" y="2476500"/>
            <a:ext cx="5105400" cy="3829050"/>
          </a:xfrm>
          <a:prstGeom prst="rect">
            <a:avLst/>
          </a:prstGeom>
          <a:noFill/>
          <a:ln w="9525">
            <a:noFill/>
            <a:miter lim="800000"/>
            <a:headEnd/>
            <a:tailEnd/>
          </a:ln>
        </p:spPr>
      </p:pic>
      <p:sp>
        <p:nvSpPr>
          <p:cNvPr id="7" name="TextBox 6"/>
          <p:cNvSpPr txBox="1"/>
          <p:nvPr/>
        </p:nvSpPr>
        <p:spPr>
          <a:xfrm>
            <a:off x="609600" y="4572000"/>
            <a:ext cx="2046779" cy="369332"/>
          </a:xfrm>
          <a:prstGeom prst="rect">
            <a:avLst/>
          </a:prstGeom>
          <a:noFill/>
        </p:spPr>
        <p:txBody>
          <a:bodyPr wrap="none" rtlCol="0">
            <a:spAutoFit/>
          </a:bodyPr>
          <a:lstStyle/>
          <a:p>
            <a:r>
              <a:rPr lang="en-US" dirty="0" smtClean="0"/>
              <a:t>Show Table window</a:t>
            </a:r>
            <a:endParaRPr lang="en-US" dirty="0"/>
          </a:p>
        </p:txBody>
      </p:sp>
      <p:cxnSp>
        <p:nvCxnSpPr>
          <p:cNvPr id="9" name="Straight Arrow Connector 8"/>
          <p:cNvCxnSpPr/>
          <p:nvPr/>
        </p:nvCxnSpPr>
        <p:spPr>
          <a:xfrm>
            <a:off x="2667000" y="4800600"/>
            <a:ext cx="3581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Between Tables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35</a:t>
            </a:fld>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3185668" y="1676401"/>
            <a:ext cx="5536084" cy="4191000"/>
          </a:xfrm>
          <a:prstGeom prst="rect">
            <a:avLst/>
          </a:prstGeom>
          <a:noFill/>
          <a:ln w="9525">
            <a:noFill/>
            <a:miter lim="800000"/>
            <a:headEnd/>
            <a:tailEnd/>
          </a:ln>
        </p:spPr>
      </p:pic>
      <p:sp>
        <p:nvSpPr>
          <p:cNvPr id="7" name="TextBox 6"/>
          <p:cNvSpPr txBox="1"/>
          <p:nvPr/>
        </p:nvSpPr>
        <p:spPr>
          <a:xfrm>
            <a:off x="838200" y="4419600"/>
            <a:ext cx="1844287" cy="646331"/>
          </a:xfrm>
          <a:prstGeom prst="rect">
            <a:avLst/>
          </a:prstGeom>
          <a:noFill/>
        </p:spPr>
        <p:txBody>
          <a:bodyPr wrap="none" rtlCol="0">
            <a:spAutoFit/>
          </a:bodyPr>
          <a:lstStyle/>
          <a:p>
            <a:r>
              <a:rPr lang="en-US" dirty="0" smtClean="0"/>
              <a:t>Edit Relationships</a:t>
            </a:r>
          </a:p>
          <a:p>
            <a:r>
              <a:rPr lang="en-US" dirty="0" smtClean="0"/>
              <a:t>dialog box</a:t>
            </a:r>
            <a:endParaRPr lang="en-US" dirty="0"/>
          </a:p>
        </p:txBody>
      </p:sp>
      <p:sp>
        <p:nvSpPr>
          <p:cNvPr id="8" name="Rectangle 7"/>
          <p:cNvSpPr/>
          <p:nvPr/>
        </p:nvSpPr>
        <p:spPr>
          <a:xfrm>
            <a:off x="304800" y="2057400"/>
            <a:ext cx="2683748" cy="369332"/>
          </a:xfrm>
          <a:prstGeom prst="rect">
            <a:avLst/>
          </a:prstGeom>
        </p:spPr>
        <p:txBody>
          <a:bodyPr wrap="none">
            <a:spAutoFit/>
          </a:bodyPr>
          <a:lstStyle/>
          <a:p>
            <a:r>
              <a:rPr lang="en-US" dirty="0" smtClean="0"/>
              <a:t>One-to-many relationships</a:t>
            </a:r>
            <a:endParaRPr lang="en-US" dirty="0"/>
          </a:p>
        </p:txBody>
      </p:sp>
      <p:cxnSp>
        <p:nvCxnSpPr>
          <p:cNvPr id="11" name="Elbow Connector 10"/>
          <p:cNvCxnSpPr/>
          <p:nvPr/>
        </p:nvCxnSpPr>
        <p:spPr>
          <a:xfrm flipV="1">
            <a:off x="2057400" y="3886200"/>
            <a:ext cx="3352800" cy="914400"/>
          </a:xfrm>
          <a:prstGeom prst="bentConnector3">
            <a:avLst>
              <a:gd name="adj1" fmla="val 4928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8" idx="3"/>
          </p:cNvCxnSpPr>
          <p:nvPr/>
        </p:nvCxnSpPr>
        <p:spPr>
          <a:xfrm>
            <a:off x="2988548" y="2242066"/>
            <a:ext cx="1812052" cy="19633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Window</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36</a:t>
            </a:fld>
            <a:endParaRPr lang="en-US" dirty="0"/>
          </a:p>
        </p:txBody>
      </p:sp>
      <p:pic>
        <p:nvPicPr>
          <p:cNvPr id="3074" name="Picture 2"/>
          <p:cNvPicPr>
            <a:picLocks noChangeAspect="1" noChangeArrowheads="1"/>
          </p:cNvPicPr>
          <p:nvPr/>
        </p:nvPicPr>
        <p:blipFill>
          <a:blip r:embed="rId3" cstate="print"/>
          <a:srcRect r="30000" b="28718"/>
          <a:stretch>
            <a:fillRect/>
          </a:stretch>
        </p:blipFill>
        <p:spPr bwMode="auto">
          <a:xfrm>
            <a:off x="2514600" y="1828800"/>
            <a:ext cx="5238065" cy="4000500"/>
          </a:xfrm>
          <a:prstGeom prst="rect">
            <a:avLst/>
          </a:prstGeom>
          <a:noFill/>
          <a:ln w="9525">
            <a:noFill/>
            <a:miter lim="800000"/>
            <a:headEnd/>
            <a:tailEnd/>
          </a:ln>
        </p:spPr>
      </p:pic>
      <p:cxnSp>
        <p:nvCxnSpPr>
          <p:cNvPr id="8" name="Elbow Connector 7"/>
          <p:cNvCxnSpPr>
            <a:stCxn id="19" idx="2"/>
          </p:cNvCxnSpPr>
          <p:nvPr/>
        </p:nvCxnSpPr>
        <p:spPr>
          <a:xfrm rot="5400000">
            <a:off x="5245433" y="2515300"/>
            <a:ext cx="2145270" cy="29173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20" idx="3"/>
          </p:cNvCxnSpPr>
          <p:nvPr/>
        </p:nvCxnSpPr>
        <p:spPr>
          <a:xfrm>
            <a:off x="1877496" y="4909066"/>
            <a:ext cx="4447104" cy="12013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a:off x="1905000" y="3733800"/>
            <a:ext cx="3962400" cy="457200"/>
          </a:xfrm>
          <a:prstGeom prst="bentConnector3">
            <a:avLst>
              <a:gd name="adj1" fmla="val 62845"/>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43600" y="1219200"/>
            <a:ext cx="1040670" cy="369332"/>
          </a:xfrm>
          <a:prstGeom prst="rect">
            <a:avLst/>
          </a:prstGeom>
          <a:noFill/>
        </p:spPr>
        <p:txBody>
          <a:bodyPr wrap="none" rtlCol="0">
            <a:spAutoFit/>
          </a:bodyPr>
          <a:lstStyle/>
          <a:p>
            <a:r>
              <a:rPr lang="en-US" dirty="0" smtClean="0"/>
              <a:t>Join lines</a:t>
            </a:r>
            <a:endParaRPr lang="en-US" dirty="0"/>
          </a:p>
        </p:txBody>
      </p:sp>
      <p:sp>
        <p:nvSpPr>
          <p:cNvPr id="20" name="TextBox 19"/>
          <p:cNvSpPr txBox="1"/>
          <p:nvPr/>
        </p:nvSpPr>
        <p:spPr>
          <a:xfrm>
            <a:off x="1143000" y="4724400"/>
            <a:ext cx="734496" cy="369332"/>
          </a:xfrm>
          <a:prstGeom prst="rect">
            <a:avLst/>
          </a:prstGeom>
          <a:noFill/>
        </p:spPr>
        <p:txBody>
          <a:bodyPr wrap="none" rtlCol="0">
            <a:spAutoFit/>
          </a:bodyPr>
          <a:lstStyle/>
          <a:p>
            <a:r>
              <a:rPr lang="en-US" dirty="0" smtClean="0"/>
              <a:t>1 side</a:t>
            </a:r>
            <a:endParaRPr lang="en-US" dirty="0"/>
          </a:p>
        </p:txBody>
      </p:sp>
      <p:sp>
        <p:nvSpPr>
          <p:cNvPr id="21" name="TextBox 20"/>
          <p:cNvSpPr txBox="1"/>
          <p:nvPr/>
        </p:nvSpPr>
        <p:spPr>
          <a:xfrm>
            <a:off x="685800" y="3581400"/>
            <a:ext cx="1754904" cy="923330"/>
          </a:xfrm>
          <a:prstGeom prst="rect">
            <a:avLst/>
          </a:prstGeom>
          <a:noFill/>
        </p:spPr>
        <p:txBody>
          <a:bodyPr wrap="none" rtlCol="0">
            <a:spAutoFit/>
          </a:bodyPr>
          <a:lstStyle/>
          <a:p>
            <a:r>
              <a:rPr lang="en-US" dirty="0" smtClean="0"/>
              <a:t>Many side:</a:t>
            </a:r>
            <a:br>
              <a:rPr lang="en-US" dirty="0" smtClean="0"/>
            </a:br>
            <a:r>
              <a:rPr lang="en-US" dirty="0" smtClean="0"/>
              <a:t>the “</a:t>
            </a:r>
            <a:r>
              <a:rPr lang="en-US" dirty="0" smtClean="0">
                <a:sym typeface="Symbol"/>
              </a:rPr>
              <a:t></a:t>
            </a:r>
            <a:r>
              <a:rPr lang="en-US" dirty="0" smtClean="0"/>
              <a:t>” </a:t>
            </a:r>
            <a:br>
              <a:rPr lang="en-US" dirty="0" smtClean="0"/>
            </a:br>
            <a:r>
              <a:rPr lang="en-US" dirty="0" smtClean="0"/>
              <a:t>(infinity symbol)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Single-Table Queries</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Show Table</a:t>
            </a:r>
          </a:p>
          <a:p>
            <a:r>
              <a:rPr lang="en-US" dirty="0" smtClean="0"/>
              <a:t>Design Grid</a:t>
            </a:r>
            <a:r>
              <a:rPr lang="en-US" dirty="0"/>
              <a:t> </a:t>
            </a:r>
            <a:r>
              <a:rPr lang="en-US" dirty="0" smtClean="0"/>
              <a:t>to add</a:t>
            </a:r>
          </a:p>
          <a:p>
            <a:pPr lvl="1"/>
            <a:r>
              <a:rPr lang="en-US" dirty="0" smtClean="0"/>
              <a:t>Field row</a:t>
            </a:r>
          </a:p>
          <a:p>
            <a:pPr lvl="1"/>
            <a:r>
              <a:rPr lang="en-US" dirty="0" smtClean="0"/>
              <a:t>Table row</a:t>
            </a:r>
          </a:p>
          <a:p>
            <a:pPr lvl="1"/>
            <a:r>
              <a:rPr lang="en-US" dirty="0" smtClean="0"/>
              <a:t>Sort row</a:t>
            </a:r>
          </a:p>
          <a:p>
            <a:pPr lvl="1"/>
            <a:r>
              <a:rPr lang="en-US" dirty="0" smtClean="0"/>
              <a:t>Show row</a:t>
            </a:r>
          </a:p>
          <a:p>
            <a:pPr lvl="1"/>
            <a:r>
              <a:rPr lang="en-US" dirty="0" smtClean="0"/>
              <a:t>Criteria</a:t>
            </a:r>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37</a:t>
            </a:fld>
            <a:endParaRPr lang="en-US" dirty="0"/>
          </a:p>
        </p:txBody>
      </p:sp>
      <p:pic>
        <p:nvPicPr>
          <p:cNvPr id="1026" name="Picture 2"/>
          <p:cNvPicPr>
            <a:picLocks noChangeAspect="1" noChangeArrowheads="1"/>
          </p:cNvPicPr>
          <p:nvPr/>
        </p:nvPicPr>
        <p:blipFill>
          <a:blip r:embed="rId3" cstate="print"/>
          <a:srcRect r="25573"/>
          <a:stretch>
            <a:fillRect/>
          </a:stretch>
        </p:blipFill>
        <p:spPr bwMode="auto">
          <a:xfrm>
            <a:off x="4800600" y="2133600"/>
            <a:ext cx="3895725" cy="2963415"/>
          </a:xfrm>
          <a:prstGeom prst="rect">
            <a:avLst/>
          </a:prstGeom>
          <a:noFill/>
          <a:ln w="9525">
            <a:noFill/>
            <a:miter lim="800000"/>
            <a:headEnd/>
            <a:tailEnd/>
          </a:ln>
        </p:spPr>
      </p:pic>
      <p:sp>
        <p:nvSpPr>
          <p:cNvPr id="7" name="Rectangle 6"/>
          <p:cNvSpPr/>
          <p:nvPr/>
        </p:nvSpPr>
        <p:spPr>
          <a:xfrm>
            <a:off x="4114800" y="5257800"/>
            <a:ext cx="4648200" cy="369332"/>
          </a:xfrm>
          <a:prstGeom prst="rect">
            <a:avLst/>
          </a:prstGeom>
        </p:spPr>
        <p:txBody>
          <a:bodyPr wrap="square">
            <a:spAutoFit/>
          </a:bodyPr>
          <a:lstStyle/>
          <a:p>
            <a:r>
              <a:rPr lang="en-US" dirty="0" smtClean="0"/>
              <a:t>Query Design Grid—Fields, Sorting, and Criteria</a:t>
            </a:r>
            <a:endParaRPr lang="en-US" dirty="0"/>
          </a:p>
        </p:txBody>
      </p:sp>
      <p:sp>
        <p:nvSpPr>
          <p:cNvPr id="8" name="Rectangle 7"/>
          <p:cNvSpPr/>
          <p:nvPr/>
        </p:nvSpPr>
        <p:spPr>
          <a:xfrm>
            <a:off x="6096000" y="1524000"/>
            <a:ext cx="2240485" cy="369332"/>
          </a:xfrm>
          <a:prstGeom prst="rect">
            <a:avLst/>
          </a:prstGeom>
        </p:spPr>
        <p:txBody>
          <a:bodyPr wrap="none">
            <a:spAutoFit/>
          </a:bodyPr>
          <a:lstStyle/>
          <a:p>
            <a:r>
              <a:rPr lang="en-US" dirty="0" smtClean="0"/>
              <a:t>Query Design—Tables</a:t>
            </a:r>
            <a:endParaRPr lang="en-US" dirty="0"/>
          </a:p>
        </p:txBody>
      </p:sp>
      <p:cxnSp>
        <p:nvCxnSpPr>
          <p:cNvPr id="10" name="Elbow Connector 9"/>
          <p:cNvCxnSpPr>
            <a:stCxn id="8" idx="2"/>
          </p:cNvCxnSpPr>
          <p:nvPr/>
        </p:nvCxnSpPr>
        <p:spPr>
          <a:xfrm rot="5400000">
            <a:off x="6154988" y="1986745"/>
            <a:ext cx="1154668" cy="967843"/>
          </a:xfrm>
          <a:prstGeom prst="bentConnector3">
            <a:avLst>
              <a:gd name="adj1" fmla="val 10001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5372100" y="44577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6172200" y="4495800"/>
            <a:ext cx="1143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V="1">
            <a:off x="7543800" y="48006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Datasheet View of Results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38</a:t>
            </a:fld>
            <a:endParaRPr lang="en-US" dirty="0"/>
          </a:p>
        </p:txBody>
      </p:sp>
      <p:pic>
        <p:nvPicPr>
          <p:cNvPr id="2050" name="Picture 2"/>
          <p:cNvPicPr>
            <a:picLocks noChangeAspect="1" noChangeArrowheads="1"/>
          </p:cNvPicPr>
          <p:nvPr/>
        </p:nvPicPr>
        <p:blipFill>
          <a:blip r:embed="rId3" cstate="print"/>
          <a:srcRect r="32911"/>
          <a:stretch>
            <a:fillRect/>
          </a:stretch>
        </p:blipFill>
        <p:spPr bwMode="auto">
          <a:xfrm>
            <a:off x="4648200" y="1676400"/>
            <a:ext cx="4114800" cy="4600036"/>
          </a:xfrm>
          <a:prstGeom prst="rect">
            <a:avLst/>
          </a:prstGeom>
          <a:noFill/>
          <a:ln w="9525">
            <a:noFill/>
            <a:miter lim="800000"/>
            <a:headEnd/>
            <a:tailEnd/>
          </a:ln>
        </p:spPr>
      </p:pic>
      <p:sp>
        <p:nvSpPr>
          <p:cNvPr id="7" name="Rectangle 6"/>
          <p:cNvSpPr/>
          <p:nvPr/>
        </p:nvSpPr>
        <p:spPr>
          <a:xfrm>
            <a:off x="1600200" y="2133600"/>
            <a:ext cx="2057400" cy="646331"/>
          </a:xfrm>
          <a:prstGeom prst="rect">
            <a:avLst/>
          </a:prstGeom>
        </p:spPr>
        <p:txBody>
          <a:bodyPr wrap="square">
            <a:spAutoFit/>
          </a:bodyPr>
          <a:lstStyle/>
          <a:p>
            <a:r>
              <a:rPr lang="en-US" dirty="0" smtClean="0"/>
              <a:t>Query results in</a:t>
            </a:r>
          </a:p>
          <a:p>
            <a:r>
              <a:rPr lang="en-US" dirty="0" smtClean="0"/>
              <a:t>Datasheet view</a:t>
            </a:r>
            <a:endParaRPr lang="en-US" dirty="0"/>
          </a:p>
        </p:txBody>
      </p:sp>
      <p:sp>
        <p:nvSpPr>
          <p:cNvPr id="8" name="Rectangle 7"/>
          <p:cNvSpPr/>
          <p:nvPr/>
        </p:nvSpPr>
        <p:spPr>
          <a:xfrm>
            <a:off x="6400800" y="4419600"/>
            <a:ext cx="2286000" cy="646331"/>
          </a:xfrm>
          <a:prstGeom prst="rect">
            <a:avLst/>
          </a:prstGeom>
        </p:spPr>
        <p:txBody>
          <a:bodyPr wrap="square">
            <a:spAutoFit/>
          </a:bodyPr>
          <a:lstStyle/>
          <a:p>
            <a:r>
              <a:rPr lang="en-US" dirty="0" smtClean="0"/>
              <a:t>Only accounts with a</a:t>
            </a:r>
          </a:p>
          <a:p>
            <a:r>
              <a:rPr lang="en-US" dirty="0" smtClean="0"/>
              <a:t>balance over $5,000</a:t>
            </a:r>
            <a:endParaRPr lang="en-US" dirty="0"/>
          </a:p>
        </p:txBody>
      </p:sp>
      <p:sp>
        <p:nvSpPr>
          <p:cNvPr id="9" name="Rectangle 8"/>
          <p:cNvSpPr/>
          <p:nvPr/>
        </p:nvSpPr>
        <p:spPr>
          <a:xfrm>
            <a:off x="1676400" y="5257800"/>
            <a:ext cx="2286000" cy="646331"/>
          </a:xfrm>
          <a:prstGeom prst="rect">
            <a:avLst/>
          </a:prstGeom>
        </p:spPr>
        <p:txBody>
          <a:bodyPr wrap="square">
            <a:spAutoFit/>
          </a:bodyPr>
          <a:lstStyle/>
          <a:p>
            <a:r>
              <a:rPr lang="en-US" dirty="0" smtClean="0"/>
              <a:t>Nine records match</a:t>
            </a:r>
          </a:p>
          <a:p>
            <a:r>
              <a:rPr lang="en-US" dirty="0" smtClean="0"/>
              <a:t>the criteria</a:t>
            </a:r>
            <a:endParaRPr lang="en-US" dirty="0"/>
          </a:p>
        </p:txBody>
      </p:sp>
      <p:sp>
        <p:nvSpPr>
          <p:cNvPr id="10" name="Rounded Rectangle 9"/>
          <p:cNvSpPr/>
          <p:nvPr/>
        </p:nvSpPr>
        <p:spPr>
          <a:xfrm>
            <a:off x="6019800" y="2438400"/>
            <a:ext cx="2667000" cy="1600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3200400" y="2438400"/>
            <a:ext cx="2819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7887494" y="4152900"/>
            <a:ext cx="6850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3733800" y="5410200"/>
            <a:ext cx="2971800" cy="609600"/>
          </a:xfrm>
          <a:prstGeom prst="bentConnector3">
            <a:avLst>
              <a:gd name="adj1" fmla="val 10011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Specifying Criteria for Different </a:t>
            </a:r>
            <a:br>
              <a:rPr lang="en-US" dirty="0" smtClean="0"/>
            </a:br>
            <a:r>
              <a:rPr lang="en-US" dirty="0" smtClean="0"/>
              <a:t>Data Types</a:t>
            </a:r>
            <a:endParaRPr lang="en-US" dirty="0"/>
          </a:p>
        </p:txBody>
      </p:sp>
      <p:sp>
        <p:nvSpPr>
          <p:cNvPr id="3" name="Content Placeholder 2"/>
          <p:cNvSpPr>
            <a:spLocks noGrp="1"/>
          </p:cNvSpPr>
          <p:nvPr>
            <p:ph idx="1"/>
          </p:nvPr>
        </p:nvSpPr>
        <p:spPr/>
        <p:txBody>
          <a:bodyPr/>
          <a:lstStyle/>
          <a:p>
            <a:r>
              <a:rPr lang="en-US" dirty="0" smtClean="0"/>
              <a:t>Field data type</a:t>
            </a:r>
          </a:p>
          <a:p>
            <a:r>
              <a:rPr lang="en-US" dirty="0" smtClean="0"/>
              <a:t>Delimiters</a:t>
            </a:r>
          </a:p>
          <a:p>
            <a:r>
              <a:rPr lang="en-US" dirty="0" smtClean="0"/>
              <a:t>Criteria</a:t>
            </a:r>
          </a:p>
          <a:p>
            <a:endParaRPr lang="en-US" dirty="0" smtClean="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Table Design: Designing Data</a:t>
            </a:r>
            <a:endParaRPr lang="en-US" dirty="0"/>
          </a:p>
        </p:txBody>
      </p:sp>
      <p:sp>
        <p:nvSpPr>
          <p:cNvPr id="9" name="Content Placeholder 8"/>
          <p:cNvSpPr>
            <a:spLocks noGrp="1"/>
          </p:cNvSpPr>
          <p:nvPr>
            <p:ph idx="1"/>
          </p:nvPr>
        </p:nvSpPr>
        <p:spPr/>
        <p:txBody>
          <a:bodyPr/>
          <a:lstStyle/>
          <a:p>
            <a:r>
              <a:rPr lang="en-US" dirty="0" smtClean="0"/>
              <a:t>Table Definition – Revised</a:t>
            </a:r>
          </a:p>
          <a:p>
            <a:r>
              <a:rPr lang="en-US" dirty="0" smtClean="0"/>
              <a:t>Input vs. Output in Design</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Wildcards</a:t>
            </a:r>
            <a:endParaRPr lang="en-US" dirty="0"/>
          </a:p>
        </p:txBody>
      </p:sp>
      <p:sp>
        <p:nvSpPr>
          <p:cNvPr id="3" name="Content Placeholder 2"/>
          <p:cNvSpPr>
            <a:spLocks noGrp="1"/>
          </p:cNvSpPr>
          <p:nvPr>
            <p:ph idx="1"/>
          </p:nvPr>
        </p:nvSpPr>
        <p:spPr/>
        <p:txBody>
          <a:bodyPr/>
          <a:lstStyle/>
          <a:p>
            <a:r>
              <a:rPr lang="en-US" dirty="0" smtClean="0"/>
              <a:t>The question mark (?)</a:t>
            </a:r>
          </a:p>
          <a:p>
            <a:pPr lvl="1"/>
            <a:r>
              <a:rPr lang="en-US" dirty="0" smtClean="0"/>
              <a:t>Example: </a:t>
            </a:r>
            <a:r>
              <a:rPr lang="en-US" i="1" dirty="0" smtClean="0"/>
              <a:t>H?LL</a:t>
            </a:r>
            <a:r>
              <a:rPr lang="en-US" dirty="0" smtClean="0"/>
              <a:t> will return </a:t>
            </a:r>
            <a:r>
              <a:rPr lang="en-US" i="1" dirty="0" smtClean="0"/>
              <a:t>Hall</a:t>
            </a:r>
            <a:r>
              <a:rPr lang="en-US" dirty="0" smtClean="0"/>
              <a:t>, </a:t>
            </a:r>
            <a:r>
              <a:rPr lang="en-US" i="1" dirty="0" smtClean="0"/>
              <a:t>Hill</a:t>
            </a:r>
            <a:r>
              <a:rPr lang="en-US" dirty="0" smtClean="0"/>
              <a:t>, and </a:t>
            </a:r>
            <a:r>
              <a:rPr lang="en-US" i="1" dirty="0" smtClean="0"/>
              <a:t>Hull</a:t>
            </a:r>
            <a:endParaRPr lang="en-US" dirty="0" smtClean="0"/>
          </a:p>
          <a:p>
            <a:r>
              <a:rPr lang="en-US" dirty="0" smtClean="0"/>
              <a:t>The asterisk (*)</a:t>
            </a:r>
          </a:p>
          <a:p>
            <a:pPr lvl="1"/>
            <a:r>
              <a:rPr lang="en-US" dirty="0" smtClean="0"/>
              <a:t>Example: </a:t>
            </a:r>
            <a:r>
              <a:rPr lang="en-US" i="1" dirty="0" smtClean="0"/>
              <a:t>S*nd</a:t>
            </a:r>
            <a:r>
              <a:rPr lang="en-US" dirty="0" smtClean="0"/>
              <a:t> will return </a:t>
            </a:r>
            <a:r>
              <a:rPr lang="en-US" i="1" dirty="0" smtClean="0"/>
              <a:t>Sand</a:t>
            </a:r>
            <a:r>
              <a:rPr lang="en-US" dirty="0" smtClean="0"/>
              <a:t>, </a:t>
            </a:r>
            <a:r>
              <a:rPr lang="en-US" i="1" dirty="0" smtClean="0"/>
              <a:t>Stand</a:t>
            </a:r>
            <a:r>
              <a:rPr lang="en-US" dirty="0" smtClean="0"/>
              <a:t>, and </a:t>
            </a:r>
            <a:r>
              <a:rPr lang="en-US" i="1" dirty="0" smtClean="0"/>
              <a:t>StoryLand</a:t>
            </a:r>
            <a:endParaRPr lang="en-US" dirty="0" smtClean="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Operators &amp; Operands</a:t>
            </a:r>
            <a:endParaRPr lang="en-US" dirty="0"/>
          </a:p>
        </p:txBody>
      </p:sp>
      <p:sp>
        <p:nvSpPr>
          <p:cNvPr id="3" name="Content Placeholder 2"/>
          <p:cNvSpPr>
            <a:spLocks noGrp="1"/>
          </p:cNvSpPr>
          <p:nvPr>
            <p:ph idx="1"/>
          </p:nvPr>
        </p:nvSpPr>
        <p:spPr>
          <a:xfrm>
            <a:off x="381000" y="1676400"/>
            <a:ext cx="8229600" cy="4525963"/>
          </a:xfrm>
        </p:spPr>
        <p:txBody>
          <a:bodyPr>
            <a:normAutofit/>
          </a:bodyPr>
          <a:lstStyle/>
          <a:p>
            <a:r>
              <a:rPr lang="en-US" dirty="0" smtClean="0"/>
              <a:t>Operators</a:t>
            </a:r>
          </a:p>
          <a:p>
            <a:r>
              <a:rPr lang="en-US" dirty="0" smtClean="0"/>
              <a:t>Operands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and Zero-Length Strings</a:t>
            </a:r>
            <a:endParaRPr lang="en-US" dirty="0"/>
          </a:p>
        </p:txBody>
      </p:sp>
      <p:sp>
        <p:nvSpPr>
          <p:cNvPr id="3" name="Content Placeholder 2"/>
          <p:cNvSpPr>
            <a:spLocks noGrp="1"/>
          </p:cNvSpPr>
          <p:nvPr>
            <p:ph idx="1"/>
          </p:nvPr>
        </p:nvSpPr>
        <p:spPr/>
        <p:txBody>
          <a:bodyPr/>
          <a:lstStyle/>
          <a:p>
            <a:r>
              <a:rPr lang="en-US" dirty="0" smtClean="0"/>
              <a:t>Null </a:t>
            </a:r>
          </a:p>
          <a:p>
            <a:r>
              <a:rPr lang="en-US" dirty="0" smtClean="0"/>
              <a:t>Is Not Null</a:t>
            </a:r>
          </a:p>
          <a:p>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Sort</a:t>
            </a:r>
            <a:endParaRPr lang="en-US" dirty="0"/>
          </a:p>
        </p:txBody>
      </p:sp>
      <p:sp>
        <p:nvSpPr>
          <p:cNvPr id="3" name="Content Placeholder 2"/>
          <p:cNvSpPr>
            <a:spLocks noGrp="1"/>
          </p:cNvSpPr>
          <p:nvPr>
            <p:ph idx="1"/>
          </p:nvPr>
        </p:nvSpPr>
        <p:spPr/>
        <p:txBody>
          <a:bodyPr/>
          <a:lstStyle/>
          <a:p>
            <a:r>
              <a:rPr lang="en-US" dirty="0" smtClean="0"/>
              <a:t>Determines the order of records </a:t>
            </a:r>
          </a:p>
          <a:p>
            <a:r>
              <a:rPr lang="en-US" dirty="0" smtClean="0"/>
              <a:t>Determined from left to right</a:t>
            </a:r>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OR, and NOT Criteria</a:t>
            </a:r>
            <a:endParaRPr lang="en-US" dirty="0"/>
          </a:p>
        </p:txBody>
      </p:sp>
      <p:sp>
        <p:nvSpPr>
          <p:cNvPr id="3" name="Content Placeholder 2"/>
          <p:cNvSpPr>
            <a:spLocks noGrp="1"/>
          </p:cNvSpPr>
          <p:nvPr>
            <p:ph idx="1"/>
          </p:nvPr>
        </p:nvSpPr>
        <p:spPr/>
        <p:txBody>
          <a:bodyPr/>
          <a:lstStyle/>
          <a:p>
            <a:r>
              <a:rPr lang="en-US" dirty="0" smtClean="0"/>
              <a:t>And operator</a:t>
            </a:r>
          </a:p>
          <a:p>
            <a:r>
              <a:rPr lang="en-US" dirty="0" smtClean="0"/>
              <a:t>Or operator</a:t>
            </a:r>
          </a:p>
          <a:p>
            <a:r>
              <a:rPr lang="en-US" dirty="0" smtClean="0"/>
              <a:t>Not operator</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44</a:t>
            </a:fld>
            <a:endParaRPr lang="en-US" dirty="0"/>
          </a:p>
        </p:txBody>
      </p:sp>
      <p:pic>
        <p:nvPicPr>
          <p:cNvPr id="3074" name="Picture 2"/>
          <p:cNvPicPr>
            <a:picLocks noChangeAspect="1" noChangeArrowheads="1"/>
          </p:cNvPicPr>
          <p:nvPr/>
        </p:nvPicPr>
        <p:blipFill>
          <a:blip r:embed="rId3" cstate="print"/>
          <a:srcRect t="74945" r="28405" b="12855"/>
          <a:stretch>
            <a:fillRect/>
          </a:stretch>
        </p:blipFill>
        <p:spPr bwMode="auto">
          <a:xfrm>
            <a:off x="4953000" y="4114800"/>
            <a:ext cx="3505200" cy="10668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t="50544" r="28405" b="38127"/>
          <a:stretch>
            <a:fillRect/>
          </a:stretch>
        </p:blipFill>
        <p:spPr bwMode="auto">
          <a:xfrm>
            <a:off x="533400" y="4191000"/>
            <a:ext cx="3505200" cy="9906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t="25272" r="5058" b="63399"/>
          <a:stretch>
            <a:fillRect/>
          </a:stretch>
        </p:blipFill>
        <p:spPr bwMode="auto">
          <a:xfrm>
            <a:off x="4267200" y="2819400"/>
            <a:ext cx="4648200" cy="9906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r="6615" b="88671"/>
          <a:stretch>
            <a:fillRect/>
          </a:stretch>
        </p:blipFill>
        <p:spPr bwMode="auto">
          <a:xfrm>
            <a:off x="4267200" y="1600200"/>
            <a:ext cx="4572000" cy="990600"/>
          </a:xfrm>
          <a:prstGeom prst="rect">
            <a:avLst/>
          </a:prstGeom>
          <a:noFill/>
          <a:ln w="9525">
            <a:noFill/>
            <a:miter lim="800000"/>
            <a:headEnd/>
            <a:tailEnd/>
          </a:ln>
        </p:spPr>
      </p:pic>
      <p:cxnSp>
        <p:nvCxnSpPr>
          <p:cNvPr id="11" name="Straight Arrow Connector 10"/>
          <p:cNvCxnSpPr/>
          <p:nvPr/>
        </p:nvCxnSpPr>
        <p:spPr>
          <a:xfrm>
            <a:off x="3124200" y="1905000"/>
            <a:ext cx="2667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895600" y="2514600"/>
            <a:ext cx="2667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95600" y="2514600"/>
            <a:ext cx="5105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2514600"/>
            <a:ext cx="3581400" cy="2362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95600" y="2514600"/>
            <a:ext cx="35814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485900" y="40767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124200" y="1905000"/>
            <a:ext cx="4876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Query Wizard</a:t>
            </a:r>
            <a:endParaRPr lang="en-US" dirty="0"/>
          </a:p>
        </p:txBody>
      </p:sp>
      <p:sp>
        <p:nvSpPr>
          <p:cNvPr id="3" name="Content Placeholder 2"/>
          <p:cNvSpPr>
            <a:spLocks noGrp="1"/>
          </p:cNvSpPr>
          <p:nvPr>
            <p:ph idx="1"/>
          </p:nvPr>
        </p:nvSpPr>
        <p:spPr>
          <a:xfrm>
            <a:off x="457200" y="1600201"/>
            <a:ext cx="8229600" cy="1447800"/>
          </a:xfrm>
        </p:spPr>
        <p:txBody>
          <a:bodyPr/>
          <a:lstStyle/>
          <a:p>
            <a:r>
              <a:rPr lang="en-US" dirty="0" smtClean="0"/>
              <a:t>Launch Query Wizard</a:t>
            </a:r>
          </a:p>
          <a:p>
            <a:r>
              <a:rPr lang="en-US" dirty="0" smtClean="0"/>
              <a:t>Modify Query in Design view</a:t>
            </a:r>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45</a:t>
            </a:fld>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838200" y="4267200"/>
            <a:ext cx="7620000" cy="1019473"/>
          </a:xfrm>
          <a:prstGeom prst="rect">
            <a:avLst/>
          </a:prstGeom>
          <a:noFill/>
          <a:ln w="9525">
            <a:noFill/>
            <a:miter lim="800000"/>
            <a:headEnd/>
            <a:tailEnd/>
          </a:ln>
        </p:spPr>
      </p:pic>
      <p:sp>
        <p:nvSpPr>
          <p:cNvPr id="7" name="Rectangle 6"/>
          <p:cNvSpPr/>
          <p:nvPr/>
        </p:nvSpPr>
        <p:spPr>
          <a:xfrm>
            <a:off x="5486400" y="3352800"/>
            <a:ext cx="1470852" cy="369332"/>
          </a:xfrm>
          <a:prstGeom prst="rect">
            <a:avLst/>
          </a:prstGeom>
        </p:spPr>
        <p:txBody>
          <a:bodyPr wrap="none">
            <a:spAutoFit/>
          </a:bodyPr>
          <a:lstStyle/>
          <a:p>
            <a:r>
              <a:rPr lang="en-US" dirty="0" smtClean="0"/>
              <a:t>Query Wizard</a:t>
            </a:r>
            <a:endParaRPr lang="en-US" dirty="0"/>
          </a:p>
        </p:txBody>
      </p:sp>
      <p:cxnSp>
        <p:nvCxnSpPr>
          <p:cNvPr id="9" name="Straight Arrow Connector 8"/>
          <p:cNvCxnSpPr/>
          <p:nvPr/>
        </p:nvCxnSpPr>
        <p:spPr>
          <a:xfrm rot="5400000">
            <a:off x="5829300" y="41529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Wizard</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46</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381000" y="1371600"/>
            <a:ext cx="3429000" cy="2578663"/>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586910" y="3810000"/>
            <a:ext cx="3242483" cy="2438399"/>
          </a:xfrm>
          <a:prstGeom prst="rect">
            <a:avLst/>
          </a:prstGeom>
          <a:noFill/>
          <a:ln w="9525">
            <a:noFill/>
            <a:miter lim="800000"/>
            <a:headEnd/>
            <a:tailEnd/>
          </a:ln>
        </p:spPr>
      </p:pic>
      <p:sp>
        <p:nvSpPr>
          <p:cNvPr id="9" name="Rectangle 8"/>
          <p:cNvSpPr/>
          <p:nvPr/>
        </p:nvSpPr>
        <p:spPr>
          <a:xfrm>
            <a:off x="3886200" y="2057400"/>
            <a:ext cx="2346283" cy="369332"/>
          </a:xfrm>
          <a:prstGeom prst="rect">
            <a:avLst/>
          </a:prstGeom>
        </p:spPr>
        <p:txBody>
          <a:bodyPr wrap="none">
            <a:spAutoFit/>
          </a:bodyPr>
          <a:lstStyle/>
          <a:p>
            <a:r>
              <a:rPr lang="en-US" dirty="0" smtClean="0"/>
              <a:t>Select a Table or Query</a:t>
            </a:r>
            <a:endParaRPr lang="en-US" dirty="0"/>
          </a:p>
        </p:txBody>
      </p:sp>
      <p:sp>
        <p:nvSpPr>
          <p:cNvPr id="10" name="Rectangle 9"/>
          <p:cNvSpPr/>
          <p:nvPr/>
        </p:nvSpPr>
        <p:spPr>
          <a:xfrm>
            <a:off x="3962400" y="1447800"/>
            <a:ext cx="4724400" cy="369332"/>
          </a:xfrm>
          <a:prstGeom prst="rect">
            <a:avLst/>
          </a:prstGeom>
        </p:spPr>
        <p:txBody>
          <a:bodyPr wrap="square">
            <a:spAutoFit/>
          </a:bodyPr>
          <a:lstStyle/>
          <a:p>
            <a:r>
              <a:rPr lang="en-US" dirty="0" smtClean="0"/>
              <a:t>Fields already moved to the Selected Fields list</a:t>
            </a:r>
            <a:endParaRPr lang="en-US" dirty="0"/>
          </a:p>
        </p:txBody>
      </p:sp>
      <p:sp>
        <p:nvSpPr>
          <p:cNvPr id="11" name="Rectangle 10"/>
          <p:cNvSpPr/>
          <p:nvPr/>
        </p:nvSpPr>
        <p:spPr>
          <a:xfrm>
            <a:off x="228600" y="5715000"/>
            <a:ext cx="4648200" cy="369332"/>
          </a:xfrm>
          <a:prstGeom prst="rect">
            <a:avLst/>
          </a:prstGeom>
        </p:spPr>
        <p:txBody>
          <a:bodyPr wrap="square">
            <a:spAutoFit/>
          </a:bodyPr>
          <a:lstStyle/>
          <a:p>
            <a:r>
              <a:rPr lang="en-US" dirty="0" smtClean="0"/>
              <a:t>Move a single field to the Selected Fields list</a:t>
            </a:r>
            <a:endParaRPr lang="en-US" dirty="0"/>
          </a:p>
        </p:txBody>
      </p:sp>
      <p:sp>
        <p:nvSpPr>
          <p:cNvPr id="12" name="Rectangle 11"/>
          <p:cNvSpPr/>
          <p:nvPr/>
        </p:nvSpPr>
        <p:spPr>
          <a:xfrm>
            <a:off x="457200" y="5257800"/>
            <a:ext cx="4648200" cy="369332"/>
          </a:xfrm>
          <a:prstGeom prst="rect">
            <a:avLst/>
          </a:prstGeom>
        </p:spPr>
        <p:txBody>
          <a:bodyPr wrap="square">
            <a:spAutoFit/>
          </a:bodyPr>
          <a:lstStyle/>
          <a:p>
            <a:r>
              <a:rPr lang="en-US" dirty="0" smtClean="0"/>
              <a:t>Move all fields to the Selected Fields list</a:t>
            </a:r>
            <a:endParaRPr lang="en-US" dirty="0"/>
          </a:p>
        </p:txBody>
      </p:sp>
      <p:sp>
        <p:nvSpPr>
          <p:cNvPr id="13" name="Rectangle 12"/>
          <p:cNvSpPr/>
          <p:nvPr/>
        </p:nvSpPr>
        <p:spPr>
          <a:xfrm>
            <a:off x="914400" y="4876800"/>
            <a:ext cx="4876800" cy="369332"/>
          </a:xfrm>
          <a:prstGeom prst="rect">
            <a:avLst/>
          </a:prstGeom>
        </p:spPr>
        <p:txBody>
          <a:bodyPr wrap="square">
            <a:spAutoFit/>
          </a:bodyPr>
          <a:lstStyle/>
          <a:p>
            <a:r>
              <a:rPr lang="en-US" dirty="0" smtClean="0"/>
              <a:t>Remove a single field from the Selected Fields list</a:t>
            </a:r>
            <a:endParaRPr lang="en-US" dirty="0"/>
          </a:p>
        </p:txBody>
      </p:sp>
      <p:sp>
        <p:nvSpPr>
          <p:cNvPr id="14" name="Rectangle 13"/>
          <p:cNvSpPr/>
          <p:nvPr/>
        </p:nvSpPr>
        <p:spPr>
          <a:xfrm>
            <a:off x="1143000" y="4495800"/>
            <a:ext cx="4464424" cy="369332"/>
          </a:xfrm>
          <a:prstGeom prst="rect">
            <a:avLst/>
          </a:prstGeom>
        </p:spPr>
        <p:txBody>
          <a:bodyPr wrap="square">
            <a:spAutoFit/>
          </a:bodyPr>
          <a:lstStyle/>
          <a:p>
            <a:r>
              <a:rPr lang="en-US" dirty="0" smtClean="0"/>
              <a:t>Remove all fields from the Selected Fields list</a:t>
            </a:r>
            <a:endParaRPr lang="en-US" dirty="0"/>
          </a:p>
        </p:txBody>
      </p:sp>
      <p:cxnSp>
        <p:nvCxnSpPr>
          <p:cNvPr id="28" name="Elbow Connector 27"/>
          <p:cNvCxnSpPr>
            <a:stCxn id="10" idx="1"/>
          </p:cNvCxnSpPr>
          <p:nvPr/>
        </p:nvCxnSpPr>
        <p:spPr>
          <a:xfrm rot="10800000" flipV="1">
            <a:off x="2590800" y="1632466"/>
            <a:ext cx="1371600" cy="1110734"/>
          </a:xfrm>
          <a:prstGeom prst="bentConnector3">
            <a:avLst>
              <a:gd name="adj1" fmla="val 3111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V="1">
            <a:off x="1676400" y="3657600"/>
            <a:ext cx="1066800" cy="609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143000" y="3200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66700" y="40767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42900" y="41529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181100" y="4305300"/>
            <a:ext cx="297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04800" y="2819400"/>
            <a:ext cx="1371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38200" y="29718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638800" y="3124200"/>
            <a:ext cx="2980496" cy="369332"/>
          </a:xfrm>
          <a:prstGeom prst="rect">
            <a:avLst/>
          </a:prstGeom>
        </p:spPr>
        <p:txBody>
          <a:bodyPr wrap="none">
            <a:spAutoFit/>
          </a:bodyPr>
          <a:lstStyle/>
          <a:p>
            <a:r>
              <a:rPr lang="en-US" dirty="0" smtClean="0"/>
              <a:t>Select detail or summary data</a:t>
            </a:r>
            <a:endParaRPr lang="en-US" dirty="0"/>
          </a:p>
        </p:txBody>
      </p:sp>
      <p:cxnSp>
        <p:nvCxnSpPr>
          <p:cNvPr id="68" name="Elbow Connector 67"/>
          <p:cNvCxnSpPr/>
          <p:nvPr/>
        </p:nvCxnSpPr>
        <p:spPr>
          <a:xfrm rot="16200000" flipH="1">
            <a:off x="6019800" y="3429000"/>
            <a:ext cx="762000" cy="762000"/>
          </a:xfrm>
          <a:prstGeom prst="bentConnector3">
            <a:avLst>
              <a:gd name="adj1" fmla="val 30465"/>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Multi-Table Queries</a:t>
            </a:r>
            <a:endParaRPr lang="en-US" dirty="0"/>
          </a:p>
        </p:txBody>
      </p:sp>
      <p:sp>
        <p:nvSpPr>
          <p:cNvPr id="3" name="Content Placeholder 2"/>
          <p:cNvSpPr>
            <a:spLocks noGrp="1"/>
          </p:cNvSpPr>
          <p:nvPr>
            <p:ph idx="1"/>
          </p:nvPr>
        </p:nvSpPr>
        <p:spPr/>
        <p:txBody>
          <a:bodyPr/>
          <a:lstStyle/>
          <a:p>
            <a:r>
              <a:rPr lang="en-US" dirty="0" smtClean="0"/>
              <a:t>Permit multiple tables</a:t>
            </a:r>
          </a:p>
          <a:p>
            <a:r>
              <a:rPr lang="en-US" dirty="0" smtClean="0"/>
              <a:t>Use related tables</a:t>
            </a:r>
          </a:p>
          <a:p>
            <a:r>
              <a:rPr lang="en-US" dirty="0" smtClean="0"/>
              <a:t>Similar to creating a single-table query</a:t>
            </a:r>
          </a:p>
          <a:p>
            <a:r>
              <a:rPr lang="en-US" dirty="0" smtClean="0"/>
              <a:t>Fixing a common problem</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This chapter introduced the concept of tables and query design.</a:t>
            </a:r>
          </a:p>
          <a:p>
            <a:r>
              <a:rPr lang="en-US" dirty="0" smtClean="0"/>
              <a:t>Tables and forms are used to input data, and to create queries and reports to extract information from the database in an organized and useful way.</a:t>
            </a:r>
          </a:p>
          <a:p>
            <a:r>
              <a:rPr lang="en-US" dirty="0" smtClean="0"/>
              <a:t>The information to be extracted, though, is dependent on the quality of the underlying tables.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49</a:t>
            </a:fld>
            <a:endParaRPr lang="en-US" dirty="0"/>
          </a:p>
        </p:txBody>
      </p:sp>
      <p:pic>
        <p:nvPicPr>
          <p:cNvPr id="6" name="Content Placeholder 5" descr="epfkknaj[1]"/>
          <p:cNvPicPr>
            <a:picLocks noGrp="1" noChangeAspect="1" noChangeArrowheads="1"/>
          </p:cNvPicPr>
          <p:nvPr>
            <p:ph/>
          </p:nvPr>
        </p:nvPicPr>
        <p:blipFill>
          <a:blip r:embed="rId3" cstate="print"/>
          <a:srcRect/>
          <a:stretch>
            <a:fillRect/>
          </a:stretch>
        </p:blipFill>
        <p:spPr>
          <a:xfrm>
            <a:off x="2667000" y="1314450"/>
            <a:ext cx="4076700" cy="4046538"/>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Designing Fields Guidelines</a:t>
            </a:r>
            <a:endParaRPr lang="en-US" dirty="0"/>
          </a:p>
        </p:txBody>
      </p:sp>
      <p:sp>
        <p:nvSpPr>
          <p:cNvPr id="9" name="Content Placeholder 8"/>
          <p:cNvSpPr>
            <a:spLocks noGrp="1"/>
          </p:cNvSpPr>
          <p:nvPr>
            <p:ph idx="1"/>
          </p:nvPr>
        </p:nvSpPr>
        <p:spPr/>
        <p:txBody>
          <a:bodyPr/>
          <a:lstStyle/>
          <a:p>
            <a:pPr marL="514350" indent="-514350">
              <a:buFont typeface="+mj-lt"/>
              <a:buAutoNum type="arabicPeriod"/>
            </a:pPr>
            <a:r>
              <a:rPr lang="en-US" dirty="0" smtClean="0"/>
              <a:t>Include the necessary data</a:t>
            </a:r>
          </a:p>
          <a:p>
            <a:pPr marL="514350" indent="-514350">
              <a:buFont typeface="+mj-lt"/>
              <a:buAutoNum type="arabicPeriod"/>
            </a:pPr>
            <a:r>
              <a:rPr lang="en-US" dirty="0" smtClean="0"/>
              <a:t>Design for now and the future</a:t>
            </a:r>
          </a:p>
          <a:p>
            <a:pPr marL="514350" indent="-514350">
              <a:buFont typeface="+mj-lt"/>
              <a:buAutoNum type="arabicPeriod"/>
            </a:pPr>
            <a:r>
              <a:rPr lang="en-US" dirty="0" smtClean="0"/>
              <a:t>Store data in its smallest parts</a:t>
            </a:r>
          </a:p>
          <a:p>
            <a:pPr marL="514350" indent="-514350">
              <a:buFont typeface="+mj-lt"/>
              <a:buAutoNum type="arabicPeriod"/>
            </a:pPr>
            <a:r>
              <a:rPr lang="en-US" dirty="0" smtClean="0"/>
              <a:t>Add calculated fields to a table</a:t>
            </a:r>
          </a:p>
          <a:p>
            <a:pPr marL="514350" indent="-514350">
              <a:buFont typeface="+mj-lt"/>
              <a:buAutoNum type="arabicPeriod"/>
            </a:pPr>
            <a:r>
              <a:rPr lang="en-US" dirty="0" smtClean="0"/>
              <a:t>Design to accommodate date arithmetic</a:t>
            </a:r>
          </a:p>
          <a:p>
            <a:pPr marL="514350" indent="-514350">
              <a:buFont typeface="+mj-lt"/>
              <a:buAutoNum type="arabicPeriod"/>
            </a:pPr>
            <a:r>
              <a:rPr lang="en-US" dirty="0" smtClean="0"/>
              <a:t>Link tables using common fields</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a:t>
            </a:r>
            <a:endParaRPr lang="en-US" dirty="0"/>
          </a:p>
        </p:txBody>
      </p:sp>
      <p:sp>
        <p:nvSpPr>
          <p:cNvPr id="4" name="Footer Placeholder 3"/>
          <p:cNvSpPr>
            <a:spLocks noGrp="1"/>
          </p:cNvSpPr>
          <p:nvPr>
            <p:ph type="ftr" sz="quarter" idx="3"/>
          </p:nvPr>
        </p:nvSpPr>
        <p:spPr/>
        <p:txBody>
          <a:bodyPr/>
          <a:lstStyle/>
          <a:p>
            <a:endParaRPr lang="en-US" b="1" dirty="0" smtClean="0"/>
          </a:p>
          <a:p>
            <a:r>
              <a:rPr lang="en-US" dirty="0" smtClean="0">
                <a:solidFill>
                  <a:schemeClr val="tx1"/>
                </a:solidFill>
              </a:rPr>
              <a:t>Copyright © 2011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50</a:t>
            </a:fld>
            <a:endParaRPr lang="en-US" dirty="0"/>
          </a:p>
        </p:txBody>
      </p:sp>
      <p:pic>
        <p:nvPicPr>
          <p:cNvPr id="1026" name="Picture 1" descr="cid:3293795473_47524415"/>
          <p:cNvPicPr>
            <a:picLocks noChangeAspect="1" noChangeArrowheads="1"/>
          </p:cNvPicPr>
          <p:nvPr/>
        </p:nvPicPr>
        <p:blipFill>
          <a:blip r:embed="rId3" cstate="print"/>
          <a:srcRect/>
          <a:stretch>
            <a:fillRect/>
          </a:stretch>
        </p:blipFill>
        <p:spPr bwMode="auto">
          <a:xfrm>
            <a:off x="1752600" y="1752600"/>
            <a:ext cx="5486400" cy="1714500"/>
          </a:xfrm>
          <a:prstGeom prst="rect">
            <a:avLst/>
          </a:prstGeom>
          <a:noFill/>
          <a:ln w="9525">
            <a:noFill/>
            <a:miter lim="800000"/>
            <a:headEnd/>
            <a:tailEnd/>
          </a:ln>
        </p:spPr>
      </p:pic>
      <p:sp>
        <p:nvSpPr>
          <p:cNvPr id="8" name="TextBox 6"/>
          <p:cNvSpPr txBox="1">
            <a:spLocks noChangeArrowheads="1"/>
          </p:cNvSpPr>
          <p:nvPr/>
        </p:nvSpPr>
        <p:spPr bwMode="auto">
          <a:xfrm>
            <a:off x="1066800" y="3810000"/>
            <a:ext cx="7086600" cy="1477328"/>
          </a:xfrm>
          <a:prstGeom prst="rect">
            <a:avLst/>
          </a:prstGeom>
          <a:noFill/>
          <a:ln w="9525">
            <a:noFill/>
            <a:miter lim="800000"/>
            <a:headEnd/>
            <a:tailEnd/>
          </a:ln>
        </p:spPr>
        <p:txBody>
          <a:bodyPr>
            <a:spAutoFit/>
          </a:bodyPr>
          <a:lstStyle/>
          <a:p>
            <a:r>
              <a:rPr lang="en-US" dirty="0">
                <a:latin typeface="Garamond"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 Necessary Data</a:t>
            </a:r>
            <a:endParaRPr lang="en-US" dirty="0"/>
          </a:p>
        </p:txBody>
      </p:sp>
      <p:sp>
        <p:nvSpPr>
          <p:cNvPr id="5" name="Content Placeholder 4"/>
          <p:cNvSpPr>
            <a:spLocks noGrp="1"/>
          </p:cNvSpPr>
          <p:nvPr>
            <p:ph idx="1"/>
          </p:nvPr>
        </p:nvSpPr>
        <p:spPr/>
        <p:txBody>
          <a:bodyPr/>
          <a:lstStyle/>
          <a:p>
            <a:r>
              <a:rPr lang="en-US" dirty="0" smtClean="0"/>
              <a:t>Determine what data is necessary</a:t>
            </a:r>
          </a:p>
          <a:p>
            <a:r>
              <a:rPr lang="en-US" dirty="0" smtClean="0"/>
              <a:t>Create a rough draft of reports that may be needed</a:t>
            </a:r>
          </a:p>
          <a:p>
            <a:r>
              <a:rPr lang="en-US" dirty="0" smtClean="0"/>
              <a:t>Create tables based on fields necessary for reports</a:t>
            </a:r>
          </a:p>
        </p:txBody>
      </p:sp>
      <p:sp>
        <p:nvSpPr>
          <p:cNvPr id="4" name="Slide Number Placeholder 3"/>
          <p:cNvSpPr>
            <a:spLocks noGrp="1"/>
          </p:cNvSpPr>
          <p:nvPr>
            <p:ph type="sldNum" sz="quarter" idx="4"/>
          </p:nvPr>
        </p:nvSpPr>
        <p:spPr/>
        <p:txBody>
          <a:bodyPr/>
          <a:lstStyle/>
          <a:p>
            <a:fld id="{97F33F24-5111-4524-9375-24241E4B6E0C}" type="slidenum">
              <a:rPr lang="en-US" smtClean="0"/>
              <a:pPr/>
              <a:t>6</a:t>
            </a:fld>
            <a:endParaRPr lang="en-US" dirty="0"/>
          </a:p>
        </p:txBody>
      </p:sp>
      <p:sp>
        <p:nvSpPr>
          <p:cNvPr id="6" name="Footer Placeholder 3"/>
          <p:cNvSpPr>
            <a:spLocks noGrp="1"/>
          </p:cNvSpPr>
          <p:nvPr>
            <p:ph type="ftr" sz="quarter" idx="3"/>
          </p:nvPr>
        </p:nvSpPr>
        <p:spPr>
          <a:xfrm>
            <a:off x="1905000" y="6356350"/>
            <a:ext cx="5486400" cy="365125"/>
          </a:xfrm>
        </p:spPr>
        <p:txBody>
          <a:bodyPr/>
          <a:lstStyle/>
          <a:p>
            <a:endParaRPr lang="en-US" dirty="0" smtClean="0"/>
          </a:p>
          <a:p>
            <a:r>
              <a:rPr lang="en-US" dirty="0" smtClean="0"/>
              <a:t>Copyright © 2011 Pearson Education, Inc. Publishing as Prentice Hall.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Now and the Future</a:t>
            </a:r>
            <a:endParaRPr lang="en-US" dirty="0"/>
          </a:p>
        </p:txBody>
      </p:sp>
      <p:sp>
        <p:nvSpPr>
          <p:cNvPr id="5" name="Content Placeholder 4"/>
          <p:cNvSpPr>
            <a:spLocks noGrp="1"/>
          </p:cNvSpPr>
          <p:nvPr>
            <p:ph idx="1"/>
          </p:nvPr>
        </p:nvSpPr>
        <p:spPr/>
        <p:txBody>
          <a:bodyPr/>
          <a:lstStyle/>
          <a:p>
            <a:r>
              <a:rPr lang="en-US" dirty="0" smtClean="0"/>
              <a:t>Organizations evolve over time</a:t>
            </a:r>
          </a:p>
          <a:p>
            <a:r>
              <a:rPr lang="en-US" dirty="0" smtClean="0"/>
              <a:t>Databases should evolve with the organization</a:t>
            </a:r>
          </a:p>
          <a:p>
            <a:pPr lvl="1"/>
            <a:r>
              <a:rPr lang="en-US" dirty="0" smtClean="0"/>
              <a:t>Anticipate future needs of the organization</a:t>
            </a:r>
          </a:p>
          <a:p>
            <a:pPr lvl="1"/>
            <a:r>
              <a:rPr lang="en-US" dirty="0" smtClean="0"/>
              <a:t>Build flexibility into system to satisfy future needs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7</a:t>
            </a:fld>
            <a:endParaRPr lang="en-US" dirty="0"/>
          </a:p>
        </p:txBody>
      </p:sp>
      <p:sp>
        <p:nvSpPr>
          <p:cNvPr id="6" name="Footer Placeholder 3"/>
          <p:cNvSpPr>
            <a:spLocks noGrp="1"/>
          </p:cNvSpPr>
          <p:nvPr>
            <p:ph type="ftr" sz="quarter" idx="3"/>
          </p:nvPr>
        </p:nvSpPr>
        <p:spPr>
          <a:xfrm>
            <a:off x="1905000" y="6356350"/>
            <a:ext cx="5486400" cy="365125"/>
          </a:xfrm>
        </p:spPr>
        <p:txBody>
          <a:bodyPr/>
          <a:lstStyle/>
          <a:p>
            <a:endParaRPr lang="en-US" dirty="0" smtClean="0"/>
          </a:p>
          <a:p>
            <a:r>
              <a:rPr lang="en-US" dirty="0" smtClean="0"/>
              <a:t>Copyright © 2011 Pearson Education, Inc. Publishing as Prentice Hall.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Store Data in </a:t>
            </a:r>
            <a:br>
              <a:rPr lang="en-US" dirty="0" smtClean="0"/>
            </a:br>
            <a:r>
              <a:rPr lang="en-US" dirty="0" smtClean="0"/>
              <a:t>Smallest Possible Pieces</a:t>
            </a:r>
            <a:endParaRPr lang="en-US" dirty="0"/>
          </a:p>
        </p:txBody>
      </p:sp>
      <p:sp>
        <p:nvSpPr>
          <p:cNvPr id="5" name="Content Placeholder 4"/>
          <p:cNvSpPr>
            <a:spLocks noGrp="1"/>
          </p:cNvSpPr>
          <p:nvPr>
            <p:ph idx="1"/>
          </p:nvPr>
        </p:nvSpPr>
        <p:spPr/>
        <p:txBody>
          <a:bodyPr/>
          <a:lstStyle/>
          <a:p>
            <a:r>
              <a:rPr lang="en-US" dirty="0" smtClean="0"/>
              <a:t>Creating a name field with the entire name in it violates good database design and reduces the usefulness of the data</a:t>
            </a:r>
          </a:p>
          <a:p>
            <a:r>
              <a:rPr lang="en-US" dirty="0" smtClean="0"/>
              <a:t>Divide data into the smallest pieces that you’re going to need to access</a:t>
            </a:r>
          </a:p>
          <a:p>
            <a:pPr lvl="1"/>
            <a:r>
              <a:rPr lang="en-US" dirty="0" smtClean="0"/>
              <a:t>Example: Prefix, FirstName, LastName, Suffix</a:t>
            </a:r>
          </a:p>
          <a:p>
            <a:r>
              <a:rPr lang="en-US" dirty="0" smtClean="0"/>
              <a:t>Provide flexibility for the user</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8</a:t>
            </a:fld>
            <a:endParaRPr lang="en-US" dirty="0"/>
          </a:p>
        </p:txBody>
      </p:sp>
      <p:sp>
        <p:nvSpPr>
          <p:cNvPr id="6" name="Footer Placeholder 3"/>
          <p:cNvSpPr>
            <a:spLocks noGrp="1"/>
          </p:cNvSpPr>
          <p:nvPr>
            <p:ph type="ftr" sz="quarter" idx="3"/>
          </p:nvPr>
        </p:nvSpPr>
        <p:spPr>
          <a:xfrm>
            <a:off x="1905000" y="6356350"/>
            <a:ext cx="5486400" cy="365125"/>
          </a:xfrm>
        </p:spPr>
        <p:txBody>
          <a:bodyPr/>
          <a:lstStyle/>
          <a:p>
            <a:endParaRPr lang="en-US" dirty="0" smtClean="0"/>
          </a:p>
          <a:p>
            <a:r>
              <a:rPr lang="en-US" dirty="0" smtClean="0"/>
              <a:t>Copyright © 2011 Pearson Education, Inc. Publishing as Prentice Hall.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Calculated Fields in a Table</a:t>
            </a:r>
            <a:endParaRPr lang="en-US" dirty="0"/>
          </a:p>
        </p:txBody>
      </p:sp>
      <p:sp>
        <p:nvSpPr>
          <p:cNvPr id="5" name="Content Placeholder 4"/>
          <p:cNvSpPr>
            <a:spLocks noGrp="1"/>
          </p:cNvSpPr>
          <p:nvPr>
            <p:ph idx="1"/>
          </p:nvPr>
        </p:nvSpPr>
        <p:spPr/>
        <p:txBody>
          <a:bodyPr>
            <a:normAutofit/>
          </a:bodyPr>
          <a:lstStyle/>
          <a:p>
            <a:r>
              <a:rPr lang="en-US" dirty="0" smtClean="0"/>
              <a:t>Produce a value from an expression or function that references one or more existing fields</a:t>
            </a:r>
          </a:p>
          <a:p>
            <a:r>
              <a:rPr lang="en-US" dirty="0" smtClean="0"/>
              <a:t>Access 2010 allows the user to store calculated fields</a:t>
            </a:r>
          </a:p>
          <a:p>
            <a:pPr lvl="1"/>
            <a:r>
              <a:rPr lang="en-US" dirty="0" smtClean="0"/>
              <a:t>Can be a benefit or a potential problem</a:t>
            </a:r>
          </a:p>
          <a:p>
            <a:pPr lvl="1"/>
            <a:r>
              <a:rPr lang="en-US" dirty="0" smtClean="0"/>
              <a:t>Exercise caution when using calculated (derived) fields</a:t>
            </a:r>
          </a:p>
        </p:txBody>
      </p:sp>
      <p:sp>
        <p:nvSpPr>
          <p:cNvPr id="4" name="Slide Number Placeholder 3"/>
          <p:cNvSpPr>
            <a:spLocks noGrp="1"/>
          </p:cNvSpPr>
          <p:nvPr>
            <p:ph type="sldNum" sz="quarter" idx="4"/>
          </p:nvPr>
        </p:nvSpPr>
        <p:spPr/>
        <p:txBody>
          <a:bodyPr/>
          <a:lstStyle/>
          <a:p>
            <a:fld id="{97F33F24-5111-4524-9375-24241E4B6E0C}" type="slidenum">
              <a:rPr lang="en-US" smtClean="0"/>
              <a:pPr/>
              <a:t>9</a:t>
            </a:fld>
            <a:endParaRPr lang="en-US" dirty="0"/>
          </a:p>
        </p:txBody>
      </p:sp>
      <p:sp>
        <p:nvSpPr>
          <p:cNvPr id="6" name="Footer Placeholder 3"/>
          <p:cNvSpPr>
            <a:spLocks noGrp="1"/>
          </p:cNvSpPr>
          <p:nvPr>
            <p:ph type="ftr" sz="quarter" idx="3"/>
          </p:nvPr>
        </p:nvSpPr>
        <p:spPr>
          <a:xfrm>
            <a:off x="1905000" y="6356350"/>
            <a:ext cx="5486400" cy="365125"/>
          </a:xfrm>
        </p:spPr>
        <p:txBody>
          <a:bodyPr/>
          <a:lstStyle/>
          <a:p>
            <a:endParaRPr lang="en-US" dirty="0" smtClean="0"/>
          </a:p>
          <a:p>
            <a:r>
              <a:rPr lang="en-US" dirty="0" smtClean="0"/>
              <a:t>Copyright © 2011 Pearson Education, Inc. Publishing as Prentice Hall.  </a:t>
            </a:r>
          </a:p>
          <a:p>
            <a:endParaRPr lang="en-US" dirty="0"/>
          </a:p>
        </p:txBody>
      </p:sp>
    </p:spTree>
  </p:cSld>
  <p:clrMapOvr>
    <a:masterClrMapping/>
  </p:clrMapOvr>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1729</TotalTime>
  <Words>7619</Words>
  <Application>Microsoft Office PowerPoint</Application>
  <PresentationFormat>On-screen Show (4:3)</PresentationFormat>
  <Paragraphs>713</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Slide 1</vt:lpstr>
      <vt:lpstr>Objectives</vt:lpstr>
      <vt:lpstr>Objectives (continued)</vt:lpstr>
      <vt:lpstr>Table Design: Designing Data</vt:lpstr>
      <vt:lpstr>Designing Fields Guidelines</vt:lpstr>
      <vt:lpstr>Include Necessary Data</vt:lpstr>
      <vt:lpstr>Design for Now and the Future</vt:lpstr>
      <vt:lpstr>Store Data in  Smallest Possible Pieces</vt:lpstr>
      <vt:lpstr>Calculated Fields in a Table</vt:lpstr>
      <vt:lpstr>Design to Accommodate  Date Arithmetic</vt:lpstr>
      <vt:lpstr>Link Tables Using Common Fields</vt:lpstr>
      <vt:lpstr>Creating Tables</vt:lpstr>
      <vt:lpstr>Creating Fields in Tables</vt:lpstr>
      <vt:lpstr>Field Data Types</vt:lpstr>
      <vt:lpstr>Access Data Types</vt:lpstr>
      <vt:lpstr>Foreign Key Review</vt:lpstr>
      <vt:lpstr>Using Table Views</vt:lpstr>
      <vt:lpstr>Using Table Views</vt:lpstr>
      <vt:lpstr>Work with Field Properties</vt:lpstr>
      <vt:lpstr>Access Field Properties</vt:lpstr>
      <vt:lpstr>Access Field Properties (continued)</vt:lpstr>
      <vt:lpstr>Understanding Table Relationships</vt:lpstr>
      <vt:lpstr>Establishing Referential Integrity</vt:lpstr>
      <vt:lpstr>Set Cascade Options</vt:lpstr>
      <vt:lpstr>Indexing to Retrieve Data Quickly</vt:lpstr>
      <vt:lpstr>Options on External Data Tab</vt:lpstr>
      <vt:lpstr>Import Data from Excel</vt:lpstr>
      <vt:lpstr>Import Data from Excel (continued)</vt:lpstr>
      <vt:lpstr>Import Data from Excel (continued)</vt:lpstr>
      <vt:lpstr>Import Data from Excel (continued)</vt:lpstr>
      <vt:lpstr>Import Data from Excel (continued)</vt:lpstr>
      <vt:lpstr>Import Data from Excel (continued)</vt:lpstr>
      <vt:lpstr>Types of Relationships</vt:lpstr>
      <vt:lpstr>Establishing a One-to-Many Relationship</vt:lpstr>
      <vt:lpstr>Relationships Between Tables</vt:lpstr>
      <vt:lpstr>Relationships Window</vt:lpstr>
      <vt:lpstr>Single-Table Queries</vt:lpstr>
      <vt:lpstr>Datasheet View of Results</vt:lpstr>
      <vt:lpstr>Specifying Criteria for Different  Data Types</vt:lpstr>
      <vt:lpstr>Wildcards</vt:lpstr>
      <vt:lpstr>Operators &amp; Operands</vt:lpstr>
      <vt:lpstr>Null and Zero-Length Strings</vt:lpstr>
      <vt:lpstr>Query Sort</vt:lpstr>
      <vt:lpstr>AND, OR, and NOT Criteria</vt:lpstr>
      <vt:lpstr>Using the Query Wizard</vt:lpstr>
      <vt:lpstr>Query Wizard</vt:lpstr>
      <vt:lpstr>Multi-Table Queries</vt:lpstr>
      <vt:lpstr>Summary</vt:lpstr>
      <vt:lpstr>Questions</vt:lpstr>
      <vt:lpstr>Copyright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Exploring Series</dc:creator>
  <cp:lastModifiedBy>Michele Somody</cp:lastModifiedBy>
  <cp:revision>142</cp:revision>
  <dcterms:created xsi:type="dcterms:W3CDTF">2009-09-02T17:31:05Z</dcterms:created>
  <dcterms:modified xsi:type="dcterms:W3CDTF">2010-05-24T21:25:31Z</dcterms:modified>
</cp:coreProperties>
</file>