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6" r:id="rId4"/>
    <p:sldId id="258" r:id="rId5"/>
    <p:sldId id="259" r:id="rId6"/>
    <p:sldId id="260" r:id="rId7"/>
    <p:sldId id="267" r:id="rId8"/>
    <p:sldId id="268" r:id="rId9"/>
    <p:sldId id="276" r:id="rId10"/>
    <p:sldId id="277" r:id="rId11"/>
    <p:sldId id="278" r:id="rId12"/>
    <p:sldId id="273" r:id="rId13"/>
    <p:sldId id="274" r:id="rId14"/>
    <p:sldId id="275" r:id="rId15"/>
    <p:sldId id="270" r:id="rId16"/>
    <p:sldId id="271" r:id="rId17"/>
    <p:sldId id="279" r:id="rId18"/>
    <p:sldId id="280" r:id="rId19"/>
    <p:sldId id="281" r:id="rId20"/>
    <p:sldId id="282" r:id="rId21"/>
    <p:sldId id="272" r:id="rId22"/>
    <p:sldId id="283" r:id="rId23"/>
    <p:sldId id="284" r:id="rId24"/>
    <p:sldId id="291" r:id="rId25"/>
    <p:sldId id="285" r:id="rId26"/>
    <p:sldId id="286" r:id="rId27"/>
    <p:sldId id="287" r:id="rId28"/>
    <p:sldId id="288" r:id="rId29"/>
    <p:sldId id="289" r:id="rId30"/>
    <p:sldId id="292" r:id="rId31"/>
    <p:sldId id="293" r:id="rId32"/>
    <p:sldId id="294" r:id="rId33"/>
    <p:sldId id="290" r:id="rId34"/>
    <p:sldId id="269" r:id="rId35"/>
    <p:sldId id="295" r:id="rId36"/>
    <p:sldId id="296" r:id="rId37"/>
    <p:sldId id="297" r:id="rId38"/>
    <p:sldId id="298" r:id="rId39"/>
    <p:sldId id="299" r:id="rId40"/>
    <p:sldId id="300" r:id="rId41"/>
    <p:sldId id="301" r:id="rId42"/>
    <p:sldId id="302" r:id="rId43"/>
    <p:sldId id="303" r:id="rId44"/>
    <p:sldId id="264" r:id="rId45"/>
    <p:sldId id="263" r:id="rId46"/>
    <p:sldId id="26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7" autoAdjust="0"/>
  </p:normalViewPr>
  <p:slideViewPr>
    <p:cSldViewPr>
      <p:cViewPr>
        <p:scale>
          <a:sx n="64" d="100"/>
          <a:sy n="64" d="100"/>
        </p:scale>
        <p:origin x="-69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018FD1F-6B71-4D2D-B812-E570690952DB}" type="datetimeFigureOut">
              <a:rPr lang="en-US"/>
              <a:pPr>
                <a:defRPr/>
              </a:pPr>
              <a:t>6/15/2010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FC9556-EBD9-40CF-8B57-2E7DBF7B6C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chapter, you will learn how to create and use professional forms and reports.  </a:t>
            </a:r>
          </a:p>
          <a:p>
            <a:pPr>
              <a:spcBef>
                <a:spcPct val="0"/>
              </a:spcBef>
            </a:pPr>
            <a:endParaRPr lang="en-US" smtClean="0"/>
          </a:p>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C396C-FF1E-4610-A930-78BEA1662FD0}"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Multiple items form </a:t>
            </a:r>
            <a:r>
              <a:rPr lang="en-US" smtClean="0"/>
              <a:t>displays multiple records in a tabular layout similar to a table’s Datasheet view.  A Multiple Items form provides the user with more customization options than a datasheet—for example, the ability to add graphical elements, buttons, and other controls.</a:t>
            </a:r>
          </a:p>
          <a:p>
            <a:pPr>
              <a:spcBef>
                <a:spcPct val="0"/>
              </a:spcBef>
            </a:pPr>
            <a:endParaRPr lang="en-US" smtClean="0"/>
          </a:p>
          <a:p>
            <a:pPr>
              <a:spcBef>
                <a:spcPct val="0"/>
              </a:spcBef>
            </a:pPr>
            <a:endParaRPr lang="en-US" smtClean="0"/>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41B90-6529-4EF1-AE5C-01A36B56330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a:t>
            </a:r>
            <a:r>
              <a:rPr lang="en-US" b="1" smtClean="0"/>
              <a:t>Datasheet form</a:t>
            </a:r>
            <a:r>
              <a:rPr lang="en-US" smtClean="0"/>
              <a:t> is a replica of a table or query’s Datasheet view except that it still retains some of the form properties.  To create a Datasheet form, first select a table or query from the Navigation Pane. Next, click the Create tab, click More Forms in the Forms group, and then select Datasheet from the list of options.</a:t>
            </a:r>
          </a:p>
          <a:p>
            <a:pPr>
              <a:spcBef>
                <a:spcPct val="0"/>
              </a:spcBef>
            </a:pPr>
            <a:endParaRPr lang="en-US" smtClean="0"/>
          </a:p>
          <a:p>
            <a:pPr>
              <a:spcBef>
                <a:spcPct val="0"/>
              </a:spcBef>
            </a:pPr>
            <a:r>
              <a:rPr lang="en-US" b="1" smtClean="0"/>
              <a:t>Visual Basic for Applications (VBA)</a:t>
            </a:r>
            <a:r>
              <a:rPr lang="en-US" smtClean="0"/>
              <a:t> is Microsoft’s programming language, built into all of the Office products.  It allows the Access user to customize forms and reports. Using VBA, you can enforce more complex data entry rules. For example, if a product is entered into the database, the cost of a product should not exceed the sale price. If VBA is used, the data entry form could alert the user. </a:t>
            </a:r>
          </a:p>
          <a:p>
            <a:pPr>
              <a:spcBef>
                <a:spcPct val="0"/>
              </a:spcBef>
            </a:pPr>
            <a:endParaRPr lang="en-US" smtClean="0"/>
          </a:p>
          <a:p>
            <a:pPr>
              <a:spcBef>
                <a:spcPct val="0"/>
              </a:spcBef>
            </a:pPr>
            <a:endParaRPr lang="en-US" b="1"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B07E2-A897-4E2A-B581-FB1C2F55F854}"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the previously discussed form tools, the Form Design tool and the Blank Form tool can be used to create a form manually. </a:t>
            </a:r>
          </a:p>
          <a:p>
            <a:pPr>
              <a:spcBef>
                <a:spcPct val="0"/>
              </a:spcBef>
            </a:pPr>
            <a:endParaRPr lang="en-US" smtClean="0"/>
          </a:p>
          <a:p>
            <a:pPr>
              <a:spcBef>
                <a:spcPct val="0"/>
              </a:spcBef>
            </a:pPr>
            <a:r>
              <a:rPr lang="en-US" smtClean="0"/>
              <a:t>The Navigation option in the Forms group allows you to create user interface forms that have the look and feel of a Web-based form, and allows users to open and close the objects of a database. These forms are also useful for setting up an Access database on the Internet. </a:t>
            </a:r>
          </a:p>
          <a:p>
            <a:pPr>
              <a:spcBef>
                <a:spcPct val="0"/>
              </a:spcBef>
            </a:pPr>
            <a:endParaRPr lang="en-US" smtClean="0"/>
          </a:p>
          <a:p>
            <a:pPr>
              <a:spcBef>
                <a:spcPct val="0"/>
              </a:spcBef>
            </a:pPr>
            <a:r>
              <a:rPr lang="en-US" smtClean="0"/>
              <a:t>Pivot Tables and PivotCharts can also be converted to Forms by selecting PivotChart or PivotTable in the More Forms option in the Forms Group. After the PivotTable form or PivotChart form have been created, use the Layout view and Design view to customize the form.</a:t>
            </a:r>
          </a:p>
          <a:p>
            <a:pPr>
              <a:spcBef>
                <a:spcPct val="0"/>
              </a:spcBef>
            </a:pPr>
            <a:endParaRPr lang="en-US" smtClean="0"/>
          </a:p>
          <a:p>
            <a:pPr>
              <a:spcBef>
                <a:spcPct val="0"/>
              </a:spcBef>
            </a:pPr>
            <a:r>
              <a:rPr lang="en-US" smtClean="0"/>
              <a:t>The Modal Dialog Form tool can also be used to create a dialog box. This feature is useful when you need to gather information from the user before working with another object.</a:t>
            </a:r>
          </a:p>
          <a:p>
            <a:pPr>
              <a:spcBef>
                <a:spcPct val="0"/>
              </a:spcBef>
            </a:pPr>
            <a:endParaRPr lang="en-US" smtClean="0"/>
          </a:p>
          <a:p>
            <a:pPr>
              <a:spcBef>
                <a:spcPct val="0"/>
              </a:spcBef>
            </a:pPr>
            <a:r>
              <a:rPr lang="en-US" smtClean="0"/>
              <a:t>Dialog boxes are common in all Microsoft Office applications; creating a custom dialog box in Access can be very useful.</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D50C3-F840-462D-8509-5F60A618095F}"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 form is generated by a Form tool, you will usually need to modify it. </a:t>
            </a:r>
          </a:p>
          <a:p>
            <a:pPr>
              <a:spcBef>
                <a:spcPct val="0"/>
              </a:spcBef>
            </a:pPr>
            <a:endParaRPr lang="en-US" smtClean="0"/>
          </a:p>
          <a:p>
            <a:pPr>
              <a:spcBef>
                <a:spcPct val="0"/>
              </a:spcBef>
            </a:pPr>
            <a:r>
              <a:rPr lang="en-US" smtClean="0"/>
              <a:t>The most common form changes include adding a field, removing a field, changing the order of fields, changing the width of a field, and modifying label text. These changes, as well as adding a color theme or style, can be made in a form’s Layout view.  Advanced changes, such as adding a calculated field or adding programming logic, can be made in a form’s Design view.</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02B4E-8449-411E-89DA-70383B1E53E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add a field to a form with a stacked layout, open the form, and then click View in the Views group to switch to the form’s Layout view. </a:t>
            </a:r>
          </a:p>
          <a:p>
            <a:pPr>
              <a:spcBef>
                <a:spcPct val="0"/>
              </a:spcBef>
            </a:pPr>
            <a:endParaRPr lang="en-US" smtClean="0"/>
          </a:p>
          <a:p>
            <a:pPr>
              <a:spcBef>
                <a:spcPct val="0"/>
              </a:spcBef>
            </a:pPr>
            <a:r>
              <a:rPr lang="en-US" smtClean="0"/>
              <a:t>Layout view allows you to alter the form design while still viewing the data. Click Add Existing Fields in the Tools group on the Design tab to reveal the available fields from the form’s record source. Drag the new field to the location on the form, using the orange line as a guide for the position of the new field. The other fields will automatically adjust to make room for the new field.</a:t>
            </a:r>
          </a:p>
          <a:p>
            <a:pPr>
              <a:spcBef>
                <a:spcPct val="0"/>
              </a:spcBef>
            </a:pPr>
            <a:endParaRPr lang="en-US" smtClean="0"/>
          </a:p>
          <a:p>
            <a:pPr>
              <a:spcBef>
                <a:spcPct val="0"/>
              </a:spcBef>
            </a:pPr>
            <a:r>
              <a:rPr lang="en-US" smtClean="0"/>
              <a:t>To add a field to a form with a tabular layout, follow the same steps for adding a field to a stacked layout form. The only difference is the orange line will appear vertically to help determine the insertion point of the new form.</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0BF7D-24C6-4845-A391-635FEE905A46}"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Access helps you create and modify forms by adding a Layout control to help align the fields.  A </a:t>
            </a:r>
            <a:r>
              <a:rPr lang="en-US" b="1" smtClean="0"/>
              <a:t>Layout control </a:t>
            </a:r>
            <a:r>
              <a:rPr lang="en-US" smtClean="0"/>
              <a:t>provides guides to help keep controls </a:t>
            </a:r>
          </a:p>
          <a:p>
            <a:pPr>
              <a:spcBef>
                <a:spcPct val="0"/>
              </a:spcBef>
            </a:pPr>
            <a:r>
              <a:rPr lang="en-US" smtClean="0"/>
              <a:t>aligned horizontally and vertically, and to give your form a uniform appearance. If the Layout control is too restrictive, however, you can remove it and position the controls manually on the grid.</a:t>
            </a:r>
          </a:p>
          <a:p>
            <a:pPr>
              <a:spcBef>
                <a:spcPct val="0"/>
              </a:spcBef>
            </a:pPr>
            <a:endParaRPr lang="en-US" smtClean="0"/>
          </a:p>
          <a:p>
            <a:pPr>
              <a:spcBef>
                <a:spcPct val="0"/>
              </a:spcBef>
            </a:pPr>
            <a:r>
              <a:rPr lang="en-US" smtClean="0"/>
              <a:t>To remove a form layout control, switch to Design view, and click anywhere inside the control you want to remove. On the Arrange tab, click Select Layout in the Records group. Click Remove Layout in the Table group and the Layout control will be removed. All of the other controls will remain on the form, but the rectangle binding them together will be gone. </a:t>
            </a:r>
          </a:p>
          <a:p>
            <a:pPr>
              <a:spcBef>
                <a:spcPct val="0"/>
              </a:spcBef>
            </a:pPr>
            <a:endParaRPr lang="en-US" smtClean="0"/>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58633-0D73-4FE8-8718-734F93D5A43E}"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delete a field from a form, click the text box control of the field to be deleted.  There will be an orange border around the control. With the orange border showing, press Delete. The textbox and its associated label will be removed from the form, leaving a space where the field used to be. Press Delete again, and the other fields will automatically adjust to close the gap around the deleted field.</a:t>
            </a:r>
          </a:p>
          <a:p>
            <a:pPr>
              <a:spcBef>
                <a:spcPct val="0"/>
              </a:spcBef>
            </a:pPr>
            <a:endParaRPr lang="en-US" b="1" smtClean="0"/>
          </a:p>
          <a:p>
            <a:pPr>
              <a:spcBef>
                <a:spcPct val="0"/>
              </a:spcBef>
            </a:pPr>
            <a:r>
              <a:rPr lang="en-US" smtClean="0"/>
              <a:t>When adjusting column widths in a stacked layout form, all of the columns will increase and decrease together.  Therefore it is recommended that you make sure the field columns are wide enough to accommodate the widest value in the table.</a:t>
            </a:r>
          </a:p>
          <a:p>
            <a:pPr>
              <a:spcBef>
                <a:spcPct val="0"/>
              </a:spcBef>
            </a:pPr>
            <a:endParaRPr lang="en-US" smtClean="0"/>
          </a:p>
          <a:p>
            <a:pPr>
              <a:spcBef>
                <a:spcPct val="0"/>
              </a:spcBef>
            </a:pPr>
            <a:r>
              <a:rPr lang="en-US" smtClean="0"/>
              <a:t>To decrease column widths in a stacked layout form, open the form and click View in the Views group to switch to the form’s Layout view. Click on the text box control of the first field to select it. Move the mouse over the right border of the field until the mouse pointer turns into a double arrow. Then drag the right edge to the left until you arrive at the desired width.  All the fields change as you change the width of the first field.   To increase the width of column widths, drag the same edge to the right.</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6BE85-B0AD-46B3-B4DF-66716F85B19D}"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creating a form using the Form tool, records appear in the sorted order of the record source, whether it be a record or query. Most tables are sorted on the primary key; whereas queries can be sorted on any field. </a:t>
            </a:r>
          </a:p>
          <a:p>
            <a:pPr>
              <a:spcBef>
                <a:spcPct val="0"/>
              </a:spcBef>
            </a:pPr>
            <a:endParaRPr lang="en-US" smtClean="0"/>
          </a:p>
          <a:p>
            <a:pPr>
              <a:spcBef>
                <a:spcPct val="0"/>
              </a:spcBef>
            </a:pPr>
            <a:r>
              <a:rPr lang="en-US" smtClean="0"/>
              <a:t>To modify the sort order of a form, open the form in Form view. Then select the field you want to use for sorting. Click A-Z (Ascending) in the Sort &amp; Filter group on the Home tab, and the records will immediately be reordered based on the selected field.</a:t>
            </a:r>
          </a:p>
          <a:p>
            <a:pPr>
              <a:spcBef>
                <a:spcPct val="0"/>
              </a:spcBef>
            </a:pPr>
            <a:endParaRPr lang="en-US" smtClean="0"/>
          </a:p>
          <a:p>
            <a:pPr>
              <a:spcBef>
                <a:spcPct val="0"/>
              </a:spcBef>
            </a:pPr>
            <a:r>
              <a:rPr lang="en-US" smtClean="0"/>
              <a:t>To remove the sort order of a form, switch to Form view. Then click the Remove Sort icon in the Sort &amp; Filter group on the Home tab. If the form’s sort order was modified, clicking this command will reset the form to the original order.</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28CB4E-508B-4CCA-B192-6F1472589D9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you become more familiar the form tools used to create and modify forms, you will often need to switch between the 3 form views in Access:  Layout, Form and Design views. Most work will be done in Layout view, but to create a calculated field, or to add a more advanced feature, you will need to switch to Design view. All modifications to forms should be done by the designated form designer, not the end-user, although input from end-users can be very helpful in making the form more user-friendly. </a:t>
            </a:r>
          </a:p>
          <a:p>
            <a:pPr>
              <a:spcBef>
                <a:spcPct val="0"/>
              </a:spcBef>
            </a:pPr>
            <a:endParaRPr lang="en-US" smtClean="0"/>
          </a:p>
          <a:p>
            <a:pPr>
              <a:spcBef>
                <a:spcPct val="0"/>
              </a:spcBef>
            </a:pPr>
            <a:r>
              <a:rPr lang="en-US" smtClean="0"/>
              <a:t>Controls are also covered in this section, so that you can learn the difference between bound and unbound controls as well as how to add a calculated control. </a:t>
            </a:r>
          </a:p>
          <a:p>
            <a:pPr>
              <a:spcBef>
                <a:spcPct val="0"/>
              </a:spcBef>
            </a:pPr>
            <a:endParaRPr lang="en-US" smtClean="0"/>
          </a:p>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8497D1-B02D-47B7-9B12-92FD395B22FF}"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Each type of form will have its own requirements and options, but each form, by default, will have three main sections:</a:t>
            </a:r>
          </a:p>
          <a:p>
            <a:pPr>
              <a:spcBef>
                <a:spcPct val="0"/>
              </a:spcBef>
            </a:pPr>
            <a:endParaRPr lang="en-US" smtClean="0"/>
          </a:p>
          <a:p>
            <a:pPr>
              <a:spcBef>
                <a:spcPct val="0"/>
              </a:spcBef>
            </a:pPr>
            <a:r>
              <a:rPr lang="en-US" smtClean="0"/>
              <a:t>The </a:t>
            </a:r>
            <a:r>
              <a:rPr lang="en-US" b="1" smtClean="0"/>
              <a:t>form header section </a:t>
            </a:r>
            <a:r>
              <a:rPr lang="en-US" smtClean="0"/>
              <a:t>displays at the top of the form. It usually contains the forms title, a logo or other graphic, and the current date and time.</a:t>
            </a:r>
          </a:p>
          <a:p>
            <a:pPr>
              <a:spcBef>
                <a:spcPct val="0"/>
              </a:spcBef>
            </a:pPr>
            <a:endParaRPr lang="en-US" smtClean="0"/>
          </a:p>
          <a:p>
            <a:pPr>
              <a:spcBef>
                <a:spcPct val="0"/>
              </a:spcBef>
            </a:pPr>
            <a:r>
              <a:rPr lang="en-US" smtClean="0"/>
              <a:t>The </a:t>
            </a:r>
            <a:r>
              <a:rPr lang="en-US" b="1" smtClean="0"/>
              <a:t>detail section</a:t>
            </a:r>
            <a:r>
              <a:rPr lang="en-US" smtClean="0"/>
              <a:t> displays the records in the form’s record source. Stacked forms will display one label and one textbox for each field placed in the detail section. Navigation controls allow the user to manipulate the next, last, previous, and first record controls. Multiple Item forms will display multiple records (text boxes) in the detail section—as many as can fit onto one screen.</a:t>
            </a:r>
          </a:p>
          <a:p>
            <a:pPr>
              <a:spcBef>
                <a:spcPct val="0"/>
              </a:spcBef>
            </a:pPr>
            <a:endParaRPr lang="en-US" smtClean="0"/>
          </a:p>
          <a:p>
            <a:pPr>
              <a:spcBef>
                <a:spcPct val="0"/>
              </a:spcBef>
            </a:pPr>
            <a:r>
              <a:rPr lang="en-US" smtClean="0"/>
              <a:t>The </a:t>
            </a:r>
            <a:r>
              <a:rPr lang="en-US" b="1" smtClean="0"/>
              <a:t>form footer section </a:t>
            </a:r>
            <a:r>
              <a:rPr lang="en-US" smtClean="0"/>
              <a:t>displays at the bottom of the form. This section is commonly used to add totals for field values.</a:t>
            </a:r>
          </a:p>
          <a:p>
            <a:pPr>
              <a:spcBef>
                <a:spcPct val="0"/>
              </a:spcBef>
            </a:pPr>
            <a:endParaRPr lang="en-US" smtClean="0"/>
          </a:p>
          <a:p>
            <a:pPr>
              <a:spcBef>
                <a:spcPct val="0"/>
              </a:spcBef>
            </a:pPr>
            <a:r>
              <a:rPr lang="en-US" smtClean="0"/>
              <a:t>Form sections are separated by light grey section bars that mark the top and bottom boundary of each form section. The gridline area shows the allotted space for each section. </a:t>
            </a:r>
          </a:p>
          <a:p>
            <a:pPr>
              <a:spcBef>
                <a:spcPct val="0"/>
              </a:spcBef>
            </a:pPr>
            <a:endParaRPr lang="en-US" smtClean="0"/>
          </a:p>
          <a:p>
            <a:pPr>
              <a:spcBef>
                <a:spcPct val="0"/>
              </a:spcBef>
            </a:pPr>
            <a:r>
              <a:rPr lang="en-US" smtClean="0"/>
              <a:t>In modifying the default form sections, you can collapse a particular section that is not needed by reducing the height between the section bars until they are touching. The section will still be there, but will not show up on the Form view. To expand, or collapse, the space between sections, move your mouse over the lower bar until the mouse pointer turns into a double-headed arrow. Then click and drag to expand or collapse the section.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A5B84C-597C-416E-A7CD-5522883D064B}"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objectives of this chapter include to:</a:t>
            </a:r>
          </a:p>
          <a:p>
            <a:pPr>
              <a:spcBef>
                <a:spcPct val="0"/>
              </a:spcBef>
              <a:buFontTx/>
              <a:buChar char="•"/>
            </a:pPr>
            <a:r>
              <a:rPr lang="en-US" smtClean="0"/>
              <a:t> create forms using the form tools. </a:t>
            </a:r>
          </a:p>
          <a:p>
            <a:pPr>
              <a:spcBef>
                <a:spcPct val="0"/>
              </a:spcBef>
              <a:buFontTx/>
              <a:buChar char="•"/>
            </a:pPr>
            <a:r>
              <a:rPr lang="en-US" smtClean="0"/>
              <a:t> modify a form.</a:t>
            </a:r>
          </a:p>
          <a:p>
            <a:pPr>
              <a:spcBef>
                <a:spcPct val="0"/>
              </a:spcBef>
              <a:buFontTx/>
              <a:buChar char="•"/>
            </a:pPr>
            <a:r>
              <a:rPr lang="en-US" smtClean="0"/>
              <a:t> sort records in a form. </a:t>
            </a:r>
          </a:p>
          <a:p>
            <a:pPr>
              <a:spcBef>
                <a:spcPct val="0"/>
              </a:spcBef>
              <a:buFontTx/>
              <a:buChar char="•"/>
            </a:pPr>
            <a:r>
              <a:rPr lang="en-US" smtClean="0"/>
              <a:t> identify form sections</a:t>
            </a:r>
          </a:p>
          <a:p>
            <a:pPr>
              <a:spcBef>
                <a:spcPct val="0"/>
              </a:spcBef>
              <a:buFontTx/>
              <a:buChar char="•"/>
            </a:pPr>
            <a:r>
              <a:rPr lang="en-US" smtClean="0"/>
              <a:t> revise forms using form views.</a:t>
            </a:r>
          </a:p>
          <a:p>
            <a:pPr>
              <a:spcBef>
                <a:spcPct val="0"/>
              </a:spcBef>
              <a:buFontTx/>
              <a:buChar char="•"/>
            </a:pPr>
            <a:r>
              <a:rPr lang="en-US" smtClean="0"/>
              <a:t> identify control types in forms.</a:t>
            </a:r>
          </a:p>
          <a:p>
            <a:pPr>
              <a:spcBef>
                <a:spcPct val="0"/>
              </a:spcBef>
            </a:pPr>
            <a:endParaRPr lang="en-US" smtClean="0"/>
          </a:p>
          <a:p>
            <a:pPr>
              <a:spcBef>
                <a:spcPct val="0"/>
              </a:spcBef>
            </a:pPr>
            <a:r>
              <a:rPr lang="en-US" smtClean="0"/>
              <a:t>The list of objectives are continued on the next slide.</a:t>
            </a:r>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0DEE2C-5F34-49DA-A550-E5E6F53A5346}"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 to the views available in tables and queries, Access provides different views for a form (depending on which form you’re using.) Most forms have a Layout view, Form view, and Design view; however, the Datasheet form has a Datasheet view, but not a Form view. </a:t>
            </a:r>
          </a:p>
          <a:p>
            <a:pPr>
              <a:spcBef>
                <a:spcPct val="0"/>
              </a:spcBef>
            </a:pPr>
            <a:endParaRPr lang="en-US" smtClean="0"/>
          </a:p>
          <a:p>
            <a:pPr>
              <a:spcBef>
                <a:spcPct val="0"/>
              </a:spcBef>
            </a:pPr>
            <a:r>
              <a:rPr lang="en-US" smtClean="0"/>
              <a:t>You can switch between the different views for a form by clicking View in the Views group. Then click on the view arrow, right-click a form in the Navigation Pane, right-click the form tab, or click one of the small view icons in the status bar at the bottom right of the form. The quickest method to switch views is by using the View button. This will toggle the form between Layout view and Form view. </a:t>
            </a:r>
          </a:p>
          <a:p>
            <a:pPr>
              <a:spcBef>
                <a:spcPct val="0"/>
              </a:spcBef>
            </a:pPr>
            <a:endParaRPr lang="en-US" smtClean="0"/>
          </a:p>
          <a:p>
            <a:pPr>
              <a:spcBef>
                <a:spcPct val="0"/>
              </a:spcBef>
            </a:pPr>
            <a:r>
              <a:rPr lang="en-US" b="1" smtClean="0"/>
              <a:t>Form view </a:t>
            </a:r>
            <a:r>
              <a:rPr lang="en-US" smtClean="0"/>
              <a:t>is used to add, edit, and delete data in a form; however, the layout and design of the form cannot be changed in this view.</a:t>
            </a:r>
          </a:p>
          <a:p>
            <a:pPr>
              <a:spcBef>
                <a:spcPct val="0"/>
              </a:spcBef>
            </a:pPr>
            <a:endParaRPr lang="en-US" smtClean="0"/>
          </a:p>
          <a:p>
            <a:pPr>
              <a:spcBef>
                <a:spcPct val="0"/>
              </a:spcBef>
            </a:pPr>
            <a:r>
              <a:rPr lang="en-US" b="1" smtClean="0"/>
              <a:t>Layout view</a:t>
            </a:r>
            <a:r>
              <a:rPr lang="en-US" smtClean="0"/>
              <a:t> is used to alter the form design while still viewing the data. You can use the Layout view to add or delete fields in a form, modify field properties, change the column widths, and enhance a form by adding a color scheme or styling. You can view how the data will appear in this view, but you will not be able to edit the data.</a:t>
            </a:r>
            <a:endParaRPr lang="en-US" b="1" smtClean="0"/>
          </a:p>
          <a:p>
            <a:pPr>
              <a:spcBef>
                <a:spcPct val="0"/>
              </a:spcBef>
            </a:pPr>
            <a:endParaRPr lang="en-US" smtClean="0"/>
          </a:p>
          <a:p>
            <a:pPr>
              <a:spcBef>
                <a:spcPct val="0"/>
              </a:spcBef>
            </a:pPr>
            <a:r>
              <a:rPr lang="en-US" b="1" smtClean="0"/>
              <a:t>Design view</a:t>
            </a:r>
            <a:r>
              <a:rPr lang="en-US" smtClean="0"/>
              <a:t> is used to perform advanced changes to a form’s design. It provides the most options for editing the Access form. While most changes can be made in Layout view, to make changes to the form sections, you must use Design view. When done making your changes, revert back to Form view to see the results of your changes.</a:t>
            </a:r>
            <a:endParaRPr lang="en-US" b="1"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6145F-4F2D-4A39-A65F-C35AA94F6E46}"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looking at fields on a form, note that each field typically  has a label on the left and a textbox on the right (although their order can be interchanged.)</a:t>
            </a:r>
          </a:p>
          <a:p>
            <a:pPr>
              <a:spcBef>
                <a:spcPct val="0"/>
              </a:spcBef>
            </a:pPr>
            <a:endParaRPr lang="en-US" smtClean="0"/>
          </a:p>
          <a:p>
            <a:pPr>
              <a:spcBef>
                <a:spcPct val="0"/>
              </a:spcBef>
            </a:pPr>
            <a:r>
              <a:rPr lang="en-US" smtClean="0"/>
              <a:t>A </a:t>
            </a:r>
            <a:r>
              <a:rPr lang="en-US" b="1" smtClean="0"/>
              <a:t>Text Box control </a:t>
            </a:r>
            <a:r>
              <a:rPr lang="en-US" smtClean="0"/>
              <a:t>displays the data found in a form’s record source.</a:t>
            </a:r>
          </a:p>
          <a:p>
            <a:pPr>
              <a:spcBef>
                <a:spcPct val="0"/>
              </a:spcBef>
            </a:pPr>
            <a:endParaRPr lang="en-US" smtClean="0"/>
          </a:p>
          <a:p>
            <a:pPr>
              <a:spcBef>
                <a:spcPct val="0"/>
              </a:spcBef>
            </a:pPr>
            <a:r>
              <a:rPr lang="en-US" smtClean="0"/>
              <a:t>A </a:t>
            </a:r>
            <a:r>
              <a:rPr lang="en-US" b="1" smtClean="0"/>
              <a:t>Label control </a:t>
            </a:r>
            <a:r>
              <a:rPr lang="en-US" smtClean="0"/>
              <a:t>is a literal word or phrase to describe the data.</a:t>
            </a:r>
          </a:p>
          <a:p>
            <a:pPr>
              <a:spcBef>
                <a:spcPct val="0"/>
              </a:spcBef>
            </a:pPr>
            <a:endParaRPr lang="en-US" smtClean="0"/>
          </a:p>
          <a:p>
            <a:pPr>
              <a:spcBef>
                <a:spcPct val="0"/>
              </a:spcBef>
            </a:pPr>
            <a:r>
              <a:rPr lang="en-US" b="1" smtClean="0"/>
              <a:t>Bound controls </a:t>
            </a:r>
            <a:r>
              <a:rPr lang="en-US" smtClean="0"/>
              <a:t>are text boxes that are connected to a field in a table or a query. These controls show different data each time you switch to a new record. The most common method for adding a bound control to a form is to drag a field from the Field list and drop it onto the form. Most forms contain one unbound control to describe each bound control (text box) on the form. By default, bound controls are joined to their associated unbound control.</a:t>
            </a:r>
          </a:p>
          <a:p>
            <a:pPr>
              <a:spcBef>
                <a:spcPct val="0"/>
              </a:spcBef>
            </a:pPr>
            <a:endParaRPr lang="en-US" smtClean="0"/>
          </a:p>
          <a:p>
            <a:pPr>
              <a:spcBef>
                <a:spcPct val="0"/>
              </a:spcBef>
            </a:pPr>
            <a:r>
              <a:rPr lang="en-US" b="1" smtClean="0"/>
              <a:t>Unbound controls </a:t>
            </a:r>
            <a:r>
              <a:rPr lang="en-US" smtClean="0"/>
              <a:t>are labels and other decorative design elements, and are not connected to a source of data. These controls usually provide graphics or descriptions and remain the same when switching between records.</a:t>
            </a:r>
          </a:p>
          <a:p>
            <a:pPr>
              <a:spcBef>
                <a:spcPct val="0"/>
              </a:spcBef>
            </a:pPr>
            <a:endParaRPr lang="en-US" smtClean="0"/>
          </a:p>
          <a:p>
            <a:pPr>
              <a:spcBef>
                <a:spcPct val="0"/>
              </a:spcBef>
            </a:pPr>
            <a:r>
              <a:rPr lang="en-US" b="1" smtClean="0"/>
              <a:t>Calculated controls </a:t>
            </a:r>
            <a:r>
              <a:rPr lang="en-US" smtClean="0"/>
              <a:t>contain an expression that generates a calculated result when displayed in Form view. The expression can contain field names from the form’s record source, constants, and functions; however, use a text box, found in the Controls group, to create a calculated control. For example, to add the expression =(Date()-HireDate)/365, first add a text box by opening the form in Design view, and then clicking on Text Box in the Controls group on the Design tab. Place the text box at the desired location, and enter the expression into the control source property of the new text box. Format the control as needed. </a:t>
            </a:r>
          </a:p>
          <a:p>
            <a:pPr>
              <a:spcBef>
                <a:spcPct val="0"/>
              </a:spcBef>
            </a:pPr>
            <a:endParaRPr lang="en-US" smtClean="0"/>
          </a:p>
          <a:p>
            <a:pPr>
              <a:spcBef>
                <a:spcPct val="0"/>
              </a:spcBef>
            </a:pPr>
            <a:r>
              <a:rPr lang="en-US" smtClean="0"/>
              <a:t>You can add style to a form by changing the fonts, color of the font, and adding a background to your form. It is also best to keep like items grouped together on the form. You can also highlight fields to make them more easily visible to the user.</a:t>
            </a:r>
          </a:p>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8220DE-7A9E-4E92-9F57-D2437DEEBD89}"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a:t>
            </a:r>
            <a:r>
              <a:rPr lang="en-US" b="1" smtClean="0"/>
              <a:t>report </a:t>
            </a:r>
            <a:r>
              <a:rPr lang="en-US" smtClean="0"/>
              <a:t>is a printed document that displays information from a database in a format that provides meaningful information to its readers. Very often, users will describe what they need in a report; then it’s up to you to create the report from your knowledge of the database. </a:t>
            </a:r>
          </a:p>
          <a:p>
            <a:pPr>
              <a:spcBef>
                <a:spcPct val="0"/>
              </a:spcBef>
            </a:pPr>
            <a:endParaRPr lang="en-US" smtClean="0"/>
          </a:p>
          <a:p>
            <a:pPr>
              <a:spcBef>
                <a:spcPct val="0"/>
              </a:spcBef>
            </a:pPr>
            <a:r>
              <a:rPr lang="en-US" smtClean="0"/>
              <a:t>In this section, you will learn how to create a report using tables and queries as your record source, sketching the report, and using report-writing tools in Access. Reports are used to turn the raw data (the table or query) into a meaningful output that a business can use to make decisions.</a:t>
            </a:r>
          </a:p>
          <a:p>
            <a:pPr>
              <a:spcBef>
                <a:spcPct val="0"/>
              </a:spcBef>
            </a:pPr>
            <a:endParaRPr lang="en-US" smtClean="0"/>
          </a:p>
          <a:p>
            <a:pPr>
              <a:spcBef>
                <a:spcPct val="0"/>
              </a:spcBef>
            </a:pPr>
            <a:r>
              <a:rPr lang="en-US" smtClean="0"/>
              <a:t>You will also learn how to modify a report by adding and deleting fields, resizing columns, and adding a color scheme.  You can review report sections, report views, and controls on reports.</a:t>
            </a:r>
          </a:p>
          <a:p>
            <a:pPr>
              <a:spcBef>
                <a:spcPct val="0"/>
              </a:spcBef>
            </a:pPr>
            <a:endParaRPr lang="en-US" smtClean="0"/>
          </a:p>
          <a:p>
            <a:pPr>
              <a:spcBef>
                <a:spcPct val="0"/>
              </a:spcBef>
            </a:pPr>
            <a:r>
              <a:rPr lang="en-US" smtClean="0"/>
              <a:t>After having worked with forms, you’ll find that there are many similarities between forms and reports.</a:t>
            </a:r>
          </a:p>
          <a:p>
            <a:pPr>
              <a:spcBef>
                <a:spcPct val="0"/>
              </a:spcBef>
            </a:pPr>
            <a:endParaRPr lang="en-US" smtClean="0"/>
          </a:p>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8A3BE3-A895-4220-8071-489564E041EE}"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creating a report in Access, ask yourself these questions:</a:t>
            </a:r>
          </a:p>
          <a:p>
            <a:pPr>
              <a:spcBef>
                <a:spcPct val="0"/>
              </a:spcBef>
              <a:buFontTx/>
              <a:buChar char="•"/>
            </a:pPr>
            <a:r>
              <a:rPr lang="en-US" smtClean="0"/>
              <a:t> What is the purpose of the report?</a:t>
            </a:r>
          </a:p>
          <a:p>
            <a:pPr>
              <a:spcBef>
                <a:spcPct val="0"/>
              </a:spcBef>
              <a:buFontTx/>
              <a:buChar char="•"/>
            </a:pPr>
            <a:r>
              <a:rPr lang="en-US" smtClean="0"/>
              <a:t> Who will use the report?</a:t>
            </a:r>
          </a:p>
          <a:p>
            <a:pPr>
              <a:spcBef>
                <a:spcPct val="0"/>
              </a:spcBef>
              <a:buFontTx/>
              <a:buChar char="•"/>
            </a:pPr>
            <a:r>
              <a:rPr lang="en-US" smtClean="0"/>
              <a:t> Which tables are needed for the report?</a:t>
            </a:r>
          </a:p>
          <a:p>
            <a:pPr>
              <a:spcBef>
                <a:spcPct val="0"/>
              </a:spcBef>
              <a:buFontTx/>
              <a:buChar char="•"/>
            </a:pPr>
            <a:r>
              <a:rPr lang="en-US" smtClean="0"/>
              <a:t> What fields, labels, and calculations need to be included?</a:t>
            </a:r>
          </a:p>
          <a:p>
            <a:pPr>
              <a:spcBef>
                <a:spcPct val="0"/>
              </a:spcBef>
              <a:buFontTx/>
              <a:buChar char="•"/>
            </a:pPr>
            <a:r>
              <a:rPr lang="en-US" smtClean="0"/>
              <a:t> How will the report be distributed? Will users pull the information directly from</a:t>
            </a:r>
          </a:p>
          <a:p>
            <a:pPr>
              <a:spcBef>
                <a:spcPct val="0"/>
              </a:spcBef>
              <a:buFontTx/>
              <a:buChar char="•"/>
            </a:pPr>
            <a:r>
              <a:rPr lang="en-US" smtClean="0"/>
              <a:t> Access or will they receive it through e-mail, fax, or the Internet?</a:t>
            </a:r>
          </a:p>
          <a:p>
            <a:pPr>
              <a:spcBef>
                <a:spcPct val="0"/>
              </a:spcBef>
              <a:buFontTx/>
              <a:buChar char="•"/>
            </a:pPr>
            <a:r>
              <a:rPr lang="en-US" smtClean="0"/>
              <a:t> Will the results be converted to Word, Excel, HTML, or another format?</a:t>
            </a:r>
          </a:p>
          <a:p>
            <a:pPr>
              <a:spcBef>
                <a:spcPct val="0"/>
              </a:spcBef>
            </a:pPr>
            <a:endParaRPr lang="en-US" smtClean="0"/>
          </a:p>
          <a:p>
            <a:pPr>
              <a:spcBef>
                <a:spcPct val="0"/>
              </a:spcBef>
            </a:pPr>
            <a:r>
              <a:rPr lang="en-US" smtClean="0"/>
              <a:t>These questions will help you determine what type of report to create. Remember, although you can print information from tables, queries, and forms, most of the printed documents generated by Access users come from reports.</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BF8C08-F5C0-4B8F-AFD5-9AF5BCDEE53B}"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Access provides 5 different report tools for creating reports. These are found in the Reports group located on the Create tab.</a:t>
            </a:r>
          </a:p>
          <a:p>
            <a:pPr>
              <a:spcBef>
                <a:spcPct val="0"/>
              </a:spcBef>
            </a:pPr>
            <a:endParaRPr lang="en-US" smtClean="0"/>
          </a:p>
          <a:p>
            <a:pPr>
              <a:spcBef>
                <a:spcPct val="0"/>
              </a:spcBef>
              <a:buFontTx/>
              <a:buChar char="•"/>
            </a:pPr>
            <a:r>
              <a:rPr lang="en-US" smtClean="0"/>
              <a:t> The most common of the tools, the </a:t>
            </a:r>
            <a:r>
              <a:rPr lang="en-US" b="1" smtClean="0"/>
              <a:t>Report tool</a:t>
            </a:r>
            <a:r>
              <a:rPr lang="en-US" smtClean="0"/>
              <a:t>,</a:t>
            </a:r>
            <a:r>
              <a:rPr lang="en-US" b="1" smtClean="0"/>
              <a:t> </a:t>
            </a:r>
            <a:r>
              <a:rPr lang="en-US" smtClean="0"/>
              <a:t>is used to instantly create a tabular report based on the table or query currently selected.</a:t>
            </a:r>
          </a:p>
          <a:p>
            <a:pPr>
              <a:spcBef>
                <a:spcPct val="0"/>
              </a:spcBef>
              <a:buFontTx/>
              <a:buChar char="•"/>
            </a:pPr>
            <a:endParaRPr lang="en-US" smtClean="0"/>
          </a:p>
          <a:p>
            <a:pPr>
              <a:spcBef>
                <a:spcPct val="0"/>
              </a:spcBef>
              <a:buFontTx/>
              <a:buChar char="•"/>
            </a:pPr>
            <a:r>
              <a:rPr lang="en-US" smtClean="0"/>
              <a:t> To create a new blank report in which you can add your own fields and controls manually, use the </a:t>
            </a:r>
            <a:r>
              <a:rPr lang="en-US" b="1" smtClean="0"/>
              <a:t>Report Design </a:t>
            </a:r>
            <a:r>
              <a:rPr lang="en-US" smtClean="0"/>
              <a:t>tool or the </a:t>
            </a:r>
            <a:r>
              <a:rPr lang="en-US" b="1" smtClean="0"/>
              <a:t>Blank Report </a:t>
            </a:r>
            <a:r>
              <a:rPr lang="en-US" smtClean="0"/>
              <a:t>tool. </a:t>
            </a:r>
          </a:p>
          <a:p>
            <a:pPr>
              <a:spcBef>
                <a:spcPct val="0"/>
              </a:spcBef>
              <a:buFontTx/>
              <a:buChar char="•"/>
            </a:pPr>
            <a:endParaRPr lang="en-US" smtClean="0"/>
          </a:p>
          <a:p>
            <a:pPr>
              <a:spcBef>
                <a:spcPct val="0"/>
              </a:spcBef>
              <a:buFontTx/>
              <a:buChar char="•"/>
            </a:pPr>
            <a:r>
              <a:rPr lang="en-US" smtClean="0"/>
              <a:t> The </a:t>
            </a:r>
            <a:r>
              <a:rPr lang="en-US" b="1" smtClean="0"/>
              <a:t>Report Wizard</a:t>
            </a:r>
            <a:r>
              <a:rPr lang="en-US" smtClean="0"/>
              <a:t> will take you through a series of questions and help you create a report based on your answers.</a:t>
            </a:r>
          </a:p>
          <a:p>
            <a:pPr>
              <a:spcBef>
                <a:spcPct val="0"/>
              </a:spcBef>
              <a:buFontTx/>
              <a:buChar char="•"/>
            </a:pPr>
            <a:endParaRPr lang="en-US" smtClean="0"/>
          </a:p>
          <a:p>
            <a:pPr>
              <a:spcBef>
                <a:spcPct val="0"/>
              </a:spcBef>
              <a:buFontTx/>
              <a:buChar char="•"/>
            </a:pPr>
            <a:r>
              <a:rPr lang="en-US" smtClean="0"/>
              <a:t> The </a:t>
            </a:r>
            <a:r>
              <a:rPr lang="en-US" b="1" smtClean="0"/>
              <a:t>Labels tool </a:t>
            </a:r>
            <a:r>
              <a:rPr lang="en-US" smtClean="0"/>
              <a:t>is used to create a page of labels using of the preformatted templates provided by Access.</a:t>
            </a:r>
          </a:p>
          <a:p>
            <a:pPr>
              <a:spcBef>
                <a:spcPct val="0"/>
              </a:spcBef>
            </a:pPr>
            <a:endParaRPr lang="en-US" smtClean="0"/>
          </a:p>
          <a:p>
            <a:pPr>
              <a:spcBef>
                <a:spcPct val="0"/>
              </a:spcBef>
            </a:pPr>
            <a:r>
              <a:rPr lang="en-US" smtClean="0"/>
              <a:t>Once you have created a report, you can modify your report using the Layout View or the Design View.</a:t>
            </a:r>
          </a:p>
          <a:p>
            <a:pPr>
              <a:spcBef>
                <a:spcPct val="0"/>
              </a:spcBef>
            </a:pPr>
            <a:endParaRPr lang="en-US" smtClean="0"/>
          </a:p>
          <a:p>
            <a:pPr>
              <a:spcBef>
                <a:spcPct val="0"/>
              </a:spcBef>
            </a:pPr>
            <a:endParaRPr lang="en-US" smtClean="0"/>
          </a:p>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07AAB1-740C-4FB1-BC7D-583E0F555371}"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step in planning your report is to identify the record source. You may use one or more table or queries, or a combination of tables and queries. </a:t>
            </a:r>
          </a:p>
          <a:p>
            <a:pPr>
              <a:spcBef>
                <a:spcPct val="0"/>
              </a:spcBef>
            </a:pPr>
            <a:endParaRPr lang="en-US" smtClean="0"/>
          </a:p>
          <a:p>
            <a:pPr>
              <a:spcBef>
                <a:spcPct val="0"/>
              </a:spcBef>
            </a:pPr>
            <a:r>
              <a:rPr lang="en-US" smtClean="0"/>
              <a:t>When using multiple tables or queries, they must be related (as indicated with join lines). Tables with no join lines will indicate an incorrect record source and most likely cause problems in creating an accurate report. </a:t>
            </a:r>
          </a:p>
          <a:p>
            <a:pPr>
              <a:spcBef>
                <a:spcPct val="0"/>
              </a:spcBef>
            </a:pPr>
            <a:endParaRPr lang="en-US" smtClean="0"/>
          </a:p>
          <a:p>
            <a:pPr>
              <a:spcBef>
                <a:spcPct val="0"/>
              </a:spcBef>
            </a:pPr>
            <a:r>
              <a:rPr lang="en-US" smtClean="0"/>
              <a:t>Reports can also include graphics, such as a company’s logo or a watermark, to indicate that information is confidential or in draft form.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F099E-25C9-4CB6-8A45-52D68BAC6236}"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step is to sketch what the report should look like. </a:t>
            </a:r>
          </a:p>
          <a:p>
            <a:pPr>
              <a:spcBef>
                <a:spcPct val="0"/>
              </a:spcBef>
            </a:pPr>
            <a:endParaRPr lang="en-US" smtClean="0"/>
          </a:p>
          <a:p>
            <a:pPr>
              <a:spcBef>
                <a:spcPct val="0"/>
              </a:spcBef>
            </a:pPr>
            <a:r>
              <a:rPr lang="en-US" smtClean="0"/>
              <a:t>Design the report, indicating the record source (table names and query names), the title, the format of the report (stacked or tabular), the fields and the order of the fields.  It will also help to indicate any grouping and totals needed for the report. </a:t>
            </a:r>
          </a:p>
          <a:p>
            <a:pPr>
              <a:spcBef>
                <a:spcPct val="0"/>
              </a:spcBef>
            </a:pPr>
            <a:endParaRPr lang="en-US" smtClean="0"/>
          </a:p>
          <a:p>
            <a:pPr>
              <a:spcBef>
                <a:spcPct val="0"/>
              </a:spcBef>
            </a:pPr>
            <a:r>
              <a:rPr lang="en-US" smtClean="0"/>
              <a:t>Just this small step can save you problems and time when it comes to actually creating your report, and you will generally be happier with the results. </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06DE61-7247-4FF1-BA89-61193C13617F}"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mentioned previously, Access provides several tools to create reports. The one you use depends on the layout of the report, the record source, and the complexity of the report to be created.</a:t>
            </a:r>
          </a:p>
          <a:p>
            <a:pPr>
              <a:spcBef>
                <a:spcPct val="0"/>
              </a:spcBef>
            </a:pPr>
            <a:endParaRPr lang="en-US" smtClean="0"/>
          </a:p>
          <a:p>
            <a:pPr>
              <a:spcBef>
                <a:spcPct val="0"/>
              </a:spcBef>
            </a:pPr>
            <a:r>
              <a:rPr lang="en-US" smtClean="0"/>
              <a:t>The easiest tool and method to use is the Report tool.  Select a table or query in the Navigation Page, click Report in the Reports group on the Create tab, and Access will create a tabular layout report for you.  A tabular layout report displays data horizontally across the page in a landscape view.</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838944-2FFD-432D-8BDB-7209EB07593F}"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help generate a report, the </a:t>
            </a:r>
            <a:r>
              <a:rPr lang="en-US" b="1" smtClean="0"/>
              <a:t>Report Wizard </a:t>
            </a:r>
            <a:r>
              <a:rPr lang="en-US" smtClean="0"/>
              <a:t>uses 6 dialog boxes to collect information.  The report generated is based on your answers. </a:t>
            </a:r>
          </a:p>
          <a:p>
            <a:pPr>
              <a:spcBef>
                <a:spcPct val="0"/>
              </a:spcBef>
            </a:pPr>
            <a:endParaRPr lang="en-US" smtClean="0"/>
          </a:p>
          <a:p>
            <a:pPr>
              <a:spcBef>
                <a:spcPct val="0"/>
              </a:spcBef>
            </a:pPr>
            <a:r>
              <a:rPr lang="en-US" smtClean="0"/>
              <a:t>It is one of the easiest ways to create a good looking report, and you can always go back in and modify it.</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25E9E4-E5FA-48D4-9CCE-61A4C90B5F61}"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dialog box in the Report Wizard will ask for the record source(s) you want to use.  Once you’ve selected a record source, select the specific fields you want to use.</a:t>
            </a:r>
          </a:p>
          <a:p>
            <a:pPr>
              <a:spcBef>
                <a:spcPct val="0"/>
              </a:spcBef>
            </a:pPr>
            <a:endParaRPr lang="en-US" smtClean="0"/>
          </a:p>
          <a:p>
            <a:pPr>
              <a:spcBef>
                <a:spcPct val="0"/>
              </a:spcBef>
            </a:pPr>
            <a:r>
              <a:rPr lang="en-US" smtClean="0"/>
              <a:t>If you’re going to use more than one record source, select the next record source and repeat the select fields process until you have all of the fields you want to use.</a:t>
            </a:r>
          </a:p>
          <a:p>
            <a:pPr>
              <a:spcBef>
                <a:spcPct val="0"/>
              </a:spcBef>
            </a:pPr>
            <a:endParaRPr lang="en-US" smtClean="0"/>
          </a:p>
          <a:p>
            <a:pPr>
              <a:spcBef>
                <a:spcPct val="0"/>
              </a:spcBef>
            </a:pPr>
            <a:r>
              <a:rPr lang="en-US" smtClean="0"/>
              <a:t>The fields can be ordered based on the order in which you select them, or by using the left and right arrows to move the fields to the left and right until you have them in the order you want.</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5D2558-F9E5-40F2-BB69-151AFAD7321B}"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objectives also include to:</a:t>
            </a:r>
          </a:p>
          <a:p>
            <a:pPr>
              <a:spcBef>
                <a:spcPct val="0"/>
              </a:spcBef>
              <a:buFontTx/>
              <a:buChar char="•"/>
            </a:pPr>
            <a:r>
              <a:rPr lang="en-US" smtClean="0"/>
              <a:t> create reports using the report tools. </a:t>
            </a:r>
          </a:p>
          <a:p>
            <a:pPr>
              <a:spcBef>
                <a:spcPct val="0"/>
              </a:spcBef>
              <a:buFontTx/>
              <a:buChar char="•"/>
            </a:pPr>
            <a:r>
              <a:rPr lang="en-US" smtClean="0"/>
              <a:t> modify a report.</a:t>
            </a:r>
          </a:p>
          <a:p>
            <a:pPr>
              <a:spcBef>
                <a:spcPct val="0"/>
              </a:spcBef>
              <a:buFontTx/>
              <a:buChar char="•"/>
            </a:pPr>
            <a:r>
              <a:rPr lang="en-US" smtClean="0"/>
              <a:t> sort records in a report. </a:t>
            </a:r>
          </a:p>
          <a:p>
            <a:pPr>
              <a:spcBef>
                <a:spcPct val="0"/>
              </a:spcBef>
              <a:buFontTx/>
              <a:buChar char="•"/>
            </a:pPr>
            <a:r>
              <a:rPr lang="en-US" smtClean="0"/>
              <a:t> identify report sections.</a:t>
            </a:r>
          </a:p>
          <a:p>
            <a:pPr>
              <a:spcBef>
                <a:spcPct val="0"/>
              </a:spcBef>
              <a:buFontTx/>
              <a:buChar char="•"/>
            </a:pPr>
            <a:r>
              <a:rPr lang="en-US" smtClean="0"/>
              <a:t> revise reports using report views.</a:t>
            </a:r>
          </a:p>
          <a:p>
            <a:pPr>
              <a:spcBef>
                <a:spcPct val="0"/>
              </a:spcBef>
              <a:buFontTx/>
              <a:buChar char="•"/>
            </a:pPr>
            <a:r>
              <a:rPr lang="en-US" smtClean="0"/>
              <a:t> identify control types in reports.</a:t>
            </a:r>
          </a:p>
          <a:p>
            <a:pPr>
              <a:spcBef>
                <a:spcPct val="0"/>
              </a:spcBef>
              <a:buFontTx/>
              <a:buChar char="•"/>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5DECA-78C9-45A5-B705-729226C7D51F}"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dialog box will ask you if you want to add any grouping levels. Grouping levels let you organize and summarize your data. You can also add totals (such as sum, count, average) at the end of a group.</a:t>
            </a:r>
          </a:p>
          <a:p>
            <a:pPr>
              <a:spcBef>
                <a:spcPct val="0"/>
              </a:spcBef>
            </a:pPr>
            <a:endParaRPr lang="en-US" smtClean="0"/>
          </a:p>
          <a:p>
            <a:pPr>
              <a:spcBef>
                <a:spcPct val="0"/>
              </a:spcBef>
            </a:pPr>
            <a:r>
              <a:rPr lang="en-US" smtClean="0"/>
              <a:t>In this example, Access selected StudyID as the grouping option, but you could change the group by clicking on the remove a group button and selecting another option by clicking on the add group button.</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1B555B-4E40-4B56-B0E3-191E52E91999}"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dialog box will ask you to select the order and summary information you want for your detail records.  For the sorting options, specify which field you want to sort—first, second, third, and then fourth. You can only sort up to 4 fields.  </a:t>
            </a:r>
          </a:p>
          <a:p>
            <a:pPr>
              <a:spcBef>
                <a:spcPct val="0"/>
              </a:spcBef>
            </a:pPr>
            <a:endParaRPr lang="en-US" smtClean="0"/>
          </a:p>
          <a:p>
            <a:pPr>
              <a:spcBef>
                <a:spcPct val="0"/>
              </a:spcBef>
            </a:pPr>
            <a:r>
              <a:rPr lang="en-US" smtClean="0"/>
              <a:t>For each field, select either ascending or descending order.  The summary information will only appear if there is a numeric field in the selected fields.</a:t>
            </a:r>
          </a:p>
          <a:p>
            <a:pPr>
              <a:spcBef>
                <a:spcPct val="0"/>
              </a:spcBef>
            </a:pPr>
            <a:endParaRPr lang="en-US" smtClean="0"/>
          </a:p>
          <a:p>
            <a:pPr>
              <a:spcBef>
                <a:spcPct val="0"/>
              </a:spcBef>
            </a:pPr>
            <a:r>
              <a:rPr lang="en-US" smtClean="0"/>
              <a:t>To select any of the aggregate functions (Sum, Avg, Min, or Max), click on Summary Options and specify whether you want to see detail records on the report or only aggregate results. You can also select to calculate percent of total for sums. Then click on OK or Cancel to return to the Report Wizard.</a:t>
            </a:r>
          </a:p>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6495C1-0706-49EE-B25C-83699D28205A}"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dialog box will help you determine the appearance of your report.  First, select the layout from the three options—Stepped, Block, or Outline. Clicking on an option will give you a general preview in the preview area. </a:t>
            </a:r>
          </a:p>
          <a:p>
            <a:pPr>
              <a:spcBef>
                <a:spcPct val="0"/>
              </a:spcBef>
            </a:pPr>
            <a:endParaRPr lang="en-US" smtClean="0"/>
          </a:p>
          <a:p>
            <a:pPr>
              <a:spcBef>
                <a:spcPct val="0"/>
              </a:spcBef>
            </a:pPr>
            <a:r>
              <a:rPr lang="en-US" smtClean="0"/>
              <a:t>You can also select the orientation of your report—either Portrait or Landscape. </a:t>
            </a:r>
          </a:p>
          <a:p>
            <a:pPr>
              <a:spcBef>
                <a:spcPct val="0"/>
              </a:spcBef>
            </a:pPr>
            <a:endParaRPr lang="en-US" smtClean="0"/>
          </a:p>
          <a:p>
            <a:pPr>
              <a:spcBef>
                <a:spcPct val="0"/>
              </a:spcBef>
            </a:pPr>
            <a:r>
              <a:rPr lang="en-US" smtClean="0"/>
              <a:t>Finally, you can adjust the field widths so that all fields fit on a page, but be aware that this is not the same as in Excel’s Fit one page wide by one page tall Page Layout option.  This will squeeze the fields to appear within the width of one page, but will not do anything about fitting one page tall.  The report will roll to the next page, as needed. As such, you may have to adjust the field widths of some of your fields if they are too small to display all of the contents. </a:t>
            </a:r>
          </a:p>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ED9FA1-EAA8-4813-A866-EE5B4F7A81A1}"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last step is to select an appropriate name for your report. It should be something descriptive of the report’s contents or summary information. Preview the report is automatically selected, so when you click on Finish, the Report Wizard will close and take you to a preview of what your report will look like.</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DB7A98-CE47-4462-AEC0-604A54EADCCA}"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last step is to preview the report.  </a:t>
            </a:r>
          </a:p>
          <a:p>
            <a:pPr>
              <a:spcBef>
                <a:spcPct val="0"/>
              </a:spcBef>
            </a:pPr>
            <a:endParaRPr lang="en-US" smtClean="0"/>
          </a:p>
          <a:p>
            <a:pPr>
              <a:spcBef>
                <a:spcPct val="0"/>
              </a:spcBef>
            </a:pPr>
            <a:r>
              <a:rPr lang="en-US" smtClean="0"/>
              <a:t>Now, we will move on to using the Label Wizard.</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724D4-D5BC-4AA6-9E47-06D04551B76E}"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t>
            </a:r>
            <a:r>
              <a:rPr lang="en-US" b="1" smtClean="0"/>
              <a:t>Label Wizard </a:t>
            </a:r>
            <a:r>
              <a:rPr lang="en-US" smtClean="0"/>
              <a:t>allows you to easily create mailing labels, name tags, and other specialized tags.  </a:t>
            </a:r>
            <a:r>
              <a:rPr lang="en-US" b="1" smtClean="0"/>
              <a:t>Mailing labels </a:t>
            </a:r>
            <a:r>
              <a:rPr lang="en-US" smtClean="0"/>
              <a:t>are specialized reports that come preformatted to coordinate with name-brand labels, such as Avery.</a:t>
            </a:r>
          </a:p>
          <a:p>
            <a:pPr>
              <a:spcBef>
                <a:spcPct val="0"/>
              </a:spcBef>
            </a:pPr>
            <a:endParaRPr lang="en-US" smtClean="0"/>
          </a:p>
          <a:p>
            <a:pPr>
              <a:spcBef>
                <a:spcPct val="0"/>
              </a:spcBef>
            </a:pPr>
            <a:r>
              <a:rPr lang="en-US" smtClean="0"/>
              <a:t>To create labels, click Labels in the Reports group on the Create tab, and then select the manufacturer, the product number, and the label type.  Then, choose the font type and size you want to use. Finally, add the fields to the label template. When you click on Finish, you will see a preview of the labels report. </a:t>
            </a:r>
          </a:p>
          <a:p>
            <a:pPr>
              <a:spcBef>
                <a:spcPct val="0"/>
              </a:spcBef>
            </a:pPr>
            <a:endParaRPr lang="en-US" smtClean="0"/>
          </a:p>
          <a:p>
            <a:pPr>
              <a:spcBef>
                <a:spcPct val="0"/>
              </a:spcBef>
            </a:pPr>
            <a:r>
              <a:rPr lang="en-US" smtClean="0"/>
              <a:t>Next, we will look at how to modify existing reports.</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B5B01A-E207-4546-A4B3-1A2382154F7E}"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Once you’ve created a report, you may need to modify it. Similar to forms, the most common changes to a report are adding a field, removing a field, changing the order of fields, changing the widths of fields, and modifying the title. You can also add a grouping level. These changes are made in the Layout view. Advanced changes, such as adding a calculated field or adding VBA code, can only be made in Design view.</a:t>
            </a:r>
          </a:p>
          <a:p>
            <a:pPr>
              <a:spcBef>
                <a:spcPct val="0"/>
              </a:spcBef>
            </a:pPr>
            <a:endParaRPr lang="en-US" smtClean="0"/>
          </a:p>
          <a:p>
            <a:pPr>
              <a:spcBef>
                <a:spcPct val="0"/>
              </a:spcBef>
            </a:pPr>
            <a:r>
              <a:rPr lang="en-US" smtClean="0"/>
              <a:t>Adding a field to a report with a tabular layout is similar to adding a field to a form with a tabular layout. Right-click on a report in the Navigation pane, and then click Layout view. Next, click Add Existing Fields in the Tools group on the Design tab to reveal the available fields in the report’s record source. Drag the new field to the precise location on the report, using the vertical orange line as a guide for the position of the new field, and then release the mouse. The other fields will automatically adjust to make room for the new field.</a:t>
            </a:r>
          </a:p>
          <a:p>
            <a:pPr>
              <a:spcBef>
                <a:spcPct val="0"/>
              </a:spcBef>
            </a:pPr>
            <a:endParaRPr lang="en-US" smtClean="0"/>
          </a:p>
          <a:p>
            <a:pPr>
              <a:spcBef>
                <a:spcPct val="0"/>
              </a:spcBef>
            </a:pPr>
            <a:r>
              <a:rPr lang="en-US" smtClean="0"/>
              <a:t>To add a field to a stacked layout is similar to the process for a tabular layout except the orange line will appear horizontally instead of vertically.</a:t>
            </a:r>
          </a:p>
          <a:p>
            <a:pPr>
              <a:spcBef>
                <a:spcPct val="0"/>
              </a:spcBef>
            </a:pPr>
            <a:endParaRPr lang="en-US" smtClean="0"/>
          </a:p>
          <a:p>
            <a:pPr>
              <a:spcBef>
                <a:spcPct val="0"/>
              </a:spcBef>
            </a:pPr>
            <a:r>
              <a:rPr lang="en-US" smtClean="0"/>
              <a:t>To delete a field from the detail section of a tabular report, first switch to Layout view or Design view of the report. Next, click on the text box of the field to be deleted and note the orange border around the field. When the orange border becomes visible, press Delete. Repeat the process to delete the associated label from the report header. After the controls have been deleted, click in the blank space and press Delete again. After the text box and label have been removed from the report, the other fields will automatically adjust to close the gap around the deleted field. </a:t>
            </a:r>
          </a:p>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38AA6-5813-401E-9002-6B1E4D887256}"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help you in modifying a report, Access provides a layout control to help align the fields. Layout controls in reports work in the same way as in forms. The layout control provides guides to help keep controls aligned horizontally and vertically, which gives your report a uniform appearance.</a:t>
            </a:r>
          </a:p>
          <a:p>
            <a:pPr>
              <a:spcBef>
                <a:spcPct val="0"/>
              </a:spcBef>
            </a:pPr>
            <a:endParaRPr lang="en-US" smtClean="0"/>
          </a:p>
          <a:p>
            <a:pPr>
              <a:spcBef>
                <a:spcPct val="0"/>
              </a:spcBef>
            </a:pPr>
            <a:r>
              <a:rPr lang="en-US" smtClean="0"/>
              <a:t>If you want to remove the Layout control from a report, switch to Design view, and click anywhere inside that control. On the Arrange tab, click Select Layout in the Records group. Click Remove Layout in the Table group, and the layout control will be removed.</a:t>
            </a:r>
          </a:p>
          <a:p>
            <a:pPr>
              <a:spcBef>
                <a:spcPct val="0"/>
              </a:spcBef>
            </a:pPr>
            <a:endParaRPr lang="en-US" smtClean="0"/>
          </a:p>
          <a:p>
            <a:pPr>
              <a:spcBef>
                <a:spcPct val="0"/>
              </a:spcBef>
            </a:pPr>
            <a:r>
              <a:rPr lang="en-US" smtClean="0"/>
              <a:t>To adjust column widths in a tabular report, first switch to Layout view or Design view. Then, click on the text box of the field you want to adjust. The orange border indicates that the field has been selected. Move the mouse to the right border of the selected field and when the mouse pointer turns to a double arrow, drag the edge to the right (to increase) or to the left (to decrease) until you reach the desired width of the field.</a:t>
            </a:r>
          </a:p>
          <a:p>
            <a:pPr>
              <a:spcBef>
                <a:spcPct val="0"/>
              </a:spcBef>
            </a:pPr>
            <a:endParaRPr lang="en-US" smtClean="0"/>
          </a:p>
          <a:p>
            <a:pPr>
              <a:spcBef>
                <a:spcPct val="0"/>
              </a:spcBef>
            </a:pPr>
            <a:r>
              <a:rPr lang="en-US" smtClean="0"/>
              <a:t>To add a theme to your report, switch to Layout view and click on Themes in the Themes group on the Design tab. Scroll through the themes using the up and down arrows. You can hover over one of the options to see a quick preview of the current report using that theme. When you have selected the theme, click to apply it to the report.</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26668-3CA5-43F1-9F91-3996C1DFFC6A}"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 to the way in which records are sorted in a form, when a report is created using the Report tool, the sort order of the records in the report is dependent, initially, on the sort order of the record source.</a:t>
            </a:r>
          </a:p>
          <a:p>
            <a:pPr>
              <a:spcBef>
                <a:spcPct val="0"/>
              </a:spcBef>
            </a:pPr>
            <a:endParaRPr lang="en-US" smtClean="0"/>
          </a:p>
          <a:p>
            <a:pPr>
              <a:spcBef>
                <a:spcPct val="0"/>
              </a:spcBef>
            </a:pPr>
            <a:r>
              <a:rPr lang="en-US" smtClean="0"/>
              <a:t>The primary key of the record source is usually what dictates the order of the sort; however, a report has an additional feature for sorting. While in Layout View or Design View, click Group &amp; Sort in the Grouping &amp; Totals group on the Design tab. The Group, Sort, and Total pane now appears at the bottom of the report. This section allows you to set the sort order for the report and overrides the original sorting of the report’s record source. </a:t>
            </a:r>
          </a:p>
          <a:p>
            <a:pPr>
              <a:spcBef>
                <a:spcPct val="0"/>
              </a:spcBef>
            </a:pPr>
            <a:endParaRPr lang="en-US" smtClean="0"/>
          </a:p>
          <a:p>
            <a:pPr>
              <a:spcBef>
                <a:spcPct val="0"/>
              </a:spcBef>
            </a:pPr>
            <a:r>
              <a:rPr lang="en-US" smtClean="0"/>
              <a:t>To change the sorting in a report, select Layout view, click Group &amp; Sort to display the Group, Sort, and Total section. To sort records in a report by a different field name, click on Add and Sort and select the field name from the list. The report records will instantly sort by the new field name in ascending order. You can add additional sorts by repeating this process.</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2C6689-1E8D-44EE-9AEE-E5A4294F44CA}"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Access divides a report into 5 main sections: report header, page header, detail, page footer, and report footer.</a:t>
            </a:r>
          </a:p>
          <a:p>
            <a:pPr>
              <a:spcBef>
                <a:spcPct val="0"/>
              </a:spcBef>
            </a:pPr>
            <a:endParaRPr lang="en-US" smtClean="0"/>
          </a:p>
          <a:p>
            <a:pPr>
              <a:spcBef>
                <a:spcPct val="0"/>
              </a:spcBef>
              <a:buFontTx/>
              <a:buChar char="•"/>
            </a:pPr>
            <a:r>
              <a:rPr lang="en-US" smtClean="0"/>
              <a:t> The </a:t>
            </a:r>
            <a:r>
              <a:rPr lang="en-US" b="1" smtClean="0"/>
              <a:t>report header section</a:t>
            </a:r>
            <a:r>
              <a:rPr lang="en-US" smtClean="0"/>
              <a:t> prints at the beginning of each report. This section usually contains the report title, a logo or other graphic, and the date and time when the report was printed.</a:t>
            </a:r>
          </a:p>
          <a:p>
            <a:pPr>
              <a:spcBef>
                <a:spcPct val="0"/>
              </a:spcBef>
              <a:buFontTx/>
              <a:buChar char="•"/>
            </a:pPr>
            <a:endParaRPr lang="en-US" smtClean="0"/>
          </a:p>
          <a:p>
            <a:pPr>
              <a:spcBef>
                <a:spcPct val="0"/>
              </a:spcBef>
              <a:buFontTx/>
              <a:buChar char="•"/>
            </a:pPr>
            <a:r>
              <a:rPr lang="en-US" smtClean="0"/>
              <a:t> The </a:t>
            </a:r>
            <a:r>
              <a:rPr lang="en-US" b="1" smtClean="0"/>
              <a:t>page header section </a:t>
            </a:r>
            <a:r>
              <a:rPr lang="en-US" smtClean="0"/>
              <a:t>appears at the top of each page. Use this section to add or edit column headings at the top of each page. The page header will usually contain a horizontal line to separate the column headings from the data values.</a:t>
            </a:r>
          </a:p>
          <a:p>
            <a:pPr>
              <a:spcBef>
                <a:spcPct val="0"/>
              </a:spcBef>
              <a:buFontTx/>
              <a:buChar char="•"/>
            </a:pPr>
            <a:endParaRPr lang="en-US" smtClean="0"/>
          </a:p>
          <a:p>
            <a:pPr>
              <a:spcBef>
                <a:spcPct val="0"/>
              </a:spcBef>
              <a:buFontTx/>
              <a:buChar char="•"/>
            </a:pPr>
            <a:r>
              <a:rPr lang="en-US" smtClean="0"/>
              <a:t> The </a:t>
            </a:r>
            <a:r>
              <a:rPr lang="en-US" b="1" smtClean="0"/>
              <a:t>detail section </a:t>
            </a:r>
            <a:r>
              <a:rPr lang="en-US" smtClean="0"/>
              <a:t>prints one line for each record in the report’s record source. Fields that are connected to the report’s record source are known as </a:t>
            </a:r>
            <a:r>
              <a:rPr lang="en-US" b="1" smtClean="0"/>
              <a:t>bound controls</a:t>
            </a:r>
            <a:r>
              <a:rPr lang="en-US" i="1" smtClean="0"/>
              <a:t>. </a:t>
            </a:r>
            <a:r>
              <a:rPr lang="en-US" smtClean="0"/>
              <a:t>The detail section can be hidden, if necessary, by clicking Hide Details in the Grouping &amp; Totals group on the Design tab. For reports that only require summarized data, you will want to hide the details. Click Hide Details again to redisplay hidden details.</a:t>
            </a:r>
          </a:p>
          <a:p>
            <a:pPr>
              <a:spcBef>
                <a:spcPct val="0"/>
              </a:spcBef>
              <a:buFontTx/>
              <a:buChar char="•"/>
            </a:pPr>
            <a:endParaRPr lang="en-US" smtClean="0"/>
          </a:p>
          <a:p>
            <a:pPr>
              <a:spcBef>
                <a:spcPct val="0"/>
              </a:spcBef>
              <a:buFontTx/>
              <a:buChar char="•"/>
            </a:pPr>
            <a:r>
              <a:rPr lang="en-US" smtClean="0"/>
              <a:t> The </a:t>
            </a:r>
            <a:r>
              <a:rPr lang="en-US" b="1" smtClean="0"/>
              <a:t>page footer section </a:t>
            </a:r>
            <a:r>
              <a:rPr lang="en-US" smtClean="0"/>
              <a:t>appears at the bottom of each page. Use this section to show page numbers at the bottom of each page. It is best to not add Totals to this section, since the results will produce an error.</a:t>
            </a:r>
          </a:p>
          <a:p>
            <a:pPr>
              <a:spcBef>
                <a:spcPct val="0"/>
              </a:spcBef>
              <a:buFontTx/>
              <a:buChar char="•"/>
            </a:pPr>
            <a:endParaRPr lang="en-US" smtClean="0"/>
          </a:p>
          <a:p>
            <a:pPr>
              <a:spcBef>
                <a:spcPct val="0"/>
              </a:spcBef>
              <a:buFontTx/>
              <a:buChar char="•"/>
            </a:pPr>
            <a:r>
              <a:rPr lang="en-US" smtClean="0"/>
              <a:t> The </a:t>
            </a:r>
            <a:r>
              <a:rPr lang="en-US" b="1" smtClean="0"/>
              <a:t>report footer section </a:t>
            </a:r>
            <a:r>
              <a:rPr lang="en-US" smtClean="0"/>
              <a:t>prints one time at the bottom of the report. The report footer is a commonly used to display the grand total of certain columns or to display the count of all records in the report footer section</a:t>
            </a:r>
            <a:r>
              <a:rPr lang="en-US" i="1" smtClean="0"/>
              <a:t>.</a:t>
            </a:r>
            <a:endParaRPr lang="en-US" smtClean="0"/>
          </a:p>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8AD70-E797-49A3-980E-BAE72F75EA2E}"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a:t>
            </a:r>
            <a:r>
              <a:rPr lang="en-US" b="1" smtClean="0"/>
              <a:t>form</a:t>
            </a:r>
            <a:r>
              <a:rPr lang="en-US" smtClean="0"/>
              <a:t> is a database object that is used to add data into a table.  Most Access database applications use forms rather than tables for data entry and for looking up information.</a:t>
            </a:r>
          </a:p>
          <a:p>
            <a:pPr>
              <a:spcBef>
                <a:spcPct val="0"/>
              </a:spcBef>
            </a:pPr>
            <a:endParaRPr lang="en-US" smtClean="0"/>
          </a:p>
          <a:p>
            <a:pPr>
              <a:spcBef>
                <a:spcPct val="0"/>
              </a:spcBef>
            </a:pPr>
            <a:r>
              <a:rPr lang="en-US" smtClean="0"/>
              <a:t>There are 3 main reasons for using forms rather than tables for adding, updating, and deleting data. They are:</a:t>
            </a:r>
          </a:p>
          <a:p>
            <a:pPr>
              <a:spcBef>
                <a:spcPct val="0"/>
              </a:spcBef>
            </a:pPr>
            <a:endParaRPr lang="en-US" smtClean="0"/>
          </a:p>
          <a:p>
            <a:pPr marL="914400" lvl="1" indent="-514350">
              <a:spcBef>
                <a:spcPct val="0"/>
              </a:spcBef>
              <a:buFont typeface="Calibri" pitchFamily="34" charset="0"/>
              <a:buAutoNum type="arabicPeriod"/>
            </a:pPr>
            <a:r>
              <a:rPr lang="en-US" smtClean="0"/>
              <a:t>You are less likely to edit the wrong record by mistake.</a:t>
            </a:r>
          </a:p>
          <a:p>
            <a:pPr marL="914400" lvl="1" indent="-514350">
              <a:spcBef>
                <a:spcPct val="0"/>
              </a:spcBef>
              <a:buFont typeface="Calibri" pitchFamily="34" charset="0"/>
              <a:buAutoNum type="arabicPeriod"/>
            </a:pPr>
            <a:r>
              <a:rPr lang="en-US" smtClean="0"/>
              <a:t>You can create a form that shows data from more than one table simultaneously.</a:t>
            </a:r>
          </a:p>
          <a:p>
            <a:pPr marL="914400" lvl="1" indent="-514350">
              <a:spcBef>
                <a:spcPct val="0"/>
              </a:spcBef>
              <a:buFont typeface="Calibri" pitchFamily="34" charset="0"/>
              <a:buAutoNum type="arabicPeriod"/>
            </a:pPr>
            <a:r>
              <a:rPr lang="en-US" smtClean="0"/>
              <a:t>You can create Access forms to match paper forms.</a:t>
            </a:r>
          </a:p>
          <a:p>
            <a:pPr>
              <a:spcBef>
                <a:spcPct val="0"/>
              </a:spcBef>
            </a:pPr>
            <a:endParaRPr lang="en-US" smtClean="0"/>
          </a:p>
          <a:p>
            <a:pPr>
              <a:spcBef>
                <a:spcPct val="0"/>
              </a:spcBef>
            </a:pPr>
            <a:r>
              <a:rPr lang="en-US" smtClean="0"/>
              <a:t>If you’re using a table with many columns, you could easily jump to the wrong record or into the middle of a record accidently. Forms avoid this type of problem because most forms restrict entry to one record at a time.</a:t>
            </a:r>
          </a:p>
          <a:p>
            <a:pPr>
              <a:spcBef>
                <a:spcPct val="0"/>
              </a:spcBef>
            </a:pPr>
            <a:endParaRPr lang="en-US" smtClean="0"/>
          </a:p>
          <a:p>
            <a:pPr>
              <a:spcBef>
                <a:spcPct val="0"/>
              </a:spcBef>
            </a:pPr>
            <a:r>
              <a:rPr lang="en-US" smtClean="0"/>
              <a:t>In addition, many forms require two or more tables as their record source.  When paper forms are used to collect information, you can create a form that matches the paper form. </a:t>
            </a:r>
          </a:p>
          <a:p>
            <a:pPr>
              <a:spcBef>
                <a:spcPct val="0"/>
              </a:spcBef>
            </a:pPr>
            <a:endParaRPr lang="en-US" smtClean="0"/>
          </a:p>
          <a:p>
            <a:pPr>
              <a:spcBef>
                <a:spcPct val="0"/>
              </a:spcBef>
            </a:pPr>
            <a:r>
              <a:rPr lang="en-US" smtClean="0"/>
              <a:t>Both of these factors make data entry easier, more efficient, and more reliable, facilitating the simultaneous use of both paper forms and electronic data. Databases do not necessarily eliminate paper forms; they supplement and coexist with them.</a:t>
            </a:r>
          </a:p>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063EF-0F89-4538-A96C-8C5B00E6E794}"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the 5 main sections, you can add a custom group header/footer section to a report.</a:t>
            </a:r>
          </a:p>
          <a:p>
            <a:pPr>
              <a:spcBef>
                <a:spcPct val="0"/>
              </a:spcBef>
            </a:pPr>
            <a:endParaRPr lang="en-US" smtClean="0"/>
          </a:p>
          <a:p>
            <a:pPr>
              <a:spcBef>
                <a:spcPct val="0"/>
              </a:spcBef>
            </a:pPr>
            <a:r>
              <a:rPr lang="en-US" smtClean="0"/>
              <a:t>A </a:t>
            </a:r>
            <a:r>
              <a:rPr lang="en-US" b="1" smtClean="0"/>
              <a:t>group header section</a:t>
            </a:r>
            <a:r>
              <a:rPr lang="en-US" smtClean="0"/>
              <a:t>, when activated, will appear just above the detail section in Design view, with the name of the field you are grouping.</a:t>
            </a:r>
          </a:p>
          <a:p>
            <a:pPr>
              <a:spcBef>
                <a:spcPct val="0"/>
              </a:spcBef>
            </a:pPr>
            <a:endParaRPr lang="en-US" smtClean="0"/>
          </a:p>
          <a:p>
            <a:pPr>
              <a:spcBef>
                <a:spcPct val="0"/>
              </a:spcBef>
            </a:pPr>
            <a:r>
              <a:rPr lang="en-US" smtClean="0"/>
              <a:t>The </a:t>
            </a:r>
            <a:r>
              <a:rPr lang="en-US" b="1" smtClean="0"/>
              <a:t>group footer section</a:t>
            </a:r>
            <a:r>
              <a:rPr lang="en-US" smtClean="0"/>
              <a:t>, when activated, will appear just below the detail section in Design view, but only when you select this option in the Group, Sort, and Total pane.</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4C7517-60D9-49CA-9939-434621ACAE21}" type="slidenum">
              <a:rPr lang="en-US"/>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reports will require totals at the group level and/or at the grand total level.  To add totals to a report, first create the group section required for the totals. </a:t>
            </a:r>
          </a:p>
          <a:p>
            <a:pPr>
              <a:spcBef>
                <a:spcPct val="0"/>
              </a:spcBef>
            </a:pPr>
            <a:endParaRPr lang="en-US" smtClean="0"/>
          </a:p>
          <a:p>
            <a:pPr>
              <a:spcBef>
                <a:spcPct val="0"/>
              </a:spcBef>
            </a:pPr>
            <a:r>
              <a:rPr lang="en-US" smtClean="0"/>
              <a:t>Next, in Layout view, click on the field that contains the data you want to total, click Totals in the Grouping &amp; Totals group on the Design tab, and then select the appropriate option.  Access will add a total after each group and again at the end of the report. </a:t>
            </a:r>
          </a:p>
          <a:p>
            <a:pPr>
              <a:spcBef>
                <a:spcPct val="0"/>
              </a:spcBef>
            </a:pPr>
            <a:endParaRPr lang="en-US" smtClean="0"/>
          </a:p>
          <a:p>
            <a:pPr>
              <a:spcBef>
                <a:spcPct val="0"/>
              </a:spcBef>
            </a:pPr>
            <a:r>
              <a:rPr lang="en-US" smtClean="0"/>
              <a:t>You remove a total from a report in the same way you add a total.  Select the field that contains the total, click Totals in the Grouping &amp; Totals group, and uncheck the option you want to remove.</a:t>
            </a:r>
          </a:p>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B9886-BCCD-4DC6-A3CD-8195C552379C}"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Access provides different views to give you plenty of options in modifying your report, so that it will represent your data to its best advantage.</a:t>
            </a:r>
          </a:p>
          <a:p>
            <a:pPr>
              <a:spcBef>
                <a:spcPct val="0"/>
              </a:spcBef>
            </a:pPr>
            <a:endParaRPr lang="en-US" smtClean="0"/>
          </a:p>
          <a:p>
            <a:pPr>
              <a:spcBef>
                <a:spcPct val="0"/>
              </a:spcBef>
            </a:pPr>
            <a:r>
              <a:rPr lang="en-US" b="1" smtClean="0"/>
              <a:t>Layout View </a:t>
            </a:r>
            <a:r>
              <a:rPr lang="en-US" smtClean="0"/>
              <a:t>is used to alter the report design while still viewing the data. Use Layout view to add or delete fields in the report, modify field properties, change the column widths, add grouping and sorting levels to a report, and to filter data by excluding certain records.</a:t>
            </a:r>
          </a:p>
          <a:p>
            <a:pPr>
              <a:spcBef>
                <a:spcPct val="0"/>
              </a:spcBef>
            </a:pPr>
            <a:endParaRPr lang="en-US" smtClean="0"/>
          </a:p>
          <a:p>
            <a:pPr>
              <a:spcBef>
                <a:spcPct val="0"/>
              </a:spcBef>
            </a:pPr>
            <a:r>
              <a:rPr lang="en-US" b="1" smtClean="0"/>
              <a:t>Print Preview </a:t>
            </a:r>
            <a:r>
              <a:rPr lang="en-US" smtClean="0"/>
              <a:t>allows you to see exactly what the report will look like when it is printed. Users should always preview their reports before printing to catch errors.</a:t>
            </a:r>
          </a:p>
          <a:p>
            <a:pPr>
              <a:spcBef>
                <a:spcPct val="0"/>
              </a:spcBef>
            </a:pPr>
            <a:endParaRPr lang="en-US" smtClean="0"/>
          </a:p>
          <a:p>
            <a:pPr>
              <a:spcBef>
                <a:spcPct val="0"/>
              </a:spcBef>
            </a:pPr>
            <a:r>
              <a:rPr lang="en-US" b="1" smtClean="0"/>
              <a:t>Design View </a:t>
            </a:r>
            <a:r>
              <a:rPr lang="en-US" smtClean="0"/>
              <a:t>displays the report’s design without displaying data. You can perform many of the same tasks here that you can perform in Layout view; however, when the report is very long, Design view is useful because you can alter the design without having to scroll through pages of data. </a:t>
            </a:r>
          </a:p>
          <a:p>
            <a:pPr>
              <a:spcBef>
                <a:spcPct val="0"/>
              </a:spcBef>
            </a:pPr>
            <a:endParaRPr lang="en-US" smtClean="0"/>
          </a:p>
          <a:p>
            <a:pPr>
              <a:spcBef>
                <a:spcPct val="0"/>
              </a:spcBef>
            </a:pPr>
            <a:r>
              <a:rPr lang="en-US" b="1" smtClean="0"/>
              <a:t>Report view </a:t>
            </a:r>
            <a:r>
              <a:rPr lang="en-US" smtClean="0"/>
              <a:t>allows you to see what the printed report will look like in a continuous page layout.</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3AF85-7EA2-44B4-9D29-139849D257B8}" type="slidenum">
              <a:rPr lang="en-US"/>
              <a:pPr fontAlgn="base">
                <a:spcBef>
                  <a:spcPct val="0"/>
                </a:spcBef>
                <a:spcAft>
                  <a:spcPct val="0"/>
                </a:spcAft>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can find many types of controls in the Controls group on the Design tab when you are in Design view of a report. Controls can be categorized as bound, unbound, or calculated.</a:t>
            </a:r>
          </a:p>
          <a:p>
            <a:pPr>
              <a:spcBef>
                <a:spcPct val="0"/>
              </a:spcBef>
            </a:pPr>
            <a:endParaRPr lang="en-US" smtClean="0"/>
          </a:p>
          <a:p>
            <a:pPr>
              <a:spcBef>
                <a:spcPct val="0"/>
              </a:spcBef>
            </a:pPr>
            <a:r>
              <a:rPr lang="en-US" b="1" smtClean="0"/>
              <a:t>Bound controls </a:t>
            </a:r>
            <a:r>
              <a:rPr lang="en-US" smtClean="0"/>
              <a:t>are text boxes that are connected to a field in a table or a query. These controls display different data for each new record that is printed.  To add a bound control to a report, switch to Layout view and then drag a field from the Field list and dropt it onto the report.</a:t>
            </a:r>
          </a:p>
          <a:p>
            <a:pPr>
              <a:spcBef>
                <a:spcPct val="0"/>
              </a:spcBef>
            </a:pPr>
            <a:endParaRPr lang="en-US" smtClean="0"/>
          </a:p>
          <a:p>
            <a:pPr>
              <a:spcBef>
                <a:spcPct val="0"/>
              </a:spcBef>
            </a:pPr>
            <a:r>
              <a:rPr lang="en-US" b="1" smtClean="0"/>
              <a:t>Unbound controls </a:t>
            </a:r>
            <a:r>
              <a:rPr lang="en-US" smtClean="0"/>
              <a:t>are labels and other decorative design elements. These controls usually describe and decorate, rather than display, the data. These controls remain the same each time a new record is printed. Unbound controls include labels, lines, borders, and images. Add an unbound control to a report using the Controls group on the Design tab in Design view of a report.</a:t>
            </a:r>
          </a:p>
          <a:p>
            <a:pPr>
              <a:spcBef>
                <a:spcPct val="0"/>
              </a:spcBef>
            </a:pPr>
            <a:endParaRPr lang="en-US" smtClean="0"/>
          </a:p>
          <a:p>
            <a:pPr>
              <a:spcBef>
                <a:spcPct val="0"/>
              </a:spcBef>
            </a:pPr>
            <a:r>
              <a:rPr lang="en-US" b="1" smtClean="0"/>
              <a:t>Calculated controls </a:t>
            </a:r>
            <a:r>
              <a:rPr lang="en-US" smtClean="0"/>
              <a:t>contain an expression that generates a calculated result when displayed in Print Preview. The expression can contain field names from the report’s record source, constants, or functions. Use a text box, found in the Controls group on the Design tab, while in Design view, to create a calculated control.</a:t>
            </a:r>
          </a:p>
          <a:p>
            <a:pPr>
              <a:spcBef>
                <a:spcPct val="0"/>
              </a:spcBef>
            </a:pPr>
            <a:endParaRPr lang="en-US" smtClean="0"/>
          </a:p>
          <a:p>
            <a:pPr>
              <a:spcBef>
                <a:spcPct val="0"/>
              </a:spcBef>
            </a:pPr>
            <a:r>
              <a:rPr lang="en-US" smtClean="0"/>
              <a:t>To add a calculated control to a report, switch to Design view. Then, click Text Box in the Controls group on the Design tab. Place a text box at your desired location and then enter the expression to create the calculation. Format the control as needed.</a:t>
            </a:r>
          </a:p>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E7770-7CAD-43A4-BAED-E403AA47F7FA}" type="slidenum">
              <a:rPr lang="en-US"/>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chapter, you learned how to create, modify, sort and revise forms and reports.  </a:t>
            </a:r>
          </a:p>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7359B-7FBC-4685-ADB2-80328ABA5D01}" type="slidenum">
              <a:rPr lang="en-US"/>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Are there any questions?</a:t>
            </a:r>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DF1FC-91E8-479B-90C4-F9081EE90642}"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4B38B-1FEC-44E4-A589-C773E9423F9C}" type="slidenum">
              <a:rPr lang="en-US"/>
              <a:pPr fontAlgn="base">
                <a:spcBef>
                  <a:spcPct val="0"/>
                </a:spcBef>
                <a:spcAft>
                  <a:spcPct val="0"/>
                </a:spcAft>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Of course, one type of form will not fit every user’s needs, so Access provides 16 different tools for creating forms.</a:t>
            </a:r>
          </a:p>
          <a:p>
            <a:pPr>
              <a:spcBef>
                <a:spcPct val="0"/>
              </a:spcBef>
            </a:pPr>
            <a:endParaRPr lang="en-US" smtClean="0"/>
          </a:p>
          <a:p>
            <a:pPr>
              <a:spcBef>
                <a:spcPct val="0"/>
              </a:spcBef>
            </a:pPr>
            <a:r>
              <a:rPr lang="en-US" smtClean="0"/>
              <a:t>The Forms group, located on the Create tab, contains 4 of the most common form tools (Form, Form Design, Blank Form, and Form Wizard), a list of Navigation forms, and a list of More Forms.</a:t>
            </a:r>
          </a:p>
          <a:p>
            <a:pPr>
              <a:spcBef>
                <a:spcPct val="0"/>
              </a:spcBef>
            </a:pPr>
            <a:endParaRPr lang="en-US" smtClean="0"/>
          </a:p>
          <a:p>
            <a:pPr>
              <a:spcBef>
                <a:spcPct val="0"/>
              </a:spcBef>
            </a:pPr>
            <a:r>
              <a:rPr lang="en-US" smtClean="0"/>
              <a:t>Navigation forms provide a list of 6 templates to create a user interface for a database.</a:t>
            </a:r>
          </a:p>
          <a:p>
            <a:pPr>
              <a:spcBef>
                <a:spcPct val="0"/>
              </a:spcBef>
            </a:pPr>
            <a:endParaRPr lang="en-US" smtClean="0"/>
          </a:p>
          <a:p>
            <a:pPr>
              <a:spcBef>
                <a:spcPct val="0"/>
              </a:spcBef>
            </a:pPr>
            <a:r>
              <a:rPr lang="en-US" smtClean="0"/>
              <a:t>The More Forms command lists 6 additional form tools, including Multiple Items, Datasheet, Split form, and more. </a:t>
            </a:r>
          </a:p>
          <a:p>
            <a:pPr>
              <a:spcBef>
                <a:spcPct val="0"/>
              </a:spcBef>
            </a:pPr>
            <a:endParaRPr lang="en-US" smtClean="0"/>
          </a:p>
          <a:p>
            <a:pPr>
              <a:spcBef>
                <a:spcPct val="0"/>
              </a:spcBef>
            </a:pPr>
            <a:r>
              <a:rPr lang="en-US" smtClean="0"/>
              <a:t>Just select a table or query, click one of the tools, and Access will create an automatic form using the selected table or query.  The most common of these tools, the </a:t>
            </a:r>
            <a:r>
              <a:rPr lang="en-US" b="1" smtClean="0"/>
              <a:t>Form tool</a:t>
            </a:r>
            <a:r>
              <a:rPr lang="en-US" smtClean="0"/>
              <a:t>, is used to create data entry forms for customers, employees, products, and other primary tables.  A primary table, as introduced in Chapter 2, has a single field as its primary key and represents the “one” side of a one-to-many relationship. Once the form is created, you can customize the form using the layout or Design views. After the form is created, it should be tested by both the designer and the end user. Ideally, a form should simplify data entry. Creating a form should be a collaborative process between the form designer and the form user.  This relationship should extend throughout the life of the form, because the data needs of the organization may change over time.</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663145-CF7E-401B-90CA-0922F0F157CF}"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creating a form, a record source must be identified.  A </a:t>
            </a:r>
            <a:r>
              <a:rPr lang="en-US" b="1" smtClean="0"/>
              <a:t>record source</a:t>
            </a:r>
            <a:r>
              <a:rPr lang="en-US" smtClean="0"/>
              <a:t> is the table or query that supplies the records for a form or report. Include a table if you want all of the records from a single table, but use a query if you need to filter the records in a table, or if you need to combine records from two or more related tables.</a:t>
            </a:r>
          </a:p>
          <a:p>
            <a:pPr>
              <a:spcBef>
                <a:spcPct val="0"/>
              </a:spcBef>
            </a:pPr>
            <a:endParaRPr lang="en-US" smtClean="0"/>
          </a:p>
          <a:p>
            <a:pPr>
              <a:spcBef>
                <a:spcPct val="0"/>
              </a:spcBef>
            </a:pPr>
            <a:r>
              <a:rPr lang="en-US" smtClean="0"/>
              <a:t>Before creating a form, it is helpful to develop a sketch of the form to help you determine which fields are required and what the order of the fields should be.  Using the Form Tool is the most common tool for creating forms. </a:t>
            </a:r>
          </a:p>
          <a:p>
            <a:pPr>
              <a:spcBef>
                <a:spcPct val="0"/>
              </a:spcBef>
            </a:pPr>
            <a:endParaRPr lang="en-US" smtClean="0"/>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92E972-02F0-49FF-83E2-BB567224D7EB}"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stated before, the Form tool is the most common tool for creating forms. If you select a table or query from the Navigation Pane, and then click Form in the Forms Group on the Create tab, Access will create a new form. You can adapt your form using the following formats. </a:t>
            </a:r>
          </a:p>
          <a:p>
            <a:pPr>
              <a:spcBef>
                <a:spcPct val="0"/>
              </a:spcBef>
            </a:pPr>
            <a:endParaRPr lang="en-US" smtClean="0"/>
          </a:p>
          <a:p>
            <a:pPr lvl="1">
              <a:spcBef>
                <a:spcPct val="0"/>
              </a:spcBef>
              <a:buFontTx/>
              <a:buChar char="•"/>
            </a:pPr>
            <a:r>
              <a:rPr lang="en-US" smtClean="0"/>
              <a:t>  The </a:t>
            </a:r>
            <a:r>
              <a:rPr lang="en-US" b="1" smtClean="0"/>
              <a:t>Stacked Layout</a:t>
            </a:r>
            <a:r>
              <a:rPr lang="en-US" smtClean="0"/>
              <a:t> form displays fields in a vertical column, and displays one record at a time.</a:t>
            </a:r>
          </a:p>
          <a:p>
            <a:pPr>
              <a:spcBef>
                <a:spcPct val="0"/>
              </a:spcBef>
            </a:pPr>
            <a:endParaRPr lang="en-US" smtClean="0"/>
          </a:p>
          <a:p>
            <a:pPr lvl="1">
              <a:spcBef>
                <a:spcPct val="0"/>
              </a:spcBef>
              <a:buFontTx/>
              <a:buChar char="•"/>
            </a:pPr>
            <a:r>
              <a:rPr lang="en-US" smtClean="0"/>
              <a:t>  The </a:t>
            </a:r>
            <a:r>
              <a:rPr lang="en-US" b="1" smtClean="0"/>
              <a:t>Tabular Layout</a:t>
            </a:r>
            <a:r>
              <a:rPr lang="en-US" smtClean="0"/>
              <a:t> form displays records horizontally, with label controls across the top and the data values in rows under the labels.</a:t>
            </a:r>
          </a:p>
          <a:p>
            <a:pPr lvl="1">
              <a:spcBef>
                <a:spcPct val="0"/>
              </a:spcBef>
            </a:pPr>
            <a:endParaRPr lang="en-US" smtClean="0"/>
          </a:p>
          <a:p>
            <a:pPr lvl="1">
              <a:spcBef>
                <a:spcPct val="0"/>
              </a:spcBef>
              <a:buFontTx/>
              <a:buChar char="•"/>
            </a:pPr>
            <a:r>
              <a:rPr lang="en-US" smtClean="0"/>
              <a:t>  The </a:t>
            </a:r>
            <a:r>
              <a:rPr lang="en-US" b="1" smtClean="0"/>
              <a:t>Layout view</a:t>
            </a:r>
            <a:r>
              <a:rPr lang="en-US" smtClean="0"/>
              <a:t> is used to modify the design of a form.</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BC0ECD-14E2-475E-B8E3-C743205105B6}"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using the Form tool to create a form, Access analyzes the table relationships created in the database. Then, Access automatically adds a subform to your form.  </a:t>
            </a:r>
            <a:r>
              <a:rPr lang="en-US" b="1" smtClean="0"/>
              <a:t>Subforms</a:t>
            </a:r>
            <a:r>
              <a:rPr lang="en-US" smtClean="0"/>
              <a:t> display records with foreign key values that match the primary key value in the main form. </a:t>
            </a:r>
          </a:p>
          <a:p>
            <a:pPr>
              <a:spcBef>
                <a:spcPct val="0"/>
              </a:spcBef>
            </a:pPr>
            <a:endParaRPr lang="en-US" smtClean="0"/>
          </a:p>
          <a:p>
            <a:pPr>
              <a:spcBef>
                <a:spcPct val="0"/>
              </a:spcBef>
            </a:pPr>
            <a:r>
              <a:rPr lang="en-US" smtClean="0"/>
              <a:t>There will be times when you wish a subform attached to form, but when you wish to remove a subform control from a form, switch to Design view, click on the subform control, and then press Delete. </a:t>
            </a:r>
          </a:p>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6E567A-04B4-4566-BFAA-B94CAC98E05B}"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Split forms </a:t>
            </a:r>
            <a:r>
              <a:rPr lang="en-US" smtClean="0"/>
              <a:t>combine two views of the same record source—one section displayed in a stacked layout, and the other displayed in a tabular layout.  When adding split forms, by default, the form view is positioned on top and the datasheet view is displayed on the bottom.  However, the orientation can be changed. </a:t>
            </a:r>
          </a:p>
          <a:p>
            <a:pPr>
              <a:spcBef>
                <a:spcPct val="0"/>
              </a:spcBef>
            </a:pPr>
            <a:endParaRPr lang="en-US" smtClean="0"/>
          </a:p>
          <a:p>
            <a:pPr>
              <a:spcBef>
                <a:spcPct val="0"/>
              </a:spcBef>
            </a:pPr>
            <a:r>
              <a:rPr lang="en-US" smtClean="0"/>
              <a:t>To create a split form, first select a table or query in the Navigation Page. Next, click the Create tab, click More Forms in the Forms group, and then select Split Form from the list of options. A new split form now appears. You can add, edit, or delete records in either section. </a:t>
            </a:r>
          </a:p>
          <a:p>
            <a:pPr>
              <a:spcBef>
                <a:spcPct val="0"/>
              </a:spcBef>
            </a:pPr>
            <a:endParaRPr lang="en-US" smtClean="0"/>
          </a:p>
          <a:p>
            <a:pPr>
              <a:spcBef>
                <a:spcPct val="0"/>
              </a:spcBef>
            </a:pPr>
            <a:r>
              <a:rPr lang="en-US" smtClean="0"/>
              <a:t>The </a:t>
            </a:r>
            <a:r>
              <a:rPr lang="en-US" b="1" smtClean="0"/>
              <a:t>form splitter bar</a:t>
            </a:r>
            <a:r>
              <a:rPr lang="en-US" smtClean="0"/>
              <a:t> divides the form into two halves. Users may move the form splitter bar up or down, disable the splitter bar from the user’s view, or change the orientation of the splitter to vertical instead of horizontal</a:t>
            </a:r>
          </a:p>
          <a:p>
            <a:pPr>
              <a:spcBef>
                <a:spcPct val="0"/>
              </a:spcBef>
            </a:pPr>
            <a:endParaRPr lang="en-US" smtClean="0"/>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68543B-DF97-45C9-8E2E-498DABF4D51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2057400" y="6508750"/>
            <a:ext cx="5486400" cy="365125"/>
          </a:xfrm>
          <a:prstGeom prst="rect">
            <a:avLst/>
          </a:prstGeom>
        </p:spPr>
        <p:txBody>
          <a:bodyPr anchor="ctr"/>
          <a:lstStyle>
            <a:lvl1pPr algn="ctr">
              <a:defRPr sz="1200">
                <a:solidFill>
                  <a:schemeClr val="tx1">
                    <a:tint val="75000"/>
                  </a:schemeClr>
                </a:solidFill>
                <a:latin typeface="Garamond" pitchFamily="18" charset="0"/>
              </a:defRPr>
            </a:lvl1pPr>
          </a:lstStyle>
          <a:p>
            <a:pPr fontAlgn="auto">
              <a:spcBef>
                <a:spcPts val="0"/>
              </a:spcBef>
              <a:spcAft>
                <a:spcPts val="0"/>
              </a:spcAft>
              <a:defRPr/>
            </a:pPr>
            <a:endParaRPr lang="en-US" b="1" dirty="0" smtClean="0"/>
          </a:p>
          <a:p>
            <a:pPr fontAlgn="auto">
              <a:spcBef>
                <a:spcPts val="0"/>
              </a:spcBef>
              <a:spcAft>
                <a:spcPts val="0"/>
              </a:spcAft>
              <a:defRPr/>
            </a:pPr>
            <a:r>
              <a:rPr lang="en-US" dirty="0" smtClean="0">
                <a:solidFill>
                  <a:schemeClr val="tx1"/>
                </a:solidFill>
              </a:rPr>
              <a:t>Copyright © 2011 Pearson Education, Inc. Publishing as Prentice Hall.  </a:t>
            </a:r>
          </a:p>
          <a:p>
            <a:pPr fontAlgn="auto">
              <a:spcBef>
                <a:spcPts val="0"/>
              </a:spcBef>
              <a:spcAft>
                <a:spcPts val="0"/>
              </a:spcAft>
              <a:defRPr/>
            </a:pPr>
            <a:endParaRPr lang="en-US" dirty="0" smtClean="0"/>
          </a:p>
        </p:txBody>
      </p:sp>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Slide Number Placeholder 5"/>
          <p:cNvSpPr>
            <a:spLocks noGrp="1"/>
          </p:cNvSpPr>
          <p:nvPr>
            <p:ph type="sldNum" sz="quarter" idx="10"/>
          </p:nvPr>
        </p:nvSpPr>
        <p:spPr>
          <a:xfrm>
            <a:off x="8229600" y="6492875"/>
            <a:ext cx="685800" cy="365125"/>
          </a:xfrm>
        </p:spPr>
        <p:txBody>
          <a:bodyPr/>
          <a:lstStyle>
            <a:lvl1pPr algn="r">
              <a:defRPr sz="1200" baseline="0" smtClean="0">
                <a:solidFill>
                  <a:schemeClr val="tx1"/>
                </a:solidFill>
                <a:latin typeface="Garamond" pitchFamily="18" charset="0"/>
              </a:defRPr>
            </a:lvl1pPr>
          </a:lstStyle>
          <a:p>
            <a:pPr>
              <a:defRPr/>
            </a:pPr>
            <a:fld id="{F57BD479-BFE3-4D64-B9F4-6C983C6B18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b="0">
                <a:solidFill>
                  <a:schemeClr val="tx1">
                    <a:tint val="75000"/>
                  </a:schemeClr>
                </a:solidFill>
              </a:defRPr>
            </a:lvl1pPr>
          </a:lstStyle>
          <a:p>
            <a:pPr>
              <a:defRPr/>
            </a:pPr>
            <a:endParaRPr lang="en-US"/>
          </a:p>
          <a:p>
            <a:pPr>
              <a:defRPr/>
            </a:pPr>
            <a:r>
              <a:rPr lang="en-US"/>
              <a:t>Copyright © 2011 Pearson Education, Inc. Publishing as Prentice Hall.  </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3D037B9-868F-478B-AA06-8BE9D287CE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b="0">
                <a:solidFill>
                  <a:schemeClr val="tx1">
                    <a:tint val="75000"/>
                  </a:schemeClr>
                </a:solidFill>
              </a:defRPr>
            </a:lvl1pPr>
          </a:lstStyle>
          <a:p>
            <a:pPr>
              <a:defRPr/>
            </a:pPr>
            <a:endParaRPr lang="en-US"/>
          </a:p>
          <a:p>
            <a:pPr>
              <a:defRPr/>
            </a:pPr>
            <a:r>
              <a:rPr lang="en-US"/>
              <a:t>Copyright © 2011 Pearson Education, Inc. Publishing as Prentice Hall.  </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1E39BF1-3132-4ACC-B9D3-8C61241B23E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b="0">
                <a:solidFill>
                  <a:schemeClr val="tx1">
                    <a:tint val="75000"/>
                  </a:schemeClr>
                </a:solidFill>
              </a:defRPr>
            </a:lvl1pPr>
          </a:lstStyle>
          <a:p>
            <a:pPr>
              <a:defRPr/>
            </a:pPr>
            <a:endParaRPr lang="en-US"/>
          </a:p>
          <a:p>
            <a:pPr>
              <a:defRPr/>
            </a:pPr>
            <a:r>
              <a:rPr lang="en-US"/>
              <a:t>Copyright © 2011 Pearson Education, Inc. Publishing as Prentice Hall.  </a:t>
            </a:r>
          </a:p>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48A4B9F-8FC1-4993-B7DC-2825926CFB2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b="0">
                <a:solidFill>
                  <a:schemeClr val="tx1">
                    <a:tint val="75000"/>
                  </a:schemeClr>
                </a:solidFill>
              </a:defRPr>
            </a:lvl1pPr>
          </a:lstStyle>
          <a:p>
            <a:pPr>
              <a:defRPr/>
            </a:pPr>
            <a:endParaRPr lang="en-US"/>
          </a:p>
          <a:p>
            <a:pPr>
              <a:defRPr/>
            </a:pPr>
            <a:r>
              <a:rPr lang="en-US"/>
              <a:t>Copyright © 2011 Pearson Education, Inc. Publishing as Prentice Hall.  </a:t>
            </a:r>
          </a:p>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3745D46E-F2B7-4603-9F35-2C7DA4CE3C1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fontAlgn="auto">
              <a:spcBef>
                <a:spcPts val="0"/>
              </a:spcBef>
              <a:spcAft>
                <a:spcPts val="0"/>
              </a:spcAft>
              <a:defRPr sz="1200" b="1" dirty="0" smtClean="0">
                <a:solidFill>
                  <a:schemeClr val="tx1"/>
                </a:solidFill>
                <a:latin typeface="Garamond" pitchFamily="18" charset="0"/>
              </a:defRPr>
            </a:lvl1pPr>
          </a:lstStyle>
          <a:p>
            <a:pPr>
              <a:defRPr/>
            </a:pPr>
            <a:endParaRPr lang="en-US"/>
          </a:p>
          <a:p>
            <a:pPr>
              <a:defRPr/>
            </a:pPr>
            <a:r>
              <a:rPr lang="en-US"/>
              <a:t>Copyright © 2011 Pearson Education, Inc. Publishing as Prentice Hall.  </a:t>
            </a:r>
          </a:p>
          <a:p>
            <a:pPr>
              <a:defRPr/>
            </a:pPr>
            <a:endParaRPr lang="en-US"/>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tx1"/>
                </a:solidFill>
                <a:latin typeface="Garamond" pitchFamily="18" charset="0"/>
              </a:defRPr>
            </a:lvl1pPr>
          </a:lstStyle>
          <a:p>
            <a:pPr>
              <a:defRPr/>
            </a:pPr>
            <a:fld id="{B732F776-6DC8-4A55-B2B6-49733DB1C8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52" r:id="rId4"/>
    <p:sldLayoutId id="2147483653" r:id="rId5"/>
  </p:sldLayoutIdLst>
  <p:hf hdr="0" dt="0"/>
  <p:txStyles>
    <p:titleStyle>
      <a:lvl1pPr algn="ctr" rtl="0" fontAlgn="base">
        <a:spcBef>
          <a:spcPct val="0"/>
        </a:spcBef>
        <a:spcAft>
          <a:spcPct val="0"/>
        </a:spcAft>
        <a:defRPr sz="4400" b="1" kern="1200">
          <a:solidFill>
            <a:schemeClr val="tx1"/>
          </a:solidFill>
          <a:latin typeface="Garamond" pitchFamily="18" charset="0"/>
          <a:ea typeface="+mj-ea"/>
          <a:cs typeface="+mj-cs"/>
        </a:defRPr>
      </a:lvl1pPr>
      <a:lvl2pPr algn="ctr" rtl="0" fontAlgn="base">
        <a:spcBef>
          <a:spcPct val="0"/>
        </a:spcBef>
        <a:spcAft>
          <a:spcPct val="0"/>
        </a:spcAft>
        <a:defRPr sz="4400" b="1">
          <a:solidFill>
            <a:schemeClr val="tx1"/>
          </a:solidFill>
          <a:latin typeface="Garamond" pitchFamily="18" charset="0"/>
        </a:defRPr>
      </a:lvl2pPr>
      <a:lvl3pPr algn="ctr" rtl="0" fontAlgn="base">
        <a:spcBef>
          <a:spcPct val="0"/>
        </a:spcBef>
        <a:spcAft>
          <a:spcPct val="0"/>
        </a:spcAft>
        <a:defRPr sz="4400" b="1">
          <a:solidFill>
            <a:schemeClr val="tx1"/>
          </a:solidFill>
          <a:latin typeface="Garamond" pitchFamily="18" charset="0"/>
        </a:defRPr>
      </a:lvl3pPr>
      <a:lvl4pPr algn="ctr" rtl="0" fontAlgn="base">
        <a:spcBef>
          <a:spcPct val="0"/>
        </a:spcBef>
        <a:spcAft>
          <a:spcPct val="0"/>
        </a:spcAft>
        <a:defRPr sz="4400" b="1">
          <a:solidFill>
            <a:schemeClr val="tx1"/>
          </a:solidFill>
          <a:latin typeface="Garamond" pitchFamily="18" charset="0"/>
        </a:defRPr>
      </a:lvl4pPr>
      <a:lvl5pPr algn="ctr" rtl="0" fontAlgn="base">
        <a:spcBef>
          <a:spcPct val="0"/>
        </a:spcBef>
        <a:spcAft>
          <a:spcPct val="0"/>
        </a:spcAft>
        <a:defRPr sz="4400" b="1">
          <a:solidFill>
            <a:schemeClr val="tx1"/>
          </a:solidFill>
          <a:latin typeface="Garamond" pitchFamily="18" charset="0"/>
        </a:defRPr>
      </a:lvl5pPr>
      <a:lvl6pPr marL="457200" algn="ctr" rtl="0" fontAlgn="base">
        <a:spcBef>
          <a:spcPct val="0"/>
        </a:spcBef>
        <a:spcAft>
          <a:spcPct val="0"/>
        </a:spcAft>
        <a:defRPr sz="4400" b="1">
          <a:solidFill>
            <a:schemeClr val="tx1"/>
          </a:solidFill>
          <a:latin typeface="Garamond" pitchFamily="18" charset="0"/>
        </a:defRPr>
      </a:lvl6pPr>
      <a:lvl7pPr marL="914400" algn="ctr" rtl="0" fontAlgn="base">
        <a:spcBef>
          <a:spcPct val="0"/>
        </a:spcBef>
        <a:spcAft>
          <a:spcPct val="0"/>
        </a:spcAft>
        <a:defRPr sz="4400" b="1">
          <a:solidFill>
            <a:schemeClr val="tx1"/>
          </a:solidFill>
          <a:latin typeface="Garamond" pitchFamily="18" charset="0"/>
        </a:defRPr>
      </a:lvl7pPr>
      <a:lvl8pPr marL="1371600" algn="ctr" rtl="0" fontAlgn="base">
        <a:spcBef>
          <a:spcPct val="0"/>
        </a:spcBef>
        <a:spcAft>
          <a:spcPct val="0"/>
        </a:spcAft>
        <a:defRPr sz="4400" b="1">
          <a:solidFill>
            <a:schemeClr val="tx1"/>
          </a:solidFill>
          <a:latin typeface="Garamond" pitchFamily="18" charset="0"/>
        </a:defRPr>
      </a:lvl8pPr>
      <a:lvl9pPr marL="1828800" algn="ctr" rtl="0" fontAlgn="base">
        <a:spcBef>
          <a:spcPct val="0"/>
        </a:spcBef>
        <a:spcAft>
          <a:spcPct val="0"/>
        </a:spcAft>
        <a:defRPr sz="4400" b="1">
          <a:solidFill>
            <a:schemeClr val="tx1"/>
          </a:solidFill>
          <a:latin typeface="Garamond"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Garamond" pitchFamily="18"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Garamond" pitchFamily="18"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Garamond" pitchFamily="18"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Garamond" pitchFamily="18"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4"/>
          <p:cNvSpPr txBox="1">
            <a:spLocks noChangeArrowheads="1"/>
          </p:cNvSpPr>
          <p:nvPr/>
        </p:nvSpPr>
        <p:spPr bwMode="auto">
          <a:xfrm>
            <a:off x="609600" y="2362200"/>
            <a:ext cx="3124200" cy="3694113"/>
          </a:xfrm>
          <a:prstGeom prst="rect">
            <a:avLst/>
          </a:prstGeom>
          <a:noFill/>
          <a:ln w="9525">
            <a:noFill/>
            <a:miter lim="800000"/>
            <a:headEnd/>
            <a:tailEnd/>
          </a:ln>
        </p:spPr>
        <p:txBody>
          <a:bodyPr>
            <a:spAutoFit/>
          </a:bodyPr>
          <a:lstStyle/>
          <a:p>
            <a:r>
              <a:rPr lang="en-US">
                <a:latin typeface="Garamond" pitchFamily="18" charset="0"/>
              </a:rPr>
              <a:t>INSERT </a:t>
            </a:r>
          </a:p>
          <a:p>
            <a:r>
              <a:rPr lang="en-US">
                <a:latin typeface="Garamond" pitchFamily="18" charset="0"/>
              </a:rPr>
              <a:t>BOOK </a:t>
            </a:r>
          </a:p>
          <a:p>
            <a:r>
              <a:rPr lang="en-US">
                <a:latin typeface="Garamond" pitchFamily="18" charset="0"/>
              </a:rPr>
              <a:t>COVER</a:t>
            </a: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a:p>
            <a:endParaRPr lang="en-US">
              <a:latin typeface="Garamond" pitchFamily="18" charset="0"/>
            </a:endParaRPr>
          </a:p>
        </p:txBody>
      </p:sp>
      <p:sp>
        <p:nvSpPr>
          <p:cNvPr id="819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707E9F-7421-400E-876F-F56BEEA25326}" type="slidenum">
              <a:rPr lang="en-US"/>
              <a:pPr fontAlgn="base">
                <a:spcBef>
                  <a:spcPct val="0"/>
                </a:spcBef>
                <a:spcAft>
                  <a:spcPct val="0"/>
                </a:spcAft>
              </a:pPr>
              <a:t>1</a:t>
            </a:fld>
            <a:endParaRPr lang="en-US"/>
          </a:p>
        </p:txBody>
      </p:sp>
      <p:sp>
        <p:nvSpPr>
          <p:cNvPr id="7" name="Footer Placeholder 6"/>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8196" name="TextBox 7"/>
          <p:cNvSpPr txBox="1">
            <a:spLocks noChangeArrowheads="1"/>
          </p:cNvSpPr>
          <p:nvPr/>
        </p:nvSpPr>
        <p:spPr bwMode="auto">
          <a:xfrm>
            <a:off x="3276600" y="609600"/>
            <a:ext cx="5638800" cy="5878513"/>
          </a:xfrm>
          <a:prstGeom prst="rect">
            <a:avLst/>
          </a:prstGeom>
          <a:noFill/>
          <a:ln w="9525">
            <a:noFill/>
            <a:miter lim="800000"/>
            <a:headEnd/>
            <a:tailEnd/>
          </a:ln>
        </p:spPr>
        <p:txBody>
          <a:bodyPr>
            <a:spAutoFit/>
          </a:bodyPr>
          <a:lstStyle/>
          <a:p>
            <a:r>
              <a:rPr lang="en-US" sz="4400">
                <a:latin typeface="Garamond" pitchFamily="18" charset="0"/>
              </a:rPr>
              <a:t>Exploring Microsoft </a:t>
            </a:r>
          </a:p>
          <a:p>
            <a:r>
              <a:rPr lang="en-US" sz="4400">
                <a:latin typeface="Garamond" pitchFamily="18" charset="0"/>
              </a:rPr>
              <a:t>Access 2010</a:t>
            </a:r>
          </a:p>
          <a:p>
            <a:r>
              <a:rPr lang="en-US" sz="3600">
                <a:latin typeface="Garamond" pitchFamily="18" charset="0"/>
                <a:cs typeface="Arial" charset="0"/>
              </a:rPr>
              <a:t>by </a:t>
            </a:r>
            <a:r>
              <a:rPr lang="en-US" sz="3600">
                <a:latin typeface="Garamond" pitchFamily="18" charset="0"/>
              </a:rPr>
              <a:t>Robert Grauer, Keith Mast, Mary Anne Poatsy</a:t>
            </a:r>
          </a:p>
          <a:p>
            <a:endParaRPr lang="en-US" sz="3600">
              <a:latin typeface="Garamond" pitchFamily="18" charset="0"/>
              <a:cs typeface="Arial" charset="0"/>
            </a:endParaRPr>
          </a:p>
          <a:p>
            <a:endParaRPr lang="en-US">
              <a:latin typeface="Garamond" pitchFamily="18" charset="0"/>
            </a:endParaRPr>
          </a:p>
          <a:p>
            <a:endParaRPr lang="en-US">
              <a:latin typeface="Garamond" pitchFamily="18" charset="0"/>
            </a:endParaRPr>
          </a:p>
          <a:p>
            <a:r>
              <a:rPr lang="en-US" sz="3600">
                <a:latin typeface="Garamond" pitchFamily="18" charset="0"/>
              </a:rPr>
              <a:t>Chapter 4</a:t>
            </a:r>
          </a:p>
          <a:p>
            <a:r>
              <a:rPr lang="en-US" sz="3600">
                <a:latin typeface="Garamond" pitchFamily="18" charset="0"/>
              </a:rPr>
              <a:t>Creating and Using Professional Forms and Reports</a:t>
            </a:r>
          </a:p>
        </p:txBody>
      </p:sp>
      <p:cxnSp>
        <p:nvCxnSpPr>
          <p:cNvPr id="9" name="Straight Connector 8"/>
          <p:cNvCxnSpPr/>
          <p:nvPr/>
        </p:nvCxnSpPr>
        <p:spPr>
          <a:xfrm flipV="1">
            <a:off x="2590800" y="3352800"/>
            <a:ext cx="6092825" cy="36513"/>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8199" name="Picture 9" descr="Exploring2010_access_cover.jpg"/>
          <p:cNvPicPr>
            <a:picLocks noChangeAspect="1"/>
          </p:cNvPicPr>
          <p:nvPr/>
        </p:nvPicPr>
        <p:blipFill>
          <a:blip r:embed="rId3"/>
          <a:srcRect/>
          <a:stretch>
            <a:fillRect/>
          </a:stretch>
        </p:blipFill>
        <p:spPr bwMode="auto">
          <a:xfrm>
            <a:off x="228600" y="1676400"/>
            <a:ext cx="3040063"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7"/>
          <p:cNvSpPr>
            <a:spLocks noGrp="1"/>
          </p:cNvSpPr>
          <p:nvPr>
            <p:ph type="title"/>
          </p:nvPr>
        </p:nvSpPr>
        <p:spPr/>
        <p:txBody>
          <a:bodyPr/>
          <a:lstStyle/>
          <a:p>
            <a:r>
              <a:rPr lang="en-US" smtClean="0"/>
              <a:t>Create a Multiple Items Form</a:t>
            </a:r>
          </a:p>
        </p:txBody>
      </p:sp>
      <p:sp>
        <p:nvSpPr>
          <p:cNvPr id="26626" name="Content Placeholder 8"/>
          <p:cNvSpPr>
            <a:spLocks noGrp="1"/>
          </p:cNvSpPr>
          <p:nvPr>
            <p:ph idx="1"/>
          </p:nvPr>
        </p:nvSpPr>
        <p:spPr>
          <a:xfrm>
            <a:off x="457200" y="1600200"/>
            <a:ext cx="8229600" cy="1600200"/>
          </a:xfrm>
        </p:spPr>
        <p:txBody>
          <a:bodyPr/>
          <a:lstStyle/>
          <a:p>
            <a:r>
              <a:rPr lang="en-US" smtClean="0"/>
              <a:t>Multiple items form </a:t>
            </a:r>
            <a:r>
              <a:rPr lang="en-US" smtClean="0">
                <a:latin typeface="Times New Roman" pitchFamily="18" charset="0"/>
                <a:cs typeface="Times New Roman" pitchFamily="18" charset="0"/>
              </a:rPr>
              <a:t>— </a:t>
            </a:r>
            <a:r>
              <a:rPr lang="en-US" smtClean="0"/>
              <a:t>displays multiple records in a tabular layout similar to a table’s Datasheet view.</a:t>
            </a:r>
          </a:p>
          <a:p>
            <a:endParaRPr lang="en-US" smtClean="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266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2921D9-E2CA-43B5-8311-FC5164F506FF}" type="slidenum">
              <a:rPr lang="en-US"/>
              <a:pPr fontAlgn="base">
                <a:spcBef>
                  <a:spcPct val="0"/>
                </a:spcBef>
                <a:spcAft>
                  <a:spcPct val="0"/>
                </a:spcAft>
              </a:pPr>
              <a:t>10</a:t>
            </a:fld>
            <a:endParaRPr lang="en-US"/>
          </a:p>
        </p:txBody>
      </p:sp>
      <p:pic>
        <p:nvPicPr>
          <p:cNvPr id="26629" name="Picture 2"/>
          <p:cNvPicPr>
            <a:picLocks noChangeAspect="1" noChangeArrowheads="1"/>
          </p:cNvPicPr>
          <p:nvPr/>
        </p:nvPicPr>
        <p:blipFill>
          <a:blip r:embed="rId3"/>
          <a:srcRect/>
          <a:stretch>
            <a:fillRect/>
          </a:stretch>
        </p:blipFill>
        <p:spPr bwMode="auto">
          <a:xfrm>
            <a:off x="2362200" y="2743200"/>
            <a:ext cx="6324600" cy="3624263"/>
          </a:xfrm>
          <a:prstGeom prst="rect">
            <a:avLst/>
          </a:prstGeom>
          <a:noFill/>
          <a:ln w="9525">
            <a:noFill/>
            <a:miter lim="800000"/>
            <a:headEnd/>
            <a:tailEnd/>
          </a:ln>
        </p:spPr>
      </p:pic>
      <p:sp>
        <p:nvSpPr>
          <p:cNvPr id="26630" name="Rectangle 6"/>
          <p:cNvSpPr>
            <a:spLocks noChangeArrowheads="1"/>
          </p:cNvSpPr>
          <p:nvPr/>
        </p:nvSpPr>
        <p:spPr bwMode="auto">
          <a:xfrm>
            <a:off x="457200" y="3276600"/>
            <a:ext cx="1676400" cy="1200150"/>
          </a:xfrm>
          <a:prstGeom prst="rect">
            <a:avLst/>
          </a:prstGeom>
          <a:noFill/>
          <a:ln w="9525">
            <a:noFill/>
            <a:miter lim="800000"/>
            <a:headEnd/>
            <a:tailEnd/>
          </a:ln>
        </p:spPr>
        <p:txBody>
          <a:bodyPr>
            <a:spAutoFit/>
          </a:bodyPr>
          <a:lstStyle/>
          <a:p>
            <a:r>
              <a:rPr lang="en-US">
                <a:latin typeface="Calibri" pitchFamily="34" charset="0"/>
              </a:rPr>
              <a:t>Layout  resembles a table’s Datasheet view</a:t>
            </a:r>
          </a:p>
        </p:txBody>
      </p:sp>
      <p:sp>
        <p:nvSpPr>
          <p:cNvPr id="26631" name="Rectangle 9"/>
          <p:cNvSpPr>
            <a:spLocks noChangeArrowheads="1"/>
          </p:cNvSpPr>
          <p:nvPr/>
        </p:nvSpPr>
        <p:spPr bwMode="auto">
          <a:xfrm>
            <a:off x="457200" y="4648200"/>
            <a:ext cx="1524000" cy="1477963"/>
          </a:xfrm>
          <a:prstGeom prst="rect">
            <a:avLst/>
          </a:prstGeom>
          <a:noFill/>
          <a:ln w="9525">
            <a:noFill/>
            <a:miter lim="800000"/>
            <a:headEnd/>
            <a:tailEnd/>
          </a:ln>
        </p:spPr>
        <p:txBody>
          <a:bodyPr>
            <a:spAutoFit/>
          </a:bodyPr>
          <a:lstStyle/>
          <a:p>
            <a:r>
              <a:rPr lang="en-US">
                <a:latin typeface="Calibri" pitchFamily="34" charset="0"/>
              </a:rPr>
              <a:t>Employee records are</a:t>
            </a:r>
          </a:p>
          <a:p>
            <a:r>
              <a:rPr lang="en-US">
                <a:latin typeface="Calibri" pitchFamily="34" charset="0"/>
              </a:rPr>
              <a:t>displayed in tabular format</a:t>
            </a:r>
          </a:p>
        </p:txBody>
      </p:sp>
      <p:cxnSp>
        <p:nvCxnSpPr>
          <p:cNvPr id="12" name="Straight Arrow Connector 11"/>
          <p:cNvCxnSpPr/>
          <p:nvPr/>
        </p:nvCxnSpPr>
        <p:spPr>
          <a:xfrm>
            <a:off x="1752600" y="5105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Bracket 12"/>
          <p:cNvSpPr/>
          <p:nvPr/>
        </p:nvSpPr>
        <p:spPr>
          <a:xfrm rot="16200000">
            <a:off x="3314700" y="1333500"/>
            <a:ext cx="152400" cy="37338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7"/>
          <p:cNvSpPr>
            <a:spLocks noGrp="1"/>
          </p:cNvSpPr>
          <p:nvPr>
            <p:ph type="title"/>
          </p:nvPr>
        </p:nvSpPr>
        <p:spPr/>
        <p:txBody>
          <a:bodyPr/>
          <a:lstStyle/>
          <a:p>
            <a:r>
              <a:rPr lang="en-US" smtClean="0"/>
              <a:t>Create a Datasheet Form</a:t>
            </a:r>
          </a:p>
        </p:txBody>
      </p:sp>
      <p:sp>
        <p:nvSpPr>
          <p:cNvPr id="28674" name="Content Placeholder 8"/>
          <p:cNvSpPr>
            <a:spLocks noGrp="1"/>
          </p:cNvSpPr>
          <p:nvPr>
            <p:ph idx="1"/>
          </p:nvPr>
        </p:nvSpPr>
        <p:spPr>
          <a:xfrm>
            <a:off x="457200" y="1752600"/>
            <a:ext cx="8229600" cy="4373563"/>
          </a:xfrm>
        </p:spPr>
        <p:txBody>
          <a:bodyPr/>
          <a:lstStyle/>
          <a:p>
            <a:r>
              <a:rPr lang="en-US" smtClean="0"/>
              <a:t>Datasheet form</a:t>
            </a:r>
          </a:p>
          <a:p>
            <a:pPr>
              <a:buFont typeface="Arial" charset="0"/>
              <a:buNone/>
            </a:pPr>
            <a:endParaRPr lang="en-US" smtClean="0"/>
          </a:p>
          <a:p>
            <a:r>
              <a:rPr lang="en-US" smtClean="0"/>
              <a:t>Visual Basic for Applications (VBA)</a:t>
            </a:r>
          </a:p>
          <a:p>
            <a:endParaRPr lang="en-US" smtClean="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286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56F2CD-8B1D-4B8E-8786-C96FE2A2B1AD}" type="slidenum">
              <a:rPr lang="en-US"/>
              <a:pPr fontAlgn="base">
                <a:spcBef>
                  <a:spcPct val="0"/>
                </a:spcBef>
                <a:spcAft>
                  <a:spcPct val="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7"/>
          <p:cNvSpPr>
            <a:spLocks noGrp="1"/>
          </p:cNvSpPr>
          <p:nvPr>
            <p:ph type="title"/>
          </p:nvPr>
        </p:nvSpPr>
        <p:spPr/>
        <p:txBody>
          <a:bodyPr/>
          <a:lstStyle/>
          <a:p>
            <a:r>
              <a:rPr lang="en-US" smtClean="0"/>
              <a:t>Create Forms Using </a:t>
            </a:r>
            <a:br>
              <a:rPr lang="en-US" smtClean="0"/>
            </a:br>
            <a:r>
              <a:rPr lang="en-US" smtClean="0"/>
              <a:t>the Other Form Tools</a:t>
            </a:r>
          </a:p>
        </p:txBody>
      </p:sp>
      <p:sp>
        <p:nvSpPr>
          <p:cNvPr id="30722" name="Content Placeholder 8"/>
          <p:cNvSpPr>
            <a:spLocks noGrp="1"/>
          </p:cNvSpPr>
          <p:nvPr>
            <p:ph idx="1"/>
          </p:nvPr>
        </p:nvSpPr>
        <p:spPr>
          <a:xfrm>
            <a:off x="457200" y="1752600"/>
            <a:ext cx="8229600" cy="4525963"/>
          </a:xfrm>
        </p:spPr>
        <p:txBody>
          <a:bodyPr/>
          <a:lstStyle/>
          <a:p>
            <a:r>
              <a:rPr lang="en-US" smtClean="0"/>
              <a:t>Form Design tool</a:t>
            </a:r>
          </a:p>
          <a:p>
            <a:r>
              <a:rPr lang="en-US" smtClean="0"/>
              <a:t>Blank Form tool</a:t>
            </a:r>
          </a:p>
          <a:p>
            <a:r>
              <a:rPr lang="en-US" smtClean="0"/>
              <a:t>Navigation option</a:t>
            </a:r>
          </a:p>
          <a:p>
            <a:r>
              <a:rPr lang="en-US" smtClean="0"/>
              <a:t>PivotTables and PivotCharts converted to Forms</a:t>
            </a:r>
          </a:p>
          <a:p>
            <a:r>
              <a:rPr lang="en-US" smtClean="0"/>
              <a:t>Modal Dialog Form tool</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307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D5DE46-7E05-4896-8345-E7750CE19147}" type="slidenum">
              <a:rPr lang="en-US"/>
              <a:pPr fontAlgn="base">
                <a:spcBef>
                  <a:spcPct val="0"/>
                </a:spcBef>
                <a:spcAft>
                  <a:spcPct val="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p:txBody>
          <a:bodyPr/>
          <a:lstStyle/>
          <a:p>
            <a:r>
              <a:rPr lang="en-US" smtClean="0"/>
              <a:t>Modifying a Form</a:t>
            </a:r>
          </a:p>
        </p:txBody>
      </p:sp>
      <p:sp>
        <p:nvSpPr>
          <p:cNvPr id="32770" name="Content Placeholder 8"/>
          <p:cNvSpPr>
            <a:spLocks noGrp="1"/>
          </p:cNvSpPr>
          <p:nvPr>
            <p:ph idx="1"/>
          </p:nvPr>
        </p:nvSpPr>
        <p:spPr/>
        <p:txBody>
          <a:bodyPr/>
          <a:lstStyle/>
          <a:p>
            <a:r>
              <a:rPr lang="en-US" smtClean="0"/>
              <a:t>Add a field</a:t>
            </a:r>
          </a:p>
          <a:p>
            <a:r>
              <a:rPr lang="en-US" smtClean="0"/>
              <a:t>Remove a field</a:t>
            </a:r>
          </a:p>
          <a:p>
            <a:r>
              <a:rPr lang="en-US" smtClean="0"/>
              <a:t>Change the order of fields</a:t>
            </a:r>
          </a:p>
          <a:p>
            <a:r>
              <a:rPr lang="en-US" smtClean="0"/>
              <a:t>Change the width of a field</a:t>
            </a:r>
          </a:p>
          <a:p>
            <a:r>
              <a:rPr lang="en-US" smtClean="0"/>
              <a:t>Modify label text</a:t>
            </a:r>
          </a:p>
          <a:p>
            <a:r>
              <a:rPr lang="en-US" smtClean="0"/>
              <a:t>Changing color themes or style</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3277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E66DE-FAF4-45B6-AA7D-75B213E2576B}" type="slidenum">
              <a:rPr lang="en-US"/>
              <a:pPr fontAlgn="base">
                <a:spcBef>
                  <a:spcPct val="0"/>
                </a:spcBef>
                <a:spcAft>
                  <a:spcPct val="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7"/>
          <p:cNvSpPr>
            <a:spLocks noGrp="1"/>
          </p:cNvSpPr>
          <p:nvPr>
            <p:ph type="title"/>
          </p:nvPr>
        </p:nvSpPr>
        <p:spPr/>
        <p:txBody>
          <a:bodyPr/>
          <a:lstStyle/>
          <a:p>
            <a:r>
              <a:rPr lang="en-US" smtClean="0"/>
              <a:t>Add a Field to a Form</a:t>
            </a:r>
          </a:p>
        </p:txBody>
      </p:sp>
      <p:sp>
        <p:nvSpPr>
          <p:cNvPr id="34818" name="Content Placeholder 8"/>
          <p:cNvSpPr>
            <a:spLocks noGrp="1"/>
          </p:cNvSpPr>
          <p:nvPr>
            <p:ph idx="1"/>
          </p:nvPr>
        </p:nvSpPr>
        <p:spPr>
          <a:xfrm>
            <a:off x="457200" y="1752600"/>
            <a:ext cx="8229600" cy="4525963"/>
          </a:xfrm>
        </p:spPr>
        <p:txBody>
          <a:bodyPr/>
          <a:lstStyle/>
          <a:p>
            <a:r>
              <a:rPr lang="en-US" smtClean="0"/>
              <a:t>Stacked layout</a:t>
            </a:r>
          </a:p>
          <a:p>
            <a:pPr>
              <a:buFont typeface="Arial" charset="0"/>
              <a:buNone/>
            </a:pPr>
            <a:endParaRPr lang="en-US" smtClean="0"/>
          </a:p>
          <a:p>
            <a:r>
              <a:rPr lang="en-US" smtClean="0"/>
              <a:t>Tabular layout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348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1EE7C-D612-436A-85C5-481F1EDA8546}" type="slidenum">
              <a:rPr lang="en-US"/>
              <a:pPr fontAlgn="base">
                <a:spcBef>
                  <a:spcPct val="0"/>
                </a:spcBef>
                <a:spcAft>
                  <a:spcPct val="0"/>
                </a:spcAft>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7"/>
          <p:cNvSpPr>
            <a:spLocks noGrp="1"/>
          </p:cNvSpPr>
          <p:nvPr>
            <p:ph type="title"/>
          </p:nvPr>
        </p:nvSpPr>
        <p:spPr/>
        <p:txBody>
          <a:bodyPr/>
          <a:lstStyle/>
          <a:p>
            <a:r>
              <a:rPr lang="en-US" smtClean="0"/>
              <a:t>Work with a Form Layout Control</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3686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291C0D-2FA3-439A-9A56-62E731E16BC3}" type="slidenum">
              <a:rPr lang="en-US"/>
              <a:pPr fontAlgn="base">
                <a:spcBef>
                  <a:spcPct val="0"/>
                </a:spcBef>
                <a:spcAft>
                  <a:spcPct val="0"/>
                </a:spcAft>
              </a:pPr>
              <a:t>15</a:t>
            </a:fld>
            <a:endParaRPr lang="en-US"/>
          </a:p>
        </p:txBody>
      </p:sp>
      <p:pic>
        <p:nvPicPr>
          <p:cNvPr id="36868" name="Picture 2"/>
          <p:cNvPicPr>
            <a:picLocks noChangeAspect="1" noChangeArrowheads="1"/>
          </p:cNvPicPr>
          <p:nvPr/>
        </p:nvPicPr>
        <p:blipFill>
          <a:blip r:embed="rId3"/>
          <a:srcRect/>
          <a:stretch>
            <a:fillRect/>
          </a:stretch>
        </p:blipFill>
        <p:spPr bwMode="auto">
          <a:xfrm>
            <a:off x="4038600" y="1219200"/>
            <a:ext cx="4762500" cy="5114925"/>
          </a:xfrm>
          <a:prstGeom prst="rect">
            <a:avLst/>
          </a:prstGeom>
          <a:noFill/>
          <a:ln w="9525">
            <a:noFill/>
            <a:miter lim="800000"/>
            <a:headEnd/>
            <a:tailEnd/>
          </a:ln>
        </p:spPr>
      </p:pic>
      <p:sp>
        <p:nvSpPr>
          <p:cNvPr id="36869" name="Rectangle 6"/>
          <p:cNvSpPr>
            <a:spLocks noChangeArrowheads="1"/>
          </p:cNvSpPr>
          <p:nvPr/>
        </p:nvSpPr>
        <p:spPr bwMode="auto">
          <a:xfrm>
            <a:off x="381000" y="2514600"/>
            <a:ext cx="2971800" cy="646113"/>
          </a:xfrm>
          <a:prstGeom prst="rect">
            <a:avLst/>
          </a:prstGeom>
          <a:noFill/>
          <a:ln w="9525">
            <a:noFill/>
            <a:miter lim="800000"/>
            <a:headEnd/>
            <a:tailEnd/>
          </a:ln>
        </p:spPr>
        <p:txBody>
          <a:bodyPr>
            <a:spAutoFit/>
          </a:bodyPr>
          <a:lstStyle/>
          <a:p>
            <a:r>
              <a:rPr lang="en-US">
                <a:latin typeface="Calibri" pitchFamily="34" charset="0"/>
              </a:rPr>
              <a:t>Customer information form</a:t>
            </a:r>
          </a:p>
          <a:p>
            <a:r>
              <a:rPr lang="en-US">
                <a:latin typeface="Calibri" pitchFamily="34" charset="0"/>
              </a:rPr>
              <a:t>created with the Form tool</a:t>
            </a:r>
          </a:p>
        </p:txBody>
      </p:sp>
      <p:sp>
        <p:nvSpPr>
          <p:cNvPr id="36870" name="Rectangle 9"/>
          <p:cNvSpPr>
            <a:spLocks noChangeArrowheads="1"/>
          </p:cNvSpPr>
          <p:nvPr/>
        </p:nvSpPr>
        <p:spPr bwMode="auto">
          <a:xfrm>
            <a:off x="457200" y="3429000"/>
            <a:ext cx="1541463" cy="369888"/>
          </a:xfrm>
          <a:prstGeom prst="rect">
            <a:avLst/>
          </a:prstGeom>
          <a:noFill/>
          <a:ln w="9525">
            <a:noFill/>
            <a:miter lim="800000"/>
            <a:headEnd/>
            <a:tailEnd/>
          </a:ln>
        </p:spPr>
        <p:txBody>
          <a:bodyPr wrap="none">
            <a:spAutoFit/>
          </a:bodyPr>
          <a:lstStyle/>
          <a:p>
            <a:r>
              <a:rPr lang="en-US">
                <a:latin typeface="Calibri" pitchFamily="34" charset="0"/>
              </a:rPr>
              <a:t>Stacked layout</a:t>
            </a:r>
          </a:p>
        </p:txBody>
      </p:sp>
      <p:sp>
        <p:nvSpPr>
          <p:cNvPr id="36871" name="Rectangle 10"/>
          <p:cNvSpPr>
            <a:spLocks noChangeArrowheads="1"/>
          </p:cNvSpPr>
          <p:nvPr/>
        </p:nvSpPr>
        <p:spPr bwMode="auto">
          <a:xfrm>
            <a:off x="457200" y="4953000"/>
            <a:ext cx="3048000" cy="646113"/>
          </a:xfrm>
          <a:prstGeom prst="rect">
            <a:avLst/>
          </a:prstGeom>
          <a:noFill/>
          <a:ln w="9525">
            <a:noFill/>
            <a:miter lim="800000"/>
            <a:headEnd/>
            <a:tailEnd/>
          </a:ln>
        </p:spPr>
        <p:txBody>
          <a:bodyPr>
            <a:spAutoFit/>
          </a:bodyPr>
          <a:lstStyle/>
          <a:p>
            <a:r>
              <a:rPr lang="en-US">
                <a:latin typeface="Calibri" pitchFamily="34" charset="0"/>
              </a:rPr>
              <a:t>Orders subform automatically</a:t>
            </a:r>
          </a:p>
          <a:p>
            <a:r>
              <a:rPr lang="en-US">
                <a:latin typeface="Calibri" pitchFamily="34" charset="0"/>
              </a:rPr>
              <a:t>added by Access</a:t>
            </a:r>
          </a:p>
        </p:txBody>
      </p:sp>
      <p:cxnSp>
        <p:nvCxnSpPr>
          <p:cNvPr id="13" name="Straight Arrow Connector 12"/>
          <p:cNvCxnSpPr/>
          <p:nvPr/>
        </p:nvCxnSpPr>
        <p:spPr>
          <a:xfrm flipV="1">
            <a:off x="2819400" y="1676400"/>
            <a:ext cx="1752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09800" y="35814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5410200"/>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7"/>
          <p:cNvSpPr>
            <a:spLocks noGrp="1"/>
          </p:cNvSpPr>
          <p:nvPr>
            <p:ph type="title"/>
          </p:nvPr>
        </p:nvSpPr>
        <p:spPr/>
        <p:txBody>
          <a:bodyPr/>
          <a:lstStyle/>
          <a:p>
            <a:r>
              <a:rPr lang="en-US" smtClean="0"/>
              <a:t>Working with Fields on a Form</a:t>
            </a:r>
          </a:p>
        </p:txBody>
      </p:sp>
      <p:sp>
        <p:nvSpPr>
          <p:cNvPr id="38914" name="Content Placeholder 8"/>
          <p:cNvSpPr>
            <a:spLocks noGrp="1"/>
          </p:cNvSpPr>
          <p:nvPr>
            <p:ph idx="1"/>
          </p:nvPr>
        </p:nvSpPr>
        <p:spPr/>
        <p:txBody>
          <a:bodyPr/>
          <a:lstStyle/>
          <a:p>
            <a:r>
              <a:rPr lang="en-US" smtClean="0"/>
              <a:t>Delete a field from a form</a:t>
            </a:r>
          </a:p>
          <a:p>
            <a:pPr>
              <a:buFont typeface="Arial" charset="0"/>
              <a:buNone/>
            </a:pPr>
            <a:endParaRPr lang="en-US" smtClean="0"/>
          </a:p>
          <a:p>
            <a:r>
              <a:rPr lang="en-US" smtClean="0"/>
              <a:t>Adjust column widths in a form</a:t>
            </a:r>
          </a:p>
          <a:p>
            <a:endParaRPr lang="en-US" smtClean="0"/>
          </a:p>
        </p:txBody>
      </p:sp>
      <p:sp>
        <p:nvSpPr>
          <p:cNvPr id="4" name="Footer Placeholder 3"/>
          <p:cNvSpPr>
            <a:spLocks noGrp="1"/>
          </p:cNvSpPr>
          <p:nvPr>
            <p:ph type="ftr" sz="quarter" idx="10"/>
          </p:nvPr>
        </p:nvSpPr>
        <p:spPr/>
        <p:txBody>
          <a:bodyPr/>
          <a:lstStyle/>
          <a:p>
            <a:pPr>
              <a:defRPr/>
            </a:pPr>
            <a:endParaRPr lang="en-US" smtClean="0"/>
          </a:p>
          <a:p>
            <a:pPr>
              <a:defRPr/>
            </a:pPr>
            <a:r>
              <a:rPr lang="en-US" smtClean="0"/>
              <a:t>Copyright © 2011 Pearson Education, Inc. Publishing as Prentice Hall.  </a:t>
            </a:r>
          </a:p>
          <a:p>
            <a:pPr>
              <a:defRPr/>
            </a:pPr>
            <a:endParaRPr lang="en-US"/>
          </a:p>
        </p:txBody>
      </p:sp>
      <p:sp>
        <p:nvSpPr>
          <p:cNvPr id="3891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5E43AE-8265-432C-AE1E-E738B4E6EC34}" type="slidenum">
              <a:rPr lang="en-US"/>
              <a:pPr fontAlgn="base">
                <a:spcBef>
                  <a:spcPct val="0"/>
                </a:spcBef>
                <a:spcAft>
                  <a:spcPct val="0"/>
                </a:spcAft>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7"/>
          <p:cNvSpPr>
            <a:spLocks noGrp="1"/>
          </p:cNvSpPr>
          <p:nvPr>
            <p:ph type="title"/>
          </p:nvPr>
        </p:nvSpPr>
        <p:spPr/>
        <p:txBody>
          <a:bodyPr/>
          <a:lstStyle/>
          <a:p>
            <a:r>
              <a:rPr lang="en-US" smtClean="0"/>
              <a:t>Sorting Records in a Form</a:t>
            </a:r>
          </a:p>
        </p:txBody>
      </p:sp>
      <p:sp>
        <p:nvSpPr>
          <p:cNvPr id="40962" name="Content Placeholder 8"/>
          <p:cNvSpPr>
            <a:spLocks noGrp="1"/>
          </p:cNvSpPr>
          <p:nvPr>
            <p:ph idx="1"/>
          </p:nvPr>
        </p:nvSpPr>
        <p:spPr/>
        <p:txBody>
          <a:bodyPr/>
          <a:lstStyle/>
          <a:p>
            <a:r>
              <a:rPr lang="en-US" smtClean="0"/>
              <a:t>Change the sorting in a form</a:t>
            </a:r>
          </a:p>
          <a:p>
            <a:pPr>
              <a:buFont typeface="Arial" charset="0"/>
              <a:buNone/>
            </a:pPr>
            <a:endParaRPr lang="en-US" smtClean="0"/>
          </a:p>
          <a:p>
            <a:r>
              <a:rPr lang="en-US" smtClean="0"/>
              <a:t>Remove sorting in a form</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409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C2726-3079-4DA6-96DB-128D1CA0AC15}" type="slidenum">
              <a:rPr lang="en-US"/>
              <a:pPr fontAlgn="base">
                <a:spcBef>
                  <a:spcPct val="0"/>
                </a:spcBef>
                <a:spcAft>
                  <a:spcPct val="0"/>
                </a:spcAft>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Form Sections, Views and Controls</a:t>
            </a:r>
            <a:endParaRPr lang="en-US" dirty="0"/>
          </a:p>
        </p:txBody>
      </p:sp>
      <p:sp>
        <p:nvSpPr>
          <p:cNvPr id="43010" name="Content Placeholder 8"/>
          <p:cNvSpPr>
            <a:spLocks noGrp="1"/>
          </p:cNvSpPr>
          <p:nvPr>
            <p:ph idx="1"/>
          </p:nvPr>
        </p:nvSpPr>
        <p:spPr/>
        <p:txBody>
          <a:bodyPr/>
          <a:lstStyle/>
          <a:p>
            <a:r>
              <a:rPr lang="en-US" smtClean="0"/>
              <a:t>Form Sections</a:t>
            </a:r>
          </a:p>
          <a:p>
            <a:r>
              <a:rPr lang="en-US" smtClean="0"/>
              <a:t>Views</a:t>
            </a:r>
          </a:p>
          <a:p>
            <a:pPr lvl="1"/>
            <a:r>
              <a:rPr lang="en-US" smtClean="0"/>
              <a:t>Layout view</a:t>
            </a:r>
          </a:p>
          <a:p>
            <a:pPr lvl="1"/>
            <a:r>
              <a:rPr lang="en-US" smtClean="0"/>
              <a:t>Form view</a:t>
            </a:r>
          </a:p>
          <a:p>
            <a:pPr lvl="1"/>
            <a:r>
              <a:rPr lang="en-US" smtClean="0"/>
              <a:t>Design view</a:t>
            </a:r>
          </a:p>
          <a:p>
            <a:r>
              <a:rPr lang="en-US" smtClean="0"/>
              <a:t>Controls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4301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56B46-9B2B-4933-99F1-FBA515CA7388}" type="slidenum">
              <a:rPr lang="en-US"/>
              <a:pPr fontAlgn="base">
                <a:spcBef>
                  <a:spcPct val="0"/>
                </a:spcBef>
                <a:spcAft>
                  <a:spcPct val="0"/>
                </a:spcAft>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7"/>
          <p:cNvSpPr>
            <a:spLocks noGrp="1"/>
          </p:cNvSpPr>
          <p:nvPr>
            <p:ph type="title"/>
          </p:nvPr>
        </p:nvSpPr>
        <p:spPr/>
        <p:txBody>
          <a:bodyPr/>
          <a:lstStyle/>
          <a:p>
            <a:r>
              <a:rPr lang="en-US" smtClean="0"/>
              <a:t>Identify Default Form Sections</a:t>
            </a:r>
          </a:p>
        </p:txBody>
      </p:sp>
      <p:sp>
        <p:nvSpPr>
          <p:cNvPr id="45058" name="Content Placeholder 8"/>
          <p:cNvSpPr>
            <a:spLocks noGrp="1"/>
          </p:cNvSpPr>
          <p:nvPr>
            <p:ph idx="1"/>
          </p:nvPr>
        </p:nvSpPr>
        <p:spPr/>
        <p:txBody>
          <a:bodyPr/>
          <a:lstStyle/>
          <a:p>
            <a:r>
              <a:rPr lang="en-US" smtClean="0"/>
              <a:t>Form header section</a:t>
            </a:r>
          </a:p>
          <a:p>
            <a:r>
              <a:rPr lang="en-US" smtClean="0"/>
              <a:t>Detail section</a:t>
            </a:r>
          </a:p>
          <a:p>
            <a:r>
              <a:rPr lang="en-US" smtClean="0"/>
              <a:t>Form footer section</a:t>
            </a:r>
          </a:p>
          <a:p>
            <a:r>
              <a:rPr lang="en-US" smtClean="0"/>
              <a:t>Modifying the Default Form Sections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450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E1064F-6181-4785-83DA-3AABEA457394}" type="slidenum">
              <a:rPr lang="en-US"/>
              <a:pPr fontAlgn="base">
                <a:spcBef>
                  <a:spcPct val="0"/>
                </a:spcBef>
                <a:spcAft>
                  <a:spcPct val="0"/>
                </a:spcAft>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p:txBody>
          <a:bodyPr/>
          <a:lstStyle/>
          <a:p>
            <a:r>
              <a:rPr lang="en-US" smtClean="0"/>
              <a:t>Objectives</a:t>
            </a:r>
          </a:p>
        </p:txBody>
      </p:sp>
      <p:sp>
        <p:nvSpPr>
          <p:cNvPr id="10242" name="Content Placeholder 4"/>
          <p:cNvSpPr>
            <a:spLocks noGrp="1"/>
          </p:cNvSpPr>
          <p:nvPr>
            <p:ph idx="1"/>
          </p:nvPr>
        </p:nvSpPr>
        <p:spPr/>
        <p:txBody>
          <a:bodyPr/>
          <a:lstStyle/>
          <a:p>
            <a:r>
              <a:rPr lang="en-US" smtClean="0"/>
              <a:t>Create forms using the form tools</a:t>
            </a:r>
          </a:p>
          <a:p>
            <a:r>
              <a:rPr lang="en-US" smtClean="0"/>
              <a:t>Modify a form</a:t>
            </a:r>
          </a:p>
          <a:p>
            <a:r>
              <a:rPr lang="en-US" smtClean="0"/>
              <a:t>Sort records in a form</a:t>
            </a:r>
          </a:p>
          <a:p>
            <a:r>
              <a:rPr lang="en-US" smtClean="0"/>
              <a:t>Identify form sections</a:t>
            </a:r>
          </a:p>
          <a:p>
            <a:r>
              <a:rPr lang="en-US" smtClean="0"/>
              <a:t>Revise forms using form views</a:t>
            </a:r>
          </a:p>
          <a:p>
            <a:r>
              <a:rPr lang="en-US" smtClean="0"/>
              <a:t>Identify control types in forms</a:t>
            </a:r>
          </a:p>
        </p:txBody>
      </p:sp>
      <p:sp>
        <p:nvSpPr>
          <p:cNvPr id="2" name="Footer Placeholder 1"/>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0244"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F523F-A868-4902-B7DB-2049765F58E6}" type="slidenum">
              <a:rPr lang="en-US"/>
              <a:pPr fontAlgn="base">
                <a:spcBef>
                  <a:spcPct val="0"/>
                </a:spcBef>
                <a:spcAft>
                  <a:spcPct val="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Revising Forms Using Form Views</a:t>
            </a:r>
            <a:endParaRPr lang="en-US" dirty="0"/>
          </a:p>
        </p:txBody>
      </p:sp>
      <p:sp>
        <p:nvSpPr>
          <p:cNvPr id="47106" name="Content Placeholder 8"/>
          <p:cNvSpPr>
            <a:spLocks noGrp="1"/>
          </p:cNvSpPr>
          <p:nvPr>
            <p:ph idx="1"/>
          </p:nvPr>
        </p:nvSpPr>
        <p:spPr/>
        <p:txBody>
          <a:bodyPr/>
          <a:lstStyle/>
          <a:p>
            <a:r>
              <a:rPr lang="en-US" smtClean="0"/>
              <a:t>Switch between Form Views</a:t>
            </a:r>
          </a:p>
          <a:p>
            <a:r>
              <a:rPr lang="en-US" smtClean="0"/>
              <a:t>Edit data in Form View</a:t>
            </a:r>
          </a:p>
          <a:p>
            <a:r>
              <a:rPr lang="en-US" smtClean="0"/>
              <a:t>Alter a form in Layout View</a:t>
            </a:r>
          </a:p>
          <a:p>
            <a:r>
              <a:rPr lang="en-US" smtClean="0"/>
              <a:t>Perform advanced changes to a form</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471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0C86B8-01AC-46C6-B57C-D776C57FC5BB}" type="slidenum">
              <a:rPr lang="en-US"/>
              <a:pPr fontAlgn="base">
                <a:spcBef>
                  <a:spcPct val="0"/>
                </a:spcBef>
                <a:spcAft>
                  <a:spcPct val="0"/>
                </a:spcAft>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Identifying Control Types in Forms</a:t>
            </a:r>
            <a:endParaRPr lang="en-US" dirty="0"/>
          </a:p>
        </p:txBody>
      </p:sp>
      <p:sp>
        <p:nvSpPr>
          <p:cNvPr id="49154" name="Content Placeholder 8"/>
          <p:cNvSpPr>
            <a:spLocks noGrp="1"/>
          </p:cNvSpPr>
          <p:nvPr>
            <p:ph idx="1"/>
          </p:nvPr>
        </p:nvSpPr>
        <p:spPr>
          <a:xfrm>
            <a:off x="457200" y="1600200"/>
            <a:ext cx="3581400" cy="4724400"/>
          </a:xfrm>
        </p:spPr>
        <p:txBody>
          <a:bodyPr/>
          <a:lstStyle/>
          <a:p>
            <a:r>
              <a:rPr lang="en-US" smtClean="0"/>
              <a:t>Work with controls</a:t>
            </a:r>
          </a:p>
          <a:p>
            <a:r>
              <a:rPr lang="en-US" smtClean="0"/>
              <a:t>Text Box control</a:t>
            </a:r>
          </a:p>
          <a:p>
            <a:r>
              <a:rPr lang="en-US" smtClean="0"/>
              <a:t>Label control</a:t>
            </a:r>
          </a:p>
          <a:p>
            <a:r>
              <a:rPr lang="en-US" smtClean="0"/>
              <a:t>Add Styling to a form</a:t>
            </a:r>
          </a:p>
          <a:p>
            <a:r>
              <a:rPr lang="en-US" smtClean="0"/>
              <a:t>Add a Calculated control</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4915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0D6A67-F9D7-473A-B2E4-268D8BE724F4}" type="slidenum">
              <a:rPr lang="en-US"/>
              <a:pPr fontAlgn="base">
                <a:spcBef>
                  <a:spcPct val="0"/>
                </a:spcBef>
                <a:spcAft>
                  <a:spcPct val="0"/>
                </a:spcAft>
              </a:pPr>
              <a:t>21</a:t>
            </a:fld>
            <a:endParaRPr lang="en-US"/>
          </a:p>
        </p:txBody>
      </p:sp>
      <p:pic>
        <p:nvPicPr>
          <p:cNvPr id="49157" name="Picture 2"/>
          <p:cNvPicPr>
            <a:picLocks noChangeAspect="1" noChangeArrowheads="1"/>
          </p:cNvPicPr>
          <p:nvPr/>
        </p:nvPicPr>
        <p:blipFill>
          <a:blip r:embed="rId3"/>
          <a:srcRect/>
          <a:stretch>
            <a:fillRect/>
          </a:stretch>
        </p:blipFill>
        <p:spPr bwMode="auto">
          <a:xfrm>
            <a:off x="3962400" y="1600200"/>
            <a:ext cx="4749800" cy="3562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7"/>
          <p:cNvSpPr>
            <a:spLocks noGrp="1"/>
          </p:cNvSpPr>
          <p:nvPr>
            <p:ph type="title"/>
          </p:nvPr>
        </p:nvSpPr>
        <p:spPr/>
        <p:txBody>
          <a:bodyPr/>
          <a:lstStyle/>
          <a:p>
            <a:r>
              <a:rPr lang="en-US" smtClean="0"/>
              <a:t>Report Basics</a:t>
            </a:r>
          </a:p>
        </p:txBody>
      </p:sp>
      <p:sp>
        <p:nvSpPr>
          <p:cNvPr id="51202" name="Content Placeholder 8"/>
          <p:cNvSpPr>
            <a:spLocks noGrp="1"/>
          </p:cNvSpPr>
          <p:nvPr>
            <p:ph idx="1"/>
          </p:nvPr>
        </p:nvSpPr>
        <p:spPr/>
        <p:txBody>
          <a:bodyPr/>
          <a:lstStyle/>
          <a:p>
            <a:r>
              <a:rPr lang="en-US" smtClean="0"/>
              <a:t>Report — a printed document that displays information from a database in a format that provides meaningful information to its readers</a:t>
            </a:r>
          </a:p>
          <a:p>
            <a:r>
              <a:rPr lang="en-US" smtClean="0"/>
              <a:t>Identifying a record source</a:t>
            </a:r>
          </a:p>
          <a:p>
            <a:r>
              <a:rPr lang="en-US" smtClean="0"/>
              <a:t>Choosing a Report tool</a:t>
            </a:r>
          </a:p>
          <a:p>
            <a:r>
              <a:rPr lang="en-US" smtClean="0"/>
              <a:t>Modifying a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512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3DB7C7-3A76-419F-B8B0-F944E3B384FD}" type="slidenum">
              <a:rPr lang="en-US"/>
              <a:pPr fontAlgn="base">
                <a:spcBef>
                  <a:spcPct val="0"/>
                </a:spcBef>
                <a:spcAft>
                  <a:spcPct val="0"/>
                </a:spcAft>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Questions before Creating a Report</a:t>
            </a:r>
            <a:endParaRPr lang="en-US" dirty="0"/>
          </a:p>
        </p:txBody>
      </p:sp>
      <p:sp>
        <p:nvSpPr>
          <p:cNvPr id="53250" name="Content Placeholder 8"/>
          <p:cNvSpPr>
            <a:spLocks noGrp="1"/>
          </p:cNvSpPr>
          <p:nvPr>
            <p:ph idx="1"/>
          </p:nvPr>
        </p:nvSpPr>
        <p:spPr/>
        <p:txBody>
          <a:bodyPr/>
          <a:lstStyle/>
          <a:p>
            <a:r>
              <a:rPr lang="en-US" smtClean="0"/>
              <a:t>What is the purpose of the report?</a:t>
            </a:r>
          </a:p>
          <a:p>
            <a:r>
              <a:rPr lang="en-US" smtClean="0"/>
              <a:t>Who will use the report?</a:t>
            </a:r>
          </a:p>
          <a:p>
            <a:r>
              <a:rPr lang="en-US" smtClean="0"/>
              <a:t>Which tables are needed for the report?</a:t>
            </a:r>
          </a:p>
          <a:p>
            <a:r>
              <a:rPr lang="en-US" smtClean="0"/>
              <a:t>What fields, labels, and calculations are needed?</a:t>
            </a:r>
          </a:p>
          <a:p>
            <a:r>
              <a:rPr lang="en-US" smtClean="0"/>
              <a:t>How will the report be distributed?</a:t>
            </a:r>
          </a:p>
          <a:p>
            <a:r>
              <a:rPr lang="en-US" smtClean="0"/>
              <a:t>Will the results be converted to Word, Excel, HTML, or another format?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5325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FB76EA-E3F3-4778-B5D7-665921268039}" type="slidenum">
              <a:rPr lang="en-US"/>
              <a:pPr fontAlgn="base">
                <a:spcBef>
                  <a:spcPct val="0"/>
                </a:spcBef>
                <a:spcAft>
                  <a:spcPct val="0"/>
                </a:spcAft>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Creating Reports using Report Tools</a:t>
            </a:r>
            <a:endParaRPr lang="en-US" dirty="0"/>
          </a:p>
        </p:txBody>
      </p:sp>
      <p:sp>
        <p:nvSpPr>
          <p:cNvPr id="55298" name="Content Placeholder 8"/>
          <p:cNvSpPr>
            <a:spLocks noGrp="1"/>
          </p:cNvSpPr>
          <p:nvPr>
            <p:ph sz="half" idx="1"/>
          </p:nvPr>
        </p:nvSpPr>
        <p:spPr/>
        <p:txBody>
          <a:bodyPr/>
          <a:lstStyle/>
          <a:p>
            <a:r>
              <a:rPr lang="en-US" smtClean="0"/>
              <a:t>Access Report Tools to create reports</a:t>
            </a:r>
          </a:p>
          <a:p>
            <a:pPr lvl="1"/>
            <a:r>
              <a:rPr lang="en-US" smtClean="0"/>
              <a:t>Report Tool</a:t>
            </a:r>
          </a:p>
          <a:p>
            <a:pPr lvl="1"/>
            <a:r>
              <a:rPr lang="en-US" smtClean="0"/>
              <a:t>Report Design</a:t>
            </a:r>
          </a:p>
          <a:p>
            <a:pPr lvl="1"/>
            <a:r>
              <a:rPr lang="en-US" smtClean="0"/>
              <a:t>Blank Report</a:t>
            </a:r>
          </a:p>
          <a:p>
            <a:pPr lvl="1"/>
            <a:r>
              <a:rPr lang="en-US" smtClean="0"/>
              <a:t>Report Wizard</a:t>
            </a:r>
          </a:p>
          <a:p>
            <a:pPr lvl="1"/>
            <a:r>
              <a:rPr lang="en-US" smtClean="0"/>
              <a:t>Labels Tool</a:t>
            </a:r>
          </a:p>
          <a:p>
            <a:endParaRPr lang="en-US" smtClean="0"/>
          </a:p>
          <a:p>
            <a:endParaRPr lang="en-US" smtClean="0"/>
          </a:p>
        </p:txBody>
      </p:sp>
      <p:sp>
        <p:nvSpPr>
          <p:cNvPr id="55299" name="Content Placeholder 5"/>
          <p:cNvSpPr>
            <a:spLocks noGrp="1"/>
          </p:cNvSpPr>
          <p:nvPr>
            <p:ph sz="half" idx="2"/>
          </p:nvPr>
        </p:nvSpPr>
        <p:spPr>
          <a:xfrm>
            <a:off x="4648200" y="1600200"/>
            <a:ext cx="4038600" cy="1905000"/>
          </a:xfrm>
        </p:spPr>
        <p:txBody>
          <a:bodyPr/>
          <a:lstStyle/>
          <a:p>
            <a:r>
              <a:rPr lang="en-US" smtClean="0"/>
              <a:t>Modify existing report by using:</a:t>
            </a:r>
          </a:p>
          <a:p>
            <a:pPr lvl="1"/>
            <a:r>
              <a:rPr lang="en-US" smtClean="0"/>
              <a:t>Layout View</a:t>
            </a:r>
          </a:p>
          <a:p>
            <a:pPr lvl="1"/>
            <a:r>
              <a:rPr lang="en-US" smtClean="0"/>
              <a:t>Design View</a:t>
            </a:r>
          </a:p>
          <a:p>
            <a:endParaRPr lang="en-US" smtClean="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5530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6D8589-62DE-4CED-8AFB-B432539D6E3F}" type="slidenum">
              <a:rPr lang="en-US"/>
              <a:pPr fontAlgn="base">
                <a:spcBef>
                  <a:spcPct val="0"/>
                </a:spcBef>
                <a:spcAft>
                  <a:spcPct val="0"/>
                </a:spcAft>
              </a:pPr>
              <a:t>24</a:t>
            </a:fld>
            <a:endParaRPr lang="en-US"/>
          </a:p>
        </p:txBody>
      </p:sp>
      <p:pic>
        <p:nvPicPr>
          <p:cNvPr id="55302" name="Picture 2"/>
          <p:cNvPicPr>
            <a:picLocks noChangeAspect="1" noChangeArrowheads="1"/>
          </p:cNvPicPr>
          <p:nvPr/>
        </p:nvPicPr>
        <p:blipFill>
          <a:blip r:embed="rId3"/>
          <a:srcRect/>
          <a:stretch>
            <a:fillRect/>
          </a:stretch>
        </p:blipFill>
        <p:spPr bwMode="auto">
          <a:xfrm>
            <a:off x="3505200" y="4114800"/>
            <a:ext cx="3068638" cy="1143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7"/>
          <p:cNvSpPr>
            <a:spLocks noGrp="1"/>
          </p:cNvSpPr>
          <p:nvPr>
            <p:ph type="title"/>
          </p:nvPr>
        </p:nvSpPr>
        <p:spPr/>
        <p:txBody>
          <a:bodyPr/>
          <a:lstStyle/>
          <a:p>
            <a:r>
              <a:rPr lang="en-US" smtClean="0"/>
              <a:t>Identify the Record Source</a:t>
            </a:r>
          </a:p>
        </p:txBody>
      </p:sp>
      <p:sp>
        <p:nvSpPr>
          <p:cNvPr id="57346" name="Content Placeholder 8"/>
          <p:cNvSpPr>
            <a:spLocks noGrp="1"/>
          </p:cNvSpPr>
          <p:nvPr>
            <p:ph idx="1"/>
          </p:nvPr>
        </p:nvSpPr>
        <p:spPr/>
        <p:txBody>
          <a:bodyPr/>
          <a:lstStyle/>
          <a:p>
            <a:r>
              <a:rPr lang="en-US" smtClean="0"/>
              <a:t>One or more tables</a:t>
            </a:r>
          </a:p>
          <a:p>
            <a:r>
              <a:rPr lang="en-US" smtClean="0"/>
              <a:t>Queries</a:t>
            </a:r>
          </a:p>
          <a:p>
            <a:r>
              <a:rPr lang="en-US" smtClean="0"/>
              <a:t>Combinations of tables and queries</a:t>
            </a:r>
          </a:p>
          <a:p>
            <a:r>
              <a:rPr lang="en-US" smtClean="0"/>
              <a:t>Can also contain graphics including</a:t>
            </a:r>
          </a:p>
          <a:p>
            <a:pPr lvl="1"/>
            <a:r>
              <a:rPr lang="en-US" smtClean="0"/>
              <a:t>Company Logos</a:t>
            </a:r>
          </a:p>
          <a:p>
            <a:pPr lvl="1"/>
            <a:r>
              <a:rPr lang="en-US" smtClean="0"/>
              <a:t>Watermarks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5734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0BC48D-866F-40A4-80D5-DF35630EDF2D}" type="slidenum">
              <a:rPr lang="en-US"/>
              <a:pPr fontAlgn="base">
                <a:spcBef>
                  <a:spcPct val="0"/>
                </a:spcBef>
                <a:spcAft>
                  <a:spcPct val="0"/>
                </a:spcAft>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7"/>
          <p:cNvSpPr>
            <a:spLocks noGrp="1"/>
          </p:cNvSpPr>
          <p:nvPr>
            <p:ph type="title"/>
          </p:nvPr>
        </p:nvSpPr>
        <p:spPr/>
        <p:txBody>
          <a:bodyPr/>
          <a:lstStyle/>
          <a:p>
            <a:r>
              <a:rPr lang="en-US" smtClean="0"/>
              <a:t>Sketch the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5939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6B5583-8A05-4F69-B924-7416B5E0D143}" type="slidenum">
              <a:rPr lang="en-US"/>
              <a:pPr fontAlgn="base">
                <a:spcBef>
                  <a:spcPct val="0"/>
                </a:spcBef>
                <a:spcAft>
                  <a:spcPct val="0"/>
                </a:spcAft>
              </a:pPr>
              <a:t>26</a:t>
            </a:fld>
            <a:endParaRPr lang="en-US"/>
          </a:p>
        </p:txBody>
      </p:sp>
      <p:pic>
        <p:nvPicPr>
          <p:cNvPr id="59396" name="Picture 2"/>
          <p:cNvPicPr>
            <a:picLocks noChangeAspect="1" noChangeArrowheads="1"/>
          </p:cNvPicPr>
          <p:nvPr/>
        </p:nvPicPr>
        <p:blipFill>
          <a:blip r:embed="rId3"/>
          <a:srcRect/>
          <a:stretch>
            <a:fillRect/>
          </a:stretch>
        </p:blipFill>
        <p:spPr bwMode="auto">
          <a:xfrm>
            <a:off x="381000" y="1752600"/>
            <a:ext cx="8466138" cy="43338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7"/>
          <p:cNvSpPr>
            <a:spLocks noGrp="1"/>
          </p:cNvSpPr>
          <p:nvPr>
            <p:ph type="title"/>
          </p:nvPr>
        </p:nvSpPr>
        <p:spPr/>
        <p:txBody>
          <a:bodyPr/>
          <a:lstStyle/>
          <a:p>
            <a:r>
              <a:rPr lang="en-US" smtClean="0"/>
              <a:t>Use the Report Tool</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6144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832339-0308-42F1-BC5E-76BD04756113}" type="slidenum">
              <a:rPr lang="en-US"/>
              <a:pPr fontAlgn="base">
                <a:spcBef>
                  <a:spcPct val="0"/>
                </a:spcBef>
                <a:spcAft>
                  <a:spcPct val="0"/>
                </a:spcAft>
              </a:pPr>
              <a:t>27</a:t>
            </a:fld>
            <a:endParaRPr lang="en-US"/>
          </a:p>
        </p:txBody>
      </p:sp>
      <p:pic>
        <p:nvPicPr>
          <p:cNvPr id="61444" name="Picture 2"/>
          <p:cNvPicPr>
            <a:picLocks noGrp="1" noChangeAspect="1" noChangeArrowheads="1"/>
          </p:cNvPicPr>
          <p:nvPr>
            <p:ph idx="1"/>
          </p:nvPr>
        </p:nvPicPr>
        <p:blipFill>
          <a:blip r:embed="rId3"/>
          <a:srcRect/>
          <a:stretch>
            <a:fillRect/>
          </a:stretch>
        </p:blipFill>
        <p:spPr>
          <a:xfrm>
            <a:off x="1873250" y="2057400"/>
            <a:ext cx="6943725" cy="4221163"/>
          </a:xfrm>
        </p:spPr>
      </p:pic>
      <p:sp>
        <p:nvSpPr>
          <p:cNvPr id="61445" name="Rectangle 6"/>
          <p:cNvSpPr>
            <a:spLocks noChangeArrowheads="1"/>
          </p:cNvSpPr>
          <p:nvPr/>
        </p:nvSpPr>
        <p:spPr bwMode="auto">
          <a:xfrm>
            <a:off x="381000" y="1524000"/>
            <a:ext cx="1371600" cy="1200150"/>
          </a:xfrm>
          <a:prstGeom prst="rect">
            <a:avLst/>
          </a:prstGeom>
          <a:noFill/>
          <a:ln w="9525">
            <a:noFill/>
            <a:miter lim="800000"/>
            <a:headEnd/>
            <a:tailEnd/>
          </a:ln>
        </p:spPr>
        <p:txBody>
          <a:bodyPr>
            <a:spAutoFit/>
          </a:bodyPr>
          <a:lstStyle/>
          <a:p>
            <a:r>
              <a:rPr lang="en-US">
                <a:latin typeface="Calibri" pitchFamily="34" charset="0"/>
              </a:rPr>
              <a:t>Report created with the Report tool</a:t>
            </a:r>
          </a:p>
        </p:txBody>
      </p:sp>
      <p:sp>
        <p:nvSpPr>
          <p:cNvPr id="61446" name="Rectangle 9"/>
          <p:cNvSpPr>
            <a:spLocks noChangeArrowheads="1"/>
          </p:cNvSpPr>
          <p:nvPr/>
        </p:nvSpPr>
        <p:spPr bwMode="auto">
          <a:xfrm>
            <a:off x="381000" y="3657600"/>
            <a:ext cx="1447800" cy="1200150"/>
          </a:xfrm>
          <a:prstGeom prst="rect">
            <a:avLst/>
          </a:prstGeom>
          <a:noFill/>
          <a:ln w="9525">
            <a:noFill/>
            <a:miter lim="800000"/>
            <a:headEnd/>
            <a:tailEnd/>
          </a:ln>
        </p:spPr>
        <p:txBody>
          <a:bodyPr>
            <a:spAutoFit/>
          </a:bodyPr>
          <a:lstStyle/>
          <a:p>
            <a:r>
              <a:rPr lang="en-US">
                <a:latin typeface="Calibri" pitchFamily="34" charset="0"/>
              </a:rPr>
              <a:t>Information is presented</a:t>
            </a:r>
          </a:p>
          <a:p>
            <a:r>
              <a:rPr lang="en-US">
                <a:latin typeface="Calibri" pitchFamily="34" charset="0"/>
              </a:rPr>
              <a:t>in tabular format</a:t>
            </a:r>
          </a:p>
        </p:txBody>
      </p:sp>
      <p:cxnSp>
        <p:nvCxnSpPr>
          <p:cNvPr id="12" name="Straight Arrow Connector 11"/>
          <p:cNvCxnSpPr/>
          <p:nvPr/>
        </p:nvCxnSpPr>
        <p:spPr>
          <a:xfrm>
            <a:off x="1371600" y="2514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43000" y="4648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7"/>
          <p:cNvSpPr>
            <a:spLocks noGrp="1"/>
          </p:cNvSpPr>
          <p:nvPr>
            <p:ph type="title"/>
          </p:nvPr>
        </p:nvSpPr>
        <p:spPr/>
        <p:txBody>
          <a:bodyPr/>
          <a:lstStyle/>
          <a:p>
            <a:r>
              <a:rPr lang="en-US" smtClean="0"/>
              <a:t>Use the Report Wizard</a:t>
            </a:r>
          </a:p>
        </p:txBody>
      </p:sp>
      <p:sp>
        <p:nvSpPr>
          <p:cNvPr id="63490" name="Content Placeholder 8"/>
          <p:cNvSpPr>
            <a:spLocks noGrp="1"/>
          </p:cNvSpPr>
          <p:nvPr>
            <p:ph idx="1"/>
          </p:nvPr>
        </p:nvSpPr>
        <p:spPr/>
        <p:txBody>
          <a:bodyPr/>
          <a:lstStyle/>
          <a:p>
            <a:r>
              <a:rPr lang="en-US" smtClean="0"/>
              <a:t>Report Wizard asks questions</a:t>
            </a:r>
          </a:p>
          <a:p>
            <a:pPr lvl="1"/>
            <a:r>
              <a:rPr lang="en-US" smtClean="0"/>
              <a:t>Uses 6 dialog boxes to collect information</a:t>
            </a:r>
          </a:p>
          <a:p>
            <a:r>
              <a:rPr lang="en-US" smtClean="0"/>
              <a:t>Generates report based on answers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634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ED7177-4A8E-4E9F-9301-08666DE70994}" type="slidenum">
              <a:rPr lang="en-US"/>
              <a:pPr fontAlgn="base">
                <a:spcBef>
                  <a:spcPct val="0"/>
                </a:spcBef>
                <a:spcAft>
                  <a:spcPct val="0"/>
                </a:spcAft>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7"/>
          <p:cNvSpPr>
            <a:spLocks noGrp="1"/>
          </p:cNvSpPr>
          <p:nvPr>
            <p:ph type="title"/>
          </p:nvPr>
        </p:nvSpPr>
        <p:spPr/>
        <p:txBody>
          <a:bodyPr/>
          <a:lstStyle/>
          <a:p>
            <a:r>
              <a:rPr lang="en-US" smtClean="0"/>
              <a:t>Starting the Report Wizard</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6553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0D3F7-F192-41F5-87A5-3886F10B7116}" type="slidenum">
              <a:rPr lang="en-US"/>
              <a:pPr fontAlgn="base">
                <a:spcBef>
                  <a:spcPct val="0"/>
                </a:spcBef>
                <a:spcAft>
                  <a:spcPct val="0"/>
                </a:spcAft>
              </a:pPr>
              <a:t>29</a:t>
            </a:fld>
            <a:endParaRPr lang="en-US"/>
          </a:p>
        </p:txBody>
      </p:sp>
      <p:pic>
        <p:nvPicPr>
          <p:cNvPr id="65540" name="Picture 2"/>
          <p:cNvPicPr>
            <a:picLocks noChangeAspect="1" noChangeArrowheads="1"/>
          </p:cNvPicPr>
          <p:nvPr/>
        </p:nvPicPr>
        <p:blipFill>
          <a:blip r:embed="rId3"/>
          <a:srcRect/>
          <a:stretch>
            <a:fillRect/>
          </a:stretch>
        </p:blipFill>
        <p:spPr bwMode="auto">
          <a:xfrm>
            <a:off x="2743200" y="1768475"/>
            <a:ext cx="6019800" cy="4527550"/>
          </a:xfrm>
          <a:prstGeom prst="rect">
            <a:avLst/>
          </a:prstGeom>
          <a:noFill/>
          <a:ln w="9525">
            <a:noFill/>
            <a:miter lim="800000"/>
            <a:headEnd/>
            <a:tailEnd/>
          </a:ln>
        </p:spPr>
      </p:pic>
      <p:sp>
        <p:nvSpPr>
          <p:cNvPr id="65541" name="Rectangle 6"/>
          <p:cNvSpPr>
            <a:spLocks noChangeArrowheads="1"/>
          </p:cNvSpPr>
          <p:nvPr/>
        </p:nvSpPr>
        <p:spPr bwMode="auto">
          <a:xfrm>
            <a:off x="457200" y="3048000"/>
            <a:ext cx="1066800" cy="923925"/>
          </a:xfrm>
          <a:prstGeom prst="rect">
            <a:avLst/>
          </a:prstGeom>
          <a:noFill/>
          <a:ln w="9525">
            <a:noFill/>
            <a:miter lim="800000"/>
            <a:headEnd/>
            <a:tailEnd/>
          </a:ln>
        </p:spPr>
        <p:txBody>
          <a:bodyPr>
            <a:spAutoFit/>
          </a:bodyPr>
          <a:lstStyle/>
          <a:p>
            <a:r>
              <a:rPr lang="en-US">
                <a:latin typeface="Calibri" pitchFamily="34" charset="0"/>
              </a:rPr>
              <a:t>Select a table or query</a:t>
            </a:r>
          </a:p>
        </p:txBody>
      </p:sp>
      <p:cxnSp>
        <p:nvCxnSpPr>
          <p:cNvPr id="11" name="Straight Arrow Connector 10"/>
          <p:cNvCxnSpPr>
            <a:stCxn id="65541" idx="3"/>
          </p:cNvCxnSpPr>
          <p:nvPr/>
        </p:nvCxnSpPr>
        <p:spPr>
          <a:xfrm flipV="1">
            <a:off x="1524000" y="3505200"/>
            <a:ext cx="12192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543" name="Rectangle 11"/>
          <p:cNvSpPr>
            <a:spLocks noChangeArrowheads="1"/>
          </p:cNvSpPr>
          <p:nvPr/>
        </p:nvSpPr>
        <p:spPr bwMode="auto">
          <a:xfrm>
            <a:off x="990600" y="4648200"/>
            <a:ext cx="1304925" cy="369888"/>
          </a:xfrm>
          <a:prstGeom prst="rect">
            <a:avLst/>
          </a:prstGeom>
          <a:noFill/>
          <a:ln w="9525">
            <a:noFill/>
            <a:miter lim="800000"/>
            <a:headEnd/>
            <a:tailEnd/>
          </a:ln>
        </p:spPr>
        <p:txBody>
          <a:bodyPr wrap="none">
            <a:spAutoFit/>
          </a:bodyPr>
          <a:lstStyle/>
          <a:p>
            <a:r>
              <a:rPr lang="en-US">
                <a:latin typeface="Calibri" pitchFamily="34" charset="0"/>
              </a:rPr>
              <a:t>Select fields</a:t>
            </a:r>
          </a:p>
        </p:txBody>
      </p:sp>
      <p:sp>
        <p:nvSpPr>
          <p:cNvPr id="13" name="Left Brace 12"/>
          <p:cNvSpPr/>
          <p:nvPr/>
        </p:nvSpPr>
        <p:spPr>
          <a:xfrm>
            <a:off x="2362200" y="4038600"/>
            <a:ext cx="533400" cy="1524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mtClean="0"/>
              <a:t>Objectives (continued)</a:t>
            </a:r>
          </a:p>
        </p:txBody>
      </p:sp>
      <p:sp>
        <p:nvSpPr>
          <p:cNvPr id="12290" name="Content Placeholder 4"/>
          <p:cNvSpPr>
            <a:spLocks noGrp="1"/>
          </p:cNvSpPr>
          <p:nvPr>
            <p:ph idx="1"/>
          </p:nvPr>
        </p:nvSpPr>
        <p:spPr/>
        <p:txBody>
          <a:bodyPr/>
          <a:lstStyle/>
          <a:p>
            <a:r>
              <a:rPr lang="en-US" smtClean="0"/>
              <a:t>Create reports using report tools</a:t>
            </a:r>
          </a:p>
          <a:p>
            <a:r>
              <a:rPr lang="en-US" smtClean="0"/>
              <a:t>Modify a report</a:t>
            </a:r>
          </a:p>
          <a:p>
            <a:r>
              <a:rPr lang="en-US" smtClean="0"/>
              <a:t>Sort records in a report</a:t>
            </a:r>
          </a:p>
          <a:p>
            <a:r>
              <a:rPr lang="en-US" smtClean="0"/>
              <a:t>Identify report sections</a:t>
            </a:r>
          </a:p>
          <a:p>
            <a:r>
              <a:rPr lang="en-US" smtClean="0"/>
              <a:t>Revise reports using report views</a:t>
            </a:r>
          </a:p>
          <a:p>
            <a:r>
              <a:rPr lang="en-US" smtClean="0"/>
              <a:t>Identify control types in reports</a:t>
            </a:r>
          </a:p>
        </p:txBody>
      </p:sp>
      <p:sp>
        <p:nvSpPr>
          <p:cNvPr id="2" name="Footer Placeholder 1"/>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2292"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CBFD8-6B81-403B-8000-F1CD454018C5}" type="slidenum">
              <a:rPr lang="en-US"/>
              <a:pPr fontAlgn="base">
                <a:spcBef>
                  <a:spcPct val="0"/>
                </a:spcBef>
                <a:spcAft>
                  <a:spcPct val="0"/>
                </a:spcAft>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Add Grouping to the Report Wizard</a:t>
            </a:r>
            <a:endParaRPr lang="en-US" dirty="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6758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12F54-1EFF-4E45-9AD9-2939B511FC5A}" type="slidenum">
              <a:rPr lang="en-US"/>
              <a:pPr fontAlgn="base">
                <a:spcBef>
                  <a:spcPct val="0"/>
                </a:spcBef>
                <a:spcAft>
                  <a:spcPct val="0"/>
                </a:spcAft>
              </a:pPr>
              <a:t>30</a:t>
            </a:fld>
            <a:endParaRPr lang="en-US"/>
          </a:p>
        </p:txBody>
      </p:sp>
      <p:pic>
        <p:nvPicPr>
          <p:cNvPr id="67588" name="Picture 2"/>
          <p:cNvPicPr>
            <a:picLocks noChangeAspect="1" noChangeArrowheads="1"/>
          </p:cNvPicPr>
          <p:nvPr/>
        </p:nvPicPr>
        <p:blipFill>
          <a:blip r:embed="rId3"/>
          <a:srcRect/>
          <a:stretch>
            <a:fillRect/>
          </a:stretch>
        </p:blipFill>
        <p:spPr bwMode="auto">
          <a:xfrm>
            <a:off x="3733800" y="1828800"/>
            <a:ext cx="4724400" cy="3552825"/>
          </a:xfrm>
          <a:prstGeom prst="rect">
            <a:avLst/>
          </a:prstGeom>
          <a:noFill/>
          <a:ln w="9525">
            <a:noFill/>
            <a:miter lim="800000"/>
            <a:headEnd/>
            <a:tailEnd/>
          </a:ln>
        </p:spPr>
      </p:pic>
      <p:sp>
        <p:nvSpPr>
          <p:cNvPr id="67589" name="Rectangle 9"/>
          <p:cNvSpPr>
            <a:spLocks noChangeArrowheads="1"/>
          </p:cNvSpPr>
          <p:nvPr/>
        </p:nvSpPr>
        <p:spPr bwMode="auto">
          <a:xfrm>
            <a:off x="762000" y="2362200"/>
            <a:ext cx="2362200" cy="646113"/>
          </a:xfrm>
          <a:prstGeom prst="rect">
            <a:avLst/>
          </a:prstGeom>
          <a:noFill/>
          <a:ln w="9525">
            <a:noFill/>
            <a:miter lim="800000"/>
            <a:headEnd/>
            <a:tailEnd/>
          </a:ln>
        </p:spPr>
        <p:txBody>
          <a:bodyPr>
            <a:spAutoFit/>
          </a:bodyPr>
          <a:lstStyle/>
          <a:p>
            <a:r>
              <a:rPr lang="en-US">
                <a:latin typeface="Calibri" pitchFamily="34" charset="0"/>
              </a:rPr>
              <a:t>Access adds StudyID</a:t>
            </a:r>
          </a:p>
          <a:p>
            <a:r>
              <a:rPr lang="en-US">
                <a:latin typeface="Calibri" pitchFamily="34" charset="0"/>
              </a:rPr>
              <a:t>automatically</a:t>
            </a:r>
          </a:p>
        </p:txBody>
      </p:sp>
      <p:sp>
        <p:nvSpPr>
          <p:cNvPr id="67590" name="Rectangle 10"/>
          <p:cNvSpPr>
            <a:spLocks noChangeArrowheads="1"/>
          </p:cNvSpPr>
          <p:nvPr/>
        </p:nvSpPr>
        <p:spPr bwMode="auto">
          <a:xfrm>
            <a:off x="685800" y="3352800"/>
            <a:ext cx="1328738" cy="369888"/>
          </a:xfrm>
          <a:prstGeom prst="rect">
            <a:avLst/>
          </a:prstGeom>
          <a:noFill/>
          <a:ln w="9525">
            <a:noFill/>
            <a:miter lim="800000"/>
            <a:headEnd/>
            <a:tailEnd/>
          </a:ln>
        </p:spPr>
        <p:txBody>
          <a:bodyPr wrap="none">
            <a:spAutoFit/>
          </a:bodyPr>
          <a:lstStyle/>
          <a:p>
            <a:r>
              <a:rPr lang="en-US">
                <a:latin typeface="Calibri" pitchFamily="34" charset="0"/>
              </a:rPr>
              <a:t>Add a group</a:t>
            </a:r>
          </a:p>
        </p:txBody>
      </p:sp>
      <p:sp>
        <p:nvSpPr>
          <p:cNvPr id="67591" name="Rectangle 11"/>
          <p:cNvSpPr>
            <a:spLocks noChangeArrowheads="1"/>
          </p:cNvSpPr>
          <p:nvPr/>
        </p:nvSpPr>
        <p:spPr bwMode="auto">
          <a:xfrm>
            <a:off x="685800" y="3886200"/>
            <a:ext cx="1600200" cy="646113"/>
          </a:xfrm>
          <a:prstGeom prst="rect">
            <a:avLst/>
          </a:prstGeom>
          <a:noFill/>
          <a:ln w="9525">
            <a:noFill/>
            <a:miter lim="800000"/>
            <a:headEnd/>
            <a:tailEnd/>
          </a:ln>
        </p:spPr>
        <p:txBody>
          <a:bodyPr>
            <a:spAutoFit/>
          </a:bodyPr>
          <a:lstStyle/>
          <a:p>
            <a:r>
              <a:rPr lang="en-US">
                <a:latin typeface="Calibri" pitchFamily="34" charset="0"/>
              </a:rPr>
              <a:t>Select a field to group by</a:t>
            </a:r>
          </a:p>
        </p:txBody>
      </p:sp>
      <p:sp>
        <p:nvSpPr>
          <p:cNvPr id="67592" name="Rectangle 12"/>
          <p:cNvSpPr>
            <a:spLocks noChangeArrowheads="1"/>
          </p:cNvSpPr>
          <p:nvPr/>
        </p:nvSpPr>
        <p:spPr bwMode="auto">
          <a:xfrm>
            <a:off x="685800" y="4800600"/>
            <a:ext cx="1711325" cy="369888"/>
          </a:xfrm>
          <a:prstGeom prst="rect">
            <a:avLst/>
          </a:prstGeom>
          <a:noFill/>
          <a:ln w="9525">
            <a:noFill/>
            <a:miter lim="800000"/>
            <a:headEnd/>
            <a:tailEnd/>
          </a:ln>
        </p:spPr>
        <p:txBody>
          <a:bodyPr wrap="none">
            <a:spAutoFit/>
          </a:bodyPr>
          <a:lstStyle/>
          <a:p>
            <a:r>
              <a:rPr lang="en-US">
                <a:latin typeface="Calibri" pitchFamily="34" charset="0"/>
              </a:rPr>
              <a:t>Remove a group</a:t>
            </a:r>
          </a:p>
        </p:txBody>
      </p:sp>
      <p:sp>
        <p:nvSpPr>
          <p:cNvPr id="15" name="Right Bracket 14"/>
          <p:cNvSpPr/>
          <p:nvPr/>
        </p:nvSpPr>
        <p:spPr>
          <a:xfrm rot="16200000">
            <a:off x="3924300" y="38100"/>
            <a:ext cx="762000" cy="3733800"/>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3" name="Elbow Connector 22"/>
          <p:cNvCxnSpPr/>
          <p:nvPr/>
        </p:nvCxnSpPr>
        <p:spPr>
          <a:xfrm flipV="1">
            <a:off x="2057400" y="2590800"/>
            <a:ext cx="3429000" cy="946150"/>
          </a:xfrm>
          <a:prstGeom prst="bentConnector3">
            <a:avLst>
              <a:gd name="adj1" fmla="val 25135"/>
            </a:avLst>
          </a:prstGeom>
          <a:ln>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72101" y="27051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752600" y="2971800"/>
            <a:ext cx="2133600" cy="1219200"/>
          </a:xfrm>
          <a:prstGeom prst="bentConnector3">
            <a:avLst>
              <a:gd name="adj1" fmla="val 6505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7592" idx="3"/>
          </p:cNvCxnSpPr>
          <p:nvPr/>
        </p:nvCxnSpPr>
        <p:spPr>
          <a:xfrm flipV="1">
            <a:off x="2397125" y="3276600"/>
            <a:ext cx="2936875" cy="1708150"/>
          </a:xfrm>
          <a:prstGeom prst="bentConnector3">
            <a:avLst>
              <a:gd name="adj1" fmla="val 3864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Add Sorting and Summary Options</a:t>
            </a:r>
            <a:endParaRPr lang="en-US" dirty="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6963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17527C-A4CF-432E-8C5D-5E2167FA807F}" type="slidenum">
              <a:rPr lang="en-US"/>
              <a:pPr fontAlgn="base">
                <a:spcBef>
                  <a:spcPct val="0"/>
                </a:spcBef>
                <a:spcAft>
                  <a:spcPct val="0"/>
                </a:spcAft>
              </a:pPr>
              <a:t>31</a:t>
            </a:fld>
            <a:endParaRPr lang="en-US"/>
          </a:p>
        </p:txBody>
      </p:sp>
      <p:pic>
        <p:nvPicPr>
          <p:cNvPr id="69636" name="Picture 2"/>
          <p:cNvPicPr>
            <a:picLocks noChangeAspect="1" noChangeArrowheads="1"/>
          </p:cNvPicPr>
          <p:nvPr/>
        </p:nvPicPr>
        <p:blipFill>
          <a:blip r:embed="rId3"/>
          <a:srcRect/>
          <a:stretch>
            <a:fillRect/>
          </a:stretch>
        </p:blipFill>
        <p:spPr bwMode="auto">
          <a:xfrm>
            <a:off x="3962400" y="2057400"/>
            <a:ext cx="4724400" cy="3552825"/>
          </a:xfrm>
          <a:prstGeom prst="rect">
            <a:avLst/>
          </a:prstGeom>
          <a:noFill/>
          <a:ln w="9525">
            <a:noFill/>
            <a:miter lim="800000"/>
            <a:headEnd/>
            <a:tailEnd/>
          </a:ln>
        </p:spPr>
      </p:pic>
      <p:sp>
        <p:nvSpPr>
          <p:cNvPr id="69637" name="Rectangle 6"/>
          <p:cNvSpPr>
            <a:spLocks noChangeArrowheads="1"/>
          </p:cNvSpPr>
          <p:nvPr/>
        </p:nvSpPr>
        <p:spPr bwMode="auto">
          <a:xfrm>
            <a:off x="990600" y="3581400"/>
            <a:ext cx="2149475" cy="646113"/>
          </a:xfrm>
          <a:prstGeom prst="rect">
            <a:avLst/>
          </a:prstGeom>
          <a:noFill/>
          <a:ln w="9525">
            <a:noFill/>
            <a:miter lim="800000"/>
            <a:headEnd/>
            <a:tailEnd/>
          </a:ln>
        </p:spPr>
        <p:txBody>
          <a:bodyPr wrap="none">
            <a:spAutoFit/>
          </a:bodyPr>
          <a:lstStyle/>
          <a:p>
            <a:r>
              <a:rPr lang="en-US">
                <a:latin typeface="Calibri" pitchFamily="34" charset="0"/>
              </a:rPr>
              <a:t>Choose Ascending or</a:t>
            </a:r>
          </a:p>
          <a:p>
            <a:r>
              <a:rPr lang="en-US">
                <a:latin typeface="Calibri" pitchFamily="34" charset="0"/>
              </a:rPr>
              <a:t>Descending order</a:t>
            </a:r>
          </a:p>
        </p:txBody>
      </p:sp>
      <p:sp>
        <p:nvSpPr>
          <p:cNvPr id="69638" name="Rectangle 9"/>
          <p:cNvSpPr>
            <a:spLocks noChangeArrowheads="1"/>
          </p:cNvSpPr>
          <p:nvPr/>
        </p:nvSpPr>
        <p:spPr bwMode="auto">
          <a:xfrm>
            <a:off x="1143000" y="2971800"/>
            <a:ext cx="2224088" cy="369888"/>
          </a:xfrm>
          <a:prstGeom prst="rect">
            <a:avLst/>
          </a:prstGeom>
          <a:noFill/>
          <a:ln w="9525">
            <a:noFill/>
            <a:miter lim="800000"/>
            <a:headEnd/>
            <a:tailEnd/>
          </a:ln>
        </p:spPr>
        <p:txBody>
          <a:bodyPr wrap="none">
            <a:spAutoFit/>
          </a:bodyPr>
          <a:lstStyle/>
          <a:p>
            <a:r>
              <a:rPr lang="en-US">
                <a:latin typeface="Calibri" pitchFamily="34" charset="0"/>
              </a:rPr>
              <a:t>Choose the sort fields</a:t>
            </a:r>
          </a:p>
        </p:txBody>
      </p:sp>
      <p:sp>
        <p:nvSpPr>
          <p:cNvPr id="69639" name="Rectangle 10"/>
          <p:cNvSpPr>
            <a:spLocks noChangeArrowheads="1"/>
          </p:cNvSpPr>
          <p:nvPr/>
        </p:nvSpPr>
        <p:spPr bwMode="auto">
          <a:xfrm>
            <a:off x="990600" y="4343400"/>
            <a:ext cx="2667000" cy="646113"/>
          </a:xfrm>
          <a:prstGeom prst="rect">
            <a:avLst/>
          </a:prstGeom>
          <a:noFill/>
          <a:ln w="9525">
            <a:noFill/>
            <a:miter lim="800000"/>
            <a:headEnd/>
            <a:tailEnd/>
          </a:ln>
        </p:spPr>
        <p:txBody>
          <a:bodyPr>
            <a:spAutoFit/>
          </a:bodyPr>
          <a:lstStyle/>
          <a:p>
            <a:r>
              <a:rPr lang="en-US">
                <a:latin typeface="Calibri" pitchFamily="34" charset="0"/>
              </a:rPr>
              <a:t>Click Summary Options to</a:t>
            </a:r>
          </a:p>
          <a:p>
            <a:r>
              <a:rPr lang="en-US">
                <a:latin typeface="Calibri" pitchFamily="34" charset="0"/>
              </a:rPr>
              <a:t>add aggregate functions</a:t>
            </a:r>
          </a:p>
        </p:txBody>
      </p:sp>
      <p:sp>
        <p:nvSpPr>
          <p:cNvPr id="12" name="Left Bracket 11"/>
          <p:cNvSpPr/>
          <p:nvPr/>
        </p:nvSpPr>
        <p:spPr>
          <a:xfrm rot="5400000">
            <a:off x="4381500" y="-190500"/>
            <a:ext cx="1143000" cy="518160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8" name="Elbow Connector 17"/>
          <p:cNvCxnSpPr/>
          <p:nvPr/>
        </p:nvCxnSpPr>
        <p:spPr>
          <a:xfrm flipV="1">
            <a:off x="2895600" y="3276600"/>
            <a:ext cx="5257800" cy="685800"/>
          </a:xfrm>
          <a:prstGeom prst="bentConnector3">
            <a:avLst>
              <a:gd name="adj1" fmla="val 99872"/>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886701" y="35433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05200" y="4648200"/>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7"/>
          <p:cNvSpPr>
            <a:spLocks noGrp="1"/>
          </p:cNvSpPr>
          <p:nvPr>
            <p:ph type="title"/>
          </p:nvPr>
        </p:nvSpPr>
        <p:spPr/>
        <p:txBody>
          <a:bodyPr/>
          <a:lstStyle/>
          <a:p>
            <a:r>
              <a:rPr lang="en-US" smtClean="0"/>
              <a:t>Choose the Layout of the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7168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74DD6-F91C-4831-89F7-0F62A0EF2841}" type="slidenum">
              <a:rPr lang="en-US"/>
              <a:pPr fontAlgn="base">
                <a:spcBef>
                  <a:spcPct val="0"/>
                </a:spcBef>
                <a:spcAft>
                  <a:spcPct val="0"/>
                </a:spcAft>
              </a:pPr>
              <a:t>32</a:t>
            </a:fld>
            <a:endParaRPr lang="en-US"/>
          </a:p>
        </p:txBody>
      </p:sp>
      <p:pic>
        <p:nvPicPr>
          <p:cNvPr id="71684" name="Picture 2"/>
          <p:cNvPicPr>
            <a:picLocks noGrp="1" noChangeAspect="1" noChangeArrowheads="1"/>
          </p:cNvPicPr>
          <p:nvPr>
            <p:ph idx="1"/>
          </p:nvPr>
        </p:nvPicPr>
        <p:blipFill>
          <a:blip r:embed="rId3"/>
          <a:srcRect/>
          <a:stretch>
            <a:fillRect/>
          </a:stretch>
        </p:blipFill>
        <p:spPr>
          <a:xfrm>
            <a:off x="3124200" y="2743200"/>
            <a:ext cx="4724400" cy="3552825"/>
          </a:xfrm>
        </p:spPr>
      </p:pic>
      <p:sp>
        <p:nvSpPr>
          <p:cNvPr id="71685" name="Rectangle 6"/>
          <p:cNvSpPr>
            <a:spLocks noChangeArrowheads="1"/>
          </p:cNvSpPr>
          <p:nvPr/>
        </p:nvSpPr>
        <p:spPr bwMode="auto">
          <a:xfrm>
            <a:off x="5867400" y="1752600"/>
            <a:ext cx="2374900" cy="369888"/>
          </a:xfrm>
          <a:prstGeom prst="rect">
            <a:avLst/>
          </a:prstGeom>
          <a:noFill/>
          <a:ln w="9525">
            <a:noFill/>
            <a:miter lim="800000"/>
            <a:headEnd/>
            <a:tailEnd/>
          </a:ln>
        </p:spPr>
        <p:txBody>
          <a:bodyPr wrap="none">
            <a:spAutoFit/>
          </a:bodyPr>
          <a:lstStyle/>
          <a:p>
            <a:r>
              <a:rPr lang="en-US">
                <a:latin typeface="Calibri" pitchFamily="34" charset="0"/>
              </a:rPr>
              <a:t>Choose the Orientation</a:t>
            </a:r>
          </a:p>
        </p:txBody>
      </p:sp>
      <p:sp>
        <p:nvSpPr>
          <p:cNvPr id="71686" name="Rectangle 9"/>
          <p:cNvSpPr>
            <a:spLocks noChangeArrowheads="1"/>
          </p:cNvSpPr>
          <p:nvPr/>
        </p:nvSpPr>
        <p:spPr bwMode="auto">
          <a:xfrm>
            <a:off x="685800" y="3276600"/>
            <a:ext cx="1925638" cy="369888"/>
          </a:xfrm>
          <a:prstGeom prst="rect">
            <a:avLst/>
          </a:prstGeom>
          <a:noFill/>
          <a:ln w="9525">
            <a:noFill/>
            <a:miter lim="800000"/>
            <a:headEnd/>
            <a:tailEnd/>
          </a:ln>
        </p:spPr>
        <p:txBody>
          <a:bodyPr wrap="none">
            <a:spAutoFit/>
          </a:bodyPr>
          <a:lstStyle/>
          <a:p>
            <a:r>
              <a:rPr lang="en-US">
                <a:latin typeface="Calibri" pitchFamily="34" charset="0"/>
              </a:rPr>
              <a:t>Choose the Layout</a:t>
            </a:r>
          </a:p>
        </p:txBody>
      </p:sp>
      <p:cxnSp>
        <p:nvCxnSpPr>
          <p:cNvPr id="12" name="Straight Arrow Connector 11"/>
          <p:cNvCxnSpPr/>
          <p:nvPr/>
        </p:nvCxnSpPr>
        <p:spPr>
          <a:xfrm rot="5400000">
            <a:off x="6781801" y="2667000"/>
            <a:ext cx="1066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3429000"/>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689" name="Rectangle 15"/>
          <p:cNvSpPr>
            <a:spLocks noChangeArrowheads="1"/>
          </p:cNvSpPr>
          <p:nvPr/>
        </p:nvSpPr>
        <p:spPr bwMode="auto">
          <a:xfrm>
            <a:off x="685800" y="5105400"/>
            <a:ext cx="1927225" cy="923925"/>
          </a:xfrm>
          <a:prstGeom prst="rect">
            <a:avLst/>
          </a:prstGeom>
          <a:noFill/>
          <a:ln w="9525">
            <a:noFill/>
            <a:miter lim="800000"/>
            <a:headEnd/>
            <a:tailEnd/>
          </a:ln>
        </p:spPr>
        <p:txBody>
          <a:bodyPr wrap="none">
            <a:spAutoFit/>
          </a:bodyPr>
          <a:lstStyle/>
          <a:p>
            <a:r>
              <a:rPr lang="en-US">
                <a:latin typeface="Calibri" pitchFamily="34" charset="0"/>
              </a:rPr>
              <a:t>Adjust field widths</a:t>
            </a:r>
            <a:br>
              <a:rPr lang="en-US">
                <a:latin typeface="Calibri" pitchFamily="34" charset="0"/>
              </a:rPr>
            </a:br>
            <a:r>
              <a:rPr lang="en-US">
                <a:latin typeface="Calibri" pitchFamily="34" charset="0"/>
              </a:rPr>
              <a:t>so fields fit on one</a:t>
            </a:r>
            <a:br>
              <a:rPr lang="en-US">
                <a:latin typeface="Calibri" pitchFamily="34" charset="0"/>
              </a:rPr>
            </a:br>
            <a:r>
              <a:rPr lang="en-US">
                <a:latin typeface="Calibri" pitchFamily="34" charset="0"/>
              </a:rPr>
              <a:t>page wide.</a:t>
            </a:r>
          </a:p>
        </p:txBody>
      </p:sp>
      <p:cxnSp>
        <p:nvCxnSpPr>
          <p:cNvPr id="18" name="Straight Arrow Connector 17"/>
          <p:cNvCxnSpPr/>
          <p:nvPr/>
        </p:nvCxnSpPr>
        <p:spPr>
          <a:xfrm>
            <a:off x="2667000" y="5334000"/>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7"/>
          <p:cNvSpPr>
            <a:spLocks noGrp="1"/>
          </p:cNvSpPr>
          <p:nvPr>
            <p:ph type="title"/>
          </p:nvPr>
        </p:nvSpPr>
        <p:spPr/>
        <p:txBody>
          <a:bodyPr/>
          <a:lstStyle/>
          <a:p>
            <a:r>
              <a:rPr lang="en-US" smtClean="0"/>
              <a:t>Save and Name the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7373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5A7A0-306C-420F-A6D8-01C74AD20370}" type="slidenum">
              <a:rPr lang="en-US"/>
              <a:pPr fontAlgn="base">
                <a:spcBef>
                  <a:spcPct val="0"/>
                </a:spcBef>
                <a:spcAft>
                  <a:spcPct val="0"/>
                </a:spcAft>
              </a:pPr>
              <a:t>33</a:t>
            </a:fld>
            <a:endParaRPr lang="en-US"/>
          </a:p>
        </p:txBody>
      </p:sp>
      <p:pic>
        <p:nvPicPr>
          <p:cNvPr id="73732" name="Picture 2"/>
          <p:cNvPicPr>
            <a:picLocks noChangeAspect="1" noChangeArrowheads="1"/>
          </p:cNvPicPr>
          <p:nvPr/>
        </p:nvPicPr>
        <p:blipFill>
          <a:blip r:embed="rId3"/>
          <a:srcRect/>
          <a:stretch>
            <a:fillRect/>
          </a:stretch>
        </p:blipFill>
        <p:spPr bwMode="auto">
          <a:xfrm>
            <a:off x="3886200" y="2514600"/>
            <a:ext cx="4724400" cy="3552825"/>
          </a:xfrm>
          <a:prstGeom prst="rect">
            <a:avLst/>
          </a:prstGeom>
          <a:noFill/>
          <a:ln w="9525">
            <a:noFill/>
            <a:miter lim="800000"/>
            <a:headEnd/>
            <a:tailEnd/>
          </a:ln>
        </p:spPr>
      </p:pic>
      <p:sp>
        <p:nvSpPr>
          <p:cNvPr id="73733" name="Rectangle 6"/>
          <p:cNvSpPr>
            <a:spLocks noChangeArrowheads="1"/>
          </p:cNvSpPr>
          <p:nvPr/>
        </p:nvSpPr>
        <p:spPr bwMode="auto">
          <a:xfrm>
            <a:off x="5562600" y="1676400"/>
            <a:ext cx="2022475" cy="369888"/>
          </a:xfrm>
          <a:prstGeom prst="rect">
            <a:avLst/>
          </a:prstGeom>
          <a:noFill/>
          <a:ln w="9525">
            <a:noFill/>
            <a:miter lim="800000"/>
            <a:headEnd/>
            <a:tailEnd/>
          </a:ln>
        </p:spPr>
        <p:txBody>
          <a:bodyPr wrap="none">
            <a:spAutoFit/>
          </a:bodyPr>
          <a:lstStyle/>
          <a:p>
            <a:r>
              <a:rPr lang="en-US">
                <a:latin typeface="Calibri" pitchFamily="34" charset="0"/>
              </a:rPr>
              <a:t>Type a report name</a:t>
            </a:r>
          </a:p>
        </p:txBody>
      </p:sp>
      <p:sp>
        <p:nvSpPr>
          <p:cNvPr id="73734" name="Rectangle 9"/>
          <p:cNvSpPr>
            <a:spLocks noChangeArrowheads="1"/>
          </p:cNvSpPr>
          <p:nvPr/>
        </p:nvSpPr>
        <p:spPr bwMode="auto">
          <a:xfrm>
            <a:off x="990600" y="5029200"/>
            <a:ext cx="2438400" cy="646113"/>
          </a:xfrm>
          <a:prstGeom prst="rect">
            <a:avLst/>
          </a:prstGeom>
          <a:noFill/>
          <a:ln w="9525">
            <a:noFill/>
            <a:miter lim="800000"/>
            <a:headEnd/>
            <a:tailEnd/>
          </a:ln>
        </p:spPr>
        <p:txBody>
          <a:bodyPr>
            <a:spAutoFit/>
          </a:bodyPr>
          <a:lstStyle/>
          <a:p>
            <a:r>
              <a:rPr lang="en-US">
                <a:latin typeface="Calibri" pitchFamily="34" charset="0"/>
              </a:rPr>
              <a:t>Click Finish to see a</a:t>
            </a:r>
          </a:p>
          <a:p>
            <a:r>
              <a:rPr lang="en-US">
                <a:latin typeface="Calibri" pitchFamily="34" charset="0"/>
              </a:rPr>
              <a:t>preview of the report</a:t>
            </a:r>
          </a:p>
        </p:txBody>
      </p:sp>
      <p:cxnSp>
        <p:nvCxnSpPr>
          <p:cNvPr id="16" name="Straight Connector 15"/>
          <p:cNvCxnSpPr/>
          <p:nvPr/>
        </p:nvCxnSpPr>
        <p:spPr>
          <a:xfrm>
            <a:off x="2971800" y="5334000"/>
            <a:ext cx="502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847013" y="5486400"/>
            <a:ext cx="3063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830888" y="2552700"/>
            <a:ext cx="11414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38" name="Rectangle 22"/>
          <p:cNvSpPr>
            <a:spLocks noChangeArrowheads="1"/>
          </p:cNvSpPr>
          <p:nvPr/>
        </p:nvSpPr>
        <p:spPr bwMode="auto">
          <a:xfrm>
            <a:off x="1066800" y="3962400"/>
            <a:ext cx="2438400" cy="923925"/>
          </a:xfrm>
          <a:prstGeom prst="rect">
            <a:avLst/>
          </a:prstGeom>
          <a:noFill/>
          <a:ln w="9525">
            <a:noFill/>
            <a:miter lim="800000"/>
            <a:headEnd/>
            <a:tailEnd/>
          </a:ln>
        </p:spPr>
        <p:txBody>
          <a:bodyPr>
            <a:spAutoFit/>
          </a:bodyPr>
          <a:lstStyle/>
          <a:p>
            <a:r>
              <a:rPr lang="en-US">
                <a:latin typeface="Calibri" pitchFamily="34" charset="0"/>
              </a:rPr>
              <a:t>Click Preview the report</a:t>
            </a:r>
            <a:br>
              <a:rPr lang="en-US">
                <a:latin typeface="Calibri" pitchFamily="34" charset="0"/>
              </a:rPr>
            </a:br>
            <a:r>
              <a:rPr lang="en-US">
                <a:latin typeface="Calibri" pitchFamily="34" charset="0"/>
              </a:rPr>
              <a:t>to see what the report</a:t>
            </a:r>
            <a:br>
              <a:rPr lang="en-US">
                <a:latin typeface="Calibri" pitchFamily="34" charset="0"/>
              </a:rPr>
            </a:br>
            <a:r>
              <a:rPr lang="en-US">
                <a:latin typeface="Calibri" pitchFamily="34" charset="0"/>
              </a:rPr>
              <a:t>will look like</a:t>
            </a:r>
          </a:p>
        </p:txBody>
      </p:sp>
      <p:cxnSp>
        <p:nvCxnSpPr>
          <p:cNvPr id="25" name="Straight Arrow Connector 24"/>
          <p:cNvCxnSpPr/>
          <p:nvPr/>
        </p:nvCxnSpPr>
        <p:spPr>
          <a:xfrm>
            <a:off x="3429000" y="4572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7"/>
          <p:cNvSpPr>
            <a:spLocks noGrp="1"/>
          </p:cNvSpPr>
          <p:nvPr>
            <p:ph type="title"/>
          </p:nvPr>
        </p:nvSpPr>
        <p:spPr/>
        <p:txBody>
          <a:bodyPr/>
          <a:lstStyle/>
          <a:p>
            <a:r>
              <a:rPr lang="en-US" smtClean="0"/>
              <a:t>Previewing the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7577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370DD-EB68-486A-AD21-5FFCFEDD1674}" type="slidenum">
              <a:rPr lang="en-US"/>
              <a:pPr fontAlgn="base">
                <a:spcBef>
                  <a:spcPct val="0"/>
                </a:spcBef>
                <a:spcAft>
                  <a:spcPct val="0"/>
                </a:spcAft>
              </a:pPr>
              <a:t>34</a:t>
            </a:fld>
            <a:endParaRPr lang="en-US"/>
          </a:p>
        </p:txBody>
      </p:sp>
      <p:pic>
        <p:nvPicPr>
          <p:cNvPr id="75780" name="Picture 2"/>
          <p:cNvPicPr>
            <a:picLocks noGrp="1" noChangeAspect="1" noChangeArrowheads="1"/>
          </p:cNvPicPr>
          <p:nvPr>
            <p:ph idx="1"/>
          </p:nvPr>
        </p:nvPicPr>
        <p:blipFill>
          <a:blip r:embed="rId3"/>
          <a:srcRect/>
          <a:stretch>
            <a:fillRect/>
          </a:stretch>
        </p:blipFill>
        <p:spPr>
          <a:xfrm>
            <a:off x="1123950" y="1600200"/>
            <a:ext cx="6896100"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7"/>
          <p:cNvSpPr>
            <a:spLocks noGrp="1"/>
          </p:cNvSpPr>
          <p:nvPr>
            <p:ph type="title"/>
          </p:nvPr>
        </p:nvSpPr>
        <p:spPr/>
        <p:txBody>
          <a:bodyPr/>
          <a:lstStyle/>
          <a:p>
            <a:r>
              <a:rPr lang="en-US" smtClean="0"/>
              <a:t>Use the Label Wizard</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7782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4AB45C-8C00-4CE7-A813-3944B2EA31DD}" type="slidenum">
              <a:rPr lang="en-US"/>
              <a:pPr fontAlgn="base">
                <a:spcBef>
                  <a:spcPct val="0"/>
                </a:spcBef>
                <a:spcAft>
                  <a:spcPct val="0"/>
                </a:spcAft>
              </a:pPr>
              <a:t>35</a:t>
            </a:fld>
            <a:endParaRPr lang="en-US"/>
          </a:p>
        </p:txBody>
      </p:sp>
      <p:pic>
        <p:nvPicPr>
          <p:cNvPr id="77828" name="Picture 2"/>
          <p:cNvPicPr>
            <a:picLocks noGrp="1" noChangeAspect="1" noChangeArrowheads="1"/>
          </p:cNvPicPr>
          <p:nvPr>
            <p:ph idx="1"/>
          </p:nvPr>
        </p:nvPicPr>
        <p:blipFill>
          <a:blip r:embed="rId3"/>
          <a:srcRect/>
          <a:stretch>
            <a:fillRect/>
          </a:stretch>
        </p:blipFill>
        <p:spPr>
          <a:xfrm>
            <a:off x="1143000" y="1708150"/>
            <a:ext cx="7010400" cy="440531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7"/>
          <p:cNvSpPr>
            <a:spLocks noGrp="1"/>
          </p:cNvSpPr>
          <p:nvPr>
            <p:ph type="title"/>
          </p:nvPr>
        </p:nvSpPr>
        <p:spPr/>
        <p:txBody>
          <a:bodyPr/>
          <a:lstStyle/>
          <a:p>
            <a:r>
              <a:rPr lang="en-US" smtClean="0"/>
              <a:t>Modifying a Report</a:t>
            </a:r>
          </a:p>
        </p:txBody>
      </p:sp>
      <p:sp>
        <p:nvSpPr>
          <p:cNvPr id="79874" name="Content Placeholder 8"/>
          <p:cNvSpPr>
            <a:spLocks noGrp="1"/>
          </p:cNvSpPr>
          <p:nvPr>
            <p:ph idx="1"/>
          </p:nvPr>
        </p:nvSpPr>
        <p:spPr/>
        <p:txBody>
          <a:bodyPr/>
          <a:lstStyle/>
          <a:p>
            <a:r>
              <a:rPr lang="en-US" smtClean="0"/>
              <a:t>Add a Field to a Report</a:t>
            </a:r>
          </a:p>
          <a:p>
            <a:pPr lvl="1"/>
            <a:r>
              <a:rPr lang="en-US" smtClean="0"/>
              <a:t>Tabular layout</a:t>
            </a:r>
          </a:p>
          <a:p>
            <a:pPr lvl="1"/>
            <a:r>
              <a:rPr lang="en-US" smtClean="0"/>
              <a:t>Stacked layout</a:t>
            </a:r>
          </a:p>
          <a:p>
            <a:r>
              <a:rPr lang="en-US" smtClean="0"/>
              <a:t>Delete a Field from a Report</a:t>
            </a:r>
          </a:p>
          <a:p>
            <a:pPr lvl="1"/>
            <a:r>
              <a:rPr lang="en-US" smtClean="0"/>
              <a:t>Tabular layout</a:t>
            </a:r>
          </a:p>
          <a:p>
            <a:pPr lvl="1"/>
            <a:r>
              <a:rPr lang="en-US" smtClean="0"/>
              <a:t>Stacked layout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798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2BC1C3-052F-4019-8769-660994CE5671}" type="slidenum">
              <a:rPr lang="en-US"/>
              <a:pPr fontAlgn="base">
                <a:spcBef>
                  <a:spcPct val="0"/>
                </a:spcBef>
                <a:spcAft>
                  <a:spcPct val="0"/>
                </a:spcAft>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7"/>
          <p:cNvSpPr>
            <a:spLocks noGrp="1"/>
          </p:cNvSpPr>
          <p:nvPr>
            <p:ph type="title"/>
          </p:nvPr>
        </p:nvSpPr>
        <p:spPr/>
        <p:txBody>
          <a:bodyPr/>
          <a:lstStyle/>
          <a:p>
            <a:r>
              <a:rPr lang="en-US" smtClean="0"/>
              <a:t>Modifying a Report (continued)</a:t>
            </a:r>
          </a:p>
        </p:txBody>
      </p:sp>
      <p:sp>
        <p:nvSpPr>
          <p:cNvPr id="81922" name="Content Placeholder 8"/>
          <p:cNvSpPr>
            <a:spLocks noGrp="1"/>
          </p:cNvSpPr>
          <p:nvPr>
            <p:ph idx="1"/>
          </p:nvPr>
        </p:nvSpPr>
        <p:spPr/>
        <p:txBody>
          <a:bodyPr/>
          <a:lstStyle/>
          <a:p>
            <a:r>
              <a:rPr lang="en-US" smtClean="0"/>
              <a:t>Work with Report Layout Control</a:t>
            </a:r>
          </a:p>
          <a:p>
            <a:r>
              <a:rPr lang="en-US" smtClean="0"/>
              <a:t>Adjust Column Widths in a report</a:t>
            </a:r>
          </a:p>
          <a:p>
            <a:r>
              <a:rPr lang="en-US" smtClean="0"/>
              <a:t>Add a Theme to a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819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7E4B0E-2050-46C9-A547-EF12B85BBA88}" type="slidenum">
              <a:rPr lang="en-US"/>
              <a:pPr fontAlgn="base">
                <a:spcBef>
                  <a:spcPct val="0"/>
                </a:spcBef>
                <a:spcAft>
                  <a:spcPct val="0"/>
                </a:spcAft>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7"/>
          <p:cNvSpPr>
            <a:spLocks noGrp="1"/>
          </p:cNvSpPr>
          <p:nvPr>
            <p:ph type="title"/>
          </p:nvPr>
        </p:nvSpPr>
        <p:spPr/>
        <p:txBody>
          <a:bodyPr/>
          <a:lstStyle/>
          <a:p>
            <a:r>
              <a:rPr lang="en-US" smtClean="0"/>
              <a:t>Sorting Records in a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8397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F5CBE-941F-4EEE-8DB7-24FC7B4D1819}" type="slidenum">
              <a:rPr lang="en-US"/>
              <a:pPr fontAlgn="base">
                <a:spcBef>
                  <a:spcPct val="0"/>
                </a:spcBef>
                <a:spcAft>
                  <a:spcPct val="0"/>
                </a:spcAft>
              </a:pPr>
              <a:t>38</a:t>
            </a:fld>
            <a:endParaRPr lang="en-US"/>
          </a:p>
        </p:txBody>
      </p:sp>
      <p:pic>
        <p:nvPicPr>
          <p:cNvPr id="83972" name="Picture 2"/>
          <p:cNvPicPr>
            <a:picLocks noGrp="1" noChangeAspect="1" noChangeArrowheads="1"/>
          </p:cNvPicPr>
          <p:nvPr>
            <p:ph idx="1"/>
          </p:nvPr>
        </p:nvPicPr>
        <p:blipFill>
          <a:blip r:embed="rId3"/>
          <a:srcRect/>
          <a:stretch>
            <a:fillRect/>
          </a:stretch>
        </p:blipFill>
        <p:spPr>
          <a:xfrm>
            <a:off x="2743200" y="1828800"/>
            <a:ext cx="6034088" cy="4525963"/>
          </a:xfrm>
        </p:spPr>
      </p:pic>
      <p:sp>
        <p:nvSpPr>
          <p:cNvPr id="83973" name="Rectangle 9"/>
          <p:cNvSpPr>
            <a:spLocks noChangeArrowheads="1"/>
          </p:cNvSpPr>
          <p:nvPr/>
        </p:nvSpPr>
        <p:spPr bwMode="auto">
          <a:xfrm>
            <a:off x="381000" y="4419600"/>
            <a:ext cx="2209800" cy="646113"/>
          </a:xfrm>
          <a:prstGeom prst="rect">
            <a:avLst/>
          </a:prstGeom>
          <a:noFill/>
          <a:ln w="9525">
            <a:noFill/>
            <a:miter lim="800000"/>
            <a:headEnd/>
            <a:tailEnd/>
          </a:ln>
        </p:spPr>
        <p:txBody>
          <a:bodyPr>
            <a:spAutoFit/>
          </a:bodyPr>
          <a:lstStyle/>
          <a:p>
            <a:r>
              <a:rPr lang="en-US">
                <a:latin typeface="Calibri" pitchFamily="34" charset="0"/>
              </a:rPr>
              <a:t>Select FirstName for</a:t>
            </a:r>
          </a:p>
          <a:p>
            <a:r>
              <a:rPr lang="en-US">
                <a:latin typeface="Calibri" pitchFamily="34" charset="0"/>
              </a:rPr>
              <a:t>the second sort</a:t>
            </a:r>
          </a:p>
        </p:txBody>
      </p:sp>
      <p:sp>
        <p:nvSpPr>
          <p:cNvPr id="83974" name="Rectangle 10"/>
          <p:cNvSpPr>
            <a:spLocks noChangeArrowheads="1"/>
          </p:cNvSpPr>
          <p:nvPr/>
        </p:nvSpPr>
        <p:spPr bwMode="auto">
          <a:xfrm>
            <a:off x="457200" y="5486400"/>
            <a:ext cx="1676400" cy="646113"/>
          </a:xfrm>
          <a:prstGeom prst="rect">
            <a:avLst/>
          </a:prstGeom>
          <a:noFill/>
          <a:ln w="9525">
            <a:noFill/>
            <a:miter lim="800000"/>
            <a:headEnd/>
            <a:tailEnd/>
          </a:ln>
        </p:spPr>
        <p:txBody>
          <a:bodyPr>
            <a:spAutoFit/>
          </a:bodyPr>
          <a:lstStyle/>
          <a:p>
            <a:r>
              <a:rPr lang="en-US">
                <a:latin typeface="Calibri" pitchFamily="34" charset="0"/>
              </a:rPr>
              <a:t>LastName is the first sort</a:t>
            </a:r>
          </a:p>
        </p:txBody>
      </p:sp>
      <p:cxnSp>
        <p:nvCxnSpPr>
          <p:cNvPr id="14" name="Straight Arrow Connector 13"/>
          <p:cNvCxnSpPr/>
          <p:nvPr/>
        </p:nvCxnSpPr>
        <p:spPr>
          <a:xfrm>
            <a:off x="2362200" y="4648200"/>
            <a:ext cx="1600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ight Bracket 14"/>
          <p:cNvSpPr/>
          <p:nvPr/>
        </p:nvSpPr>
        <p:spPr>
          <a:xfrm rot="16200000">
            <a:off x="2209800" y="4191000"/>
            <a:ext cx="304800" cy="2286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7" name="Straight Arrow Connector 16"/>
          <p:cNvCxnSpPr/>
          <p:nvPr/>
        </p:nvCxnSpPr>
        <p:spPr>
          <a:xfrm rot="5400000">
            <a:off x="3315494" y="53713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7"/>
          <p:cNvSpPr>
            <a:spLocks noGrp="1"/>
          </p:cNvSpPr>
          <p:nvPr>
            <p:ph type="title"/>
          </p:nvPr>
        </p:nvSpPr>
        <p:spPr/>
        <p:txBody>
          <a:bodyPr/>
          <a:lstStyle/>
          <a:p>
            <a:r>
              <a:rPr lang="en-US" smtClean="0"/>
              <a:t>Identifying Report Sections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8601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5BF51-96CD-4810-9347-D1E724791408}" type="slidenum">
              <a:rPr lang="en-US"/>
              <a:pPr fontAlgn="base">
                <a:spcBef>
                  <a:spcPct val="0"/>
                </a:spcBef>
                <a:spcAft>
                  <a:spcPct val="0"/>
                </a:spcAft>
              </a:pPr>
              <a:t>39</a:t>
            </a:fld>
            <a:endParaRPr lang="en-US"/>
          </a:p>
        </p:txBody>
      </p:sp>
      <p:pic>
        <p:nvPicPr>
          <p:cNvPr id="86020" name="Picture 2"/>
          <p:cNvPicPr>
            <a:picLocks noChangeAspect="1" noChangeArrowheads="1"/>
          </p:cNvPicPr>
          <p:nvPr/>
        </p:nvPicPr>
        <p:blipFill>
          <a:blip r:embed="rId3"/>
          <a:srcRect/>
          <a:stretch>
            <a:fillRect/>
          </a:stretch>
        </p:blipFill>
        <p:spPr bwMode="auto">
          <a:xfrm>
            <a:off x="2362200" y="1524000"/>
            <a:ext cx="6477000" cy="4857750"/>
          </a:xfrm>
          <a:prstGeom prst="rect">
            <a:avLst/>
          </a:prstGeom>
          <a:noFill/>
          <a:ln w="9525">
            <a:noFill/>
            <a:miter lim="800000"/>
            <a:headEnd/>
            <a:tailEnd/>
          </a:ln>
        </p:spPr>
      </p:pic>
      <p:sp>
        <p:nvSpPr>
          <p:cNvPr id="86021" name="Rectangle 9"/>
          <p:cNvSpPr>
            <a:spLocks noChangeArrowheads="1"/>
          </p:cNvSpPr>
          <p:nvPr/>
        </p:nvSpPr>
        <p:spPr bwMode="auto">
          <a:xfrm>
            <a:off x="609600" y="2590800"/>
            <a:ext cx="1600200" cy="381000"/>
          </a:xfrm>
          <a:prstGeom prst="rect">
            <a:avLst/>
          </a:prstGeom>
          <a:noFill/>
          <a:ln w="9525">
            <a:noFill/>
            <a:miter lim="800000"/>
            <a:headEnd/>
            <a:tailEnd/>
          </a:ln>
        </p:spPr>
        <p:txBody>
          <a:bodyPr>
            <a:spAutoFit/>
          </a:bodyPr>
          <a:lstStyle/>
          <a:p>
            <a:r>
              <a:rPr lang="en-US">
                <a:latin typeface="Calibri" pitchFamily="34" charset="0"/>
              </a:rPr>
              <a:t>Report header</a:t>
            </a:r>
          </a:p>
        </p:txBody>
      </p:sp>
      <p:sp>
        <p:nvSpPr>
          <p:cNvPr id="86022" name="Rectangle 10"/>
          <p:cNvSpPr>
            <a:spLocks noChangeArrowheads="1"/>
          </p:cNvSpPr>
          <p:nvPr/>
        </p:nvSpPr>
        <p:spPr bwMode="auto">
          <a:xfrm>
            <a:off x="609600" y="2971800"/>
            <a:ext cx="1349375" cy="369888"/>
          </a:xfrm>
          <a:prstGeom prst="rect">
            <a:avLst/>
          </a:prstGeom>
          <a:noFill/>
          <a:ln w="9525">
            <a:noFill/>
            <a:miter lim="800000"/>
            <a:headEnd/>
            <a:tailEnd/>
          </a:ln>
        </p:spPr>
        <p:txBody>
          <a:bodyPr wrap="none">
            <a:spAutoFit/>
          </a:bodyPr>
          <a:lstStyle/>
          <a:p>
            <a:r>
              <a:rPr lang="en-US">
                <a:latin typeface="Calibri" pitchFamily="34" charset="0"/>
              </a:rPr>
              <a:t>Page header</a:t>
            </a:r>
          </a:p>
        </p:txBody>
      </p:sp>
      <p:sp>
        <p:nvSpPr>
          <p:cNvPr id="86023" name="Rectangle 11"/>
          <p:cNvSpPr>
            <a:spLocks noChangeArrowheads="1"/>
          </p:cNvSpPr>
          <p:nvPr/>
        </p:nvSpPr>
        <p:spPr bwMode="auto">
          <a:xfrm>
            <a:off x="609600" y="3352800"/>
            <a:ext cx="731838" cy="369888"/>
          </a:xfrm>
          <a:prstGeom prst="rect">
            <a:avLst/>
          </a:prstGeom>
          <a:noFill/>
          <a:ln w="9525">
            <a:noFill/>
            <a:miter lim="800000"/>
            <a:headEnd/>
            <a:tailEnd/>
          </a:ln>
        </p:spPr>
        <p:txBody>
          <a:bodyPr wrap="none">
            <a:spAutoFit/>
          </a:bodyPr>
          <a:lstStyle/>
          <a:p>
            <a:r>
              <a:rPr lang="en-US">
                <a:latin typeface="Calibri" pitchFamily="34" charset="0"/>
              </a:rPr>
              <a:t>Detail</a:t>
            </a:r>
          </a:p>
        </p:txBody>
      </p:sp>
      <p:sp>
        <p:nvSpPr>
          <p:cNvPr id="86024" name="Rectangle 12"/>
          <p:cNvSpPr>
            <a:spLocks noChangeArrowheads="1"/>
          </p:cNvSpPr>
          <p:nvPr/>
        </p:nvSpPr>
        <p:spPr bwMode="auto">
          <a:xfrm>
            <a:off x="609600" y="3733800"/>
            <a:ext cx="1263650" cy="369888"/>
          </a:xfrm>
          <a:prstGeom prst="rect">
            <a:avLst/>
          </a:prstGeom>
          <a:noFill/>
          <a:ln w="9525">
            <a:noFill/>
            <a:miter lim="800000"/>
            <a:headEnd/>
            <a:tailEnd/>
          </a:ln>
        </p:spPr>
        <p:txBody>
          <a:bodyPr wrap="none">
            <a:spAutoFit/>
          </a:bodyPr>
          <a:lstStyle/>
          <a:p>
            <a:r>
              <a:rPr lang="en-US">
                <a:latin typeface="Calibri" pitchFamily="34" charset="0"/>
              </a:rPr>
              <a:t>Page footer</a:t>
            </a:r>
          </a:p>
        </p:txBody>
      </p:sp>
      <p:sp>
        <p:nvSpPr>
          <p:cNvPr id="86025" name="Rectangle 13"/>
          <p:cNvSpPr>
            <a:spLocks noChangeArrowheads="1"/>
          </p:cNvSpPr>
          <p:nvPr/>
        </p:nvSpPr>
        <p:spPr bwMode="auto">
          <a:xfrm>
            <a:off x="609600" y="4191000"/>
            <a:ext cx="1454150" cy="369888"/>
          </a:xfrm>
          <a:prstGeom prst="rect">
            <a:avLst/>
          </a:prstGeom>
          <a:noFill/>
          <a:ln w="9525">
            <a:noFill/>
            <a:miter lim="800000"/>
            <a:headEnd/>
            <a:tailEnd/>
          </a:ln>
        </p:spPr>
        <p:txBody>
          <a:bodyPr wrap="none">
            <a:spAutoFit/>
          </a:bodyPr>
          <a:lstStyle/>
          <a:p>
            <a:r>
              <a:rPr lang="en-US">
                <a:latin typeface="Calibri" pitchFamily="34" charset="0"/>
              </a:rPr>
              <a:t>Report footer</a:t>
            </a:r>
          </a:p>
        </p:txBody>
      </p:sp>
      <p:cxnSp>
        <p:nvCxnSpPr>
          <p:cNvPr id="16" name="Straight Arrow Connector 15"/>
          <p:cNvCxnSpPr>
            <a:stCxn id="86025" idx="3"/>
          </p:cNvCxnSpPr>
          <p:nvPr/>
        </p:nvCxnSpPr>
        <p:spPr>
          <a:xfrm flipV="1">
            <a:off x="2063750" y="4114800"/>
            <a:ext cx="755650" cy="26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6024" idx="3"/>
          </p:cNvCxnSpPr>
          <p:nvPr/>
        </p:nvCxnSpPr>
        <p:spPr>
          <a:xfrm flipV="1">
            <a:off x="1873250" y="3810000"/>
            <a:ext cx="793750"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6023" idx="3"/>
          </p:cNvCxnSpPr>
          <p:nvPr/>
        </p:nvCxnSpPr>
        <p:spPr>
          <a:xfrm>
            <a:off x="1341438" y="3536950"/>
            <a:ext cx="1325562"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6022" idx="3"/>
          </p:cNvCxnSpPr>
          <p:nvPr/>
        </p:nvCxnSpPr>
        <p:spPr>
          <a:xfrm>
            <a:off x="1958975" y="3155950"/>
            <a:ext cx="708025" cy="19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6021" idx="3"/>
          </p:cNvCxnSpPr>
          <p:nvPr/>
        </p:nvCxnSpPr>
        <p:spPr>
          <a:xfrm>
            <a:off x="2209800" y="2781300"/>
            <a:ext cx="609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7"/>
          <p:cNvSpPr>
            <a:spLocks noGrp="1"/>
          </p:cNvSpPr>
          <p:nvPr>
            <p:ph type="title"/>
          </p:nvPr>
        </p:nvSpPr>
        <p:spPr/>
        <p:txBody>
          <a:bodyPr/>
          <a:lstStyle/>
          <a:p>
            <a:r>
              <a:rPr lang="en-US" smtClean="0"/>
              <a:t>Form Basics</a:t>
            </a:r>
          </a:p>
        </p:txBody>
      </p:sp>
      <p:sp>
        <p:nvSpPr>
          <p:cNvPr id="14338" name="Content Placeholder 8"/>
          <p:cNvSpPr>
            <a:spLocks noGrp="1"/>
          </p:cNvSpPr>
          <p:nvPr>
            <p:ph idx="1"/>
          </p:nvPr>
        </p:nvSpPr>
        <p:spPr/>
        <p:txBody>
          <a:bodyPr/>
          <a:lstStyle/>
          <a:p>
            <a:r>
              <a:rPr lang="en-US" smtClean="0"/>
              <a:t>Forms </a:t>
            </a:r>
            <a:r>
              <a:rPr lang="en-US" smtClean="0">
                <a:latin typeface="Times New Roman" pitchFamily="18" charset="0"/>
                <a:cs typeface="Times New Roman" pitchFamily="18" charset="0"/>
              </a:rPr>
              <a:t>—</a:t>
            </a:r>
            <a:r>
              <a:rPr lang="en-US" smtClean="0">
                <a:cs typeface="Times New Roman" pitchFamily="18" charset="0"/>
              </a:rPr>
              <a:t> database objects used to add data into a table</a:t>
            </a:r>
            <a:endParaRPr lang="en-US" smtClean="0"/>
          </a:p>
          <a:p>
            <a:r>
              <a:rPr lang="en-US" smtClean="0"/>
              <a:t>Reasons to use forms rather than tables</a:t>
            </a:r>
          </a:p>
          <a:p>
            <a:pPr marL="914400" lvl="1" indent="-514350">
              <a:buFont typeface="Calibri" pitchFamily="34" charset="0"/>
              <a:buAutoNum type="arabicPeriod"/>
            </a:pPr>
            <a:r>
              <a:rPr lang="en-US" smtClean="0"/>
              <a:t>Less likely to edit the wrong record by mistake</a:t>
            </a:r>
          </a:p>
          <a:p>
            <a:pPr marL="914400" lvl="1" indent="-514350">
              <a:buFont typeface="Calibri" pitchFamily="34" charset="0"/>
              <a:buAutoNum type="arabicPeriod"/>
            </a:pPr>
            <a:r>
              <a:rPr lang="en-US" smtClean="0"/>
              <a:t>Can show data from more than one table simultaneously</a:t>
            </a:r>
          </a:p>
          <a:p>
            <a:pPr marL="914400" lvl="1" indent="-514350">
              <a:buFont typeface="Calibri" pitchFamily="34" charset="0"/>
              <a:buAutoNum type="arabicPeriod"/>
            </a:pPr>
            <a:r>
              <a:rPr lang="en-US" smtClean="0"/>
              <a:t>Can create Access forms to match paper forms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434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6CF100-9223-463F-842C-98C228309B24}" type="slidenum">
              <a:rPr lang="en-US"/>
              <a:pPr fontAlgn="base">
                <a:spcBef>
                  <a:spcPct val="0"/>
                </a:spcBef>
                <a:spcAft>
                  <a:spcPct val="0"/>
                </a:spcAft>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7"/>
          <p:cNvSpPr>
            <a:spLocks noGrp="1"/>
          </p:cNvSpPr>
          <p:nvPr>
            <p:ph type="title"/>
          </p:nvPr>
        </p:nvSpPr>
        <p:spPr/>
        <p:txBody>
          <a:bodyPr/>
          <a:lstStyle/>
          <a:p>
            <a:r>
              <a:rPr lang="en-US" smtClean="0"/>
              <a:t>Adding a Group Header/Footer</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8806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8DFB3C-3A5B-4E14-9FC1-48DA2A96E949}" type="slidenum">
              <a:rPr lang="en-US"/>
              <a:pPr fontAlgn="base">
                <a:spcBef>
                  <a:spcPct val="0"/>
                </a:spcBef>
                <a:spcAft>
                  <a:spcPct val="0"/>
                </a:spcAft>
              </a:pPr>
              <a:t>40</a:t>
            </a:fld>
            <a:endParaRPr lang="en-US"/>
          </a:p>
        </p:txBody>
      </p:sp>
      <p:pic>
        <p:nvPicPr>
          <p:cNvPr id="88068" name="Picture 2"/>
          <p:cNvPicPr>
            <a:picLocks noGrp="1" noChangeAspect="1" noChangeArrowheads="1"/>
          </p:cNvPicPr>
          <p:nvPr>
            <p:ph idx="1"/>
          </p:nvPr>
        </p:nvPicPr>
        <p:blipFill>
          <a:blip r:embed="rId3"/>
          <a:srcRect/>
          <a:stretch>
            <a:fillRect/>
          </a:stretch>
        </p:blipFill>
        <p:spPr>
          <a:xfrm>
            <a:off x="2667000" y="1676400"/>
            <a:ext cx="6034088" cy="4525963"/>
          </a:xfrm>
        </p:spPr>
      </p:pic>
      <p:sp>
        <p:nvSpPr>
          <p:cNvPr id="88069" name="Rectangle 6"/>
          <p:cNvSpPr>
            <a:spLocks noChangeArrowheads="1"/>
          </p:cNvSpPr>
          <p:nvPr/>
        </p:nvSpPr>
        <p:spPr bwMode="auto">
          <a:xfrm>
            <a:off x="381000" y="1828800"/>
            <a:ext cx="2133600" cy="646113"/>
          </a:xfrm>
          <a:prstGeom prst="rect">
            <a:avLst/>
          </a:prstGeom>
          <a:noFill/>
          <a:ln w="9525">
            <a:noFill/>
            <a:miter lim="800000"/>
            <a:headEnd/>
            <a:tailEnd/>
          </a:ln>
        </p:spPr>
        <p:txBody>
          <a:bodyPr>
            <a:spAutoFit/>
          </a:bodyPr>
          <a:lstStyle/>
          <a:p>
            <a:r>
              <a:rPr lang="en-US">
                <a:latin typeface="Calibri" pitchFamily="34" charset="0"/>
              </a:rPr>
              <a:t>Click Group &amp; Sort</a:t>
            </a:r>
          </a:p>
          <a:p>
            <a:r>
              <a:rPr lang="en-US">
                <a:latin typeface="Calibri" pitchFamily="34" charset="0"/>
              </a:rPr>
              <a:t>to add grouping</a:t>
            </a:r>
          </a:p>
        </p:txBody>
      </p:sp>
      <p:sp>
        <p:nvSpPr>
          <p:cNvPr id="88070" name="Rectangle 9"/>
          <p:cNvSpPr>
            <a:spLocks noChangeArrowheads="1"/>
          </p:cNvSpPr>
          <p:nvPr/>
        </p:nvSpPr>
        <p:spPr bwMode="auto">
          <a:xfrm>
            <a:off x="304800" y="2971800"/>
            <a:ext cx="2514600" cy="646113"/>
          </a:xfrm>
          <a:prstGeom prst="rect">
            <a:avLst/>
          </a:prstGeom>
          <a:noFill/>
          <a:ln w="9525">
            <a:noFill/>
            <a:miter lim="800000"/>
            <a:headEnd/>
            <a:tailEnd/>
          </a:ln>
        </p:spPr>
        <p:txBody>
          <a:bodyPr>
            <a:spAutoFit/>
          </a:bodyPr>
          <a:lstStyle/>
          <a:p>
            <a:r>
              <a:rPr lang="en-US">
                <a:latin typeface="Calibri" pitchFamily="34" charset="0"/>
              </a:rPr>
              <a:t>Specialization group</a:t>
            </a:r>
          </a:p>
          <a:p>
            <a:r>
              <a:rPr lang="en-US">
                <a:latin typeface="Calibri" pitchFamily="34" charset="0"/>
              </a:rPr>
              <a:t>header section</a:t>
            </a:r>
          </a:p>
        </p:txBody>
      </p:sp>
      <p:sp>
        <p:nvSpPr>
          <p:cNvPr id="88071" name="Rectangle 10"/>
          <p:cNvSpPr>
            <a:spLocks noChangeArrowheads="1"/>
          </p:cNvSpPr>
          <p:nvPr/>
        </p:nvSpPr>
        <p:spPr bwMode="auto">
          <a:xfrm>
            <a:off x="304800" y="3657600"/>
            <a:ext cx="2209800" cy="646113"/>
          </a:xfrm>
          <a:prstGeom prst="rect">
            <a:avLst/>
          </a:prstGeom>
          <a:noFill/>
          <a:ln w="9525">
            <a:noFill/>
            <a:miter lim="800000"/>
            <a:headEnd/>
            <a:tailEnd/>
          </a:ln>
        </p:spPr>
        <p:txBody>
          <a:bodyPr>
            <a:spAutoFit/>
          </a:bodyPr>
          <a:lstStyle/>
          <a:p>
            <a:r>
              <a:rPr lang="en-US">
                <a:latin typeface="Calibri" pitchFamily="34" charset="0"/>
              </a:rPr>
              <a:t>Specialization group</a:t>
            </a:r>
          </a:p>
          <a:p>
            <a:r>
              <a:rPr lang="en-US">
                <a:latin typeface="Calibri" pitchFamily="34" charset="0"/>
              </a:rPr>
              <a:t>footer section</a:t>
            </a:r>
          </a:p>
        </p:txBody>
      </p:sp>
      <p:sp>
        <p:nvSpPr>
          <p:cNvPr id="88072" name="Rectangle 11"/>
          <p:cNvSpPr>
            <a:spLocks noChangeArrowheads="1"/>
          </p:cNvSpPr>
          <p:nvPr/>
        </p:nvSpPr>
        <p:spPr bwMode="auto">
          <a:xfrm>
            <a:off x="381000" y="5105400"/>
            <a:ext cx="1828800" cy="923925"/>
          </a:xfrm>
          <a:prstGeom prst="rect">
            <a:avLst/>
          </a:prstGeom>
          <a:noFill/>
          <a:ln w="9525">
            <a:noFill/>
            <a:miter lim="800000"/>
            <a:headEnd/>
            <a:tailEnd/>
          </a:ln>
        </p:spPr>
        <p:txBody>
          <a:bodyPr>
            <a:spAutoFit/>
          </a:bodyPr>
          <a:lstStyle/>
          <a:p>
            <a:r>
              <a:rPr lang="en-US">
                <a:latin typeface="Calibri" pitchFamily="34" charset="0"/>
              </a:rPr>
              <a:t>Modify the grouping &amp; sorting</a:t>
            </a:r>
          </a:p>
        </p:txBody>
      </p:sp>
      <p:sp>
        <p:nvSpPr>
          <p:cNvPr id="13" name="Right Bracket 12"/>
          <p:cNvSpPr/>
          <p:nvPr/>
        </p:nvSpPr>
        <p:spPr>
          <a:xfrm rot="16200000">
            <a:off x="2362200" y="228600"/>
            <a:ext cx="609600" cy="2743200"/>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5" name="Straight Arrow Connector 14"/>
          <p:cNvCxnSpPr/>
          <p:nvPr/>
        </p:nvCxnSpPr>
        <p:spPr>
          <a:xfrm>
            <a:off x="1905000" y="34290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57400" y="3962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0200" y="54864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382000" cy="1143000"/>
          </a:xfrm>
        </p:spPr>
        <p:txBody>
          <a:bodyPr rtlCol="0">
            <a:normAutofit fontScale="90000"/>
          </a:bodyPr>
          <a:lstStyle/>
          <a:p>
            <a:pPr fontAlgn="auto">
              <a:spcAft>
                <a:spcPts val="0"/>
              </a:spcAft>
              <a:defRPr/>
            </a:pPr>
            <a:r>
              <a:rPr lang="en-US" sz="4900" dirty="0" smtClean="0"/>
              <a:t>Add Totals to a Group Footer/ Report Footer</a:t>
            </a:r>
            <a:endParaRPr lang="en-US" sz="4900" dirty="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9011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40BA0-8F5F-4617-9CCE-6212EA45C70D}" type="slidenum">
              <a:rPr lang="en-US"/>
              <a:pPr fontAlgn="base">
                <a:spcBef>
                  <a:spcPct val="0"/>
                </a:spcBef>
                <a:spcAft>
                  <a:spcPct val="0"/>
                </a:spcAft>
              </a:pPr>
              <a:t>41</a:t>
            </a:fld>
            <a:endParaRPr lang="en-US"/>
          </a:p>
        </p:txBody>
      </p:sp>
      <p:pic>
        <p:nvPicPr>
          <p:cNvPr id="90116" name="Picture 2"/>
          <p:cNvPicPr>
            <a:picLocks noChangeAspect="1" noChangeArrowheads="1"/>
          </p:cNvPicPr>
          <p:nvPr/>
        </p:nvPicPr>
        <p:blipFill>
          <a:blip r:embed="rId3"/>
          <a:srcRect/>
          <a:stretch>
            <a:fillRect/>
          </a:stretch>
        </p:blipFill>
        <p:spPr bwMode="auto">
          <a:xfrm>
            <a:off x="2667000" y="1676400"/>
            <a:ext cx="4719638" cy="4743450"/>
          </a:xfrm>
          <a:prstGeom prst="rect">
            <a:avLst/>
          </a:prstGeom>
          <a:noFill/>
          <a:ln w="9525">
            <a:noFill/>
            <a:miter lim="800000"/>
            <a:headEnd/>
            <a:tailEnd/>
          </a:ln>
        </p:spPr>
      </p:pic>
      <p:sp>
        <p:nvSpPr>
          <p:cNvPr id="90117" name="Rectangle 6"/>
          <p:cNvSpPr>
            <a:spLocks noChangeArrowheads="1"/>
          </p:cNvSpPr>
          <p:nvPr/>
        </p:nvSpPr>
        <p:spPr bwMode="auto">
          <a:xfrm>
            <a:off x="7391400" y="3810000"/>
            <a:ext cx="1600200" cy="1200150"/>
          </a:xfrm>
          <a:prstGeom prst="rect">
            <a:avLst/>
          </a:prstGeom>
          <a:noFill/>
          <a:ln w="9525">
            <a:noFill/>
            <a:miter lim="800000"/>
            <a:headEnd/>
            <a:tailEnd/>
          </a:ln>
        </p:spPr>
        <p:txBody>
          <a:bodyPr>
            <a:spAutoFit/>
          </a:bodyPr>
          <a:lstStyle/>
          <a:p>
            <a:r>
              <a:rPr lang="en-US">
                <a:latin typeface="Calibri" pitchFamily="34" charset="0"/>
              </a:rPr>
              <a:t>Total revenue is shown at the</a:t>
            </a:r>
          </a:p>
          <a:p>
            <a:r>
              <a:rPr lang="en-US">
                <a:latin typeface="Calibri" pitchFamily="34" charset="0"/>
              </a:rPr>
              <a:t>bottom of each sales rep</a:t>
            </a:r>
          </a:p>
        </p:txBody>
      </p:sp>
      <p:sp>
        <p:nvSpPr>
          <p:cNvPr id="90118" name="Rectangle 9"/>
          <p:cNvSpPr>
            <a:spLocks noChangeArrowheads="1"/>
          </p:cNvSpPr>
          <p:nvPr/>
        </p:nvSpPr>
        <p:spPr bwMode="auto">
          <a:xfrm>
            <a:off x="457200" y="4191000"/>
            <a:ext cx="1752600" cy="923925"/>
          </a:xfrm>
          <a:prstGeom prst="rect">
            <a:avLst/>
          </a:prstGeom>
          <a:noFill/>
          <a:ln w="9525">
            <a:noFill/>
            <a:miter lim="800000"/>
            <a:headEnd/>
            <a:tailEnd/>
          </a:ln>
        </p:spPr>
        <p:txBody>
          <a:bodyPr>
            <a:spAutoFit/>
          </a:bodyPr>
          <a:lstStyle/>
          <a:p>
            <a:r>
              <a:rPr lang="en-US">
                <a:latin typeface="Calibri" pitchFamily="34" charset="0"/>
              </a:rPr>
              <a:t>Count is shown at the bottom of each sales rep</a:t>
            </a:r>
          </a:p>
        </p:txBody>
      </p:sp>
      <p:cxnSp>
        <p:nvCxnSpPr>
          <p:cNvPr id="12" name="Straight Arrow Connector 11"/>
          <p:cNvCxnSpPr/>
          <p:nvPr/>
        </p:nvCxnSpPr>
        <p:spPr>
          <a:xfrm>
            <a:off x="2133600" y="4419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0117" idx="1"/>
          </p:cNvCxnSpPr>
          <p:nvPr/>
        </p:nvCxnSpPr>
        <p:spPr>
          <a:xfrm rot="10800000" flipV="1">
            <a:off x="4876800" y="4410075"/>
            <a:ext cx="251460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382000" cy="1143000"/>
          </a:xfrm>
        </p:spPr>
        <p:txBody>
          <a:bodyPr rtlCol="0">
            <a:normAutofit fontScale="90000"/>
          </a:bodyPr>
          <a:lstStyle/>
          <a:p>
            <a:pPr fontAlgn="auto">
              <a:spcAft>
                <a:spcPts val="0"/>
              </a:spcAft>
              <a:defRPr/>
            </a:pPr>
            <a:r>
              <a:rPr lang="en-US" dirty="0" smtClean="0"/>
              <a:t>Revising Reports Using Report Views</a:t>
            </a:r>
            <a:endParaRPr lang="en-US" dirty="0"/>
          </a:p>
        </p:txBody>
      </p:sp>
      <p:sp>
        <p:nvSpPr>
          <p:cNvPr id="92162" name="Content Placeholder 8"/>
          <p:cNvSpPr>
            <a:spLocks noGrp="1"/>
          </p:cNvSpPr>
          <p:nvPr>
            <p:ph idx="1"/>
          </p:nvPr>
        </p:nvSpPr>
        <p:spPr/>
        <p:txBody>
          <a:bodyPr/>
          <a:lstStyle/>
          <a:p>
            <a:r>
              <a:rPr lang="en-US" smtClean="0"/>
              <a:t>Layout View</a:t>
            </a:r>
          </a:p>
          <a:p>
            <a:r>
              <a:rPr lang="en-US" smtClean="0"/>
              <a:t>Print Preview</a:t>
            </a:r>
          </a:p>
          <a:p>
            <a:r>
              <a:rPr lang="en-US" smtClean="0"/>
              <a:t>Design View</a:t>
            </a:r>
          </a:p>
          <a:p>
            <a:r>
              <a:rPr lang="en-US" smtClean="0"/>
              <a:t>Report View</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921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D3882-5005-4B2A-A7A3-623644BB3EB4}" type="slidenum">
              <a:rPr lang="en-US"/>
              <a:pPr fontAlgn="base">
                <a:spcBef>
                  <a:spcPct val="0"/>
                </a:spcBef>
                <a:spcAft>
                  <a:spcPct val="0"/>
                </a:spcAft>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fontScale="90000"/>
          </a:bodyPr>
          <a:lstStyle/>
          <a:p>
            <a:pPr fontAlgn="auto">
              <a:spcAft>
                <a:spcPts val="0"/>
              </a:spcAft>
              <a:defRPr/>
            </a:pPr>
            <a:r>
              <a:rPr lang="en-US" dirty="0" smtClean="0"/>
              <a:t>Identifying Control Types in Reports</a:t>
            </a:r>
            <a:endParaRPr lang="en-US" dirty="0"/>
          </a:p>
        </p:txBody>
      </p:sp>
      <p:sp>
        <p:nvSpPr>
          <p:cNvPr id="94210" name="Content Placeholder 8"/>
          <p:cNvSpPr>
            <a:spLocks noGrp="1"/>
          </p:cNvSpPr>
          <p:nvPr>
            <p:ph idx="1"/>
          </p:nvPr>
        </p:nvSpPr>
        <p:spPr/>
        <p:txBody>
          <a:bodyPr/>
          <a:lstStyle/>
          <a:p>
            <a:r>
              <a:rPr lang="en-US" smtClean="0"/>
              <a:t>Work with controls</a:t>
            </a:r>
          </a:p>
          <a:p>
            <a:pPr lvl="1"/>
            <a:r>
              <a:rPr lang="en-US" smtClean="0"/>
              <a:t>Bounded controls</a:t>
            </a:r>
          </a:p>
          <a:p>
            <a:pPr lvl="1"/>
            <a:r>
              <a:rPr lang="en-US" smtClean="0"/>
              <a:t>Unbounded controls</a:t>
            </a:r>
          </a:p>
          <a:p>
            <a:pPr lvl="1"/>
            <a:r>
              <a:rPr lang="en-US" smtClean="0"/>
              <a:t>Calculated Controls</a:t>
            </a:r>
          </a:p>
          <a:p>
            <a:r>
              <a:rPr lang="en-US" smtClean="0"/>
              <a:t>Add a Calculated control to a report</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9421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70339-DDF3-45D9-BCF9-F461F6CDED8A}" type="slidenum">
              <a:rPr lang="en-US"/>
              <a:pPr fontAlgn="base">
                <a:spcBef>
                  <a:spcPct val="0"/>
                </a:spcBef>
                <a:spcAft>
                  <a:spcPct val="0"/>
                </a:spcAft>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Summary</a:t>
            </a:r>
          </a:p>
        </p:txBody>
      </p:sp>
      <p:sp>
        <p:nvSpPr>
          <p:cNvPr id="3" name="Content Placeholder 2"/>
          <p:cNvSpPr>
            <a:spLocks noGrp="1"/>
          </p:cNvSpPr>
          <p:nvPr>
            <p:ph idx="1"/>
          </p:nvPr>
        </p:nvSpPr>
        <p:spPr>
          <a:xfrm>
            <a:off x="457200" y="1600200"/>
            <a:ext cx="8229600" cy="4648200"/>
          </a:xfrm>
        </p:spPr>
        <p:txBody>
          <a:bodyPr rtlCol="0">
            <a:normAutofit lnSpcReduction="10000"/>
          </a:bodyPr>
          <a:lstStyle/>
          <a:p>
            <a:pPr fontAlgn="auto">
              <a:spcAft>
                <a:spcPts val="0"/>
              </a:spcAft>
              <a:buFont typeface="Arial" pitchFamily="34" charset="0"/>
              <a:buChar char="•"/>
              <a:defRPr/>
            </a:pPr>
            <a:r>
              <a:rPr lang="en-US" dirty="0" smtClean="0"/>
              <a:t>In this chapter, you learned how to create forms using form tools, modify a form, sort records in a form, identify form sections, revise forms using form views, and identify control types in forms.</a:t>
            </a:r>
          </a:p>
          <a:p>
            <a:pPr fontAlgn="auto">
              <a:spcAft>
                <a:spcPts val="0"/>
              </a:spcAft>
              <a:buFont typeface="Arial" pitchFamily="34" charset="0"/>
              <a:buChar char="•"/>
              <a:defRPr/>
            </a:pPr>
            <a:r>
              <a:rPr lang="en-US" dirty="0" smtClean="0"/>
              <a:t>You also learned how to create reports using report tools, modify reports, sort records in a report, identify report sections, revise reports using report view, and identify control types in reports.</a:t>
            </a:r>
            <a:endParaRPr lang="en-US" dirty="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962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B1DEF-349A-412B-A79D-5BE2467DB3BE}" type="slidenum">
              <a:rPr lang="en-US"/>
              <a:pPr fontAlgn="base">
                <a:spcBef>
                  <a:spcPct val="0"/>
                </a:spcBef>
                <a:spcAft>
                  <a:spcPct val="0"/>
                </a:spcAft>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Questions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9830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E41E6A-6493-4F69-BA6F-72EAF2A08FBF}" type="slidenum">
              <a:rPr lang="en-US"/>
              <a:pPr fontAlgn="base">
                <a:spcBef>
                  <a:spcPct val="0"/>
                </a:spcBef>
                <a:spcAft>
                  <a:spcPct val="0"/>
                </a:spcAft>
              </a:pPr>
              <a:t>45</a:t>
            </a:fld>
            <a:endParaRPr lang="en-US"/>
          </a:p>
        </p:txBody>
      </p:sp>
      <p:pic>
        <p:nvPicPr>
          <p:cNvPr id="98308" name="Content Placeholder 5" descr="epfkknaj[1]"/>
          <p:cNvPicPr>
            <a:picLocks noGrp="1" noChangeAspect="1" noChangeArrowheads="1"/>
          </p:cNvPicPr>
          <p:nvPr>
            <p:ph/>
          </p:nvPr>
        </p:nvPicPr>
        <p:blipFill>
          <a:blip r:embed="rId3"/>
          <a:srcRect/>
          <a:stretch>
            <a:fillRect/>
          </a:stretch>
        </p:blipFill>
        <p:spPr>
          <a:xfrm>
            <a:off x="2667000" y="1314450"/>
            <a:ext cx="4076700" cy="404653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Copyright </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0035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D35936-9893-4C1C-B09C-B6B47F21EE96}" type="slidenum">
              <a:rPr lang="en-US"/>
              <a:pPr fontAlgn="base">
                <a:spcBef>
                  <a:spcPct val="0"/>
                </a:spcBef>
                <a:spcAft>
                  <a:spcPct val="0"/>
                </a:spcAft>
              </a:pPr>
              <a:t>46</a:t>
            </a:fld>
            <a:endParaRPr lang="en-US"/>
          </a:p>
        </p:txBody>
      </p:sp>
      <p:pic>
        <p:nvPicPr>
          <p:cNvPr id="100356" name="Picture 1" descr="cid:3293795473_47524415"/>
          <p:cNvPicPr>
            <a:picLocks noChangeAspect="1" noChangeArrowheads="1"/>
          </p:cNvPicPr>
          <p:nvPr/>
        </p:nvPicPr>
        <p:blipFill>
          <a:blip r:embed="rId3"/>
          <a:srcRect/>
          <a:stretch>
            <a:fillRect/>
          </a:stretch>
        </p:blipFill>
        <p:spPr bwMode="auto">
          <a:xfrm>
            <a:off x="1752600" y="1752600"/>
            <a:ext cx="5486400" cy="1714500"/>
          </a:xfrm>
          <a:prstGeom prst="rect">
            <a:avLst/>
          </a:prstGeom>
          <a:noFill/>
          <a:ln w="9525">
            <a:noFill/>
            <a:miter lim="800000"/>
            <a:headEnd/>
            <a:tailEnd/>
          </a:ln>
        </p:spPr>
      </p:pic>
      <p:sp>
        <p:nvSpPr>
          <p:cNvPr id="100357" name="TextBox 6"/>
          <p:cNvSpPr txBox="1">
            <a:spLocks noChangeArrowheads="1"/>
          </p:cNvSpPr>
          <p:nvPr/>
        </p:nvSpPr>
        <p:spPr bwMode="auto">
          <a:xfrm>
            <a:off x="1066800" y="3810000"/>
            <a:ext cx="7086600" cy="1477963"/>
          </a:xfrm>
          <a:prstGeom prst="rect">
            <a:avLst/>
          </a:prstGeom>
          <a:noFill/>
          <a:ln w="9525">
            <a:noFill/>
            <a:miter lim="800000"/>
            <a:headEnd/>
            <a:tailEnd/>
          </a:ln>
        </p:spPr>
        <p:txBody>
          <a:bodyPr>
            <a:spAutoFit/>
          </a:bodyPr>
          <a:lstStyle/>
          <a:p>
            <a:r>
              <a:rPr lang="en-US">
                <a:latin typeface="Garamond"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a:xfrm>
            <a:off x="457200" y="274638"/>
            <a:ext cx="8229600" cy="1325562"/>
          </a:xfrm>
        </p:spPr>
        <p:txBody>
          <a:bodyPr/>
          <a:lstStyle/>
          <a:p>
            <a:r>
              <a:rPr lang="en-US" smtClean="0"/>
              <a:t>Creating Forms Using </a:t>
            </a:r>
            <a:br>
              <a:rPr lang="en-US" smtClean="0"/>
            </a:br>
            <a:r>
              <a:rPr lang="en-US" smtClean="0"/>
              <a:t>the Form Tools</a:t>
            </a:r>
          </a:p>
        </p:txBody>
      </p:sp>
      <p:sp>
        <p:nvSpPr>
          <p:cNvPr id="16386" name="Content Placeholder 8"/>
          <p:cNvSpPr>
            <a:spLocks noGrp="1"/>
          </p:cNvSpPr>
          <p:nvPr>
            <p:ph idx="1"/>
          </p:nvPr>
        </p:nvSpPr>
        <p:spPr>
          <a:xfrm>
            <a:off x="609600" y="1828800"/>
            <a:ext cx="6477000" cy="2362200"/>
          </a:xfrm>
        </p:spPr>
        <p:txBody>
          <a:bodyPr/>
          <a:lstStyle/>
          <a:p>
            <a:r>
              <a:rPr lang="en-US" smtClean="0"/>
              <a:t>16 different tools for creating forms</a:t>
            </a:r>
          </a:p>
          <a:p>
            <a:r>
              <a:rPr lang="en-US" smtClean="0"/>
              <a:t>Forms group</a:t>
            </a:r>
          </a:p>
          <a:p>
            <a:r>
              <a:rPr lang="en-US" smtClean="0"/>
              <a:t>Navigation forms</a:t>
            </a:r>
          </a:p>
          <a:p>
            <a:r>
              <a:rPr lang="en-US" smtClean="0"/>
              <a:t>More Forms</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63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87DDBD-3AEB-48A8-8DE2-5C2B3E5B9FDB}" type="slidenum">
              <a:rPr lang="en-US"/>
              <a:pPr fontAlgn="base">
                <a:spcBef>
                  <a:spcPct val="0"/>
                </a:spcBef>
                <a:spcAft>
                  <a:spcPct val="0"/>
                </a:spcAft>
              </a:pPr>
              <a:t>5</a:t>
            </a:fld>
            <a:endParaRPr lang="en-US"/>
          </a:p>
        </p:txBody>
      </p:sp>
      <p:pic>
        <p:nvPicPr>
          <p:cNvPr id="16389" name="Picture 2"/>
          <p:cNvPicPr>
            <a:picLocks noChangeAspect="1" noChangeArrowheads="1"/>
          </p:cNvPicPr>
          <p:nvPr/>
        </p:nvPicPr>
        <p:blipFill>
          <a:blip r:embed="rId3"/>
          <a:srcRect/>
          <a:stretch>
            <a:fillRect/>
          </a:stretch>
        </p:blipFill>
        <p:spPr bwMode="auto">
          <a:xfrm>
            <a:off x="4648200" y="4038600"/>
            <a:ext cx="3205163"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7"/>
          <p:cNvSpPr>
            <a:spLocks noGrp="1"/>
          </p:cNvSpPr>
          <p:nvPr>
            <p:ph type="title"/>
          </p:nvPr>
        </p:nvSpPr>
        <p:spPr/>
        <p:txBody>
          <a:bodyPr/>
          <a:lstStyle/>
          <a:p>
            <a:r>
              <a:rPr lang="en-US" smtClean="0"/>
              <a:t>Identify a Record Source</a:t>
            </a:r>
          </a:p>
        </p:txBody>
      </p:sp>
      <p:sp>
        <p:nvSpPr>
          <p:cNvPr id="18434" name="Content Placeholder 8"/>
          <p:cNvSpPr>
            <a:spLocks noGrp="1"/>
          </p:cNvSpPr>
          <p:nvPr>
            <p:ph idx="1"/>
          </p:nvPr>
        </p:nvSpPr>
        <p:spPr/>
        <p:txBody>
          <a:bodyPr/>
          <a:lstStyle/>
          <a:p>
            <a:r>
              <a:rPr lang="en-US" smtClean="0"/>
              <a:t>Record source </a:t>
            </a:r>
            <a:r>
              <a:rPr lang="en-US" smtClean="0">
                <a:latin typeface="Times New Roman" pitchFamily="18" charset="0"/>
                <a:cs typeface="Times New Roman" pitchFamily="18" charset="0"/>
              </a:rPr>
              <a:t>—</a:t>
            </a:r>
            <a:r>
              <a:rPr lang="en-US" smtClean="0"/>
              <a:t> the table or query that supplies the records for a form or report</a:t>
            </a:r>
          </a:p>
          <a:p>
            <a:r>
              <a:rPr lang="en-US" smtClean="0"/>
              <a:t>Sketch the form first</a:t>
            </a:r>
          </a:p>
          <a:p>
            <a:r>
              <a:rPr lang="en-US" smtClean="0"/>
              <a:t>Use the Form Tool</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1843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193FAF-B686-4259-AF5C-168DF0DB3748}" type="slidenum">
              <a:rPr lang="en-US"/>
              <a:pPr fontAlgn="base">
                <a:spcBef>
                  <a:spcPct val="0"/>
                </a:spcBef>
                <a:spcAft>
                  <a:spcPct val="0"/>
                </a:spcAft>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7"/>
          <p:cNvSpPr>
            <a:spLocks noGrp="1"/>
          </p:cNvSpPr>
          <p:nvPr>
            <p:ph type="title"/>
          </p:nvPr>
        </p:nvSpPr>
        <p:spPr>
          <a:xfrm>
            <a:off x="457200" y="304800"/>
            <a:ext cx="8229600" cy="1143000"/>
          </a:xfrm>
        </p:spPr>
        <p:txBody>
          <a:bodyPr/>
          <a:lstStyle/>
          <a:p>
            <a:r>
              <a:rPr lang="en-US" smtClean="0"/>
              <a:t>The Form Tool</a:t>
            </a:r>
          </a:p>
        </p:txBody>
      </p:sp>
      <p:sp>
        <p:nvSpPr>
          <p:cNvPr id="20482" name="Content Placeholder 8"/>
          <p:cNvSpPr>
            <a:spLocks noGrp="1"/>
          </p:cNvSpPr>
          <p:nvPr>
            <p:ph idx="1"/>
          </p:nvPr>
        </p:nvSpPr>
        <p:spPr>
          <a:xfrm>
            <a:off x="457200" y="1600200"/>
            <a:ext cx="3048000" cy="1905000"/>
          </a:xfrm>
        </p:spPr>
        <p:txBody>
          <a:bodyPr/>
          <a:lstStyle/>
          <a:p>
            <a:r>
              <a:rPr lang="en-US" smtClean="0"/>
              <a:t>Stacked Layout</a:t>
            </a:r>
          </a:p>
          <a:p>
            <a:r>
              <a:rPr lang="en-US" smtClean="0"/>
              <a:t>Tabular Layout</a:t>
            </a:r>
          </a:p>
          <a:p>
            <a:r>
              <a:rPr lang="en-US" smtClean="0"/>
              <a:t>Layout view</a:t>
            </a:r>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204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4C7BE-234E-4C74-B0C6-88873C48B2C5}" type="slidenum">
              <a:rPr lang="en-US"/>
              <a:pPr fontAlgn="base">
                <a:spcBef>
                  <a:spcPct val="0"/>
                </a:spcBef>
                <a:spcAft>
                  <a:spcPct val="0"/>
                </a:spcAft>
              </a:pPr>
              <a:t>7</a:t>
            </a:fld>
            <a:endParaRPr lang="en-US"/>
          </a:p>
        </p:txBody>
      </p:sp>
      <p:pic>
        <p:nvPicPr>
          <p:cNvPr id="20485" name="Picture 2"/>
          <p:cNvPicPr>
            <a:picLocks noChangeAspect="1" noChangeArrowheads="1"/>
          </p:cNvPicPr>
          <p:nvPr/>
        </p:nvPicPr>
        <p:blipFill>
          <a:blip r:embed="rId3"/>
          <a:srcRect/>
          <a:stretch>
            <a:fillRect/>
          </a:stretch>
        </p:blipFill>
        <p:spPr bwMode="auto">
          <a:xfrm>
            <a:off x="3886200" y="1528763"/>
            <a:ext cx="4762500" cy="4814887"/>
          </a:xfrm>
          <a:prstGeom prst="rect">
            <a:avLst/>
          </a:prstGeom>
          <a:noFill/>
          <a:ln w="9525">
            <a:noFill/>
            <a:miter lim="800000"/>
            <a:headEnd/>
            <a:tailEnd/>
          </a:ln>
        </p:spPr>
      </p:pic>
      <p:sp>
        <p:nvSpPr>
          <p:cNvPr id="20486" name="Rectangle 6"/>
          <p:cNvSpPr>
            <a:spLocks noChangeArrowheads="1"/>
          </p:cNvSpPr>
          <p:nvPr/>
        </p:nvSpPr>
        <p:spPr bwMode="auto">
          <a:xfrm>
            <a:off x="1905000" y="4572000"/>
            <a:ext cx="1300163" cy="369888"/>
          </a:xfrm>
          <a:prstGeom prst="rect">
            <a:avLst/>
          </a:prstGeom>
          <a:noFill/>
          <a:ln w="9525">
            <a:noFill/>
            <a:miter lim="800000"/>
            <a:headEnd/>
            <a:tailEnd/>
          </a:ln>
        </p:spPr>
        <p:txBody>
          <a:bodyPr wrap="none">
            <a:spAutoFit/>
          </a:bodyPr>
          <a:lstStyle/>
          <a:p>
            <a:r>
              <a:rPr lang="en-US">
                <a:latin typeface="Calibri" pitchFamily="34" charset="0"/>
              </a:rPr>
              <a:t>Layout view</a:t>
            </a:r>
          </a:p>
        </p:txBody>
      </p:sp>
      <p:sp>
        <p:nvSpPr>
          <p:cNvPr id="10" name="Left Brace 9"/>
          <p:cNvSpPr/>
          <p:nvPr/>
        </p:nvSpPr>
        <p:spPr>
          <a:xfrm>
            <a:off x="3200400" y="1600200"/>
            <a:ext cx="609600" cy="4724400"/>
          </a:xfrm>
          <a:prstGeom prst="leftBrace">
            <a:avLst>
              <a:gd name="adj1" fmla="val 8333"/>
              <a:gd name="adj2" fmla="val 67104"/>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p:txBody>
          <a:bodyPr/>
          <a:lstStyle/>
          <a:p>
            <a:r>
              <a:rPr lang="en-US" smtClean="0"/>
              <a:t>Work with a Subform</a:t>
            </a:r>
          </a:p>
        </p:txBody>
      </p:sp>
      <p:sp>
        <p:nvSpPr>
          <p:cNvPr id="22530" name="Content Placeholder 8"/>
          <p:cNvSpPr>
            <a:spLocks noGrp="1"/>
          </p:cNvSpPr>
          <p:nvPr>
            <p:ph idx="1"/>
          </p:nvPr>
        </p:nvSpPr>
        <p:spPr/>
        <p:txBody>
          <a:bodyPr/>
          <a:lstStyle/>
          <a:p>
            <a:r>
              <a:rPr lang="en-US" smtClean="0"/>
              <a:t>When using the Form tool to create a form: </a:t>
            </a:r>
          </a:p>
          <a:p>
            <a:pPr lvl="1"/>
            <a:r>
              <a:rPr lang="en-US" smtClean="0"/>
              <a:t>Access analyzes the table relationships created in the database </a:t>
            </a:r>
          </a:p>
          <a:p>
            <a:pPr lvl="1"/>
            <a:r>
              <a:rPr lang="en-US" smtClean="0"/>
              <a:t>Automatically adds a subform to your form</a:t>
            </a:r>
          </a:p>
          <a:p>
            <a:r>
              <a:rPr lang="en-US" smtClean="0"/>
              <a:t>Subforms </a:t>
            </a:r>
            <a:r>
              <a:rPr lang="en-US" smtClean="0">
                <a:latin typeface="Times New Roman" pitchFamily="18" charset="0"/>
                <a:cs typeface="Times New Roman" pitchFamily="18" charset="0"/>
              </a:rPr>
              <a:t>—</a:t>
            </a:r>
            <a:r>
              <a:rPr lang="en-US" smtClean="0"/>
              <a:t> display records with foreign key values that match the primary key value in the main form</a:t>
            </a:r>
          </a:p>
          <a:p>
            <a:endParaRPr lang="en-US" smtClean="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225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B8C90F-8100-4828-A0BD-25F9EFE14011}" type="slidenum">
              <a:rPr lang="en-US"/>
              <a:pPr fontAlgn="base">
                <a:spcBef>
                  <a:spcPct val="0"/>
                </a:spcBef>
                <a:spcAft>
                  <a:spcPct val="0"/>
                </a:spcAft>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p:cNvSpPr>
            <a:spLocks noGrp="1"/>
          </p:cNvSpPr>
          <p:nvPr>
            <p:ph type="title"/>
          </p:nvPr>
        </p:nvSpPr>
        <p:spPr/>
        <p:txBody>
          <a:bodyPr/>
          <a:lstStyle/>
          <a:p>
            <a:r>
              <a:rPr lang="en-US" smtClean="0"/>
              <a:t>Create a Split form</a:t>
            </a:r>
          </a:p>
        </p:txBody>
      </p:sp>
      <p:sp>
        <p:nvSpPr>
          <p:cNvPr id="24578" name="Content Placeholder 8"/>
          <p:cNvSpPr>
            <a:spLocks noGrp="1"/>
          </p:cNvSpPr>
          <p:nvPr>
            <p:ph idx="1"/>
          </p:nvPr>
        </p:nvSpPr>
        <p:spPr>
          <a:xfrm>
            <a:off x="457200" y="1600200"/>
            <a:ext cx="8229600" cy="2819400"/>
          </a:xfrm>
        </p:spPr>
        <p:txBody>
          <a:bodyPr/>
          <a:lstStyle/>
          <a:p>
            <a:r>
              <a:rPr lang="en-US" smtClean="0"/>
              <a:t>Split forms </a:t>
            </a:r>
            <a:r>
              <a:rPr lang="en-US" smtClean="0">
                <a:latin typeface="Times New Roman" pitchFamily="18" charset="0"/>
                <a:cs typeface="Times New Roman" pitchFamily="18" charset="0"/>
              </a:rPr>
              <a:t>— </a:t>
            </a:r>
            <a:r>
              <a:rPr lang="en-US" smtClean="0"/>
              <a:t>combine two views of the same record source</a:t>
            </a:r>
          </a:p>
          <a:p>
            <a:pPr lvl="1"/>
            <a:r>
              <a:rPr lang="en-US" smtClean="0"/>
              <a:t>One section is displayed in a stacked layout</a:t>
            </a:r>
          </a:p>
          <a:p>
            <a:pPr lvl="1"/>
            <a:r>
              <a:rPr lang="en-US" smtClean="0"/>
              <a:t>One section is displayed in a tabular layout</a:t>
            </a:r>
          </a:p>
          <a:p>
            <a:pPr>
              <a:buFont typeface="Arial" charset="0"/>
              <a:buNone/>
            </a:pPr>
            <a:endParaRPr lang="en-US" smtClean="0"/>
          </a:p>
        </p:txBody>
      </p:sp>
      <p:sp>
        <p:nvSpPr>
          <p:cNvPr id="4" name="Footer Placeholder 3"/>
          <p:cNvSpPr>
            <a:spLocks noGrp="1"/>
          </p:cNvSpPr>
          <p:nvPr>
            <p:ph type="ftr" sz="quarter" idx="10"/>
          </p:nvPr>
        </p:nvSpPr>
        <p:spPr/>
        <p:txBody>
          <a:bodyPr/>
          <a:lstStyle/>
          <a:p>
            <a:pPr>
              <a:defRPr/>
            </a:pPr>
            <a:endParaRPr lang="en-US" b="1" smtClean="0"/>
          </a:p>
          <a:p>
            <a:pPr>
              <a:defRPr/>
            </a:pPr>
            <a:r>
              <a:rPr lang="en-US" smtClean="0">
                <a:solidFill>
                  <a:schemeClr val="tx1"/>
                </a:solidFill>
              </a:rPr>
              <a:t>Copyright © 2011 Pearson Education, Inc. Publishing as Prentice Hall.  </a:t>
            </a:r>
          </a:p>
          <a:p>
            <a:pPr>
              <a:defRPr/>
            </a:pPr>
            <a:endParaRPr lang="en-US"/>
          </a:p>
        </p:txBody>
      </p:sp>
      <p:sp>
        <p:nvSpPr>
          <p:cNvPr id="245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350A1-C913-457C-9633-8D7D2CB18143}" type="slidenum">
              <a:rPr lang="en-US"/>
              <a:pPr fontAlgn="base">
                <a:spcBef>
                  <a:spcPct val="0"/>
                </a:spcBef>
                <a:spcAft>
                  <a:spcPct val="0"/>
                </a:spcAft>
              </a:pPr>
              <a:t>9</a:t>
            </a:fld>
            <a:endParaRPr lang="en-US"/>
          </a:p>
        </p:txBody>
      </p:sp>
      <p:pic>
        <p:nvPicPr>
          <p:cNvPr id="24581" name="Picture 3"/>
          <p:cNvPicPr>
            <a:picLocks noChangeAspect="1" noChangeArrowheads="1"/>
          </p:cNvPicPr>
          <p:nvPr/>
        </p:nvPicPr>
        <p:blipFill>
          <a:blip r:embed="rId3"/>
          <a:srcRect/>
          <a:stretch>
            <a:fillRect/>
          </a:stretch>
        </p:blipFill>
        <p:spPr bwMode="auto">
          <a:xfrm>
            <a:off x="4191000" y="3581400"/>
            <a:ext cx="3962400" cy="2789238"/>
          </a:xfrm>
          <a:prstGeom prst="rect">
            <a:avLst/>
          </a:prstGeom>
          <a:noFill/>
          <a:ln w="9525">
            <a:noFill/>
            <a:miter lim="800000"/>
            <a:headEnd/>
            <a:tailEnd/>
          </a:ln>
        </p:spPr>
      </p:pic>
      <p:sp>
        <p:nvSpPr>
          <p:cNvPr id="24582" name="Rectangle 9"/>
          <p:cNvSpPr>
            <a:spLocks noChangeArrowheads="1"/>
          </p:cNvSpPr>
          <p:nvPr/>
        </p:nvSpPr>
        <p:spPr bwMode="auto">
          <a:xfrm>
            <a:off x="533400" y="5638800"/>
            <a:ext cx="3200400" cy="646113"/>
          </a:xfrm>
          <a:prstGeom prst="rect">
            <a:avLst/>
          </a:prstGeom>
          <a:noFill/>
          <a:ln w="9525">
            <a:noFill/>
            <a:miter lim="800000"/>
            <a:headEnd/>
            <a:tailEnd/>
          </a:ln>
        </p:spPr>
        <p:txBody>
          <a:bodyPr>
            <a:spAutoFit/>
          </a:bodyPr>
          <a:lstStyle/>
          <a:p>
            <a:r>
              <a:rPr lang="en-US">
                <a:latin typeface="Calibri" pitchFamily="34" charset="0"/>
              </a:rPr>
              <a:t>Bottom section shows multiple</a:t>
            </a:r>
          </a:p>
          <a:p>
            <a:r>
              <a:rPr lang="en-US">
                <a:latin typeface="Calibri" pitchFamily="34" charset="0"/>
              </a:rPr>
              <a:t>employees in Datasheet view</a:t>
            </a:r>
          </a:p>
        </p:txBody>
      </p:sp>
      <p:sp>
        <p:nvSpPr>
          <p:cNvPr id="24583" name="Rectangle 10"/>
          <p:cNvSpPr>
            <a:spLocks noChangeArrowheads="1"/>
          </p:cNvSpPr>
          <p:nvPr/>
        </p:nvSpPr>
        <p:spPr bwMode="auto">
          <a:xfrm>
            <a:off x="457200" y="3810000"/>
            <a:ext cx="2590800" cy="646113"/>
          </a:xfrm>
          <a:prstGeom prst="rect">
            <a:avLst/>
          </a:prstGeom>
          <a:noFill/>
          <a:ln w="9525">
            <a:noFill/>
            <a:miter lim="800000"/>
            <a:headEnd/>
            <a:tailEnd/>
          </a:ln>
        </p:spPr>
        <p:txBody>
          <a:bodyPr>
            <a:spAutoFit/>
          </a:bodyPr>
          <a:lstStyle/>
          <a:p>
            <a:r>
              <a:rPr lang="en-US">
                <a:latin typeface="Calibri" pitchFamily="34" charset="0"/>
              </a:rPr>
              <a:t>Top section shows one</a:t>
            </a:r>
          </a:p>
          <a:p>
            <a:r>
              <a:rPr lang="en-US">
                <a:latin typeface="Calibri" pitchFamily="34" charset="0"/>
              </a:rPr>
              <a:t>employee in Form view</a:t>
            </a:r>
          </a:p>
        </p:txBody>
      </p:sp>
      <p:sp>
        <p:nvSpPr>
          <p:cNvPr id="24584" name="Rectangle 11"/>
          <p:cNvSpPr>
            <a:spLocks noChangeArrowheads="1"/>
          </p:cNvSpPr>
          <p:nvPr/>
        </p:nvSpPr>
        <p:spPr bwMode="auto">
          <a:xfrm>
            <a:off x="533400" y="4800600"/>
            <a:ext cx="2514600" cy="646113"/>
          </a:xfrm>
          <a:prstGeom prst="rect">
            <a:avLst/>
          </a:prstGeom>
          <a:noFill/>
          <a:ln w="9525">
            <a:noFill/>
            <a:miter lim="800000"/>
            <a:headEnd/>
            <a:tailEnd/>
          </a:ln>
        </p:spPr>
        <p:txBody>
          <a:bodyPr>
            <a:spAutoFit/>
          </a:bodyPr>
          <a:lstStyle/>
          <a:p>
            <a:r>
              <a:rPr lang="en-US">
                <a:latin typeface="Calibri" pitchFamily="34" charset="0"/>
              </a:rPr>
              <a:t>Use the form splitter bar</a:t>
            </a:r>
          </a:p>
          <a:p>
            <a:r>
              <a:rPr lang="en-US">
                <a:latin typeface="Calibri" pitchFamily="34" charset="0"/>
              </a:rPr>
              <a:t>to resize each section</a:t>
            </a:r>
          </a:p>
        </p:txBody>
      </p:sp>
      <p:cxnSp>
        <p:nvCxnSpPr>
          <p:cNvPr id="14" name="Straight Arrow Connector 13"/>
          <p:cNvCxnSpPr/>
          <p:nvPr/>
        </p:nvCxnSpPr>
        <p:spPr>
          <a:xfrm>
            <a:off x="2819400" y="41148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19400" y="52578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9000" y="6019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7485</Words>
  <Application>Microsoft Office PowerPoint</Application>
  <PresentationFormat>On-screen Show (4:3)</PresentationFormat>
  <Paragraphs>690</Paragraphs>
  <Slides>46</Slides>
  <Notes>46</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46</vt:i4>
      </vt:variant>
    </vt:vector>
  </HeadingPairs>
  <TitlesOfParts>
    <vt:vector size="52" baseType="lpstr">
      <vt:lpstr>Calibri</vt:lpstr>
      <vt:lpstr>Arial</vt:lpstr>
      <vt:lpstr>Garamond</vt:lpstr>
      <vt:lpstr>Times New Roman</vt:lpstr>
      <vt:lpstr>Office Theme</vt:lpstr>
      <vt:lpstr>Office Theme</vt:lpstr>
      <vt:lpstr>Slide 1</vt:lpstr>
      <vt:lpstr>Objectives</vt:lpstr>
      <vt:lpstr>Objectives (continued)</vt:lpstr>
      <vt:lpstr>Form Basics</vt:lpstr>
      <vt:lpstr>Creating Forms Using  the Form Tools</vt:lpstr>
      <vt:lpstr>Identify a Record Source</vt:lpstr>
      <vt:lpstr>The Form Tool</vt:lpstr>
      <vt:lpstr>Work with a Subform</vt:lpstr>
      <vt:lpstr>Create a Split form</vt:lpstr>
      <vt:lpstr>Create a Multiple Items Form</vt:lpstr>
      <vt:lpstr>Create a Datasheet Form</vt:lpstr>
      <vt:lpstr>Create Forms Using  the Other Form Tools</vt:lpstr>
      <vt:lpstr>Modifying a Form</vt:lpstr>
      <vt:lpstr>Add a Field to a Form</vt:lpstr>
      <vt:lpstr>Work with a Form Layout Control</vt:lpstr>
      <vt:lpstr>Working with Fields on a Form</vt:lpstr>
      <vt:lpstr>Sorting Records in a Form</vt:lpstr>
      <vt:lpstr>Form Sections, Views and Controls</vt:lpstr>
      <vt:lpstr>Identify Default Form Sections</vt:lpstr>
      <vt:lpstr>Revising Forms Using Form Views</vt:lpstr>
      <vt:lpstr>Identifying Control Types in Forms</vt:lpstr>
      <vt:lpstr>Report Basics</vt:lpstr>
      <vt:lpstr>Questions before Creating a Report</vt:lpstr>
      <vt:lpstr>Creating Reports using Report Tools</vt:lpstr>
      <vt:lpstr>Identify the Record Source</vt:lpstr>
      <vt:lpstr>Sketch the Report</vt:lpstr>
      <vt:lpstr>Use the Report Tool</vt:lpstr>
      <vt:lpstr>Use the Report Wizard</vt:lpstr>
      <vt:lpstr>Starting the Report Wizard</vt:lpstr>
      <vt:lpstr>Add Grouping to the Report Wizard</vt:lpstr>
      <vt:lpstr>Add Sorting and Summary Options</vt:lpstr>
      <vt:lpstr>Choose the Layout of the Report</vt:lpstr>
      <vt:lpstr>Save and Name the Report</vt:lpstr>
      <vt:lpstr>Previewing the Report</vt:lpstr>
      <vt:lpstr>Use the Label Wizard</vt:lpstr>
      <vt:lpstr>Modifying a Report</vt:lpstr>
      <vt:lpstr>Modifying a Report (continued)</vt:lpstr>
      <vt:lpstr>Sorting Records in a Report</vt:lpstr>
      <vt:lpstr>Identifying Report Sections</vt:lpstr>
      <vt:lpstr>Adding a Group Header/Footer</vt:lpstr>
      <vt:lpstr>Add Totals to a Group Footer/ Report Footer</vt:lpstr>
      <vt:lpstr>Revising Reports Using Report Views</vt:lpstr>
      <vt:lpstr>Identifying Control Types in Reports</vt:lpstr>
      <vt:lpstr>Summary</vt:lpstr>
      <vt:lpstr>Questions</vt:lpstr>
      <vt:lpstr>Copyright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Exploring Series</dc:creator>
  <cp:lastModifiedBy>Meghan</cp:lastModifiedBy>
  <cp:revision>97</cp:revision>
  <dcterms:created xsi:type="dcterms:W3CDTF">2009-09-02T17:31:05Z</dcterms:created>
  <dcterms:modified xsi:type="dcterms:W3CDTF">2010-06-15T19:32:24Z</dcterms:modified>
</cp:coreProperties>
</file>