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5" r:id="rId2"/>
    <p:sldId id="256" r:id="rId3"/>
    <p:sldId id="257" r:id="rId4"/>
    <p:sldId id="258" r:id="rId5"/>
    <p:sldId id="259" r:id="rId6"/>
    <p:sldId id="260" r:id="rId7"/>
    <p:sldId id="276" r:id="rId8"/>
    <p:sldId id="278" r:id="rId9"/>
    <p:sldId id="261" r:id="rId10"/>
    <p:sldId id="263" r:id="rId11"/>
    <p:sldId id="264" r:id="rId12"/>
    <p:sldId id="265" r:id="rId13"/>
    <p:sldId id="266" r:id="rId14"/>
    <p:sldId id="291" r:id="rId15"/>
    <p:sldId id="267" r:id="rId16"/>
    <p:sldId id="274" r:id="rId17"/>
    <p:sldId id="269" r:id="rId18"/>
    <p:sldId id="270" r:id="rId19"/>
    <p:sldId id="293" r:id="rId20"/>
    <p:sldId id="294" r:id="rId21"/>
    <p:sldId id="295" r:id="rId22"/>
    <p:sldId id="284" r:id="rId23"/>
    <p:sldId id="285" r:id="rId24"/>
    <p:sldId id="287" r:id="rId25"/>
    <p:sldId id="288" r:id="rId26"/>
    <p:sldId id="289" r:id="rId27"/>
    <p:sldId id="290" r:id="rId28"/>
    <p:sldId id="272" r:id="rId29"/>
    <p:sldId id="283" r:id="rId30"/>
    <p:sldId id="262" r:id="rId31"/>
    <p:sldId id="279" r:id="rId32"/>
    <p:sldId id="280" r:id="rId33"/>
    <p:sldId id="296"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5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4A0429-B3BE-4096-A1ED-DCB58684EBB5}" type="datetimeFigureOut">
              <a:rPr lang="en-US" smtClean="0"/>
              <a:pPr/>
              <a:t>9/24/2009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01592-4E35-4E7B-843C-81CA7FA78E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BFF6A-46E0-48CA-940C-A97BECF627E3}" type="datetimeFigureOut">
              <a:rPr lang="en-US" smtClean="0"/>
              <a:pPr/>
              <a:t>9/24/2009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F86AF-53EB-48AC-A516-64D8702A31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FF86AF-53EB-48AC-A516-64D8702A31F0}"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50938" y="692150"/>
            <a:ext cx="4556125" cy="3416300"/>
          </a:xfrm>
          <a:prstGeom prst="rect">
            <a:avLst/>
          </a:prstGeom>
          <a:noFill/>
          <a:ln w="12700">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1150938" y="692150"/>
            <a:ext cx="4556125" cy="3416300"/>
          </a:xfrm>
          <a:prstGeom prst="rect">
            <a:avLst/>
          </a:prstGeom>
          <a:noFill/>
          <a:ln w="12700">
            <a:solidFill>
              <a:srgbClr val="000000"/>
            </a:solidFill>
            <a:miter lim="800000"/>
            <a:headEnd/>
            <a:tailEnd/>
          </a:ln>
        </p:spPr>
      </p:sp>
      <p:sp>
        <p:nvSpPr>
          <p:cNvPr id="133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50938" y="692150"/>
            <a:ext cx="4556125" cy="3416300"/>
          </a:xfrm>
          <a:prstGeom prst="rect">
            <a:avLst/>
          </a:prstGeom>
          <a:noFill/>
          <a:ln w="12700">
            <a:solidFill>
              <a:srgbClr val="000000"/>
            </a:solidFill>
            <a:miter lim="800000"/>
            <a:headEnd/>
            <a:tailEnd/>
          </a:ln>
        </p:spPr>
      </p:sp>
      <p:sp>
        <p:nvSpPr>
          <p:cNvPr id="17411"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50938" y="692150"/>
            <a:ext cx="4556125" cy="3416300"/>
          </a:xfrm>
          <a:prstGeom prst="rect">
            <a:avLst/>
          </a:prstGeom>
          <a:noFill/>
          <a:ln w="12700">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7" tIns="44450" rIns="90487" bIns="4445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81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C9592-B246-4298-8681-5F01E8CB6428}"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C9592-B246-4298-8681-5F01E8CB6428}" type="datetimeFigureOut">
              <a:rPr lang="en-US" smtClean="0"/>
              <a:pPr/>
              <a:t>9/24/2009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C9592-B246-4298-8681-5F01E8CB6428}"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C9592-B246-4298-8681-5F01E8CB6428}" type="datetimeFigureOut">
              <a:rPr lang="en-US" smtClean="0"/>
              <a:pPr/>
              <a:t>9/24/2009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C9592-B246-4298-8681-5F01E8CB6428}" type="datetimeFigureOut">
              <a:rPr lang="en-US" smtClean="0"/>
              <a:pPr/>
              <a:t>9/24/2009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C9592-B246-4298-8681-5F01E8CB6428}" type="datetimeFigureOut">
              <a:rPr lang="en-US" smtClean="0"/>
              <a:pPr/>
              <a:t>9/24/2009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9592-B246-4298-8681-5F01E8CB6428}"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C9592-B246-4298-8681-5F01E8CB6428}" type="datetimeFigureOut">
              <a:rPr lang="en-US" smtClean="0"/>
              <a:pPr/>
              <a:t>9/24/2009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11A97-460D-449C-9C2C-A3625266A17D}"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C9592-B246-4298-8681-5F01E8CB6428}" type="datetimeFigureOut">
              <a:rPr lang="en-US" smtClean="0"/>
              <a:pPr/>
              <a:t>9/24/2009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11A97-460D-449C-9C2C-A3625266A1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Autofit/>
          </a:bodyPr>
          <a:lstStyle/>
          <a:p>
            <a:r>
              <a:rPr lang="en-US" sz="7200" b="1" dirty="0" smtClean="0"/>
              <a:t>Chapter 8</a:t>
            </a:r>
            <a:endParaRPr lang="en-US" sz="7200" b="1" dirty="0"/>
          </a:p>
        </p:txBody>
      </p:sp>
      <p:sp>
        <p:nvSpPr>
          <p:cNvPr id="4" name="TextBox 3"/>
          <p:cNvSpPr txBox="1"/>
          <p:nvPr/>
        </p:nvSpPr>
        <p:spPr>
          <a:xfrm>
            <a:off x="990600" y="2895600"/>
            <a:ext cx="7086600" cy="646331"/>
          </a:xfrm>
          <a:prstGeom prst="rect">
            <a:avLst/>
          </a:prstGeom>
          <a:noFill/>
        </p:spPr>
        <p:txBody>
          <a:bodyPr wrap="square" rtlCol="0">
            <a:spAutoFit/>
          </a:bodyPr>
          <a:lstStyle/>
          <a:p>
            <a:pPr algn="ctr"/>
            <a:r>
              <a:rPr lang="en-US" sz="3600" b="1" dirty="0" smtClean="0"/>
              <a:t>Representing  Information Digitally</a:t>
            </a:r>
            <a:endParaRPr lang="en-US" sz="3600"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07224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5434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5434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5434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199" y="1219199"/>
          <a:ext cx="7620003" cy="1600200"/>
        </p:xfrm>
        <a:graphic>
          <a:graphicData uri="http://schemas.openxmlformats.org/drawingml/2006/table">
            <a:tbl>
              <a:tblPr firstRow="1" bandRow="1">
                <a:tableStyleId>{5940675A-B579-460E-94D1-54222C63F5DA}</a:tableStyleId>
              </a:tblPr>
              <a:tblGrid>
                <a:gridCol w="846667"/>
                <a:gridCol w="846667"/>
                <a:gridCol w="846667"/>
                <a:gridCol w="846667"/>
                <a:gridCol w="846667"/>
                <a:gridCol w="846667"/>
                <a:gridCol w="846667"/>
                <a:gridCol w="846667"/>
                <a:gridCol w="846667"/>
              </a:tblGrid>
              <a:tr h="533400">
                <a:tc>
                  <a:txBody>
                    <a:bodyPr/>
                    <a:lstStyle/>
                    <a:p>
                      <a:pPr algn="ctr"/>
                      <a:r>
                        <a:rPr lang="en-US" sz="2800" b="1" dirty="0" smtClean="0"/>
                        <a:t>2</a:t>
                      </a:r>
                      <a:r>
                        <a:rPr lang="en-US" sz="2800" b="1" baseline="30000" dirty="0" smtClean="0"/>
                        <a:t>8</a:t>
                      </a:r>
                      <a:endParaRPr lang="en-US" sz="2800" b="1" baseline="30000" dirty="0"/>
                    </a:p>
                  </a:txBody>
                  <a:tcPr/>
                </a:tc>
                <a:tc>
                  <a:txBody>
                    <a:bodyPr/>
                    <a:lstStyle/>
                    <a:p>
                      <a:pPr algn="ctr"/>
                      <a:r>
                        <a:rPr lang="en-US" sz="2800" b="1" dirty="0" smtClean="0"/>
                        <a:t>2</a:t>
                      </a:r>
                      <a:r>
                        <a:rPr lang="en-US" sz="2800" b="1" baseline="30000" dirty="0" smtClean="0"/>
                        <a:t>7</a:t>
                      </a:r>
                      <a:endParaRPr lang="en-US" sz="2800" b="1" baseline="30000" dirty="0"/>
                    </a:p>
                  </a:txBody>
                  <a:tcPr/>
                </a:tc>
                <a:tc>
                  <a:txBody>
                    <a:bodyPr/>
                    <a:lstStyle/>
                    <a:p>
                      <a:pPr algn="ctr"/>
                      <a:r>
                        <a:rPr lang="en-US" sz="2800" b="1" dirty="0" smtClean="0"/>
                        <a:t>2</a:t>
                      </a:r>
                      <a:r>
                        <a:rPr lang="en-US" sz="2800" b="1" baseline="30000" dirty="0" smtClean="0"/>
                        <a:t>6</a:t>
                      </a:r>
                      <a:endParaRPr lang="en-US" sz="2800" b="1" baseline="30000" dirty="0"/>
                    </a:p>
                  </a:txBody>
                  <a:tcPr/>
                </a:tc>
                <a:tc>
                  <a:txBody>
                    <a:bodyPr/>
                    <a:lstStyle/>
                    <a:p>
                      <a:pPr algn="ctr"/>
                      <a:r>
                        <a:rPr lang="en-US" sz="2800" b="1" dirty="0" smtClean="0"/>
                        <a:t>2</a:t>
                      </a:r>
                      <a:r>
                        <a:rPr lang="en-US" sz="2800" b="1" baseline="30000" dirty="0" smtClean="0"/>
                        <a:t>5</a:t>
                      </a:r>
                      <a:endParaRPr lang="en-US" sz="2800" b="1" baseline="30000" dirty="0"/>
                    </a:p>
                  </a:txBody>
                  <a:tcPr/>
                </a:tc>
                <a:tc>
                  <a:txBody>
                    <a:bodyPr/>
                    <a:lstStyle/>
                    <a:p>
                      <a:pPr algn="ctr"/>
                      <a:r>
                        <a:rPr lang="en-US" sz="2800" b="1" dirty="0" smtClean="0"/>
                        <a:t>2</a:t>
                      </a:r>
                      <a:r>
                        <a:rPr lang="en-US" sz="2800" b="1" baseline="30000" dirty="0" smtClean="0"/>
                        <a:t>4</a:t>
                      </a:r>
                      <a:endParaRPr lang="en-US" sz="2800" b="1" baseline="30000" dirty="0"/>
                    </a:p>
                  </a:txBody>
                  <a:tcPr/>
                </a:tc>
                <a:tc>
                  <a:txBody>
                    <a:bodyPr/>
                    <a:lstStyle/>
                    <a:p>
                      <a:pPr algn="ctr"/>
                      <a:r>
                        <a:rPr lang="en-US" sz="2800" b="1" dirty="0" smtClean="0"/>
                        <a:t>2</a:t>
                      </a:r>
                      <a:r>
                        <a:rPr lang="en-US" sz="2800" b="1" baseline="30000" dirty="0" smtClean="0"/>
                        <a:t>3</a:t>
                      </a:r>
                      <a:endParaRPr lang="en-US" sz="2800" b="1" baseline="30000" dirty="0"/>
                    </a:p>
                  </a:txBody>
                  <a:tcPr/>
                </a:tc>
                <a:tc>
                  <a:txBody>
                    <a:bodyPr/>
                    <a:lstStyle/>
                    <a:p>
                      <a:pPr algn="ctr"/>
                      <a:r>
                        <a:rPr lang="en-US" sz="2800" b="1" dirty="0" smtClean="0"/>
                        <a:t>2</a:t>
                      </a:r>
                      <a:r>
                        <a:rPr lang="en-US" sz="2800" b="1" baseline="30000" dirty="0" smtClean="0"/>
                        <a:t>2</a:t>
                      </a:r>
                      <a:endParaRPr lang="en-US" sz="2800" b="1" baseline="30000" dirty="0"/>
                    </a:p>
                  </a:txBody>
                  <a:tcPr/>
                </a:tc>
                <a:tc>
                  <a:txBody>
                    <a:bodyPr/>
                    <a:lstStyle/>
                    <a:p>
                      <a:pPr algn="ctr"/>
                      <a:r>
                        <a:rPr lang="en-US" sz="2800" b="1" dirty="0" smtClean="0"/>
                        <a:t>2</a:t>
                      </a:r>
                      <a:r>
                        <a:rPr lang="en-US" sz="2800" b="1" baseline="30000" dirty="0" smtClean="0"/>
                        <a:t>1</a:t>
                      </a:r>
                      <a:endParaRPr lang="en-US" sz="2800" b="1" baseline="30000" dirty="0"/>
                    </a:p>
                  </a:txBody>
                  <a:tcPr/>
                </a:tc>
                <a:tc>
                  <a:txBody>
                    <a:bodyPr/>
                    <a:lstStyle/>
                    <a:p>
                      <a:pPr algn="ctr"/>
                      <a:r>
                        <a:rPr lang="en-US" sz="2800" b="1" dirty="0" smtClean="0"/>
                        <a:t>2</a:t>
                      </a:r>
                      <a:r>
                        <a:rPr lang="en-US" sz="2800" b="1" baseline="30000" dirty="0" smtClean="0"/>
                        <a:t>0</a:t>
                      </a:r>
                      <a:endParaRPr lang="en-US" sz="2800" b="1" baseline="30000" dirty="0"/>
                    </a:p>
                  </a:txBody>
                  <a:tcPr/>
                </a:tc>
              </a:tr>
              <a:tr h="533400">
                <a:tc>
                  <a:txBody>
                    <a:bodyPr/>
                    <a:lstStyle/>
                    <a:p>
                      <a:pPr algn="ctr"/>
                      <a:r>
                        <a:rPr lang="en-US" sz="2800" b="1" dirty="0" smtClean="0"/>
                        <a:t>256</a:t>
                      </a:r>
                      <a:endParaRPr lang="en-US" sz="2800" b="1" dirty="0"/>
                    </a:p>
                  </a:txBody>
                  <a:tcPr/>
                </a:tc>
                <a:tc>
                  <a:txBody>
                    <a:bodyPr/>
                    <a:lstStyle/>
                    <a:p>
                      <a:pPr algn="ctr"/>
                      <a:r>
                        <a:rPr lang="en-US" sz="2800" b="1" dirty="0" smtClean="0"/>
                        <a:t>128</a:t>
                      </a:r>
                      <a:endParaRPr lang="en-US" sz="2800" b="1" dirty="0"/>
                    </a:p>
                  </a:txBody>
                  <a:tcPr/>
                </a:tc>
                <a:tc>
                  <a:txBody>
                    <a:bodyPr/>
                    <a:lstStyle/>
                    <a:p>
                      <a:pPr algn="ctr"/>
                      <a:r>
                        <a:rPr lang="en-US" sz="2800" b="1" dirty="0" smtClean="0"/>
                        <a:t>64</a:t>
                      </a:r>
                      <a:endParaRPr lang="en-US" sz="2800" b="1" dirty="0"/>
                    </a:p>
                  </a:txBody>
                  <a:tcPr/>
                </a:tc>
                <a:tc>
                  <a:txBody>
                    <a:bodyPr/>
                    <a:lstStyle/>
                    <a:p>
                      <a:pPr algn="ctr"/>
                      <a:r>
                        <a:rPr lang="en-US" sz="2800" b="1" dirty="0" smtClean="0"/>
                        <a:t>32</a:t>
                      </a:r>
                      <a:endParaRPr lang="en-US" sz="2800" b="1" dirty="0"/>
                    </a:p>
                  </a:txBody>
                  <a:tcPr/>
                </a:tc>
                <a:tc>
                  <a:txBody>
                    <a:bodyPr/>
                    <a:lstStyle/>
                    <a:p>
                      <a:pPr algn="ctr"/>
                      <a:r>
                        <a:rPr lang="en-US" sz="2800" b="1" dirty="0" smtClean="0"/>
                        <a:t>16</a:t>
                      </a:r>
                      <a:endParaRPr lang="en-US" sz="2800" b="1" dirty="0"/>
                    </a:p>
                  </a:txBody>
                  <a:tcPr/>
                </a:tc>
                <a:tc>
                  <a:txBody>
                    <a:bodyPr/>
                    <a:lstStyle/>
                    <a:p>
                      <a:pPr algn="ctr"/>
                      <a:r>
                        <a:rPr lang="en-US" sz="2800" b="1" dirty="0" smtClean="0"/>
                        <a:t>8</a:t>
                      </a:r>
                      <a:endParaRPr lang="en-US" sz="2800" b="1" dirty="0"/>
                    </a:p>
                  </a:txBody>
                  <a:tcPr/>
                </a:tc>
                <a:tc>
                  <a:txBody>
                    <a:bodyPr/>
                    <a:lstStyle/>
                    <a:p>
                      <a:pPr algn="ctr"/>
                      <a:r>
                        <a:rPr lang="en-US" sz="2800" b="1" dirty="0" smtClean="0"/>
                        <a:t>4</a:t>
                      </a:r>
                      <a:endParaRPr lang="en-US" sz="2800" b="1" dirty="0"/>
                    </a:p>
                  </a:txBody>
                  <a:tcPr/>
                </a:tc>
                <a:tc>
                  <a:txBody>
                    <a:bodyPr/>
                    <a:lstStyle/>
                    <a:p>
                      <a:pPr algn="ctr"/>
                      <a:r>
                        <a:rPr lang="en-US" sz="2800" b="1" dirty="0" smtClean="0"/>
                        <a:t>2</a:t>
                      </a:r>
                      <a:endParaRPr lang="en-US" sz="2800" b="1" dirty="0"/>
                    </a:p>
                  </a:txBody>
                  <a:tcPr/>
                </a:tc>
                <a:tc>
                  <a:txBody>
                    <a:bodyPr/>
                    <a:lstStyle/>
                    <a:p>
                      <a:pPr algn="ctr"/>
                      <a:r>
                        <a:rPr lang="en-US" sz="2800" b="1" dirty="0" smtClean="0"/>
                        <a:t>1</a:t>
                      </a:r>
                      <a:endParaRPr lang="en-US" sz="2800" b="1" dirty="0"/>
                    </a:p>
                  </a:txBody>
                  <a:tcPr/>
                </a:tc>
              </a:tr>
              <a:tr h="533400">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r>
            </a:tbl>
          </a:graphicData>
        </a:graphic>
      </p:graphicFrame>
      <p:sp>
        <p:nvSpPr>
          <p:cNvPr id="3" name="TextBox 2"/>
          <p:cNvSpPr txBox="1"/>
          <p:nvPr/>
        </p:nvSpPr>
        <p:spPr>
          <a:xfrm>
            <a:off x="990600" y="533400"/>
            <a:ext cx="6934200" cy="523220"/>
          </a:xfrm>
          <a:prstGeom prst="rect">
            <a:avLst/>
          </a:prstGeom>
          <a:noFill/>
        </p:spPr>
        <p:txBody>
          <a:bodyPr wrap="square" rtlCol="0">
            <a:spAutoFit/>
          </a:bodyPr>
          <a:lstStyle/>
          <a:p>
            <a:r>
              <a:rPr lang="en-US" sz="2800" b="1" dirty="0" smtClean="0"/>
              <a:t>Decimal 14 Converted to Binary</a:t>
            </a:r>
            <a:endParaRPr lang="en-US" sz="2800" b="1" dirty="0"/>
          </a:p>
        </p:txBody>
      </p:sp>
      <p:sp>
        <p:nvSpPr>
          <p:cNvPr id="4" name="TextBox 3"/>
          <p:cNvSpPr txBox="1"/>
          <p:nvPr/>
        </p:nvSpPr>
        <p:spPr>
          <a:xfrm>
            <a:off x="1143000" y="3124200"/>
            <a:ext cx="6934200" cy="523220"/>
          </a:xfrm>
          <a:prstGeom prst="rect">
            <a:avLst/>
          </a:prstGeom>
          <a:noFill/>
        </p:spPr>
        <p:txBody>
          <a:bodyPr wrap="square" rtlCol="0">
            <a:spAutoFit/>
          </a:bodyPr>
          <a:lstStyle/>
          <a:p>
            <a:r>
              <a:rPr lang="en-US" sz="2800" b="1" dirty="0" smtClean="0"/>
              <a:t>Decimal 176 Converted to Binary</a:t>
            </a:r>
            <a:endParaRPr lang="en-US" sz="2800" b="1" dirty="0"/>
          </a:p>
        </p:txBody>
      </p:sp>
      <p:graphicFrame>
        <p:nvGraphicFramePr>
          <p:cNvPr id="5" name="Table 4"/>
          <p:cNvGraphicFramePr>
            <a:graphicFrameLocks noGrp="1"/>
          </p:cNvGraphicFramePr>
          <p:nvPr/>
        </p:nvGraphicFramePr>
        <p:xfrm>
          <a:off x="1600200" y="3810000"/>
          <a:ext cx="7010397" cy="1554480"/>
        </p:xfrm>
        <a:graphic>
          <a:graphicData uri="http://schemas.openxmlformats.org/drawingml/2006/table">
            <a:tbl>
              <a:tblPr firstRow="1" bandRow="1">
                <a:tableStyleId>{5940675A-B579-460E-94D1-54222C63F5DA}</a:tableStyleId>
              </a:tblPr>
              <a:tblGrid>
                <a:gridCol w="778933"/>
                <a:gridCol w="778933"/>
                <a:gridCol w="778933"/>
                <a:gridCol w="778933"/>
                <a:gridCol w="778933"/>
                <a:gridCol w="778933"/>
                <a:gridCol w="778933"/>
                <a:gridCol w="778933"/>
                <a:gridCol w="778933"/>
              </a:tblGrid>
              <a:tr h="508000">
                <a:tc>
                  <a:txBody>
                    <a:bodyPr/>
                    <a:lstStyle/>
                    <a:p>
                      <a:pPr algn="ctr"/>
                      <a:r>
                        <a:rPr lang="en-US" sz="2800" b="1" dirty="0" smtClean="0"/>
                        <a:t>2</a:t>
                      </a:r>
                      <a:r>
                        <a:rPr lang="en-US" sz="2800" b="1" baseline="30000" dirty="0" smtClean="0"/>
                        <a:t>8</a:t>
                      </a:r>
                      <a:endParaRPr lang="en-US" sz="2800" b="1" baseline="30000" dirty="0"/>
                    </a:p>
                  </a:txBody>
                  <a:tcPr/>
                </a:tc>
                <a:tc>
                  <a:txBody>
                    <a:bodyPr/>
                    <a:lstStyle/>
                    <a:p>
                      <a:pPr algn="ctr"/>
                      <a:r>
                        <a:rPr lang="en-US" sz="2800" b="1" dirty="0" smtClean="0"/>
                        <a:t>2</a:t>
                      </a:r>
                      <a:r>
                        <a:rPr lang="en-US" sz="2800" b="1" baseline="30000" dirty="0" smtClean="0"/>
                        <a:t>7</a:t>
                      </a:r>
                      <a:endParaRPr lang="en-US" sz="2800" b="1" baseline="30000" dirty="0"/>
                    </a:p>
                  </a:txBody>
                  <a:tcPr/>
                </a:tc>
                <a:tc>
                  <a:txBody>
                    <a:bodyPr/>
                    <a:lstStyle/>
                    <a:p>
                      <a:pPr algn="ctr"/>
                      <a:r>
                        <a:rPr lang="en-US" sz="2800" b="1" dirty="0" smtClean="0"/>
                        <a:t>2</a:t>
                      </a:r>
                      <a:r>
                        <a:rPr lang="en-US" sz="2800" b="1" baseline="30000" dirty="0" smtClean="0"/>
                        <a:t>6</a:t>
                      </a:r>
                      <a:endParaRPr lang="en-US" sz="2800" b="1" baseline="30000" dirty="0"/>
                    </a:p>
                  </a:txBody>
                  <a:tcPr/>
                </a:tc>
                <a:tc>
                  <a:txBody>
                    <a:bodyPr/>
                    <a:lstStyle/>
                    <a:p>
                      <a:pPr algn="ctr"/>
                      <a:r>
                        <a:rPr lang="en-US" sz="2800" b="1" dirty="0" smtClean="0"/>
                        <a:t>2</a:t>
                      </a:r>
                      <a:r>
                        <a:rPr lang="en-US" sz="2800" b="1" baseline="30000" dirty="0" smtClean="0"/>
                        <a:t>5</a:t>
                      </a:r>
                      <a:endParaRPr lang="en-US" sz="2800" b="1" baseline="30000" dirty="0"/>
                    </a:p>
                  </a:txBody>
                  <a:tcPr/>
                </a:tc>
                <a:tc>
                  <a:txBody>
                    <a:bodyPr/>
                    <a:lstStyle/>
                    <a:p>
                      <a:pPr algn="ctr"/>
                      <a:r>
                        <a:rPr lang="en-US" sz="2800" b="1" dirty="0" smtClean="0"/>
                        <a:t>2</a:t>
                      </a:r>
                      <a:r>
                        <a:rPr lang="en-US" sz="2800" b="1" baseline="30000" dirty="0" smtClean="0"/>
                        <a:t>4</a:t>
                      </a:r>
                      <a:endParaRPr lang="en-US" sz="2800" b="1" baseline="30000" dirty="0"/>
                    </a:p>
                  </a:txBody>
                  <a:tcPr/>
                </a:tc>
                <a:tc>
                  <a:txBody>
                    <a:bodyPr/>
                    <a:lstStyle/>
                    <a:p>
                      <a:pPr algn="ctr"/>
                      <a:r>
                        <a:rPr lang="en-US" sz="2800" b="1" dirty="0" smtClean="0"/>
                        <a:t>2</a:t>
                      </a:r>
                      <a:r>
                        <a:rPr lang="en-US" sz="2800" b="1" baseline="30000" dirty="0" smtClean="0"/>
                        <a:t>3</a:t>
                      </a:r>
                      <a:endParaRPr lang="en-US" sz="2800" b="1" baseline="30000" dirty="0"/>
                    </a:p>
                  </a:txBody>
                  <a:tcPr/>
                </a:tc>
                <a:tc>
                  <a:txBody>
                    <a:bodyPr/>
                    <a:lstStyle/>
                    <a:p>
                      <a:pPr algn="ctr"/>
                      <a:r>
                        <a:rPr lang="en-US" sz="2800" b="1" dirty="0" smtClean="0"/>
                        <a:t>2</a:t>
                      </a:r>
                      <a:r>
                        <a:rPr lang="en-US" sz="2800" b="1" baseline="30000" dirty="0" smtClean="0"/>
                        <a:t>2</a:t>
                      </a:r>
                      <a:endParaRPr lang="en-US" sz="2800" b="1" baseline="30000" dirty="0"/>
                    </a:p>
                  </a:txBody>
                  <a:tcPr/>
                </a:tc>
                <a:tc>
                  <a:txBody>
                    <a:bodyPr/>
                    <a:lstStyle/>
                    <a:p>
                      <a:pPr algn="ctr"/>
                      <a:r>
                        <a:rPr lang="en-US" sz="2800" b="1" dirty="0" smtClean="0"/>
                        <a:t>2</a:t>
                      </a:r>
                      <a:r>
                        <a:rPr lang="en-US" sz="2800" b="1" baseline="30000" dirty="0" smtClean="0"/>
                        <a:t>1</a:t>
                      </a:r>
                      <a:endParaRPr lang="en-US" sz="2800" b="1" baseline="30000" dirty="0"/>
                    </a:p>
                  </a:txBody>
                  <a:tcPr/>
                </a:tc>
                <a:tc>
                  <a:txBody>
                    <a:bodyPr/>
                    <a:lstStyle/>
                    <a:p>
                      <a:pPr algn="ctr"/>
                      <a:r>
                        <a:rPr lang="en-US" sz="2800" b="1" dirty="0" smtClean="0"/>
                        <a:t>2</a:t>
                      </a:r>
                      <a:r>
                        <a:rPr lang="en-US" sz="2800" b="1" baseline="30000" dirty="0" smtClean="0"/>
                        <a:t>0</a:t>
                      </a:r>
                      <a:endParaRPr lang="en-US" sz="2800" b="1" baseline="30000" dirty="0"/>
                    </a:p>
                  </a:txBody>
                  <a:tcPr/>
                </a:tc>
              </a:tr>
              <a:tr h="508000">
                <a:tc>
                  <a:txBody>
                    <a:bodyPr/>
                    <a:lstStyle/>
                    <a:p>
                      <a:pPr algn="ctr"/>
                      <a:r>
                        <a:rPr lang="en-US" sz="2800" b="1" dirty="0" smtClean="0"/>
                        <a:t>256</a:t>
                      </a:r>
                      <a:endParaRPr lang="en-US" sz="2800" b="1" dirty="0"/>
                    </a:p>
                  </a:txBody>
                  <a:tcPr/>
                </a:tc>
                <a:tc>
                  <a:txBody>
                    <a:bodyPr/>
                    <a:lstStyle/>
                    <a:p>
                      <a:pPr algn="ctr"/>
                      <a:r>
                        <a:rPr lang="en-US" sz="2800" b="1" dirty="0" smtClean="0"/>
                        <a:t>128</a:t>
                      </a:r>
                      <a:endParaRPr lang="en-US" sz="2800" b="1" dirty="0"/>
                    </a:p>
                  </a:txBody>
                  <a:tcPr/>
                </a:tc>
                <a:tc>
                  <a:txBody>
                    <a:bodyPr/>
                    <a:lstStyle/>
                    <a:p>
                      <a:pPr algn="ctr"/>
                      <a:r>
                        <a:rPr lang="en-US" sz="2800" b="1" dirty="0" smtClean="0"/>
                        <a:t>64</a:t>
                      </a:r>
                      <a:endParaRPr lang="en-US" sz="2800" b="1" dirty="0"/>
                    </a:p>
                  </a:txBody>
                  <a:tcPr/>
                </a:tc>
                <a:tc>
                  <a:txBody>
                    <a:bodyPr/>
                    <a:lstStyle/>
                    <a:p>
                      <a:pPr algn="ctr"/>
                      <a:r>
                        <a:rPr lang="en-US" sz="2800" b="1" dirty="0" smtClean="0"/>
                        <a:t>32</a:t>
                      </a:r>
                      <a:endParaRPr lang="en-US" sz="2800" b="1" dirty="0"/>
                    </a:p>
                  </a:txBody>
                  <a:tcPr/>
                </a:tc>
                <a:tc>
                  <a:txBody>
                    <a:bodyPr/>
                    <a:lstStyle/>
                    <a:p>
                      <a:pPr algn="ctr"/>
                      <a:r>
                        <a:rPr lang="en-US" sz="2800" b="1" dirty="0" smtClean="0"/>
                        <a:t>16</a:t>
                      </a:r>
                      <a:endParaRPr lang="en-US" sz="2800" b="1" dirty="0"/>
                    </a:p>
                  </a:txBody>
                  <a:tcPr/>
                </a:tc>
                <a:tc>
                  <a:txBody>
                    <a:bodyPr/>
                    <a:lstStyle/>
                    <a:p>
                      <a:pPr algn="ctr"/>
                      <a:r>
                        <a:rPr lang="en-US" sz="2800" b="1" dirty="0" smtClean="0"/>
                        <a:t>8</a:t>
                      </a:r>
                      <a:endParaRPr lang="en-US" sz="2800" b="1" dirty="0"/>
                    </a:p>
                  </a:txBody>
                  <a:tcPr/>
                </a:tc>
                <a:tc>
                  <a:txBody>
                    <a:bodyPr/>
                    <a:lstStyle/>
                    <a:p>
                      <a:pPr algn="ctr"/>
                      <a:r>
                        <a:rPr lang="en-US" sz="2800" b="1" dirty="0" smtClean="0"/>
                        <a:t>4</a:t>
                      </a:r>
                      <a:endParaRPr lang="en-US" sz="2800" b="1" dirty="0"/>
                    </a:p>
                  </a:txBody>
                  <a:tcPr/>
                </a:tc>
                <a:tc>
                  <a:txBody>
                    <a:bodyPr/>
                    <a:lstStyle/>
                    <a:p>
                      <a:pPr algn="ctr"/>
                      <a:r>
                        <a:rPr lang="en-US" sz="2800" b="1" dirty="0" smtClean="0"/>
                        <a:t>2</a:t>
                      </a:r>
                      <a:endParaRPr lang="en-US" sz="2800" b="1" dirty="0"/>
                    </a:p>
                  </a:txBody>
                  <a:tcPr/>
                </a:tc>
                <a:tc>
                  <a:txBody>
                    <a:bodyPr/>
                    <a:lstStyle/>
                    <a:p>
                      <a:pPr algn="ctr"/>
                      <a:r>
                        <a:rPr lang="en-US" sz="2800" b="1" dirty="0" smtClean="0"/>
                        <a:t>1</a:t>
                      </a:r>
                      <a:endParaRPr lang="en-US" sz="2800" b="1" dirty="0"/>
                    </a:p>
                  </a:txBody>
                  <a:tcPr/>
                </a:tc>
              </a:tr>
              <a:tr h="508000">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1</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c>
                  <a:txBody>
                    <a:bodyPr/>
                    <a:lstStyle/>
                    <a:p>
                      <a:pPr algn="ctr"/>
                      <a:r>
                        <a:rPr lang="en-US" sz="2800" b="1" dirty="0" smtClean="0"/>
                        <a:t>0</a:t>
                      </a:r>
                      <a:endParaRPr lang="en-US" sz="2800" b="1" dirty="0"/>
                    </a:p>
                  </a:txBody>
                  <a:tcPr/>
                </a:tc>
              </a:tr>
            </a:tbl>
          </a:graphicData>
        </a:graphic>
      </p:graphicFrame>
      <p:sp>
        <p:nvSpPr>
          <p:cNvPr id="6" name="TextBox 5"/>
          <p:cNvSpPr txBox="1"/>
          <p:nvPr/>
        </p:nvSpPr>
        <p:spPr>
          <a:xfrm>
            <a:off x="457200" y="3810000"/>
            <a:ext cx="1143000" cy="2954655"/>
          </a:xfrm>
          <a:prstGeom prst="rect">
            <a:avLst/>
          </a:prstGeom>
          <a:noFill/>
        </p:spPr>
        <p:txBody>
          <a:bodyPr wrap="square" rtlCol="0">
            <a:spAutoFit/>
          </a:bodyPr>
          <a:lstStyle/>
          <a:p>
            <a:r>
              <a:rPr lang="en-US" sz="2800" b="1" dirty="0" smtClean="0"/>
              <a:t> 176</a:t>
            </a:r>
          </a:p>
          <a:p>
            <a:r>
              <a:rPr lang="en-US" sz="2800" b="1" u="sng" dirty="0" smtClean="0"/>
              <a:t>-128</a:t>
            </a:r>
          </a:p>
          <a:p>
            <a:r>
              <a:rPr lang="en-US" sz="2800" b="1" dirty="0" smtClean="0"/>
              <a:t>    48</a:t>
            </a:r>
          </a:p>
          <a:p>
            <a:r>
              <a:rPr lang="en-US" sz="2800" b="1" u="sng" dirty="0" smtClean="0"/>
              <a:t>   -32</a:t>
            </a:r>
          </a:p>
          <a:p>
            <a:r>
              <a:rPr lang="en-US" sz="2800" b="1" dirty="0" smtClean="0"/>
              <a:t>    16</a:t>
            </a:r>
          </a:p>
          <a:p>
            <a:r>
              <a:rPr lang="en-US" sz="2800" b="1" dirty="0" smtClean="0"/>
              <a:t>   -16</a:t>
            </a:r>
            <a:endParaRPr lang="en-US" b="1" dirty="0" smtClean="0"/>
          </a:p>
          <a:p>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54344"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343900" y="0"/>
            <a:ext cx="16954500" cy="70537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18094914" cy="624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9601200" y="0"/>
            <a:ext cx="18745200" cy="66712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Real Numbers – Decimal Component</a:t>
            </a:r>
            <a:endParaRPr lang="en-US" dirty="0"/>
          </a:p>
        </p:txBody>
      </p:sp>
      <p:sp>
        <p:nvSpPr>
          <p:cNvPr id="3" name="Content Placeholder 2"/>
          <p:cNvSpPr>
            <a:spLocks noGrp="1"/>
          </p:cNvSpPr>
          <p:nvPr>
            <p:ph idx="1"/>
          </p:nvPr>
        </p:nvSpPr>
        <p:spPr>
          <a:xfrm>
            <a:off x="457200" y="1295401"/>
            <a:ext cx="8229600" cy="2057400"/>
          </a:xfrm>
        </p:spPr>
        <p:txBody>
          <a:bodyPr>
            <a:normAutofit lnSpcReduction="10000"/>
          </a:bodyPr>
          <a:lstStyle/>
          <a:p>
            <a:pPr>
              <a:buNone/>
            </a:pPr>
            <a:r>
              <a:rPr lang="en-US" dirty="0" smtClean="0"/>
              <a:t>Decimal – Negative Powers of 10</a:t>
            </a:r>
          </a:p>
          <a:p>
            <a:pPr lvl="1">
              <a:buFont typeface="Wingdings" pitchFamily="2" charset="2"/>
              <a:buChar char="§"/>
            </a:pPr>
            <a:r>
              <a:rPr lang="en-US" dirty="0" smtClean="0"/>
              <a:t>10</a:t>
            </a:r>
            <a:r>
              <a:rPr lang="en-US" baseline="30000" dirty="0" smtClean="0"/>
              <a:t>-1</a:t>
            </a:r>
            <a:r>
              <a:rPr lang="en-US" dirty="0" smtClean="0"/>
              <a:t> = 1/10</a:t>
            </a:r>
          </a:p>
          <a:p>
            <a:pPr lvl="1">
              <a:buFont typeface="Wingdings" pitchFamily="2" charset="2"/>
              <a:buChar char="§"/>
            </a:pPr>
            <a:r>
              <a:rPr lang="en-US" dirty="0" smtClean="0"/>
              <a:t>10</a:t>
            </a:r>
            <a:r>
              <a:rPr lang="en-US" baseline="30000" dirty="0" smtClean="0"/>
              <a:t>-2</a:t>
            </a:r>
            <a:r>
              <a:rPr lang="en-US" dirty="0" smtClean="0"/>
              <a:t> = 1/100</a:t>
            </a:r>
          </a:p>
          <a:p>
            <a:pPr lvl="1">
              <a:buFont typeface="Wingdings" pitchFamily="2" charset="2"/>
              <a:buChar char="§"/>
            </a:pPr>
            <a:r>
              <a:rPr lang="en-US" dirty="0" smtClean="0"/>
              <a:t>10</a:t>
            </a:r>
            <a:r>
              <a:rPr lang="en-US" baseline="30000" dirty="0" smtClean="0"/>
              <a:t>-3 </a:t>
            </a:r>
            <a:r>
              <a:rPr lang="en-US" dirty="0" smtClean="0"/>
              <a:t>= 1/100</a:t>
            </a:r>
            <a:endParaRPr lang="en-US" dirty="0"/>
          </a:p>
        </p:txBody>
      </p:sp>
      <p:sp>
        <p:nvSpPr>
          <p:cNvPr id="4" name="TextBox 3"/>
          <p:cNvSpPr txBox="1"/>
          <p:nvPr/>
        </p:nvSpPr>
        <p:spPr>
          <a:xfrm>
            <a:off x="3276600" y="2438400"/>
            <a:ext cx="5486400" cy="523220"/>
          </a:xfrm>
          <a:prstGeom prst="rect">
            <a:avLst/>
          </a:prstGeom>
          <a:noFill/>
        </p:spPr>
        <p:txBody>
          <a:bodyPr wrap="square" rtlCol="0">
            <a:spAutoFit/>
          </a:bodyPr>
          <a:lstStyle/>
          <a:p>
            <a:r>
              <a:rPr lang="en-US" dirty="0" smtClean="0"/>
              <a:t>.</a:t>
            </a:r>
            <a:r>
              <a:rPr lang="en-US" sz="2800" b="1" dirty="0" smtClean="0"/>
              <a:t>75 = 7 X 10</a:t>
            </a:r>
            <a:r>
              <a:rPr lang="en-US" sz="2800" b="1" baseline="30000" dirty="0" smtClean="0"/>
              <a:t>-1</a:t>
            </a:r>
            <a:r>
              <a:rPr lang="en-US" sz="2800" b="1" dirty="0" smtClean="0"/>
              <a:t> +5 X 10</a:t>
            </a:r>
            <a:r>
              <a:rPr lang="en-US" sz="2800" b="1" baseline="30000" dirty="0" smtClean="0"/>
              <a:t>-2 </a:t>
            </a:r>
            <a:r>
              <a:rPr lang="en-US" sz="2800" b="1" dirty="0" smtClean="0"/>
              <a:t>= 7/10 +5/10</a:t>
            </a:r>
            <a:endParaRPr lang="en-US" sz="2800" b="1" dirty="0"/>
          </a:p>
        </p:txBody>
      </p:sp>
      <p:sp>
        <p:nvSpPr>
          <p:cNvPr id="5" name="TextBox 4"/>
          <p:cNvSpPr txBox="1"/>
          <p:nvPr/>
        </p:nvSpPr>
        <p:spPr>
          <a:xfrm>
            <a:off x="533400" y="3429000"/>
            <a:ext cx="7848600" cy="584775"/>
          </a:xfrm>
          <a:prstGeom prst="rect">
            <a:avLst/>
          </a:prstGeom>
          <a:noFill/>
        </p:spPr>
        <p:txBody>
          <a:bodyPr wrap="square" rtlCol="0">
            <a:spAutoFit/>
          </a:bodyPr>
          <a:lstStyle/>
          <a:p>
            <a:r>
              <a:rPr lang="en-US" sz="3200" dirty="0" smtClean="0"/>
              <a:t>Binary   14.75  14= 1100  </a:t>
            </a:r>
            <a:endParaRPr lang="en-US" sz="3200" dirty="0"/>
          </a:p>
        </p:txBody>
      </p:sp>
      <p:sp>
        <p:nvSpPr>
          <p:cNvPr id="6" name="TextBox 5"/>
          <p:cNvSpPr txBox="1"/>
          <p:nvPr/>
        </p:nvSpPr>
        <p:spPr>
          <a:xfrm>
            <a:off x="2133600" y="4114800"/>
            <a:ext cx="5867400" cy="584775"/>
          </a:xfrm>
          <a:prstGeom prst="rect">
            <a:avLst/>
          </a:prstGeom>
          <a:noFill/>
        </p:spPr>
        <p:txBody>
          <a:bodyPr wrap="square" rtlCol="0">
            <a:spAutoFit/>
          </a:bodyPr>
          <a:lstStyle/>
          <a:p>
            <a:r>
              <a:rPr lang="en-US" sz="3200" b="1" dirty="0" smtClean="0"/>
              <a:t>2</a:t>
            </a:r>
            <a:r>
              <a:rPr lang="en-US" sz="3200" b="1" baseline="30000" dirty="0" smtClean="0"/>
              <a:t>-1 </a:t>
            </a:r>
            <a:r>
              <a:rPr lang="en-US" sz="3200" b="1" dirty="0" smtClean="0"/>
              <a:t>= ½   2</a:t>
            </a:r>
            <a:r>
              <a:rPr lang="en-US" sz="3200" b="1" baseline="30000" dirty="0" smtClean="0"/>
              <a:t>-2</a:t>
            </a:r>
            <a:r>
              <a:rPr lang="en-US" sz="3200" b="1" dirty="0" smtClean="0"/>
              <a:t> = ¼    2</a:t>
            </a:r>
            <a:r>
              <a:rPr lang="en-US" sz="3200" b="1" baseline="30000" dirty="0" smtClean="0"/>
              <a:t>-3 </a:t>
            </a:r>
            <a:r>
              <a:rPr lang="en-US" sz="3200" b="1" dirty="0" smtClean="0"/>
              <a:t>= 1/8</a:t>
            </a:r>
            <a:endParaRPr lang="en-US" sz="3200" b="1" dirty="0"/>
          </a:p>
        </p:txBody>
      </p:sp>
      <p:sp>
        <p:nvSpPr>
          <p:cNvPr id="7" name="TextBox 6"/>
          <p:cNvSpPr txBox="1"/>
          <p:nvPr/>
        </p:nvSpPr>
        <p:spPr>
          <a:xfrm>
            <a:off x="2209800" y="4724400"/>
            <a:ext cx="6248400" cy="523220"/>
          </a:xfrm>
          <a:prstGeom prst="rect">
            <a:avLst/>
          </a:prstGeom>
          <a:noFill/>
        </p:spPr>
        <p:txBody>
          <a:bodyPr wrap="square" rtlCol="0">
            <a:spAutoFit/>
          </a:bodyPr>
          <a:lstStyle/>
          <a:p>
            <a:r>
              <a:rPr lang="en-US" sz="2800" b="1" dirty="0" smtClean="0"/>
              <a:t>1 X 1/2 + 1 X 1/4 = ¾  = .11 (binary)</a:t>
            </a:r>
            <a:endParaRPr lang="en-US" sz="2800" b="1" dirty="0"/>
          </a:p>
        </p:txBody>
      </p:sp>
      <p:sp>
        <p:nvSpPr>
          <p:cNvPr id="8" name="TextBox 7"/>
          <p:cNvSpPr txBox="1"/>
          <p:nvPr/>
        </p:nvSpPr>
        <p:spPr>
          <a:xfrm>
            <a:off x="685800" y="5410200"/>
            <a:ext cx="7848600" cy="584775"/>
          </a:xfrm>
          <a:prstGeom prst="rect">
            <a:avLst/>
          </a:prstGeom>
          <a:noFill/>
        </p:spPr>
        <p:txBody>
          <a:bodyPr wrap="square" rtlCol="0">
            <a:spAutoFit/>
          </a:bodyPr>
          <a:lstStyle/>
          <a:p>
            <a:r>
              <a:rPr lang="en-US" sz="3200" dirty="0" smtClean="0"/>
              <a:t>Binary   14.75  =   11100.11  </a:t>
            </a:r>
            <a:endParaRPr lang="en-US" sz="32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525000" cy="72002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Easier Way  </a:t>
            </a:r>
            <a:r>
              <a:rPr lang="en-US" dirty="0" smtClean="0"/>
              <a:t>14.75 = 1110.11</a:t>
            </a:r>
            <a:endParaRPr lang="en-US" dirty="0"/>
          </a:p>
        </p:txBody>
      </p:sp>
      <p:sp>
        <p:nvSpPr>
          <p:cNvPr id="3" name="Content Placeholder 2"/>
          <p:cNvSpPr>
            <a:spLocks noGrp="1"/>
          </p:cNvSpPr>
          <p:nvPr>
            <p:ph idx="1"/>
          </p:nvPr>
        </p:nvSpPr>
        <p:spPr>
          <a:xfrm>
            <a:off x="685800" y="1447800"/>
            <a:ext cx="4038600" cy="4525963"/>
          </a:xfrm>
        </p:spPr>
        <p:txBody>
          <a:bodyPr/>
          <a:lstStyle/>
          <a:p>
            <a:pPr>
              <a:buNone/>
            </a:pPr>
            <a:r>
              <a:rPr lang="en-US" sz="3600" b="1" dirty="0" smtClean="0"/>
              <a:t>  .75</a:t>
            </a:r>
          </a:p>
          <a:p>
            <a:pPr>
              <a:buNone/>
            </a:pPr>
            <a:r>
              <a:rPr lang="en-US" sz="3600" b="1" u="sng" dirty="0" smtClean="0"/>
              <a:t>  x 2</a:t>
            </a:r>
          </a:p>
          <a:p>
            <a:pPr>
              <a:buNone/>
            </a:pPr>
            <a:r>
              <a:rPr lang="en-US" sz="3600" b="1" dirty="0" smtClean="0">
                <a:solidFill>
                  <a:srgbClr val="FF0000"/>
                </a:solidFill>
              </a:rPr>
              <a:t>1</a:t>
            </a:r>
            <a:r>
              <a:rPr lang="en-US" sz="3600" b="1" dirty="0" smtClean="0"/>
              <a:t>.50</a:t>
            </a:r>
          </a:p>
          <a:p>
            <a:pPr>
              <a:buNone/>
            </a:pPr>
            <a:r>
              <a:rPr lang="en-US" sz="3600" b="1" u="sng" dirty="0" smtClean="0"/>
              <a:t>  x 2</a:t>
            </a:r>
          </a:p>
          <a:p>
            <a:pPr>
              <a:buNone/>
            </a:pPr>
            <a:r>
              <a:rPr lang="en-US" sz="3600" b="1" dirty="0" smtClean="0">
                <a:solidFill>
                  <a:srgbClr val="FF0000"/>
                </a:solidFill>
              </a:rPr>
              <a:t>1</a:t>
            </a:r>
            <a:r>
              <a:rPr lang="en-US" sz="3600" b="1" dirty="0" smtClean="0"/>
              <a:t>.00   </a:t>
            </a:r>
            <a:r>
              <a:rPr lang="en-US" sz="2000" dirty="0" smtClean="0"/>
              <a:t>Stop when we get to zero</a:t>
            </a:r>
          </a:p>
          <a:p>
            <a:pPr>
              <a:buNone/>
            </a:pPr>
            <a:endParaRPr lang="en-US" sz="2000" dirty="0" smtClean="0"/>
          </a:p>
          <a:p>
            <a:pPr>
              <a:buNone/>
            </a:pPr>
            <a:r>
              <a:rPr lang="en-US" sz="2400" b="1" dirty="0" smtClean="0">
                <a:solidFill>
                  <a:srgbClr val="FF0000"/>
                </a:solidFill>
              </a:rPr>
              <a:t>.</a:t>
            </a:r>
            <a:r>
              <a:rPr lang="en-US" sz="4400" b="1" dirty="0" smtClean="0">
                <a:solidFill>
                  <a:srgbClr val="FF0000"/>
                </a:solidFill>
              </a:rPr>
              <a:t>11</a:t>
            </a:r>
            <a:endParaRPr lang="en-US" sz="3600" b="1" dirty="0">
              <a:solidFill>
                <a:srgbClr val="FF0000"/>
              </a:solidFill>
            </a:endParaRPr>
          </a:p>
        </p:txBody>
      </p:sp>
      <p:sp>
        <p:nvSpPr>
          <p:cNvPr id="4" name="Content Placeholder 2"/>
          <p:cNvSpPr txBox="1">
            <a:spLocks/>
          </p:cNvSpPr>
          <p:nvPr/>
        </p:nvSpPr>
        <p:spPr>
          <a:xfrm>
            <a:off x="5791200" y="1676400"/>
            <a:ext cx="4038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  .625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sng" strike="noStrike" kern="1200" cap="none" spc="0" normalizeH="0" baseline="0" noProof="0" dirty="0" smtClean="0">
                <a:ln>
                  <a:noFill/>
                </a:ln>
                <a:solidFill>
                  <a:schemeClr val="tx1"/>
                </a:solidFill>
                <a:effectLst/>
                <a:uLnTx/>
                <a:uFillTx/>
                <a:latin typeface="+mn-lt"/>
                <a:ea typeface="+mn-ea"/>
                <a:cs typeface="+mn-cs"/>
              </a:rPr>
              <a:t>     x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1</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.250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sng" strike="noStrike" kern="1200" cap="none" spc="0" normalizeH="0" baseline="0" noProof="0" dirty="0" smtClean="0">
                <a:ln>
                  <a:noFill/>
                </a:ln>
                <a:solidFill>
                  <a:schemeClr val="tx1"/>
                </a:solidFill>
                <a:effectLst/>
                <a:uLnTx/>
                <a:uFillTx/>
                <a:latin typeface="+mn-lt"/>
                <a:ea typeface="+mn-ea"/>
                <a:cs typeface="+mn-cs"/>
              </a:rPr>
              <a:t>     x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0</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.500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u="sng" dirty="0" smtClean="0"/>
              <a:t>	  x 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sng" strike="noStrike" kern="1200" cap="none" spc="0" normalizeH="0" baseline="0" noProof="0" dirty="0" smtClean="0">
                <a:ln>
                  <a:noFill/>
                </a:ln>
                <a:solidFill>
                  <a:srgbClr val="FF0000"/>
                </a:solidFill>
                <a:effectLst/>
                <a:uLnTx/>
                <a:uFillTx/>
                <a:latin typeface="+mn-lt"/>
                <a:ea typeface="+mn-ea"/>
                <a:cs typeface="+mn-cs"/>
              </a:rPr>
              <a:t> 1</a:t>
            </a:r>
            <a:r>
              <a:rPr kumimoji="0" lang="en-US" sz="3600" b="1" i="0" u="sng" strike="noStrike" kern="1200" cap="none" spc="0" normalizeH="0" baseline="0" noProof="0" dirty="0" smtClean="0">
                <a:ln>
                  <a:noFill/>
                </a:ln>
                <a:solidFill>
                  <a:schemeClr val="tx1"/>
                </a:solidFill>
                <a:effectLst/>
                <a:uLnTx/>
                <a:uFillTx/>
                <a:latin typeface="+mn-lt"/>
                <a:ea typeface="+mn-ea"/>
                <a:cs typeface="+mn-cs"/>
              </a:rPr>
              <a:t>.00    </a:t>
            </a:r>
            <a:r>
              <a:rPr kumimoji="0" lang="en-US" sz="3600" b="1" i="0" strike="noStrike" kern="1200" cap="none" spc="0" normalizeH="0" baseline="0" noProof="0" dirty="0" smtClean="0">
                <a:ln>
                  <a:noFill/>
                </a:ln>
                <a:solidFill>
                  <a:schemeClr val="tx1"/>
                </a:solidFill>
                <a:effectLst/>
                <a:uLnTx/>
                <a:uFillTx/>
                <a:latin typeface="+mn-lt"/>
                <a:ea typeface="+mn-ea"/>
                <a:cs typeface="+mn-cs"/>
              </a:rPr>
              <a:t>  </a:t>
            </a:r>
            <a:r>
              <a:rPr kumimoji="0" lang="en-US" sz="3600" b="1" i="0" strike="noStrike" kern="1200" cap="none" spc="0" normalizeH="0" noProof="0" dirty="0" smtClean="0">
                <a:ln>
                  <a:noFill/>
                </a:ln>
                <a:solidFill>
                  <a:schemeClr val="tx1"/>
                </a:solidFill>
                <a:effectLst/>
                <a:uLnTx/>
                <a:uFillTx/>
                <a:latin typeface="+mn-lt"/>
                <a:ea typeface="+mn-ea"/>
                <a:cs typeface="+mn-cs"/>
              </a:rPr>
              <a:t>  </a:t>
            </a:r>
            <a:r>
              <a:rPr kumimoji="0" lang="en-US" sz="3600" b="1" i="0" strike="noStrike" kern="1200" cap="none" spc="0" normalizeH="0" noProof="0" dirty="0" smtClean="0">
                <a:ln>
                  <a:noFill/>
                </a:ln>
                <a:solidFill>
                  <a:srgbClr val="FF0000"/>
                </a:solidFill>
                <a:effectLst/>
                <a:uLnTx/>
                <a:uFillTx/>
                <a:latin typeface="+mn-lt"/>
                <a:ea typeface="+mn-ea"/>
                <a:cs typeface="+mn-cs"/>
              </a:rPr>
              <a:t>.101</a:t>
            </a:r>
            <a:r>
              <a:rPr lang="en-US" sz="3600" b="1" u="sng" dirty="0" smtClean="0">
                <a:solidFill>
                  <a:srgbClr val="FF0000"/>
                </a:solidFill>
              </a:rPr>
              <a:t> </a:t>
            </a:r>
            <a:r>
              <a:rPr kumimoji="0" lang="en-US" sz="3600" b="1" i="0" u="sng" strike="noStrike" kern="1200" cap="none" spc="0" normalizeH="0" baseline="0" noProof="0" dirty="0" smtClean="0">
                <a:ln>
                  <a:noFill/>
                </a:ln>
                <a:solidFill>
                  <a:srgbClr val="FF0000"/>
                </a:solidFill>
                <a:effectLst/>
                <a:uLnTx/>
                <a:uFillTx/>
                <a:latin typeface="+mn-lt"/>
                <a:ea typeface="+mn-ea"/>
                <a:cs typeface="+mn-cs"/>
              </a:rPr>
              <a:t> </a:t>
            </a:r>
            <a:r>
              <a:rPr kumimoji="0" lang="en-US" sz="3600" b="1" i="0" u="sng" strike="noStrike" kern="1200" cap="none" spc="0" normalizeH="0" noProof="0" dirty="0" smtClean="0">
                <a:ln>
                  <a:noFill/>
                </a:ln>
                <a:solidFill>
                  <a:srgbClr val="FF0000"/>
                </a:solidFill>
                <a:effectLst/>
                <a:uLnTx/>
                <a:uFillTx/>
                <a:latin typeface="+mn-lt"/>
                <a:ea typeface="+mn-ea"/>
                <a:cs typeface="+mn-cs"/>
              </a:rPr>
              <a:t>   </a:t>
            </a:r>
            <a:endParaRPr kumimoji="0" lang="en-US" sz="3200" b="0" i="0" u="sng" strike="noStrike" kern="1200" cap="none" spc="0" normalizeH="0" baseline="0" noProof="0" dirty="0">
              <a:ln>
                <a:noFill/>
              </a:ln>
              <a:solidFill>
                <a:srgbClr val="FF0000"/>
              </a:solidFill>
              <a:effectLst/>
              <a:uLnTx/>
              <a:uFillTx/>
              <a:latin typeface="+mn-lt"/>
              <a:ea typeface="+mn-ea"/>
              <a:cs typeface="+mn-cs"/>
            </a:endParaRPr>
          </a:p>
        </p:txBody>
      </p:sp>
      <p:cxnSp>
        <p:nvCxnSpPr>
          <p:cNvPr id="6" name="Straight Arrow Connector 5"/>
          <p:cNvCxnSpPr/>
          <p:nvPr/>
        </p:nvCxnSpPr>
        <p:spPr>
          <a:xfrm rot="10800000" flipV="1">
            <a:off x="1143000" y="1066800"/>
            <a:ext cx="61722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Point</a:t>
            </a:r>
            <a:endParaRPr lang="en-US" dirty="0"/>
          </a:p>
        </p:txBody>
      </p:sp>
      <p:sp>
        <p:nvSpPr>
          <p:cNvPr id="3" name="Content Placeholder 2"/>
          <p:cNvSpPr>
            <a:spLocks noGrp="1"/>
          </p:cNvSpPr>
          <p:nvPr>
            <p:ph idx="1"/>
          </p:nvPr>
        </p:nvSpPr>
        <p:spPr>
          <a:xfrm>
            <a:off x="457200" y="1447800"/>
            <a:ext cx="8229600" cy="4525963"/>
          </a:xfrm>
        </p:spPr>
        <p:txBody>
          <a:bodyPr/>
          <a:lstStyle/>
          <a:p>
            <a:pPr>
              <a:buNone/>
            </a:pPr>
            <a:r>
              <a:rPr lang="en-US" dirty="0" smtClean="0"/>
              <a:t>Problem:</a:t>
            </a:r>
          </a:p>
          <a:p>
            <a:pPr lvl="1">
              <a:buFont typeface="Wingdings" pitchFamily="2" charset="2"/>
              <a:buChar char="§"/>
            </a:pPr>
            <a:r>
              <a:rPr lang="en-US" dirty="0" smtClean="0"/>
              <a:t>.1 = 0.00011001100110011……..</a:t>
            </a:r>
          </a:p>
          <a:p>
            <a:pPr lvl="1">
              <a:buFont typeface="Wingdings" pitchFamily="2" charset="2"/>
              <a:buChar char="§"/>
            </a:pPr>
            <a:r>
              <a:rPr lang="en-US" dirty="0" smtClean="0"/>
              <a:t>Run out of memory for storage</a:t>
            </a:r>
          </a:p>
          <a:p>
            <a:pPr>
              <a:buFont typeface="Wingdings" pitchFamily="2" charset="2"/>
              <a:buChar char="§"/>
            </a:pPr>
            <a:r>
              <a:rPr lang="en-US" dirty="0" smtClean="0"/>
              <a:t>Same problem with 1/3 = 0.3333333……</a:t>
            </a:r>
          </a:p>
          <a:p>
            <a:pPr>
              <a:buFont typeface="Wingdings" pitchFamily="2" charset="2"/>
              <a:buChar char="§"/>
            </a:pPr>
            <a:r>
              <a:rPr lang="en-US" dirty="0" smtClean="0"/>
              <a:t>Real numbers represented in Floating Point</a:t>
            </a:r>
          </a:p>
          <a:p>
            <a:pPr>
              <a:buFont typeface="Wingdings" pitchFamily="2" charset="2"/>
              <a:buChar char="§"/>
            </a:pPr>
            <a:r>
              <a:rPr lang="en-US" dirty="0" smtClean="0"/>
              <a:t>Decimal number  234.563 in floating point:</a:t>
            </a:r>
          </a:p>
          <a:p>
            <a:pPr lvl="1">
              <a:buFont typeface="Wingdings" pitchFamily="2" charset="2"/>
              <a:buChar char="§"/>
            </a:pPr>
            <a:r>
              <a:rPr lang="en-US" dirty="0" smtClean="0"/>
              <a:t>.234563   we normalize the decimal point</a:t>
            </a:r>
          </a:p>
          <a:p>
            <a:pPr>
              <a:buFont typeface="Wingdings" pitchFamily="2" charset="2"/>
              <a:buChar char="§"/>
            </a:pPr>
            <a:r>
              <a:rPr lang="en-US" dirty="0" smtClean="0"/>
              <a:t>Same principal in binary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244" name="Rectangle 4"/>
          <p:cNvSpPr>
            <a:spLocks noGrp="1" noChangeArrowheads="1"/>
          </p:cNvSpPr>
          <p:nvPr>
            <p:ph type="title"/>
          </p:nvPr>
        </p:nvSpPr>
        <p:spPr>
          <a:xfrm>
            <a:off x="533400" y="274638"/>
            <a:ext cx="8153400" cy="792162"/>
          </a:xfrm>
          <a:noFill/>
          <a:ln/>
        </p:spPr>
        <p:txBody>
          <a:bodyPr/>
          <a:lstStyle/>
          <a:p>
            <a:r>
              <a:rPr lang="en-US" dirty="0"/>
              <a:t>Real (Decimal) Number Storage</a:t>
            </a:r>
          </a:p>
        </p:txBody>
      </p:sp>
      <p:sp>
        <p:nvSpPr>
          <p:cNvPr id="10245" name="Rectangle 5"/>
          <p:cNvSpPr>
            <a:spLocks noGrp="1" noChangeArrowheads="1"/>
          </p:cNvSpPr>
          <p:nvPr>
            <p:ph type="body" idx="1"/>
          </p:nvPr>
        </p:nvSpPr>
        <p:spPr>
          <a:xfrm>
            <a:off x="304800" y="1066800"/>
            <a:ext cx="8458200" cy="5334000"/>
          </a:xfrm>
          <a:noFill/>
          <a:ln/>
        </p:spPr>
        <p:txBody>
          <a:bodyPr>
            <a:normAutofit lnSpcReduction="10000"/>
          </a:bodyPr>
          <a:lstStyle/>
          <a:p>
            <a:r>
              <a:rPr lang="en-US" sz="2000" dirty="0"/>
              <a:t>Real numbers are stored in floating point representation</a:t>
            </a:r>
          </a:p>
          <a:p>
            <a:pPr lvl="1"/>
            <a:r>
              <a:rPr lang="en-US" sz="2000" dirty="0"/>
              <a:t>a sign</a:t>
            </a:r>
          </a:p>
          <a:p>
            <a:pPr lvl="1"/>
            <a:r>
              <a:rPr lang="en-US" sz="2000" dirty="0"/>
              <a:t>an </a:t>
            </a:r>
            <a:r>
              <a:rPr lang="en-US" sz="2000" dirty="0" smtClean="0"/>
              <a:t>exponent (indicate how many positions you moved the decimal point)</a:t>
            </a:r>
            <a:endParaRPr lang="en-US" sz="2000" dirty="0"/>
          </a:p>
          <a:p>
            <a:pPr lvl="1"/>
            <a:r>
              <a:rPr lang="en-US" sz="2000" dirty="0"/>
              <a:t>a mantissa (normalized decimal fraction)</a:t>
            </a:r>
          </a:p>
          <a:p>
            <a:pPr lvl="2"/>
            <a:r>
              <a:rPr lang="en-US" sz="2000" dirty="0"/>
              <a:t> no digits to the left of the decimal</a:t>
            </a:r>
          </a:p>
          <a:p>
            <a:pPr lvl="2"/>
            <a:r>
              <a:rPr lang="en-US" sz="2000" dirty="0"/>
              <a:t>first digit to the right of the decimal is nonzero</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Limited </a:t>
            </a:r>
            <a:r>
              <a:rPr lang="en-US" sz="2000" dirty="0"/>
              <a:t>precision because most real numbers have an infinite decimal expansion (this holds no matter what number base is used in the representation</a:t>
            </a:r>
            <a:r>
              <a:rPr lang="en-US" sz="2000" dirty="0" smtClean="0"/>
              <a:t>)</a:t>
            </a:r>
          </a:p>
        </p:txBody>
      </p:sp>
      <p:graphicFrame>
        <p:nvGraphicFramePr>
          <p:cNvPr id="6" name="Table 5"/>
          <p:cNvGraphicFramePr>
            <a:graphicFrameLocks noGrp="1"/>
          </p:cNvGraphicFramePr>
          <p:nvPr/>
        </p:nvGraphicFramePr>
        <p:xfrm>
          <a:off x="1219200" y="3048000"/>
          <a:ext cx="4724400" cy="1854200"/>
        </p:xfrm>
        <a:graphic>
          <a:graphicData uri="http://schemas.openxmlformats.org/drawingml/2006/table">
            <a:tbl>
              <a:tblPr firstRow="1" bandRow="1">
                <a:tableStyleId>{5C22544A-7EE6-4342-B048-85BDC9FD1C3A}</a:tableStyleId>
              </a:tblPr>
              <a:tblGrid>
                <a:gridCol w="1621809"/>
                <a:gridCol w="3102591"/>
              </a:tblGrid>
              <a:tr h="370840">
                <a:tc>
                  <a:txBody>
                    <a:bodyPr/>
                    <a:lstStyle/>
                    <a:p>
                      <a:r>
                        <a:rPr lang="en-US" dirty="0" smtClean="0"/>
                        <a:t>Real Value</a:t>
                      </a:r>
                      <a:endParaRPr lang="en-US" dirty="0"/>
                    </a:p>
                  </a:txBody>
                  <a:tcPr/>
                </a:tc>
                <a:tc>
                  <a:txBody>
                    <a:bodyPr/>
                    <a:lstStyle/>
                    <a:p>
                      <a:r>
                        <a:rPr lang="en-US" dirty="0" smtClean="0"/>
                        <a:t>Floating Point</a:t>
                      </a:r>
                    </a:p>
                  </a:txBody>
                  <a:tcPr/>
                </a:tc>
              </a:tr>
              <a:tr h="370840">
                <a:tc>
                  <a:txBody>
                    <a:bodyPr/>
                    <a:lstStyle/>
                    <a:p>
                      <a:r>
                        <a:rPr lang="en-US" dirty="0" smtClean="0"/>
                        <a:t>12001.00</a:t>
                      </a:r>
                      <a:endParaRPr lang="en-US" dirty="0"/>
                    </a:p>
                  </a:txBody>
                  <a:tcPr/>
                </a:tc>
                <a:tc>
                  <a:txBody>
                    <a:bodyPr/>
                    <a:lstStyle/>
                    <a:p>
                      <a:r>
                        <a:rPr lang="en-US" dirty="0" smtClean="0"/>
                        <a:t>12001*10</a:t>
                      </a:r>
                      <a:r>
                        <a:rPr lang="en-US" baseline="30000" dirty="0" smtClean="0"/>
                        <a:t>0</a:t>
                      </a:r>
                      <a:endParaRPr lang="en-US" baseline="30000" dirty="0"/>
                    </a:p>
                  </a:txBody>
                  <a:tcPr/>
                </a:tc>
              </a:tr>
              <a:tr h="370840">
                <a:tc>
                  <a:txBody>
                    <a:bodyPr/>
                    <a:lstStyle/>
                    <a:p>
                      <a:r>
                        <a:rPr lang="en-US" dirty="0" smtClean="0"/>
                        <a:t>-120.01</a:t>
                      </a:r>
                      <a:endParaRPr lang="en-US" dirty="0"/>
                    </a:p>
                  </a:txBody>
                  <a:tcPr/>
                </a:tc>
                <a:tc>
                  <a:txBody>
                    <a:bodyPr/>
                    <a:lstStyle/>
                    <a:p>
                      <a:r>
                        <a:rPr lang="en-US" dirty="0" smtClean="0"/>
                        <a:t>-12001*10</a:t>
                      </a:r>
                      <a:r>
                        <a:rPr lang="en-US" baseline="30000" dirty="0" smtClean="0"/>
                        <a:t>-2</a:t>
                      </a:r>
                      <a:endParaRPr lang="en-US" baseline="30000" dirty="0"/>
                    </a:p>
                  </a:txBody>
                  <a:tcPr/>
                </a:tc>
              </a:tr>
              <a:tr h="370840">
                <a:tc>
                  <a:txBody>
                    <a:bodyPr/>
                    <a:lstStyle/>
                    <a:p>
                      <a:r>
                        <a:rPr lang="en-US" dirty="0" smtClean="0"/>
                        <a:t>0.12000</a:t>
                      </a:r>
                      <a:endParaRPr lang="en-US" dirty="0"/>
                    </a:p>
                  </a:txBody>
                  <a:tcPr/>
                </a:tc>
                <a:tc>
                  <a:txBody>
                    <a:bodyPr/>
                    <a:lstStyle/>
                    <a:p>
                      <a:r>
                        <a:rPr lang="en-US" dirty="0" smtClean="0"/>
                        <a:t>12000*10</a:t>
                      </a:r>
                      <a:r>
                        <a:rPr lang="en-US" baseline="30000" dirty="0" smtClean="0"/>
                        <a:t>-5</a:t>
                      </a:r>
                      <a:endParaRPr lang="en-US" baseline="30000" dirty="0"/>
                    </a:p>
                  </a:txBody>
                  <a:tcPr/>
                </a:tc>
              </a:tr>
              <a:tr h="370840">
                <a:tc>
                  <a:txBody>
                    <a:bodyPr/>
                    <a:lstStyle/>
                    <a:p>
                      <a:r>
                        <a:rPr lang="en-US" dirty="0" smtClean="0"/>
                        <a:t>155555000.00</a:t>
                      </a:r>
                      <a:endParaRPr lang="en-US" dirty="0"/>
                    </a:p>
                  </a:txBody>
                  <a:tcPr/>
                </a:tc>
                <a:tc>
                  <a:txBody>
                    <a:bodyPr/>
                    <a:lstStyle/>
                    <a:p>
                      <a:r>
                        <a:rPr lang="en-US" dirty="0" smtClean="0"/>
                        <a:t>15555*10</a:t>
                      </a:r>
                      <a:r>
                        <a:rPr lang="en-US" baseline="30000" dirty="0" smtClean="0"/>
                        <a:t>3</a:t>
                      </a:r>
                      <a:endParaRPr lang="en-US" baseline="30000" dirty="0"/>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a:noFill/>
          <a:ln/>
        </p:spPr>
        <p:txBody>
          <a:bodyPr>
            <a:normAutofit fontScale="90000"/>
          </a:bodyPr>
          <a:lstStyle/>
          <a:p>
            <a:r>
              <a:rPr lang="en-US"/>
              <a:t>Real Number Storage</a:t>
            </a:r>
            <a:br>
              <a:rPr lang="en-US"/>
            </a:br>
            <a:r>
              <a:rPr lang="en-US" sz="3600"/>
              <a:t>Limited Range and Precision</a:t>
            </a:r>
          </a:p>
        </p:txBody>
      </p:sp>
      <p:sp>
        <p:nvSpPr>
          <p:cNvPr id="12293" name="Rectangle 5"/>
          <p:cNvSpPr>
            <a:spLocks noGrp="1" noChangeArrowheads="1"/>
          </p:cNvSpPr>
          <p:nvPr>
            <p:ph type="body" idx="1"/>
          </p:nvPr>
        </p:nvSpPr>
        <p:spPr>
          <a:xfrm>
            <a:off x="533400" y="1828800"/>
            <a:ext cx="7924800" cy="4191000"/>
          </a:xfrm>
          <a:noFill/>
          <a:ln/>
        </p:spPr>
        <p:txBody>
          <a:bodyPr/>
          <a:lstStyle/>
          <a:p>
            <a:r>
              <a:rPr lang="en-US" sz="2800" dirty="0"/>
              <a:t>There are three categories of numbers left out when floating point representation is used</a:t>
            </a:r>
          </a:p>
          <a:p>
            <a:pPr lvl="1"/>
            <a:r>
              <a:rPr lang="en-US" sz="2400" dirty="0"/>
              <a:t>numbers out of range because their absolute value is too </a:t>
            </a:r>
            <a:r>
              <a:rPr lang="en-US" sz="2400" dirty="0" smtClean="0"/>
              <a:t>large</a:t>
            </a:r>
            <a:endParaRPr lang="en-US" sz="2400" dirty="0"/>
          </a:p>
          <a:p>
            <a:pPr lvl="1"/>
            <a:r>
              <a:rPr lang="en-US" sz="2400" dirty="0"/>
              <a:t>numbers out of range because their absolute value is too small (numbers too near zero to be stored given the precision </a:t>
            </a:r>
            <a:r>
              <a:rPr lang="en-US" sz="2400" dirty="0" smtClean="0"/>
              <a:t>available)</a:t>
            </a:r>
            <a:endParaRPr lang="en-US" sz="2400" dirty="0"/>
          </a:p>
          <a:p>
            <a:pPr lvl="1"/>
            <a:r>
              <a:rPr lang="en-US" sz="2400" dirty="0"/>
              <a:t>numbers whose binary representations require either an infinite number of binary digits or more binary digits than the bits available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6388" name="Rectangle 4"/>
          <p:cNvSpPr>
            <a:spLocks noGrp="1" noChangeArrowheads="1"/>
          </p:cNvSpPr>
          <p:nvPr>
            <p:ph type="title"/>
          </p:nvPr>
        </p:nvSpPr>
        <p:spPr>
          <a:noFill/>
          <a:ln/>
        </p:spPr>
        <p:txBody>
          <a:bodyPr>
            <a:normAutofit fontScale="90000"/>
          </a:bodyPr>
          <a:lstStyle/>
          <a:p>
            <a:r>
              <a:rPr lang="en-US"/>
              <a:t>Limited Range and Precision</a:t>
            </a:r>
            <a:br>
              <a:rPr lang="en-US"/>
            </a:br>
            <a:r>
              <a:rPr lang="en-US"/>
              <a:t> </a:t>
            </a:r>
            <a:r>
              <a:rPr lang="en-US" sz="3600"/>
              <a:t>Some Consequences</a:t>
            </a:r>
          </a:p>
        </p:txBody>
      </p:sp>
      <p:sp>
        <p:nvSpPr>
          <p:cNvPr id="16389" name="Rectangle 5"/>
          <p:cNvSpPr>
            <a:spLocks noGrp="1" noChangeArrowheads="1"/>
          </p:cNvSpPr>
          <p:nvPr>
            <p:ph type="body" idx="1"/>
          </p:nvPr>
        </p:nvSpPr>
        <p:spPr>
          <a:xfrm>
            <a:off x="304800" y="1676400"/>
            <a:ext cx="8839200" cy="4572000"/>
          </a:xfrm>
          <a:noFill/>
          <a:ln/>
        </p:spPr>
        <p:txBody>
          <a:bodyPr/>
          <a:lstStyle/>
          <a:p>
            <a:r>
              <a:rPr lang="en-US" sz="2800" dirty="0"/>
              <a:t>Limited range will invalidate certain calculations</a:t>
            </a:r>
            <a:endParaRPr lang="en-US" dirty="0"/>
          </a:p>
          <a:p>
            <a:r>
              <a:rPr lang="en-US" sz="2800" dirty="0" smtClean="0"/>
              <a:t>Limited </a:t>
            </a:r>
            <a:r>
              <a:rPr lang="en-US" sz="2800" dirty="0"/>
              <a:t>precision for real numbers is </a:t>
            </a:r>
            <a:r>
              <a:rPr lang="en-US" sz="2800" b="1" i="1" dirty="0"/>
              <a:t>very pervasive</a:t>
            </a:r>
            <a:endParaRPr lang="en-US" dirty="0"/>
          </a:p>
          <a:p>
            <a:pPr lvl="1"/>
            <a:r>
              <a:rPr lang="en-US" sz="2400" dirty="0"/>
              <a:t>Assume that </a:t>
            </a:r>
            <a:r>
              <a:rPr lang="en-US" sz="2400" u="sng" dirty="0"/>
              <a:t>most decimal calculations</a:t>
            </a:r>
            <a:r>
              <a:rPr lang="en-US" sz="2400" dirty="0"/>
              <a:t> </a:t>
            </a:r>
            <a:r>
              <a:rPr lang="en-US" sz="2400" dirty="0" smtClean="0"/>
              <a:t>could, </a:t>
            </a:r>
            <a:r>
              <a:rPr lang="en-US" sz="2400" dirty="0"/>
              <a:t>in fact, be in error!</a:t>
            </a:r>
          </a:p>
          <a:p>
            <a:pPr lvl="1"/>
            <a:r>
              <a:rPr lang="en-US" sz="2400" dirty="0"/>
              <a:t>Evaluate and use computer calculations with this in mind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 calcmode="lin" valueType="num">
                                      <p:cBhvr additive="base">
                                        <p:cTn id="17" dur="500" fill="hold"/>
                                        <p:tgtEl>
                                          <p:spTgt spid="1638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389">
                                            <p:txEl>
                                              <p:pRg st="3" end="3"/>
                                            </p:txEl>
                                          </p:spTgt>
                                        </p:tgtEl>
                                        <p:attrNameLst>
                                          <p:attrName>style.visibility</p:attrName>
                                        </p:attrNameLst>
                                      </p:cBhvr>
                                      <p:to>
                                        <p:strVal val="visible"/>
                                      </p:to>
                                    </p:set>
                                    <p:anim calcmode="lin" valueType="num">
                                      <p:cBhvr additive="base">
                                        <p:cTn id="21"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8436" name="Rectangle 4"/>
          <p:cNvSpPr>
            <a:spLocks noGrp="1" noChangeArrowheads="1"/>
          </p:cNvSpPr>
          <p:nvPr>
            <p:ph type="title"/>
          </p:nvPr>
        </p:nvSpPr>
        <p:spPr>
          <a:xfrm>
            <a:off x="533400" y="0"/>
            <a:ext cx="8229600" cy="1143000"/>
          </a:xfrm>
          <a:noFill/>
          <a:ln/>
        </p:spPr>
        <p:txBody>
          <a:bodyPr>
            <a:normAutofit fontScale="90000"/>
          </a:bodyPr>
          <a:lstStyle/>
          <a:p>
            <a:r>
              <a:rPr lang="en-US" dirty="0"/>
              <a:t/>
            </a:r>
            <a:br>
              <a:rPr lang="en-US" dirty="0"/>
            </a:br>
            <a:r>
              <a:rPr lang="en-US" dirty="0"/>
              <a:t>Risks in Numerical Computing</a:t>
            </a:r>
          </a:p>
        </p:txBody>
      </p:sp>
      <p:sp>
        <p:nvSpPr>
          <p:cNvPr id="18437" name="Rectangle 5"/>
          <p:cNvSpPr>
            <a:spLocks noGrp="1" noChangeArrowheads="1"/>
          </p:cNvSpPr>
          <p:nvPr>
            <p:ph type="body" idx="1"/>
          </p:nvPr>
        </p:nvSpPr>
        <p:spPr>
          <a:xfrm>
            <a:off x="609600" y="1524000"/>
            <a:ext cx="7924800" cy="4267200"/>
          </a:xfrm>
          <a:noFill/>
          <a:ln/>
        </p:spPr>
        <p:txBody>
          <a:bodyPr/>
          <a:lstStyle/>
          <a:p>
            <a:r>
              <a:rPr lang="en-US" dirty="0"/>
              <a:t>Almost all computer calculations involve </a:t>
            </a:r>
            <a:r>
              <a:rPr lang="en-US" dirty="0" err="1"/>
              <a:t>roundoff</a:t>
            </a:r>
            <a:r>
              <a:rPr lang="en-US" dirty="0"/>
              <a:t> error (limited precision error)</a:t>
            </a:r>
          </a:p>
          <a:p>
            <a:r>
              <a:rPr lang="en-US" dirty="0"/>
              <a:t>If not monitored and planned for carefully, such errors can lead to unexpected and catastrophic results</a:t>
            </a:r>
          </a:p>
          <a:p>
            <a:pPr lvl="1"/>
            <a:r>
              <a:rPr lang="en-US" dirty="0" err="1" smtClean="0">
                <a:hlinkClick r:id="" action="ppaction://hlinkshowjump?jump=nextslide"/>
              </a:rPr>
              <a:t>Ariane</a:t>
            </a:r>
            <a:r>
              <a:rPr lang="en-US" dirty="0" smtClean="0">
                <a:hlinkClick r:id="" action="ppaction://hlinkshowjump?jump=nextslide"/>
              </a:rPr>
              <a:t> </a:t>
            </a:r>
            <a:r>
              <a:rPr lang="en-US" dirty="0">
                <a:hlinkClick r:id="" action="ppaction://hlinkshowjump?jump=nextslide"/>
              </a:rPr>
              <a:t>5 Rocket Failure</a:t>
            </a:r>
            <a:endParaRPr lang="en-US" dirty="0"/>
          </a:p>
          <a:p>
            <a:pPr lvl="1"/>
            <a:r>
              <a:rPr lang="en-US" dirty="0">
                <a:hlinkClick r:id="rId3" action="ppaction://hlinksldjump"/>
              </a:rPr>
              <a:t>Patriot Missile Failure during Gulf War</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rmAutofit fontScale="90000"/>
          </a:bodyPr>
          <a:lstStyle/>
          <a:p>
            <a:r>
              <a:rPr lang="en-US" b="1" dirty="0" smtClean="0"/>
              <a:t>The Explosion of the </a:t>
            </a:r>
            <a:r>
              <a:rPr lang="en-US" b="1" dirty="0" err="1" smtClean="0"/>
              <a:t>Ariane</a:t>
            </a:r>
            <a:r>
              <a:rPr lang="en-US" b="1" dirty="0" smtClean="0"/>
              <a:t> 5</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 June 4, 1996 an unmanned </a:t>
            </a:r>
            <a:r>
              <a:rPr lang="en-US" dirty="0" err="1" smtClean="0"/>
              <a:t>Ariane</a:t>
            </a:r>
            <a:r>
              <a:rPr lang="en-US" dirty="0" smtClean="0"/>
              <a:t> 5 rocket launched by the European Space Agency exploded just forty seconds after its lift-off. </a:t>
            </a:r>
          </a:p>
          <a:p>
            <a:r>
              <a:rPr lang="en-US" dirty="0" smtClean="0"/>
              <a:t>The rocket was on its first voyage, after a decade of development costing $7 billion. The destroyed rocket and its cargo were valued at $500 million. </a:t>
            </a:r>
          </a:p>
          <a:p>
            <a:r>
              <a:rPr lang="en-US" dirty="0" smtClean="0"/>
              <a:t>It turned out that the cause of the failure was a software error in the inertial reference system. Specifically a 64 bit floating point number relating to the horizontal velocity of the rocket with respect to the platform was converted to a 16 bit signed integer. The number was larger than 32,767, the largest integer </a:t>
            </a:r>
            <a:r>
              <a:rPr lang="en-US" dirty="0" err="1" smtClean="0"/>
              <a:t>storeable</a:t>
            </a:r>
            <a:r>
              <a:rPr lang="en-US" dirty="0" smtClean="0"/>
              <a:t> in a 16 bit signed integer, and thus the conversion failed. </a:t>
            </a:r>
          </a:p>
          <a:p>
            <a:endParaRPr lang="en-US" dirty="0" smtClean="0"/>
          </a:p>
          <a:p>
            <a:r>
              <a:rPr lang="en-US" dirty="0" smtClean="0">
                <a:hlinkClick r:id="" action="ppaction://hlinkshowjump?jump=previousslide"/>
              </a:rPr>
              <a:t>Back</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lvl="1"/>
            <a:r>
              <a:rPr lang="en-US" sz="2800" b="1" dirty="0" smtClean="0"/>
              <a:t>Patriot Missile Failure during Gulf War</a:t>
            </a:r>
            <a:endParaRPr lang="en-US" sz="2800" b="1" dirty="0"/>
          </a:p>
        </p:txBody>
      </p:sp>
      <p:sp>
        <p:nvSpPr>
          <p:cNvPr id="3" name="Content Placeholder 2"/>
          <p:cNvSpPr>
            <a:spLocks noGrp="1"/>
          </p:cNvSpPr>
          <p:nvPr>
            <p:ph idx="1"/>
          </p:nvPr>
        </p:nvSpPr>
        <p:spPr>
          <a:xfrm>
            <a:off x="0" y="914400"/>
            <a:ext cx="9144000" cy="5410200"/>
          </a:xfrm>
        </p:spPr>
        <p:txBody>
          <a:bodyPr>
            <a:noAutofit/>
          </a:bodyPr>
          <a:lstStyle/>
          <a:p>
            <a:r>
              <a:rPr lang="en-US" sz="2000" dirty="0" smtClean="0"/>
              <a:t>During  the Gulf War, an American Patriot Missile battery in Saudi Arabia, failed to track and intercept an incoming Iraqi Scud missile. The Scud struck an American Army barracks, killing 28 soldiers and injuring around 100 other people. </a:t>
            </a:r>
          </a:p>
          <a:p>
            <a:r>
              <a:rPr lang="en-US" sz="2000" dirty="0" smtClean="0"/>
              <a:t>The General Accounting office reported on the cause of the failure. It turns out that the cause was an inaccurate calculation due to computer arithmetic errors. </a:t>
            </a:r>
          </a:p>
          <a:p>
            <a:r>
              <a:rPr lang="en-US" sz="2000" dirty="0" smtClean="0"/>
              <a:t>The time in tenths of second as measured by the system's internal clock was multiplied by 1/10 to produce the time in seconds.</a:t>
            </a:r>
          </a:p>
          <a:p>
            <a:r>
              <a:rPr lang="en-US" sz="2000" dirty="0" smtClean="0"/>
              <a:t> The value 1/10, which has a non-terminating binary expansion, was chopped at 24 bits. The small chopping error, when multiplied by the large number giving the time in tenths of a second, led to a significant error. Indeed, the Patriot battery had been up around 100 hours, and an easy calculation shows that the resulting time error due to the magnified chopping error was about 0.34 seconds. (The number 1/10 equals 1/2</a:t>
            </a:r>
            <a:r>
              <a:rPr lang="en-US" sz="2000" baseline="30000" dirty="0" smtClean="0"/>
              <a:t>4</a:t>
            </a:r>
            <a:r>
              <a:rPr lang="en-US" sz="2000" dirty="0" smtClean="0"/>
              <a:t>+1/2</a:t>
            </a:r>
            <a:r>
              <a:rPr lang="en-US" sz="2000" baseline="30000" dirty="0" smtClean="0"/>
              <a:t>5</a:t>
            </a:r>
            <a:r>
              <a:rPr lang="en-US" sz="2000" dirty="0" smtClean="0"/>
              <a:t>+1/2</a:t>
            </a:r>
            <a:r>
              <a:rPr lang="en-US" sz="2000" baseline="30000" dirty="0" smtClean="0"/>
              <a:t>8</a:t>
            </a:r>
            <a:r>
              <a:rPr lang="en-US" sz="2000" dirty="0" smtClean="0"/>
              <a:t>+1/2</a:t>
            </a:r>
            <a:r>
              <a:rPr lang="en-US" sz="2000" baseline="30000" dirty="0" smtClean="0"/>
              <a:t>9</a:t>
            </a:r>
            <a:r>
              <a:rPr lang="en-US" sz="2000" dirty="0" smtClean="0"/>
              <a:t>+1/2</a:t>
            </a:r>
            <a:r>
              <a:rPr lang="en-US" sz="2000" baseline="30000" dirty="0" smtClean="0"/>
              <a:t>12</a:t>
            </a:r>
            <a:r>
              <a:rPr lang="en-US" sz="2000" dirty="0" smtClean="0"/>
              <a:t>+1/2</a:t>
            </a:r>
            <a:r>
              <a:rPr lang="en-US" sz="2000" baseline="30000" dirty="0" smtClean="0"/>
              <a:t>13</a:t>
            </a:r>
            <a:r>
              <a:rPr lang="en-US" sz="2000" dirty="0" smtClean="0"/>
              <a:t>+.... </a:t>
            </a:r>
          </a:p>
          <a:p>
            <a:r>
              <a:rPr lang="en-US" sz="2000" dirty="0" smtClean="0"/>
              <a:t>A Scud travels at about 1,676 meters per second, and so travels more than half a kilometer in this time. This was far enough that the incoming Scud was outside the "range gate" that the Patriot tracked. </a:t>
            </a:r>
          </a:p>
          <a:p>
            <a:endParaRPr lang="en-US" sz="2000" dirty="0" smtClean="0"/>
          </a:p>
          <a:p>
            <a:r>
              <a:rPr lang="en-US" sz="2000" dirty="0" smtClean="0">
                <a:hlinkClick r:id="rId2" action="ppaction://hlinksldjump"/>
              </a:rPr>
              <a:t>Back</a:t>
            </a:r>
            <a:endParaRPr lang="en-US" sz="2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9296400" y="304800"/>
            <a:ext cx="1777227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Representation - </a:t>
            </a:r>
            <a:r>
              <a:rPr lang="en-US" sz="6000" dirty="0" smtClean="0"/>
              <a:t>Text</a:t>
            </a:r>
            <a:endParaRPr lang="en-US" sz="6000" dirty="0"/>
          </a:p>
        </p:txBody>
      </p:sp>
      <p:sp>
        <p:nvSpPr>
          <p:cNvPr id="3" name="Content Placeholder 2"/>
          <p:cNvSpPr>
            <a:spLocks noGrp="1"/>
          </p:cNvSpPr>
          <p:nvPr>
            <p:ph idx="1"/>
          </p:nvPr>
        </p:nvSpPr>
        <p:spPr/>
        <p:txBody>
          <a:bodyPr/>
          <a:lstStyle/>
          <a:p>
            <a:r>
              <a:rPr lang="en-US" dirty="0" smtClean="0"/>
              <a:t>Text </a:t>
            </a:r>
            <a:r>
              <a:rPr lang="en-US" sz="2400" dirty="0" smtClean="0"/>
              <a:t>(letters punctuation, invisible formatting characters)</a:t>
            </a:r>
            <a:r>
              <a:rPr lang="en-US" dirty="0" smtClean="0"/>
              <a:t>	</a:t>
            </a:r>
          </a:p>
          <a:p>
            <a:r>
              <a:rPr lang="en-US" dirty="0" smtClean="0"/>
              <a:t>HTML </a:t>
            </a:r>
            <a:r>
              <a:rPr lang="en-US" sz="2400" dirty="0" smtClean="0"/>
              <a:t>(already discussed need for visual deign)</a:t>
            </a:r>
            <a:endParaRPr lang="en-US" sz="2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07224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9122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0244" name="Rectangle 4"/>
          <p:cNvSpPr>
            <a:spLocks noGrp="1" noChangeArrowheads="1"/>
          </p:cNvSpPr>
          <p:nvPr>
            <p:ph type="title"/>
          </p:nvPr>
        </p:nvSpPr>
        <p:spPr>
          <a:noFill/>
          <a:ln/>
        </p:spPr>
        <p:txBody>
          <a:bodyPr>
            <a:normAutofit fontScale="90000"/>
          </a:bodyPr>
          <a:lstStyle/>
          <a:p>
            <a:r>
              <a:rPr lang="en-US" dirty="0" smtClean="0"/>
              <a:t>Text - One </a:t>
            </a:r>
            <a:r>
              <a:rPr lang="en-US" dirty="0"/>
              <a:t>Byte per Character Suffices</a:t>
            </a:r>
          </a:p>
        </p:txBody>
      </p:sp>
      <p:pic>
        <p:nvPicPr>
          <p:cNvPr id="10245" name="Picture 5"/>
          <p:cNvPicPr>
            <a:picLocks noChangeArrowheads="1"/>
          </p:cNvPicPr>
          <p:nvPr/>
        </p:nvPicPr>
        <p:blipFill>
          <a:blip r:embed="rId3" cstate="print"/>
          <a:srcRect/>
          <a:stretch>
            <a:fillRect/>
          </a:stretch>
        </p:blipFill>
        <p:spPr bwMode="auto">
          <a:xfrm>
            <a:off x="1143000" y="1981200"/>
            <a:ext cx="6934200" cy="41910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a:noFill/>
          <a:ln/>
        </p:spPr>
        <p:txBody>
          <a:bodyPr/>
          <a:lstStyle/>
          <a:p>
            <a:r>
              <a:rPr lang="en-US" dirty="0" smtClean="0"/>
              <a:t>ASCII and the English </a:t>
            </a:r>
            <a:r>
              <a:rPr lang="en-US" dirty="0"/>
              <a:t>Character Set</a:t>
            </a:r>
          </a:p>
        </p:txBody>
      </p:sp>
      <p:sp>
        <p:nvSpPr>
          <p:cNvPr id="12293" name="Rectangle 5"/>
          <p:cNvSpPr>
            <a:spLocks noGrp="1" noChangeArrowheads="1"/>
          </p:cNvSpPr>
          <p:nvPr>
            <p:ph type="body" idx="1"/>
          </p:nvPr>
        </p:nvSpPr>
        <p:spPr>
          <a:xfrm>
            <a:off x="457200" y="1066800"/>
            <a:ext cx="8229600" cy="5059363"/>
          </a:xfrm>
          <a:noFill/>
          <a:ln/>
        </p:spPr>
        <p:txBody>
          <a:bodyPr>
            <a:normAutofit/>
          </a:bodyPr>
          <a:lstStyle/>
          <a:p>
            <a:r>
              <a:rPr lang="en-US" sz="2800" b="1" dirty="0" smtClean="0"/>
              <a:t>ASCII </a:t>
            </a:r>
            <a:r>
              <a:rPr lang="en-US" sz="2800" dirty="0" smtClean="0"/>
              <a:t>= American Standard Code for Information Interchange . Allows for 256 unique characters</a:t>
            </a:r>
          </a:p>
          <a:p>
            <a:r>
              <a:rPr lang="en-US" sz="2800" dirty="0" smtClean="0"/>
              <a:t>All </a:t>
            </a:r>
            <a:r>
              <a:rPr lang="en-US" sz="2800" dirty="0"/>
              <a:t>uppercase and lowercase letters</a:t>
            </a:r>
          </a:p>
          <a:p>
            <a:r>
              <a:rPr lang="en-US" sz="2800" dirty="0"/>
              <a:t>Punctuation symbols like ! . , ? : ; “ ‘ etc.</a:t>
            </a:r>
          </a:p>
          <a:p>
            <a:r>
              <a:rPr lang="en-US" sz="2800" dirty="0"/>
              <a:t>Digits 0, …, 9</a:t>
            </a:r>
          </a:p>
          <a:p>
            <a:r>
              <a:rPr lang="en-US" sz="2800" dirty="0"/>
              <a:t>Arithmetic symbols +  = -  / &lt;  &gt;  </a:t>
            </a:r>
          </a:p>
          <a:p>
            <a:r>
              <a:rPr lang="en-US" sz="2800" dirty="0"/>
              <a:t>Assorted special symbols like #  @  $  %  ^  &amp;  *  (  )  {  }  [  ] etc.</a:t>
            </a:r>
          </a:p>
          <a:p>
            <a:r>
              <a:rPr lang="en-US" sz="2800" dirty="0" smtClean="0"/>
              <a:t>Invisible </a:t>
            </a:r>
            <a:r>
              <a:rPr lang="en-US" sz="2800" dirty="0"/>
              <a:t>formatting </a:t>
            </a:r>
            <a:r>
              <a:rPr lang="en-US" sz="2800" dirty="0" smtClean="0"/>
              <a:t>characters</a:t>
            </a:r>
          </a:p>
          <a:p>
            <a:endParaRPr lang="en-US" sz="2800" dirty="0" smtClean="0"/>
          </a:p>
          <a:p>
            <a:pPr>
              <a:buNone/>
            </a:pPr>
            <a:endParaRPr lang="en-US"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Unicode</a:t>
            </a:r>
            <a:endParaRPr lang="en-US" dirty="0"/>
          </a:p>
        </p:txBody>
      </p:sp>
      <p:sp>
        <p:nvSpPr>
          <p:cNvPr id="3" name="Content Placeholder 2"/>
          <p:cNvSpPr>
            <a:spLocks noGrp="1"/>
          </p:cNvSpPr>
          <p:nvPr>
            <p:ph idx="1"/>
          </p:nvPr>
        </p:nvSpPr>
        <p:spPr/>
        <p:txBody>
          <a:bodyPr>
            <a:normAutofit/>
          </a:bodyPr>
          <a:lstStyle/>
          <a:p>
            <a:r>
              <a:rPr lang="en-US" sz="2800" dirty="0" smtClean="0"/>
              <a:t>ASCII not enough characters for international use</a:t>
            </a:r>
          </a:p>
          <a:p>
            <a:r>
              <a:rPr lang="en-US" sz="2800" dirty="0" smtClean="0"/>
              <a:t>Unicode – represent every character in every language including Asian ideograms</a:t>
            </a:r>
          </a:p>
          <a:p>
            <a:r>
              <a:rPr lang="en-US" sz="2800" dirty="0" smtClean="0"/>
              <a:t>Uses 16 bits per character</a:t>
            </a:r>
          </a:p>
          <a:p>
            <a:r>
              <a:rPr lang="en-US" sz="2800" dirty="0" smtClean="0"/>
              <a:t>Can represent 2</a:t>
            </a:r>
            <a:r>
              <a:rPr lang="en-US" sz="2800" baseline="30000" dirty="0" smtClean="0"/>
              <a:t>16 </a:t>
            </a:r>
            <a:r>
              <a:rPr lang="en-US" sz="2800" dirty="0" smtClean="0"/>
              <a:t>or more than 65,000 characters compared to 256 for ASCII</a:t>
            </a:r>
          </a:p>
          <a:p>
            <a:r>
              <a:rPr lang="en-US" sz="2800" dirty="0" smtClean="0"/>
              <a:t>Gaining in popularity</a:t>
            </a:r>
            <a:endParaRPr lang="en-US" sz="28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4340" name="Rectangle 4"/>
          <p:cNvSpPr>
            <a:spLocks noGrp="1" noChangeArrowheads="1"/>
          </p:cNvSpPr>
          <p:nvPr>
            <p:ph type="title"/>
          </p:nvPr>
        </p:nvSpPr>
        <p:spPr>
          <a:noFill/>
          <a:ln/>
        </p:spPr>
        <p:txBody>
          <a:bodyPr/>
          <a:lstStyle/>
          <a:p>
            <a:r>
              <a:rPr lang="en-US"/>
              <a:t>Using ASCII</a:t>
            </a:r>
          </a:p>
        </p:txBody>
      </p:sp>
      <p:pic>
        <p:nvPicPr>
          <p:cNvPr id="14341" name="Picture 5"/>
          <p:cNvPicPr>
            <a:picLocks noChangeArrowheads="1"/>
          </p:cNvPicPr>
          <p:nvPr/>
        </p:nvPicPr>
        <p:blipFill>
          <a:blip r:embed="rId3" cstate="print"/>
          <a:srcRect/>
          <a:stretch>
            <a:fillRect/>
          </a:stretch>
        </p:blipFill>
        <p:spPr bwMode="auto">
          <a:xfrm>
            <a:off x="1295400" y="1143000"/>
            <a:ext cx="5600700" cy="38608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7749"/>
            <a:ext cx="9144000" cy="6850251"/>
          </a:xfrm>
          <a:prstGeom prst="rect">
            <a:avLst/>
          </a:prstGeom>
          <a:noFill/>
          <a:ln w="9525">
            <a:noFill/>
            <a:miter lim="800000"/>
            <a:headEnd/>
            <a:tailEnd/>
          </a:ln>
        </p:spPr>
      </p:pic>
      <p:graphicFrame>
        <p:nvGraphicFramePr>
          <p:cNvPr id="2" name="Object 4"/>
          <p:cNvGraphicFramePr>
            <a:graphicFrameLocks/>
          </p:cNvGraphicFramePr>
          <p:nvPr/>
        </p:nvGraphicFramePr>
        <p:xfrm>
          <a:off x="6400800" y="4038600"/>
          <a:ext cx="2743200" cy="1828800"/>
        </p:xfrm>
        <a:graphic>
          <a:graphicData uri="http://schemas.openxmlformats.org/presentationml/2006/ole">
            <p:oleObj spid="_x0000_s3074" name="Clip" r:id="rId4" imgW="5849938" imgH="3517900" progId="">
              <p:embed/>
            </p:oleObj>
          </a:graphicData>
        </a:graphic>
      </p:graphicFrame>
      <p:sp>
        <p:nvSpPr>
          <p:cNvPr id="5" name="TextBox 4"/>
          <p:cNvSpPr txBox="1"/>
          <p:nvPr/>
        </p:nvSpPr>
        <p:spPr>
          <a:xfrm>
            <a:off x="1143000" y="5943600"/>
            <a:ext cx="5867400" cy="369332"/>
          </a:xfrm>
          <a:prstGeom prst="rect">
            <a:avLst/>
          </a:prstGeom>
          <a:noFill/>
        </p:spPr>
        <p:txBody>
          <a:bodyPr wrap="square" rtlCol="0">
            <a:spAutoFit/>
          </a:bodyPr>
          <a:lstStyle/>
          <a:p>
            <a:pPr>
              <a:buFont typeface="Wingdings 2" pitchFamily="18" charset="2"/>
              <a:buChar char="¢"/>
            </a:pPr>
            <a:r>
              <a:rPr lang="en-US" b="1" dirty="0" smtClean="0"/>
              <a:t>analog information is </a:t>
            </a:r>
            <a:r>
              <a:rPr lang="en-US" b="1" dirty="0" smtClean="0">
                <a:solidFill>
                  <a:schemeClr val="tx2"/>
                </a:solidFill>
              </a:rPr>
              <a:t>continuous</a:t>
            </a:r>
            <a:r>
              <a:rPr lang="en-US" b="1" dirty="0" smtClean="0"/>
              <a:t>, e.g., wave</a:t>
            </a:r>
            <a:endParaRPr lang="en-US"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0251"/>
          </a:xfrm>
          <a:prstGeom prst="rect">
            <a:avLst/>
          </a:prstGeom>
          <a:noFill/>
          <a:ln w="9525">
            <a:noFill/>
            <a:miter lim="800000"/>
            <a:headEnd/>
            <a:tailEnd/>
          </a:ln>
        </p:spPr>
      </p:pic>
      <p:sp>
        <p:nvSpPr>
          <p:cNvPr id="3" name="TextBox 2"/>
          <p:cNvSpPr txBox="1"/>
          <p:nvPr/>
        </p:nvSpPr>
        <p:spPr>
          <a:xfrm>
            <a:off x="1524000" y="5867400"/>
            <a:ext cx="5029200" cy="369332"/>
          </a:xfrm>
          <a:prstGeom prst="rect">
            <a:avLst/>
          </a:prstGeom>
          <a:noFill/>
        </p:spPr>
        <p:txBody>
          <a:bodyPr wrap="square" rtlCol="0">
            <a:spAutoFit/>
          </a:bodyPr>
          <a:lstStyle/>
          <a:p>
            <a:pPr>
              <a:buFont typeface="Wingdings 2" pitchFamily="18" charset="2"/>
              <a:buChar char="¢"/>
            </a:pPr>
            <a:r>
              <a:rPr lang="en-US" b="1" dirty="0" smtClean="0"/>
              <a:t>computers process </a:t>
            </a:r>
            <a:r>
              <a:rPr lang="en-US" b="1" dirty="0" smtClean="0">
                <a:solidFill>
                  <a:schemeClr val="tx2"/>
                </a:solidFill>
              </a:rPr>
              <a:t>discrete</a:t>
            </a:r>
            <a:r>
              <a:rPr lang="en-US" b="1" dirty="0" smtClean="0"/>
              <a:t> or </a:t>
            </a:r>
            <a:r>
              <a:rPr lang="en-US" b="1" dirty="0" smtClean="0">
                <a:solidFill>
                  <a:schemeClr val="tx2"/>
                </a:solidFill>
              </a:rPr>
              <a:t>digital data</a:t>
            </a:r>
            <a:endParaRPr lang="en-US"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0251"/>
          </a:xfrm>
          <a:prstGeom prst="rect">
            <a:avLst/>
          </a:prstGeom>
          <a:noFill/>
          <a:ln w="9525">
            <a:noFill/>
            <a:miter lim="800000"/>
            <a:headEnd/>
            <a:tailEnd/>
          </a:ln>
        </p:spPr>
      </p:pic>
      <p:sp>
        <p:nvSpPr>
          <p:cNvPr id="3" name="TextBox 2"/>
          <p:cNvSpPr txBox="1"/>
          <p:nvPr/>
        </p:nvSpPr>
        <p:spPr>
          <a:xfrm>
            <a:off x="533400" y="5943600"/>
            <a:ext cx="8229600" cy="646331"/>
          </a:xfrm>
          <a:prstGeom prst="rect">
            <a:avLst/>
          </a:prstGeom>
          <a:noFill/>
        </p:spPr>
        <p:txBody>
          <a:bodyPr wrap="square" rtlCol="0">
            <a:spAutoFit/>
          </a:bodyPr>
          <a:lstStyle/>
          <a:p>
            <a:pPr>
              <a:buFont typeface="Wingdings 2" pitchFamily="18" charset="2"/>
              <a:buChar char="¢"/>
            </a:pPr>
            <a:r>
              <a:rPr lang="en-US" b="1" dirty="0" smtClean="0"/>
              <a:t>the process of converting information to a binary form is called </a:t>
            </a:r>
            <a:r>
              <a:rPr lang="en-US" b="1" dirty="0" smtClean="0">
                <a:solidFill>
                  <a:schemeClr val="tx2"/>
                </a:solidFill>
              </a:rPr>
              <a:t>digitization</a:t>
            </a:r>
            <a:endParaRPr lang="en-US" b="1" dirty="0" smtClean="0"/>
          </a:p>
          <a:p>
            <a:pPr>
              <a:buFont typeface="Wingdings 2" pitchFamily="18" charset="2"/>
              <a:buChar char="¢"/>
            </a:pPr>
            <a:r>
              <a:rPr lang="en-US" b="1" dirty="0" smtClean="0"/>
              <a:t>both discrete and analog forms of information may be digitized</a:t>
            </a:r>
            <a:endParaRPr lang="en-US"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7772400" cy="1181100"/>
          </a:xfrm>
          <a:noFill/>
          <a:ln/>
        </p:spPr>
        <p:txBody>
          <a:bodyPr/>
          <a:lstStyle/>
          <a:p>
            <a:r>
              <a:rPr lang="en-US" dirty="0"/>
              <a:t>Example: Digitizing Images</a:t>
            </a:r>
          </a:p>
        </p:txBody>
      </p:sp>
      <p:sp>
        <p:nvSpPr>
          <p:cNvPr id="14339" name="Rectangle 3"/>
          <p:cNvSpPr>
            <a:spLocks noGrp="1" noChangeArrowheads="1"/>
          </p:cNvSpPr>
          <p:nvPr>
            <p:ph type="body" sz="half" idx="1"/>
          </p:nvPr>
        </p:nvSpPr>
        <p:spPr>
          <a:xfrm>
            <a:off x="304800" y="914400"/>
            <a:ext cx="3810000" cy="4114800"/>
          </a:xfrm>
          <a:noFill/>
          <a:ln/>
        </p:spPr>
        <p:txBody>
          <a:bodyPr/>
          <a:lstStyle/>
          <a:p>
            <a:pPr>
              <a:buFont typeface="Wingdings 2" pitchFamily="18" charset="2"/>
              <a:buChar char="¢"/>
            </a:pPr>
            <a:r>
              <a:rPr lang="en-US" sz="2800" dirty="0"/>
              <a:t>The two step process for digitizing images:</a:t>
            </a:r>
          </a:p>
          <a:p>
            <a:pPr lvl="1">
              <a:buSzPct val="50000"/>
              <a:buFont typeface="Wingdings 2" pitchFamily="18" charset="2"/>
              <a:buChar char="¢"/>
            </a:pPr>
            <a:r>
              <a:rPr lang="en-US" sz="2400" dirty="0">
                <a:solidFill>
                  <a:schemeClr val="tx2"/>
                </a:solidFill>
              </a:rPr>
              <a:t>sampling the continuous tone image for pixels</a:t>
            </a:r>
          </a:p>
          <a:p>
            <a:pPr lvl="1">
              <a:buSzPct val="50000"/>
              <a:buFont typeface="Wingdings 2" pitchFamily="18" charset="2"/>
              <a:buChar char="¢"/>
            </a:pPr>
            <a:r>
              <a:rPr lang="en-US" sz="2400" dirty="0"/>
              <a:t>quantizing pixels</a:t>
            </a:r>
          </a:p>
        </p:txBody>
      </p:sp>
      <p:pic>
        <p:nvPicPr>
          <p:cNvPr id="14340" name="Picture 4"/>
          <p:cNvPicPr>
            <a:picLocks noGrp="1" noChangeArrowheads="1"/>
          </p:cNvPicPr>
          <p:nvPr>
            <p:ph type="clipArt" sz="half" idx="2"/>
          </p:nvPr>
        </p:nvPicPr>
        <p:blipFill>
          <a:blip r:embed="rId2" cstate="print"/>
          <a:srcRect/>
          <a:stretch>
            <a:fillRect/>
          </a:stretch>
        </p:blipFill>
        <p:spPr>
          <a:xfrm>
            <a:off x="6172200" y="1371600"/>
            <a:ext cx="2044700" cy="2855912"/>
          </a:xfrm>
          <a:noFill/>
          <a:ln/>
        </p:spPr>
      </p:pic>
      <p:sp>
        <p:nvSpPr>
          <p:cNvPr id="14341" name="Rectangle 5"/>
          <p:cNvSpPr>
            <a:spLocks noChangeArrowheads="1"/>
          </p:cNvSpPr>
          <p:nvPr/>
        </p:nvSpPr>
        <p:spPr bwMode="auto">
          <a:xfrm>
            <a:off x="4876800" y="990600"/>
            <a:ext cx="3903662" cy="393700"/>
          </a:xfrm>
          <a:prstGeom prst="rect">
            <a:avLst/>
          </a:prstGeom>
          <a:noFill/>
          <a:ln w="12700">
            <a:noFill/>
            <a:miter lim="800000"/>
            <a:headEnd/>
            <a:tailEnd/>
          </a:ln>
          <a:effectLst/>
        </p:spPr>
        <p:txBody>
          <a:bodyPr wrap="none" lIns="90487" tIns="44450" rIns="90487" bIns="44450">
            <a:spAutoFit/>
          </a:bodyPr>
          <a:lstStyle/>
          <a:p>
            <a:r>
              <a:rPr lang="en-US" sz="2000" dirty="0">
                <a:solidFill>
                  <a:schemeClr val="accent2"/>
                </a:solidFill>
                <a:latin typeface="Times New Roman" pitchFamily="18" charset="0"/>
              </a:rPr>
              <a:t>image is sampled by pixel resolution</a:t>
            </a:r>
          </a:p>
        </p:txBody>
      </p:sp>
      <p:sp>
        <p:nvSpPr>
          <p:cNvPr id="7" name="Rectangle 5"/>
          <p:cNvSpPr>
            <a:spLocks noChangeArrowheads="1"/>
          </p:cNvSpPr>
          <p:nvPr/>
        </p:nvSpPr>
        <p:spPr bwMode="auto">
          <a:xfrm>
            <a:off x="533400" y="3657600"/>
            <a:ext cx="3017837" cy="393700"/>
          </a:xfrm>
          <a:prstGeom prst="rect">
            <a:avLst/>
          </a:prstGeom>
          <a:noFill/>
          <a:ln w="12700">
            <a:noFill/>
            <a:miter lim="800000"/>
            <a:headEnd/>
            <a:tailEnd/>
          </a:ln>
          <a:effectLst/>
        </p:spPr>
        <p:txBody>
          <a:bodyPr wrap="none" lIns="90487" tIns="44450" rIns="90487" bIns="44450">
            <a:spAutoFit/>
          </a:bodyPr>
          <a:lstStyle/>
          <a:p>
            <a:r>
              <a:rPr lang="en-US" sz="2000" dirty="0">
                <a:solidFill>
                  <a:schemeClr val="accent2"/>
                </a:solidFill>
                <a:latin typeface="Times New Roman" pitchFamily="18" charset="0"/>
              </a:rPr>
              <a:t>pixels samples are averaged</a:t>
            </a:r>
          </a:p>
        </p:txBody>
      </p:sp>
      <p:pic>
        <p:nvPicPr>
          <p:cNvPr id="8" name="Picture 4"/>
          <p:cNvPicPr>
            <a:picLocks noChangeArrowheads="1"/>
          </p:cNvPicPr>
          <p:nvPr/>
        </p:nvPicPr>
        <p:blipFill>
          <a:blip r:embed="rId3" cstate="print"/>
          <a:srcRect/>
          <a:stretch>
            <a:fillRect/>
          </a:stretch>
        </p:blipFill>
        <p:spPr>
          <a:xfrm>
            <a:off x="3810000" y="3657600"/>
            <a:ext cx="1873250" cy="2909887"/>
          </a:xfrm>
          <a:prstGeom prst="rect">
            <a:avLst/>
          </a:prstGeom>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3588" y="190500"/>
            <a:ext cx="7772400" cy="1181100"/>
          </a:xfrm>
          <a:noFill/>
          <a:ln/>
        </p:spPr>
        <p:txBody>
          <a:bodyPr/>
          <a:lstStyle/>
          <a:p>
            <a:r>
              <a:rPr lang="en-US"/>
              <a:t>Example: Digitizing Images</a:t>
            </a:r>
          </a:p>
        </p:txBody>
      </p:sp>
      <p:sp>
        <p:nvSpPr>
          <p:cNvPr id="16387" name="Rectangle 3"/>
          <p:cNvSpPr>
            <a:spLocks noGrp="1" noChangeArrowheads="1"/>
          </p:cNvSpPr>
          <p:nvPr>
            <p:ph type="body" sz="half" idx="1"/>
          </p:nvPr>
        </p:nvSpPr>
        <p:spPr>
          <a:noFill/>
          <a:ln/>
        </p:spPr>
        <p:txBody>
          <a:bodyPr/>
          <a:lstStyle/>
          <a:p>
            <a:pPr>
              <a:buFont typeface="Wingdings 2" pitchFamily="18" charset="2"/>
              <a:buChar char="¢"/>
            </a:pPr>
            <a:r>
              <a:rPr lang="en-US" sz="2800"/>
              <a:t>The two step process for digitizing images:</a:t>
            </a:r>
          </a:p>
          <a:p>
            <a:pPr lvl="1">
              <a:buSzPct val="50000"/>
              <a:buFont typeface="Wingdings 2" pitchFamily="18" charset="2"/>
              <a:buChar char="¢"/>
            </a:pPr>
            <a:r>
              <a:rPr lang="en-US" sz="2400"/>
              <a:t>sampling the continuous tone image for pixels</a:t>
            </a:r>
          </a:p>
          <a:p>
            <a:pPr lvl="1">
              <a:buSzPct val="50000"/>
              <a:buFont typeface="Wingdings 2" pitchFamily="18" charset="2"/>
              <a:buChar char="¢"/>
            </a:pPr>
            <a:r>
              <a:rPr lang="en-US" sz="2400">
                <a:solidFill>
                  <a:schemeClr val="tx2"/>
                </a:solidFill>
              </a:rPr>
              <a:t>quantizing pixels</a:t>
            </a:r>
          </a:p>
        </p:txBody>
      </p:sp>
      <p:pic>
        <p:nvPicPr>
          <p:cNvPr id="16388" name="Picture 4"/>
          <p:cNvPicPr>
            <a:picLocks noGrp="1" noChangeArrowheads="1"/>
          </p:cNvPicPr>
          <p:nvPr>
            <p:ph type="clipArt" sz="half" idx="2"/>
          </p:nvPr>
        </p:nvPicPr>
        <p:blipFill>
          <a:blip r:embed="rId2" cstate="print"/>
          <a:srcRect/>
          <a:stretch>
            <a:fillRect/>
          </a:stretch>
        </p:blipFill>
        <p:spPr>
          <a:xfrm>
            <a:off x="4829175" y="2171700"/>
            <a:ext cx="3422650" cy="4086225"/>
          </a:xfrm>
          <a:noFill/>
          <a:ln/>
        </p:spPr>
      </p:pic>
      <p:sp>
        <p:nvSpPr>
          <p:cNvPr id="16389" name="Rectangle 5"/>
          <p:cNvSpPr>
            <a:spLocks noChangeArrowheads="1"/>
          </p:cNvSpPr>
          <p:nvPr/>
        </p:nvSpPr>
        <p:spPr bwMode="auto">
          <a:xfrm>
            <a:off x="4481513" y="1784350"/>
            <a:ext cx="3932237" cy="393700"/>
          </a:xfrm>
          <a:prstGeom prst="rect">
            <a:avLst/>
          </a:prstGeom>
          <a:noFill/>
          <a:ln w="12700">
            <a:noFill/>
            <a:miter lim="800000"/>
            <a:headEnd/>
            <a:tailEnd/>
          </a:ln>
          <a:effectLst/>
        </p:spPr>
        <p:txBody>
          <a:bodyPr wrap="none" lIns="90487" tIns="44450" rIns="90487" bIns="44450">
            <a:spAutoFit/>
          </a:bodyPr>
          <a:lstStyle/>
          <a:p>
            <a:r>
              <a:rPr lang="en-US" sz="2000">
                <a:solidFill>
                  <a:schemeClr val="accent2"/>
                </a:solidFill>
                <a:latin typeface="Times New Roman" pitchFamily="18" charset="0"/>
              </a:rPr>
              <a:t>pixels are converted to numeric form</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54344" cy="6858000"/>
          </a:xfrm>
          <a:prstGeom prst="rect">
            <a:avLst/>
          </a:prstGeom>
          <a:noFill/>
          <a:ln w="9525">
            <a:noFill/>
            <a:miter lim="800000"/>
            <a:headEnd/>
            <a:tailEnd/>
          </a:ln>
        </p:spPr>
      </p:pic>
      <p:sp>
        <p:nvSpPr>
          <p:cNvPr id="3" name="TextBox 2"/>
          <p:cNvSpPr txBox="1"/>
          <p:nvPr/>
        </p:nvSpPr>
        <p:spPr>
          <a:xfrm>
            <a:off x="4267200" y="3352800"/>
            <a:ext cx="4876800" cy="1089529"/>
          </a:xfrm>
          <a:prstGeom prst="rect">
            <a:avLst/>
          </a:prstGeom>
          <a:noFill/>
        </p:spPr>
        <p:txBody>
          <a:bodyPr wrap="square" rtlCol="0">
            <a:spAutoFit/>
          </a:bodyPr>
          <a:lstStyle/>
          <a:p>
            <a:pPr>
              <a:lnSpc>
                <a:spcPct val="90000"/>
              </a:lnSpc>
              <a:buFont typeface="Wingdings 2" pitchFamily="18" charset="2"/>
              <a:buChar char="¢"/>
            </a:pPr>
            <a:r>
              <a:rPr lang="en-US" dirty="0" smtClean="0"/>
              <a:t>binary numbering system is a </a:t>
            </a:r>
            <a:r>
              <a:rPr lang="en-US" dirty="0" smtClean="0">
                <a:solidFill>
                  <a:schemeClr val="tx2"/>
                </a:solidFill>
              </a:rPr>
              <a:t>base-2 positional numbering system</a:t>
            </a:r>
            <a:endParaRPr lang="en-US" dirty="0" smtClean="0"/>
          </a:p>
          <a:p>
            <a:pPr>
              <a:lnSpc>
                <a:spcPct val="90000"/>
              </a:lnSpc>
              <a:buFont typeface="Wingdings 2" pitchFamily="18" charset="2"/>
              <a:buChar char="¢"/>
            </a:pPr>
            <a:r>
              <a:rPr lang="en-US" dirty="0" smtClean="0">
                <a:solidFill>
                  <a:schemeClr val="tx2"/>
                </a:solidFill>
              </a:rPr>
              <a:t>b</a:t>
            </a:r>
            <a:r>
              <a:rPr lang="en-US" dirty="0" smtClean="0"/>
              <a:t>inary dig</a:t>
            </a:r>
            <a:r>
              <a:rPr lang="en-US" dirty="0" smtClean="0">
                <a:solidFill>
                  <a:schemeClr val="tx2"/>
                </a:solidFill>
              </a:rPr>
              <a:t>its</a:t>
            </a:r>
            <a:r>
              <a:rPr lang="en-US" dirty="0" smtClean="0"/>
              <a:t> are called “</a:t>
            </a:r>
            <a:r>
              <a:rPr lang="en-US" dirty="0" smtClean="0">
                <a:solidFill>
                  <a:schemeClr val="tx2"/>
                </a:solidFill>
              </a:rPr>
              <a:t>bits</a:t>
            </a:r>
            <a:r>
              <a:rPr lang="en-US" dirty="0" smtClean="0"/>
              <a:t>”</a:t>
            </a:r>
          </a:p>
          <a:p>
            <a:pPr>
              <a:lnSpc>
                <a:spcPct val="90000"/>
              </a:lnSpc>
              <a:buFont typeface="Wingdings 2" pitchFamily="18" charset="2"/>
              <a:buChar char="¢"/>
            </a:pPr>
            <a:r>
              <a:rPr lang="en-US" dirty="0" smtClean="0"/>
              <a:t>bits are organized into groups, e.g., </a:t>
            </a:r>
            <a:r>
              <a:rPr lang="en-US" dirty="0" smtClean="0">
                <a:solidFill>
                  <a:schemeClr val="tx2"/>
                </a:solidFill>
              </a:rPr>
              <a:t>8</a:t>
            </a:r>
            <a:r>
              <a:rPr lang="en-US" dirty="0" smtClean="0"/>
              <a:t> = “</a:t>
            </a:r>
            <a:r>
              <a:rPr lang="en-US" dirty="0" smtClean="0">
                <a:solidFill>
                  <a:schemeClr val="tx2"/>
                </a:solidFill>
              </a:rPr>
              <a:t>byte</a:t>
            </a:r>
            <a:r>
              <a:rPr lang="en-US" dirty="0" smtClean="0"/>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1101</Words>
  <Application>Microsoft Office PowerPoint</Application>
  <PresentationFormat>On-screen Show (4:3)</PresentationFormat>
  <Paragraphs>192</Paragraphs>
  <Slides>34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Clip</vt:lpstr>
      <vt:lpstr>Chapter 8</vt:lpstr>
      <vt:lpstr>Slide 2</vt:lpstr>
      <vt:lpstr>Slide 3</vt:lpstr>
      <vt:lpstr>Slide 4</vt:lpstr>
      <vt:lpstr>Slide 5</vt:lpstr>
      <vt:lpstr>Slide 6</vt:lpstr>
      <vt:lpstr>Example: Digitizing Images</vt:lpstr>
      <vt:lpstr>Example: Digitizing Images</vt:lpstr>
      <vt:lpstr>Slide 9</vt:lpstr>
      <vt:lpstr>Slide 10</vt:lpstr>
      <vt:lpstr>Slide 11</vt:lpstr>
      <vt:lpstr>Slide 12</vt:lpstr>
      <vt:lpstr>Slide 13</vt:lpstr>
      <vt:lpstr>Slide 14</vt:lpstr>
      <vt:lpstr>Slide 15</vt:lpstr>
      <vt:lpstr>Slide 16</vt:lpstr>
      <vt:lpstr>Slide 17</vt:lpstr>
      <vt:lpstr>Slide 18</vt:lpstr>
      <vt:lpstr>Real Numbers – Decimal Component</vt:lpstr>
      <vt:lpstr>Easier Way  14.75 = 1110.11</vt:lpstr>
      <vt:lpstr>Floating Point</vt:lpstr>
      <vt:lpstr>Real (Decimal) Number Storage</vt:lpstr>
      <vt:lpstr>Real Number Storage Limited Range and Precision</vt:lpstr>
      <vt:lpstr>Limited Range and Precision  Some Consequences</vt:lpstr>
      <vt:lpstr> Risks in Numerical Computing</vt:lpstr>
      <vt:lpstr>The Explosion of the Ariane 5 </vt:lpstr>
      <vt:lpstr>Patriot Missile Failure during Gulf War</vt:lpstr>
      <vt:lpstr>Slide 28</vt:lpstr>
      <vt:lpstr>Digital Representation - Text</vt:lpstr>
      <vt:lpstr>Slide 30</vt:lpstr>
      <vt:lpstr>Text - One Byte per Character Suffices</vt:lpstr>
      <vt:lpstr>ASCII and the English Character Set</vt:lpstr>
      <vt:lpstr>Unicode</vt:lpstr>
      <vt:lpstr>Using ASCII</vt:lpstr>
    </vt:vector>
  </TitlesOfParts>
  <Company>Furman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 Dept</dc:creator>
  <cp:lastModifiedBy>CS Dept</cp:lastModifiedBy>
  <cp:revision>29</cp:revision>
  <dcterms:created xsi:type="dcterms:W3CDTF">2009-09-22T12:32:32Z</dcterms:created>
  <dcterms:modified xsi:type="dcterms:W3CDTF">2009-09-24T12:56:46Z</dcterms:modified>
</cp:coreProperties>
</file>