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 id="2147483662" r:id="rId3"/>
  </p:sldMasterIdLst>
  <p:notesMasterIdLst>
    <p:notesMasterId r:id="rId66"/>
  </p:notesMasterIdLst>
  <p:handoutMasterIdLst>
    <p:handoutMasterId r:id="rId67"/>
  </p:handoutMasterIdLst>
  <p:sldIdLst>
    <p:sldId id="469" r:id="rId4"/>
    <p:sldId id="387" r:id="rId5"/>
    <p:sldId id="388" r:id="rId6"/>
    <p:sldId id="389" r:id="rId7"/>
    <p:sldId id="453" r:id="rId8"/>
    <p:sldId id="454" r:id="rId9"/>
    <p:sldId id="390" r:id="rId10"/>
    <p:sldId id="397" r:id="rId11"/>
    <p:sldId id="392" r:id="rId12"/>
    <p:sldId id="396" r:id="rId13"/>
    <p:sldId id="465" r:id="rId14"/>
    <p:sldId id="455" r:id="rId15"/>
    <p:sldId id="391" r:id="rId16"/>
    <p:sldId id="400" r:id="rId17"/>
    <p:sldId id="401" r:id="rId18"/>
    <p:sldId id="466" r:id="rId19"/>
    <p:sldId id="394" r:id="rId20"/>
    <p:sldId id="395" r:id="rId21"/>
    <p:sldId id="393" r:id="rId22"/>
    <p:sldId id="460" r:id="rId23"/>
    <p:sldId id="398" r:id="rId24"/>
    <p:sldId id="467" r:id="rId25"/>
    <p:sldId id="402" r:id="rId26"/>
    <p:sldId id="403" r:id="rId27"/>
    <p:sldId id="404" r:id="rId28"/>
    <p:sldId id="456" r:id="rId29"/>
    <p:sldId id="412" r:id="rId30"/>
    <p:sldId id="413" r:id="rId31"/>
    <p:sldId id="416" r:id="rId32"/>
    <p:sldId id="417" r:id="rId33"/>
    <p:sldId id="418" r:id="rId34"/>
    <p:sldId id="419" r:id="rId35"/>
    <p:sldId id="421" r:id="rId36"/>
    <p:sldId id="420" r:id="rId37"/>
    <p:sldId id="422" r:id="rId38"/>
    <p:sldId id="423" r:id="rId39"/>
    <p:sldId id="468" r:id="rId40"/>
    <p:sldId id="425" r:id="rId41"/>
    <p:sldId id="426" r:id="rId42"/>
    <p:sldId id="427" r:id="rId43"/>
    <p:sldId id="428" r:id="rId44"/>
    <p:sldId id="429" r:id="rId45"/>
    <p:sldId id="464" r:id="rId46"/>
    <p:sldId id="458" r:id="rId47"/>
    <p:sldId id="462" r:id="rId48"/>
    <p:sldId id="463" r:id="rId49"/>
    <p:sldId id="436" r:id="rId50"/>
    <p:sldId id="437" r:id="rId51"/>
    <p:sldId id="451" r:id="rId52"/>
    <p:sldId id="438" r:id="rId53"/>
    <p:sldId id="459" r:id="rId54"/>
    <p:sldId id="439" r:id="rId55"/>
    <p:sldId id="440" r:id="rId56"/>
    <p:sldId id="442" r:id="rId57"/>
    <p:sldId id="443" r:id="rId58"/>
    <p:sldId id="444" r:id="rId59"/>
    <p:sldId id="445" r:id="rId60"/>
    <p:sldId id="447" r:id="rId61"/>
    <p:sldId id="448" r:id="rId62"/>
    <p:sldId id="449" r:id="rId63"/>
    <p:sldId id="452" r:id="rId64"/>
    <p:sldId id="386" r:id="rId65"/>
  </p:sldIdLst>
  <p:sldSz cx="9144000" cy="6858000" type="screen4x3"/>
  <p:notesSz cx="6858000" cy="9144000"/>
  <p:defaultTextStyle>
    <a:defPPr>
      <a:defRPr lang="en-US"/>
    </a:defPPr>
    <a:lvl1pPr algn="l" rtl="0" fontAlgn="base">
      <a:spcBef>
        <a:spcPct val="0"/>
      </a:spcBef>
      <a:spcAft>
        <a:spcPct val="0"/>
      </a:spcAft>
      <a:defRPr sz="4400" kern="1200">
        <a:solidFill>
          <a:schemeClr val="tx2"/>
        </a:solidFill>
        <a:latin typeface="Arial" charset="0"/>
        <a:ea typeface="+mn-ea"/>
        <a:cs typeface="+mn-cs"/>
      </a:defRPr>
    </a:lvl1pPr>
    <a:lvl2pPr marL="457200" algn="l" rtl="0" fontAlgn="base">
      <a:spcBef>
        <a:spcPct val="0"/>
      </a:spcBef>
      <a:spcAft>
        <a:spcPct val="0"/>
      </a:spcAft>
      <a:defRPr sz="4400" kern="1200">
        <a:solidFill>
          <a:schemeClr val="tx2"/>
        </a:solidFill>
        <a:latin typeface="Arial" charset="0"/>
        <a:ea typeface="+mn-ea"/>
        <a:cs typeface="+mn-cs"/>
      </a:defRPr>
    </a:lvl2pPr>
    <a:lvl3pPr marL="914400" algn="l" rtl="0" fontAlgn="base">
      <a:spcBef>
        <a:spcPct val="0"/>
      </a:spcBef>
      <a:spcAft>
        <a:spcPct val="0"/>
      </a:spcAft>
      <a:defRPr sz="4400" kern="1200">
        <a:solidFill>
          <a:schemeClr val="tx2"/>
        </a:solidFill>
        <a:latin typeface="Arial" charset="0"/>
        <a:ea typeface="+mn-ea"/>
        <a:cs typeface="+mn-cs"/>
      </a:defRPr>
    </a:lvl3pPr>
    <a:lvl4pPr marL="1371600" algn="l" rtl="0" fontAlgn="base">
      <a:spcBef>
        <a:spcPct val="0"/>
      </a:spcBef>
      <a:spcAft>
        <a:spcPct val="0"/>
      </a:spcAft>
      <a:defRPr sz="4400" kern="1200">
        <a:solidFill>
          <a:schemeClr val="tx2"/>
        </a:solidFill>
        <a:latin typeface="Arial" charset="0"/>
        <a:ea typeface="+mn-ea"/>
        <a:cs typeface="+mn-cs"/>
      </a:defRPr>
    </a:lvl4pPr>
    <a:lvl5pPr marL="1828800" algn="l" rtl="0" fontAlgn="base">
      <a:spcBef>
        <a:spcPct val="0"/>
      </a:spcBef>
      <a:spcAft>
        <a:spcPct val="0"/>
      </a:spcAft>
      <a:defRPr sz="4400" kern="1200">
        <a:solidFill>
          <a:schemeClr val="tx2"/>
        </a:solidFill>
        <a:latin typeface="Arial" charset="0"/>
        <a:ea typeface="+mn-ea"/>
        <a:cs typeface="+mn-cs"/>
      </a:defRPr>
    </a:lvl5pPr>
    <a:lvl6pPr marL="2286000" algn="l" defTabSz="914400" rtl="0" eaLnBrk="1" latinLnBrk="0" hangingPunct="1">
      <a:defRPr sz="4400" kern="1200">
        <a:solidFill>
          <a:schemeClr val="tx2"/>
        </a:solidFill>
        <a:latin typeface="Arial" charset="0"/>
        <a:ea typeface="+mn-ea"/>
        <a:cs typeface="+mn-cs"/>
      </a:defRPr>
    </a:lvl6pPr>
    <a:lvl7pPr marL="2743200" algn="l" defTabSz="914400" rtl="0" eaLnBrk="1" latinLnBrk="0" hangingPunct="1">
      <a:defRPr sz="4400" kern="1200">
        <a:solidFill>
          <a:schemeClr val="tx2"/>
        </a:solidFill>
        <a:latin typeface="Arial" charset="0"/>
        <a:ea typeface="+mn-ea"/>
        <a:cs typeface="+mn-cs"/>
      </a:defRPr>
    </a:lvl7pPr>
    <a:lvl8pPr marL="3200400" algn="l" defTabSz="914400" rtl="0" eaLnBrk="1" latinLnBrk="0" hangingPunct="1">
      <a:defRPr sz="4400" kern="1200">
        <a:solidFill>
          <a:schemeClr val="tx2"/>
        </a:solidFill>
        <a:latin typeface="Arial" charset="0"/>
        <a:ea typeface="+mn-ea"/>
        <a:cs typeface="+mn-cs"/>
      </a:defRPr>
    </a:lvl8pPr>
    <a:lvl9pPr marL="3657600" algn="l" defTabSz="914400" rtl="0" eaLnBrk="1" latinLnBrk="0" hangingPunct="1">
      <a:defRPr sz="4400"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Lawrie" initials="" lastIdx="19" clrIdx="0"/>
  <p:cmAuthor id="1" name="LeeAnn M. Bates" initials="" lastIdx="1" clrIdx="1"/>
  <p:cmAuthor id="2" name="Paula Kmetz" initials="PJK" lastIdx="12" clrIdx="2"/>
  <p:cmAuthor id="3" name="Toni Zuccarini Ackley" initials="TZA" lastIdx="2" clrIdx="3"/>
  <p:cmAuthor id="4" name="Ackley" initials="TZA" lastIdx="8" clrIdx="4"/>
  <p:cmAuthor id="5" name="HP Authorized Customer" initials="HAC"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8B20"/>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1" autoAdjust="0"/>
    <p:restoredTop sz="86833" autoAdjust="0"/>
  </p:normalViewPr>
  <p:slideViewPr>
    <p:cSldViewPr>
      <p:cViewPr varScale="1">
        <p:scale>
          <a:sx n="64" d="100"/>
          <a:sy n="64" d="100"/>
        </p:scale>
        <p:origin x="-822" y="-102"/>
      </p:cViewPr>
      <p:guideLst>
        <p:guide orient="horz" pos="2160"/>
        <p:guide pos="2880"/>
      </p:guideLst>
    </p:cSldViewPr>
  </p:slideViewPr>
  <p:outlineViewPr>
    <p:cViewPr>
      <p:scale>
        <a:sx n="27" d="100"/>
        <a:sy n="27" d="100"/>
      </p:scale>
      <p:origin x="0" y="0"/>
    </p:cViewPr>
  </p:outlineViewPr>
  <p:notesTextViewPr>
    <p:cViewPr>
      <p:scale>
        <a:sx n="100" d="100"/>
        <a:sy n="100" d="100"/>
      </p:scale>
      <p:origin x="0" y="0"/>
    </p:cViewPr>
  </p:notesTextViewPr>
  <p:sorterViewPr>
    <p:cViewPr>
      <p:scale>
        <a:sx n="66" d="100"/>
        <a:sy n="66" d="100"/>
      </p:scale>
      <p:origin x="0" y="1896"/>
    </p:cViewPr>
  </p:sorterViewPr>
  <p:notesViewPr>
    <p:cSldViewPr>
      <p:cViewPr varScale="1">
        <p:scale>
          <a:sx n="57" d="100"/>
          <a:sy n="57" d="100"/>
        </p:scale>
        <p:origin x="-145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AA11D0F-F4BA-4E2B-AFEA-F89A0E473901}" type="datetimeFigureOut">
              <a:rPr lang="en-US"/>
              <a:pPr>
                <a:defRPr/>
              </a:pPr>
              <a:t>8/27/2010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FDF4920-54CD-4273-BBF4-C847EB474DC1}" type="slidenum">
              <a:rPr lang="en-US"/>
              <a:pPr>
                <a:defRPr/>
              </a:pPr>
              <a:t>‹#›</a:t>
            </a:fld>
            <a:endParaRPr lang="en-US"/>
          </a:p>
        </p:txBody>
      </p:sp>
    </p:spTree>
    <p:extLst>
      <p:ext uri="{BB962C8B-B14F-4D97-AF65-F5344CB8AC3E}">
        <p14:creationId xmlns="" xmlns:p14="http://schemas.microsoft.com/office/powerpoint/2007/7/12/main" val="1361698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1E90CB08-D75C-4DD4-8450-5C7459FFC28C}" type="slidenum">
              <a:rPr lang="en-US"/>
              <a:pPr>
                <a:defRPr/>
              </a:pPr>
              <a:t>‹#›</a:t>
            </a:fld>
            <a:endParaRPr lang="en-US"/>
          </a:p>
        </p:txBody>
      </p:sp>
    </p:spTree>
    <p:extLst>
      <p:ext uri="{BB962C8B-B14F-4D97-AF65-F5344CB8AC3E}">
        <p14:creationId xmlns="" xmlns:p14="http://schemas.microsoft.com/office/powerpoint/2007/7/12/main" val="1066682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xfrm>
            <a:off x="3884613" y="8685213"/>
            <a:ext cx="2971800" cy="457200"/>
          </a:xfrm>
          <a:prstGeom prst="rect">
            <a:avLst/>
          </a:prstGeom>
          <a:noFill/>
        </p:spPr>
        <p:txBody>
          <a:bodyPr/>
          <a:lstStyle/>
          <a:p>
            <a:fld id="{8622C99D-FF81-4863-9353-D30A75FE35D7}" type="slidenum">
              <a:rPr lang="en-US">
                <a:latin typeface="Arial" pitchFamily="34" charset="0"/>
              </a:rPr>
              <a:pPr/>
              <a:t>1</a:t>
            </a:fld>
            <a:endParaRPr lang="en-US">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5069FF21-AE80-43F5-8498-08413B5F83B0}" type="slidenum">
              <a:rPr lang="en-US" smtClean="0"/>
              <a:pPr/>
              <a:t>10</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buFontTx/>
              <a:buChar char="•"/>
            </a:pPr>
            <a:r>
              <a:rPr lang="en-US" dirty="0" smtClean="0"/>
              <a:t>VoIP turns the Internet into a means for placing phone calls.</a:t>
            </a:r>
          </a:p>
          <a:p>
            <a:pPr eaLnBrk="1" hangingPunct="1">
              <a:buFontTx/>
              <a:buChar char="•"/>
            </a:pPr>
            <a:r>
              <a:rPr lang="en-US" dirty="0" smtClean="0"/>
              <a:t>VoIP uses a protocol similar to e-mail to send voice data. Voice is digitized as an alternative to analog phone lines.</a:t>
            </a:r>
          </a:p>
          <a:p>
            <a:pPr eaLnBrk="1" hangingPunct="1">
              <a:buFontTx/>
              <a:buChar char="•"/>
            </a:pPr>
            <a:r>
              <a:rPr lang="en-US" dirty="0" smtClean="0"/>
              <a:t>VoIP minimally requires</a:t>
            </a:r>
          </a:p>
          <a:p>
            <a:pPr lvl="1" eaLnBrk="1" hangingPunct="1">
              <a:buFontTx/>
              <a:buChar char="•"/>
            </a:pPr>
            <a:r>
              <a:rPr lang="en-US" dirty="0" smtClean="0"/>
              <a:t>Speakers</a:t>
            </a:r>
          </a:p>
          <a:p>
            <a:pPr lvl="1" eaLnBrk="1" hangingPunct="1">
              <a:buFontTx/>
              <a:buChar char="•"/>
            </a:pPr>
            <a:r>
              <a:rPr lang="en-US" dirty="0" smtClean="0"/>
              <a:t>A microphone</a:t>
            </a:r>
          </a:p>
          <a:p>
            <a:pPr lvl="1" eaLnBrk="1" hangingPunct="1">
              <a:buFontTx/>
              <a:buChar char="•"/>
            </a:pPr>
            <a:r>
              <a:rPr lang="en-US" dirty="0" smtClean="0"/>
              <a:t>An Internet connection</a:t>
            </a:r>
          </a:p>
          <a:p>
            <a:pPr lvl="1" eaLnBrk="1" hangingPunct="1">
              <a:buFontTx/>
              <a:buChar char="•"/>
            </a:pPr>
            <a:r>
              <a:rPr lang="en-US" dirty="0" smtClean="0"/>
              <a:t>A VoIP provider</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5069FF21-AE80-43F5-8498-08413B5F83B0}" type="slidenum">
              <a:rPr lang="en-US" smtClean="0"/>
              <a:pPr/>
              <a:t>11</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buFontTx/>
              <a:buChar char="•"/>
            </a:pPr>
            <a:r>
              <a:rPr lang="en-US" dirty="0" smtClean="0"/>
              <a:t>VoIP services differ.</a:t>
            </a:r>
          </a:p>
          <a:p>
            <a:pPr lvl="1" eaLnBrk="1" hangingPunct="1">
              <a:buFontTx/>
              <a:buChar char="•"/>
            </a:pPr>
            <a:r>
              <a:rPr lang="en-US" dirty="0" smtClean="0"/>
              <a:t>Free services like Skype require an account on both ends.</a:t>
            </a:r>
          </a:p>
          <a:p>
            <a:pPr lvl="1" eaLnBrk="1" hangingPunct="1">
              <a:buFontTx/>
              <a:buChar char="•"/>
            </a:pPr>
            <a:r>
              <a:rPr lang="en-US" dirty="0" smtClean="0"/>
              <a:t>Paid services like Vonage connect your regular phone to your computer through a special adapter.</a:t>
            </a:r>
          </a:p>
          <a:p>
            <a:pPr lvl="1" eaLnBrk="1" hangingPunct="1">
              <a:buFontTx/>
              <a:buChar char="•"/>
            </a:pPr>
            <a:r>
              <a:rPr lang="en-US" dirty="0" smtClean="0"/>
              <a:t>Cable and DSL providers offer telephone service through their existing broadband account.</a:t>
            </a:r>
          </a:p>
          <a:p>
            <a:pPr lvl="1" eaLnBrk="1" hangingPunct="1">
              <a:buFontTx/>
              <a:buChar char="•"/>
            </a:pPr>
            <a:r>
              <a:rPr lang="en-US" dirty="0" smtClean="0"/>
              <a:t>Wi-Fi IP phones allow calls through Internet hotspots and wireless networks.</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pPr eaLnBrk="1" hangingPunct="1"/>
            <a:r>
              <a:rPr lang="en-US" dirty="0" smtClean="0"/>
              <a:t>VoIP has become very popular due to its affordability, portability, and convenience. However, it does have some disadvantages compared to traditional phone lines:</a:t>
            </a:r>
          </a:p>
          <a:p>
            <a:pPr eaLnBrk="1" hangingPunct="1">
              <a:buFontTx/>
              <a:buChar char="•"/>
            </a:pPr>
            <a:r>
              <a:rPr lang="en-US" dirty="0" smtClean="0"/>
              <a:t>Sound quality varies based on available bandwidth.</a:t>
            </a:r>
          </a:p>
          <a:p>
            <a:pPr eaLnBrk="1" hangingPunct="1">
              <a:buFontTx/>
              <a:buChar char="•"/>
            </a:pPr>
            <a:r>
              <a:rPr lang="en-US" dirty="0" smtClean="0"/>
              <a:t>The very nature of Internet transmission can cause reliability problems during a call.</a:t>
            </a:r>
          </a:p>
          <a:p>
            <a:pPr eaLnBrk="1" hangingPunct="1">
              <a:buFontTx/>
              <a:buChar char="•"/>
            </a:pPr>
            <a:r>
              <a:rPr lang="en-US" dirty="0" smtClean="0"/>
              <a:t>When the power (electricity) is out, service is lost and calls cannot be placed.</a:t>
            </a:r>
          </a:p>
          <a:p>
            <a:pPr eaLnBrk="1" hangingPunct="1">
              <a:buFontTx/>
              <a:buChar char="•"/>
            </a:pPr>
            <a:r>
              <a:rPr lang="en-US" dirty="0" smtClean="0"/>
              <a:t>If proper security and encryption are not used in the transmission process, calls can easily be monitored. </a:t>
            </a:r>
          </a:p>
        </p:txBody>
      </p:sp>
      <p:sp>
        <p:nvSpPr>
          <p:cNvPr id="55299" name="Slide Number Placeholder 3"/>
          <p:cNvSpPr>
            <a:spLocks noGrp="1"/>
          </p:cNvSpPr>
          <p:nvPr>
            <p:ph type="sldNum" sz="quarter" idx="5"/>
          </p:nvPr>
        </p:nvSpPr>
        <p:spPr>
          <a:noFill/>
        </p:spPr>
        <p:txBody>
          <a:bodyPr/>
          <a:lstStyle/>
          <a:p>
            <a:fld id="{E4F4DD66-39C7-46A4-BCA7-F853AE3C5E5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426ACB60-57D8-416C-90E2-D87E5F3368CC}" type="slidenum">
              <a:rPr lang="en-US" smtClean="0"/>
              <a:pPr/>
              <a:t>13</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There are many ways you can interact with a wide variety of people online:</a:t>
            </a:r>
            <a:endParaRPr lang="en-US" dirty="0" smtClean="0"/>
          </a:p>
          <a:p>
            <a:pPr lvl="1" eaLnBrk="1" hangingPunct="1">
              <a:buFontTx/>
              <a:buChar char="•"/>
            </a:pPr>
            <a:r>
              <a:rPr lang="en-US" dirty="0" smtClean="0"/>
              <a:t>Chat rooms</a:t>
            </a:r>
          </a:p>
          <a:p>
            <a:pPr lvl="1" eaLnBrk="1" hangingPunct="1">
              <a:buFontTx/>
              <a:buChar char="•"/>
            </a:pPr>
            <a:r>
              <a:rPr lang="en-US" dirty="0" smtClean="0"/>
              <a:t>Newsgroups</a:t>
            </a:r>
          </a:p>
          <a:p>
            <a:pPr lvl="1" eaLnBrk="1" hangingPunct="1">
              <a:buFontTx/>
              <a:buChar char="•"/>
            </a:pPr>
            <a:r>
              <a:rPr lang="en-US" dirty="0" err="1" smtClean="0"/>
              <a:t>Listservs</a:t>
            </a:r>
            <a:endParaRPr lang="en-US" dirty="0" smtClean="0"/>
          </a:p>
          <a:p>
            <a:pPr lvl="1" eaLnBrk="1" hangingPunct="1">
              <a:buFontTx/>
              <a:buChar char="•"/>
            </a:pPr>
            <a:r>
              <a:rPr lang="en-US" dirty="0" smtClean="0"/>
              <a:t>Blogs and </a:t>
            </a:r>
            <a:r>
              <a:rPr lang="en-US" dirty="0" err="1" smtClean="0"/>
              <a:t>vlogs</a:t>
            </a:r>
            <a:endParaRPr lang="en-US" dirty="0" smtClean="0"/>
          </a:p>
          <a:p>
            <a:pPr lvl="1" eaLnBrk="1" hangingPunct="1">
              <a:buFontTx/>
              <a:buChar char="•"/>
            </a:pPr>
            <a:r>
              <a:rPr lang="en-US" dirty="0" smtClean="0"/>
              <a:t>Wikis</a:t>
            </a:r>
          </a:p>
          <a:p>
            <a:pPr lvl="1" eaLnBrk="1" hangingPunct="1">
              <a:buFontTx/>
              <a:buChar char="•"/>
            </a:pPr>
            <a:r>
              <a:rPr lang="en-US" dirty="0" smtClean="0"/>
              <a:t>Podcasts</a:t>
            </a:r>
            <a:r>
              <a:rPr lang="en-US" baseline="0" dirty="0" smtClean="0"/>
              <a:t> and webcasts</a:t>
            </a:r>
            <a:endParaRPr lang="en-US" dirty="0" smtClean="0"/>
          </a:p>
          <a:p>
            <a:pPr lvl="1" eaLnBrk="1" hangingPunct="1">
              <a:buFontTx/>
              <a:buChar char="•"/>
            </a:pPr>
            <a:r>
              <a:rPr lang="en-US" dirty="0" smtClean="0"/>
              <a:t>Social networks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D438233-89B0-4A6D-9173-B3E20F00B953}" type="slidenum">
              <a:rPr lang="en-US" smtClean="0"/>
              <a:pPr/>
              <a:t>14</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 chat room is an area on the Web where many people come together to communicate online. The conversations are in real time and are visible to everyone in the chat room. </a:t>
            </a:r>
          </a:p>
          <a:p>
            <a:pPr eaLnBrk="1" hangingPunct="1">
              <a:buFontTx/>
              <a:buChar char="•"/>
            </a:pPr>
            <a:r>
              <a:rPr lang="en-US" dirty="0" smtClean="0"/>
              <a:t>Chat rooms are sometimes theme oriented and sometimes not. </a:t>
            </a:r>
          </a:p>
          <a:p>
            <a:pPr eaLnBrk="1" hangingPunct="1">
              <a:buFontTx/>
              <a:buChar char="•"/>
            </a:pPr>
            <a:r>
              <a:rPr lang="en-US" dirty="0" smtClean="0"/>
              <a:t>There is no chance for editing out outlandish or offensive opinions or language.</a:t>
            </a:r>
          </a:p>
          <a:p>
            <a:pPr eaLnBrk="1" hangingPunct="1">
              <a:buFontTx/>
              <a:buChar char="•"/>
            </a:pPr>
            <a:r>
              <a:rPr lang="en-US" dirty="0" smtClean="0"/>
              <a:t>People in chat rooms choose an identity and therefore are anonymous. </a:t>
            </a:r>
          </a:p>
          <a:p>
            <a:pPr eaLnBrk="1" hangingPunct="1">
              <a:buFontTx/>
              <a:buChar char="•"/>
            </a:pPr>
            <a:r>
              <a:rPr lang="en-US" dirty="0" smtClean="0">
                <a:latin typeface="Helvetica" pitchFamily="34" charset="0"/>
              </a:rPr>
              <a:t>General rules of etiquette (netiquette) include introducing yourself when you enter the room; specifically addressing the person you are talking to; and refraining from swearing, name calling, and using explicit or prejudiced language. Users cannot repeatedly post the same text and should not type in all capital letters.</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F4A2D13A-0C78-4E16-8117-D8334FDA19D1}" type="slidenum">
              <a:rPr lang="en-US" smtClean="0"/>
              <a:pPr/>
              <a:t>15</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buFontTx/>
              <a:buChar char="•"/>
            </a:pPr>
            <a:r>
              <a:rPr lang="en-US" dirty="0" smtClean="0"/>
              <a:t>Newsgroups are sometimes called </a:t>
            </a:r>
            <a:r>
              <a:rPr lang="en-US" i="0" dirty="0" smtClean="0"/>
              <a:t>threaded discussions</a:t>
            </a:r>
            <a:r>
              <a:rPr lang="en-US" dirty="0" smtClean="0"/>
              <a:t> or </a:t>
            </a:r>
            <a:r>
              <a:rPr lang="en-US" i="0" dirty="0" smtClean="0"/>
              <a:t>discussion groups</a:t>
            </a:r>
            <a:r>
              <a:rPr lang="en-US" dirty="0" smtClean="0"/>
              <a:t>. Built around topics or interests, participants read entries from other participants and respond, with each respondent adding something new to the discussion, creating a thread. A participant can also start a new thread. Unlike chat rooms, threaded discussions don’t rely on instant responses, but on a more thought-out written response. In distance education classes, threaded discussions are often required and serve as the class participation component of a course. </a:t>
            </a:r>
          </a:p>
          <a:p>
            <a:pPr eaLnBrk="1" hangingPunct="1">
              <a:buFontTx/>
              <a:buChar char="•"/>
            </a:pPr>
            <a:r>
              <a:rPr lang="en-US" dirty="0" err="1" smtClean="0"/>
              <a:t>Listservs</a:t>
            </a:r>
            <a:r>
              <a:rPr lang="en-US" dirty="0" smtClean="0"/>
              <a:t> are similar to newsgroups except that the threads are sent out as e-mails, with each participant in the thread receiving each new posting. They are less public than newsgroups.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F4A2D13A-0C78-4E16-8117-D8334FDA19D1}" type="slidenum">
              <a:rPr lang="en-US" smtClean="0"/>
              <a:pPr/>
              <a:t>16</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buFontTx/>
              <a:buChar char="•"/>
            </a:pPr>
            <a:r>
              <a:rPr lang="en-US" dirty="0" smtClean="0"/>
              <a:t>Use of the Web</a:t>
            </a:r>
            <a:r>
              <a:rPr lang="en-US" baseline="0" dirty="0" smtClean="0"/>
              <a:t> has evolved to emphasize online sharing and collaboration.</a:t>
            </a:r>
          </a:p>
          <a:p>
            <a:pPr eaLnBrk="1" hangingPunct="1">
              <a:buFontTx/>
              <a:buChar char="•"/>
            </a:pPr>
            <a:r>
              <a:rPr lang="en-US" baseline="0" dirty="0" smtClean="0"/>
              <a:t>Web 2.0 is a new wave of Web interactions between people, software, and data. It is classified as the social Web in which the user is also a participant. Additionally, Web 2.0 describes a trend of new applications that combine the functionality of multiple applications.</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baseline="0" dirty="0" smtClean="0"/>
              <a:t>Examples include blogs, wikis, podcasts, and social networking sites.</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37231EBB-A62E-4B82-AC7B-C20BBE1E1E98}" type="slidenum">
              <a:rPr lang="en-US" smtClean="0"/>
              <a:pPr/>
              <a:t>17</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buFontTx/>
              <a:buChar char="•"/>
            </a:pPr>
            <a:r>
              <a:rPr lang="en-US" dirty="0" smtClean="0"/>
              <a:t>Weblogs, or blogs, are a way for anyone to post their thoughts for public viewing. </a:t>
            </a:r>
            <a:r>
              <a:rPr lang="en-US" sz="1200" b="0" kern="1200" dirty="0" smtClean="0">
                <a:solidFill>
                  <a:schemeClr val="tx1"/>
                </a:solidFill>
                <a:effectLst/>
                <a:latin typeface="Arial" charset="0"/>
                <a:ea typeface="+mn-ea"/>
                <a:cs typeface="+mn-cs"/>
              </a:rPr>
              <a:t>They </a:t>
            </a:r>
            <a:r>
              <a:rPr lang="en-US" sz="1200" kern="1200" dirty="0" smtClean="0">
                <a:solidFill>
                  <a:schemeClr val="tx1"/>
                </a:solidFill>
                <a:effectLst/>
                <a:latin typeface="Arial" charset="0"/>
                <a:ea typeface="+mn-ea"/>
                <a:cs typeface="+mn-cs"/>
              </a:rPr>
              <a:t>are personal logs, or journal entries, posted on the Web.</a:t>
            </a:r>
          </a:p>
          <a:p>
            <a:pPr eaLnBrk="1" hangingPunct="1">
              <a:buFontTx/>
              <a:buChar char="•"/>
            </a:pPr>
            <a:r>
              <a:rPr lang="en-US" sz="1200" kern="1200" dirty="0" smtClean="0">
                <a:solidFill>
                  <a:schemeClr val="tx1"/>
                </a:solidFill>
                <a:effectLst/>
                <a:latin typeface="Arial" charset="0"/>
                <a:ea typeface="+mn-ea"/>
                <a:cs typeface="+mn-cs"/>
              </a:rPr>
              <a:t>The beauty of blogs is that they are simple to create, manage, and read. Traditionally</a:t>
            </a:r>
            <a:r>
              <a:rPr lang="en-US" sz="1200" kern="1200" baseline="0" dirty="0" smtClean="0">
                <a:solidFill>
                  <a:schemeClr val="tx1"/>
                </a:solidFill>
                <a:effectLst/>
                <a:latin typeface="Arial" charset="0"/>
                <a:ea typeface="+mn-ea"/>
                <a:cs typeface="+mn-cs"/>
              </a:rPr>
              <a:t> blogs are text-based and are written by one author, arranged as a listing of entries on a single page, with the most recent entry located at the top of the list. </a:t>
            </a:r>
            <a:endParaRPr lang="en-US" sz="1200" kern="1200" dirty="0" smtClean="0">
              <a:solidFill>
                <a:schemeClr val="tx1"/>
              </a:solidFill>
              <a:effectLst/>
              <a:latin typeface="Arial" charset="0"/>
              <a:ea typeface="+mn-ea"/>
              <a:cs typeface="+mn-cs"/>
            </a:endParaRPr>
          </a:p>
          <a:p>
            <a:pPr eaLnBrk="1" hangingPunct="1">
              <a:buFontTx/>
              <a:buChar char="•"/>
            </a:pPr>
            <a:r>
              <a:rPr lang="en-US" dirty="0" smtClean="0"/>
              <a:t>Blogging is easy and free. Many</a:t>
            </a:r>
            <a:r>
              <a:rPr lang="en-US" baseline="0" dirty="0" smtClean="0"/>
              <a:t> blogs are personal logs but some focus on specific topics. </a:t>
            </a:r>
            <a:r>
              <a:rPr lang="en-US" sz="1200" kern="1200" baseline="0" dirty="0" smtClean="0">
                <a:solidFill>
                  <a:schemeClr val="tx1"/>
                </a:solidFill>
                <a:effectLst/>
                <a:latin typeface="Arial" charset="0"/>
                <a:ea typeface="+mn-ea"/>
                <a:cs typeface="+mn-cs"/>
              </a:rPr>
              <a:t>Blogs are public and their content is searchable.</a:t>
            </a:r>
            <a:endParaRPr lang="en-US" dirty="0" smtClean="0"/>
          </a:p>
          <a:p>
            <a:pPr eaLnBrk="1" hangingPunct="1">
              <a:buFontTx/>
              <a:buChar char="•"/>
            </a:pPr>
            <a:r>
              <a:rPr lang="en-US" dirty="0" smtClean="0"/>
              <a:t>Video logs, or </a:t>
            </a:r>
            <a:r>
              <a:rPr lang="en-US" dirty="0" err="1" smtClean="0"/>
              <a:t>vlogs</a:t>
            </a:r>
            <a:r>
              <a:rPr lang="en-US" dirty="0" smtClean="0"/>
              <a:t>, are personal journals that use</a:t>
            </a:r>
            <a:r>
              <a:rPr lang="en-US" baseline="0" dirty="0" smtClean="0"/>
              <a:t> video as the main form of expression</a:t>
            </a:r>
            <a:r>
              <a:rPr lang="en-US" dirty="0" smtClean="0"/>
              <a:t>. You can play </a:t>
            </a:r>
            <a:r>
              <a:rPr lang="en-US" baseline="0" dirty="0" err="1" smtClean="0"/>
              <a:t>vlogs</a:t>
            </a:r>
            <a:r>
              <a:rPr lang="en-US" baseline="0" dirty="0" smtClean="0"/>
              <a:t> on your personal computer and mobile devices.</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4201927A-EAB2-42E4-BFF5-17D904DE95C7}" type="slidenum">
              <a:rPr lang="en-US" smtClean="0"/>
              <a:pPr/>
              <a:t>18</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buFontTx/>
              <a:buChar char="•"/>
            </a:pPr>
            <a:r>
              <a:rPr lang="en-US" altLang="ja-JP" dirty="0" smtClean="0">
                <a:cs typeface="ＭＳ Ｐゴシック"/>
              </a:rPr>
              <a:t>A wiki is a type of Web site that allows anyone visiting the site to change its content by adding, removing, or editing the content. </a:t>
            </a:r>
            <a:endParaRPr lang="en-US" dirty="0" smtClean="0"/>
          </a:p>
          <a:p>
            <a:pPr eaLnBrk="1" hangingPunct="1">
              <a:buFontTx/>
              <a:buChar char="•"/>
            </a:pPr>
            <a:r>
              <a:rPr lang="en-US" altLang="ja-JP" dirty="0" smtClean="0">
                <a:cs typeface="ＭＳ Ｐゴシック"/>
              </a:rPr>
              <a:t>Wikis provide an excellent source for collaborative writing by eliminating the need to send e-mails back</a:t>
            </a:r>
            <a:r>
              <a:rPr lang="en-US" altLang="ja-JP" baseline="0" dirty="0" smtClean="0">
                <a:cs typeface="ＭＳ Ｐゴシック"/>
              </a:rPr>
              <a:t> and forth</a:t>
            </a:r>
            <a:r>
              <a:rPr lang="en-US" altLang="ja-JP" dirty="0" smtClean="0">
                <a:cs typeface="ＭＳ Ｐゴシック"/>
              </a:rPr>
              <a:t>.</a:t>
            </a:r>
          </a:p>
          <a:p>
            <a:pPr eaLnBrk="1" hangingPunct="1">
              <a:buFontTx/>
              <a:buChar char="•"/>
            </a:pPr>
            <a:r>
              <a:rPr lang="en-US" dirty="0" smtClean="0"/>
              <a:t>A history of all changes is kept so a previous version can be easily accessed if desired.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EC458290-1DF5-41CD-B476-6B43C16AEBAA}" type="slidenum">
              <a:rPr lang="en-US" smtClean="0"/>
              <a:pPr/>
              <a:t>19</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r>
              <a:rPr lang="en-US" dirty="0" smtClean="0"/>
              <a:t>Podcasts use compressed audio and video files to distribute</a:t>
            </a:r>
            <a:r>
              <a:rPr lang="en-US" baseline="0" dirty="0" smtClean="0"/>
              <a:t> content </a:t>
            </a:r>
            <a:r>
              <a:rPr lang="en-US" dirty="0" smtClean="0"/>
              <a:t>on the Internet using RSS technology.</a:t>
            </a:r>
          </a:p>
          <a:p>
            <a:pPr eaLnBrk="1" hangingPunct="1">
              <a:buFontTx/>
              <a:buChar char="•"/>
            </a:pPr>
            <a:r>
              <a:rPr lang="en-US" dirty="0" smtClean="0"/>
              <a:t>Really Simple Syndication (RSS) technology allows for constant, automatic updates of Web pages.</a:t>
            </a:r>
          </a:p>
          <a:p>
            <a:pPr eaLnBrk="1" hangingPunct="1">
              <a:buFontTx/>
              <a:buChar char="•"/>
            </a:pPr>
            <a:r>
              <a:rPr lang="en-US" dirty="0" smtClean="0"/>
              <a:t>Podcasts are found all over the Web.</a:t>
            </a:r>
          </a:p>
          <a:p>
            <a:pPr eaLnBrk="1" hangingPunct="1">
              <a:buFontTx/>
              <a:buChar char="•"/>
            </a:pPr>
            <a:r>
              <a:rPr lang="en-US" dirty="0" smtClean="0"/>
              <a:t>They require aggregator software</a:t>
            </a:r>
            <a:r>
              <a:rPr lang="en-US" baseline="0" dirty="0" smtClean="0"/>
              <a:t> to gather the podcasts </a:t>
            </a:r>
            <a:r>
              <a:rPr lang="en-US" dirty="0" smtClean="0"/>
              <a:t>and media player software to listen to them.</a:t>
            </a:r>
          </a:p>
          <a:p>
            <a:pPr eaLnBrk="1" hangingPunct="1">
              <a:buFontTx/>
              <a:buChar char="•"/>
            </a:pPr>
            <a:r>
              <a:rPr lang="en-US" dirty="0" smtClean="0"/>
              <a:t>Podcast creation is an easy process.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3B6156B4-D525-457C-92D7-44A02ACDF76F}" type="slidenum">
              <a:rPr lang="en-US" smtClean="0"/>
              <a:pPr/>
              <a:t>2</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buFontTx/>
              <a:buNone/>
            </a:pPr>
            <a:r>
              <a:rPr lang="en-US" dirty="0" smtClean="0"/>
              <a:t>The Internet has changed our world. Communications and commerce move instantaneously across borders and around the world. Anyone can publish their wares, ideas, or desires. Chapter 3 will present a brief introduction to the history of the Internet, its structure, and how it is used.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EC458290-1DF5-41CD-B476-6B43C16AEBAA}" type="slidenum">
              <a:rPr lang="en-US" smtClean="0"/>
              <a:pPr/>
              <a:t>20</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r>
              <a:rPr lang="en-US" dirty="0" smtClean="0"/>
              <a:t>Webcasts are broadcasts of mostly live audio or video files on the Internet.  </a:t>
            </a:r>
          </a:p>
          <a:p>
            <a:pPr eaLnBrk="1" hangingPunct="1">
              <a:buFontTx/>
              <a:buChar char="•"/>
            </a:pPr>
            <a:r>
              <a:rPr lang="en-US" altLang="ja-JP" dirty="0" smtClean="0">
                <a:cs typeface="ＭＳ Ｐゴシック"/>
              </a:rPr>
              <a:t>Webcasts use </a:t>
            </a:r>
            <a:r>
              <a:rPr lang="en-US" altLang="ja-JP" i="0" dirty="0" smtClean="0">
                <a:cs typeface="ＭＳ Ｐゴシック"/>
              </a:rPr>
              <a:t>streaming</a:t>
            </a:r>
            <a:r>
              <a:rPr lang="en-US" altLang="ja-JP" dirty="0" smtClean="0">
                <a:cs typeface="ＭＳ Ｐゴシック"/>
              </a:rPr>
              <a:t> media technology to </a:t>
            </a:r>
            <a:r>
              <a:rPr lang="en-US" dirty="0" smtClean="0"/>
              <a:t>deliver content to many simultaneous viewers.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F74729B2-C4F3-427D-8A29-B11A3982096A}" type="slidenum">
              <a:rPr lang="en-US" smtClean="0"/>
              <a:pPr/>
              <a:t>21</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buFontTx/>
              <a:buChar char="•"/>
            </a:pPr>
            <a:r>
              <a:rPr lang="en-US" altLang="ja-JP" dirty="0" smtClean="0">
                <a:cs typeface="ＭＳ Ｐゴシック"/>
              </a:rPr>
              <a:t>Social networking sites like Facebook, MySpace,</a:t>
            </a:r>
            <a:r>
              <a:rPr lang="en-US" altLang="ja-JP" baseline="0" dirty="0" smtClean="0">
                <a:cs typeface="ＭＳ Ｐゴシック"/>
              </a:rPr>
              <a:t> and LinkedIn</a:t>
            </a:r>
            <a:r>
              <a:rPr lang="en-US" altLang="ja-JP" dirty="0" smtClean="0">
                <a:cs typeface="ＭＳ Ｐゴシック"/>
              </a:rPr>
              <a:t> have become immensely popular.</a:t>
            </a:r>
          </a:p>
          <a:p>
            <a:pPr eaLnBrk="1" hangingPunct="1">
              <a:buFontTx/>
              <a:buChar char="•"/>
            </a:pPr>
            <a:r>
              <a:rPr lang="en-US" altLang="ja-JP" dirty="0" smtClean="0">
                <a:cs typeface="ＭＳ Ｐゴシック"/>
              </a:rPr>
              <a:t>These sites are easy places for members to hang out, meet new people, and share common interests. </a:t>
            </a:r>
          </a:p>
          <a:p>
            <a:pPr eaLnBrk="1" hangingPunct="1">
              <a:buFontTx/>
              <a:buChar char="•"/>
            </a:pPr>
            <a:r>
              <a:rPr lang="en-US" altLang="ja-JP" dirty="0" smtClean="0">
                <a:cs typeface="ＭＳ Ｐゴシック"/>
              </a:rPr>
              <a:t>They provide a way for members to communicate with their friends and business associates by voice, chat, IM, videoconference, and blogs.</a:t>
            </a:r>
          </a:p>
          <a:p>
            <a:pPr eaLnBrk="1" hangingPunct="1">
              <a:buFontTx/>
              <a:buChar char="•"/>
            </a:pPr>
            <a:r>
              <a:rPr lang="en-US" altLang="ja-JP" dirty="0" smtClean="0">
                <a:cs typeface="ＭＳ Ｐゴシック"/>
              </a:rPr>
              <a:t>Growth of participation in these sites has been explosive.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pPr eaLnBrk="1" hangingPunct="1">
              <a:buFontTx/>
              <a:buChar char="•"/>
            </a:pPr>
            <a:r>
              <a:rPr lang="en-US" dirty="0" smtClean="0"/>
              <a:t>Online storage is an alternative</a:t>
            </a:r>
            <a:r>
              <a:rPr lang="en-US" baseline="0" dirty="0" smtClean="0"/>
              <a:t> to portable storage devices such as flash drives and external hard drives</a:t>
            </a:r>
            <a:r>
              <a:rPr lang="en-US" dirty="0" smtClean="0"/>
              <a:t>. Your data can be accessed anywhere that Internet access is available.</a:t>
            </a:r>
          </a:p>
          <a:p>
            <a:pPr eaLnBrk="1" hangingPunct="1">
              <a:buFontTx/>
              <a:buChar char="•"/>
            </a:pPr>
            <a:r>
              <a:rPr lang="en-US" dirty="0" smtClean="0"/>
              <a:t>You can back up</a:t>
            </a:r>
            <a:r>
              <a:rPr lang="en-US" baseline="0" dirty="0" smtClean="0"/>
              <a:t> sensitive or essential files as well. Your information is stored online in a secure, remote location so it is less vulnerable to potential disasters.</a:t>
            </a:r>
          </a:p>
          <a:p>
            <a:pPr eaLnBrk="1" hangingPunct="1">
              <a:buFontTx/>
              <a:buChar char="•"/>
            </a:pPr>
            <a:r>
              <a:rPr lang="en-US" baseline="0" dirty="0" smtClean="0"/>
              <a:t>Some services offer free, limited online storage. Others offer unlimited space for a fee.  </a:t>
            </a:r>
          </a:p>
          <a:p>
            <a:pPr eaLnBrk="1" hangingPunct="1">
              <a:buFontTx/>
              <a:buChar char="•"/>
            </a:pPr>
            <a:endParaRPr lang="en-US" dirty="0" smtClean="0"/>
          </a:p>
        </p:txBody>
      </p:sp>
      <p:sp>
        <p:nvSpPr>
          <p:cNvPr id="65539" name="Slide Number Placeholder 3"/>
          <p:cNvSpPr>
            <a:spLocks noGrp="1"/>
          </p:cNvSpPr>
          <p:nvPr>
            <p:ph type="sldNum" sz="quarter" idx="5"/>
          </p:nvPr>
        </p:nvSpPr>
        <p:spPr>
          <a:noFill/>
        </p:spPr>
        <p:txBody>
          <a:bodyPr/>
          <a:lstStyle/>
          <a:p>
            <a:fld id="{75F3215C-E691-4162-9D6F-B575F79B46DA}"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01BD11B4-8A7E-43E5-915A-FD09D92BF632}" type="slidenum">
              <a:rPr lang="en-US" smtClean="0"/>
              <a:pPr/>
              <a:t>23</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Multimedia</a:t>
            </a:r>
            <a:r>
              <a:rPr lang="en-US" b="1" dirty="0" smtClean="0">
                <a:latin typeface="Helvetica" pitchFamily="34" charset="0"/>
              </a:rPr>
              <a:t> </a:t>
            </a:r>
            <a:r>
              <a:rPr lang="en-US" dirty="0" smtClean="0">
                <a:latin typeface="Helvetica" pitchFamily="34" charset="0"/>
              </a:rPr>
              <a:t>is anything that involves one or more forms of media in addition to text. </a:t>
            </a:r>
          </a:p>
          <a:p>
            <a:pPr eaLnBrk="1" hangingPunct="1">
              <a:buFontTx/>
              <a:buChar char="•"/>
            </a:pPr>
            <a:r>
              <a:rPr lang="en-US" dirty="0" smtClean="0"/>
              <a:t>All kinds of multimedia are available on the Web. You can download music files, video files, and even movies. </a:t>
            </a:r>
          </a:p>
          <a:p>
            <a:pPr eaLnBrk="1" hangingPunct="1">
              <a:buFontTx/>
              <a:buChar char="•"/>
            </a:pPr>
            <a:r>
              <a:rPr lang="en-US" dirty="0" smtClean="0"/>
              <a:t>Streaming audio and video can deliver on-demand pictures and sounds. Sites like CNN.com offer clips from their broadcasts.</a:t>
            </a:r>
          </a:p>
          <a:p>
            <a:pPr eaLnBrk="1" hangingPunct="1">
              <a:buFontTx/>
              <a:buChar char="•"/>
            </a:pPr>
            <a:r>
              <a:rPr lang="en-US" dirty="0" smtClean="0"/>
              <a:t>Some files require a plug-in program like RealPlayer. In recent versions of Windows, Microsoft’s </a:t>
            </a:r>
            <a:r>
              <a:rPr lang="en-US" dirty="0" err="1" smtClean="0"/>
              <a:t>MediaPlayer</a:t>
            </a:r>
            <a:r>
              <a:rPr lang="en-US" dirty="0" smtClean="0"/>
              <a:t> is built in and automatically loads when a music file is selected.</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latin typeface="Arial" charset="0"/>
                <a:ea typeface="+mn-ea"/>
                <a:cs typeface="+mn-cs"/>
              </a:rPr>
              <a:t>There are many multiplayer online games in which play occurs among hundreds or thousands of other players over the Internet.</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latin typeface="Arial" charset="0"/>
                <a:ea typeface="+mn-ea"/>
                <a:cs typeface="+mn-cs"/>
              </a:rPr>
              <a:t>You can interact with other players around the world in a meaningful context by trading, chatting, or playing cooperative or combative mini-games.</a:t>
            </a:r>
            <a:endParaRPr lang="en-US" dirty="0" smtClean="0"/>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39672133-E754-4F11-BDBB-4460485D9CDF}" type="slidenum">
              <a:rPr lang="en-US" smtClean="0"/>
              <a:pPr/>
              <a:t>24</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buFontTx/>
              <a:buChar char="•"/>
            </a:pPr>
            <a:r>
              <a:rPr lang="en-US" dirty="0" smtClean="0"/>
              <a:t>E-commerce grows in importance every day, with billions of dollars worth of transactions. </a:t>
            </a:r>
          </a:p>
          <a:p>
            <a:pPr eaLnBrk="1" hangingPunct="1">
              <a:buFontTx/>
              <a:buChar char="•"/>
            </a:pPr>
            <a:r>
              <a:rPr lang="en-US" dirty="0" smtClean="0"/>
              <a:t>In business-to-consumer or B2C transactions, such as Amazon.com, the end buyer purchases goods or services over the Internet. </a:t>
            </a:r>
          </a:p>
          <a:p>
            <a:pPr eaLnBrk="1" hangingPunct="1">
              <a:buFontTx/>
              <a:buChar char="•"/>
            </a:pPr>
            <a:r>
              <a:rPr lang="en-US" dirty="0" smtClean="0"/>
              <a:t>In business-to-business or B2B transactions, businesses sell to one another.</a:t>
            </a:r>
          </a:p>
          <a:p>
            <a:pPr eaLnBrk="1" hangingPunct="1">
              <a:buFontTx/>
              <a:buChar char="•"/>
            </a:pPr>
            <a:r>
              <a:rPr lang="en-US" dirty="0" smtClean="0"/>
              <a:t>In consumer-to-consumer or C2C transactions, like ebay.com, consumers sell to one another. </a:t>
            </a:r>
          </a:p>
          <a:p>
            <a:pPr eaLnBrk="1" hangingPunct="1">
              <a:buFontTx/>
              <a:buChar char="•"/>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863DD852-37A8-4F81-AEF2-B4E333E2E97A}" type="slidenum">
              <a:rPr lang="en-US" smtClean="0"/>
              <a:pPr/>
              <a:t>25</a:t>
            </a:fld>
            <a:endParaRPr 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buFontTx/>
              <a:buChar char="•"/>
            </a:pPr>
            <a:r>
              <a:rPr lang="en-US" dirty="0" smtClean="0"/>
              <a:t>Businesses hire security companies such as VeriSign to certify that their online transactions are secure. Thus, if a Web site displays the VeriSign seal, you can usually trust that the information you submit to the site is protected. </a:t>
            </a:r>
          </a:p>
          <a:p>
            <a:pPr eaLnBrk="1" hangingPunct="1">
              <a:buFontTx/>
              <a:buChar char="•"/>
            </a:pPr>
            <a:r>
              <a:rPr lang="en-US" dirty="0" smtClean="0">
                <a:latin typeface="Helvetica" pitchFamily="34" charset="0"/>
              </a:rPr>
              <a:t>Another indication that a Web site is secure is</a:t>
            </a:r>
            <a:r>
              <a:rPr lang="en-US" b="1" dirty="0" smtClean="0">
                <a:latin typeface="Helvetica" pitchFamily="34" charset="0"/>
              </a:rPr>
              <a:t> </a:t>
            </a:r>
            <a:r>
              <a:rPr lang="en-US" dirty="0" smtClean="0">
                <a:latin typeface="Helvetica" pitchFamily="34" charset="0"/>
              </a:rPr>
              <a:t>the appearance in</a:t>
            </a:r>
            <a:r>
              <a:rPr lang="en-US" baseline="0" dirty="0" smtClean="0">
                <a:latin typeface="Helvetica" pitchFamily="34" charset="0"/>
              </a:rPr>
              <a:t> your browser</a:t>
            </a:r>
            <a:r>
              <a:rPr lang="en-US" dirty="0" smtClean="0">
                <a:latin typeface="Helvetica" pitchFamily="34" charset="0"/>
              </a:rPr>
              <a:t> of</a:t>
            </a:r>
            <a:r>
              <a:rPr lang="en-US" b="1" dirty="0" smtClean="0">
                <a:latin typeface="Helvetica" pitchFamily="34" charset="0"/>
              </a:rPr>
              <a:t> </a:t>
            </a:r>
            <a:r>
              <a:rPr lang="en-US" dirty="0" smtClean="0">
                <a:latin typeface="Helvetica" pitchFamily="34" charset="0"/>
              </a:rPr>
              <a:t>a small icon of a closed padlock (Internet Explorer) or key (Netscape). </a:t>
            </a:r>
          </a:p>
          <a:p>
            <a:pPr eaLnBrk="1" hangingPunct="1">
              <a:buFontTx/>
              <a:buChar char="•"/>
            </a:pPr>
            <a:r>
              <a:rPr lang="en-US" dirty="0" smtClean="0">
                <a:latin typeface="Helvetica" pitchFamily="34" charset="0"/>
              </a:rPr>
              <a:t>Additionally, the beginning of the URL of the site changes from http:// to https://, the </a:t>
            </a:r>
            <a:r>
              <a:rPr lang="en-US" i="1" dirty="0" smtClean="0">
                <a:latin typeface="Helvetica" pitchFamily="34" charset="0"/>
              </a:rPr>
              <a:t>s</a:t>
            </a:r>
            <a:r>
              <a:rPr lang="en-US" dirty="0" smtClean="0">
                <a:latin typeface="Helvetica" pitchFamily="34" charset="0"/>
              </a:rPr>
              <a:t> standing for “secure.”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pPr eaLnBrk="1" hangingPunct="1"/>
            <a:r>
              <a:rPr lang="en-US" dirty="0" smtClean="0"/>
              <a:t>To shop safely online, follow these guidelines:</a:t>
            </a:r>
          </a:p>
          <a:p>
            <a:pPr eaLnBrk="1" hangingPunct="1">
              <a:buFontTx/>
              <a:buChar char="•"/>
            </a:pPr>
            <a:r>
              <a:rPr lang="en-US" dirty="0" smtClean="0"/>
              <a:t>Shopping at well-known, reputable sites helps ensure a safe shopping experience. If you are not familiar with a site, check it out with the Better Business Bureau, and also make sure that the company has a phone number and street address before ordering.</a:t>
            </a:r>
          </a:p>
          <a:p>
            <a:pPr eaLnBrk="1" hangingPunct="1">
              <a:buFontTx/>
              <a:buChar char="•"/>
            </a:pPr>
            <a:r>
              <a:rPr lang="en-US" dirty="0" smtClean="0"/>
              <a:t>Debit cards do not have the same level of protection as credit cards under U.S. federal consumer credit card protection laws. Use a card with a small limit, or consider using a prepaid credit card.</a:t>
            </a:r>
          </a:p>
          <a:p>
            <a:pPr eaLnBrk="1" hangingPunct="1">
              <a:buFontTx/>
              <a:buChar char="•"/>
            </a:pPr>
            <a:r>
              <a:rPr lang="en-US" dirty="0" smtClean="0"/>
              <a:t>Check and print out the return policy. You might need it when filing a complaint to prove what the policy showed at the time of your order. Web sites can be changed easily and rapidly and can also be shut down overnight.</a:t>
            </a:r>
          </a:p>
        </p:txBody>
      </p:sp>
      <p:sp>
        <p:nvSpPr>
          <p:cNvPr id="75779" name="Slide Number Placeholder 3"/>
          <p:cNvSpPr>
            <a:spLocks noGrp="1"/>
          </p:cNvSpPr>
          <p:nvPr>
            <p:ph type="sldNum" sz="quarter" idx="5"/>
          </p:nvPr>
        </p:nvSpPr>
        <p:spPr>
          <a:noFill/>
        </p:spPr>
        <p:txBody>
          <a:bodyPr/>
          <a:lstStyle/>
          <a:p>
            <a:fld id="{28862DD6-06A2-40D9-860C-E0629BD6D427}"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480095C9-1CC6-46DC-9BCD-002BA50A4CEB}" type="slidenum">
              <a:rPr lang="en-US" smtClean="0"/>
              <a:pPr/>
              <a:t>27</a:t>
            </a:fld>
            <a:endParaRPr 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 Web browser is software installed on your computer system that allows you to locate, view, and navigate the Web. </a:t>
            </a:r>
          </a:p>
          <a:p>
            <a:pPr eaLnBrk="1" hangingPunct="1">
              <a:buFontTx/>
              <a:buChar char="•"/>
            </a:pPr>
            <a:r>
              <a:rPr lang="en-US" dirty="0" smtClean="0">
                <a:latin typeface="Helvetica" pitchFamily="34" charset="0"/>
              </a:rPr>
              <a:t>Web browsers are graphical, meaning they can display pictures (graphics) in addition to text, as well as other forms of multimedia, such as sound and video.</a:t>
            </a:r>
          </a:p>
          <a:p>
            <a:pPr eaLnBrk="1" hangingPunct="1">
              <a:buFontTx/>
              <a:buChar char="•"/>
            </a:pPr>
            <a:r>
              <a:rPr lang="en-US" dirty="0" smtClean="0"/>
              <a:t>Although Microsoft Internet Explorer is the most used Web browser, there are other browsers available, such as Mozilla</a:t>
            </a:r>
            <a:r>
              <a:rPr lang="en-US" baseline="0" dirty="0" smtClean="0"/>
              <a:t> Firefox and Google Chrome</a:t>
            </a:r>
            <a:r>
              <a:rPr lang="en-US" dirty="0" smtClean="0"/>
              <a:t>. Because Microsoft products are the main targets for virus writers, an alternative browser might be less vulnerable.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5830E047-CDA1-494A-8EA4-EE1777BCB073}" type="slidenum">
              <a:rPr lang="en-US" smtClean="0"/>
              <a:pPr/>
              <a:t>28</a:t>
            </a:fld>
            <a:endParaRPr lang="en-U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Internet</a:t>
            </a:r>
            <a:r>
              <a:rPr lang="en-US" baseline="0" dirty="0" smtClean="0">
                <a:latin typeface="Times New Roman" pitchFamily="18" charset="0"/>
              </a:rPr>
              <a:t> Explorer 7 </a:t>
            </a:r>
            <a:r>
              <a:rPr lang="en-US" dirty="0" smtClean="0">
                <a:latin typeface="Times New Roman" pitchFamily="18" charset="0"/>
              </a:rPr>
              <a:t>has a much more streamlined approach than its predecessors. The browser’s toolbars provide convenient navigation and Web page management tools. </a:t>
            </a:r>
          </a:p>
          <a:p>
            <a:pPr eaLnBrk="1" hangingPunct="1">
              <a:buFontTx/>
              <a:buChar char="•"/>
            </a:pPr>
            <a:r>
              <a:rPr lang="en-US" dirty="0" smtClean="0">
                <a:latin typeface="Times New Roman" pitchFamily="18" charset="0"/>
              </a:rPr>
              <a:t>Quick tabs show thumbnail images of all open Web pages in open tabs.</a:t>
            </a:r>
          </a:p>
          <a:p>
            <a:pPr eaLnBrk="1" hangingPunct="1">
              <a:buFontTx/>
              <a:buChar char="•"/>
            </a:pPr>
            <a:r>
              <a:rPr lang="en-US" dirty="0" smtClean="0">
                <a:latin typeface="Helvetica" pitchFamily="34" charset="0"/>
              </a:rPr>
              <a:t>With tabbed browsing, Web pages are loaded in “tabs” within the same browser window. Rather than having to switch between Web pages on several open windows, you can flip between the tabs in one window.</a:t>
            </a:r>
          </a:p>
          <a:p>
            <a:pPr eaLnBrk="1" hangingPunct="1">
              <a:buFontTx/>
              <a:buChar char="•"/>
            </a:pPr>
            <a:r>
              <a:rPr lang="en-US" dirty="0" smtClean="0">
                <a:latin typeface="Times New Roman" pitchFamily="18" charset="0"/>
              </a:rPr>
              <a:t>The browser also includes a built-in search box in which you can designate your preferred default search engine.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226B32C2-CAD7-41B2-904F-FFF6B5375C53}" type="slidenum">
              <a:rPr lang="en-US" smtClean="0"/>
              <a:pPr/>
              <a:t>29</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 URL is a Web site’s address. It is composed of several parts that help identify the Web document it stands for. </a:t>
            </a:r>
          </a:p>
          <a:p>
            <a:pPr eaLnBrk="1" hangingPunct="1">
              <a:buFontTx/>
              <a:buChar char="•"/>
            </a:pPr>
            <a:r>
              <a:rPr lang="en-US" dirty="0" smtClean="0">
                <a:latin typeface="Helvetica" pitchFamily="34" charset="0"/>
              </a:rPr>
              <a:t>The first part of the URL indicates the set of rules (or the </a:t>
            </a:r>
            <a:r>
              <a:rPr lang="en-US" i="0" dirty="0" smtClean="0">
                <a:latin typeface="Helvetica" pitchFamily="34" charset="0"/>
              </a:rPr>
              <a:t>protocol</a:t>
            </a:r>
            <a:r>
              <a:rPr lang="en-US" dirty="0" smtClean="0">
                <a:latin typeface="Helvetica" pitchFamily="34" charset="0"/>
              </a:rPr>
              <a:t>) used to retrieve the specified document. HTTP is most common. Another popular protocol is FTP.</a:t>
            </a:r>
          </a:p>
          <a:p>
            <a:pPr eaLnBrk="1" hangingPunct="1">
              <a:buFontTx/>
              <a:buChar char="•"/>
            </a:pPr>
            <a:r>
              <a:rPr lang="en-US" dirty="0" smtClean="0">
                <a:latin typeface="Helvetica" pitchFamily="34" charset="0"/>
              </a:rPr>
              <a:t>The protocol is generally followed by a colon, two forward slashes, </a:t>
            </a:r>
            <a:r>
              <a:rPr lang="en-US" i="0" dirty="0" smtClean="0">
                <a:latin typeface="Helvetica" pitchFamily="34" charset="0"/>
              </a:rPr>
              <a:t>www</a:t>
            </a:r>
            <a:r>
              <a:rPr lang="en-US" dirty="0" smtClean="0">
                <a:latin typeface="Helvetica" pitchFamily="34" charset="0"/>
              </a:rPr>
              <a:t> (indicating World Wide Web), and then the domain name. The domain name is also referred to as the </a:t>
            </a:r>
            <a:r>
              <a:rPr lang="en-US" i="0" dirty="0" smtClean="0">
                <a:latin typeface="Helvetica" pitchFamily="34" charset="0"/>
              </a:rPr>
              <a:t>host name</a:t>
            </a:r>
            <a:r>
              <a:rPr lang="en-US" dirty="0" smtClean="0">
                <a:latin typeface="Helvetica" pitchFamily="34" charset="0"/>
              </a:rPr>
              <a:t>. </a:t>
            </a:r>
          </a:p>
          <a:p>
            <a:pPr eaLnBrk="1" hangingPunct="1">
              <a:buFontTx/>
              <a:buChar char="•"/>
            </a:pPr>
            <a:r>
              <a:rPr lang="en-US" dirty="0" smtClean="0">
                <a:latin typeface="Helvetica" pitchFamily="34" charset="0"/>
              </a:rPr>
              <a:t> At times, a forward slash and additional text follow the domain name</a:t>
            </a:r>
            <a:r>
              <a:rPr lang="en-US" dirty="0" smtClean="0">
                <a:latin typeface="Times New Roman" pitchFamily="18" charset="0"/>
              </a:rPr>
              <a:t>.</a:t>
            </a:r>
            <a:r>
              <a:rPr lang="en-US" dirty="0" smtClean="0">
                <a:latin typeface="Helvetica" pitchFamily="34" charset="0"/>
              </a:rPr>
              <a:t> The information after the slash indicates a particular file or </a:t>
            </a:r>
            <a:r>
              <a:rPr lang="en-US" i="0" dirty="0" smtClean="0">
                <a:latin typeface="Helvetica" pitchFamily="34" charset="0"/>
              </a:rPr>
              <a:t>path</a:t>
            </a:r>
            <a:r>
              <a:rPr lang="en-US" dirty="0" smtClean="0">
                <a:latin typeface="Helvetica" pitchFamily="34" charset="0"/>
              </a:rPr>
              <a:t> (or </a:t>
            </a:r>
            <a:r>
              <a:rPr lang="en-US" i="0" dirty="0" smtClean="0">
                <a:latin typeface="Helvetica" pitchFamily="34" charset="0"/>
              </a:rPr>
              <a:t>subdirectory</a:t>
            </a:r>
            <a:r>
              <a:rPr lang="en-US" dirty="0" smtClean="0">
                <a:latin typeface="Helvetica" pitchFamily="34" charset="0"/>
              </a:rPr>
              <a:t>) within the Web site.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4503F59F-0454-490F-A4A6-2B4565EF105F}" type="slidenum">
              <a:rPr lang="en-US" smtClean="0"/>
              <a:pPr/>
              <a:t>3</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smtClean="0"/>
              <a:t>Topics in this chapter include:</a:t>
            </a:r>
          </a:p>
          <a:p>
            <a:pPr eaLnBrk="1" hangingPunct="1">
              <a:buFontTx/>
              <a:buChar char="•"/>
            </a:pPr>
            <a:r>
              <a:rPr lang="en-US" dirty="0" smtClean="0"/>
              <a:t>History of the Internet</a:t>
            </a:r>
          </a:p>
          <a:p>
            <a:pPr eaLnBrk="1" hangingPunct="1">
              <a:buFontTx/>
              <a:buChar char="•"/>
            </a:pPr>
            <a:r>
              <a:rPr lang="en-US" dirty="0" smtClean="0"/>
              <a:t>Internet basics and forms of Internet communications</a:t>
            </a:r>
          </a:p>
          <a:p>
            <a:pPr eaLnBrk="1" hangingPunct="1">
              <a:buFontTx/>
              <a:buChar char="•"/>
            </a:pPr>
            <a:r>
              <a:rPr lang="en-US" dirty="0" smtClean="0"/>
              <a:t>Web entertainment</a:t>
            </a:r>
          </a:p>
          <a:p>
            <a:pPr eaLnBrk="1" hangingPunct="1">
              <a:buFontTx/>
              <a:buChar char="•"/>
            </a:pPr>
            <a:r>
              <a:rPr lang="en-US" dirty="0" smtClean="0"/>
              <a:t>E-commerce</a:t>
            </a:r>
          </a:p>
          <a:p>
            <a:pPr eaLnBrk="1" hangingPunct="1">
              <a:buFontTx/>
              <a:buChar char="•"/>
            </a:pPr>
            <a:r>
              <a:rPr lang="en-US" dirty="0" smtClean="0"/>
              <a:t>Web browsers </a:t>
            </a:r>
          </a:p>
          <a:p>
            <a:pPr eaLnBrk="1" hangingPunct="1">
              <a:buFontTx/>
              <a:buChar char="•"/>
            </a:pPr>
            <a:r>
              <a:rPr lang="en-US" dirty="0" smtClean="0"/>
              <a:t>URLs</a:t>
            </a:r>
          </a:p>
          <a:p>
            <a:pPr eaLnBrk="1" hangingPunct="1">
              <a:buFontTx/>
              <a:buChar char="•"/>
            </a:pPr>
            <a:r>
              <a:rPr lang="en-US" dirty="0" smtClean="0"/>
              <a:t>Hyperlinks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47F2411E-10C2-4C5A-A904-CAB17E27671B}" type="slidenum">
              <a:rPr lang="en-US" smtClean="0"/>
              <a:pPr/>
              <a:t>30</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The three-letter suffix in the domain name (such as .com or .</a:t>
            </a:r>
            <a:r>
              <a:rPr lang="en-US" dirty="0" err="1" smtClean="0">
                <a:latin typeface="Helvetica" pitchFamily="34" charset="0"/>
              </a:rPr>
              <a:t>edu</a:t>
            </a:r>
            <a:r>
              <a:rPr lang="en-US" dirty="0" smtClean="0">
                <a:latin typeface="Helvetica" pitchFamily="34" charset="0"/>
              </a:rPr>
              <a:t>) is called the </a:t>
            </a:r>
            <a:r>
              <a:rPr lang="en-US" i="0" dirty="0" smtClean="0">
                <a:latin typeface="Helvetica" pitchFamily="34" charset="0"/>
              </a:rPr>
              <a:t>top-level domain</a:t>
            </a:r>
            <a:r>
              <a:rPr lang="en-US" i="1" dirty="0" smtClean="0">
                <a:latin typeface="Helvetica" pitchFamily="34" charset="0"/>
              </a:rPr>
              <a:t>.</a:t>
            </a:r>
            <a:r>
              <a:rPr lang="en-US" dirty="0" smtClean="0">
                <a:latin typeface="Helvetica" pitchFamily="34" charset="0"/>
              </a:rPr>
              <a:t> This suffix indicates the kind of organization the host is. </a:t>
            </a:r>
          </a:p>
          <a:p>
            <a:pPr eaLnBrk="1" hangingPunct="1">
              <a:buFontTx/>
              <a:buChar char="•"/>
            </a:pPr>
            <a:r>
              <a:rPr lang="en-US" dirty="0" smtClean="0"/>
              <a:t>The most used is the .com or commercial domain, which can be used by anyone.</a:t>
            </a:r>
          </a:p>
          <a:p>
            <a:pPr eaLnBrk="1" hangingPunct="1">
              <a:buFontTx/>
              <a:buChar char="•"/>
            </a:pPr>
            <a:r>
              <a:rPr lang="en-US" dirty="0" smtClean="0"/>
              <a:t>There are also domains for countries outside the United States. For instance, a Web site in Germany has the extension .de, and in Italy it is .it.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6F0CA9BC-9715-4D46-8DB6-CB53A9BB282F}" type="slidenum">
              <a:rPr lang="en-US" smtClean="0"/>
              <a:pPr/>
              <a:t>31</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Once you’ve reached a Web site, you can jump from one Web page to another within the Web site or to another Web site altogether by clicking on specially coded text called </a:t>
            </a:r>
            <a:r>
              <a:rPr lang="en-US" i="0" dirty="0" smtClean="0">
                <a:latin typeface="Helvetica" pitchFamily="34" charset="0"/>
              </a:rPr>
              <a:t>hyperlinks</a:t>
            </a:r>
            <a:r>
              <a:rPr lang="en-US" i="1" dirty="0" smtClean="0">
                <a:latin typeface="Helvetica" pitchFamily="34" charset="0"/>
              </a:rPr>
              <a:t>.</a:t>
            </a:r>
          </a:p>
          <a:p>
            <a:pPr eaLnBrk="1" hangingPunct="1">
              <a:buFontTx/>
              <a:buChar char="•"/>
            </a:pPr>
            <a:r>
              <a:rPr lang="en-US" dirty="0" smtClean="0">
                <a:latin typeface="Helvetica" pitchFamily="34" charset="0"/>
              </a:rPr>
              <a:t>Generally, text that operates as a hyperlink appears in a different color (often blue) or is underlined. Sometimes images also act as hyperlinks. </a:t>
            </a:r>
            <a:endParaRPr lang="en-US" dirty="0" smtClean="0"/>
          </a:p>
          <a:p>
            <a:pPr eaLnBrk="1" hangingPunct="1">
              <a:buFontTx/>
              <a:buChar char="•"/>
            </a:pPr>
            <a:r>
              <a:rPr lang="en-US" dirty="0" smtClean="0"/>
              <a:t>When you pass your cursor over a hyperlink, the pointer turns from an arrow into a hand with the index finger pointing. </a:t>
            </a:r>
          </a:p>
          <a:p>
            <a:pPr eaLnBrk="1" hangingPunct="1">
              <a:buFontTx/>
              <a:buChar char="•"/>
            </a:pPr>
            <a:r>
              <a:rPr lang="en-US" dirty="0" smtClean="0">
                <a:latin typeface="Times New Roman" pitchFamily="18" charset="0"/>
              </a:rPr>
              <a:t>To retrace your steps, some sites also provide a breadcrumb list</a:t>
            </a:r>
            <a:r>
              <a:rPr lang="en-US" dirty="0" smtClean="0">
                <a:latin typeface="Helvetica" pitchFamily="34" charset="0"/>
              </a:rPr>
              <a:t>—</a:t>
            </a:r>
            <a:r>
              <a:rPr lang="en-US" dirty="0" smtClean="0">
                <a:latin typeface="Times New Roman" pitchFamily="18" charset="0"/>
              </a:rPr>
              <a:t>a list of pages within a Web site you’ve visited that usually appears at the top of a page.</a:t>
            </a:r>
            <a:r>
              <a:rPr lang="en-US" baseline="0" dirty="0" smtClean="0">
                <a:latin typeface="Times New Roman" pitchFamily="18" charset="0"/>
              </a:rPr>
              <a:t> Additionally, the history list in your browser keeps track of where you’ve visited, organized by date.</a:t>
            </a:r>
            <a:r>
              <a:rPr lang="en-US" dirty="0" smtClean="0">
                <a:latin typeface="Times New Roman" pitchFamily="18" charset="0"/>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A69BF7A7-8845-483C-99D6-CFB9D0D5CE11}" type="slidenum">
              <a:rPr lang="en-US" smtClean="0"/>
              <a:pPr/>
              <a:t>32</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buFontTx/>
              <a:buChar char="•"/>
            </a:pPr>
            <a:r>
              <a:rPr lang="en-US" dirty="0" smtClean="0"/>
              <a:t>While browsing the Web, you might want to remember a site for future reference. Using the Favorites or Bookmark feature, you can store the site’s URL in a special folder on the hard drive</a:t>
            </a:r>
            <a:r>
              <a:rPr lang="en-US" baseline="0" dirty="0" smtClean="0"/>
              <a:t> of your computer</a:t>
            </a:r>
            <a:r>
              <a:rPr lang="en-US" dirty="0" smtClean="0"/>
              <a:t>. </a:t>
            </a:r>
          </a:p>
          <a:p>
            <a:pPr eaLnBrk="1" hangingPunct="1">
              <a:buFontTx/>
              <a:buChar char="•"/>
            </a:pPr>
            <a:r>
              <a:rPr lang="en-US" altLang="ja-JP" dirty="0" smtClean="0">
                <a:cs typeface="ＭＳ Ｐゴシック"/>
              </a:rPr>
              <a:t>Firefox offers live bookmarks, which adds the technology of RSS feeds to bookmarking, allowing updates to be delivered to you as soon as they are available.</a:t>
            </a:r>
          </a:p>
          <a:p>
            <a:pPr eaLnBrk="1" hangingPunct="1">
              <a:buFontTx/>
              <a:buChar char="•"/>
            </a:pPr>
            <a:r>
              <a:rPr lang="en-US" dirty="0" smtClean="0"/>
              <a:t>Social bookmarking sites such as delicious.com and digg.com allow you to tag and organize Web sites and news content using your own keywords and share them with others.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620F2B71-1432-4E16-BE8E-D2A79E3CC308}" type="slidenum">
              <a:rPr lang="en-US" smtClean="0"/>
              <a:pPr/>
              <a:t>33</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Helvetica" pitchFamily="34" charset="0"/>
              </a:rPr>
              <a:t>You can search the Web using</a:t>
            </a:r>
            <a:r>
              <a:rPr lang="en-US" baseline="0" dirty="0" smtClean="0">
                <a:latin typeface="Helvetica" pitchFamily="34" charset="0"/>
              </a:rPr>
              <a:t> a search engine or a subject directory.</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Helvetica" pitchFamily="34" charset="0"/>
              </a:rPr>
              <a:t>A search engine is a set of programs that searches the Web for specific keywords you wish to query and then returns a list of the Web sites on which those keywords are found.</a:t>
            </a:r>
          </a:p>
          <a:p>
            <a:pPr eaLnBrk="1" hangingPunct="1">
              <a:buFontTx/>
              <a:buChar char="•"/>
            </a:pPr>
            <a:r>
              <a:rPr lang="en-US" dirty="0" smtClean="0">
                <a:latin typeface="Helvetica" pitchFamily="34" charset="0"/>
              </a:rPr>
              <a:t>A </a:t>
            </a:r>
            <a:r>
              <a:rPr lang="en-US" i="0" dirty="0" smtClean="0">
                <a:latin typeface="Helvetica" pitchFamily="34" charset="0"/>
              </a:rPr>
              <a:t>subject directory</a:t>
            </a:r>
            <a:r>
              <a:rPr lang="en-US" dirty="0" smtClean="0">
                <a:latin typeface="Helvetica" pitchFamily="34" charset="0"/>
              </a:rPr>
              <a:t> is a guide to the Internet organized by topics and subtopics.</a:t>
            </a:r>
          </a:p>
          <a:p>
            <a:pPr eaLnBrk="1" hangingPunct="1">
              <a:buFontTx/>
              <a:buChar char="•"/>
            </a:pPr>
            <a:r>
              <a:rPr lang="en-US" dirty="0" smtClean="0">
                <a:latin typeface="Helvetica" pitchFamily="34" charset="0"/>
              </a:rPr>
              <a:t>The list on this slide gives alternatives to sites s</a:t>
            </a:r>
            <a:r>
              <a:rPr lang="en-US" baseline="0" dirty="0" smtClean="0">
                <a:latin typeface="Helvetica" pitchFamily="34" charset="0"/>
              </a:rPr>
              <a:t>uch as </a:t>
            </a:r>
            <a:r>
              <a:rPr lang="en-US" dirty="0" smtClean="0">
                <a:latin typeface="Helvetica" pitchFamily="34" charset="0"/>
              </a:rPr>
              <a:t>Google, Yahoo!, and Ask.com.</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44E11E15-1381-42AE-8CE5-5BCEBF8860F2}" type="slidenum">
              <a:rPr lang="en-US" smtClean="0"/>
              <a:pPr/>
              <a:t>34</a:t>
            </a:fld>
            <a:endParaRPr 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buFont typeface="Times" pitchFamily="18" charset="0"/>
              <a:buChar char="•"/>
            </a:pPr>
            <a:r>
              <a:rPr lang="en-US" dirty="0" smtClean="0">
                <a:latin typeface="Helvetica" pitchFamily="34" charset="0"/>
              </a:rPr>
              <a:t>Search engines have three parts. The first part is a program called a </a:t>
            </a:r>
            <a:r>
              <a:rPr lang="en-US" i="0" dirty="0" smtClean="0">
                <a:latin typeface="Helvetica" pitchFamily="34" charset="0"/>
              </a:rPr>
              <a:t>spider</a:t>
            </a:r>
            <a:r>
              <a:rPr lang="en-US" dirty="0" smtClean="0">
                <a:latin typeface="Helvetica" pitchFamily="34" charset="0"/>
              </a:rPr>
              <a:t>, which collects data on the Web. </a:t>
            </a:r>
          </a:p>
          <a:p>
            <a:pPr eaLnBrk="1" hangingPunct="1">
              <a:buFont typeface="Times" pitchFamily="18" charset="0"/>
              <a:buChar char="•"/>
            </a:pPr>
            <a:r>
              <a:rPr lang="en-US" dirty="0" smtClean="0">
                <a:latin typeface="Helvetica" pitchFamily="34" charset="0"/>
              </a:rPr>
              <a:t>The second part is an </a:t>
            </a:r>
            <a:r>
              <a:rPr lang="en-US" i="0" dirty="0" smtClean="0">
                <a:latin typeface="Helvetica" pitchFamily="34" charset="0"/>
              </a:rPr>
              <a:t>indexer</a:t>
            </a:r>
            <a:r>
              <a:rPr lang="en-US" b="1" dirty="0" smtClean="0">
                <a:latin typeface="Helvetica" pitchFamily="34" charset="0"/>
              </a:rPr>
              <a:t> </a:t>
            </a:r>
            <a:r>
              <a:rPr lang="en-US" dirty="0" smtClean="0">
                <a:latin typeface="Helvetica" pitchFamily="34" charset="0"/>
              </a:rPr>
              <a:t>program that organizes the data into a large database. </a:t>
            </a:r>
          </a:p>
          <a:p>
            <a:pPr eaLnBrk="1" hangingPunct="1">
              <a:buFont typeface="Times" pitchFamily="18" charset="0"/>
              <a:buChar char="•"/>
            </a:pPr>
            <a:r>
              <a:rPr lang="en-US" dirty="0" smtClean="0">
                <a:latin typeface="Helvetica" pitchFamily="34" charset="0"/>
              </a:rPr>
              <a:t>The third part is the search engine software, which searches the indexed data, pulling out relevant information according to your search. </a:t>
            </a:r>
          </a:p>
          <a:p>
            <a:pPr eaLnBrk="1" hangingPunct="1">
              <a:buFont typeface="Times" pitchFamily="18" charset="0"/>
              <a:buChar char="•"/>
            </a:pPr>
            <a:r>
              <a:rPr lang="en-US" dirty="0" smtClean="0"/>
              <a:t>You</a:t>
            </a:r>
            <a:r>
              <a:rPr lang="en-US" baseline="0" dirty="0" smtClean="0"/>
              <a:t> won’t get the same results from each search engine as proprietary algorithms are used and the sites they search differ.</a:t>
            </a:r>
          </a:p>
          <a:p>
            <a:pPr marL="0" marR="0" indent="0" algn="l" defTabSz="914400" rtl="0" eaLnBrk="1" fontAlgn="base" latinLnBrk="0" hangingPunct="1">
              <a:lnSpc>
                <a:spcPct val="100000"/>
              </a:lnSpc>
              <a:spcBef>
                <a:spcPct val="30000"/>
              </a:spcBef>
              <a:spcAft>
                <a:spcPct val="0"/>
              </a:spcAft>
              <a:buClrTx/>
              <a:buSzTx/>
              <a:buFont typeface="Times" pitchFamily="18" charset="0"/>
              <a:buChar char="•"/>
              <a:tabLst/>
              <a:defRPr/>
            </a:pPr>
            <a:r>
              <a:rPr lang="en-US" baseline="0" dirty="0" smtClean="0"/>
              <a:t>You can search for d</a:t>
            </a:r>
            <a:r>
              <a:rPr lang="en-US" dirty="0" smtClean="0">
                <a:effectLst/>
              </a:rPr>
              <a:t>igital images and audio and video files, too.</a:t>
            </a:r>
          </a:p>
          <a:p>
            <a:pPr eaLnBrk="1" hangingPunct="1">
              <a:buFont typeface="Times" pitchFamily="18" charset="0"/>
              <a:buChar char="•"/>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FE34F057-82B3-4115-91E0-8EA0736B6112}" type="slidenum">
              <a:rPr lang="en-US" smtClean="0"/>
              <a:pPr/>
              <a:t>35</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To narrow s</a:t>
            </a:r>
            <a:r>
              <a:rPr lang="en-US" baseline="0" dirty="0" smtClean="0">
                <a:latin typeface="Times New Roman" pitchFamily="18" charset="0"/>
              </a:rPr>
              <a:t>earch results to a list of relevant sites you can search for exact phrases by putting quotation marks around keywords so the search engine returns sites where the words are contained in that exact order.</a:t>
            </a:r>
          </a:p>
          <a:p>
            <a:pPr eaLnBrk="1" hangingPunct="1">
              <a:buFontTx/>
              <a:buChar char="•"/>
            </a:pPr>
            <a:r>
              <a:rPr lang="en-US" dirty="0" smtClean="0">
                <a:latin typeface="Times New Roman" pitchFamily="18" charset="0"/>
              </a:rPr>
              <a:t>You can search just a specific</a:t>
            </a:r>
            <a:r>
              <a:rPr lang="en-US" baseline="0" dirty="0" smtClean="0">
                <a:latin typeface="Times New Roman" pitchFamily="18" charset="0"/>
              </a:rPr>
              <a:t> Web site by typing in your keyword followed by “site:” and then the site’s URL.</a:t>
            </a:r>
            <a:endParaRPr lang="en-US" dirty="0" smtClean="0">
              <a:latin typeface="Times New Roman" pitchFamily="18" charset="0"/>
            </a:endParaRPr>
          </a:p>
          <a:p>
            <a:pPr eaLnBrk="1" hangingPunct="1">
              <a:buFontTx/>
              <a:buChar char="•"/>
            </a:pPr>
            <a:r>
              <a:rPr lang="en-US" dirty="0" smtClean="0">
                <a:latin typeface="Times New Roman" pitchFamily="18" charset="0"/>
              </a:rPr>
              <a:t>Wildcards are symbols used to replace a series of letters. The asterisk (*) is helpful when you’re searching for a keyword but are unsure of its spelling, or if a word can be spelled in different ways or contain different endings. Some </a:t>
            </a:r>
            <a:r>
              <a:rPr lang="en-US" baseline="0" dirty="0" smtClean="0">
                <a:latin typeface="Times New Roman" pitchFamily="18" charset="0"/>
              </a:rPr>
              <a:t>search engines let you use a question mark (?) or percent sign (%) </a:t>
            </a:r>
            <a:r>
              <a:rPr lang="en-US" dirty="0" smtClean="0">
                <a:latin typeface="Times New Roman" pitchFamily="18" charset="0"/>
              </a:rPr>
              <a:t>to replace a single letter in a word.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CA0D5DF9-972C-4F27-8BF8-2C328D0CE5B0}" type="slidenum">
              <a:rPr lang="en-US" smtClean="0"/>
              <a:pPr/>
              <a:t>36</a:t>
            </a:fld>
            <a:endParaRPr lang="en-US" smtClean="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You</a:t>
            </a:r>
            <a:r>
              <a:rPr lang="en-US" baseline="0" dirty="0" smtClean="0"/>
              <a:t> cannot borrow information you obtain from the Internet including words, ideas, graphics, data, and audio and video clips. This could be construed as plagiarism. Use quotation marks around all words you borrow directly and credit your sources for any ideas you paraphrase or borrow.</a:t>
            </a:r>
          </a:p>
          <a:p>
            <a:pPr eaLnBrk="1" hangingPunct="1">
              <a:buFont typeface="Arial" pitchFamily="34" charset="0"/>
              <a:buChar char="•"/>
            </a:pPr>
            <a:r>
              <a:rPr lang="en-US" baseline="0" dirty="0" smtClean="0"/>
              <a:t>Copyright law assumes all original work (including online work) is copyrighted even if it does not display the copyright symbol. Copyright violation is punishable by law. You need to seek and receive permission from the copyright holder if you are using the other person’s material for your own personal economic benefit, or if you are taking away from the economic benefit of the originator. Work in the public domain is an exception to this rule.</a:t>
            </a:r>
            <a:endParaRPr lang="en-US" dirty="0" smtClean="0"/>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CA0D5DF9-972C-4F27-8BF8-2C328D0CE5B0}" type="slidenum">
              <a:rPr lang="en-US" smtClean="0"/>
              <a:pPr/>
              <a:t>37</a:t>
            </a:fld>
            <a:endParaRPr lang="en-US" smtClean="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r>
              <a:rPr lang="en-US" dirty="0" smtClean="0"/>
              <a:t>Evaluating the content of a Web site is important. Before you believe what the site says or take action based on the information presented, several questions need to be answered. </a:t>
            </a:r>
          </a:p>
          <a:p>
            <a:pPr eaLnBrk="1" hangingPunct="1">
              <a:buFontTx/>
              <a:buChar char="•"/>
            </a:pPr>
            <a:r>
              <a:rPr lang="en-US" dirty="0" smtClean="0"/>
              <a:t>Who exactly owns and operates the Web site? </a:t>
            </a:r>
          </a:p>
          <a:p>
            <a:pPr eaLnBrk="1" hangingPunct="1">
              <a:buFontTx/>
              <a:buChar char="•"/>
            </a:pPr>
            <a:r>
              <a:rPr lang="en-US" dirty="0" smtClean="0"/>
              <a:t>Are the opinions expressed on the site objective, or are they slanted toward one position or another? If it is slanted, why is it slanted?</a:t>
            </a:r>
          </a:p>
          <a:p>
            <a:pPr eaLnBrk="1" hangingPunct="1">
              <a:buFontTx/>
              <a:buChar char="•"/>
            </a:pPr>
            <a:r>
              <a:rPr lang="en-US" dirty="0" smtClean="0"/>
              <a:t>Is the information up to date? How often is the site updated?</a:t>
            </a:r>
          </a:p>
          <a:p>
            <a:pPr eaLnBrk="1" hangingPunct="1">
              <a:buFontTx/>
              <a:buChar char="•"/>
            </a:pPr>
            <a:r>
              <a:rPr lang="en-US" dirty="0" smtClean="0"/>
              <a:t>Who is the site trying to reach with its message? </a:t>
            </a:r>
          </a:p>
          <a:p>
            <a:pPr eaLnBrk="1" hangingPunct="1">
              <a:buFontTx/>
              <a:buChar char="•"/>
            </a:pPr>
            <a:r>
              <a:rPr lang="en-US" dirty="0" smtClean="0"/>
              <a:t>Do the hyperlinks all work, or are some dead ends? Are the links appropriate?</a:t>
            </a:r>
          </a:p>
          <a:p>
            <a:pPr eaLnBrk="1" hangingPunct="1">
              <a:buFontTx/>
              <a:buChar char="•"/>
            </a:pPr>
            <a:r>
              <a:rPr lang="en-US" dirty="0" smtClean="0"/>
              <a:t>Like anything else, how well maintained a site is helps determine its believability.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8145B7D1-4BE0-4001-9916-BB6014BB2C8E}" type="slidenum">
              <a:rPr lang="en-US" smtClean="0"/>
              <a:pPr/>
              <a:t>38</a:t>
            </a:fld>
            <a:endParaRPr lang="en-U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buFontTx/>
              <a:buChar char="•"/>
            </a:pPr>
            <a:r>
              <a:rPr lang="en-US" dirty="0" smtClean="0"/>
              <a:t>The Internet is a huge client/server network. </a:t>
            </a:r>
            <a:r>
              <a:rPr lang="en-US" dirty="0" smtClean="0">
                <a:latin typeface="Helvetica" pitchFamily="34" charset="0"/>
              </a:rPr>
              <a:t>Thus, a computer connected to the Internet acts in one of two ways: It is either a </a:t>
            </a:r>
            <a:r>
              <a:rPr lang="en-US" i="0" dirty="0" smtClean="0">
                <a:latin typeface="Helvetica" pitchFamily="34" charset="0"/>
              </a:rPr>
              <a:t>client</a:t>
            </a:r>
            <a:r>
              <a:rPr lang="en-US" dirty="0" smtClean="0">
                <a:latin typeface="Helvetica" pitchFamily="34" charset="0"/>
              </a:rPr>
              <a:t>, a computer that asks for data, or a </a:t>
            </a:r>
            <a:r>
              <a:rPr lang="en-US" i="0" dirty="0" smtClean="0">
                <a:latin typeface="Helvetica" pitchFamily="34" charset="0"/>
              </a:rPr>
              <a:t>server</a:t>
            </a:r>
            <a:r>
              <a:rPr lang="en-US" dirty="0" smtClean="0">
                <a:latin typeface="Helvetica" pitchFamily="34" charset="0"/>
              </a:rPr>
              <a:t>,</a:t>
            </a:r>
            <a:r>
              <a:rPr lang="en-US" b="1" dirty="0" smtClean="0">
                <a:latin typeface="Helvetica" pitchFamily="34" charset="0"/>
              </a:rPr>
              <a:t> </a:t>
            </a:r>
            <a:r>
              <a:rPr lang="en-US" dirty="0" smtClean="0">
                <a:latin typeface="Helvetica" pitchFamily="34" charset="0"/>
              </a:rPr>
              <a:t>a computer that receives the request and returns the data to the client.</a:t>
            </a:r>
          </a:p>
          <a:p>
            <a:pPr eaLnBrk="1" hangingPunct="1">
              <a:buFontTx/>
              <a:buChar char="•"/>
            </a:pPr>
            <a:r>
              <a:rPr lang="en-US" dirty="0" smtClean="0">
                <a:latin typeface="Helvetica" pitchFamily="34" charset="0"/>
              </a:rPr>
              <a:t> Data</a:t>
            </a:r>
            <a:r>
              <a:rPr lang="en-US" baseline="0" dirty="0" smtClean="0">
                <a:latin typeface="Helvetica" pitchFamily="34" charset="0"/>
              </a:rPr>
              <a:t> travels between clients and servers along pathways, the largest of which is called the Internet backbone.</a:t>
            </a:r>
            <a:endParaRPr lang="en-US" dirty="0" smtClean="0">
              <a:latin typeface="Helvetica" pitchFamily="34" charset="0"/>
            </a:endParaRPr>
          </a:p>
          <a:p>
            <a:pPr eaLnBrk="1" hangingPunct="1">
              <a:buFontTx/>
              <a:buChar char="•"/>
            </a:pPr>
            <a:r>
              <a:rPr lang="en-US" dirty="0" smtClean="0">
                <a:latin typeface="Times New Roman" pitchFamily="18" charset="0"/>
              </a:rPr>
              <a:t>Internet Protocol (IP) addresses are the means by which all computers connected to the Internet identify each other.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EB0016CB-6B92-49B3-B3DB-AA003FB9230D}" type="slidenum">
              <a:rPr lang="en-US" smtClean="0"/>
              <a:pPr/>
              <a:t>39</a:t>
            </a:fld>
            <a:endParaRPr 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To take advantage of the resources the Internet offers, you need a means to connect your computer to it. Home users have several connection options. </a:t>
            </a:r>
          </a:p>
          <a:p>
            <a:pPr eaLnBrk="1" hangingPunct="1">
              <a:buFontTx/>
              <a:buChar char="•"/>
            </a:pPr>
            <a:r>
              <a:rPr lang="en-US" dirty="0" smtClean="0">
                <a:latin typeface="Times New Roman" pitchFamily="18" charset="0"/>
              </a:rPr>
              <a:t>Originally, the only means to connect to the Internet was with a </a:t>
            </a:r>
            <a:r>
              <a:rPr lang="en-US" i="0" dirty="0" smtClean="0">
                <a:latin typeface="Times New Roman" pitchFamily="18" charset="0"/>
              </a:rPr>
              <a:t>dial-up connection where</a:t>
            </a:r>
            <a:r>
              <a:rPr lang="en-US" dirty="0" smtClean="0">
                <a:latin typeface="Times New Roman" pitchFamily="18" charset="0"/>
              </a:rPr>
              <a:t> you connect to the Internet using a standard telephone line. </a:t>
            </a:r>
          </a:p>
          <a:p>
            <a:pPr eaLnBrk="1" hangingPunct="1">
              <a:buFontTx/>
              <a:buChar char="•"/>
            </a:pPr>
            <a:r>
              <a:rPr lang="en-US" dirty="0" smtClean="0">
                <a:latin typeface="Times New Roman" pitchFamily="18" charset="0"/>
              </a:rPr>
              <a:t>However, other connection options, collectively called </a:t>
            </a:r>
            <a:r>
              <a:rPr lang="en-US" i="0" dirty="0" smtClean="0">
                <a:latin typeface="Times New Roman" pitchFamily="18" charset="0"/>
              </a:rPr>
              <a:t>broadband connections</a:t>
            </a:r>
            <a:r>
              <a:rPr lang="en-US" dirty="0" smtClean="0">
                <a:latin typeface="Times New Roman" pitchFamily="18" charset="0"/>
              </a:rPr>
              <a:t>, offer faster means to connect to the Internet. Broadband connections include DSL, cable, and satellite. A recent</a:t>
            </a:r>
            <a:r>
              <a:rPr lang="en-US" baseline="0" dirty="0" smtClean="0">
                <a:latin typeface="Times New Roman" pitchFamily="18" charset="0"/>
              </a:rPr>
              <a:t> broadband service available for home use is fiber-optic service (</a:t>
            </a:r>
            <a:r>
              <a:rPr lang="en-US" baseline="0" dirty="0" err="1" smtClean="0">
                <a:latin typeface="Times New Roman" pitchFamily="18" charset="0"/>
              </a:rPr>
              <a:t>FiOS</a:t>
            </a:r>
            <a:r>
              <a:rPr lang="en-US" baseline="0" dirty="0" smtClean="0">
                <a:latin typeface="Times New Roman" pitchFamily="18" charset="0"/>
              </a:rPr>
              <a:t>).</a:t>
            </a:r>
            <a:r>
              <a:rPr lang="en-US" dirty="0" smtClean="0">
                <a:latin typeface="Times New Roman" pitchFamily="18"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4E9D3D24-0EBC-418E-925F-E76588E9DB5E}" type="slidenum">
              <a:rPr lang="en-US" smtClean="0"/>
              <a:pPr/>
              <a:t>4</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t>Search engines</a:t>
            </a:r>
          </a:p>
          <a:p>
            <a:pPr eaLnBrk="1" hangingPunct="1">
              <a:buFontTx/>
              <a:buChar char="•"/>
            </a:pPr>
            <a:r>
              <a:rPr lang="en-US" dirty="0" smtClean="0"/>
              <a:t>Improving search results</a:t>
            </a:r>
          </a:p>
          <a:p>
            <a:pPr eaLnBrk="1" hangingPunct="1">
              <a:buFontTx/>
              <a:buChar char="•"/>
            </a:pPr>
            <a:r>
              <a:rPr lang="en-US" dirty="0" smtClean="0"/>
              <a:t>Web site evaluation</a:t>
            </a:r>
          </a:p>
          <a:p>
            <a:pPr eaLnBrk="1" hangingPunct="1">
              <a:buFontTx/>
              <a:buChar char="•"/>
            </a:pPr>
            <a:r>
              <a:rPr lang="en-US" dirty="0" smtClean="0"/>
              <a:t>Connecting to the Internet</a:t>
            </a:r>
          </a:p>
          <a:p>
            <a:pPr eaLnBrk="1" hangingPunct="1">
              <a:buFontTx/>
              <a:buChar char="•"/>
            </a:pPr>
            <a:r>
              <a:rPr lang="en-US" dirty="0" smtClean="0"/>
              <a:t>The future of the Internet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1BB66556-27CC-45FD-AE22-8FB4DA77C498}" type="slidenum">
              <a:rPr lang="en-US" smtClean="0"/>
              <a:pPr/>
              <a:t>40</a:t>
            </a:fld>
            <a:endParaRPr lang="en-US"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buFontTx/>
              <a:buChar char="•"/>
            </a:pPr>
            <a:r>
              <a:rPr lang="en-US" dirty="0" smtClean="0"/>
              <a:t>One type of broadband connection is cable Internet. </a:t>
            </a:r>
          </a:p>
          <a:p>
            <a:pPr eaLnBrk="1" hangingPunct="1">
              <a:buFontTx/>
              <a:buChar char="•"/>
            </a:pPr>
            <a:r>
              <a:rPr lang="en-US" dirty="0" smtClean="0"/>
              <a:t>Cable Internet uses coaxial cable and a cable modem.</a:t>
            </a:r>
          </a:p>
          <a:p>
            <a:pPr eaLnBrk="1" hangingPunct="1">
              <a:buFontTx/>
              <a:buChar char="•"/>
            </a:pPr>
            <a:r>
              <a:rPr lang="en-US" dirty="0" smtClean="0"/>
              <a:t>This always-on connection can be slowed by the number of users connected at any one time, and it is not available in all areas.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28AA3BAF-771A-4571-924A-CE5761019966}" type="slidenum">
              <a:rPr lang="en-US" smtClean="0"/>
              <a:pPr/>
              <a:t>41</a:t>
            </a:fld>
            <a:endParaRPr lang="en-US"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buFontTx/>
              <a:buChar char="•"/>
            </a:pPr>
            <a:r>
              <a:rPr lang="en-US" dirty="0" smtClean="0"/>
              <a:t>DSL uses a standard phone line </a:t>
            </a:r>
            <a:r>
              <a:rPr lang="en-US" dirty="0" smtClean="0">
                <a:latin typeface="Helvetica" pitchFamily="34" charset="0"/>
              </a:rPr>
              <a:t>to connect to the Internet</a:t>
            </a:r>
            <a:r>
              <a:rPr lang="en-US" dirty="0" smtClean="0"/>
              <a:t>. However, the line is split between digital and voice, meaning that the digital signal does not have to be converted into sounds, and greater speeds can be realized. </a:t>
            </a:r>
          </a:p>
          <a:p>
            <a:pPr eaLnBrk="1" hangingPunct="1">
              <a:buFontTx/>
              <a:buChar char="•"/>
            </a:pPr>
            <a:r>
              <a:rPr lang="en-US" dirty="0" smtClean="0"/>
              <a:t>Although the monthly fee is higher than that for dial-up, there is no need for a second phone line.</a:t>
            </a:r>
          </a:p>
          <a:p>
            <a:pPr eaLnBrk="1" hangingPunct="1">
              <a:buFontTx/>
              <a:buChar char="•"/>
            </a:pPr>
            <a:r>
              <a:rPr lang="en-US" dirty="0" smtClean="0"/>
              <a:t>DSL requires a special DSL modem.</a:t>
            </a:r>
          </a:p>
          <a:p>
            <a:pPr eaLnBrk="1" hangingPunct="1">
              <a:buFontTx/>
              <a:buChar char="•"/>
            </a:pPr>
            <a:r>
              <a:rPr lang="en-US" dirty="0" smtClean="0"/>
              <a:t>Not all areas of the United States have DSL. Also, to use DSL, your telephone connection must be within fairly close proximity of a switching station.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A7738149-0A30-46FE-95AC-878454AFCE0B}" type="slidenum">
              <a:rPr lang="en-US" smtClean="0"/>
              <a:pPr/>
              <a:t>42</a:t>
            </a:fld>
            <a:endParaRPr lang="en-US" smtClean="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Fiber-optic Internet transmits data by sending light through optical fibers. Because light travels so quickly, this technology can bring an enormous amount of data to your home at superfast speeds. When the data reaches your house, it’s converted to electrical pulses that transmit digital signals your computer can read.</a:t>
            </a:r>
          </a:p>
          <a:p>
            <a:pPr eaLnBrk="1" hangingPunct="1">
              <a:buFontTx/>
              <a:buChar char="•"/>
            </a:pPr>
            <a:r>
              <a:rPr lang="en-US" dirty="0" smtClean="0">
                <a:latin typeface="Times New Roman" pitchFamily="18" charset="0"/>
              </a:rPr>
              <a:t>The biggest advantage to fiber-optic Internet is its speed. </a:t>
            </a:r>
          </a:p>
          <a:p>
            <a:pPr eaLnBrk="1" hangingPunct="1">
              <a:buFontTx/>
              <a:buChar char="•"/>
            </a:pPr>
            <a:r>
              <a:rPr lang="en-US" dirty="0" smtClean="0">
                <a:latin typeface="Times New Roman" pitchFamily="18" charset="0"/>
              </a:rPr>
              <a:t>Cost might be the main disadvantage. </a:t>
            </a:r>
          </a:p>
          <a:p>
            <a:pPr eaLnBrk="1" hangingPunct="1">
              <a:buFontTx/>
              <a:buChar char="•"/>
            </a:pPr>
            <a:r>
              <a:rPr lang="en-US" dirty="0" smtClean="0">
                <a:latin typeface="Times New Roman" pitchFamily="18" charset="0"/>
              </a:rPr>
              <a:t>Also, because fiber-optic lines must be laid before service is available, the service is available only in select areas.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A7738149-0A30-46FE-95AC-878454AFCE0B}" type="slidenum">
              <a:rPr lang="en-US" smtClean="0"/>
              <a:pPr/>
              <a:t>43</a:t>
            </a:fld>
            <a:endParaRPr lang="en-US" smtClean="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When</a:t>
            </a:r>
            <a:r>
              <a:rPr lang="en-US" baseline="0" dirty="0" smtClean="0">
                <a:latin typeface="Times New Roman" pitchFamily="18" charset="0"/>
              </a:rPr>
              <a:t> other high-speed options are not available, satellite Internet is an option.</a:t>
            </a:r>
          </a:p>
          <a:p>
            <a:pPr eaLnBrk="1" hangingPunct="1">
              <a:buFontTx/>
              <a:buChar char="•"/>
            </a:pPr>
            <a:r>
              <a:rPr lang="en-US" dirty="0" smtClean="0">
                <a:latin typeface="Times New Roman" pitchFamily="18" charset="0"/>
              </a:rPr>
              <a:t>A</a:t>
            </a:r>
            <a:r>
              <a:rPr lang="en-US" baseline="0" dirty="0" smtClean="0">
                <a:latin typeface="Times New Roman" pitchFamily="18" charset="0"/>
              </a:rPr>
              <a:t> two-way s</a:t>
            </a:r>
            <a:r>
              <a:rPr lang="en-US" dirty="0" smtClean="0">
                <a:latin typeface="Times New Roman" pitchFamily="18" charset="0"/>
              </a:rPr>
              <a:t>atellite Internet connection is always on and is </a:t>
            </a:r>
            <a:r>
              <a:rPr lang="en-US" baseline="0" dirty="0" smtClean="0">
                <a:latin typeface="Times New Roman" pitchFamily="18" charset="0"/>
              </a:rPr>
              <a:t>faster than dial-up; however, there is a difference between the upstream and downstream speeds.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p:spPr>
        <p:txBody>
          <a:bodyPr/>
          <a:lstStyle/>
          <a:p>
            <a:pPr eaLnBrk="1" hangingPunct="1">
              <a:buFontTx/>
              <a:buChar char="•"/>
            </a:pPr>
            <a:r>
              <a:rPr lang="en-US" dirty="0" smtClean="0"/>
              <a:t>Connecting wirelessly increases mobility and productivity, as the user can access networks and resources from more locations without having to have a wired</a:t>
            </a:r>
            <a:r>
              <a:rPr lang="en-US" baseline="0" dirty="0" smtClean="0"/>
              <a:t> </a:t>
            </a:r>
            <a:r>
              <a:rPr lang="en-US" dirty="0" smtClean="0"/>
              <a:t>connection.</a:t>
            </a:r>
          </a:p>
          <a:p>
            <a:pPr eaLnBrk="1" hangingPunct="1">
              <a:buFontTx/>
              <a:buChar char="•"/>
            </a:pPr>
            <a:r>
              <a:rPr lang="en-US" dirty="0" smtClean="0"/>
              <a:t>To connect wirelessly, a Wi-Fi (wireless fidelity) hotspot must be within range and the device (i.e., notebook, PDA, or cell phone) must have either an internal or an external Wi-Fi access card.</a:t>
            </a:r>
          </a:p>
          <a:p>
            <a:pPr eaLnBrk="1" hangingPunct="1">
              <a:buFontTx/>
              <a:buChar char="•"/>
            </a:pPr>
            <a:r>
              <a:rPr lang="en-US" dirty="0" smtClean="0"/>
              <a:t>Another expensive option available that’s usually used when a Wi-Fi hotspot is not in range is an </a:t>
            </a:r>
            <a:r>
              <a:rPr lang="en-US" dirty="0" err="1" smtClean="0"/>
              <a:t>aircard</a:t>
            </a:r>
            <a:r>
              <a:rPr lang="en-US" dirty="0" smtClean="0"/>
              <a:t>. </a:t>
            </a:r>
            <a:r>
              <a:rPr lang="en-US" dirty="0" err="1" smtClean="0"/>
              <a:t>Aircards</a:t>
            </a:r>
            <a:r>
              <a:rPr lang="en-US" dirty="0" smtClean="0"/>
              <a:t> provide access through cell phone towers and generally require a separate service plan. </a:t>
            </a:r>
          </a:p>
        </p:txBody>
      </p:sp>
      <p:sp>
        <p:nvSpPr>
          <p:cNvPr id="133123" name="Slide Number Placeholder 3"/>
          <p:cNvSpPr>
            <a:spLocks noGrp="1"/>
          </p:cNvSpPr>
          <p:nvPr>
            <p:ph type="sldNum" sz="quarter" idx="5"/>
          </p:nvPr>
        </p:nvSpPr>
        <p:spPr>
          <a:noFill/>
        </p:spPr>
        <p:txBody>
          <a:bodyPr/>
          <a:lstStyle/>
          <a:p>
            <a:fld id="{413568C8-B7A2-4584-8E64-E34E9CF1CA22}"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F88831F8-4A8A-415C-A3BE-69ACF67F050C}" type="slidenum">
              <a:rPr lang="en-US" smtClean="0"/>
              <a:pPr/>
              <a:t>45</a:t>
            </a:fld>
            <a:endParaRPr lang="en-US" smtClean="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 dial-up connection needs only a standard phone line and a modem. A dial-up </a:t>
            </a:r>
            <a:r>
              <a:rPr lang="en-US" i="0" dirty="0" smtClean="0">
                <a:latin typeface="Helvetica" pitchFamily="34" charset="0"/>
              </a:rPr>
              <a:t>modem</a:t>
            </a:r>
            <a:r>
              <a:rPr lang="en-US" dirty="0" smtClean="0">
                <a:latin typeface="Helvetica" pitchFamily="34" charset="0"/>
              </a:rPr>
              <a:t> is a device that converts (</a:t>
            </a:r>
            <a:r>
              <a:rPr lang="en-US" i="0" dirty="0" smtClean="0">
                <a:latin typeface="Helvetica" pitchFamily="34" charset="0"/>
              </a:rPr>
              <a:t>mod</a:t>
            </a:r>
            <a:r>
              <a:rPr lang="en-US" dirty="0" smtClean="0">
                <a:latin typeface="Helvetica" pitchFamily="34" charset="0"/>
              </a:rPr>
              <a:t>ulates) the digital signals the computer understands to the analog signals that can travel over phone lines. In turn, the computer on the other end must also have a modem to translate (</a:t>
            </a:r>
            <a:r>
              <a:rPr lang="en-US" i="0" dirty="0" smtClean="0">
                <a:latin typeface="Helvetica" pitchFamily="34" charset="0"/>
              </a:rPr>
              <a:t>dem</a:t>
            </a:r>
            <a:r>
              <a:rPr lang="en-US" dirty="0" smtClean="0">
                <a:latin typeface="Helvetica" pitchFamily="34" charset="0"/>
              </a:rPr>
              <a:t>odulate) the received analog signal back to a digital signal for the receiving computer to understand.</a:t>
            </a:r>
          </a:p>
          <a:p>
            <a:pPr eaLnBrk="1" hangingPunct="1">
              <a:buFontTx/>
              <a:buChar char="•"/>
            </a:pPr>
            <a:r>
              <a:rPr lang="en-US" dirty="0" smtClean="0">
                <a:latin typeface="Helvetica" pitchFamily="34" charset="0"/>
              </a:rPr>
              <a:t>Modern desktop computers generally come with internal modems. Notebooks use either internal modems or PC cards that are inserted into a special slot on the notebook.</a:t>
            </a:r>
          </a:p>
          <a:p>
            <a:pPr eaLnBrk="1" hangingPunct="1">
              <a:buFontTx/>
              <a:buChar char="•"/>
            </a:pPr>
            <a:r>
              <a:rPr lang="en-US" dirty="0" smtClean="0">
                <a:latin typeface="Helvetica" pitchFamily="34" charset="0"/>
              </a:rPr>
              <a:t>Current modems have a maximum data transfer rate that is generally five times slower than a broadband connection.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A549653A-DE9F-4DAA-A7ED-F2F3377AEC53}" type="slidenum">
              <a:rPr lang="en-US" smtClean="0"/>
              <a:pPr/>
              <a:t>46</a:t>
            </a:fld>
            <a:endParaRPr lang="en-US"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r>
              <a:rPr lang="en-US" dirty="0" smtClean="0"/>
              <a:t>Internet connection costs vary widely, as does performance. </a:t>
            </a:r>
            <a:r>
              <a:rPr lang="en-US" dirty="0" smtClean="0">
                <a:latin typeface="Times New Roman" pitchFamily="18" charset="0"/>
              </a:rPr>
              <a:t>One factor to consider in choosing the right Internet connection is speed. The </a:t>
            </a:r>
            <a:r>
              <a:rPr lang="en-US" i="0" dirty="0" smtClean="0">
                <a:latin typeface="Times New Roman" pitchFamily="18" charset="0"/>
              </a:rPr>
              <a:t>data transfer rate</a:t>
            </a:r>
            <a:r>
              <a:rPr lang="en-US" dirty="0" smtClean="0">
                <a:latin typeface="Times New Roman" pitchFamily="18" charset="0"/>
              </a:rPr>
              <a:t>, also informally referred to as the </a:t>
            </a:r>
            <a:r>
              <a:rPr lang="en-US" i="0" dirty="0" smtClean="0">
                <a:latin typeface="Times New Roman" pitchFamily="18" charset="0"/>
              </a:rPr>
              <a:t>connection speed</a:t>
            </a:r>
            <a:r>
              <a:rPr lang="en-US" dirty="0" smtClean="0">
                <a:latin typeface="Times New Roman" pitchFamily="18" charset="0"/>
              </a:rPr>
              <a:t>, is the measurement of how fast data travels between computers.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24BEB753-5FB5-4FAD-B45B-1016F98C1432}" type="slidenum">
              <a:rPr lang="en-US" smtClean="0"/>
              <a:pPr/>
              <a:t>47</a:t>
            </a:fld>
            <a:endParaRPr lang="en-US" smtClean="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r>
              <a:rPr lang="en-US" dirty="0" smtClean="0"/>
              <a:t>The Internet will continue to have great influence in the future. Greater bandwidth; wireless access; and the amalgamation of telephone, TV, and Internet technologies will bring change and spur new, unforeseen developments. </a:t>
            </a:r>
          </a:p>
          <a:p>
            <a:pPr eaLnBrk="1" hangingPunct="1">
              <a:buFontTx/>
              <a:buChar char="•"/>
            </a:pPr>
            <a:r>
              <a:rPr lang="en-US" dirty="0" smtClean="0"/>
              <a:t>The U.S. government sponsors research called the </a:t>
            </a:r>
            <a:r>
              <a:rPr lang="en-US" i="0" dirty="0" smtClean="0"/>
              <a:t>large scale networking (LSN) </a:t>
            </a:r>
            <a:r>
              <a:rPr lang="en-US" dirty="0" smtClean="0"/>
              <a:t>program, which funds cutting-edge research in wireless and networking technologies. </a:t>
            </a:r>
          </a:p>
          <a:p>
            <a:pPr eaLnBrk="1" hangingPunct="1">
              <a:buFontTx/>
              <a:buChar char="•"/>
            </a:pPr>
            <a:r>
              <a:rPr lang="en-US" dirty="0" smtClean="0"/>
              <a:t>Another major effort is </a:t>
            </a:r>
            <a:r>
              <a:rPr lang="en-US" i="0" dirty="0" smtClean="0"/>
              <a:t>Internet2</a:t>
            </a:r>
            <a:r>
              <a:rPr lang="en-US" dirty="0" smtClean="0"/>
              <a:t>, a cooperative research project of over 200 universities with government</a:t>
            </a:r>
            <a:r>
              <a:rPr lang="en-US" baseline="0" dirty="0" smtClean="0"/>
              <a:t> and industry partners</a:t>
            </a:r>
            <a:r>
              <a:rPr lang="en-US" dirty="0" smtClean="0"/>
              <a:t>. A major thrust of their research is increased bandwidth for the whole Internet.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552474D6-EC6B-438A-847B-69407E3D524E}" type="slidenum">
              <a:rPr lang="en-US" smtClean="0"/>
              <a:pPr/>
              <a:t>48</a:t>
            </a:fld>
            <a:endParaRPr lang="en-US"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The future Internet will assist</a:t>
            </a:r>
            <a:r>
              <a:rPr lang="en-US" baseline="0" dirty="0" smtClean="0"/>
              <a:t> us with day-to-day activities and tasks</a:t>
            </a:r>
            <a:r>
              <a:rPr lang="en-US" i="1" dirty="0" smtClean="0"/>
              <a:t>.</a:t>
            </a:r>
            <a:r>
              <a:rPr lang="en-US" i="0" baseline="0" dirty="0" smtClean="0"/>
              <a:t> The Internet is already integral to the way we communicate, shop, research, entertain, and express ourselves. With increasing wireless accessibility, we will become even more dependent on the Internet. </a:t>
            </a:r>
          </a:p>
          <a:p>
            <a:pPr eaLnBrk="1" hangingPunct="1">
              <a:buFont typeface="Arial" pitchFamily="34" charset="0"/>
              <a:buChar char="•"/>
            </a:pPr>
            <a:r>
              <a:rPr lang="en-US" i="0" baseline="0" dirty="0" smtClean="0"/>
              <a:t>More Web-based applications will continue to evolve.  </a:t>
            </a:r>
          </a:p>
          <a:p>
            <a:pPr eaLnBrk="1" hangingPunct="1">
              <a:buFont typeface="Arial" pitchFamily="34" charset="0"/>
              <a:buChar char="•"/>
            </a:pPr>
            <a:r>
              <a:rPr lang="en-US" i="0" baseline="0" dirty="0" smtClean="0"/>
              <a:t>Internet-enabled appliances and household systems will become more affordable and will allow your home to run itself.  For example, your refrigerator will monitor its contents and restock by placing online orders. </a:t>
            </a: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DEDBF587-5410-4367-997D-368894F0D883}" type="slidenum">
              <a:rPr lang="en-US" smtClean="0"/>
              <a:pPr/>
              <a:t>49</a:t>
            </a:fld>
            <a:endParaRPr lang="en-US"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pPr eaLnBrk="1" hangingPunct="1"/>
            <a:r>
              <a:rPr lang="en-US" smtClean="0"/>
              <a:t>What is the origin of the Internet?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6577B158-5E46-41FF-AB3D-4158883E4450}" type="slidenum">
              <a:rPr lang="en-US" smtClean="0"/>
              <a:pPr/>
              <a:t>5</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buFontTx/>
              <a:buChar char="•"/>
            </a:pPr>
            <a:r>
              <a:rPr lang="en-US" dirty="0" smtClean="0"/>
              <a:t>Scientists were asked to come up with a solution to secure communications between large computer centers in case of a nuclear attack. They responded by inventing packet</a:t>
            </a:r>
            <a:r>
              <a:rPr lang="en-US" baseline="0" dirty="0" smtClean="0"/>
              <a:t> </a:t>
            </a:r>
            <a:r>
              <a:rPr lang="en-US" dirty="0" smtClean="0"/>
              <a:t>switching and routers. By taking data messages and breaking them into small packets, each packet could be addressed and sent individually to a destination through a series of routers. The routers would send each packet along the optimum path to the next router, depending on traffic and availability. </a:t>
            </a:r>
          </a:p>
          <a:p>
            <a:pPr eaLnBrk="1" hangingPunct="1">
              <a:buFontTx/>
              <a:buChar char="•"/>
            </a:pPr>
            <a:r>
              <a:rPr lang="en-US" dirty="0" smtClean="0">
                <a:latin typeface="Helvetica" pitchFamily="34" charset="0"/>
              </a:rPr>
              <a:t>The Internet is a network</a:t>
            </a:r>
            <a:r>
              <a:rPr lang="en-US" baseline="0" dirty="0" smtClean="0">
                <a:latin typeface="Helvetica" pitchFamily="34" charset="0"/>
              </a:rPr>
              <a:t> of networks that utilizes a common communication protocol so that computers from different manufacturers can communicate.</a:t>
            </a:r>
            <a:endParaRPr lang="en-US" dirty="0" smtClean="0">
              <a:latin typeface="Helvetica" pitchFamily="34" charset="0"/>
            </a:endParaRPr>
          </a:p>
          <a:p>
            <a:pPr eaLnBrk="1" hangingPunct="1">
              <a:buFontTx/>
              <a:buChar char="•"/>
            </a:pPr>
            <a:r>
              <a:rPr lang="en-US" dirty="0" smtClean="0"/>
              <a:t>Today we can’t imagine life without</a:t>
            </a:r>
            <a:r>
              <a:rPr lang="en-US" baseline="0" dirty="0" smtClean="0"/>
              <a:t> the Internet. It is the way we communicate, shop, research, entertain, and express ourselves.</a:t>
            </a: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E4249CF0-7A7C-4B00-B497-01D8FDF15B5E}" type="slidenum">
              <a:rPr lang="en-US" smtClean="0"/>
              <a:pPr/>
              <a:t>50</a:t>
            </a:fld>
            <a:endParaRPr lang="en-US" smtClean="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r>
              <a:rPr lang="en-US" smtClean="0"/>
              <a:t>How can I communicate through the Internet</a:t>
            </a:r>
            <a:r>
              <a:rPr lang="en-US" smtClean="0">
                <a:latin typeface="Times New Roman" pitchFamily="18" charset="0"/>
                <a:ea typeface="Helvetica" pitchFamily="34" charset="0"/>
                <a:cs typeface="Helvetica" pitchFamily="34" charset="0"/>
              </a:rPr>
              <a:t>?</a:t>
            </a:r>
            <a:endParaRPr lang="en-US" smtClean="0"/>
          </a:p>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E4249CF0-7A7C-4B00-B497-01D8FDF15B5E}" type="slidenum">
              <a:rPr lang="en-US" smtClean="0"/>
              <a:pPr/>
              <a:t>51</a:t>
            </a:fld>
            <a:endParaRPr lang="en-US" smtClean="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defRPr/>
            </a:pPr>
            <a:r>
              <a:rPr lang="en-US" dirty="0" smtClean="0">
                <a:effectLst/>
              </a:rPr>
              <a:t>How do I communicate and collaborate using Web 2.0 technologies?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6D2E08A1-7EBD-44AA-868D-469F55F30844}" type="slidenum">
              <a:rPr lang="en-US" smtClean="0"/>
              <a:pPr/>
              <a:t>52</a:t>
            </a:fld>
            <a:endParaRPr lang="en-US" smtClean="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smtClean="0">
                <a:latin typeface="Times New Roman" pitchFamily="18" charset="0"/>
              </a:rPr>
              <a:t>What are the various kinds of multimedia files found on the Web, and what software do I need to use them?</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4A29426A-C1C3-4CA8-9508-E9D5B32AC288}" type="slidenum">
              <a:rPr lang="en-US" smtClean="0"/>
              <a:pPr/>
              <a:t>53</a:t>
            </a:fld>
            <a:endParaRPr lang="en-US" smtClean="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r>
              <a:rPr lang="en-US" smtClean="0">
                <a:latin typeface="Times New Roman" pitchFamily="18" charset="0"/>
                <a:ea typeface="Helvetica" pitchFamily="34" charset="0"/>
                <a:cs typeface="Helvetica" pitchFamily="34" charset="0"/>
              </a:rPr>
              <a:t>What is e-commerce, and what e-commerce safeguards protect me when I’m online?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AB473824-9D2F-41A8-93F8-DDC5BE53C0A2}" type="slidenum">
              <a:rPr lang="en-US" smtClean="0"/>
              <a:pPr/>
              <a:t>54</a:t>
            </a:fld>
            <a:endParaRPr lang="en-US" smtClean="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pPr eaLnBrk="1" hangingPunct="1"/>
            <a:r>
              <a:rPr lang="en-US" smtClean="0"/>
              <a:t>What is a Web browser?</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6B18A957-288A-483B-B757-E8AA1CDAB651}" type="slidenum">
              <a:rPr lang="en-US" smtClean="0"/>
              <a:pPr/>
              <a:t>55</a:t>
            </a:fld>
            <a:endParaRPr lang="en-US" smtClean="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r>
              <a:rPr lang="en-US" smtClean="0"/>
              <a:t>What is a URL, and what are its parts?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8C64217B-2C71-42E6-8AC7-7220799F833D}" type="slidenum">
              <a:rPr lang="en-US" smtClean="0"/>
              <a:pPr/>
              <a:t>56</a:t>
            </a:fld>
            <a:endParaRPr lang="en-US" smtClean="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pPr eaLnBrk="1" hangingPunct="1"/>
            <a:r>
              <a:rPr lang="en-US" smtClean="0"/>
              <a:t>How can I use hyperlinks and other tools to get around the Web?</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0EBCBAC6-4ED4-409F-B4C1-F3CE3EA63F79}" type="slidenum">
              <a:rPr lang="en-US" smtClean="0"/>
              <a:pPr/>
              <a:t>57</a:t>
            </a:fld>
            <a:endParaRPr lang="en-US" smtClean="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r>
              <a:rPr lang="en-US" dirty="0" smtClean="0"/>
              <a:t>How do I search the Internet effectively?</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9CEA96F7-B2A1-48FD-81F3-FFD178ADFAD0}" type="slidenum">
              <a:rPr lang="en-US" smtClean="0"/>
              <a:pPr/>
              <a:t>58</a:t>
            </a:fld>
            <a:endParaRPr lang="en-US" smtClean="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r>
              <a:rPr lang="en-US" smtClean="0"/>
              <a:t>How do I evaluate a Web site?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7635F9C9-FA6B-482B-9991-F281CCE175DA}" type="slidenum">
              <a:rPr lang="en-US" smtClean="0"/>
              <a:pPr/>
              <a:t>59</a:t>
            </a:fld>
            <a:endParaRPr lang="en-US" smtClean="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pPr eaLnBrk="1" hangingPunct="1"/>
            <a:r>
              <a:rPr lang="en-US" smtClean="0"/>
              <a:t>How does data travel on the Internet?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7F70CA59-7422-4AF0-AD84-9CB74921E73D}" type="slidenum">
              <a:rPr lang="en-US" smtClean="0"/>
              <a:pPr/>
              <a:t>6</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buFontTx/>
              <a:buChar char="•"/>
            </a:pPr>
            <a:r>
              <a:rPr lang="en-US" altLang="ja-JP" dirty="0" smtClean="0">
                <a:cs typeface="ＭＳ Ｐゴシック"/>
              </a:rPr>
              <a:t>What distinguishes the Web from the rest of the Internet is its use of:</a:t>
            </a:r>
          </a:p>
          <a:p>
            <a:pPr lvl="1" eaLnBrk="1" hangingPunct="1">
              <a:buFontTx/>
              <a:buChar char="•"/>
            </a:pPr>
            <a:r>
              <a:rPr lang="en-US" altLang="ja-JP" dirty="0" smtClean="0">
                <a:cs typeface="ＭＳ Ｐゴシック"/>
              </a:rPr>
              <a:t>Common communication protocols enabling different computers to talk to teach other and display information.</a:t>
            </a:r>
          </a:p>
          <a:p>
            <a:pPr lvl="1" eaLnBrk="1" hangingPunct="1">
              <a:buFontTx/>
              <a:buChar char="•"/>
            </a:pPr>
            <a:r>
              <a:rPr lang="en-US" altLang="ja-JP" dirty="0" smtClean="0">
                <a:cs typeface="ＭＳ Ｐゴシック"/>
              </a:rPr>
              <a:t>Special links (called </a:t>
            </a:r>
            <a:r>
              <a:rPr lang="en-US" altLang="ja-JP" i="0" dirty="0" smtClean="0">
                <a:cs typeface="ＭＳ Ｐゴシック"/>
              </a:rPr>
              <a:t>hyperlinks</a:t>
            </a:r>
            <a:r>
              <a:rPr lang="en-US" altLang="ja-JP" dirty="0" smtClean="0">
                <a:cs typeface="ＭＳ Ｐゴシック"/>
              </a:rPr>
              <a:t>) enabling users to jump from one place to another on the Web.</a:t>
            </a:r>
          </a:p>
          <a:p>
            <a:pPr eaLnBrk="1" hangingPunct="1">
              <a:buFontTx/>
              <a:buChar char="•"/>
            </a:pPr>
            <a:r>
              <a:rPr lang="en-US" altLang="ja-JP" dirty="0" smtClean="0">
                <a:cs typeface="ＭＳ Ｐゴシック"/>
              </a:rPr>
              <a:t>The Web was invented long after the Internet, in 1989 by Tim Berners-Lee at CERN in Switzerland. </a:t>
            </a:r>
          </a:p>
          <a:p>
            <a:pPr eaLnBrk="1" hangingPunct="1">
              <a:buFontTx/>
              <a:buChar char="•"/>
            </a:pPr>
            <a:r>
              <a:rPr lang="en-US" altLang="ja-JP" dirty="0" smtClean="0">
                <a:cs typeface="ＭＳ Ｐゴシック"/>
              </a:rPr>
              <a:t>In 1993, the National Center for Supercomputing Applications (NCSA) released the Mosaic browser. </a:t>
            </a:r>
            <a:endParaRPr lang="en-US" dirty="0" smtClean="0"/>
          </a:p>
          <a:p>
            <a:pPr eaLnBrk="1" hangingPunct="1">
              <a:buFontTx/>
              <a:buChar char="•"/>
            </a:pPr>
            <a:r>
              <a:rPr lang="en-US" altLang="ja-JP" dirty="0" smtClean="0">
                <a:cs typeface="ＭＳ Ｐゴシック"/>
              </a:rPr>
              <a:t>Netscape Navigator heralded the beginning of the Web’s monumental growth.</a:t>
            </a: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82235EAD-7A07-4662-AA6A-43034E6058D1}" type="slidenum">
              <a:rPr lang="en-US" smtClean="0"/>
              <a:pPr/>
              <a:t>60</a:t>
            </a:fld>
            <a:endParaRPr lang="en-US"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pPr eaLnBrk="1" hangingPunct="1"/>
            <a:r>
              <a:rPr lang="en-US" smtClean="0"/>
              <a:t>What are my options for connecting to the Internet?</a:t>
            </a:r>
          </a:p>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4069E799-B3B3-4FB4-AC21-8032CE6C2DA3}" type="slidenum">
              <a:rPr lang="en-US" smtClean="0"/>
              <a:pPr/>
              <a:t>61</a:t>
            </a:fld>
            <a:endParaRPr lang="en-US" smtClean="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eaLnBrk="1" hangingPunct="1"/>
            <a:r>
              <a:rPr lang="en-US" smtClean="0"/>
              <a:t>What will the Internet of the future look like?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xfrm>
            <a:off x="1150938" y="692150"/>
            <a:ext cx="4556125" cy="3416300"/>
          </a:xfrm>
          <a:ln/>
        </p:spPr>
      </p:sp>
      <p:sp>
        <p:nvSpPr>
          <p:cNvPr id="17408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B8D5D1F9-E09F-4F85-96C8-D04A51C92E53}" type="slidenum">
              <a:rPr lang="en-US" smtClean="0"/>
              <a:pPr/>
              <a:t>7</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Forms of Internet-based communication include:</a:t>
            </a:r>
          </a:p>
          <a:p>
            <a:pPr eaLnBrk="1" hangingPunct="1">
              <a:buFontTx/>
              <a:buChar char="•"/>
            </a:pPr>
            <a:r>
              <a:rPr lang="en-US" dirty="0" smtClean="0"/>
              <a:t>E-mail</a:t>
            </a:r>
          </a:p>
          <a:p>
            <a:pPr eaLnBrk="1" hangingPunct="1">
              <a:buFontTx/>
              <a:buChar char="•"/>
            </a:pPr>
            <a:r>
              <a:rPr lang="en-US" dirty="0" smtClean="0"/>
              <a:t>Instant messaging</a:t>
            </a:r>
          </a:p>
          <a:p>
            <a:pPr eaLnBrk="1" hangingPunct="1">
              <a:buFontTx/>
              <a:buChar char="•"/>
            </a:pPr>
            <a:r>
              <a:rPr lang="en-US" dirty="0" smtClean="0"/>
              <a:t>Voice over Internet Protocol (VoIP)</a:t>
            </a:r>
          </a:p>
          <a:p>
            <a:pPr eaLnBrk="1" hangingPunct="1">
              <a:buFontTx/>
              <a:buChar char="•"/>
            </a:pPr>
            <a:r>
              <a:rPr lang="en-US" dirty="0" smtClean="0"/>
              <a:t>Group communication such as chat rooms, newsgroups, </a:t>
            </a:r>
            <a:r>
              <a:rPr lang="en-US" dirty="0" err="1" smtClean="0"/>
              <a:t>listservs</a:t>
            </a:r>
            <a:r>
              <a:rPr lang="en-US" dirty="0" smtClean="0"/>
              <a:t>, and social networks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B68167E2-5EC1-432C-8F1C-B1CD2ABB2CCB}" type="slidenum">
              <a:rPr lang="en-US" smtClean="0"/>
              <a:pPr/>
              <a:t>8</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buFont typeface="Times" pitchFamily="18" charset="0"/>
              <a:buChar char="•"/>
            </a:pPr>
            <a:r>
              <a:rPr lang="en-US" dirty="0" smtClean="0">
                <a:latin typeface="Times New Roman" pitchFamily="18" charset="0"/>
              </a:rPr>
              <a:t>E-mail is short for electronic mail and</a:t>
            </a:r>
            <a:r>
              <a:rPr lang="en-US" baseline="0" dirty="0" smtClean="0">
                <a:latin typeface="Times New Roman" pitchFamily="18" charset="0"/>
              </a:rPr>
              <a:t> </a:t>
            </a:r>
            <a:r>
              <a:rPr lang="en-US" dirty="0" smtClean="0">
                <a:latin typeface="Times New Roman" pitchFamily="18" charset="0"/>
              </a:rPr>
              <a:t>has quickly caught on as the primary method of electronic communication because it’s fast and convenient and it reduces postage and long-distance phone call expenses.</a:t>
            </a:r>
          </a:p>
          <a:p>
            <a:pPr eaLnBrk="1" hangingPunct="1">
              <a:buFont typeface="Times" pitchFamily="18" charset="0"/>
              <a:buChar char="•"/>
            </a:pPr>
            <a:r>
              <a:rPr lang="en-US" b="0" dirty="0" smtClean="0">
                <a:latin typeface="Times New Roman" pitchFamily="18" charset="0"/>
              </a:rPr>
              <a:t>With</a:t>
            </a:r>
            <a:r>
              <a:rPr lang="en-US" b="0" baseline="0" dirty="0" smtClean="0">
                <a:latin typeface="Times New Roman" pitchFamily="18" charset="0"/>
              </a:rPr>
              <a:t> e-mail, the sender and receiver don’t have to be available at the same time to communicate.</a:t>
            </a:r>
            <a:r>
              <a:rPr lang="en-US" b="1" dirty="0" smtClean="0">
                <a:latin typeface="Times New Roman" pitchFamily="18" charset="0"/>
              </a:rPr>
              <a:t> </a:t>
            </a:r>
          </a:p>
          <a:p>
            <a:pPr eaLnBrk="1" hangingPunct="1">
              <a:buFont typeface="Times" pitchFamily="18" charset="0"/>
              <a:buChar char="•"/>
            </a:pPr>
            <a:r>
              <a:rPr lang="en-US" dirty="0" smtClean="0"/>
              <a:t>Some e-mail accounts are client-based and use programs such as Microsoft Outlook. Client-based systems are normally tied to a local Internet service provider (ISP) and use that domain for an address. If a user changes ISPs, his or her e-mail address changes.</a:t>
            </a:r>
          </a:p>
          <a:p>
            <a:pPr eaLnBrk="1" hangingPunct="1">
              <a:buFont typeface="Times" pitchFamily="18" charset="0"/>
              <a:buChar char="•"/>
            </a:pPr>
            <a:r>
              <a:rPr lang="en-US" dirty="0" smtClean="0"/>
              <a:t>Web-based e-mail, on the other hand, finds the messages at a host site received by and stored on a mail server and can be accessed from anywhere. A Web-based e-mail address will stay the same no matter what ISP is used. </a:t>
            </a:r>
            <a:r>
              <a:rPr lang="en-US" dirty="0" smtClean="0">
                <a:solidFill>
                  <a:srgbClr val="000000"/>
                </a:solidFill>
                <a:latin typeface="Times New Roman" pitchFamily="18" charset="0"/>
              </a:rPr>
              <a:t>Free e-mail accounts such as Yahoo! or Hotmail use Web-based e-mail clients.</a:t>
            </a:r>
          </a:p>
          <a:p>
            <a:pPr eaLnBrk="1" hangingPunct="1">
              <a:buFont typeface="Times" pitchFamily="18" charset="0"/>
              <a:buChar char="•"/>
            </a:pPr>
            <a:r>
              <a:rPr lang="en-US" dirty="0" smtClean="0">
                <a:solidFill>
                  <a:srgbClr val="000000"/>
                </a:solidFill>
                <a:latin typeface="Times New Roman" pitchFamily="18" charset="0"/>
              </a:rPr>
              <a:t>Be careful what you say</a:t>
            </a:r>
            <a:r>
              <a:rPr lang="en-US" baseline="0" dirty="0" smtClean="0">
                <a:solidFill>
                  <a:srgbClr val="000000"/>
                </a:solidFill>
                <a:latin typeface="Times New Roman" pitchFamily="18" charset="0"/>
              </a:rPr>
              <a:t> in an e-mail message because it might come back to haunt you.</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235EAB01-6A95-4287-B6CA-E8B358BDA2CD}" type="slidenum">
              <a:rPr lang="en-US" smtClean="0"/>
              <a:pPr/>
              <a:t>9</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buFontTx/>
              <a:buChar char="•"/>
            </a:pPr>
            <a:r>
              <a:rPr lang="en-US" dirty="0" smtClean="0"/>
              <a:t>Instant messaging (IM)</a:t>
            </a:r>
            <a:r>
              <a:rPr lang="en-US" b="1" dirty="0" smtClean="0"/>
              <a:t> </a:t>
            </a:r>
            <a:r>
              <a:rPr lang="en-US" dirty="0" smtClean="0"/>
              <a:t>uses real-time text-based conversations, similar to chat rooms.</a:t>
            </a:r>
          </a:p>
          <a:p>
            <a:pPr eaLnBrk="1" hangingPunct="1">
              <a:buFontTx/>
              <a:buChar char="•"/>
            </a:pPr>
            <a:r>
              <a:rPr lang="en-US" dirty="0" smtClean="0"/>
              <a:t>IM isn’t just for casual conversations between friends and family, as more and more businesses are using</a:t>
            </a:r>
            <a:r>
              <a:rPr lang="en-US" baseline="0" dirty="0" smtClean="0"/>
              <a:t> it for communications between co-workers.</a:t>
            </a:r>
            <a:endParaRPr lang="en-US" dirty="0" smtClean="0"/>
          </a:p>
          <a:p>
            <a:pPr eaLnBrk="1" hangingPunct="1">
              <a:buFontTx/>
              <a:buChar char="•"/>
            </a:pPr>
            <a:r>
              <a:rPr lang="en-US" dirty="0" smtClean="0"/>
              <a:t>Users set up a list of contacts, often called a buddy list.</a:t>
            </a:r>
          </a:p>
          <a:p>
            <a:pPr eaLnBrk="1" hangingPunct="1">
              <a:buFontTx/>
              <a:buChar char="•"/>
            </a:pPr>
            <a:r>
              <a:rPr lang="en-US" dirty="0" smtClean="0"/>
              <a:t>IM software detects the presence of members who are online. </a:t>
            </a:r>
          </a:p>
          <a:p>
            <a:pPr eaLnBrk="1" hangingPunct="1">
              <a:buFontTx/>
              <a:buChar char="•"/>
            </a:pPr>
            <a:r>
              <a:rPr lang="en-US" dirty="0" smtClean="0"/>
              <a:t>Examples include:</a:t>
            </a:r>
          </a:p>
          <a:p>
            <a:pPr lvl="1" eaLnBrk="1" hangingPunct="1">
              <a:buFontTx/>
              <a:buChar char="•"/>
            </a:pPr>
            <a:r>
              <a:rPr lang="en-US" dirty="0" smtClean="0"/>
              <a:t>AOL Instant Messenger</a:t>
            </a:r>
          </a:p>
          <a:p>
            <a:pPr lvl="1" eaLnBrk="1" hangingPunct="1">
              <a:buFontTx/>
              <a:buChar char="•"/>
            </a:pPr>
            <a:r>
              <a:rPr lang="en-US" dirty="0" smtClean="0"/>
              <a:t>Yahoo! Messenger</a:t>
            </a:r>
          </a:p>
          <a:p>
            <a:pPr lvl="1" eaLnBrk="1" hangingPunct="1">
              <a:buFontTx/>
              <a:buChar char="•"/>
            </a:pPr>
            <a:r>
              <a:rPr lang="en-US" dirty="0" smtClean="0"/>
              <a:t>Windows Live Messenger</a:t>
            </a:r>
          </a:p>
          <a:p>
            <a:pPr lvl="0" eaLnBrk="1" hangingPunct="1">
              <a:buFontTx/>
              <a:buChar char="•"/>
            </a:pPr>
            <a:r>
              <a:rPr lang="en-US" dirty="0" smtClean="0"/>
              <a:t>Many of</a:t>
            </a:r>
            <a:r>
              <a:rPr lang="en-US" baseline="0" dirty="0" smtClean="0"/>
              <a:t> the popular IM services are proprietary, but universal chat services are now available to allow users to communicate no matter which service they use.</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val="FFFBD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0D4DB1-CC89-4F8D-BA44-53839EDA57E1}" type="slidenum">
              <a:rPr lang="en-US"/>
              <a:pPr>
                <a:defRPr/>
              </a:pPr>
              <a:t>‹#›</a:t>
            </a:fld>
            <a:endParaRPr lang="en-US" b="1"/>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val="FFFBD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73187-F495-4DA0-A460-C623C00A329E}" type="slidenum">
              <a:rPr lang="en-US"/>
              <a:pPr>
                <a:defRPr/>
              </a:pPr>
              <a:t>‹#›</a:t>
            </a:fld>
            <a:endParaRPr lang="en-US" b="1"/>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val="FFFBD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D44C82-D76B-40F4-AC3A-AB8915F0F4D6}" type="slidenum">
              <a:rPr lang="en-US"/>
              <a:pPr>
                <a:defRPr/>
              </a:pPr>
              <a:t>‹#›</a:t>
            </a:fld>
            <a:endParaRPr lang="en-US" b="1"/>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5"/>
          <p:cNvSpPr>
            <a:spLocks noGrp="1"/>
          </p:cNvSpPr>
          <p:nvPr>
            <p:ph type="dt" sz="half" idx="11"/>
          </p:nvPr>
        </p:nvSpPr>
        <p:spPr>
          <a:xfrm>
            <a:off x="457200" y="6477000"/>
            <a:ext cx="4419600" cy="152400"/>
          </a:xfrm>
        </p:spPr>
        <p:txBody>
          <a:bodyPr/>
          <a:lstStyle>
            <a:lvl1pPr>
              <a:defRPr smtClean="0"/>
            </a:lvl1pPr>
          </a:lstStyle>
          <a:p>
            <a:pPr>
              <a:defRPr/>
            </a:pPr>
            <a:r>
              <a:rPr lang="en-US" smtClean="0"/>
              <a:t>Copyright © 2011 Pearson Education, Inc. Publishing as Prentice Hall</a:t>
            </a:r>
            <a:endParaRPr lang="en-US">
              <a:solidFill>
                <a:srgbClr val="FFFBDD"/>
              </a:solidFill>
            </a:endParaRPr>
          </a:p>
        </p:txBody>
      </p:sp>
      <p:sp>
        <p:nvSpPr>
          <p:cNvPr id="7" name="Slide Number Placeholder 6"/>
          <p:cNvSpPr>
            <a:spLocks noGrp="1"/>
          </p:cNvSpPr>
          <p:nvPr>
            <p:ph type="sldNum" sz="quarter" idx="12"/>
          </p:nvPr>
        </p:nvSpPr>
        <p:spPr/>
        <p:txBody>
          <a:bodyPr/>
          <a:lstStyle>
            <a:lvl1pPr>
              <a:defRPr/>
            </a:lvl1pPr>
          </a:lstStyle>
          <a:p>
            <a:pPr>
              <a:defRPr/>
            </a:pPr>
            <a:fld id="{C04E7D9B-6482-4FC4-8701-81B98EF5DD09}" type="slidenum">
              <a:rPr lang="en-US"/>
              <a:pPr>
                <a:defRPr/>
              </a:pPr>
              <a:t>‹#›</a:t>
            </a:fld>
            <a:endParaRPr lang="en-US" b="1"/>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9B01B2C-DBC5-4C21-9E11-B1480247CCE3}"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ADAB5E4-DB42-4723-BA6E-0C5D56C86200}"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593D4F0-FB22-47DE-9E9E-E4120B0189FA}"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C6D380A-88B3-4DFC-8FA7-074F866280B8}"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DCA5A41-FF53-4DBB-B60D-8DFB2783ABB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a:xfrm>
            <a:off x="457200" y="6477000"/>
            <a:ext cx="4495800" cy="228600"/>
          </a:xfrm>
        </p:spPr>
        <p:txBody>
          <a:bodyPr/>
          <a:lstStyle>
            <a:lvl1pPr>
              <a:defRPr sz="1050" smtClean="0"/>
            </a:lvl1pPr>
          </a:lstStyle>
          <a:p>
            <a:pPr>
              <a:defRPr/>
            </a:pPr>
            <a:r>
              <a:rPr lang="en-US" smtClean="0"/>
              <a:t>Copyright © 2011 Pearson Education, Inc. Publishing as Prentice Hall</a:t>
            </a:r>
            <a:endParaRPr lang="en-US" dirty="0">
              <a:solidFill>
                <a:srgbClr val="FFFBDD"/>
              </a:solidFill>
            </a:endParaRPr>
          </a:p>
        </p:txBody>
      </p:sp>
      <p:sp>
        <p:nvSpPr>
          <p:cNvPr id="6" name="Slide Number Placeholder 5"/>
          <p:cNvSpPr>
            <a:spLocks noGrp="1"/>
          </p:cNvSpPr>
          <p:nvPr>
            <p:ph type="sldNum" sz="quarter" idx="12"/>
          </p:nvPr>
        </p:nvSpPr>
        <p:spPr/>
        <p:txBody>
          <a:bodyPr/>
          <a:lstStyle>
            <a:lvl1pPr>
              <a:defRPr/>
            </a:lvl1pPr>
          </a:lstStyle>
          <a:p>
            <a:pPr>
              <a:defRPr/>
            </a:pPr>
            <a:fld id="{6FBF4D64-29DE-4212-89E4-1C0D35712D9F}" type="slidenum">
              <a:rPr lang="en-US"/>
              <a:pPr>
                <a:defRPr/>
              </a:pPr>
              <a:t>‹#›</a:t>
            </a:fld>
            <a:endParaRPr lang="en-US" b="1"/>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F211BB9-6390-4BAC-9EA4-5DB794D6031A}"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FD0ACF0-C122-47CB-B682-0CD21DDF9015}"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19EA4F6-FF15-4954-ABF9-00BED4DDE91F}"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2E24273-847C-404A-85D9-06F9F5A16BAD}"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EA282D2-13A4-4972-AA80-E0A6ED78175D}"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val="FFFBD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C0EFC2-0AE3-4411-8144-5D2524E86354}" type="slidenum">
              <a:rPr lang="en-US"/>
              <a:pPr>
                <a:defRPr/>
              </a:pPr>
              <a:t>‹#›</a:t>
            </a:fld>
            <a:endParaRPr lang="en-US" b="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val="FFFBD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1EF4A7-E994-420F-874C-369315E13AFC}" type="slidenum">
              <a:rPr lang="en-US"/>
              <a:pPr>
                <a:defRPr/>
              </a:pPr>
              <a:t>‹#›</a:t>
            </a:fld>
            <a:endParaRPr lang="en-US" b="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val="FFFBDD"/>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3ED804-CFB6-458B-96EF-5397AFDBC768}" type="slidenum">
              <a:rPr lang="en-US"/>
              <a:pPr>
                <a:defRPr/>
              </a:pPr>
              <a:t>‹#›</a:t>
            </a:fld>
            <a:endParaRPr lang="en-US" b="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val="FFFBDD"/>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6147011-D7B2-4768-9D42-5B7AF790D157}" type="slidenum">
              <a:rPr lang="en-US"/>
              <a:pPr>
                <a:defRPr/>
              </a:pPr>
              <a:t>‹#›</a:t>
            </a:fld>
            <a:endParaRPr lang="en-US" b="1"/>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val="FFFBDD"/>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50F1595-241F-45FF-B2CE-13F41408D9B6}" type="slidenum">
              <a:rPr lang="en-US"/>
              <a:pPr>
                <a:defRPr/>
              </a:pPr>
              <a:t>‹#›</a:t>
            </a:fld>
            <a:endParaRPr lang="en-US" b="1"/>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val="FFFBD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D85095-B818-443C-AC76-BB348051096A}" type="slidenum">
              <a:rPr lang="en-US"/>
              <a:pPr>
                <a:defRPr/>
              </a:pPr>
              <a:t>‹#›</a:t>
            </a:fld>
            <a:endParaRPr lang="en-US" b="1"/>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val="FFFBD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0D1CA3-2907-4EA9-AAFB-3D5E5B252429}" type="slidenum">
              <a:rPr lang="en-US"/>
              <a:pPr>
                <a:defRPr/>
              </a:pPr>
              <a:t>‹#›</a:t>
            </a:fld>
            <a:endParaRPr lang="en-US" b="1"/>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bg1"/>
                </a:solidFill>
              </a:defRPr>
            </a:lvl1pPr>
          </a:lstStyle>
          <a:p>
            <a:pPr>
              <a:defRPr/>
            </a:pPr>
            <a:endParaRPr lang="en-US"/>
          </a:p>
        </p:txBody>
      </p:sp>
      <p:sp>
        <p:nvSpPr>
          <p:cNvPr id="100357" name="Rectangle 5"/>
          <p:cNvSpPr>
            <a:spLocks noGrp="1" noChangeArrowheads="1"/>
          </p:cNvSpPr>
          <p:nvPr>
            <p:ph type="dt" sz="half" idx="2"/>
          </p:nvPr>
        </p:nvSpPr>
        <p:spPr bwMode="auto">
          <a:xfrm>
            <a:off x="457200" y="6477000"/>
            <a:ext cx="4343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smtClean="0">
                <a:solidFill>
                  <a:schemeClr val="tx1"/>
                </a:solidFill>
              </a:defRPr>
            </a:lvl1pPr>
          </a:lstStyle>
          <a:p>
            <a:pPr>
              <a:defRPr/>
            </a:pPr>
            <a:r>
              <a:rPr lang="en-US" smtClean="0"/>
              <a:t>Copyright © 2011 Pearson Education, Inc. Publishing as Prentice Hall</a:t>
            </a:r>
            <a:endParaRPr lang="en-US">
              <a:solidFill>
                <a:srgbClr val="FFFBDD"/>
              </a:solidFill>
            </a:endParaRPr>
          </a:p>
        </p:txBody>
      </p:sp>
      <p:sp>
        <p:nvSpPr>
          <p:cNvPr id="100358"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0C939109-D375-40E8-8175-475403769BCF}" type="slidenum">
              <a:rPr lang="en-US"/>
              <a:pPr>
                <a:defRPr/>
              </a:pPr>
              <a:t>‹#›</a:t>
            </a:fld>
            <a:endParaRPr lang="en-US" b="1"/>
          </a:p>
        </p:txBody>
      </p:sp>
      <p:sp>
        <p:nvSpPr>
          <p:cNvPr id="1038" name="Rectangle 14"/>
          <p:cNvSpPr>
            <a:spLocks noChangeArrowheads="1"/>
          </p:cNvSpPr>
          <p:nvPr/>
        </p:nvSpPr>
        <p:spPr bwMode="auto">
          <a:xfrm>
            <a:off x="0" y="0"/>
            <a:ext cx="250825" cy="6858000"/>
          </a:xfrm>
          <a:prstGeom prst="rect">
            <a:avLst/>
          </a:prstGeom>
          <a:solidFill>
            <a:srgbClr val="008000"/>
          </a:solidFill>
          <a:ln w="9525">
            <a:solidFill>
              <a:srgbClr val="008000"/>
            </a:solidFill>
            <a:miter lim="800000"/>
            <a:headEnd/>
            <a:tailEnd/>
          </a:ln>
        </p:spPr>
        <p:txBody>
          <a:bodyPr wrap="none" anchor="ctr"/>
          <a:lstStyle/>
          <a:p>
            <a:pPr>
              <a:defRPr/>
            </a:pPr>
            <a:endParaRPr lang="en-US" sz="18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8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88" r:id="rId12"/>
    <p:sldLayoutId id="2147483689" r:id="rId13"/>
    <p:sldLayoutId id="2147483690" r:id="rId14"/>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tx2"/>
            </a:gs>
          </a:gsLst>
          <a:lin ang="5400000" scaled="1"/>
        </a:gra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8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effectLst>
                  <a:outerShdw blurRad="38100" dist="38100" dir="2700000" algn="tl">
                    <a:srgbClr val="FFFFFF"/>
                  </a:outerShdw>
                </a:effectLst>
                <a:latin typeface="Arial" charset="0"/>
              </a:defRPr>
            </a:lvl1pPr>
          </a:lstStyle>
          <a:p>
            <a:pPr>
              <a:defRPr/>
            </a:pPr>
            <a:fld id="{C9D4C3D1-FE5F-4F64-BB0C-2A7B8BBDAA8B}" type="slidenum">
              <a:rPr lang="en-US"/>
              <a:pPr>
                <a:defRPr/>
              </a:pPr>
              <a:t>‹#›</a:t>
            </a:fld>
            <a:endParaRPr lang="en-US"/>
          </a:p>
        </p:txBody>
      </p:sp>
      <p:sp>
        <p:nvSpPr>
          <p:cNvPr id="148487" name="Text Box 7"/>
          <p:cNvSpPr txBox="1">
            <a:spLocks noChangeArrowheads="1"/>
          </p:cNvSpPr>
          <p:nvPr/>
        </p:nvSpPr>
        <p:spPr bwMode="auto">
          <a:xfrm>
            <a:off x="441325" y="6262688"/>
            <a:ext cx="1187450" cy="400050"/>
          </a:xfrm>
          <a:prstGeom prst="rect">
            <a:avLst/>
          </a:prstGeom>
          <a:noFill/>
          <a:ln w="12700">
            <a:noFill/>
            <a:miter lim="800000"/>
            <a:headEnd/>
            <a:tailEnd/>
          </a:ln>
          <a:effectLst/>
        </p:spPr>
        <p:txBody>
          <a:bodyPr wrap="none">
            <a:spAutoFit/>
          </a:bodyPr>
          <a:lstStyle/>
          <a:p>
            <a:pPr>
              <a:defRPr/>
            </a:pPr>
            <a:r>
              <a:rPr lang="en-US" sz="2000" dirty="0">
                <a:solidFill>
                  <a:srgbClr val="000000"/>
                </a:solidFill>
                <a:latin typeface="Times New Roman" pitchFamily="18" charset="0"/>
              </a:rPr>
              <a:t>Chapter 3</a:t>
            </a:r>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bg1"/>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bg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bg1"/>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pera.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arch.yippy.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cs.furman.edu/~pbatchel/csc101/Some%20Great%20Web%20Sites.htm" TargetMode="External"/><Relationship Id="rId5" Type="http://schemas.openxmlformats.org/officeDocument/2006/relationships/hyperlink" Target="http://www.wolframalpha.com/" TargetMode="External"/><Relationship Id="rId4" Type="http://schemas.openxmlformats.org/officeDocument/2006/relationships/hyperlink" Target="http://www.dogpile.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whatismyip.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2.xml"/><Relationship Id="rId1" Type="http://schemas.openxmlformats.org/officeDocument/2006/relationships/slideLayout" Target="../slideLayouts/slideLayout20.xml"/><Relationship Id="rId4" Type="http://schemas.openxmlformats.org/officeDocument/2006/relationships/image" Target="cid:3287383400_217756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p:spPr>
        <p:txBody>
          <a:bodyPr/>
          <a:lstStyle/>
          <a:p>
            <a:fld id="{8822FDE7-054A-43AD-B80E-175965A4A0E1}" type="slidenum">
              <a:rPr lang="en-US">
                <a:latin typeface="Arial" pitchFamily="34" charset="0"/>
              </a:rPr>
              <a:pPr/>
              <a:t>1</a:t>
            </a:fld>
            <a:endParaRPr lang="en-US">
              <a:latin typeface="Arial" pitchFamily="34" charset="0"/>
            </a:endParaRPr>
          </a:p>
        </p:txBody>
      </p:sp>
      <p:pic>
        <p:nvPicPr>
          <p:cNvPr id="15364" name="Picture 10" descr="TIA5e.cover_lo-res.tif                                         00000010Macintosh HD                   ABA78158:"/>
          <p:cNvPicPr>
            <a:picLocks noChangeAspect="1" noChangeArrowheads="1"/>
          </p:cNvPicPr>
          <p:nvPr/>
        </p:nvPicPr>
        <p:blipFill>
          <a:blip r:embed="rId3" cstate="email">
            <a:extLst>
              <a:ext uri="28A0092B-C50C-407e-A947-70E740481C1C">
                <a14:useLocalDpi xmlns="" xmlns:a14="http://schemas.microsoft.com/office/drawing/2007/7/7/main"/>
              </a:ext>
            </a:extLst>
          </a:blip>
          <a:stretch>
            <a:fillRect/>
          </a:stretch>
        </p:blipFill>
        <p:spPr bwMode="auto">
          <a:xfrm>
            <a:off x="2634562" y="950220"/>
            <a:ext cx="3874875" cy="4957560"/>
          </a:xfrm>
          <a:prstGeom prst="rect">
            <a:avLst/>
          </a:prstGeom>
          <a:noFill/>
          <a:ln w="9525">
            <a:noFill/>
            <a:miter lim="800000"/>
            <a:headEnd/>
            <a:tailEnd/>
          </a:ln>
        </p:spPr>
      </p:pic>
    </p:spTree>
    <p:extLst>
      <p:ext uri="{BB962C8B-B14F-4D97-AF65-F5344CB8AC3E}">
        <p14:creationId xmlns="" xmlns:p14="http://schemas.microsoft.com/office/powerpoint/2007/7/12/main" val="1218688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en-US" dirty="0"/>
              <a:t>Voice over Internet Protocol</a:t>
            </a:r>
          </a:p>
        </p:txBody>
      </p:sp>
      <p:sp>
        <p:nvSpPr>
          <p:cNvPr id="246787" name="Rectangle 3"/>
          <p:cNvSpPr>
            <a:spLocks noGrp="1" noChangeArrowheads="1"/>
          </p:cNvSpPr>
          <p:nvPr>
            <p:ph type="body" idx="1"/>
          </p:nvPr>
        </p:nvSpPr>
        <p:spPr>
          <a:xfrm>
            <a:off x="457200" y="1676400"/>
            <a:ext cx="8229600" cy="4724400"/>
          </a:xfrm>
        </p:spPr>
        <p:txBody>
          <a:bodyPr/>
          <a:lstStyle/>
          <a:p>
            <a:pPr eaLnBrk="1" hangingPunct="1">
              <a:lnSpc>
                <a:spcPct val="90000"/>
              </a:lnSpc>
            </a:pPr>
            <a:r>
              <a:rPr lang="en-US" dirty="0" smtClean="0">
                <a:effectLst/>
              </a:rPr>
              <a:t>VoIP: Using the Internet to place phone calls</a:t>
            </a:r>
          </a:p>
          <a:p>
            <a:pPr eaLnBrk="1" hangingPunct="1">
              <a:lnSpc>
                <a:spcPct val="90000"/>
              </a:lnSpc>
            </a:pPr>
            <a:r>
              <a:rPr lang="en-US" altLang="ja-JP" dirty="0" smtClean="0">
                <a:effectLst/>
                <a:ea typeface="ＭＳ Ｐゴシック"/>
                <a:cs typeface="ＭＳ Ｐゴシック"/>
              </a:rPr>
              <a:t>Uses technology similar to </a:t>
            </a:r>
            <a:r>
              <a:rPr lang="en-US" dirty="0" smtClean="0">
                <a:effectLst/>
              </a:rPr>
              <a:t>e-mail to send </a:t>
            </a:r>
            <a:r>
              <a:rPr lang="en-US" altLang="ja-JP" dirty="0" smtClean="0">
                <a:effectLst/>
                <a:ea typeface="ＭＳ Ｐゴシック"/>
                <a:cs typeface="ＭＳ Ｐゴシック"/>
              </a:rPr>
              <a:t>voice data digitally </a:t>
            </a:r>
          </a:p>
          <a:p>
            <a:pPr eaLnBrk="1" hangingPunct="1">
              <a:lnSpc>
                <a:spcPct val="90000"/>
              </a:lnSpc>
            </a:pPr>
            <a:r>
              <a:rPr lang="en-US" dirty="0" smtClean="0">
                <a:effectLst/>
              </a:rPr>
              <a:t>Requires speakers, a microphone, an Internet connection, and a VoIP provider</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2228" name="Slide Number Placeholder 4"/>
          <p:cNvSpPr>
            <a:spLocks noGrp="1"/>
          </p:cNvSpPr>
          <p:nvPr>
            <p:ph type="sldNum" sz="quarter" idx="12"/>
          </p:nvPr>
        </p:nvSpPr>
        <p:spPr>
          <a:noFill/>
        </p:spPr>
        <p:txBody>
          <a:bodyPr/>
          <a:lstStyle/>
          <a:p>
            <a:fld id="{C1E3D0C9-F3DF-4ED4-B5A3-3AA902AF9A77}" type="slidenum">
              <a:rPr lang="en-US" smtClean="0"/>
              <a:pPr/>
              <a:t>10</a:t>
            </a:fld>
            <a:endParaRPr lang="en-US" b="1"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en-US" dirty="0"/>
              <a:t>Voice over Internet Protocol</a:t>
            </a:r>
          </a:p>
        </p:txBody>
      </p:sp>
      <p:sp>
        <p:nvSpPr>
          <p:cNvPr id="246787" name="Rectangle 3"/>
          <p:cNvSpPr>
            <a:spLocks noGrp="1" noChangeArrowheads="1"/>
          </p:cNvSpPr>
          <p:nvPr>
            <p:ph type="body" idx="1"/>
          </p:nvPr>
        </p:nvSpPr>
        <p:spPr>
          <a:xfrm>
            <a:off x="457200" y="1600200"/>
            <a:ext cx="8229600" cy="4800600"/>
          </a:xfrm>
        </p:spPr>
        <p:txBody>
          <a:bodyPr/>
          <a:lstStyle/>
          <a:p>
            <a:pPr eaLnBrk="1" hangingPunct="1">
              <a:lnSpc>
                <a:spcPct val="90000"/>
              </a:lnSpc>
            </a:pPr>
            <a:r>
              <a:rPr lang="en-US" dirty="0" smtClean="0">
                <a:effectLst/>
              </a:rPr>
              <a:t>VoIP services differ:</a:t>
            </a:r>
          </a:p>
          <a:p>
            <a:pPr lvl="1" eaLnBrk="1" hangingPunct="1">
              <a:lnSpc>
                <a:spcPct val="90000"/>
              </a:lnSpc>
            </a:pPr>
            <a:r>
              <a:rPr lang="en-US" dirty="0" smtClean="0">
                <a:effectLst/>
              </a:rPr>
              <a:t>Free services require an account on both ends</a:t>
            </a:r>
          </a:p>
          <a:p>
            <a:pPr lvl="1" eaLnBrk="1" hangingPunct="1">
              <a:lnSpc>
                <a:spcPct val="90000"/>
              </a:lnSpc>
            </a:pPr>
            <a:r>
              <a:rPr lang="en-US" dirty="0" smtClean="0">
                <a:effectLst/>
              </a:rPr>
              <a:t>Paid services connect phone to computer</a:t>
            </a:r>
          </a:p>
          <a:p>
            <a:pPr lvl="1" eaLnBrk="1" hangingPunct="1">
              <a:lnSpc>
                <a:spcPct val="90000"/>
              </a:lnSpc>
            </a:pPr>
            <a:r>
              <a:rPr lang="en-US" dirty="0" smtClean="0">
                <a:effectLst/>
              </a:rPr>
              <a:t>Cable/DSL providers offer phone through broadband</a:t>
            </a:r>
          </a:p>
          <a:p>
            <a:pPr lvl="1" eaLnBrk="1" hangingPunct="1">
              <a:lnSpc>
                <a:spcPct val="90000"/>
              </a:lnSpc>
            </a:pPr>
            <a:r>
              <a:rPr lang="en-US" dirty="0" smtClean="0">
                <a:effectLst/>
              </a:rPr>
              <a:t>Wi-Fi IP phones call through Internet hotspots and wireless networks</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2228" name="Slide Number Placeholder 4"/>
          <p:cNvSpPr>
            <a:spLocks noGrp="1"/>
          </p:cNvSpPr>
          <p:nvPr>
            <p:ph type="sldNum" sz="quarter" idx="12"/>
          </p:nvPr>
        </p:nvSpPr>
        <p:spPr>
          <a:noFill/>
        </p:spPr>
        <p:txBody>
          <a:bodyPr/>
          <a:lstStyle/>
          <a:p>
            <a:fld id="{C1E3D0C9-F3DF-4ED4-B5A3-3AA902AF9A77}" type="slidenum">
              <a:rPr lang="en-US" smtClean="0"/>
              <a:pPr/>
              <a:t>11</a:t>
            </a:fld>
            <a:endParaRPr lang="en-US" b="1" smtClean="0"/>
          </a:p>
        </p:txBody>
      </p:sp>
    </p:spTree>
    <p:extLst>
      <p:ext uri="{BB962C8B-B14F-4D97-AF65-F5344CB8AC3E}">
        <p14:creationId xmlns="" xmlns:p14="http://schemas.microsoft.com/office/powerpoint/2007/7/12/main" val="13529071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Voice over Internet Protocol</a:t>
            </a:r>
            <a:endParaRPr lang="en-US" dirty="0"/>
          </a:p>
        </p:txBody>
      </p:sp>
      <p:sp>
        <p:nvSpPr>
          <p:cNvPr id="3" name="Text Placeholder 2"/>
          <p:cNvSpPr>
            <a:spLocks noGrp="1"/>
          </p:cNvSpPr>
          <p:nvPr>
            <p:ph type="body" idx="1"/>
          </p:nvPr>
        </p:nvSpPr>
        <p:spPr>
          <a:xfrm>
            <a:off x="760412" y="1535113"/>
            <a:ext cx="4040188" cy="639762"/>
          </a:xfrm>
        </p:spPr>
        <p:txBody>
          <a:bodyPr/>
          <a:lstStyle/>
          <a:p>
            <a:pPr eaLnBrk="1" hangingPunct="1">
              <a:defRPr/>
            </a:pPr>
            <a:r>
              <a:rPr lang="en-US" sz="3200" dirty="0" smtClean="0">
                <a:effectLst/>
              </a:rPr>
              <a:t>Advantages</a:t>
            </a:r>
            <a:endParaRPr lang="en-US" sz="3200" dirty="0">
              <a:effectLst/>
            </a:endParaRPr>
          </a:p>
        </p:txBody>
      </p:sp>
      <p:sp>
        <p:nvSpPr>
          <p:cNvPr id="4" name="Content Placeholder 3"/>
          <p:cNvSpPr>
            <a:spLocks noGrp="1"/>
          </p:cNvSpPr>
          <p:nvPr>
            <p:ph sz="half" idx="2"/>
          </p:nvPr>
        </p:nvSpPr>
        <p:spPr>
          <a:xfrm>
            <a:off x="760412" y="2174875"/>
            <a:ext cx="4040188" cy="3951288"/>
          </a:xfrm>
        </p:spPr>
        <p:txBody>
          <a:bodyPr/>
          <a:lstStyle/>
          <a:p>
            <a:pPr eaLnBrk="1" hangingPunct="1">
              <a:defRPr/>
            </a:pPr>
            <a:r>
              <a:rPr lang="en-US" sz="2800" dirty="0" smtClean="0">
                <a:effectLst/>
              </a:rPr>
              <a:t>Free or low cost </a:t>
            </a:r>
          </a:p>
          <a:p>
            <a:pPr eaLnBrk="1" hangingPunct="1">
              <a:defRPr/>
            </a:pPr>
            <a:r>
              <a:rPr lang="en-US" sz="2800" dirty="0" smtClean="0">
                <a:effectLst/>
              </a:rPr>
              <a:t>Portability</a:t>
            </a:r>
          </a:p>
          <a:p>
            <a:pPr eaLnBrk="1" hangingPunct="1">
              <a:defRPr/>
            </a:pPr>
            <a:r>
              <a:rPr lang="en-US" sz="2800" dirty="0" smtClean="0">
                <a:effectLst/>
              </a:rPr>
              <a:t>Convenience</a:t>
            </a:r>
            <a:r>
              <a:rPr lang="en-US" dirty="0" smtClean="0"/>
              <a:t>	</a:t>
            </a:r>
            <a:endParaRPr lang="en-US" dirty="0"/>
          </a:p>
        </p:txBody>
      </p:sp>
      <p:sp>
        <p:nvSpPr>
          <p:cNvPr id="5" name="Text Placeholder 4"/>
          <p:cNvSpPr>
            <a:spLocks noGrp="1"/>
          </p:cNvSpPr>
          <p:nvPr>
            <p:ph type="body" sz="quarter" idx="3"/>
          </p:nvPr>
        </p:nvSpPr>
        <p:spPr/>
        <p:txBody>
          <a:bodyPr/>
          <a:lstStyle/>
          <a:p>
            <a:pPr eaLnBrk="1" hangingPunct="1">
              <a:defRPr/>
            </a:pPr>
            <a:r>
              <a:rPr lang="en-US" sz="3200" dirty="0" smtClean="0">
                <a:effectLst/>
              </a:rPr>
              <a:t>Disadvantages</a:t>
            </a:r>
            <a:endParaRPr lang="en-US" sz="3200" dirty="0">
              <a:effectLst/>
            </a:endParaRPr>
          </a:p>
        </p:txBody>
      </p:sp>
      <p:sp>
        <p:nvSpPr>
          <p:cNvPr id="6" name="Content Placeholder 5"/>
          <p:cNvSpPr>
            <a:spLocks noGrp="1"/>
          </p:cNvSpPr>
          <p:nvPr>
            <p:ph sz="quarter" idx="4"/>
          </p:nvPr>
        </p:nvSpPr>
        <p:spPr/>
        <p:txBody>
          <a:bodyPr/>
          <a:lstStyle/>
          <a:p>
            <a:pPr eaLnBrk="1" hangingPunct="1">
              <a:defRPr/>
            </a:pPr>
            <a:r>
              <a:rPr lang="en-US" sz="2800" dirty="0" smtClean="0">
                <a:effectLst/>
              </a:rPr>
              <a:t>Lower sound quality</a:t>
            </a:r>
          </a:p>
          <a:p>
            <a:pPr eaLnBrk="1" hangingPunct="1">
              <a:defRPr/>
            </a:pPr>
            <a:r>
              <a:rPr lang="en-US" sz="2800" dirty="0" smtClean="0">
                <a:effectLst/>
              </a:rPr>
              <a:t>Less reliability</a:t>
            </a:r>
          </a:p>
          <a:p>
            <a:pPr eaLnBrk="1" hangingPunct="1">
              <a:defRPr/>
            </a:pPr>
            <a:r>
              <a:rPr lang="en-US" sz="2800" dirty="0" smtClean="0">
                <a:effectLst/>
              </a:rPr>
              <a:t>Loss of service when power is interrupted</a:t>
            </a:r>
          </a:p>
          <a:p>
            <a:pPr eaLnBrk="1" hangingPunct="1">
              <a:defRPr/>
            </a:pPr>
            <a:r>
              <a:rPr lang="en-US" sz="2800" dirty="0" smtClean="0">
                <a:effectLst/>
              </a:rPr>
              <a:t>Security issues</a:t>
            </a:r>
            <a:endParaRPr lang="en-US" sz="2800" dirty="0">
              <a:effectLst/>
            </a:endParaRPr>
          </a:p>
        </p:txBody>
      </p:sp>
      <p:sp>
        <p:nvSpPr>
          <p:cNvPr id="7" name="Date Placeholder 6"/>
          <p:cNvSpPr>
            <a:spLocks noGrp="1"/>
          </p:cNvSpPr>
          <p:nvPr>
            <p:ph type="dt" sz="quarter" idx="11"/>
          </p:nvPr>
        </p:nvSpPr>
        <p:spPr/>
        <p:txBody>
          <a:bodyPr/>
          <a:lstStyle/>
          <a:p>
            <a:pPr>
              <a:defRPr/>
            </a:pPr>
            <a:r>
              <a:rPr lang="en-US" smtClean="0"/>
              <a:t>Copyright © 2011 Pearson Education, Inc. Publishing as Prentice Hall</a:t>
            </a:r>
            <a:endParaRPr lang="en-US">
              <a:solidFill>
                <a:srgbClr val="FFFBDD"/>
              </a:solidFill>
            </a:endParaRPr>
          </a:p>
        </p:txBody>
      </p:sp>
      <p:sp>
        <p:nvSpPr>
          <p:cNvPr id="54279" name="Slide Number Placeholder 7"/>
          <p:cNvSpPr>
            <a:spLocks noGrp="1"/>
          </p:cNvSpPr>
          <p:nvPr>
            <p:ph type="sldNum" sz="quarter" idx="12"/>
          </p:nvPr>
        </p:nvSpPr>
        <p:spPr>
          <a:noFill/>
        </p:spPr>
        <p:txBody>
          <a:bodyPr/>
          <a:lstStyle/>
          <a:p>
            <a:fld id="{D991ADB5-5B22-4374-9B27-2676B31D0C3A}" type="slidenum">
              <a:rPr lang="en-US" smtClean="0"/>
              <a:pPr/>
              <a:t>12</a:t>
            </a:fld>
            <a:endParaRPr lang="en-US" b="1"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defRPr/>
            </a:pPr>
            <a:r>
              <a:rPr lang="en-US" dirty="0" smtClean="0"/>
              <a:t>Group Communication</a:t>
            </a:r>
            <a:endParaRPr lang="en-US" dirty="0"/>
          </a:p>
        </p:txBody>
      </p:sp>
      <p:sp>
        <p:nvSpPr>
          <p:cNvPr id="262147" name="Rectangle 3"/>
          <p:cNvSpPr>
            <a:spLocks noGrp="1" noChangeArrowheads="1"/>
          </p:cNvSpPr>
          <p:nvPr>
            <p:ph idx="1"/>
          </p:nvPr>
        </p:nvSpPr>
        <p:spPr/>
        <p:txBody>
          <a:bodyPr/>
          <a:lstStyle/>
          <a:p>
            <a:pPr eaLnBrk="1" hangingPunct="1">
              <a:defRPr/>
            </a:pPr>
            <a:r>
              <a:rPr lang="en-US" dirty="0" smtClean="0">
                <a:effectLst/>
              </a:rPr>
              <a:t>Chat rooms</a:t>
            </a:r>
          </a:p>
          <a:p>
            <a:pPr eaLnBrk="1" hangingPunct="1">
              <a:defRPr/>
            </a:pPr>
            <a:r>
              <a:rPr lang="en-US" dirty="0" smtClean="0">
                <a:effectLst/>
              </a:rPr>
              <a:t>Newsgroups</a:t>
            </a:r>
          </a:p>
          <a:p>
            <a:pPr eaLnBrk="1" hangingPunct="1">
              <a:defRPr/>
            </a:pPr>
            <a:r>
              <a:rPr lang="en-US" dirty="0" err="1" smtClean="0">
                <a:effectLst/>
              </a:rPr>
              <a:t>Listservs</a:t>
            </a:r>
            <a:endParaRPr lang="en-US" dirty="0" smtClean="0">
              <a:effectLst/>
            </a:endParaRPr>
          </a:p>
          <a:p>
            <a:pPr eaLnBrk="1" hangingPunct="1">
              <a:defRPr/>
            </a:pPr>
            <a:r>
              <a:rPr lang="en-US" dirty="0" smtClean="0">
                <a:effectLst/>
              </a:rPr>
              <a:t>Blogs and </a:t>
            </a:r>
            <a:r>
              <a:rPr lang="en-US" dirty="0" err="1" smtClean="0">
                <a:effectLst/>
              </a:rPr>
              <a:t>vlogs</a:t>
            </a:r>
            <a:endParaRPr lang="en-US" dirty="0" smtClean="0">
              <a:effectLst/>
            </a:endParaRPr>
          </a:p>
          <a:p>
            <a:pPr eaLnBrk="1" hangingPunct="1">
              <a:defRPr/>
            </a:pPr>
            <a:r>
              <a:rPr lang="en-US" dirty="0" smtClean="0">
                <a:effectLst/>
              </a:rPr>
              <a:t>Wikis</a:t>
            </a:r>
          </a:p>
          <a:p>
            <a:pPr eaLnBrk="1" hangingPunct="1">
              <a:defRPr/>
            </a:pPr>
            <a:r>
              <a:rPr lang="en-US" dirty="0" smtClean="0">
                <a:effectLst/>
              </a:rPr>
              <a:t>Podcasts and webcasts</a:t>
            </a:r>
          </a:p>
          <a:p>
            <a:pPr eaLnBrk="1" hangingPunct="1">
              <a:defRPr/>
            </a:pPr>
            <a:r>
              <a:rPr lang="en-US" dirty="0" smtClean="0">
                <a:effectLst/>
              </a:rPr>
              <a:t>Social networks</a:t>
            </a:r>
          </a:p>
        </p:txBody>
      </p:sp>
      <p:sp>
        <p:nvSpPr>
          <p:cNvPr id="4" name="Date Placeholder 3"/>
          <p:cNvSpPr>
            <a:spLocks noGrp="1"/>
          </p:cNvSpPr>
          <p:nvPr>
            <p:ph type="dt" sz="half" idx="11"/>
          </p:nvPr>
        </p:nvSpPr>
        <p:spPr/>
        <p:txBody>
          <a:bodyPr/>
          <a:lstStyle/>
          <a:p>
            <a:pPr>
              <a:defRPr/>
            </a:pPr>
            <a:r>
              <a:rPr lang="en-US" smtClean="0"/>
              <a:t>Copyright © 2011 Pearson Education, Inc. Publishing as Prentice Hall</a:t>
            </a:r>
            <a:endParaRPr lang="en-US">
              <a:solidFill>
                <a:srgbClr val="FFFBDD"/>
              </a:solidFill>
            </a:endParaRPr>
          </a:p>
        </p:txBody>
      </p:sp>
      <p:sp>
        <p:nvSpPr>
          <p:cNvPr id="58372" name="Slide Number Placeholder 4"/>
          <p:cNvSpPr>
            <a:spLocks noGrp="1"/>
          </p:cNvSpPr>
          <p:nvPr>
            <p:ph type="sldNum" sz="quarter" idx="12"/>
          </p:nvPr>
        </p:nvSpPr>
        <p:spPr>
          <a:noFill/>
        </p:spPr>
        <p:txBody>
          <a:bodyPr/>
          <a:lstStyle/>
          <a:p>
            <a:fld id="{79AC2EDE-CE4B-46BD-8996-2D9CC48F6AED}" type="slidenum">
              <a:rPr lang="en-US" smtClean="0"/>
              <a:pPr/>
              <a:t>13</a:t>
            </a:fld>
            <a:endParaRPr lang="en-US" b="1"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en-US" dirty="0"/>
              <a:t>Chat Rooms</a:t>
            </a:r>
          </a:p>
        </p:txBody>
      </p:sp>
      <p:sp>
        <p:nvSpPr>
          <p:cNvPr id="208899" name="Rectangle 3"/>
          <p:cNvSpPr>
            <a:spLocks noGrp="1" noChangeArrowheads="1"/>
          </p:cNvSpPr>
          <p:nvPr>
            <p:ph type="body" idx="1"/>
          </p:nvPr>
        </p:nvSpPr>
        <p:spPr>
          <a:xfrm>
            <a:off x="457200" y="1600200"/>
            <a:ext cx="8229600" cy="3200400"/>
          </a:xfrm>
        </p:spPr>
        <p:txBody>
          <a:bodyPr/>
          <a:lstStyle/>
          <a:p>
            <a:pPr eaLnBrk="1" hangingPunct="1">
              <a:lnSpc>
                <a:spcPct val="90000"/>
              </a:lnSpc>
            </a:pPr>
            <a:r>
              <a:rPr lang="en-US" dirty="0" smtClean="0">
                <a:effectLst/>
              </a:rPr>
              <a:t>Real-time, text-based conversations</a:t>
            </a:r>
          </a:p>
          <a:p>
            <a:pPr eaLnBrk="1" hangingPunct="1">
              <a:lnSpc>
                <a:spcPct val="90000"/>
              </a:lnSpc>
            </a:pPr>
            <a:r>
              <a:rPr lang="en-US" dirty="0" smtClean="0">
                <a:effectLst/>
              </a:rPr>
              <a:t>Rooms can focus on specific topics or interests or be general interest</a:t>
            </a:r>
          </a:p>
          <a:p>
            <a:pPr eaLnBrk="1" hangingPunct="1">
              <a:lnSpc>
                <a:spcPct val="90000"/>
              </a:lnSpc>
            </a:pPr>
            <a:r>
              <a:rPr lang="en-US" dirty="0" smtClean="0">
                <a:effectLst/>
              </a:rPr>
              <a:t>Identity protection</a:t>
            </a:r>
          </a:p>
          <a:p>
            <a:pPr lvl="1" eaLnBrk="1" hangingPunct="1">
              <a:lnSpc>
                <a:spcPct val="90000"/>
              </a:lnSpc>
            </a:pPr>
            <a:r>
              <a:rPr lang="en-US" dirty="0" smtClean="0">
                <a:effectLst/>
              </a:rPr>
              <a:t>Username can allow anonymous interaction</a:t>
            </a:r>
          </a:p>
          <a:p>
            <a:pPr eaLnBrk="1" hangingPunct="1">
              <a:lnSpc>
                <a:spcPct val="90000"/>
              </a:lnSpc>
            </a:pPr>
            <a:r>
              <a:rPr lang="en-US" dirty="0" smtClean="0">
                <a:effectLst/>
              </a:rPr>
              <a:t>Netiquette: rules of polite interaction</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64516" name="Slide Number Placeholder 4"/>
          <p:cNvSpPr>
            <a:spLocks noGrp="1"/>
          </p:cNvSpPr>
          <p:nvPr>
            <p:ph type="sldNum" sz="quarter" idx="12"/>
          </p:nvPr>
        </p:nvSpPr>
        <p:spPr>
          <a:noFill/>
        </p:spPr>
        <p:txBody>
          <a:bodyPr/>
          <a:lstStyle/>
          <a:p>
            <a:fld id="{36A7EDF1-FA8B-433A-B1F7-08B279A90664}" type="slidenum">
              <a:rPr lang="en-US" smtClean="0"/>
              <a:pPr/>
              <a:t>14</a:t>
            </a:fld>
            <a:endParaRPr lang="en-US" b="1"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en-US" dirty="0"/>
              <a:t>Newsgroups and </a:t>
            </a:r>
            <a:r>
              <a:rPr lang="en-US" dirty="0" err="1"/>
              <a:t>Listservs</a:t>
            </a:r>
            <a:r>
              <a:rPr lang="en-US" dirty="0"/>
              <a:t> </a:t>
            </a:r>
          </a:p>
        </p:txBody>
      </p:sp>
      <p:sp>
        <p:nvSpPr>
          <p:cNvPr id="212995" name="Rectangle 3"/>
          <p:cNvSpPr>
            <a:spLocks noGrp="1" noChangeArrowheads="1"/>
          </p:cNvSpPr>
          <p:nvPr>
            <p:ph type="body" idx="1"/>
          </p:nvPr>
        </p:nvSpPr>
        <p:spPr>
          <a:xfrm>
            <a:off x="457200" y="1600200"/>
            <a:ext cx="8077200" cy="4525963"/>
          </a:xfrm>
        </p:spPr>
        <p:txBody>
          <a:bodyPr/>
          <a:lstStyle/>
          <a:p>
            <a:pPr eaLnBrk="1" hangingPunct="1">
              <a:lnSpc>
                <a:spcPct val="90000"/>
              </a:lnSpc>
              <a:defRPr/>
            </a:pPr>
            <a:r>
              <a:rPr lang="en-US" dirty="0">
                <a:effectLst/>
              </a:rPr>
              <a:t>Newsgroups</a:t>
            </a:r>
          </a:p>
          <a:p>
            <a:pPr lvl="1" eaLnBrk="1" hangingPunct="1">
              <a:lnSpc>
                <a:spcPct val="90000"/>
              </a:lnSpc>
              <a:defRPr/>
            </a:pPr>
            <a:r>
              <a:rPr lang="en-US" dirty="0">
                <a:effectLst/>
              </a:rPr>
              <a:t>Online discussion forums</a:t>
            </a:r>
          </a:p>
          <a:p>
            <a:pPr lvl="1" eaLnBrk="1" hangingPunct="1">
              <a:lnSpc>
                <a:spcPct val="90000"/>
              </a:lnSpc>
              <a:defRPr/>
            </a:pPr>
            <a:r>
              <a:rPr lang="en-US" dirty="0">
                <a:effectLst/>
              </a:rPr>
              <a:t>Members post and reply to messages</a:t>
            </a:r>
          </a:p>
          <a:p>
            <a:pPr lvl="1" eaLnBrk="1" hangingPunct="1">
              <a:lnSpc>
                <a:spcPct val="90000"/>
              </a:lnSpc>
              <a:defRPr/>
            </a:pPr>
            <a:r>
              <a:rPr lang="en-US" dirty="0">
                <a:effectLst/>
              </a:rPr>
              <a:t>Create or respond to “threads”</a:t>
            </a:r>
          </a:p>
          <a:p>
            <a:pPr eaLnBrk="1" hangingPunct="1">
              <a:lnSpc>
                <a:spcPct val="90000"/>
              </a:lnSpc>
              <a:defRPr/>
            </a:pPr>
            <a:r>
              <a:rPr lang="en-US" dirty="0" err="1">
                <a:effectLst/>
              </a:rPr>
              <a:t>Listservs</a:t>
            </a:r>
            <a:endParaRPr lang="en-US" dirty="0">
              <a:effectLst/>
            </a:endParaRPr>
          </a:p>
          <a:p>
            <a:pPr lvl="1" eaLnBrk="1" hangingPunct="1">
              <a:lnSpc>
                <a:spcPct val="90000"/>
              </a:lnSpc>
              <a:defRPr/>
            </a:pPr>
            <a:r>
              <a:rPr lang="en-US" dirty="0">
                <a:effectLst/>
                <a:cs typeface="Helvetica" charset="0"/>
              </a:rPr>
              <a:t>Electronic mailing lists of </a:t>
            </a:r>
            <a:r>
              <a:rPr lang="en-US" dirty="0" smtClean="0">
                <a:effectLst/>
                <a:cs typeface="Helvetica" charset="0"/>
              </a:rPr>
              <a:t>people </a:t>
            </a:r>
            <a:r>
              <a:rPr lang="en-US" dirty="0">
                <a:effectLst/>
                <a:cs typeface="Helvetica" charset="0"/>
              </a:rPr>
              <a:t>interested in a topic</a:t>
            </a:r>
            <a:r>
              <a:rPr lang="en-US" dirty="0">
                <a:effectLst/>
                <a:latin typeface="Times New Roman" pitchFamily="18" charset="0"/>
                <a:cs typeface="Helvetica" charset="0"/>
              </a:rPr>
              <a:t> </a:t>
            </a:r>
          </a:p>
          <a:p>
            <a:pPr lvl="1" eaLnBrk="1" hangingPunct="1">
              <a:lnSpc>
                <a:spcPct val="90000"/>
              </a:lnSpc>
              <a:defRPr/>
            </a:pPr>
            <a:r>
              <a:rPr lang="en-US" dirty="0">
                <a:effectLst/>
              </a:rPr>
              <a:t>Threads are sent as e-mails</a:t>
            </a:r>
          </a:p>
          <a:p>
            <a:pPr lvl="1" eaLnBrk="1" hangingPunct="1">
              <a:lnSpc>
                <a:spcPct val="90000"/>
              </a:lnSpc>
              <a:defRPr/>
            </a:pPr>
            <a:r>
              <a:rPr lang="en-US" dirty="0">
                <a:effectLst/>
              </a:rPr>
              <a:t>Less public than newsgroups</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66564" name="Slide Number Placeholder 4"/>
          <p:cNvSpPr>
            <a:spLocks noGrp="1"/>
          </p:cNvSpPr>
          <p:nvPr>
            <p:ph type="sldNum" sz="quarter" idx="12"/>
          </p:nvPr>
        </p:nvSpPr>
        <p:spPr>
          <a:noFill/>
        </p:spPr>
        <p:txBody>
          <a:bodyPr/>
          <a:lstStyle/>
          <a:p>
            <a:fld id="{F814B5ED-A00E-438B-B8A0-1D8786DAC4EF}" type="slidenum">
              <a:rPr lang="en-US" smtClean="0"/>
              <a:pPr/>
              <a:t>15</a:t>
            </a:fld>
            <a:endParaRPr lang="en-US" b="1"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en-US" dirty="0" smtClean="0"/>
              <a:t>Web 2.0 </a:t>
            </a:r>
            <a:endParaRPr lang="en-US" dirty="0"/>
          </a:p>
        </p:txBody>
      </p:sp>
      <p:sp>
        <p:nvSpPr>
          <p:cNvPr id="212995" name="Rectangle 3"/>
          <p:cNvSpPr>
            <a:spLocks noGrp="1" noChangeArrowheads="1"/>
          </p:cNvSpPr>
          <p:nvPr>
            <p:ph sz="half" idx="1"/>
          </p:nvPr>
        </p:nvSpPr>
        <p:spPr>
          <a:xfrm>
            <a:off x="457200" y="1600200"/>
            <a:ext cx="4343400" cy="4525963"/>
          </a:xfrm>
        </p:spPr>
        <p:txBody>
          <a:bodyPr/>
          <a:lstStyle/>
          <a:p>
            <a:pPr eaLnBrk="1" hangingPunct="1">
              <a:lnSpc>
                <a:spcPct val="90000"/>
              </a:lnSpc>
              <a:defRPr/>
            </a:pPr>
            <a:r>
              <a:rPr lang="en-US" sz="3200" dirty="0" smtClean="0">
                <a:effectLst/>
              </a:rPr>
              <a:t>Web interactions between people, software, and data</a:t>
            </a:r>
          </a:p>
          <a:p>
            <a:pPr eaLnBrk="1" hangingPunct="1">
              <a:lnSpc>
                <a:spcPct val="90000"/>
              </a:lnSpc>
              <a:defRPr/>
            </a:pPr>
            <a:r>
              <a:rPr lang="en-US" sz="3200" dirty="0" smtClean="0">
                <a:effectLst/>
              </a:rPr>
              <a:t>Social web where the user is also a participant</a:t>
            </a:r>
          </a:p>
          <a:p>
            <a:pPr eaLnBrk="1" hangingPunct="1">
              <a:lnSpc>
                <a:spcPct val="90000"/>
              </a:lnSpc>
              <a:defRPr/>
            </a:pPr>
            <a:r>
              <a:rPr lang="en-US" sz="3200" dirty="0" smtClean="0">
                <a:effectLst/>
              </a:rPr>
              <a:t>New applications that combine the functions of multiple applications</a:t>
            </a:r>
          </a:p>
        </p:txBody>
      </p:sp>
      <p:sp>
        <p:nvSpPr>
          <p:cNvPr id="4" name="Date Placeholder 3"/>
          <p:cNvSpPr>
            <a:spLocks noGrp="1"/>
          </p:cNvSpPr>
          <p:nvPr>
            <p:ph type="dt" sz="half"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66564" name="Slide Number Placeholder 4"/>
          <p:cNvSpPr>
            <a:spLocks noGrp="1"/>
          </p:cNvSpPr>
          <p:nvPr>
            <p:ph type="sldNum" sz="quarter" idx="12"/>
          </p:nvPr>
        </p:nvSpPr>
        <p:spPr>
          <a:noFill/>
        </p:spPr>
        <p:txBody>
          <a:bodyPr/>
          <a:lstStyle/>
          <a:p>
            <a:fld id="{F814B5ED-A00E-438B-B8A0-1D8786DAC4EF}" type="slidenum">
              <a:rPr lang="en-US" smtClean="0"/>
              <a:pPr/>
              <a:t>16</a:t>
            </a:fld>
            <a:endParaRPr lang="en-US" b="1" smtClean="0"/>
          </a:p>
        </p:txBody>
      </p:sp>
      <p:pic>
        <p:nvPicPr>
          <p:cNvPr id="2" name="Picture 1"/>
          <p:cNvPicPr>
            <a:picLocks noChangeAspect="1"/>
          </p:cNvPicPr>
          <p:nvPr/>
        </p:nvPicPr>
        <p:blipFill>
          <a:blip r:embed="rId3" cstate="email">
            <a:extLst>
              <a:ext uri="28A0092B-C50C-407e-A947-70E740481C1C">
                <a14:useLocalDpi xmlns="" xmlns:a14="http://schemas.microsoft.com/office/drawing/2007/7/7/main"/>
              </a:ext>
            </a:extLst>
          </a:blip>
          <a:stretch>
            <a:fillRect/>
          </a:stretch>
        </p:blipFill>
        <p:spPr>
          <a:xfrm>
            <a:off x="4343400" y="2106168"/>
            <a:ext cx="4748784" cy="3151632"/>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en-US" dirty="0"/>
              <a:t>Blogs and Vlogs</a:t>
            </a:r>
          </a:p>
        </p:txBody>
      </p:sp>
      <p:sp>
        <p:nvSpPr>
          <p:cNvPr id="206851" name="Rectangle 3"/>
          <p:cNvSpPr>
            <a:spLocks noGrp="1" noChangeArrowheads="1"/>
          </p:cNvSpPr>
          <p:nvPr>
            <p:ph type="body" idx="1"/>
          </p:nvPr>
        </p:nvSpPr>
        <p:spPr>
          <a:xfrm>
            <a:off x="381000" y="1600200"/>
            <a:ext cx="8001000" cy="4724400"/>
          </a:xfrm>
        </p:spPr>
        <p:txBody>
          <a:bodyPr/>
          <a:lstStyle/>
          <a:p>
            <a:pPr eaLnBrk="1" hangingPunct="1">
              <a:lnSpc>
                <a:spcPct val="90000"/>
              </a:lnSpc>
            </a:pPr>
            <a:r>
              <a:rPr lang="en-US" dirty="0" smtClean="0">
                <a:effectLst/>
              </a:rPr>
              <a:t>Personal journals posted on the Web</a:t>
            </a:r>
          </a:p>
          <a:p>
            <a:pPr eaLnBrk="1" hangingPunct="1">
              <a:lnSpc>
                <a:spcPct val="90000"/>
              </a:lnSpc>
            </a:pPr>
            <a:r>
              <a:rPr lang="en-US" dirty="0" smtClean="0">
                <a:effectLst/>
              </a:rPr>
              <a:t>Weblogs: blogs</a:t>
            </a:r>
          </a:p>
          <a:p>
            <a:pPr lvl="1" eaLnBrk="1" hangingPunct="1">
              <a:lnSpc>
                <a:spcPct val="90000"/>
              </a:lnSpc>
            </a:pPr>
            <a:r>
              <a:rPr lang="en-US" dirty="0" smtClean="0">
                <a:effectLst/>
              </a:rPr>
              <a:t>Primarily text-based</a:t>
            </a:r>
          </a:p>
          <a:p>
            <a:pPr lvl="1" eaLnBrk="1" hangingPunct="1">
              <a:lnSpc>
                <a:spcPct val="90000"/>
              </a:lnSpc>
            </a:pPr>
            <a:r>
              <a:rPr lang="en-US" dirty="0" smtClean="0">
                <a:effectLst/>
              </a:rPr>
              <a:t>Simple to create, read, and manage</a:t>
            </a:r>
          </a:p>
          <a:p>
            <a:pPr lvl="1" eaLnBrk="1" hangingPunct="1">
              <a:lnSpc>
                <a:spcPct val="90000"/>
              </a:lnSpc>
            </a:pPr>
            <a:r>
              <a:rPr lang="en-US" dirty="0" smtClean="0">
                <a:effectLst/>
              </a:rPr>
              <a:t>Entries listed on a single page, with most recent entry at the top</a:t>
            </a:r>
          </a:p>
          <a:p>
            <a:pPr lvl="1" eaLnBrk="1" hangingPunct="1">
              <a:lnSpc>
                <a:spcPct val="90000"/>
              </a:lnSpc>
            </a:pPr>
            <a:r>
              <a:rPr lang="en-US" dirty="0" smtClean="0">
                <a:effectLst/>
              </a:rPr>
              <a:t>Searchable</a:t>
            </a:r>
          </a:p>
          <a:p>
            <a:pPr eaLnBrk="1" hangingPunct="1">
              <a:lnSpc>
                <a:spcPct val="90000"/>
              </a:lnSpc>
            </a:pPr>
            <a:r>
              <a:rPr lang="en-US" dirty="0" smtClean="0">
                <a:effectLst/>
              </a:rPr>
              <a:t>Video logs: vlogs</a:t>
            </a:r>
          </a:p>
          <a:p>
            <a:pPr lvl="1" eaLnBrk="1" hangingPunct="1">
              <a:lnSpc>
                <a:spcPct val="90000"/>
              </a:lnSpc>
            </a:pPr>
            <a:r>
              <a:rPr lang="en-US" dirty="0" smtClean="0">
                <a:effectLst/>
              </a:rPr>
              <a:t>Digital video clips playable on media player software</a:t>
            </a:r>
          </a:p>
        </p:txBody>
      </p:sp>
      <p:sp>
        <p:nvSpPr>
          <p:cNvPr id="206853" name="Rectangle 5"/>
          <p:cNvSpPr>
            <a:spLocks noChangeArrowheads="1"/>
          </p:cNvSpPr>
          <p:nvPr/>
        </p:nvSpPr>
        <p:spPr bwMode="auto">
          <a:xfrm>
            <a:off x="4343400" y="4343400"/>
            <a:ext cx="4800600" cy="1905000"/>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endParaRPr lang="en-US" sz="2800">
              <a:solidFill>
                <a:schemeClr val="tx1"/>
              </a:solidFill>
              <a:effectLst>
                <a:outerShdw blurRad="38100" dist="38100" dir="2700000" algn="tl">
                  <a:srgbClr val="C0C0C0"/>
                </a:outerShdw>
              </a:effectLst>
            </a:endParaRPr>
          </a:p>
        </p:txBody>
      </p:sp>
      <p:sp>
        <p:nvSpPr>
          <p:cNvPr id="5" name="Date Placeholder 4"/>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48133" name="Slide Number Placeholder 5"/>
          <p:cNvSpPr>
            <a:spLocks noGrp="1"/>
          </p:cNvSpPr>
          <p:nvPr>
            <p:ph type="sldNum" sz="quarter" idx="12"/>
          </p:nvPr>
        </p:nvSpPr>
        <p:spPr>
          <a:noFill/>
        </p:spPr>
        <p:txBody>
          <a:bodyPr/>
          <a:lstStyle/>
          <a:p>
            <a:fld id="{BE2546B2-B4E7-4287-90D0-7FA17F377363}" type="slidenum">
              <a:rPr lang="en-US" smtClean="0"/>
              <a:pPr/>
              <a:t>17</a:t>
            </a:fld>
            <a:endParaRPr lang="en-US" b="1"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defRPr/>
            </a:pPr>
            <a:r>
              <a:rPr lang="en-US" dirty="0" smtClean="0"/>
              <a:t>Wikis</a:t>
            </a:r>
            <a:endParaRPr lang="en-US" dirty="0"/>
          </a:p>
        </p:txBody>
      </p:sp>
      <p:sp>
        <p:nvSpPr>
          <p:cNvPr id="252931" name="Rectangle 3"/>
          <p:cNvSpPr>
            <a:spLocks noGrp="1" noChangeArrowheads="1"/>
          </p:cNvSpPr>
          <p:nvPr>
            <p:ph type="body" idx="1"/>
          </p:nvPr>
        </p:nvSpPr>
        <p:spPr/>
        <p:txBody>
          <a:bodyPr/>
          <a:lstStyle/>
          <a:p>
            <a:pPr eaLnBrk="1" hangingPunct="1"/>
            <a:r>
              <a:rPr lang="en-US" altLang="ja-JP" dirty="0" smtClean="0">
                <a:effectLst/>
                <a:ea typeface="ＭＳ Ｐゴシック"/>
                <a:cs typeface="ＭＳ Ｐゴシック"/>
              </a:rPr>
              <a:t>Wikis: Web sites that allow anyone to change their content </a:t>
            </a:r>
          </a:p>
          <a:p>
            <a:pPr lvl="1" eaLnBrk="1" hangingPunct="1"/>
            <a:r>
              <a:rPr lang="en-US" altLang="ja-JP" dirty="0" smtClean="0">
                <a:effectLst/>
                <a:ea typeface="ＭＳ Ｐゴシック"/>
                <a:cs typeface="ＭＳ Ｐゴシック"/>
              </a:rPr>
              <a:t>Provide a source for collaborative writing</a:t>
            </a:r>
          </a:p>
          <a:p>
            <a:pPr lvl="1" eaLnBrk="1" hangingPunct="1"/>
            <a:r>
              <a:rPr lang="en-US" altLang="ja-JP" dirty="0" smtClean="0">
                <a:effectLst/>
                <a:ea typeface="ＭＳ Ｐゴシック"/>
                <a:cs typeface="ＭＳ Ｐゴシック"/>
              </a:rPr>
              <a:t>Eliminate exchanging e-mails</a:t>
            </a:r>
          </a:p>
          <a:p>
            <a:pPr lvl="1" eaLnBrk="1" hangingPunct="1"/>
            <a:r>
              <a:rPr lang="en-US" dirty="0" smtClean="0">
                <a:effectLst/>
              </a:rPr>
              <a:t>Track revisions</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0180" name="Slide Number Placeholder 4"/>
          <p:cNvSpPr>
            <a:spLocks noGrp="1"/>
          </p:cNvSpPr>
          <p:nvPr>
            <p:ph type="sldNum" sz="quarter" idx="12"/>
          </p:nvPr>
        </p:nvSpPr>
        <p:spPr>
          <a:noFill/>
        </p:spPr>
        <p:txBody>
          <a:bodyPr/>
          <a:lstStyle/>
          <a:p>
            <a:fld id="{0DB3E1D7-6056-4B9C-BC17-1745F3DEB1CB}" type="slidenum">
              <a:rPr lang="en-US" smtClean="0"/>
              <a:pPr/>
              <a:t>18</a:t>
            </a:fld>
            <a:endParaRPr lang="en-US" b="1"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defRPr/>
            </a:pPr>
            <a:r>
              <a:rPr lang="en-US" dirty="0"/>
              <a:t>Podcasts</a:t>
            </a:r>
          </a:p>
        </p:txBody>
      </p:sp>
      <p:sp>
        <p:nvSpPr>
          <p:cNvPr id="250883" name="Rectangle 3"/>
          <p:cNvSpPr>
            <a:spLocks noGrp="1" noChangeArrowheads="1"/>
          </p:cNvSpPr>
          <p:nvPr>
            <p:ph type="body" idx="1"/>
          </p:nvPr>
        </p:nvSpPr>
        <p:spPr>
          <a:xfrm>
            <a:off x="457200" y="1600200"/>
            <a:ext cx="8382000" cy="4724400"/>
          </a:xfrm>
        </p:spPr>
        <p:txBody>
          <a:bodyPr/>
          <a:lstStyle/>
          <a:p>
            <a:pPr eaLnBrk="1" hangingPunct="1">
              <a:defRPr/>
            </a:pPr>
            <a:r>
              <a:rPr lang="en-US" dirty="0">
                <a:effectLst/>
              </a:rPr>
              <a:t>Podcasts: Compressed </a:t>
            </a:r>
            <a:r>
              <a:rPr lang="en-US" dirty="0" smtClean="0">
                <a:effectLst/>
              </a:rPr>
              <a:t>audio or video </a:t>
            </a:r>
            <a:r>
              <a:rPr lang="en-US" dirty="0">
                <a:effectLst/>
              </a:rPr>
              <a:t>files distributed on the Internet</a:t>
            </a:r>
          </a:p>
          <a:p>
            <a:pPr eaLnBrk="1" hangingPunct="1">
              <a:defRPr/>
            </a:pPr>
            <a:r>
              <a:rPr lang="en-US" dirty="0" smtClean="0">
                <a:effectLst/>
              </a:rPr>
              <a:t>Really </a:t>
            </a:r>
            <a:r>
              <a:rPr lang="en-US" dirty="0">
                <a:effectLst/>
              </a:rPr>
              <a:t>Simple </a:t>
            </a:r>
            <a:r>
              <a:rPr lang="en-US" dirty="0" smtClean="0">
                <a:effectLst/>
              </a:rPr>
              <a:t>Syndication (RSS) </a:t>
            </a:r>
            <a:r>
              <a:rPr lang="en-US" dirty="0">
                <a:effectLst/>
              </a:rPr>
              <a:t>technology allows constant updates for subscribers</a:t>
            </a:r>
          </a:p>
          <a:p>
            <a:pPr eaLnBrk="1" hangingPunct="1">
              <a:defRPr/>
            </a:pPr>
            <a:r>
              <a:rPr lang="en-US" dirty="0">
                <a:effectLst/>
              </a:rPr>
              <a:t>Podcasts are all over the Web </a:t>
            </a:r>
          </a:p>
          <a:p>
            <a:pPr lvl="1" eaLnBrk="1" hangingPunct="1">
              <a:defRPr/>
            </a:pPr>
            <a:r>
              <a:rPr lang="en-US" dirty="0">
                <a:effectLst/>
              </a:rPr>
              <a:t>Need “aggregator” software to gather podcasts</a:t>
            </a:r>
          </a:p>
          <a:p>
            <a:pPr lvl="1" eaLnBrk="1" hangingPunct="1">
              <a:defRPr/>
            </a:pPr>
            <a:r>
              <a:rPr lang="en-US" dirty="0">
                <a:effectLst/>
              </a:rPr>
              <a:t>Need media player software to play them</a:t>
            </a:r>
          </a:p>
          <a:p>
            <a:pPr eaLnBrk="1" hangingPunct="1">
              <a:defRPr/>
            </a:pPr>
            <a:r>
              <a:rPr lang="en-US" dirty="0">
                <a:effectLst/>
              </a:rPr>
              <a:t>Simple to </a:t>
            </a:r>
            <a:r>
              <a:rPr lang="en-US" dirty="0" smtClean="0">
                <a:effectLst/>
              </a:rPr>
              <a:t>create</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46084" name="Slide Number Placeholder 4"/>
          <p:cNvSpPr>
            <a:spLocks noGrp="1"/>
          </p:cNvSpPr>
          <p:nvPr>
            <p:ph type="sldNum" sz="quarter" idx="12"/>
          </p:nvPr>
        </p:nvSpPr>
        <p:spPr>
          <a:noFill/>
        </p:spPr>
        <p:txBody>
          <a:bodyPr/>
          <a:lstStyle/>
          <a:p>
            <a:fld id="{9EFFE8D7-8834-4B82-970E-3DFF199BC485}" type="slidenum">
              <a:rPr lang="en-US" smtClean="0"/>
              <a:pPr/>
              <a:t>19</a:t>
            </a:fld>
            <a:endParaRPr lang="en-US" b="1"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1219200"/>
            <a:ext cx="8229600" cy="1143000"/>
          </a:xfrm>
        </p:spPr>
        <p:txBody>
          <a:bodyPr/>
          <a:lstStyle/>
          <a:p>
            <a:pPr eaLnBrk="1" hangingPunct="1">
              <a:defRPr/>
            </a:pPr>
            <a:r>
              <a:rPr lang="en-US" i="1" dirty="0"/>
              <a:t>Technology in Action</a:t>
            </a:r>
            <a:endParaRPr lang="en-US" dirty="0"/>
          </a:p>
        </p:txBody>
      </p:sp>
      <p:sp>
        <p:nvSpPr>
          <p:cNvPr id="65539" name="Rectangle 3"/>
          <p:cNvSpPr>
            <a:spLocks noGrp="1" noChangeArrowheads="1"/>
          </p:cNvSpPr>
          <p:nvPr>
            <p:ph type="body" idx="1"/>
          </p:nvPr>
        </p:nvSpPr>
        <p:spPr>
          <a:xfrm>
            <a:off x="533400" y="2895600"/>
            <a:ext cx="8229600" cy="2057400"/>
          </a:xfrm>
        </p:spPr>
        <p:txBody>
          <a:bodyPr/>
          <a:lstStyle/>
          <a:p>
            <a:pPr algn="ctr" eaLnBrk="1" hangingPunct="1">
              <a:buFontTx/>
              <a:buNone/>
              <a:defRPr/>
            </a:pPr>
            <a:r>
              <a:rPr lang="en-US" dirty="0"/>
              <a:t>Chapter 3</a:t>
            </a:r>
          </a:p>
          <a:p>
            <a:pPr algn="ctr" eaLnBrk="1" hangingPunct="1">
              <a:buFontTx/>
              <a:buNone/>
              <a:defRPr/>
            </a:pPr>
            <a:r>
              <a:rPr lang="en-US" dirty="0"/>
              <a:t>Using the Internet: </a:t>
            </a:r>
          </a:p>
          <a:p>
            <a:pPr algn="ctr" eaLnBrk="1" hangingPunct="1">
              <a:buFontTx/>
              <a:buNone/>
              <a:defRPr/>
            </a:pPr>
            <a:r>
              <a:rPr lang="en-US" dirty="0"/>
              <a:t>Making the Most of the Web’s Resources</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31748" name="Slide Number Placeholder 4"/>
          <p:cNvSpPr>
            <a:spLocks noGrp="1"/>
          </p:cNvSpPr>
          <p:nvPr>
            <p:ph type="sldNum" sz="quarter" idx="12"/>
          </p:nvPr>
        </p:nvSpPr>
        <p:spPr>
          <a:noFill/>
        </p:spPr>
        <p:txBody>
          <a:bodyPr/>
          <a:lstStyle/>
          <a:p>
            <a:fld id="{13BE9E3D-687A-4E6C-9B06-80D66675EDCF}" type="slidenum">
              <a:rPr lang="en-US" smtClean="0"/>
              <a:pPr/>
              <a:t>2</a:t>
            </a:fld>
            <a:endParaRPr lang="en-US" b="1"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defRPr/>
            </a:pPr>
            <a:r>
              <a:rPr lang="en-US" dirty="0" smtClean="0"/>
              <a:t>Webcasts</a:t>
            </a:r>
            <a:endParaRPr lang="en-US" dirty="0"/>
          </a:p>
        </p:txBody>
      </p:sp>
      <p:sp>
        <p:nvSpPr>
          <p:cNvPr id="250883" name="Rectangle 3"/>
          <p:cNvSpPr>
            <a:spLocks noGrp="1" noChangeArrowheads="1"/>
          </p:cNvSpPr>
          <p:nvPr>
            <p:ph type="body" idx="1"/>
          </p:nvPr>
        </p:nvSpPr>
        <p:spPr>
          <a:xfrm>
            <a:off x="457200" y="1600200"/>
            <a:ext cx="8382000" cy="4724400"/>
          </a:xfrm>
        </p:spPr>
        <p:txBody>
          <a:bodyPr/>
          <a:lstStyle/>
          <a:p>
            <a:pPr eaLnBrk="1" hangingPunct="1"/>
            <a:r>
              <a:rPr lang="en-US" dirty="0" smtClean="0">
                <a:effectLst/>
              </a:rPr>
              <a:t>Webcasts: Broadcasts of audio or video content over the Internet</a:t>
            </a:r>
          </a:p>
          <a:p>
            <a:pPr lvl="1" eaLnBrk="1" hangingPunct="1"/>
            <a:r>
              <a:rPr lang="en-US" dirty="0" smtClean="0">
                <a:effectLst/>
              </a:rPr>
              <a:t>Often live</a:t>
            </a:r>
          </a:p>
          <a:p>
            <a:pPr lvl="1" eaLnBrk="1" hangingPunct="1"/>
            <a:r>
              <a:rPr lang="en-US" dirty="0" smtClean="0">
                <a:effectLst/>
              </a:rPr>
              <a:t>Delivered to your computer</a:t>
            </a:r>
          </a:p>
          <a:p>
            <a:pPr lvl="1" eaLnBrk="1" hangingPunct="1"/>
            <a:r>
              <a:rPr lang="en-US" altLang="ja-JP" dirty="0" smtClean="0">
                <a:effectLst/>
                <a:ea typeface="ＭＳ Ｐゴシック"/>
                <a:cs typeface="ＭＳ Ｐゴシック"/>
              </a:rPr>
              <a:t>Use streaming media</a:t>
            </a:r>
            <a:endParaRPr lang="en-US" dirty="0">
              <a:effectLst/>
            </a:endParaRP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46084" name="Slide Number Placeholder 4"/>
          <p:cNvSpPr>
            <a:spLocks noGrp="1"/>
          </p:cNvSpPr>
          <p:nvPr>
            <p:ph type="sldNum" sz="quarter" idx="12"/>
          </p:nvPr>
        </p:nvSpPr>
        <p:spPr>
          <a:noFill/>
        </p:spPr>
        <p:txBody>
          <a:bodyPr/>
          <a:lstStyle/>
          <a:p>
            <a:fld id="{9EFFE8D7-8834-4B82-970E-3DFF199BC485}" type="slidenum">
              <a:rPr lang="en-US" smtClean="0"/>
              <a:pPr/>
              <a:t>20</a:t>
            </a:fld>
            <a:endParaRPr lang="en-US" b="1"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en-US"/>
              <a:t>Social Networks</a:t>
            </a:r>
          </a:p>
        </p:txBody>
      </p:sp>
      <p:sp>
        <p:nvSpPr>
          <p:cNvPr id="60418" name="Rectangle 3"/>
          <p:cNvSpPr>
            <a:spLocks noGrp="1" noChangeArrowheads="1"/>
          </p:cNvSpPr>
          <p:nvPr>
            <p:ph type="body" idx="1"/>
          </p:nvPr>
        </p:nvSpPr>
        <p:spPr/>
        <p:txBody>
          <a:bodyPr/>
          <a:lstStyle/>
          <a:p>
            <a:pPr eaLnBrk="1" hangingPunct="1"/>
            <a:r>
              <a:rPr lang="en-US" altLang="ja-JP" dirty="0" smtClean="0">
                <a:effectLst/>
                <a:ea typeface="ＭＳ Ｐゴシック"/>
                <a:cs typeface="ＭＳ Ｐゴシック"/>
              </a:rPr>
              <a:t>O</a:t>
            </a:r>
            <a:r>
              <a:rPr lang="en-US" dirty="0" smtClean="0">
                <a:effectLst/>
              </a:rPr>
              <a:t>nline personal and business networks</a:t>
            </a:r>
            <a:endParaRPr lang="en-US" altLang="ja-JP" dirty="0" smtClean="0">
              <a:effectLst/>
              <a:ea typeface="ＭＳ Ｐゴシック"/>
              <a:cs typeface="ＭＳ Ｐゴシック"/>
            </a:endParaRPr>
          </a:p>
          <a:p>
            <a:pPr lvl="1" eaLnBrk="1" hangingPunct="1"/>
            <a:r>
              <a:rPr lang="en-US" altLang="ja-JP" dirty="0" smtClean="0">
                <a:effectLst/>
                <a:ea typeface="ＭＳ Ｐゴシック"/>
                <a:cs typeface="ＭＳ Ｐゴシック"/>
              </a:rPr>
              <a:t>Examples include Facebook , MySpace, and LinkedIn</a:t>
            </a:r>
          </a:p>
          <a:p>
            <a:pPr eaLnBrk="1" hangingPunct="1"/>
            <a:r>
              <a:rPr lang="en-US" altLang="ja-JP" dirty="0" smtClean="0">
                <a:effectLst/>
                <a:ea typeface="ＭＳ Ｐゴシック"/>
                <a:cs typeface="ＭＳ Ｐゴシック"/>
              </a:rPr>
              <a:t>Members share common interests</a:t>
            </a:r>
          </a:p>
          <a:p>
            <a:pPr eaLnBrk="1" hangingPunct="1"/>
            <a:r>
              <a:rPr lang="en-US" altLang="ja-JP" dirty="0" smtClean="0">
                <a:effectLst/>
                <a:ea typeface="ＭＳ Ｐゴシック"/>
                <a:cs typeface="ＭＳ Ｐゴシック"/>
              </a:rPr>
              <a:t>Members communicate by voice, chat, IM, videoconference, and blogs </a:t>
            </a:r>
          </a:p>
          <a:p>
            <a:pPr eaLnBrk="1" hangingPunct="1"/>
            <a:r>
              <a:rPr lang="en-US" altLang="ja-JP" dirty="0" smtClean="0">
                <a:effectLst/>
                <a:ea typeface="ＭＳ Ｐゴシック"/>
                <a:cs typeface="ＭＳ Ｐゴシック"/>
              </a:rPr>
              <a:t>Growth has been explosive</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60420" name="Slide Number Placeholder 4"/>
          <p:cNvSpPr>
            <a:spLocks noGrp="1"/>
          </p:cNvSpPr>
          <p:nvPr>
            <p:ph type="sldNum" sz="quarter" idx="12"/>
          </p:nvPr>
        </p:nvSpPr>
        <p:spPr>
          <a:noFill/>
        </p:spPr>
        <p:txBody>
          <a:bodyPr/>
          <a:lstStyle/>
          <a:p>
            <a:fld id="{D67A2EB9-6E39-4287-AF33-9224B33850A7}" type="slidenum">
              <a:rPr lang="en-US" smtClean="0"/>
              <a:pPr/>
              <a:t>21</a:t>
            </a:fld>
            <a:endParaRPr lang="en-US" b="1"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Online Storage and Backup</a:t>
            </a:r>
          </a:p>
        </p:txBody>
      </p:sp>
      <p:sp>
        <p:nvSpPr>
          <p:cNvPr id="3" name="Content Placeholder 2"/>
          <p:cNvSpPr>
            <a:spLocks noGrp="1"/>
          </p:cNvSpPr>
          <p:nvPr>
            <p:ph idx="1"/>
          </p:nvPr>
        </p:nvSpPr>
        <p:spPr/>
        <p:txBody>
          <a:bodyPr/>
          <a:lstStyle/>
          <a:p>
            <a:pPr eaLnBrk="1" hangingPunct="1">
              <a:defRPr/>
            </a:pPr>
            <a:r>
              <a:rPr lang="en-US" dirty="0" smtClean="0">
                <a:effectLst/>
              </a:rPr>
              <a:t>Anytime, anywhere access via Internet</a:t>
            </a:r>
          </a:p>
          <a:p>
            <a:pPr eaLnBrk="1" hangingPunct="1">
              <a:defRPr/>
            </a:pPr>
            <a:r>
              <a:rPr lang="en-US" dirty="0" smtClean="0">
                <a:effectLst/>
              </a:rPr>
              <a:t>Preserves and protects valuable files</a:t>
            </a:r>
          </a:p>
          <a:p>
            <a:pPr eaLnBrk="1" hangingPunct="1">
              <a:defRPr/>
            </a:pPr>
            <a:r>
              <a:rPr lang="en-US" dirty="0" smtClean="0">
                <a:effectLst/>
              </a:rPr>
              <a:t>Examples:</a:t>
            </a:r>
          </a:p>
          <a:p>
            <a:pPr lvl="1" eaLnBrk="1" hangingPunct="1">
              <a:defRPr/>
            </a:pPr>
            <a:r>
              <a:rPr lang="en-US" dirty="0" err="1" smtClean="0">
                <a:effectLst/>
              </a:rPr>
              <a:t>Carbonite</a:t>
            </a:r>
            <a:r>
              <a:rPr lang="en-US" dirty="0" smtClean="0">
                <a:effectLst/>
              </a:rPr>
              <a:t> Online </a:t>
            </a:r>
            <a:r>
              <a:rPr lang="en-US" dirty="0" err="1" smtClean="0">
                <a:effectLst/>
              </a:rPr>
              <a:t>PCBackup</a:t>
            </a:r>
            <a:endParaRPr lang="en-US" dirty="0" smtClean="0">
              <a:effectLst/>
            </a:endParaRPr>
          </a:p>
          <a:p>
            <a:pPr lvl="1" eaLnBrk="1" hangingPunct="1">
              <a:defRPr/>
            </a:pPr>
            <a:r>
              <a:rPr lang="en-US" dirty="0" err="1" smtClean="0">
                <a:effectLst/>
              </a:rPr>
              <a:t>Idrive</a:t>
            </a:r>
            <a:endParaRPr lang="en-US" dirty="0" smtClean="0">
              <a:effectLst/>
            </a:endParaRPr>
          </a:p>
          <a:p>
            <a:pPr lvl="1" eaLnBrk="1" hangingPunct="1">
              <a:defRPr/>
            </a:pPr>
            <a:r>
              <a:rPr lang="en-US" dirty="0" err="1" smtClean="0">
                <a:effectLst/>
              </a:rPr>
              <a:t>MozyHome</a:t>
            </a:r>
            <a:r>
              <a:rPr lang="en-US" dirty="0" smtClean="0">
                <a:effectLst/>
              </a:rPr>
              <a:t> Online Backup</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64516" name="Slide Number Placeholder 6"/>
          <p:cNvSpPr>
            <a:spLocks noGrp="1"/>
          </p:cNvSpPr>
          <p:nvPr>
            <p:ph type="sldNum" sz="quarter" idx="12"/>
          </p:nvPr>
        </p:nvSpPr>
        <p:spPr>
          <a:noFill/>
        </p:spPr>
        <p:txBody>
          <a:bodyPr/>
          <a:lstStyle/>
          <a:p>
            <a:fld id="{E3E271DA-0E1C-40B2-8408-EE28DF8E34F5}" type="slidenum">
              <a:rPr lang="en-US" smtClean="0"/>
              <a:pPr/>
              <a:t>22</a:t>
            </a:fld>
            <a:endParaRPr lang="en-US" b="1" smtClean="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en-US" dirty="0"/>
              <a:t>Web Entertainment</a:t>
            </a:r>
          </a:p>
        </p:txBody>
      </p:sp>
      <p:sp>
        <p:nvSpPr>
          <p:cNvPr id="202755" name="Rectangle 3"/>
          <p:cNvSpPr>
            <a:spLocks noGrp="1" noChangeArrowheads="1"/>
          </p:cNvSpPr>
          <p:nvPr>
            <p:ph type="body" idx="1"/>
          </p:nvPr>
        </p:nvSpPr>
        <p:spPr>
          <a:xfrm>
            <a:off x="457200" y="1600200"/>
            <a:ext cx="6858000" cy="4419599"/>
          </a:xfrm>
        </p:spPr>
        <p:txBody>
          <a:bodyPr/>
          <a:lstStyle/>
          <a:p>
            <a:pPr eaLnBrk="1" hangingPunct="1">
              <a:lnSpc>
                <a:spcPct val="90000"/>
              </a:lnSpc>
            </a:pPr>
            <a:r>
              <a:rPr lang="en-US" dirty="0" smtClean="0">
                <a:effectLst/>
              </a:rPr>
              <a:t>Multimedia</a:t>
            </a:r>
          </a:p>
          <a:p>
            <a:pPr lvl="1" eaLnBrk="1" hangingPunct="1">
              <a:lnSpc>
                <a:spcPct val="90000"/>
              </a:lnSpc>
            </a:pPr>
            <a:r>
              <a:rPr lang="en-US" dirty="0" smtClean="0">
                <a:effectLst/>
              </a:rPr>
              <a:t>Involves forms of media and text</a:t>
            </a:r>
          </a:p>
          <a:p>
            <a:pPr lvl="2" eaLnBrk="1" hangingPunct="1">
              <a:lnSpc>
                <a:spcPct val="90000"/>
              </a:lnSpc>
            </a:pPr>
            <a:r>
              <a:rPr lang="en-US" dirty="0" smtClean="0">
                <a:effectLst/>
              </a:rPr>
              <a:t>Graphics</a:t>
            </a:r>
          </a:p>
          <a:p>
            <a:pPr lvl="2" eaLnBrk="1" hangingPunct="1">
              <a:lnSpc>
                <a:spcPct val="90000"/>
              </a:lnSpc>
            </a:pPr>
            <a:r>
              <a:rPr lang="en-US" dirty="0" smtClean="0">
                <a:effectLst/>
              </a:rPr>
              <a:t>Audio</a:t>
            </a:r>
          </a:p>
          <a:p>
            <a:pPr lvl="2" eaLnBrk="1" hangingPunct="1">
              <a:lnSpc>
                <a:spcPct val="90000"/>
              </a:lnSpc>
            </a:pPr>
            <a:r>
              <a:rPr lang="en-US" dirty="0" smtClean="0">
                <a:effectLst/>
              </a:rPr>
              <a:t>Video</a:t>
            </a:r>
          </a:p>
          <a:p>
            <a:pPr lvl="1" eaLnBrk="1" hangingPunct="1">
              <a:lnSpc>
                <a:spcPct val="90000"/>
              </a:lnSpc>
            </a:pPr>
            <a:r>
              <a:rPr lang="en-US" dirty="0" smtClean="0">
                <a:effectLst/>
              </a:rPr>
              <a:t>Streaming audio and video</a:t>
            </a:r>
          </a:p>
          <a:p>
            <a:pPr eaLnBrk="1" hangingPunct="1">
              <a:lnSpc>
                <a:spcPct val="90000"/>
              </a:lnSpc>
            </a:pPr>
            <a:r>
              <a:rPr lang="en-US" dirty="0" smtClean="0">
                <a:effectLst/>
              </a:rPr>
              <a:t>Games</a:t>
            </a:r>
          </a:p>
          <a:p>
            <a:pPr lvl="1" eaLnBrk="1" hangingPunct="1"/>
            <a:r>
              <a:rPr lang="en-US" dirty="0" smtClean="0">
                <a:effectLst/>
              </a:rPr>
              <a:t>Multiplayer online games</a:t>
            </a:r>
          </a:p>
          <a:p>
            <a:pPr lvl="1" eaLnBrk="1" hangingPunct="1"/>
            <a:r>
              <a:rPr lang="en-US" dirty="0" smtClean="0">
                <a:effectLst/>
              </a:rPr>
              <a:t>Interact with other players</a:t>
            </a:r>
          </a:p>
          <a:p>
            <a:pPr lvl="1" eaLnBrk="1" hangingPunct="1"/>
            <a:endParaRPr lang="en-US" dirty="0" smtClean="0">
              <a:effectLst/>
            </a:endParaRPr>
          </a:p>
        </p:txBody>
      </p:sp>
      <p:sp>
        <p:nvSpPr>
          <p:cNvPr id="4" name="Date Placeholder 3"/>
          <p:cNvSpPr>
            <a:spLocks noGrp="1"/>
          </p:cNvSpPr>
          <p:nvPr>
            <p:ph type="dt" sz="quarter" idx="11"/>
          </p:nvPr>
        </p:nvSpPr>
        <p:spPr/>
        <p:txBody>
          <a:bodyPr/>
          <a:lstStyle/>
          <a:p>
            <a:pPr>
              <a:defRPr/>
            </a:pPr>
            <a:r>
              <a:rPr lang="en-US" dirty="0" smtClean="0"/>
              <a:t>Copyright © 2011 Pearson Education, Inc. Publishing as Prentice Hall</a:t>
            </a:r>
            <a:endParaRPr lang="en-US" dirty="0">
              <a:solidFill>
                <a:srgbClr val="FFFBDD"/>
              </a:solidFill>
            </a:endParaRPr>
          </a:p>
        </p:txBody>
      </p:sp>
      <p:sp>
        <p:nvSpPr>
          <p:cNvPr id="68612" name="Slide Number Placeholder 4"/>
          <p:cNvSpPr>
            <a:spLocks noGrp="1"/>
          </p:cNvSpPr>
          <p:nvPr>
            <p:ph type="sldNum" sz="quarter" idx="12"/>
          </p:nvPr>
        </p:nvSpPr>
        <p:spPr>
          <a:noFill/>
        </p:spPr>
        <p:txBody>
          <a:bodyPr/>
          <a:lstStyle/>
          <a:p>
            <a:fld id="{A787901F-E949-4356-B477-3678A5EE13B8}" type="slidenum">
              <a:rPr lang="en-US" smtClean="0"/>
              <a:pPr/>
              <a:t>23</a:t>
            </a:fld>
            <a:endParaRPr lang="en-US" b="1"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en-US" dirty="0"/>
              <a:t>E-Commerce</a:t>
            </a:r>
            <a:endParaRPr lang="en-US" sz="4000" dirty="0"/>
          </a:p>
        </p:txBody>
      </p:sp>
      <p:sp>
        <p:nvSpPr>
          <p:cNvPr id="217091" name="Rectangle 3"/>
          <p:cNvSpPr>
            <a:spLocks noGrp="1" noChangeArrowheads="1"/>
          </p:cNvSpPr>
          <p:nvPr>
            <p:ph type="body" idx="1"/>
          </p:nvPr>
        </p:nvSpPr>
        <p:spPr>
          <a:xfrm>
            <a:off x="457200" y="1600200"/>
            <a:ext cx="8229600" cy="2362200"/>
          </a:xfrm>
        </p:spPr>
        <p:txBody>
          <a:bodyPr/>
          <a:lstStyle/>
          <a:p>
            <a:pPr eaLnBrk="1" hangingPunct="1"/>
            <a:r>
              <a:rPr lang="en-US" dirty="0" smtClean="0">
                <a:effectLst/>
              </a:rPr>
              <a:t>E-Commerce: conducting business online</a:t>
            </a:r>
          </a:p>
          <a:p>
            <a:pPr lvl="1" eaLnBrk="1" hangingPunct="1"/>
            <a:r>
              <a:rPr lang="en-US" dirty="0" smtClean="0">
                <a:effectLst/>
              </a:rPr>
              <a:t>Business-to-consumer (B2C)</a:t>
            </a:r>
          </a:p>
          <a:p>
            <a:pPr lvl="1" eaLnBrk="1" hangingPunct="1"/>
            <a:r>
              <a:rPr lang="en-US" dirty="0" smtClean="0">
                <a:effectLst/>
              </a:rPr>
              <a:t>Business-to-business (B2B)</a:t>
            </a:r>
          </a:p>
          <a:p>
            <a:pPr lvl="1" eaLnBrk="1" hangingPunct="1"/>
            <a:r>
              <a:rPr lang="en-US" dirty="0" smtClean="0">
                <a:effectLst/>
              </a:rPr>
              <a:t>Consumer-to-consumer (C2C)</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70660" name="Slide Number Placeholder 4"/>
          <p:cNvSpPr>
            <a:spLocks noGrp="1"/>
          </p:cNvSpPr>
          <p:nvPr>
            <p:ph type="sldNum" sz="quarter" idx="12"/>
          </p:nvPr>
        </p:nvSpPr>
        <p:spPr>
          <a:noFill/>
        </p:spPr>
        <p:txBody>
          <a:bodyPr/>
          <a:lstStyle/>
          <a:p>
            <a:fld id="{07F0BA05-E074-4973-AB0C-2923E89D5AFA}" type="slidenum">
              <a:rPr lang="en-US" smtClean="0"/>
              <a:pPr/>
              <a:t>24</a:t>
            </a:fld>
            <a:endParaRPr lang="en-US" b="1"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defRPr/>
            </a:pPr>
            <a:r>
              <a:rPr lang="en-US" dirty="0" smtClean="0"/>
              <a:t>Secure Web Sites</a:t>
            </a:r>
            <a:endParaRPr lang="en-US" dirty="0"/>
          </a:p>
        </p:txBody>
      </p:sp>
      <p:sp>
        <p:nvSpPr>
          <p:cNvPr id="268291" name="Rectangle 3"/>
          <p:cNvSpPr>
            <a:spLocks noGrp="1" noChangeArrowheads="1"/>
          </p:cNvSpPr>
          <p:nvPr>
            <p:ph sz="half" idx="1"/>
          </p:nvPr>
        </p:nvSpPr>
        <p:spPr/>
        <p:txBody>
          <a:bodyPr/>
          <a:lstStyle/>
          <a:p>
            <a:pPr eaLnBrk="1" hangingPunct="1"/>
            <a:r>
              <a:rPr lang="en-US" sz="3200" dirty="0" smtClean="0">
                <a:effectLst/>
              </a:rPr>
              <a:t>Display:</a:t>
            </a:r>
          </a:p>
          <a:p>
            <a:pPr lvl="1" eaLnBrk="1" hangingPunct="1"/>
            <a:r>
              <a:rPr lang="en-US" sz="2800" dirty="0" smtClean="0">
                <a:effectLst/>
              </a:rPr>
              <a:t>VeriSign seal </a:t>
            </a:r>
          </a:p>
          <a:p>
            <a:pPr lvl="1" eaLnBrk="1" hangingPunct="1"/>
            <a:r>
              <a:rPr lang="en-US" sz="2800" dirty="0" smtClean="0">
                <a:effectLst/>
              </a:rPr>
              <a:t>Closed padlock or key icon</a:t>
            </a:r>
          </a:p>
          <a:p>
            <a:pPr eaLnBrk="1" hangingPunct="1"/>
            <a:r>
              <a:rPr lang="en-US" sz="3200" dirty="0" smtClean="0">
                <a:effectLst/>
              </a:rPr>
              <a:t>URL changes from http:// to https://</a:t>
            </a:r>
          </a:p>
        </p:txBody>
      </p:sp>
      <p:sp>
        <p:nvSpPr>
          <p:cNvPr id="4" name="Date Placeholder 3"/>
          <p:cNvSpPr>
            <a:spLocks noGrp="1"/>
          </p:cNvSpPr>
          <p:nvPr>
            <p:ph type="dt" sz="half"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72708" name="Slide Number Placeholder 4"/>
          <p:cNvSpPr>
            <a:spLocks noGrp="1"/>
          </p:cNvSpPr>
          <p:nvPr>
            <p:ph type="sldNum" sz="quarter" idx="12"/>
          </p:nvPr>
        </p:nvSpPr>
        <p:spPr>
          <a:noFill/>
        </p:spPr>
        <p:txBody>
          <a:bodyPr/>
          <a:lstStyle/>
          <a:p>
            <a:fld id="{1F453883-CD4D-4061-85AA-260616542025}" type="slidenum">
              <a:rPr lang="en-US" smtClean="0"/>
              <a:pPr/>
              <a:t>25</a:t>
            </a:fld>
            <a:endParaRPr lang="en-US" b="1" smtClean="0"/>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07/7/7/main"/>
              </a:ext>
            </a:extLst>
          </a:blip>
          <a:srcRect/>
          <a:stretch/>
        </p:blipFill>
        <p:spPr>
          <a:xfrm>
            <a:off x="4328160" y="1676400"/>
            <a:ext cx="4663440" cy="3425952"/>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Online Shopping Guidelines</a:t>
            </a:r>
            <a:endParaRPr lang="en-US" dirty="0"/>
          </a:p>
        </p:txBody>
      </p:sp>
      <p:sp>
        <p:nvSpPr>
          <p:cNvPr id="3" name="Content Placeholder 2"/>
          <p:cNvSpPr>
            <a:spLocks noGrp="1"/>
          </p:cNvSpPr>
          <p:nvPr>
            <p:ph idx="1"/>
          </p:nvPr>
        </p:nvSpPr>
        <p:spPr>
          <a:xfrm>
            <a:off x="457200" y="1752600"/>
            <a:ext cx="8229600" cy="4373563"/>
          </a:xfrm>
        </p:spPr>
        <p:txBody>
          <a:bodyPr/>
          <a:lstStyle/>
          <a:p>
            <a:pPr eaLnBrk="1" hangingPunct="1"/>
            <a:r>
              <a:rPr lang="en-US" dirty="0" smtClean="0">
                <a:effectLst/>
              </a:rPr>
              <a:t>Shop at well-known, reputable sites</a:t>
            </a:r>
          </a:p>
          <a:p>
            <a:pPr eaLnBrk="1" hangingPunct="1"/>
            <a:r>
              <a:rPr lang="en-US" dirty="0" smtClean="0">
                <a:effectLst/>
              </a:rPr>
              <a:t>Pay by credit card, not debit card</a:t>
            </a:r>
          </a:p>
          <a:p>
            <a:pPr eaLnBrk="1" hangingPunct="1"/>
            <a:r>
              <a:rPr lang="en-US" dirty="0" smtClean="0">
                <a:effectLst/>
              </a:rPr>
              <a:t>Check the return policy</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74756" name="Slide Number Placeholder 4"/>
          <p:cNvSpPr>
            <a:spLocks noGrp="1"/>
          </p:cNvSpPr>
          <p:nvPr>
            <p:ph type="sldNum" sz="quarter" idx="12"/>
          </p:nvPr>
        </p:nvSpPr>
        <p:spPr>
          <a:noFill/>
        </p:spPr>
        <p:txBody>
          <a:bodyPr/>
          <a:lstStyle/>
          <a:p>
            <a:fld id="{0E2519A9-3C79-4646-BF30-3510A85A5A4C}" type="slidenum">
              <a:rPr lang="en-US" smtClean="0"/>
              <a:pPr/>
              <a:t>26</a:t>
            </a:fld>
            <a:endParaRPr lang="en-US" b="1"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defRPr/>
            </a:pPr>
            <a:r>
              <a:rPr lang="en-US" dirty="0" smtClean="0"/>
              <a:t>Web </a:t>
            </a:r>
            <a:r>
              <a:rPr lang="en-US" dirty="0"/>
              <a:t>Browsers</a:t>
            </a:r>
          </a:p>
        </p:txBody>
      </p:sp>
      <p:sp>
        <p:nvSpPr>
          <p:cNvPr id="233475" name="Rectangle 3"/>
          <p:cNvSpPr>
            <a:spLocks noGrp="1" noChangeArrowheads="1"/>
          </p:cNvSpPr>
          <p:nvPr>
            <p:ph type="body" idx="1"/>
          </p:nvPr>
        </p:nvSpPr>
        <p:spPr>
          <a:xfrm>
            <a:off x="457200" y="1457325"/>
            <a:ext cx="6629400" cy="5019675"/>
          </a:xfrm>
        </p:spPr>
        <p:txBody>
          <a:bodyPr/>
          <a:lstStyle/>
          <a:p>
            <a:pPr eaLnBrk="1" hangingPunct="1">
              <a:defRPr/>
            </a:pPr>
            <a:r>
              <a:rPr lang="en-US" dirty="0" smtClean="0">
                <a:effectLst/>
              </a:rPr>
              <a:t>Computer software</a:t>
            </a:r>
            <a:endParaRPr lang="en-US" dirty="0">
              <a:effectLst/>
            </a:endParaRPr>
          </a:p>
          <a:p>
            <a:pPr eaLnBrk="1" hangingPunct="1">
              <a:defRPr/>
            </a:pPr>
            <a:r>
              <a:rPr lang="en-US" dirty="0">
                <a:effectLst/>
              </a:rPr>
              <a:t>Graphical</a:t>
            </a:r>
          </a:p>
          <a:p>
            <a:pPr eaLnBrk="1" hangingPunct="1">
              <a:defRPr/>
            </a:pPr>
            <a:r>
              <a:rPr lang="en-US" dirty="0">
                <a:effectLst/>
              </a:rPr>
              <a:t>Enables Web navigation</a:t>
            </a:r>
          </a:p>
          <a:p>
            <a:pPr eaLnBrk="1" hangingPunct="1">
              <a:defRPr/>
            </a:pPr>
            <a:r>
              <a:rPr lang="en-US" dirty="0">
                <a:effectLst/>
              </a:rPr>
              <a:t>Popular browsers:</a:t>
            </a:r>
          </a:p>
          <a:p>
            <a:pPr lvl="1" eaLnBrk="1" hangingPunct="1">
              <a:defRPr/>
            </a:pPr>
            <a:r>
              <a:rPr lang="en-US" dirty="0" smtClean="0">
                <a:effectLst/>
              </a:rPr>
              <a:t>Microsoft Internet </a:t>
            </a:r>
            <a:r>
              <a:rPr lang="en-US" dirty="0">
                <a:effectLst/>
              </a:rPr>
              <a:t>Explorer</a:t>
            </a:r>
          </a:p>
          <a:p>
            <a:pPr lvl="1" eaLnBrk="1" hangingPunct="1">
              <a:defRPr/>
            </a:pPr>
            <a:r>
              <a:rPr lang="en-US" dirty="0" smtClean="0">
                <a:effectLst/>
              </a:rPr>
              <a:t>Mozilla Firefox</a:t>
            </a:r>
          </a:p>
          <a:p>
            <a:pPr lvl="1" eaLnBrk="1" hangingPunct="1">
              <a:defRPr/>
            </a:pPr>
            <a:r>
              <a:rPr lang="en-US" dirty="0" smtClean="0">
                <a:effectLst/>
              </a:rPr>
              <a:t>Apple Safari</a:t>
            </a:r>
          </a:p>
          <a:p>
            <a:pPr lvl="1" eaLnBrk="1" hangingPunct="1">
              <a:defRPr/>
            </a:pPr>
            <a:r>
              <a:rPr lang="en-US" dirty="0" smtClean="0">
                <a:effectLst/>
              </a:rPr>
              <a:t>Google Chrome</a:t>
            </a:r>
            <a:endParaRPr lang="en-US" dirty="0" smtClean="0">
              <a:effectLst/>
              <a:hlinkClick r:id="rId3"/>
            </a:endParaRPr>
          </a:p>
          <a:p>
            <a:pPr lvl="1" eaLnBrk="1" hangingPunct="1">
              <a:buNone/>
              <a:defRPr/>
            </a:pPr>
            <a:endParaRPr lang="en-US" dirty="0">
              <a:effectLst/>
            </a:endParaRP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91140" name="Slide Number Placeholder 4"/>
          <p:cNvSpPr>
            <a:spLocks noGrp="1"/>
          </p:cNvSpPr>
          <p:nvPr>
            <p:ph type="sldNum" sz="quarter" idx="12"/>
          </p:nvPr>
        </p:nvSpPr>
        <p:spPr>
          <a:noFill/>
        </p:spPr>
        <p:txBody>
          <a:bodyPr/>
          <a:lstStyle/>
          <a:p>
            <a:fld id="{64C276D5-1B3B-4A86-8857-A5FD28D538D8}" type="slidenum">
              <a:rPr lang="en-US" smtClean="0"/>
              <a:pPr/>
              <a:t>27</a:t>
            </a:fld>
            <a:endParaRPr lang="en-US" b="1" smtClean="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defRPr/>
            </a:pPr>
            <a:r>
              <a:rPr lang="en-US" dirty="0"/>
              <a:t>Browser Features</a:t>
            </a:r>
          </a:p>
        </p:txBody>
      </p:sp>
      <p:sp>
        <p:nvSpPr>
          <p:cNvPr id="270339" name="Rectangle 3"/>
          <p:cNvSpPr>
            <a:spLocks noGrp="1" noChangeArrowheads="1"/>
          </p:cNvSpPr>
          <p:nvPr>
            <p:ph type="body" sz="half" idx="1"/>
          </p:nvPr>
        </p:nvSpPr>
        <p:spPr>
          <a:xfrm>
            <a:off x="457200" y="1524000"/>
            <a:ext cx="8001000" cy="2590800"/>
          </a:xfrm>
        </p:spPr>
        <p:txBody>
          <a:bodyPr/>
          <a:lstStyle/>
          <a:p>
            <a:pPr eaLnBrk="1" hangingPunct="1">
              <a:lnSpc>
                <a:spcPct val="90000"/>
              </a:lnSpc>
            </a:pPr>
            <a:r>
              <a:rPr lang="en-US" dirty="0" smtClean="0">
                <a:effectLst/>
                <a:latin typeface="+mj-lt"/>
              </a:rPr>
              <a:t>Quick tabs: Show thumbnail images of all open Web pages in open tabs </a:t>
            </a:r>
          </a:p>
          <a:p>
            <a:pPr eaLnBrk="1" hangingPunct="1">
              <a:lnSpc>
                <a:spcPct val="90000"/>
              </a:lnSpc>
            </a:pPr>
            <a:r>
              <a:rPr lang="en-US" dirty="0" smtClean="0">
                <a:effectLst/>
                <a:latin typeface="+mj-lt"/>
              </a:rPr>
              <a:t>Tabbed browsing: Multiple pages available in the same browser window</a:t>
            </a:r>
          </a:p>
          <a:p>
            <a:pPr eaLnBrk="1" hangingPunct="1">
              <a:lnSpc>
                <a:spcPct val="90000"/>
              </a:lnSpc>
            </a:pPr>
            <a:r>
              <a:rPr lang="en-US" dirty="0" smtClean="0">
                <a:effectLst/>
                <a:latin typeface="+mj-lt"/>
              </a:rPr>
              <a:t>Built-in search engine(s)</a:t>
            </a:r>
          </a:p>
        </p:txBody>
      </p:sp>
      <p:sp>
        <p:nvSpPr>
          <p:cNvPr id="5"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solidFill>
                <a:srgbClr val="FFFBDD"/>
              </a:solidFill>
            </a:endParaRPr>
          </a:p>
        </p:txBody>
      </p:sp>
      <p:sp>
        <p:nvSpPr>
          <p:cNvPr id="93189" name="Slide Number Placeholder 5"/>
          <p:cNvSpPr>
            <a:spLocks noGrp="1"/>
          </p:cNvSpPr>
          <p:nvPr>
            <p:ph type="sldNum" sz="quarter" idx="12"/>
          </p:nvPr>
        </p:nvSpPr>
        <p:spPr>
          <a:noFill/>
        </p:spPr>
        <p:txBody>
          <a:bodyPr/>
          <a:lstStyle/>
          <a:p>
            <a:fld id="{98B3337A-5B80-4AF5-8DC0-B3D2CEF7B20A}" type="slidenum">
              <a:rPr lang="en-US" smtClean="0"/>
              <a:pPr/>
              <a:t>28</a:t>
            </a:fld>
            <a:endParaRPr lang="en-US" b="1" smtClean="0"/>
          </a:p>
        </p:txBody>
      </p:sp>
      <p:pic>
        <p:nvPicPr>
          <p:cNvPr id="2" name="Picture 1"/>
          <p:cNvPicPr>
            <a:picLocks noChangeAspect="1"/>
          </p:cNvPicPr>
          <p:nvPr/>
        </p:nvPicPr>
        <p:blipFill>
          <a:blip r:embed="rId3" cstate="email">
            <a:extLst>
              <a:ext uri="28A0092B-C50C-407e-A947-70E740481C1C">
                <a14:useLocalDpi xmlns="" xmlns:a14="http://schemas.microsoft.com/office/drawing/2007/7/7/main"/>
              </a:ext>
            </a:extLst>
          </a:blip>
          <a:stretch>
            <a:fillRect/>
          </a:stretch>
        </p:blipFill>
        <p:spPr>
          <a:xfrm>
            <a:off x="1828800" y="3946615"/>
            <a:ext cx="4953000" cy="2524288"/>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p:txBody>
          <a:bodyPr/>
          <a:lstStyle/>
          <a:p>
            <a:pPr eaLnBrk="1" hangingPunct="1">
              <a:defRPr/>
            </a:pPr>
            <a:r>
              <a:rPr lang="en-US"/>
              <a:t>URLs</a:t>
            </a:r>
          </a:p>
        </p:txBody>
      </p:sp>
      <p:sp>
        <p:nvSpPr>
          <p:cNvPr id="100356" name="Rectangle 4"/>
          <p:cNvSpPr>
            <a:spLocks noGrp="1" noChangeArrowheads="1"/>
          </p:cNvSpPr>
          <p:nvPr>
            <p:ph type="body" idx="1"/>
          </p:nvPr>
        </p:nvSpPr>
        <p:spPr/>
        <p:txBody>
          <a:bodyPr/>
          <a:lstStyle/>
          <a:p>
            <a:pPr eaLnBrk="1" hangingPunct="1">
              <a:defRPr/>
            </a:pPr>
            <a:r>
              <a:rPr lang="en-US" dirty="0">
                <a:effectLst/>
              </a:rPr>
              <a:t>URL:</a:t>
            </a:r>
          </a:p>
          <a:p>
            <a:pPr lvl="1" eaLnBrk="1" hangingPunct="1">
              <a:defRPr/>
            </a:pPr>
            <a:r>
              <a:rPr lang="en-US" dirty="0">
                <a:effectLst/>
              </a:rPr>
              <a:t>Uniform Resource Locator</a:t>
            </a:r>
          </a:p>
          <a:p>
            <a:pPr lvl="1" eaLnBrk="1" hangingPunct="1">
              <a:defRPr/>
            </a:pPr>
            <a:r>
              <a:rPr lang="en-US" dirty="0">
                <a:effectLst/>
              </a:rPr>
              <a:t>Unique Web site address</a:t>
            </a:r>
            <a:endParaRPr lang="en-US" dirty="0">
              <a:effectLst/>
              <a:latin typeface="Verdana" pitchFamily="34" charset="0"/>
            </a:endParaRPr>
          </a:p>
        </p:txBody>
      </p:sp>
      <p:sp>
        <p:nvSpPr>
          <p:cNvPr id="99331" name="Text Box 5"/>
          <p:cNvSpPr txBox="1">
            <a:spLocks noChangeArrowheads="1"/>
          </p:cNvSpPr>
          <p:nvPr/>
        </p:nvSpPr>
        <p:spPr bwMode="auto">
          <a:xfrm>
            <a:off x="533400" y="5105400"/>
            <a:ext cx="914400" cy="457200"/>
          </a:xfrm>
          <a:prstGeom prst="rect">
            <a:avLst/>
          </a:prstGeom>
          <a:noFill/>
          <a:ln w="19050">
            <a:noFill/>
            <a:miter lim="800000"/>
            <a:headEnd/>
            <a:tailEnd/>
          </a:ln>
        </p:spPr>
        <p:txBody>
          <a:bodyPr>
            <a:spAutoFit/>
          </a:bodyPr>
          <a:lstStyle/>
          <a:p>
            <a:r>
              <a:rPr lang="en-US" sz="2400" b="1">
                <a:solidFill>
                  <a:srgbClr val="FFFBDD"/>
                </a:solidFill>
              </a:rPr>
              <a:t>URL</a:t>
            </a:r>
            <a:endParaRPr lang="en-US" sz="1800">
              <a:solidFill>
                <a:srgbClr val="FFFBDD"/>
              </a:solidFill>
            </a:endParaRPr>
          </a:p>
        </p:txBody>
      </p:sp>
      <p:pic>
        <p:nvPicPr>
          <p:cNvPr id="99332" name="Picture 12" descr="evans4_3_14.jpg                                                0002EA89Macintosh HD                   ABA78158:"/>
          <p:cNvPicPr>
            <a:picLocks noChangeAspect="1" noChangeArrowheads="1"/>
          </p:cNvPicPr>
          <p:nvPr/>
        </p:nvPicPr>
        <p:blipFill>
          <a:blip r:embed="rId3" cstate="email">
            <a:extLst>
              <a:ext uri="28A0092B-C50C-407e-A947-70E740481C1C">
                <a14:useLocalDpi xmlns="" xmlns:a14="http://schemas.microsoft.com/office/drawing/2007/7/7/main"/>
              </a:ext>
            </a:extLst>
          </a:blip>
          <a:stretch>
            <a:fillRect/>
          </a:stretch>
        </p:blipFill>
        <p:spPr bwMode="auto">
          <a:xfrm>
            <a:off x="2525894" y="3505200"/>
            <a:ext cx="4320811" cy="2540000"/>
          </a:xfrm>
          <a:prstGeom prst="rect">
            <a:avLst/>
          </a:prstGeom>
          <a:noFill/>
          <a:ln w="9525">
            <a:noFill/>
            <a:miter lim="800000"/>
            <a:headEnd/>
            <a:tailEnd/>
          </a:ln>
        </p:spPr>
      </p:pic>
      <p:sp>
        <p:nvSpPr>
          <p:cNvPr id="6" name="Date Placeholder 5"/>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99334" name="Slide Number Placeholder 6"/>
          <p:cNvSpPr>
            <a:spLocks noGrp="1"/>
          </p:cNvSpPr>
          <p:nvPr>
            <p:ph type="sldNum" sz="quarter" idx="12"/>
          </p:nvPr>
        </p:nvSpPr>
        <p:spPr>
          <a:noFill/>
        </p:spPr>
        <p:txBody>
          <a:bodyPr/>
          <a:lstStyle/>
          <a:p>
            <a:fld id="{7D46E1F5-5E5C-4C69-9B95-A79A9C98D4EA}" type="slidenum">
              <a:rPr lang="en-US" smtClean="0"/>
              <a:pPr/>
              <a:t>29</a:t>
            </a:fld>
            <a:endParaRPr lang="en-US" b="1"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dirty="0"/>
              <a:t>Chapter Topics</a:t>
            </a:r>
          </a:p>
        </p:txBody>
      </p:sp>
      <p:sp>
        <p:nvSpPr>
          <p:cNvPr id="67587" name="Rectangle 3"/>
          <p:cNvSpPr>
            <a:spLocks noGrp="1" noChangeArrowheads="1"/>
          </p:cNvSpPr>
          <p:nvPr>
            <p:ph type="body" idx="1"/>
          </p:nvPr>
        </p:nvSpPr>
        <p:spPr/>
        <p:txBody>
          <a:bodyPr/>
          <a:lstStyle/>
          <a:p>
            <a:pPr eaLnBrk="1" hangingPunct="1">
              <a:defRPr/>
            </a:pPr>
            <a:r>
              <a:rPr lang="en-US" dirty="0" smtClean="0">
                <a:effectLst/>
              </a:rPr>
              <a:t>History of the Internet</a:t>
            </a:r>
          </a:p>
          <a:p>
            <a:pPr eaLnBrk="1" hangingPunct="1">
              <a:defRPr/>
            </a:pPr>
            <a:r>
              <a:rPr lang="en-US" dirty="0" smtClean="0">
                <a:effectLst/>
              </a:rPr>
              <a:t>Forms </a:t>
            </a:r>
            <a:r>
              <a:rPr lang="en-US" dirty="0">
                <a:effectLst/>
              </a:rPr>
              <a:t>of Internet communication</a:t>
            </a:r>
          </a:p>
          <a:p>
            <a:pPr eaLnBrk="1" hangingPunct="1">
              <a:defRPr/>
            </a:pPr>
            <a:r>
              <a:rPr lang="en-US" dirty="0" smtClean="0">
                <a:effectLst/>
              </a:rPr>
              <a:t>Web entertainment</a:t>
            </a:r>
            <a:endParaRPr lang="en-US" dirty="0">
              <a:effectLst/>
            </a:endParaRPr>
          </a:p>
          <a:p>
            <a:pPr eaLnBrk="1" hangingPunct="1">
              <a:defRPr/>
            </a:pPr>
            <a:r>
              <a:rPr lang="en-US" dirty="0">
                <a:effectLst/>
              </a:rPr>
              <a:t>E-commerce</a:t>
            </a:r>
          </a:p>
          <a:p>
            <a:pPr eaLnBrk="1" hangingPunct="1">
              <a:defRPr/>
            </a:pPr>
            <a:r>
              <a:rPr lang="en-US" dirty="0" smtClean="0">
                <a:effectLst/>
              </a:rPr>
              <a:t>Web browsers</a:t>
            </a:r>
            <a:endParaRPr lang="en-US" dirty="0">
              <a:effectLst/>
            </a:endParaRPr>
          </a:p>
          <a:p>
            <a:pPr eaLnBrk="1" hangingPunct="1">
              <a:defRPr/>
            </a:pPr>
            <a:r>
              <a:rPr lang="en-US" dirty="0">
                <a:effectLst/>
              </a:rPr>
              <a:t>URLs</a:t>
            </a:r>
          </a:p>
          <a:p>
            <a:pPr eaLnBrk="1" hangingPunct="1">
              <a:defRPr/>
            </a:pPr>
            <a:r>
              <a:rPr lang="en-US" dirty="0" smtClean="0">
                <a:effectLst/>
              </a:rPr>
              <a:t>Hyperlinks</a:t>
            </a:r>
          </a:p>
          <a:p>
            <a:pPr eaLnBrk="1" hangingPunct="1">
              <a:defRPr/>
            </a:pPr>
            <a:endParaRPr lang="en-US" dirty="0">
              <a:effectLst/>
            </a:endParaRP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33796" name="Slide Number Placeholder 4"/>
          <p:cNvSpPr>
            <a:spLocks noGrp="1"/>
          </p:cNvSpPr>
          <p:nvPr>
            <p:ph type="sldNum" sz="quarter" idx="12"/>
          </p:nvPr>
        </p:nvSpPr>
        <p:spPr>
          <a:noFill/>
        </p:spPr>
        <p:txBody>
          <a:bodyPr/>
          <a:lstStyle/>
          <a:p>
            <a:fld id="{43F9D350-6E91-4F0A-A9D9-B0EEADEF5E8F}" type="slidenum">
              <a:rPr lang="en-US" smtClean="0"/>
              <a:pPr/>
              <a:t>3</a:t>
            </a:fld>
            <a:endParaRPr lang="en-US" b="1"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dirty="0" smtClean="0"/>
              <a:t>Top-Level Domains</a:t>
            </a:r>
            <a:endParaRPr lang="en-US" dirty="0"/>
          </a:p>
        </p:txBody>
      </p:sp>
      <p:sp>
        <p:nvSpPr>
          <p:cNvPr id="4" name="Date Placeholder 3"/>
          <p:cNvSpPr>
            <a:spLocks noGrp="1"/>
          </p:cNvSpPr>
          <p:nvPr>
            <p:ph type="dt" sz="half"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01379" name="Slide Number Placeholder 4"/>
          <p:cNvSpPr>
            <a:spLocks noGrp="1"/>
          </p:cNvSpPr>
          <p:nvPr>
            <p:ph type="sldNum" sz="quarter" idx="12"/>
          </p:nvPr>
        </p:nvSpPr>
        <p:spPr>
          <a:noFill/>
        </p:spPr>
        <p:txBody>
          <a:bodyPr/>
          <a:lstStyle/>
          <a:p>
            <a:fld id="{B63AC123-9583-4814-B59D-92986C31638E}" type="slidenum">
              <a:rPr lang="en-US" smtClean="0"/>
              <a:pPr/>
              <a:t>30</a:t>
            </a:fld>
            <a:endParaRPr lang="en-US" b="1" smtClean="0"/>
          </a:p>
        </p:txBody>
      </p:sp>
      <p:graphicFrame>
        <p:nvGraphicFramePr>
          <p:cNvPr id="6" name="Table 5"/>
          <p:cNvGraphicFramePr>
            <a:graphicFrameLocks noGrp="1"/>
          </p:cNvGraphicFramePr>
          <p:nvPr/>
        </p:nvGraphicFramePr>
        <p:xfrm>
          <a:off x="609600" y="1524000"/>
          <a:ext cx="8077200" cy="4773203"/>
        </p:xfrm>
        <a:graphic>
          <a:graphicData uri="http://schemas.openxmlformats.org/drawingml/2006/table">
            <a:tbl>
              <a:tblPr/>
              <a:tblGrid>
                <a:gridCol w="2019300"/>
                <a:gridCol w="6057900"/>
              </a:tblGrid>
              <a:tr h="423633">
                <a:tc>
                  <a:txBody>
                    <a:bodyPr/>
                    <a:lstStyle/>
                    <a:p>
                      <a:pPr marL="0" marR="0">
                        <a:spcBef>
                          <a:spcPts val="600"/>
                        </a:spcBef>
                        <a:spcAft>
                          <a:spcPts val="600"/>
                        </a:spcAft>
                        <a:tabLst>
                          <a:tab pos="876300" algn="l"/>
                          <a:tab pos="1974850" algn="l"/>
                          <a:tab pos="3797300" algn="l"/>
                          <a:tab pos="457200" algn="l"/>
                        </a:tabLst>
                      </a:pPr>
                      <a:r>
                        <a:rPr lang="en-US" sz="1800" b="1" dirty="0">
                          <a:latin typeface="Times New Roman"/>
                          <a:ea typeface="Times New Roman"/>
                          <a:cs typeface="Times New Roman"/>
                        </a:rPr>
                        <a:t>Domain Name</a:t>
                      </a:r>
                      <a:endParaRPr lang="en-US" sz="18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800" b="1">
                          <a:latin typeface="Times New Roman"/>
                          <a:ea typeface="Times New Roman"/>
                          <a:cs typeface="Times New Roman"/>
                        </a:rPr>
                        <a:t>Who Can Use the Domain Name</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866">
                <a:tc>
                  <a:txBody>
                    <a:bodyPr/>
                    <a:lstStyle/>
                    <a:p>
                      <a:pPr marL="0" marR="0">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.biz</a:t>
                      </a:r>
                      <a:endParaRPr lang="en-US" sz="18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Businesses</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.com</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Originally for commercial sites but can be used by anyone now</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a:t>
                      </a:r>
                      <a:r>
                        <a:rPr lang="en-US" sz="1800" dirty="0" err="1">
                          <a:latin typeface="Times New Roman"/>
                          <a:ea typeface="Times New Roman"/>
                          <a:cs typeface="Times New Roman"/>
                        </a:rPr>
                        <a:t>edu</a:t>
                      </a:r>
                      <a:endParaRPr lang="en-US" sz="18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Degree-granting institutions</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.gov</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United States government</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.info</a:t>
                      </a:r>
                      <a:endParaRPr lang="en-US" sz="18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Information service providers</a:t>
                      </a:r>
                      <a:endParaRPr lang="en-US" sz="18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.int</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Limited to organizations, offices, and programs that are sanctioned by a treaty between two or more nations</a:t>
                      </a:r>
                      <a:endParaRPr lang="en-US" sz="18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.mil</a:t>
                      </a:r>
                      <a:endParaRPr lang="en-US" sz="18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United States military</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.name</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Individuals</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.net</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Originally for networking organizations but no longer restricted</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.org</a:t>
                      </a:r>
                      <a:endParaRPr lang="en-US" sz="18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Organizations (often nonprofits)</a:t>
                      </a:r>
                      <a:endParaRPr lang="en-US" sz="18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Line 3"/>
          <p:cNvSpPr>
            <a:spLocks noChangeShapeType="1"/>
          </p:cNvSpPr>
          <p:nvPr/>
        </p:nvSpPr>
        <p:spPr bwMode="auto">
          <a:xfrm flipH="1" flipV="1">
            <a:off x="1066800" y="4648200"/>
            <a:ext cx="152400" cy="381000"/>
          </a:xfrm>
          <a:prstGeom prst="line">
            <a:avLst/>
          </a:prstGeom>
          <a:noFill/>
          <a:ln w="57150">
            <a:solidFill>
              <a:schemeClr val="bg1"/>
            </a:solidFill>
            <a:round/>
            <a:headEnd/>
            <a:tailEnd type="stealth" w="lg" len="lg"/>
          </a:ln>
        </p:spPr>
        <p:txBody>
          <a:bodyPr/>
          <a:lstStyle/>
          <a:p>
            <a:endParaRPr lang="en-US"/>
          </a:p>
        </p:txBody>
      </p:sp>
      <p:sp>
        <p:nvSpPr>
          <p:cNvPr id="104452" name="Rectangle 4"/>
          <p:cNvSpPr>
            <a:spLocks noGrp="1" noChangeArrowheads="1"/>
          </p:cNvSpPr>
          <p:nvPr>
            <p:ph type="title"/>
          </p:nvPr>
        </p:nvSpPr>
        <p:spPr/>
        <p:txBody>
          <a:bodyPr/>
          <a:lstStyle/>
          <a:p>
            <a:pPr eaLnBrk="1" hangingPunct="1">
              <a:defRPr/>
            </a:pPr>
            <a:r>
              <a:rPr lang="en-US" dirty="0"/>
              <a:t>Hyperlinks </a:t>
            </a:r>
          </a:p>
        </p:txBody>
      </p:sp>
      <p:sp>
        <p:nvSpPr>
          <p:cNvPr id="5" name="Date Placeholder 4"/>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05477" name="Slide Number Placeholder 5"/>
          <p:cNvSpPr>
            <a:spLocks noGrp="1"/>
          </p:cNvSpPr>
          <p:nvPr>
            <p:ph type="sldNum" sz="quarter" idx="12"/>
          </p:nvPr>
        </p:nvSpPr>
        <p:spPr>
          <a:noFill/>
        </p:spPr>
        <p:txBody>
          <a:bodyPr/>
          <a:lstStyle/>
          <a:p>
            <a:fld id="{624AAE26-4B10-4C5E-B220-75AF1A083411}" type="slidenum">
              <a:rPr lang="en-US" smtClean="0"/>
              <a:pPr/>
              <a:t>31</a:t>
            </a:fld>
            <a:endParaRPr lang="en-US" b="1" dirty="0" smtClean="0"/>
          </a:p>
        </p:txBody>
      </p:sp>
      <p:pic>
        <p:nvPicPr>
          <p:cNvPr id="2" name="Picture 1"/>
          <p:cNvPicPr>
            <a:picLocks noChangeAspect="1"/>
          </p:cNvPicPr>
          <p:nvPr/>
        </p:nvPicPr>
        <p:blipFill>
          <a:blip r:embed="rId3" cstate="email">
            <a:extLst>
              <a:ext uri="28A0092B-C50C-407e-A947-70E740481C1C">
                <a14:useLocalDpi xmlns="" xmlns:a14="http://schemas.microsoft.com/office/drawing/2007/7/7/main"/>
              </a:ext>
            </a:extLst>
          </a:blip>
          <a:stretch>
            <a:fillRect/>
          </a:stretch>
        </p:blipFill>
        <p:spPr>
          <a:xfrm>
            <a:off x="1600200" y="1447800"/>
            <a:ext cx="5486400" cy="447775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dirty="0" smtClean="0"/>
              <a:t>Favorites and Bookmarks</a:t>
            </a:r>
            <a:endParaRPr lang="en-US" dirty="0"/>
          </a:p>
        </p:txBody>
      </p:sp>
      <p:sp>
        <p:nvSpPr>
          <p:cNvPr id="106499" name="Rectangle 3"/>
          <p:cNvSpPr>
            <a:spLocks noGrp="1" noChangeArrowheads="1"/>
          </p:cNvSpPr>
          <p:nvPr>
            <p:ph idx="1"/>
          </p:nvPr>
        </p:nvSpPr>
        <p:spPr/>
        <p:txBody>
          <a:bodyPr/>
          <a:lstStyle/>
          <a:p>
            <a:pPr eaLnBrk="1" hangingPunct="1">
              <a:lnSpc>
                <a:spcPct val="90000"/>
              </a:lnSpc>
            </a:pPr>
            <a:r>
              <a:rPr lang="en-US" dirty="0" smtClean="0">
                <a:effectLst/>
              </a:rPr>
              <a:t>Allow you to return to Web pages</a:t>
            </a:r>
          </a:p>
          <a:p>
            <a:pPr lvl="1" eaLnBrk="1" hangingPunct="1">
              <a:lnSpc>
                <a:spcPct val="90000"/>
              </a:lnSpc>
            </a:pPr>
            <a:r>
              <a:rPr lang="en-US" dirty="0" smtClean="0">
                <a:effectLst/>
              </a:rPr>
              <a:t>Favorites (Internet Explorer and Safari)</a:t>
            </a:r>
          </a:p>
          <a:p>
            <a:pPr lvl="1" eaLnBrk="1" hangingPunct="1">
              <a:lnSpc>
                <a:spcPct val="90000"/>
              </a:lnSpc>
            </a:pPr>
            <a:r>
              <a:rPr lang="en-US" dirty="0" smtClean="0">
                <a:effectLst/>
              </a:rPr>
              <a:t>Bookmarks (Firefox and Google Chrome)</a:t>
            </a:r>
          </a:p>
          <a:p>
            <a:pPr eaLnBrk="1" hangingPunct="1">
              <a:lnSpc>
                <a:spcPct val="90000"/>
              </a:lnSpc>
            </a:pPr>
            <a:r>
              <a:rPr lang="en-US" dirty="0" smtClean="0">
                <a:effectLst/>
              </a:rPr>
              <a:t>Stay up to date</a:t>
            </a:r>
          </a:p>
          <a:p>
            <a:pPr lvl="1" eaLnBrk="1" hangingPunct="1">
              <a:lnSpc>
                <a:spcPct val="90000"/>
              </a:lnSpc>
            </a:pPr>
            <a:r>
              <a:rPr lang="en-US" dirty="0" smtClean="0">
                <a:effectLst/>
              </a:rPr>
              <a:t>Live </a:t>
            </a:r>
            <a:r>
              <a:rPr lang="en-US" dirty="0">
                <a:effectLst/>
              </a:rPr>
              <a:t>b</a:t>
            </a:r>
            <a:r>
              <a:rPr lang="en-US" dirty="0" smtClean="0">
                <a:effectLst/>
              </a:rPr>
              <a:t>ookmarks (Firefox)</a:t>
            </a:r>
          </a:p>
          <a:p>
            <a:pPr eaLnBrk="1" hangingPunct="1">
              <a:lnSpc>
                <a:spcPct val="90000"/>
              </a:lnSpc>
            </a:pPr>
            <a:r>
              <a:rPr lang="en-US" dirty="0" smtClean="0">
                <a:effectLst/>
              </a:rPr>
              <a:t>Organize and share</a:t>
            </a:r>
          </a:p>
          <a:p>
            <a:pPr lvl="1" eaLnBrk="1" hangingPunct="1">
              <a:lnSpc>
                <a:spcPct val="90000"/>
              </a:lnSpc>
            </a:pPr>
            <a:r>
              <a:rPr lang="en-US" dirty="0" smtClean="0">
                <a:effectLst/>
              </a:rPr>
              <a:t>Social bookmarking sites</a:t>
            </a:r>
          </a:p>
          <a:p>
            <a:pPr eaLnBrk="1" hangingPunct="1">
              <a:lnSpc>
                <a:spcPct val="90000"/>
              </a:lnSpc>
            </a:pPr>
            <a:endParaRPr lang="en-US" dirty="0" smtClean="0">
              <a:effectLst/>
            </a:endParaRPr>
          </a:p>
          <a:p>
            <a:pPr lvl="1" eaLnBrk="1" hangingPunct="1">
              <a:lnSpc>
                <a:spcPct val="90000"/>
              </a:lnSpc>
              <a:buNone/>
            </a:pPr>
            <a:r>
              <a:rPr lang="en-US" dirty="0" smtClean="0">
                <a:effectLst/>
              </a:rPr>
              <a:t>	 </a:t>
            </a:r>
          </a:p>
          <a:p>
            <a:pPr eaLnBrk="1" hangingPunct="1">
              <a:lnSpc>
                <a:spcPct val="90000"/>
              </a:lnSpc>
            </a:pPr>
            <a:endParaRPr lang="en-US" dirty="0" smtClean="0">
              <a:effectLst/>
            </a:endParaRPr>
          </a:p>
          <a:p>
            <a:pPr eaLnBrk="1" hangingPunct="1">
              <a:lnSpc>
                <a:spcPct val="90000"/>
              </a:lnSpc>
            </a:pPr>
            <a:endParaRPr lang="en-US" dirty="0" smtClean="0">
              <a:effectLst/>
            </a:endParaRPr>
          </a:p>
        </p:txBody>
      </p:sp>
      <p:sp>
        <p:nvSpPr>
          <p:cNvPr id="7" name="Date Placeholder 4"/>
          <p:cNvSpPr txBox="1">
            <a:spLocks/>
          </p:cNvSpPr>
          <p:nvPr/>
        </p:nvSpPr>
        <p:spPr>
          <a:xfrm>
            <a:off x="457200" y="6477000"/>
            <a:ext cx="4419600" cy="152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chemeClr val="tx2"/>
                </a:solidFill>
                <a:effectLst/>
                <a:uLnTx/>
                <a:uFillTx/>
                <a:latin typeface="Arial" charset="0"/>
                <a:ea typeface="+mn-ea"/>
                <a:cs typeface="+mn-cs"/>
              </a:rPr>
              <a:t>Copyright © 2011 Pearson Education, Inc. Publishing as Prentice Hall</a:t>
            </a:r>
            <a:endParaRPr kumimoji="0" lang="en-US" sz="1050" b="0" i="0" u="none" strike="noStrike" kern="1200" cap="none" spc="0" normalizeH="0" baseline="0" noProof="0" dirty="0">
              <a:ln>
                <a:noFill/>
              </a:ln>
              <a:solidFill>
                <a:srgbClr val="FFFBDD"/>
              </a:solidFill>
              <a:effectLst/>
              <a:uLnTx/>
              <a:uFillTx/>
              <a:latin typeface="Arial" charset="0"/>
              <a:ea typeface="+mn-ea"/>
              <a:cs typeface="+mn-cs"/>
            </a:endParaRPr>
          </a:p>
        </p:txBody>
      </p:sp>
      <p:sp>
        <p:nvSpPr>
          <p:cNvPr id="8" name="Slide Number Placeholder 5"/>
          <p:cNvSpPr txBox="1">
            <a:spLocks/>
          </p:cNvSpPr>
          <p:nvPr/>
        </p:nvSpPr>
        <p:spPr>
          <a:xfrm>
            <a:off x="6553200" y="6477000"/>
            <a:ext cx="2133600" cy="244475"/>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4AAE26-4B10-4C5E-B220-75AF1A083411}" type="slidenum">
              <a:rPr kumimoji="0" lang="en-US" sz="1400" b="0" i="0" u="none" strike="noStrike" kern="1200" cap="none" spc="0" normalizeH="0" baseline="0" noProof="0" smtClean="0">
                <a:ln>
                  <a:noFill/>
                </a:ln>
                <a:solidFill>
                  <a:schemeClr val="tx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1" i="0" u="none" strike="noStrike" kern="1200" cap="none" spc="0" normalizeH="0" baseline="0" noProof="0" dirty="0" smtClean="0">
              <a:ln>
                <a:noFill/>
              </a:ln>
              <a:solidFill>
                <a:schemeClr val="tx2"/>
              </a:solidFill>
              <a:effectLst/>
              <a:uLnTx/>
              <a:uFillTx/>
              <a:latin typeface="Arial" charset="0"/>
              <a:ea typeface="+mn-ea"/>
              <a:cs typeface="+mn-cs"/>
            </a:endParaRPr>
          </a:p>
        </p:txBody>
      </p:sp>
      <p:sp>
        <p:nvSpPr>
          <p:cNvPr id="9" name="Slide Number Placeholder 8"/>
          <p:cNvSpPr>
            <a:spLocks noGrp="1"/>
          </p:cNvSpPr>
          <p:nvPr>
            <p:ph type="sldNum" sz="quarter" idx="12"/>
          </p:nvPr>
        </p:nvSpPr>
        <p:spPr/>
        <p:txBody>
          <a:bodyPr/>
          <a:lstStyle/>
          <a:p>
            <a:pPr>
              <a:defRPr/>
            </a:pPr>
            <a:fld id="{6FBF4D64-29DE-4212-89E4-1C0D35712D9F}" type="slidenum">
              <a:rPr lang="en-US" smtClean="0"/>
              <a:pPr>
                <a:defRPr/>
              </a:pPr>
              <a:t>32</a:t>
            </a:fld>
            <a:endParaRPr lang="en-US" b="1"/>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457200"/>
            <a:ext cx="8229600" cy="1417638"/>
          </a:xfrm>
        </p:spPr>
        <p:txBody>
          <a:bodyPr/>
          <a:lstStyle/>
          <a:p>
            <a:pPr eaLnBrk="1" hangingPunct="1">
              <a:defRPr/>
            </a:pPr>
            <a:r>
              <a:rPr lang="en-US" sz="3600" dirty="0" smtClean="0"/>
              <a:t>Popular Search Sites</a:t>
            </a:r>
            <a:endParaRPr lang="en-US" sz="3600" dirty="0"/>
          </a:p>
        </p:txBody>
      </p:sp>
      <p:sp>
        <p:nvSpPr>
          <p:cNvPr id="5" name="Date Placeholder 4"/>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11621" name="Slide Number Placeholder 5"/>
          <p:cNvSpPr>
            <a:spLocks noGrp="1"/>
          </p:cNvSpPr>
          <p:nvPr>
            <p:ph type="sldNum" sz="quarter" idx="12"/>
          </p:nvPr>
        </p:nvSpPr>
        <p:spPr>
          <a:noFill/>
        </p:spPr>
        <p:txBody>
          <a:bodyPr/>
          <a:lstStyle/>
          <a:p>
            <a:fld id="{EA6EF78E-0C3B-4BD7-9202-426667F313C8}" type="slidenum">
              <a:rPr lang="en-US" smtClean="0"/>
              <a:pPr/>
              <a:t>33</a:t>
            </a:fld>
            <a:endParaRPr lang="en-US" b="1" smtClean="0"/>
          </a:p>
        </p:txBody>
      </p:sp>
      <p:graphicFrame>
        <p:nvGraphicFramePr>
          <p:cNvPr id="7" name="Table 6"/>
          <p:cNvGraphicFramePr>
            <a:graphicFrameLocks noGrp="1"/>
          </p:cNvGraphicFramePr>
          <p:nvPr/>
        </p:nvGraphicFramePr>
        <p:xfrm>
          <a:off x="457200" y="609600"/>
          <a:ext cx="8077200" cy="5939677"/>
        </p:xfrm>
        <a:graphic>
          <a:graphicData uri="http://schemas.openxmlformats.org/drawingml/2006/table">
            <a:tbl>
              <a:tblPr/>
              <a:tblGrid>
                <a:gridCol w="1550570"/>
                <a:gridCol w="2378265"/>
                <a:gridCol w="4148365"/>
              </a:tblGrid>
              <a:tr h="457200">
                <a:tc>
                  <a:txBody>
                    <a:bodyPr/>
                    <a:lstStyle/>
                    <a:p>
                      <a:pPr marL="0" marR="0">
                        <a:spcBef>
                          <a:spcPts val="600"/>
                        </a:spcBef>
                        <a:spcAft>
                          <a:spcPts val="600"/>
                        </a:spcAft>
                        <a:tabLst>
                          <a:tab pos="876300" algn="l"/>
                          <a:tab pos="1974850" algn="l"/>
                          <a:tab pos="3797300" algn="l"/>
                          <a:tab pos="457200" algn="l"/>
                        </a:tabLst>
                      </a:pPr>
                      <a:r>
                        <a:rPr lang="en-US" sz="1400" dirty="0">
                          <a:latin typeface="Times New Roman"/>
                          <a:ea typeface="Times New Roman"/>
                          <a:cs typeface="Times New Roman"/>
                        </a:rPr>
                        <a:t>AltaVista</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b="1" dirty="0">
                          <a:latin typeface="Times New Roman"/>
                          <a:ea typeface="Times New Roman"/>
                          <a:cs typeface="Times New Roman"/>
                        </a:rPr>
                        <a:t>www.altavista.com</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Keyword search engine</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71">
                <a:tc>
                  <a:txBody>
                    <a:bodyPr/>
                    <a:lstStyle/>
                    <a:p>
                      <a:pPr marL="0" marR="0">
                        <a:spcBef>
                          <a:spcPts val="600"/>
                        </a:spcBef>
                        <a:spcAft>
                          <a:spcPts val="600"/>
                        </a:spcAft>
                        <a:tabLst>
                          <a:tab pos="876300" algn="l"/>
                          <a:tab pos="1974850" algn="l"/>
                          <a:tab pos="3797300" algn="l"/>
                          <a:tab pos="457200" algn="l"/>
                        </a:tabLst>
                      </a:pPr>
                      <a:r>
                        <a:rPr lang="en-US" sz="1400" dirty="0" smtClean="0">
                          <a:latin typeface="Times New Roman"/>
                          <a:ea typeface="Times New Roman"/>
                          <a:cs typeface="Times New Roman"/>
                        </a:rPr>
                        <a:t>Yippy</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b="1" dirty="0" smtClean="0">
                          <a:latin typeface="Times New Roman"/>
                          <a:ea typeface="Times New Roman"/>
                          <a:cs typeface="Times New Roman"/>
                          <a:hlinkClick r:id="rId3"/>
                        </a:rPr>
                        <a:t>www.yippy.com</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Keyword search engine that groups similar results into clusters</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506">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ChaCha</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b="1">
                          <a:latin typeface="Times New Roman"/>
                          <a:ea typeface="Times New Roman"/>
                          <a:cs typeface="Times New Roman"/>
                        </a:rPr>
                        <a:t>www.chacha.com</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dirty="0">
                          <a:latin typeface="Times New Roman"/>
                          <a:ea typeface="Times New Roman"/>
                          <a:cs typeface="Times New Roman"/>
                        </a:rPr>
                        <a:t>Don’t like your search results? This site lets you chat with a real live professional guide who helps you search, and it’s free of charge.</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71">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Complete-Planet</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b="1">
                          <a:latin typeface="Times New Roman"/>
                          <a:ea typeface="Times New Roman"/>
                          <a:cs typeface="Times New Roman"/>
                        </a:rPr>
                        <a:t>www.completeplanet.com</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dirty="0">
                          <a:latin typeface="Times New Roman"/>
                          <a:ea typeface="Times New Roman"/>
                          <a:cs typeface="Times New Roman"/>
                        </a:rPr>
                        <a:t>Deep Web directory that searches databases not normally searched by typical search engines</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71">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Dogpile</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b="1" dirty="0">
                          <a:latin typeface="Times New Roman"/>
                          <a:ea typeface="Times New Roman"/>
                          <a:cs typeface="Times New Roman"/>
                          <a:hlinkClick r:id="rId4"/>
                        </a:rPr>
                        <a:t>www.dogpile.com</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Metasearch engine that searches Google, Yahoo!, MSN Search, and Ask</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81">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Excite</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b="1">
                          <a:latin typeface="Times New Roman"/>
                          <a:ea typeface="Times New Roman"/>
                          <a:cs typeface="Times New Roman"/>
                        </a:rPr>
                        <a:t>www.excite.com</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Portal with keyword search capabilities</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71">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InfoMine</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b="1" dirty="0">
                          <a:latin typeface="Times New Roman"/>
                          <a:ea typeface="Times New Roman"/>
                          <a:cs typeface="Times New Roman"/>
                        </a:rPr>
                        <a:t>www.infomine.com</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Subject directory of academic resources with keyword search engine capabilities</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506">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Rollyo</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b="1">
                          <a:latin typeface="Times New Roman"/>
                          <a:ea typeface="Times New Roman"/>
                          <a:cs typeface="Times New Roman"/>
                        </a:rPr>
                        <a:t>www.rollyo.com</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dirty="0">
                          <a:latin typeface="Times New Roman"/>
                          <a:ea typeface="Times New Roman"/>
                          <a:cs typeface="Times New Roman"/>
                        </a:rPr>
                        <a:t>Short for Roll Your Own Search Engine. Basically, this site lets you create your own search engine (</a:t>
                      </a:r>
                      <a:r>
                        <a:rPr lang="en-US" sz="1400" dirty="0" err="1">
                          <a:latin typeface="Times New Roman"/>
                          <a:ea typeface="Times New Roman"/>
                          <a:cs typeface="Times New Roman"/>
                        </a:rPr>
                        <a:t>searchroll</a:t>
                      </a:r>
                      <a:r>
                        <a:rPr lang="en-US" sz="1400" dirty="0">
                          <a:latin typeface="Times New Roman"/>
                          <a:ea typeface="Times New Roman"/>
                          <a:cs typeface="Times New Roman"/>
                        </a:rPr>
                        <a:t>) that searches just the sites you want it to search.</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71">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Open Directory Project</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b="1">
                          <a:latin typeface="Times New Roman"/>
                          <a:ea typeface="Times New Roman"/>
                          <a:cs typeface="Times New Roman"/>
                        </a:rPr>
                        <a:t>www.dmoz.org</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dirty="0">
                          <a:latin typeface="Times New Roman"/>
                          <a:ea typeface="Times New Roman"/>
                          <a:cs typeface="Times New Roman"/>
                        </a:rPr>
                        <a:t>Subject directory with keyword search capabilities</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71">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Stumbleupon</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b="1">
                          <a:latin typeface="Times New Roman"/>
                          <a:ea typeface="Times New Roman"/>
                          <a:cs typeface="Times New Roman"/>
                        </a:rPr>
                        <a:t>www.stumbleupon.com</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dirty="0">
                          <a:latin typeface="Times New Roman"/>
                          <a:ea typeface="Times New Roman"/>
                          <a:cs typeface="Times New Roman"/>
                        </a:rPr>
                        <a:t>Lets you rate pages thumbs up or thumbs down. As it learns your preferences, your search results improve.</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186">
                <a:tc>
                  <a:txBody>
                    <a:bodyPr/>
                    <a:lstStyle/>
                    <a:p>
                      <a:pPr marL="0" marR="0">
                        <a:spcBef>
                          <a:spcPts val="600"/>
                        </a:spcBef>
                        <a:spcAft>
                          <a:spcPts val="600"/>
                        </a:spcAft>
                        <a:tabLst>
                          <a:tab pos="876300" algn="l"/>
                          <a:tab pos="1974850" algn="l"/>
                          <a:tab pos="3797300" algn="l"/>
                          <a:tab pos="457200" algn="l"/>
                        </a:tabLst>
                      </a:pPr>
                      <a:r>
                        <a:rPr lang="en-US" sz="1400">
                          <a:latin typeface="Times New Roman"/>
                          <a:ea typeface="Times New Roman"/>
                          <a:cs typeface="Times New Roman"/>
                        </a:rPr>
                        <a:t>Technorati</a:t>
                      </a:r>
                      <a:endParaRPr lang="en-US" sz="140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b="1" dirty="0">
                          <a:latin typeface="Times New Roman"/>
                          <a:ea typeface="Times New Roman"/>
                          <a:cs typeface="Times New Roman"/>
                        </a:rPr>
                        <a:t>www.technorati.com</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dirty="0">
                          <a:latin typeface="Times New Roman"/>
                          <a:ea typeface="Times New Roman"/>
                          <a:cs typeface="Times New Roman"/>
                        </a:rPr>
                        <a:t>A great search engine for blog content</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186">
                <a:tc>
                  <a:txBody>
                    <a:bodyPr/>
                    <a:lstStyle/>
                    <a:p>
                      <a:pPr marL="0" marR="0">
                        <a:spcBef>
                          <a:spcPts val="600"/>
                        </a:spcBef>
                        <a:spcAft>
                          <a:spcPts val="600"/>
                        </a:spcAft>
                        <a:tabLst>
                          <a:tab pos="876300" algn="l"/>
                          <a:tab pos="1974850" algn="l"/>
                          <a:tab pos="3797300" algn="l"/>
                          <a:tab pos="457200" algn="l"/>
                        </a:tabLst>
                      </a:pPr>
                      <a:r>
                        <a:rPr lang="en-US" sz="1400" dirty="0" smtClean="0">
                          <a:latin typeface="Palatino"/>
                          <a:ea typeface="Times New Roman"/>
                          <a:cs typeface="Times New Roman"/>
                        </a:rPr>
                        <a:t>Wolfram Alpha</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dirty="0" smtClean="0">
                          <a:latin typeface="Palatino"/>
                          <a:ea typeface="Times New Roman"/>
                          <a:cs typeface="Times New Roman"/>
                          <a:hlinkClick r:id="rId5"/>
                        </a:rPr>
                        <a:t>www.wolframalpha.com/</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1400" dirty="0" smtClean="0">
                          <a:latin typeface="Palatino"/>
                          <a:ea typeface="Times New Roman"/>
                          <a:cs typeface="Times New Roman"/>
                        </a:rPr>
                        <a:t>Computational knowledge engine</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186">
                <a:tc gridSpan="3">
                  <a:txBody>
                    <a:bodyPr/>
                    <a:lstStyle/>
                    <a:p>
                      <a:pPr marL="0" marR="0">
                        <a:spcBef>
                          <a:spcPts val="600"/>
                        </a:spcBef>
                        <a:spcAft>
                          <a:spcPts val="600"/>
                        </a:spcAft>
                        <a:tabLst>
                          <a:tab pos="876300" algn="l"/>
                          <a:tab pos="1974850" algn="l"/>
                          <a:tab pos="3797300" algn="l"/>
                          <a:tab pos="457200" algn="l"/>
                        </a:tabLst>
                      </a:pPr>
                      <a:r>
                        <a:rPr lang="en-US" sz="1400" dirty="0" smtClean="0">
                          <a:latin typeface="Palatino"/>
                          <a:ea typeface="Times New Roman"/>
                          <a:cs typeface="Times New Roman"/>
                          <a:hlinkClick r:id="rId6"/>
                        </a:rPr>
                        <a:t>Some great Web sites for finding information</a:t>
                      </a: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600"/>
                        </a:spcBef>
                        <a:spcAft>
                          <a:spcPts val="600"/>
                        </a:spcAft>
                        <a:tabLst>
                          <a:tab pos="876300" algn="l"/>
                          <a:tab pos="1974850" algn="l"/>
                          <a:tab pos="3797300" algn="l"/>
                          <a:tab pos="457200" algn="l"/>
                        </a:tabLst>
                      </a:pP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600"/>
                        </a:spcBef>
                        <a:spcAft>
                          <a:spcPts val="600"/>
                        </a:spcAft>
                        <a:tabLst>
                          <a:tab pos="876300" algn="l"/>
                          <a:tab pos="1974850" algn="l"/>
                          <a:tab pos="3797300" algn="l"/>
                          <a:tab pos="457200" algn="l"/>
                        </a:tabLst>
                      </a:pPr>
                      <a:endParaRPr lang="en-US" sz="1400" dirty="0">
                        <a:latin typeface="Palatino"/>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dirty="0"/>
              <a:t>Search Engines</a:t>
            </a:r>
            <a:endParaRPr lang="en-US" sz="4000" dirty="0"/>
          </a:p>
        </p:txBody>
      </p:sp>
      <p:sp>
        <p:nvSpPr>
          <p:cNvPr id="108547" name="Rectangle 3"/>
          <p:cNvSpPr>
            <a:spLocks noGrp="1" noChangeArrowheads="1"/>
          </p:cNvSpPr>
          <p:nvPr>
            <p:ph type="body" sz="half" idx="1"/>
          </p:nvPr>
        </p:nvSpPr>
        <p:spPr>
          <a:xfrm>
            <a:off x="457200" y="1371600"/>
            <a:ext cx="8077200" cy="4343400"/>
          </a:xfrm>
        </p:spPr>
        <p:txBody>
          <a:bodyPr/>
          <a:lstStyle/>
          <a:p>
            <a:pPr eaLnBrk="1" hangingPunct="1">
              <a:defRPr/>
            </a:pPr>
            <a:r>
              <a:rPr lang="en-US" dirty="0">
                <a:effectLst/>
              </a:rPr>
              <a:t>User keys word or phrase </a:t>
            </a:r>
            <a:r>
              <a:rPr lang="en-US" dirty="0" smtClean="0">
                <a:effectLst/>
              </a:rPr>
              <a:t>into </a:t>
            </a:r>
            <a:r>
              <a:rPr lang="en-US" dirty="0">
                <a:effectLst/>
              </a:rPr>
              <a:t>search box</a:t>
            </a:r>
          </a:p>
          <a:p>
            <a:pPr eaLnBrk="1" hangingPunct="1">
              <a:defRPr/>
            </a:pPr>
            <a:r>
              <a:rPr lang="en-US" dirty="0" smtClean="0">
                <a:effectLst/>
              </a:rPr>
              <a:t>Spider </a:t>
            </a:r>
            <a:r>
              <a:rPr lang="en-US" dirty="0">
                <a:effectLst/>
              </a:rPr>
              <a:t>or </a:t>
            </a:r>
            <a:r>
              <a:rPr lang="en-US" dirty="0" smtClean="0">
                <a:effectLst/>
              </a:rPr>
              <a:t>Web crawler </a:t>
            </a:r>
            <a:r>
              <a:rPr lang="en-US" dirty="0">
                <a:effectLst/>
              </a:rPr>
              <a:t>program scans Web pages</a:t>
            </a:r>
          </a:p>
          <a:p>
            <a:pPr eaLnBrk="1" hangingPunct="1">
              <a:defRPr/>
            </a:pPr>
            <a:r>
              <a:rPr lang="en-US" dirty="0">
                <a:effectLst/>
              </a:rPr>
              <a:t>Results are indexed and sent to the </a:t>
            </a:r>
            <a:r>
              <a:rPr lang="en-US" dirty="0" smtClean="0">
                <a:effectLst/>
              </a:rPr>
              <a:t>client</a:t>
            </a:r>
          </a:p>
          <a:p>
            <a:pPr eaLnBrk="1" hangingPunct="1">
              <a:defRPr/>
            </a:pPr>
            <a:r>
              <a:rPr lang="en-US" dirty="0" smtClean="0">
                <a:effectLst/>
              </a:rPr>
              <a:t>Different engines produce different hit lists</a:t>
            </a:r>
          </a:p>
          <a:p>
            <a:pPr eaLnBrk="1" hangingPunct="1">
              <a:defRPr/>
            </a:pPr>
            <a:r>
              <a:rPr lang="en-US" dirty="0" smtClean="0">
                <a:effectLst/>
              </a:rPr>
              <a:t>Multimedia search functionality is also available</a:t>
            </a:r>
          </a:p>
        </p:txBody>
      </p:sp>
      <p:sp>
        <p:nvSpPr>
          <p:cNvPr id="5"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solidFill>
                <a:srgbClr val="FFFBDD"/>
              </a:solidFill>
            </a:endParaRPr>
          </a:p>
        </p:txBody>
      </p:sp>
      <p:sp>
        <p:nvSpPr>
          <p:cNvPr id="109573" name="Slide Number Placeholder 5"/>
          <p:cNvSpPr>
            <a:spLocks noGrp="1"/>
          </p:cNvSpPr>
          <p:nvPr>
            <p:ph type="sldNum" sz="quarter" idx="12"/>
          </p:nvPr>
        </p:nvSpPr>
        <p:spPr>
          <a:noFill/>
        </p:spPr>
        <p:txBody>
          <a:bodyPr/>
          <a:lstStyle/>
          <a:p>
            <a:fld id="{FDAB313B-4E88-49D0-A82D-BD6DE400EBEE}" type="slidenum">
              <a:rPr lang="en-US" smtClean="0"/>
              <a:pPr/>
              <a:t>34</a:t>
            </a:fld>
            <a:endParaRPr lang="en-US" b="1"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dirty="0" smtClean="0"/>
              <a:t>Improve Search Results</a:t>
            </a:r>
            <a:endParaRPr lang="en-US" dirty="0"/>
          </a:p>
        </p:txBody>
      </p:sp>
      <p:sp>
        <p:nvSpPr>
          <p:cNvPr id="114691" name="Rectangle 3"/>
          <p:cNvSpPr>
            <a:spLocks noGrp="1" noChangeArrowheads="1"/>
          </p:cNvSpPr>
          <p:nvPr>
            <p:ph type="body" idx="1"/>
          </p:nvPr>
        </p:nvSpPr>
        <p:spPr>
          <a:xfrm>
            <a:off x="457200" y="1600200"/>
            <a:ext cx="8229600" cy="4297363"/>
          </a:xfrm>
        </p:spPr>
        <p:txBody>
          <a:bodyPr/>
          <a:lstStyle/>
          <a:p>
            <a:pPr eaLnBrk="1" hangingPunct="1">
              <a:defRPr/>
            </a:pPr>
            <a:r>
              <a:rPr lang="en-US" dirty="0" smtClean="0">
                <a:effectLst/>
                <a:cs typeface="Helvetica" charset="0"/>
              </a:rPr>
              <a:t>Place quotation marks around keywords</a:t>
            </a:r>
          </a:p>
          <a:p>
            <a:pPr eaLnBrk="1" hangingPunct="1">
              <a:defRPr/>
            </a:pPr>
            <a:r>
              <a:rPr lang="en-US" dirty="0" smtClean="0">
                <a:effectLst/>
                <a:cs typeface="Helvetica" charset="0"/>
              </a:rPr>
              <a:t>Search within a specific Web site</a:t>
            </a:r>
          </a:p>
          <a:p>
            <a:pPr eaLnBrk="1" hangingPunct="1">
              <a:defRPr/>
            </a:pPr>
            <a:r>
              <a:rPr lang="en-US" dirty="0" smtClean="0">
                <a:effectLst/>
                <a:cs typeface="Helvetica" charset="0"/>
              </a:rPr>
              <a:t>Enter wildcard symbols </a:t>
            </a:r>
          </a:p>
          <a:p>
            <a:pPr eaLnBrk="1" hangingPunct="1">
              <a:defRPr/>
            </a:pPr>
            <a:r>
              <a:rPr lang="en-US" dirty="0" smtClean="0">
                <a:effectLst/>
                <a:cs typeface="Helvetica" charset="0"/>
              </a:rPr>
              <a:t>Use the advanced search form</a:t>
            </a:r>
          </a:p>
        </p:txBody>
      </p:sp>
      <p:sp>
        <p:nvSpPr>
          <p:cNvPr id="5" name="Date Placeholder 4"/>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13669" name="Slide Number Placeholder 5"/>
          <p:cNvSpPr>
            <a:spLocks noGrp="1"/>
          </p:cNvSpPr>
          <p:nvPr>
            <p:ph type="sldNum" sz="quarter" idx="12"/>
          </p:nvPr>
        </p:nvSpPr>
        <p:spPr>
          <a:noFill/>
        </p:spPr>
        <p:txBody>
          <a:bodyPr/>
          <a:lstStyle/>
          <a:p>
            <a:fld id="{33C6DE9C-867C-4D92-82BF-9A4E72F7E03F}" type="slidenum">
              <a:rPr lang="en-US" smtClean="0"/>
              <a:pPr/>
              <a:t>35</a:t>
            </a:fld>
            <a:endParaRPr lang="en-US" b="1"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defRPr/>
            </a:pPr>
            <a:r>
              <a:rPr lang="en-US" dirty="0" smtClean="0"/>
              <a:t>What Can You Borrow</a:t>
            </a:r>
            <a:br>
              <a:rPr lang="en-US" dirty="0" smtClean="0"/>
            </a:br>
            <a:r>
              <a:rPr lang="en-US" dirty="0" smtClean="0"/>
              <a:t>from the Web?</a:t>
            </a:r>
            <a:endParaRPr lang="en-US" dirty="0"/>
          </a:p>
        </p:txBody>
      </p:sp>
      <p:sp>
        <p:nvSpPr>
          <p:cNvPr id="280579" name="Rectangle 3"/>
          <p:cNvSpPr>
            <a:spLocks noGrp="1" noChangeArrowheads="1"/>
          </p:cNvSpPr>
          <p:nvPr>
            <p:ph type="body" idx="1"/>
          </p:nvPr>
        </p:nvSpPr>
        <p:spPr/>
        <p:txBody>
          <a:bodyPr/>
          <a:lstStyle/>
          <a:p>
            <a:pPr eaLnBrk="1" hangingPunct="1"/>
            <a:r>
              <a:rPr lang="en-US" dirty="0" smtClean="0">
                <a:effectLst/>
              </a:rPr>
              <a:t>Avoid:</a:t>
            </a:r>
          </a:p>
          <a:p>
            <a:pPr lvl="1" eaLnBrk="1" hangingPunct="1"/>
            <a:r>
              <a:rPr lang="en-US" dirty="0" smtClean="0">
                <a:effectLst/>
              </a:rPr>
              <a:t>Plagiarism: Representing someone else’s ideas or words as your own. </a:t>
            </a:r>
          </a:p>
          <a:p>
            <a:pPr lvl="1" eaLnBrk="1" hangingPunct="1"/>
            <a:r>
              <a:rPr lang="en-US" dirty="0" smtClean="0">
                <a:effectLst/>
              </a:rPr>
              <a:t>Copyright violation: Using another person’s material for your own economic gain </a:t>
            </a:r>
          </a:p>
          <a:p>
            <a:pPr eaLnBrk="1" hangingPunct="1"/>
            <a:r>
              <a:rPr lang="en-US" dirty="0" smtClean="0">
                <a:effectLst/>
              </a:rPr>
              <a:t>Properly credit information you quote or paraphrase</a:t>
            </a:r>
          </a:p>
          <a:p>
            <a:pPr eaLnBrk="1" hangingPunct="1"/>
            <a:r>
              <a:rPr lang="en-US" dirty="0" smtClean="0">
                <a:effectLst/>
              </a:rPr>
              <a:t>Obtain written permission from copyright holder</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15716" name="Slide Number Placeholder 4"/>
          <p:cNvSpPr>
            <a:spLocks noGrp="1"/>
          </p:cNvSpPr>
          <p:nvPr>
            <p:ph type="sldNum" sz="quarter" idx="12"/>
          </p:nvPr>
        </p:nvSpPr>
        <p:spPr>
          <a:noFill/>
        </p:spPr>
        <p:txBody>
          <a:bodyPr/>
          <a:lstStyle/>
          <a:p>
            <a:fld id="{4E7DE00A-4D29-4392-8677-73C542E1C8EE}" type="slidenum">
              <a:rPr lang="en-US" smtClean="0"/>
              <a:pPr/>
              <a:t>36</a:t>
            </a:fld>
            <a:endParaRPr lang="en-US" b="1"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defRPr/>
            </a:pPr>
            <a:r>
              <a:rPr lang="en-US" dirty="0"/>
              <a:t>Evaluating Web Sites</a:t>
            </a:r>
          </a:p>
        </p:txBody>
      </p:sp>
      <p:sp>
        <p:nvSpPr>
          <p:cNvPr id="280579" name="Rectangle 3"/>
          <p:cNvSpPr>
            <a:spLocks noGrp="1" noChangeArrowheads="1"/>
          </p:cNvSpPr>
          <p:nvPr>
            <p:ph type="body" idx="1"/>
          </p:nvPr>
        </p:nvSpPr>
        <p:spPr/>
        <p:txBody>
          <a:bodyPr/>
          <a:lstStyle/>
          <a:p>
            <a:pPr eaLnBrk="1" hangingPunct="1"/>
            <a:r>
              <a:rPr lang="en-US" dirty="0" smtClean="0">
                <a:effectLst/>
              </a:rPr>
              <a:t>Who is the author of the article or Web site sponsor?</a:t>
            </a:r>
          </a:p>
          <a:p>
            <a:pPr eaLnBrk="1" hangingPunct="1"/>
            <a:r>
              <a:rPr lang="en-US" dirty="0" smtClean="0">
                <a:effectLst/>
              </a:rPr>
              <a:t>Is the site biased?</a:t>
            </a:r>
          </a:p>
          <a:p>
            <a:pPr eaLnBrk="1" hangingPunct="1"/>
            <a:r>
              <a:rPr lang="en-US" dirty="0" smtClean="0">
                <a:effectLst/>
              </a:rPr>
              <a:t>Is the information current?</a:t>
            </a:r>
          </a:p>
          <a:p>
            <a:pPr eaLnBrk="1" hangingPunct="1"/>
            <a:r>
              <a:rPr lang="en-US" dirty="0" smtClean="0">
                <a:effectLst/>
              </a:rPr>
              <a:t>Toward what audience is the site geared?</a:t>
            </a:r>
          </a:p>
          <a:p>
            <a:pPr eaLnBrk="1" hangingPunct="1"/>
            <a:r>
              <a:rPr lang="en-US" dirty="0" smtClean="0">
                <a:effectLst/>
              </a:rPr>
              <a:t>Are links available?</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15716" name="Slide Number Placeholder 4"/>
          <p:cNvSpPr>
            <a:spLocks noGrp="1"/>
          </p:cNvSpPr>
          <p:nvPr>
            <p:ph type="sldNum" sz="quarter" idx="12"/>
          </p:nvPr>
        </p:nvSpPr>
        <p:spPr>
          <a:noFill/>
        </p:spPr>
        <p:txBody>
          <a:bodyPr/>
          <a:lstStyle/>
          <a:p>
            <a:fld id="{4E7DE00A-4D29-4392-8677-73C542E1C8EE}" type="slidenum">
              <a:rPr lang="en-US" smtClean="0"/>
              <a:pPr/>
              <a:t>37</a:t>
            </a:fld>
            <a:endParaRPr lang="en-US" b="1"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pPr eaLnBrk="1" hangingPunct="1">
              <a:defRPr/>
            </a:pPr>
            <a:r>
              <a:rPr lang="en-US" dirty="0" smtClean="0"/>
              <a:t>Internet Clients </a:t>
            </a:r>
            <a:r>
              <a:rPr lang="en-US" dirty="0"/>
              <a:t>and Servers</a:t>
            </a:r>
          </a:p>
        </p:txBody>
      </p:sp>
      <p:sp>
        <p:nvSpPr>
          <p:cNvPr id="186373" name="Rectangle 5"/>
          <p:cNvSpPr>
            <a:spLocks noGrp="1" noChangeArrowheads="1"/>
          </p:cNvSpPr>
          <p:nvPr>
            <p:ph type="body" idx="1"/>
          </p:nvPr>
        </p:nvSpPr>
        <p:spPr>
          <a:xfrm>
            <a:off x="457200" y="1371600"/>
            <a:ext cx="8229600" cy="4876800"/>
          </a:xfrm>
        </p:spPr>
        <p:txBody>
          <a:bodyPr/>
          <a:lstStyle/>
          <a:p>
            <a:pPr eaLnBrk="1" hangingPunct="1"/>
            <a:r>
              <a:rPr lang="en-US" dirty="0" smtClean="0">
                <a:effectLst/>
              </a:rPr>
              <a:t>The Internet is a client/server network</a:t>
            </a:r>
            <a:endParaRPr lang="en-US" b="1" dirty="0" smtClean="0">
              <a:effectLst/>
            </a:endParaRPr>
          </a:p>
          <a:p>
            <a:pPr eaLnBrk="1" hangingPunct="1"/>
            <a:r>
              <a:rPr lang="en-US" dirty="0" smtClean="0">
                <a:effectLst/>
              </a:rPr>
              <a:t>Client computer:</a:t>
            </a:r>
          </a:p>
          <a:p>
            <a:pPr lvl="1" eaLnBrk="1" hangingPunct="1"/>
            <a:r>
              <a:rPr lang="en-US" dirty="0" smtClean="0">
                <a:effectLst/>
              </a:rPr>
              <a:t>Users connected to the Internet</a:t>
            </a:r>
          </a:p>
          <a:p>
            <a:pPr lvl="1" eaLnBrk="1" hangingPunct="1"/>
            <a:r>
              <a:rPr lang="en-US" dirty="0" smtClean="0">
                <a:effectLst/>
              </a:rPr>
              <a:t>Requests data and Web pages</a:t>
            </a:r>
          </a:p>
          <a:p>
            <a:pPr eaLnBrk="1" hangingPunct="1"/>
            <a:r>
              <a:rPr lang="en-US" dirty="0" smtClean="0">
                <a:effectLst/>
              </a:rPr>
              <a:t>Server computer:</a:t>
            </a:r>
          </a:p>
          <a:p>
            <a:pPr lvl="1" eaLnBrk="1" hangingPunct="1"/>
            <a:r>
              <a:rPr lang="en-US" dirty="0" smtClean="0">
                <a:effectLst/>
              </a:rPr>
              <a:t>Stores Web pages and data</a:t>
            </a:r>
          </a:p>
          <a:p>
            <a:pPr lvl="1" eaLnBrk="1" hangingPunct="1"/>
            <a:r>
              <a:rPr lang="en-US" dirty="0" smtClean="0">
                <a:effectLst/>
              </a:rPr>
              <a:t>Returns the requested data to the client</a:t>
            </a:r>
          </a:p>
          <a:p>
            <a:pPr eaLnBrk="1" hangingPunct="1"/>
            <a:r>
              <a:rPr lang="en-US" dirty="0" smtClean="0">
                <a:effectLst/>
              </a:rPr>
              <a:t>Internet backbone</a:t>
            </a:r>
          </a:p>
          <a:p>
            <a:pPr eaLnBrk="1" hangingPunct="1"/>
            <a:r>
              <a:rPr lang="en-US" dirty="0" smtClean="0">
                <a:effectLst/>
              </a:rPr>
              <a:t>IP </a:t>
            </a:r>
            <a:r>
              <a:rPr lang="en-US" dirty="0" smtClean="0">
                <a:effectLst/>
              </a:rPr>
              <a:t>addresses  </a:t>
            </a:r>
            <a:r>
              <a:rPr lang="en-US" dirty="0" smtClean="0">
                <a:effectLst/>
                <a:hlinkClick r:id="rId3"/>
              </a:rPr>
              <a:t>whatismyip.com</a:t>
            </a:r>
            <a:endParaRPr lang="en-US" dirty="0" smtClean="0">
              <a:effectLst/>
            </a:endParaRP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19812" name="Slide Number Placeholder 4"/>
          <p:cNvSpPr>
            <a:spLocks noGrp="1"/>
          </p:cNvSpPr>
          <p:nvPr>
            <p:ph type="sldNum" sz="quarter" idx="12"/>
          </p:nvPr>
        </p:nvSpPr>
        <p:spPr>
          <a:noFill/>
        </p:spPr>
        <p:txBody>
          <a:bodyPr/>
          <a:lstStyle/>
          <a:p>
            <a:fld id="{94312C68-6189-4391-ADBE-AF10D6D6BADB}" type="slidenum">
              <a:rPr lang="en-US" smtClean="0"/>
              <a:pPr/>
              <a:t>38</a:t>
            </a:fld>
            <a:endParaRPr lang="en-US" b="1"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en-US" dirty="0"/>
              <a:t>Connecting to the Internet</a:t>
            </a:r>
          </a:p>
        </p:txBody>
      </p:sp>
      <p:sp>
        <p:nvSpPr>
          <p:cNvPr id="188419" name="Rectangle 3"/>
          <p:cNvSpPr>
            <a:spLocks noGrp="1" noChangeArrowheads="1"/>
          </p:cNvSpPr>
          <p:nvPr>
            <p:ph type="body" sz="half" idx="1"/>
          </p:nvPr>
        </p:nvSpPr>
        <p:spPr>
          <a:xfrm>
            <a:off x="533400" y="1600200"/>
            <a:ext cx="8001000" cy="3429000"/>
          </a:xfrm>
        </p:spPr>
        <p:txBody>
          <a:bodyPr/>
          <a:lstStyle/>
          <a:p>
            <a:pPr eaLnBrk="1" hangingPunct="1"/>
            <a:r>
              <a:rPr lang="en-US" dirty="0" smtClean="0">
                <a:effectLst/>
              </a:rPr>
              <a:t>Dial-up connections</a:t>
            </a:r>
          </a:p>
          <a:p>
            <a:pPr eaLnBrk="1" hangingPunct="1"/>
            <a:r>
              <a:rPr lang="en-US" dirty="0" smtClean="0">
                <a:effectLst/>
              </a:rPr>
              <a:t>Broadband connections</a:t>
            </a:r>
          </a:p>
          <a:p>
            <a:pPr lvl="1" eaLnBrk="1" hangingPunct="1"/>
            <a:r>
              <a:rPr lang="en-US" dirty="0" smtClean="0">
                <a:effectLst/>
              </a:rPr>
              <a:t>DSL</a:t>
            </a:r>
          </a:p>
          <a:p>
            <a:pPr lvl="1" eaLnBrk="1" hangingPunct="1"/>
            <a:r>
              <a:rPr lang="en-US" dirty="0" smtClean="0">
                <a:effectLst/>
              </a:rPr>
              <a:t>Cable</a:t>
            </a:r>
          </a:p>
          <a:p>
            <a:pPr lvl="1" eaLnBrk="1" hangingPunct="1"/>
            <a:r>
              <a:rPr lang="en-US" dirty="0" err="1" smtClean="0">
                <a:effectLst/>
              </a:rPr>
              <a:t>FiOS</a:t>
            </a:r>
            <a:endParaRPr lang="en-US" dirty="0" smtClean="0">
              <a:effectLst/>
            </a:endParaRPr>
          </a:p>
          <a:p>
            <a:pPr lvl="1" eaLnBrk="1" hangingPunct="1"/>
            <a:r>
              <a:rPr lang="en-US" dirty="0" smtClean="0">
                <a:effectLst/>
              </a:rPr>
              <a:t>Satellite</a:t>
            </a:r>
          </a:p>
        </p:txBody>
      </p:sp>
      <p:sp>
        <p:nvSpPr>
          <p:cNvPr id="121859" name="Text Box 4"/>
          <p:cNvSpPr txBox="1">
            <a:spLocks noChangeArrowheads="1"/>
          </p:cNvSpPr>
          <p:nvPr/>
        </p:nvSpPr>
        <p:spPr bwMode="auto">
          <a:xfrm>
            <a:off x="304800" y="4800600"/>
            <a:ext cx="1143000" cy="366713"/>
          </a:xfrm>
          <a:prstGeom prst="rect">
            <a:avLst/>
          </a:prstGeom>
          <a:noFill/>
          <a:ln w="9525">
            <a:noFill/>
            <a:miter lim="800000"/>
            <a:headEnd/>
            <a:tailEnd/>
          </a:ln>
        </p:spPr>
        <p:txBody>
          <a:bodyPr>
            <a:spAutoFit/>
          </a:bodyPr>
          <a:lstStyle/>
          <a:p>
            <a:pPr>
              <a:spcBef>
                <a:spcPct val="50000"/>
              </a:spcBef>
            </a:pPr>
            <a:endParaRPr lang="en-US" sz="1800">
              <a:solidFill>
                <a:schemeClr val="tx1"/>
              </a:solidFill>
            </a:endParaRPr>
          </a:p>
        </p:txBody>
      </p:sp>
      <p:sp>
        <p:nvSpPr>
          <p:cNvPr id="5"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solidFill>
                <a:srgbClr val="FFFBDD"/>
              </a:solidFill>
            </a:endParaRPr>
          </a:p>
        </p:txBody>
      </p:sp>
      <p:sp>
        <p:nvSpPr>
          <p:cNvPr id="121861" name="Slide Number Placeholder 5"/>
          <p:cNvSpPr>
            <a:spLocks noGrp="1"/>
          </p:cNvSpPr>
          <p:nvPr>
            <p:ph type="sldNum" sz="quarter" idx="12"/>
          </p:nvPr>
        </p:nvSpPr>
        <p:spPr>
          <a:noFill/>
        </p:spPr>
        <p:txBody>
          <a:bodyPr/>
          <a:lstStyle/>
          <a:p>
            <a:fld id="{37899E3A-3C5C-4690-BB61-AC47836AA605}" type="slidenum">
              <a:rPr lang="en-US" smtClean="0"/>
              <a:pPr/>
              <a:t>39</a:t>
            </a:fld>
            <a:endParaRPr lang="en-US" b="1"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dirty="0"/>
              <a:t>Chapter Topics (cont.)</a:t>
            </a:r>
          </a:p>
        </p:txBody>
      </p:sp>
      <p:sp>
        <p:nvSpPr>
          <p:cNvPr id="68611" name="Rectangle 3"/>
          <p:cNvSpPr>
            <a:spLocks noGrp="1" noChangeArrowheads="1"/>
          </p:cNvSpPr>
          <p:nvPr>
            <p:ph type="body" idx="1"/>
          </p:nvPr>
        </p:nvSpPr>
        <p:spPr/>
        <p:txBody>
          <a:bodyPr/>
          <a:lstStyle/>
          <a:p>
            <a:pPr eaLnBrk="1" hangingPunct="1">
              <a:defRPr/>
            </a:pPr>
            <a:r>
              <a:rPr lang="en-US" dirty="0">
                <a:effectLst/>
              </a:rPr>
              <a:t>Search engines</a:t>
            </a:r>
          </a:p>
          <a:p>
            <a:pPr eaLnBrk="1" hangingPunct="1">
              <a:defRPr/>
            </a:pPr>
            <a:r>
              <a:rPr lang="en-US" dirty="0" smtClean="0">
                <a:effectLst/>
              </a:rPr>
              <a:t>Improving search results</a:t>
            </a:r>
            <a:endParaRPr lang="en-US" dirty="0">
              <a:effectLst/>
            </a:endParaRPr>
          </a:p>
          <a:p>
            <a:pPr eaLnBrk="1" hangingPunct="1">
              <a:defRPr/>
            </a:pPr>
            <a:r>
              <a:rPr lang="en-US" dirty="0">
                <a:effectLst/>
              </a:rPr>
              <a:t>Evaluating Web sites</a:t>
            </a:r>
          </a:p>
          <a:p>
            <a:pPr eaLnBrk="1" hangingPunct="1">
              <a:defRPr/>
            </a:pPr>
            <a:r>
              <a:rPr lang="en-US" dirty="0" smtClean="0">
                <a:effectLst/>
              </a:rPr>
              <a:t>Connecting to the Internet</a:t>
            </a:r>
            <a:endParaRPr lang="en-US" dirty="0">
              <a:effectLst/>
            </a:endParaRPr>
          </a:p>
          <a:p>
            <a:pPr eaLnBrk="1" hangingPunct="1">
              <a:defRPr/>
            </a:pPr>
            <a:r>
              <a:rPr lang="en-US" dirty="0" smtClean="0">
                <a:effectLst/>
              </a:rPr>
              <a:t>Future </a:t>
            </a:r>
            <a:r>
              <a:rPr lang="en-US" dirty="0">
                <a:effectLst/>
              </a:rPr>
              <a:t>of the Internet</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35844" name="Slide Number Placeholder 4"/>
          <p:cNvSpPr>
            <a:spLocks noGrp="1"/>
          </p:cNvSpPr>
          <p:nvPr>
            <p:ph type="sldNum" sz="quarter" idx="12"/>
          </p:nvPr>
        </p:nvSpPr>
        <p:spPr>
          <a:noFill/>
        </p:spPr>
        <p:txBody>
          <a:bodyPr/>
          <a:lstStyle/>
          <a:p>
            <a:fld id="{2780EF67-931D-480F-8B57-7F63CB5F2AB6}" type="slidenum">
              <a:rPr lang="en-US" smtClean="0"/>
              <a:pPr/>
              <a:t>4</a:t>
            </a:fld>
            <a:endParaRPr lang="en-US" b="1"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a:t>Broadband Connections</a:t>
            </a:r>
          </a:p>
        </p:txBody>
      </p:sp>
      <p:sp>
        <p:nvSpPr>
          <p:cNvPr id="192515" name="Rectangle 3"/>
          <p:cNvSpPr>
            <a:spLocks noGrp="1" noChangeArrowheads="1"/>
          </p:cNvSpPr>
          <p:nvPr>
            <p:ph idx="1"/>
          </p:nvPr>
        </p:nvSpPr>
        <p:spPr/>
        <p:txBody>
          <a:bodyPr/>
          <a:lstStyle/>
          <a:p>
            <a:pPr eaLnBrk="1" hangingPunct="1">
              <a:lnSpc>
                <a:spcPct val="90000"/>
              </a:lnSpc>
              <a:defRPr/>
            </a:pPr>
            <a:r>
              <a:rPr lang="en-US" dirty="0">
                <a:effectLst/>
              </a:rPr>
              <a:t>Cable</a:t>
            </a:r>
            <a:endParaRPr lang="en-US" sz="2400" dirty="0">
              <a:effectLst/>
            </a:endParaRPr>
          </a:p>
          <a:p>
            <a:pPr lvl="1" eaLnBrk="1" hangingPunct="1">
              <a:lnSpc>
                <a:spcPct val="90000"/>
              </a:lnSpc>
              <a:defRPr/>
            </a:pPr>
            <a:r>
              <a:rPr lang="en-US" dirty="0">
                <a:effectLst/>
              </a:rPr>
              <a:t>Uses coaxial cable and a cable modem</a:t>
            </a:r>
          </a:p>
          <a:p>
            <a:pPr lvl="1" eaLnBrk="1" hangingPunct="1">
              <a:lnSpc>
                <a:spcPct val="90000"/>
              </a:lnSpc>
              <a:defRPr/>
            </a:pPr>
            <a:r>
              <a:rPr lang="en-US" dirty="0">
                <a:effectLst/>
              </a:rPr>
              <a:t>Fast connection speed </a:t>
            </a:r>
          </a:p>
          <a:p>
            <a:pPr lvl="1" eaLnBrk="1" hangingPunct="1">
              <a:lnSpc>
                <a:spcPct val="90000"/>
              </a:lnSpc>
              <a:defRPr/>
            </a:pPr>
            <a:r>
              <a:rPr lang="en-US" dirty="0">
                <a:effectLst/>
              </a:rPr>
              <a:t>Speed depends on number of users</a:t>
            </a:r>
          </a:p>
          <a:p>
            <a:pPr lvl="1" eaLnBrk="1" hangingPunct="1">
              <a:lnSpc>
                <a:spcPct val="90000"/>
              </a:lnSpc>
              <a:defRPr/>
            </a:pPr>
            <a:r>
              <a:rPr lang="en-US" dirty="0">
                <a:effectLst/>
              </a:rPr>
              <a:t>Not available in all areas</a:t>
            </a:r>
            <a:endParaRPr lang="en-US" sz="2400" dirty="0">
              <a:effectLst/>
            </a:endParaRPr>
          </a:p>
        </p:txBody>
      </p:sp>
      <p:sp>
        <p:nvSpPr>
          <p:cNvPr id="7" name="Date Placeholder 6"/>
          <p:cNvSpPr>
            <a:spLocks noGrp="1"/>
          </p:cNvSpPr>
          <p:nvPr>
            <p:ph type="dt" sz="half" idx="11"/>
          </p:nvPr>
        </p:nvSpPr>
        <p:spPr/>
        <p:txBody>
          <a:bodyPr/>
          <a:lstStyle/>
          <a:p>
            <a:pPr>
              <a:defRPr/>
            </a:pPr>
            <a:r>
              <a:rPr lang="en-US" smtClean="0"/>
              <a:t>Copyright © 2011 Pearson Education, Inc. Publishing as Prentice Hall</a:t>
            </a:r>
            <a:endParaRPr lang="en-US">
              <a:solidFill>
                <a:srgbClr val="FFFBDD"/>
              </a:solidFill>
            </a:endParaRPr>
          </a:p>
        </p:txBody>
      </p:sp>
      <p:sp>
        <p:nvSpPr>
          <p:cNvPr id="123911" name="Slide Number Placeholder 7"/>
          <p:cNvSpPr>
            <a:spLocks noGrp="1"/>
          </p:cNvSpPr>
          <p:nvPr>
            <p:ph type="sldNum" sz="quarter" idx="12"/>
          </p:nvPr>
        </p:nvSpPr>
        <p:spPr>
          <a:noFill/>
        </p:spPr>
        <p:txBody>
          <a:bodyPr/>
          <a:lstStyle/>
          <a:p>
            <a:fld id="{53BFCA05-9E5C-4EDE-9A1B-4A7E2FDA1FE7}" type="slidenum">
              <a:rPr lang="en-US" smtClean="0"/>
              <a:pPr/>
              <a:t>40</a:t>
            </a:fld>
            <a:endParaRPr lang="en-US" b="1"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en-US"/>
              <a:t>Broadband Connections</a:t>
            </a:r>
          </a:p>
        </p:txBody>
      </p:sp>
      <p:sp>
        <p:nvSpPr>
          <p:cNvPr id="190467" name="Rectangle 3"/>
          <p:cNvSpPr>
            <a:spLocks noGrp="1" noChangeArrowheads="1"/>
          </p:cNvSpPr>
          <p:nvPr>
            <p:ph type="body" idx="1"/>
          </p:nvPr>
        </p:nvSpPr>
        <p:spPr>
          <a:xfrm>
            <a:off x="457200" y="1447800"/>
            <a:ext cx="4267200" cy="4800600"/>
          </a:xfrm>
        </p:spPr>
        <p:txBody>
          <a:bodyPr/>
          <a:lstStyle/>
          <a:p>
            <a:pPr eaLnBrk="1" hangingPunct="1">
              <a:defRPr/>
            </a:pPr>
            <a:r>
              <a:rPr lang="en-US" dirty="0">
                <a:effectLst/>
              </a:rPr>
              <a:t>Digital </a:t>
            </a:r>
            <a:r>
              <a:rPr lang="en-US" dirty="0" smtClean="0">
                <a:effectLst/>
              </a:rPr>
              <a:t>subscriber line </a:t>
            </a:r>
            <a:r>
              <a:rPr lang="en-US" dirty="0">
                <a:effectLst/>
              </a:rPr>
              <a:t>(DSL)</a:t>
            </a:r>
          </a:p>
          <a:p>
            <a:pPr lvl="1" eaLnBrk="1" hangingPunct="1">
              <a:defRPr/>
            </a:pPr>
            <a:r>
              <a:rPr lang="en-US" dirty="0">
                <a:effectLst/>
              </a:rPr>
              <a:t>Uses telephone lines</a:t>
            </a:r>
          </a:p>
          <a:p>
            <a:pPr lvl="1" eaLnBrk="1" hangingPunct="1">
              <a:defRPr/>
            </a:pPr>
            <a:r>
              <a:rPr lang="en-US" dirty="0">
                <a:effectLst/>
              </a:rPr>
              <a:t>Faster than dial-up </a:t>
            </a:r>
          </a:p>
          <a:p>
            <a:pPr lvl="1" eaLnBrk="1" hangingPunct="1">
              <a:defRPr/>
            </a:pPr>
            <a:r>
              <a:rPr lang="en-US" dirty="0">
                <a:effectLst/>
              </a:rPr>
              <a:t>Doesn’t tie up </a:t>
            </a:r>
            <a:r>
              <a:rPr lang="en-US" dirty="0" smtClean="0">
                <a:effectLst/>
              </a:rPr>
              <a:t>phone line</a:t>
            </a:r>
            <a:endParaRPr lang="en-US" dirty="0">
              <a:effectLst/>
            </a:endParaRPr>
          </a:p>
          <a:p>
            <a:pPr lvl="1" eaLnBrk="1" hangingPunct="1">
              <a:defRPr/>
            </a:pPr>
            <a:r>
              <a:rPr lang="en-US" dirty="0">
                <a:effectLst/>
              </a:rPr>
              <a:t>Requires special DSL </a:t>
            </a:r>
            <a:r>
              <a:rPr lang="en-US" dirty="0" smtClean="0">
                <a:effectLst/>
              </a:rPr>
              <a:t>modem</a:t>
            </a:r>
          </a:p>
          <a:p>
            <a:pPr lvl="1" eaLnBrk="1" hangingPunct="1">
              <a:defRPr/>
            </a:pPr>
            <a:r>
              <a:rPr lang="en-US" dirty="0" smtClean="0">
                <a:effectLst/>
              </a:rPr>
              <a:t>Not available in all areas</a:t>
            </a:r>
            <a:endParaRPr lang="en-US" sz="2400" dirty="0" smtClean="0">
              <a:effectLst/>
            </a:endParaRPr>
          </a:p>
          <a:p>
            <a:pPr lvl="1" eaLnBrk="1" hangingPunct="1">
              <a:defRPr/>
            </a:pPr>
            <a:endParaRPr lang="en-US" dirty="0">
              <a:effectLst/>
            </a:endParaRPr>
          </a:p>
        </p:txBody>
      </p:sp>
      <p:sp>
        <p:nvSpPr>
          <p:cNvPr id="125955" name="Rectangle 8"/>
          <p:cNvSpPr>
            <a:spLocks noChangeArrowheads="1"/>
          </p:cNvSpPr>
          <p:nvPr/>
        </p:nvSpPr>
        <p:spPr bwMode="auto">
          <a:xfrm>
            <a:off x="4876800" y="2743200"/>
            <a:ext cx="609600" cy="609600"/>
          </a:xfrm>
          <a:prstGeom prst="rect">
            <a:avLst/>
          </a:prstGeom>
          <a:solidFill>
            <a:schemeClr val="bg1"/>
          </a:solidFill>
          <a:ln w="9525">
            <a:noFill/>
            <a:miter lim="800000"/>
            <a:headEnd/>
            <a:tailEnd/>
          </a:ln>
        </p:spPr>
        <p:txBody>
          <a:bodyPr wrap="none" anchor="ctr"/>
          <a:lstStyle/>
          <a:p>
            <a:pPr algn="ctr"/>
            <a:endParaRPr lang="en-US"/>
          </a:p>
        </p:txBody>
      </p:sp>
      <p:sp>
        <p:nvSpPr>
          <p:cNvPr id="6" name="Date Placeholder 5"/>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25957" name="Slide Number Placeholder 6"/>
          <p:cNvSpPr>
            <a:spLocks noGrp="1"/>
          </p:cNvSpPr>
          <p:nvPr>
            <p:ph type="sldNum" sz="quarter" idx="12"/>
          </p:nvPr>
        </p:nvSpPr>
        <p:spPr>
          <a:noFill/>
        </p:spPr>
        <p:txBody>
          <a:bodyPr/>
          <a:lstStyle/>
          <a:p>
            <a:fld id="{9919FB56-3CFD-469D-A803-15E6BA15BEAB}" type="slidenum">
              <a:rPr lang="en-US" smtClean="0"/>
              <a:pPr/>
              <a:t>41</a:t>
            </a:fld>
            <a:endParaRPr lang="en-US" b="1" smtClean="0"/>
          </a:p>
        </p:txBody>
      </p:sp>
      <p:pic>
        <p:nvPicPr>
          <p:cNvPr id="2" name="Picture 1"/>
          <p:cNvPicPr>
            <a:picLocks noChangeAspect="1"/>
          </p:cNvPicPr>
          <p:nvPr/>
        </p:nvPicPr>
        <p:blipFill>
          <a:blip r:embed="rId3" cstate="email">
            <a:extLst>
              <a:ext uri="28A0092B-C50C-407e-A947-70E740481C1C">
                <a14:useLocalDpi xmlns="" xmlns:a14="http://schemas.microsoft.com/office/drawing/2007/7/7/main"/>
              </a:ext>
            </a:extLst>
          </a:blip>
          <a:stretch>
            <a:fillRect/>
          </a:stretch>
        </p:blipFill>
        <p:spPr>
          <a:xfrm>
            <a:off x="5009306" y="2362200"/>
            <a:ext cx="3601294" cy="2638572"/>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defRPr/>
            </a:pPr>
            <a:r>
              <a:rPr lang="en-US"/>
              <a:t>Broadband Connections</a:t>
            </a:r>
          </a:p>
        </p:txBody>
      </p:sp>
      <p:sp>
        <p:nvSpPr>
          <p:cNvPr id="266243" name="Rectangle 3"/>
          <p:cNvSpPr>
            <a:spLocks noGrp="1" noChangeArrowheads="1"/>
          </p:cNvSpPr>
          <p:nvPr>
            <p:ph idx="1"/>
          </p:nvPr>
        </p:nvSpPr>
        <p:spPr/>
        <p:txBody>
          <a:bodyPr/>
          <a:lstStyle/>
          <a:p>
            <a:pPr eaLnBrk="1" hangingPunct="1"/>
            <a:r>
              <a:rPr lang="en-US" dirty="0" smtClean="0">
                <a:effectLst/>
              </a:rPr>
              <a:t>Fiber-optic service (</a:t>
            </a:r>
            <a:r>
              <a:rPr lang="en-US" dirty="0" err="1" smtClean="0">
                <a:effectLst/>
              </a:rPr>
              <a:t>FiOS</a:t>
            </a:r>
            <a:r>
              <a:rPr lang="en-US" dirty="0" smtClean="0">
                <a:effectLst/>
              </a:rPr>
              <a:t>)</a:t>
            </a:r>
          </a:p>
          <a:p>
            <a:pPr lvl="1" eaLnBrk="1" hangingPunct="1"/>
            <a:r>
              <a:rPr lang="en-US" dirty="0" smtClean="0">
                <a:effectLst/>
              </a:rPr>
              <a:t>Sends light through fiber optic lines</a:t>
            </a:r>
          </a:p>
          <a:p>
            <a:pPr lvl="1" eaLnBrk="1" hangingPunct="1"/>
            <a:r>
              <a:rPr lang="en-US" dirty="0" smtClean="0">
                <a:effectLst/>
              </a:rPr>
              <a:t>Faster than cable or DSL</a:t>
            </a:r>
          </a:p>
          <a:p>
            <a:pPr lvl="1" eaLnBrk="1" hangingPunct="1"/>
            <a:r>
              <a:rPr lang="en-US" dirty="0" smtClean="0">
                <a:effectLst/>
              </a:rPr>
              <a:t>Expensive</a:t>
            </a:r>
          </a:p>
          <a:p>
            <a:pPr lvl="1" eaLnBrk="1" hangingPunct="1"/>
            <a:r>
              <a:rPr lang="en-US" dirty="0" smtClean="0">
                <a:effectLst/>
              </a:rPr>
              <a:t>Available only in certain areas</a:t>
            </a:r>
          </a:p>
        </p:txBody>
      </p:sp>
      <p:sp>
        <p:nvSpPr>
          <p:cNvPr id="4" name="Date Placeholder 3"/>
          <p:cNvSpPr>
            <a:spLocks noGrp="1"/>
          </p:cNvSpPr>
          <p:nvPr>
            <p:ph type="dt" sz="half"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28004" name="Slide Number Placeholder 4"/>
          <p:cNvSpPr>
            <a:spLocks noGrp="1"/>
          </p:cNvSpPr>
          <p:nvPr>
            <p:ph type="sldNum" sz="quarter" idx="12"/>
          </p:nvPr>
        </p:nvSpPr>
        <p:spPr>
          <a:noFill/>
        </p:spPr>
        <p:txBody>
          <a:bodyPr/>
          <a:lstStyle/>
          <a:p>
            <a:fld id="{B7893134-771F-4F26-8175-9EF80FDCD439}" type="slidenum">
              <a:rPr lang="en-US" smtClean="0"/>
              <a:pPr/>
              <a:t>42</a:t>
            </a:fld>
            <a:endParaRPr lang="en-US" b="1"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defRPr/>
            </a:pPr>
            <a:r>
              <a:rPr lang="en-US"/>
              <a:t>Broadband Connections</a:t>
            </a:r>
          </a:p>
        </p:txBody>
      </p:sp>
      <p:sp>
        <p:nvSpPr>
          <p:cNvPr id="266243" name="Rectangle 3"/>
          <p:cNvSpPr>
            <a:spLocks noGrp="1" noChangeArrowheads="1"/>
          </p:cNvSpPr>
          <p:nvPr>
            <p:ph idx="1"/>
          </p:nvPr>
        </p:nvSpPr>
        <p:spPr/>
        <p:txBody>
          <a:bodyPr/>
          <a:lstStyle/>
          <a:p>
            <a:pPr eaLnBrk="1" hangingPunct="1"/>
            <a:r>
              <a:rPr lang="en-US" dirty="0" smtClean="0">
                <a:effectLst/>
              </a:rPr>
              <a:t>Satellite</a:t>
            </a:r>
          </a:p>
          <a:p>
            <a:pPr lvl="1" eaLnBrk="1" hangingPunct="1"/>
            <a:r>
              <a:rPr lang="en-US" dirty="0" smtClean="0">
                <a:effectLst/>
              </a:rPr>
              <a:t>Uses satellite dish and coaxial cable</a:t>
            </a:r>
          </a:p>
          <a:p>
            <a:pPr lvl="1" eaLnBrk="1" hangingPunct="1"/>
            <a:r>
              <a:rPr lang="en-US" dirty="0" smtClean="0">
                <a:effectLst/>
              </a:rPr>
              <a:t>Slower than cable or DSL</a:t>
            </a:r>
          </a:p>
          <a:p>
            <a:pPr lvl="1" eaLnBrk="1" hangingPunct="1"/>
            <a:r>
              <a:rPr lang="en-US" dirty="0" smtClean="0">
                <a:effectLst/>
              </a:rPr>
              <a:t>Expensive</a:t>
            </a:r>
          </a:p>
        </p:txBody>
      </p:sp>
      <p:sp>
        <p:nvSpPr>
          <p:cNvPr id="4" name="Date Placeholder 3"/>
          <p:cNvSpPr>
            <a:spLocks noGrp="1"/>
          </p:cNvSpPr>
          <p:nvPr>
            <p:ph type="dt" sz="half"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28004" name="Slide Number Placeholder 4"/>
          <p:cNvSpPr>
            <a:spLocks noGrp="1"/>
          </p:cNvSpPr>
          <p:nvPr>
            <p:ph type="sldNum" sz="quarter" idx="12"/>
          </p:nvPr>
        </p:nvSpPr>
        <p:spPr>
          <a:noFill/>
        </p:spPr>
        <p:txBody>
          <a:bodyPr/>
          <a:lstStyle/>
          <a:p>
            <a:fld id="{B7893134-771F-4F26-8175-9EF80FDCD439}" type="slidenum">
              <a:rPr lang="en-US" smtClean="0"/>
              <a:pPr/>
              <a:t>43</a:t>
            </a:fld>
            <a:endParaRPr lang="en-US" b="1"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dirty="0" smtClean="0"/>
              <a:t>Wireless Access</a:t>
            </a:r>
            <a:endParaRPr lang="en-US" dirty="0"/>
          </a:p>
        </p:txBody>
      </p:sp>
      <p:sp>
        <p:nvSpPr>
          <p:cNvPr id="8" name="Content Placeholder 7"/>
          <p:cNvSpPr>
            <a:spLocks noGrp="1"/>
          </p:cNvSpPr>
          <p:nvPr>
            <p:ph sz="half" idx="1"/>
          </p:nvPr>
        </p:nvSpPr>
        <p:spPr>
          <a:xfrm>
            <a:off x="457200" y="1600200"/>
            <a:ext cx="5791200" cy="4572000"/>
          </a:xfrm>
        </p:spPr>
        <p:txBody>
          <a:bodyPr>
            <a:noAutofit/>
          </a:bodyPr>
          <a:lstStyle/>
          <a:p>
            <a:pPr eaLnBrk="1" hangingPunct="1">
              <a:defRPr/>
            </a:pPr>
            <a:r>
              <a:rPr lang="en-US" dirty="0" smtClean="0">
                <a:effectLst/>
              </a:rPr>
              <a:t>Increases mobility and productivity</a:t>
            </a:r>
          </a:p>
          <a:p>
            <a:pPr eaLnBrk="1" hangingPunct="1">
              <a:defRPr/>
            </a:pPr>
            <a:r>
              <a:rPr lang="en-US" dirty="0" smtClean="0">
                <a:effectLst/>
              </a:rPr>
              <a:t>Requires a Wi-Fi hotspot</a:t>
            </a:r>
          </a:p>
          <a:p>
            <a:pPr eaLnBrk="1" hangingPunct="1">
              <a:defRPr/>
            </a:pPr>
            <a:r>
              <a:rPr lang="en-US" dirty="0" smtClean="0">
                <a:effectLst/>
              </a:rPr>
              <a:t>Requires either internal or external wireless access card for device</a:t>
            </a:r>
          </a:p>
          <a:p>
            <a:pPr eaLnBrk="1" hangingPunct="1">
              <a:defRPr/>
            </a:pPr>
            <a:r>
              <a:rPr lang="en-US" dirty="0" err="1" smtClean="0">
                <a:effectLst/>
              </a:rPr>
              <a:t>Aircards</a:t>
            </a:r>
            <a:r>
              <a:rPr lang="en-US" dirty="0" smtClean="0">
                <a:effectLst/>
              </a:rPr>
              <a:t> provide wireless access through mobile devices when a Wi-Fi hotspot is not available</a:t>
            </a:r>
            <a:endParaRPr lang="en-US" dirty="0">
              <a:effectLst/>
            </a:endParaRPr>
          </a:p>
        </p:txBody>
      </p:sp>
      <p:sp>
        <p:nvSpPr>
          <p:cNvPr id="5" name="Date Placeholder 4"/>
          <p:cNvSpPr>
            <a:spLocks noGrp="1"/>
          </p:cNvSpPr>
          <p:nvPr>
            <p:ph type="dt" sz="half" idx="11"/>
          </p:nvPr>
        </p:nvSpPr>
        <p:spPr/>
        <p:txBody>
          <a:bodyPr/>
          <a:lstStyle/>
          <a:p>
            <a:pPr>
              <a:defRPr/>
            </a:pPr>
            <a:r>
              <a:rPr lang="en-US" dirty="0" smtClean="0"/>
              <a:t>Copyright © 2011 Pearson Education, Inc. Publishing as Prentice Hall</a:t>
            </a:r>
            <a:endParaRPr lang="en-US" dirty="0">
              <a:solidFill>
                <a:srgbClr val="FFFBDD"/>
              </a:solidFill>
            </a:endParaRPr>
          </a:p>
        </p:txBody>
      </p:sp>
      <p:sp>
        <p:nvSpPr>
          <p:cNvPr id="132099" name="Slide Number Placeholder 5"/>
          <p:cNvSpPr>
            <a:spLocks noGrp="1"/>
          </p:cNvSpPr>
          <p:nvPr>
            <p:ph type="sldNum" sz="quarter" idx="12"/>
          </p:nvPr>
        </p:nvSpPr>
        <p:spPr>
          <a:noFill/>
        </p:spPr>
        <p:txBody>
          <a:bodyPr/>
          <a:lstStyle/>
          <a:p>
            <a:fld id="{74F924DA-FB7A-4A10-8B25-95F863F8D472}" type="slidenum">
              <a:rPr lang="en-US" smtClean="0"/>
              <a:pPr/>
              <a:t>44</a:t>
            </a:fld>
            <a:endParaRPr lang="en-US" b="1" smtClean="0"/>
          </a:p>
        </p:txBody>
      </p:sp>
      <p:pic>
        <p:nvPicPr>
          <p:cNvPr id="41985" name="Picture 1"/>
          <p:cNvPicPr>
            <a:picLocks noChangeAspect="1" noChangeArrowheads="1"/>
          </p:cNvPicPr>
          <p:nvPr/>
        </p:nvPicPr>
        <p:blipFill>
          <a:blip r:embed="rId3" cstate="email">
            <a:extLst>
              <a:ext uri="28A0092B-C50C-407e-A947-70E740481C1C">
                <a14:useLocalDpi xmlns="" xmlns:a14="http://schemas.microsoft.com/office/drawing/2007/7/7/main"/>
              </a:ext>
            </a:extLst>
          </a:blip>
          <a:stretch>
            <a:fillRect/>
          </a:stretch>
        </p:blipFill>
        <p:spPr bwMode="auto">
          <a:xfrm>
            <a:off x="6248400" y="2306971"/>
            <a:ext cx="2638425" cy="2841983"/>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defRPr/>
            </a:pPr>
            <a:r>
              <a:rPr lang="en-US"/>
              <a:t>Dial-Up Connections</a:t>
            </a:r>
          </a:p>
        </p:txBody>
      </p:sp>
      <p:sp>
        <p:nvSpPr>
          <p:cNvPr id="282627" name="Rectangle 3"/>
          <p:cNvSpPr>
            <a:spLocks noGrp="1" noChangeArrowheads="1"/>
          </p:cNvSpPr>
          <p:nvPr>
            <p:ph idx="1"/>
          </p:nvPr>
        </p:nvSpPr>
        <p:spPr/>
        <p:txBody>
          <a:bodyPr/>
          <a:lstStyle/>
          <a:p>
            <a:pPr eaLnBrk="1" hangingPunct="1"/>
            <a:r>
              <a:rPr lang="en-US" dirty="0" smtClean="0">
                <a:effectLst/>
              </a:rPr>
              <a:t>Use standard telephone line</a:t>
            </a:r>
          </a:p>
          <a:p>
            <a:pPr marL="342900" lvl="1" indent="-342900" eaLnBrk="1" hangingPunct="1">
              <a:buFontTx/>
              <a:buChar char="•"/>
            </a:pPr>
            <a:r>
              <a:rPr lang="en-US" sz="3200" dirty="0" smtClean="0">
                <a:effectLst/>
                <a:ea typeface="+mn-ea"/>
                <a:cs typeface="+mn-cs"/>
              </a:rPr>
              <a:t>Tie up phone line</a:t>
            </a:r>
          </a:p>
          <a:p>
            <a:pPr eaLnBrk="1" hangingPunct="1"/>
            <a:r>
              <a:rPr lang="en-US" dirty="0" smtClean="0">
                <a:effectLst/>
              </a:rPr>
              <a:t>Require a modem to convert analog and digital signals</a:t>
            </a:r>
          </a:p>
          <a:p>
            <a:pPr eaLnBrk="1" hangingPunct="1"/>
            <a:r>
              <a:rPr lang="en-US" dirty="0" smtClean="0">
                <a:effectLst/>
              </a:rPr>
              <a:t>Slowest connection speed (56 Kbps)</a:t>
            </a:r>
          </a:p>
          <a:p>
            <a:pPr eaLnBrk="1" hangingPunct="1"/>
            <a:r>
              <a:rPr lang="en-US" dirty="0" smtClean="0">
                <a:effectLst/>
              </a:rPr>
              <a:t>Lowest cost </a:t>
            </a:r>
          </a:p>
        </p:txBody>
      </p:sp>
      <p:sp>
        <p:nvSpPr>
          <p:cNvPr id="6" name="Date Placeholder 5"/>
          <p:cNvSpPr>
            <a:spLocks noGrp="1"/>
          </p:cNvSpPr>
          <p:nvPr>
            <p:ph type="dt" sz="half"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34150" name="Slide Number Placeholder 6"/>
          <p:cNvSpPr>
            <a:spLocks noGrp="1"/>
          </p:cNvSpPr>
          <p:nvPr>
            <p:ph type="sldNum" sz="quarter" idx="12"/>
          </p:nvPr>
        </p:nvSpPr>
        <p:spPr>
          <a:noFill/>
        </p:spPr>
        <p:txBody>
          <a:bodyPr/>
          <a:lstStyle/>
          <a:p>
            <a:fld id="{51CB914E-C1C7-459C-8244-78DF92F4FBA5}" type="slidenum">
              <a:rPr lang="en-US" smtClean="0"/>
              <a:pPr/>
              <a:t>45</a:t>
            </a:fld>
            <a:endParaRPr lang="en-US" b="1" smtClean="0"/>
          </a:p>
        </p:txBody>
      </p:sp>
      <p:sp>
        <p:nvSpPr>
          <p:cNvPr id="134147" name="Text Box 4"/>
          <p:cNvSpPr txBox="1">
            <a:spLocks noChangeArrowheads="1"/>
          </p:cNvSpPr>
          <p:nvPr/>
        </p:nvSpPr>
        <p:spPr bwMode="auto">
          <a:xfrm>
            <a:off x="304800" y="4800600"/>
            <a:ext cx="1143000" cy="366713"/>
          </a:xfrm>
          <a:prstGeom prst="rect">
            <a:avLst/>
          </a:prstGeom>
          <a:noFill/>
          <a:ln w="9525">
            <a:noFill/>
            <a:miter lim="800000"/>
            <a:headEnd/>
            <a:tailEnd/>
          </a:ln>
        </p:spPr>
        <p:txBody>
          <a:bodyPr>
            <a:spAutoFit/>
          </a:bodyPr>
          <a:lstStyle/>
          <a:p>
            <a:pPr>
              <a:spcBef>
                <a:spcPct val="50000"/>
              </a:spcBef>
            </a:pPr>
            <a:endParaRPr lang="en-US" sz="1800">
              <a:solidFill>
                <a:schemeClr val="tx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en-US" dirty="0"/>
              <a:t>Comparing Internet </a:t>
            </a:r>
            <a:br>
              <a:rPr lang="en-US" dirty="0"/>
            </a:br>
            <a:r>
              <a:rPr lang="en-US" dirty="0"/>
              <a:t>Connection Options</a:t>
            </a:r>
            <a:endParaRPr lang="en-US" sz="3200" dirty="0"/>
          </a:p>
        </p:txBody>
      </p:sp>
      <p:pic>
        <p:nvPicPr>
          <p:cNvPr id="136194" name="Picture 39" descr="evans5_3_28_0001.tif                                           00000010Macintosh HD                   ABA78158:"/>
          <p:cNvPicPr>
            <a:picLocks noChangeAspect="1" noChangeArrowheads="1"/>
          </p:cNvPicPr>
          <p:nvPr/>
        </p:nvPicPr>
        <p:blipFill>
          <a:blip r:embed="rId3" cstate="print"/>
          <a:srcRect t="12367"/>
          <a:stretch>
            <a:fillRect/>
          </a:stretch>
        </p:blipFill>
        <p:spPr bwMode="auto">
          <a:xfrm>
            <a:off x="609600" y="2057400"/>
            <a:ext cx="8196817" cy="3825916"/>
          </a:xfrm>
          <a:prstGeom prst="rect">
            <a:avLst/>
          </a:prstGeom>
          <a:noFill/>
          <a:ln w="9525">
            <a:noFill/>
            <a:miter lim="800000"/>
            <a:headEnd/>
            <a:tailEnd/>
          </a:ln>
        </p:spPr>
      </p:pic>
      <p:sp>
        <p:nvSpPr>
          <p:cNvPr id="4" name="Date Placeholder 5"/>
          <p:cNvSpPr txBox="1">
            <a:spLocks/>
          </p:cNvSpPr>
          <p:nvPr/>
        </p:nvSpPr>
        <p:spPr>
          <a:xfrm>
            <a:off x="457200" y="6477000"/>
            <a:ext cx="4419600" cy="152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chemeClr val="tx2"/>
                </a:solidFill>
                <a:effectLst/>
                <a:uLnTx/>
                <a:uFillTx/>
                <a:latin typeface="Arial" charset="0"/>
                <a:ea typeface="+mn-ea"/>
                <a:cs typeface="+mn-cs"/>
              </a:rPr>
              <a:t>Copyright © 2011 Pearson Education, Inc. Publishing as Prentice Hall</a:t>
            </a:r>
            <a:endParaRPr kumimoji="0" lang="en-US" sz="1050" b="0" i="0" u="none" strike="noStrike" kern="1200" cap="none" spc="0" normalizeH="0" baseline="0" noProof="0" dirty="0">
              <a:ln>
                <a:noFill/>
              </a:ln>
              <a:solidFill>
                <a:srgbClr val="FFFBDD"/>
              </a:solidFill>
              <a:effectLst/>
              <a:uLnTx/>
              <a:uFillTx/>
              <a:latin typeface="Arial" charset="0"/>
              <a:ea typeface="+mn-ea"/>
              <a:cs typeface="+mn-cs"/>
            </a:endParaRPr>
          </a:p>
        </p:txBody>
      </p:sp>
      <p:sp>
        <p:nvSpPr>
          <p:cNvPr id="5" name="Slide Number Placeholder 6"/>
          <p:cNvSpPr txBox="1">
            <a:spLocks/>
          </p:cNvSpPr>
          <p:nvPr/>
        </p:nvSpPr>
        <p:spPr>
          <a:xfrm>
            <a:off x="6553200" y="6477000"/>
            <a:ext cx="2133600" cy="244475"/>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B914E-C1C7-459C-8244-78DF92F4FBA5}" type="slidenum">
              <a:rPr kumimoji="0" lang="en-US" sz="1400" b="0" i="0" u="none" strike="noStrike" kern="1200" cap="none" spc="0" normalizeH="0" baseline="0" noProof="0" smtClean="0">
                <a:ln>
                  <a:noFill/>
                </a:ln>
                <a:solidFill>
                  <a:schemeClr val="tx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400" b="1" i="0" u="none" strike="noStrike" kern="1200" cap="none" spc="0" normalizeH="0" baseline="0" noProof="0" dirty="0" smtClean="0">
              <a:ln>
                <a:noFill/>
              </a:ln>
              <a:solidFill>
                <a:schemeClr val="tx2"/>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dirty="0"/>
              <a:t>Future of the Internet</a:t>
            </a:r>
          </a:p>
        </p:txBody>
      </p:sp>
      <p:sp>
        <p:nvSpPr>
          <p:cNvPr id="145411" name="Rectangle 3"/>
          <p:cNvSpPr>
            <a:spLocks noGrp="1" noChangeArrowheads="1"/>
          </p:cNvSpPr>
          <p:nvPr>
            <p:ph type="body" idx="1"/>
          </p:nvPr>
        </p:nvSpPr>
        <p:spPr>
          <a:xfrm>
            <a:off x="457200" y="1600200"/>
            <a:ext cx="8153400" cy="4525963"/>
          </a:xfrm>
        </p:spPr>
        <p:txBody>
          <a:bodyPr/>
          <a:lstStyle/>
          <a:p>
            <a:pPr eaLnBrk="1" hangingPunct="1">
              <a:defRPr/>
            </a:pPr>
            <a:r>
              <a:rPr lang="en-US" dirty="0">
                <a:effectLst/>
              </a:rPr>
              <a:t>Large </a:t>
            </a:r>
            <a:r>
              <a:rPr lang="en-US" dirty="0" smtClean="0">
                <a:effectLst/>
              </a:rPr>
              <a:t>scale networking (</a:t>
            </a:r>
            <a:r>
              <a:rPr lang="en-US" dirty="0">
                <a:effectLst/>
              </a:rPr>
              <a:t>LSN)</a:t>
            </a:r>
          </a:p>
          <a:p>
            <a:pPr lvl="1" eaLnBrk="1" hangingPunct="1">
              <a:defRPr/>
            </a:pPr>
            <a:r>
              <a:rPr lang="en-US" dirty="0">
                <a:effectLst/>
              </a:rPr>
              <a:t>Research and development of cutting-edge networking and wireless technologies</a:t>
            </a:r>
          </a:p>
          <a:p>
            <a:pPr eaLnBrk="1" hangingPunct="1">
              <a:defRPr/>
            </a:pPr>
            <a:r>
              <a:rPr lang="en-US" dirty="0">
                <a:effectLst/>
              </a:rPr>
              <a:t>Internet2</a:t>
            </a:r>
          </a:p>
          <a:p>
            <a:pPr lvl="1" eaLnBrk="1" hangingPunct="1">
              <a:defRPr/>
            </a:pPr>
            <a:r>
              <a:rPr lang="en-US" dirty="0">
                <a:effectLst/>
              </a:rPr>
              <a:t>Project sponsored by universities, government, and industry to develop new Internet technologies</a:t>
            </a:r>
          </a:p>
          <a:p>
            <a:pPr lvl="1" eaLnBrk="1" hangingPunct="1">
              <a:defRPr/>
            </a:pPr>
            <a:r>
              <a:rPr lang="en-US" dirty="0">
                <a:effectLst/>
              </a:rPr>
              <a:t>Internet2 backbone supports transmission speeds of 9.6 </a:t>
            </a:r>
            <a:r>
              <a:rPr lang="en-US" dirty="0" err="1">
                <a:effectLst/>
              </a:rPr>
              <a:t>Gbps</a:t>
            </a:r>
            <a:endParaRPr lang="en-US" dirty="0">
              <a:effectLst/>
            </a:endParaRP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40292" name="Slide Number Placeholder 4"/>
          <p:cNvSpPr>
            <a:spLocks noGrp="1"/>
          </p:cNvSpPr>
          <p:nvPr>
            <p:ph type="sldNum" sz="quarter" idx="12"/>
          </p:nvPr>
        </p:nvSpPr>
        <p:spPr>
          <a:noFill/>
        </p:spPr>
        <p:txBody>
          <a:bodyPr/>
          <a:lstStyle/>
          <a:p>
            <a:fld id="{FFE2AF76-9964-4D6C-A145-879FAF257372}" type="slidenum">
              <a:rPr lang="en-US" smtClean="0"/>
              <a:pPr/>
              <a:t>47</a:t>
            </a:fld>
            <a:endParaRPr lang="en-US" b="1"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title"/>
          </p:nvPr>
        </p:nvSpPr>
        <p:spPr/>
        <p:txBody>
          <a:bodyPr/>
          <a:lstStyle/>
          <a:p>
            <a:pPr eaLnBrk="1" hangingPunct="1">
              <a:defRPr/>
            </a:pPr>
            <a:r>
              <a:rPr lang="en-US" dirty="0"/>
              <a:t>Future of the Internet</a:t>
            </a:r>
          </a:p>
        </p:txBody>
      </p:sp>
      <p:sp>
        <p:nvSpPr>
          <p:cNvPr id="272388" name="Rectangle 4"/>
          <p:cNvSpPr>
            <a:spLocks noGrp="1" noChangeArrowheads="1"/>
          </p:cNvSpPr>
          <p:nvPr>
            <p:ph type="body" idx="1"/>
          </p:nvPr>
        </p:nvSpPr>
        <p:spPr>
          <a:xfrm>
            <a:off x="457200" y="1600200"/>
            <a:ext cx="8077200" cy="4525963"/>
          </a:xfrm>
        </p:spPr>
        <p:txBody>
          <a:bodyPr/>
          <a:lstStyle/>
          <a:p>
            <a:pPr eaLnBrk="1" hangingPunct="1"/>
            <a:r>
              <a:rPr lang="en-US" dirty="0" smtClean="0">
                <a:effectLst/>
              </a:rPr>
              <a:t>Internet entrenched in daily life</a:t>
            </a:r>
          </a:p>
          <a:p>
            <a:pPr eaLnBrk="1" hangingPunct="1"/>
            <a:r>
              <a:rPr lang="en-US" dirty="0" smtClean="0">
                <a:effectLst/>
              </a:rPr>
              <a:t>Web-based services for personal and professional interactions</a:t>
            </a:r>
          </a:p>
          <a:p>
            <a:pPr eaLnBrk="1" hangingPunct="1"/>
            <a:r>
              <a:rPr lang="en-US" dirty="0" smtClean="0">
                <a:effectLst/>
              </a:rPr>
              <a:t>Internet-enabled appliances and systems</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42340" name="Slide Number Placeholder 4"/>
          <p:cNvSpPr>
            <a:spLocks noGrp="1"/>
          </p:cNvSpPr>
          <p:nvPr>
            <p:ph type="sldNum" sz="quarter" idx="12"/>
          </p:nvPr>
        </p:nvSpPr>
        <p:spPr>
          <a:noFill/>
        </p:spPr>
        <p:txBody>
          <a:bodyPr/>
          <a:lstStyle/>
          <a:p>
            <a:fld id="{75B161A2-7B32-4DFC-B23F-7166C6F85F8B}" type="slidenum">
              <a:rPr lang="en-US" smtClean="0"/>
              <a:pPr/>
              <a:t>48</a:t>
            </a:fld>
            <a:endParaRPr lang="en-US" b="1"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dirty="0"/>
              <a:t>Chapter 3 Summary Questions </a:t>
            </a:r>
          </a:p>
        </p:txBody>
      </p:sp>
      <p:sp>
        <p:nvSpPr>
          <p:cNvPr id="147459" name="Rectangle 3"/>
          <p:cNvSpPr>
            <a:spLocks noGrp="1" noChangeArrowheads="1"/>
          </p:cNvSpPr>
          <p:nvPr>
            <p:ph type="body" idx="1"/>
          </p:nvPr>
        </p:nvSpPr>
        <p:spPr/>
        <p:txBody>
          <a:bodyPr/>
          <a:lstStyle/>
          <a:p>
            <a:pPr eaLnBrk="1" hangingPunct="1">
              <a:defRPr/>
            </a:pPr>
            <a:r>
              <a:rPr lang="en-US" dirty="0">
                <a:effectLst/>
              </a:rPr>
              <a:t>What is the origin of the Internet?</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44388" name="Slide Number Placeholder 4"/>
          <p:cNvSpPr>
            <a:spLocks noGrp="1"/>
          </p:cNvSpPr>
          <p:nvPr>
            <p:ph type="sldNum" sz="quarter" idx="12"/>
          </p:nvPr>
        </p:nvSpPr>
        <p:spPr>
          <a:noFill/>
        </p:spPr>
        <p:txBody>
          <a:bodyPr/>
          <a:lstStyle/>
          <a:p>
            <a:fld id="{AD053126-201F-4818-9028-4F631C484AF5}" type="slidenum">
              <a:rPr lang="en-US" smtClean="0"/>
              <a:pPr/>
              <a:t>49</a:t>
            </a:fld>
            <a:endParaRPr lang="en-US" b="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wipe(left)">
                                      <p:cBhvr>
                                        <p:cTn id="7" dur="1000"/>
                                        <p:tgtEl>
                                          <p:spTgt spid="147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defRPr/>
            </a:pPr>
            <a:r>
              <a:rPr lang="en-US" dirty="0" smtClean="0"/>
              <a:t>History </a:t>
            </a:r>
            <a:r>
              <a:rPr lang="en-US" dirty="0"/>
              <a:t>of the Internet</a:t>
            </a:r>
          </a:p>
        </p:txBody>
      </p:sp>
      <p:sp>
        <p:nvSpPr>
          <p:cNvPr id="182275" name="Rectangle 3"/>
          <p:cNvSpPr>
            <a:spLocks noGrp="1" noChangeArrowheads="1"/>
          </p:cNvSpPr>
          <p:nvPr>
            <p:ph type="body" idx="1"/>
          </p:nvPr>
        </p:nvSpPr>
        <p:spPr>
          <a:xfrm>
            <a:off x="457200" y="1371600"/>
            <a:ext cx="8305800" cy="4876800"/>
          </a:xfrm>
        </p:spPr>
        <p:txBody>
          <a:bodyPr/>
          <a:lstStyle/>
          <a:p>
            <a:pPr eaLnBrk="1" hangingPunct="1">
              <a:defRPr/>
            </a:pPr>
            <a:r>
              <a:rPr lang="en-US" dirty="0" smtClean="0">
                <a:effectLst/>
              </a:rPr>
              <a:t>Developed for secure military communications</a:t>
            </a:r>
          </a:p>
          <a:p>
            <a:pPr eaLnBrk="1" hangingPunct="1">
              <a:defRPr/>
            </a:pPr>
            <a:r>
              <a:rPr lang="en-US" dirty="0" smtClean="0">
                <a:effectLst/>
              </a:rPr>
              <a:t>Evolved from Advanced Research Projects Agency Network (ARPANET)</a:t>
            </a:r>
          </a:p>
          <a:p>
            <a:pPr eaLnBrk="1" hangingPunct="1">
              <a:defRPr/>
            </a:pPr>
            <a:r>
              <a:rPr lang="en-US" dirty="0" smtClean="0">
                <a:effectLst/>
              </a:rPr>
              <a:t>Funded by the U.S. government in the 1960s</a:t>
            </a:r>
          </a:p>
          <a:p>
            <a:pPr eaLnBrk="1" hangingPunct="1">
              <a:defRPr/>
            </a:pPr>
            <a:r>
              <a:rPr lang="en-US" dirty="0" smtClean="0">
                <a:effectLst/>
              </a:rPr>
              <a:t>Enabled computers at leading universities and research organizations to communicate with each other </a:t>
            </a:r>
            <a:endParaRPr lang="en-US" dirty="0">
              <a:effectLst/>
            </a:endParaRP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37892" name="Slide Number Placeholder 4"/>
          <p:cNvSpPr>
            <a:spLocks noGrp="1"/>
          </p:cNvSpPr>
          <p:nvPr>
            <p:ph type="sldNum" sz="quarter" idx="12"/>
          </p:nvPr>
        </p:nvSpPr>
        <p:spPr>
          <a:noFill/>
        </p:spPr>
        <p:txBody>
          <a:bodyPr/>
          <a:lstStyle/>
          <a:p>
            <a:fld id="{5C88DDD7-0D36-4102-B489-1F23A47A8D6C}" type="slidenum">
              <a:rPr lang="en-US" smtClean="0"/>
              <a:pPr/>
              <a:t>5</a:t>
            </a:fld>
            <a:endParaRPr lang="en-US" b="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wipe(left)">
                                      <p:cBhvr>
                                        <p:cTn id="7" dur="500"/>
                                        <p:tgtEl>
                                          <p:spTgt spid="182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p:txBody>
          <a:bodyPr/>
          <a:lstStyle/>
          <a:p>
            <a:pPr eaLnBrk="1" hangingPunct="1">
              <a:defRPr/>
            </a:pPr>
            <a:r>
              <a:rPr lang="en-US" dirty="0">
                <a:effectLst/>
              </a:rPr>
              <a:t>How can I communicate through the </a:t>
            </a:r>
            <a:r>
              <a:rPr lang="en-US" dirty="0" smtClean="0">
                <a:effectLst/>
              </a:rPr>
              <a:t>Internet?</a:t>
            </a:r>
            <a:endParaRPr lang="en-US" dirty="0">
              <a:effectLst/>
            </a:endParaRPr>
          </a:p>
        </p:txBody>
      </p:sp>
      <p:sp>
        <p:nvSpPr>
          <p:cNvPr id="157700" name="Rectangle 4"/>
          <p:cNvSpPr>
            <a:spLocks noGrp="1" noChangeArrowheads="1"/>
          </p:cNvSpPr>
          <p:nvPr>
            <p:ph type="title"/>
          </p:nvPr>
        </p:nvSpPr>
        <p:spPr/>
        <p:txBody>
          <a:bodyPr/>
          <a:lstStyle/>
          <a:p>
            <a:pPr eaLnBrk="1" hangingPunct="1">
              <a:defRPr/>
            </a:pPr>
            <a:r>
              <a:rPr lang="en-US" dirty="0"/>
              <a:t>Chapter 3 Summary Questions </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46436" name="Slide Number Placeholder 4"/>
          <p:cNvSpPr>
            <a:spLocks noGrp="1"/>
          </p:cNvSpPr>
          <p:nvPr>
            <p:ph type="sldNum" sz="quarter" idx="12"/>
          </p:nvPr>
        </p:nvSpPr>
        <p:spPr>
          <a:noFill/>
        </p:spPr>
        <p:txBody>
          <a:bodyPr/>
          <a:lstStyle/>
          <a:p>
            <a:fld id="{6EB7390B-2788-4618-9011-E2300A0CDA65}" type="slidenum">
              <a:rPr lang="en-US" smtClean="0"/>
              <a:pPr/>
              <a:t>50</a:t>
            </a:fld>
            <a:endParaRPr lang="en-US" b="1"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p:txBody>
          <a:bodyPr/>
          <a:lstStyle/>
          <a:p>
            <a:pPr eaLnBrk="1" hangingPunct="1">
              <a:defRPr/>
            </a:pPr>
            <a:r>
              <a:rPr lang="en-US" dirty="0">
                <a:effectLst/>
              </a:rPr>
              <a:t>How </a:t>
            </a:r>
            <a:r>
              <a:rPr lang="en-US" dirty="0" smtClean="0">
                <a:effectLst/>
              </a:rPr>
              <a:t>do </a:t>
            </a:r>
            <a:r>
              <a:rPr lang="en-US" dirty="0">
                <a:effectLst/>
              </a:rPr>
              <a:t>I communicate </a:t>
            </a:r>
            <a:r>
              <a:rPr lang="en-US" dirty="0" smtClean="0">
                <a:effectLst/>
              </a:rPr>
              <a:t>and collaborate using Web 2.0 technologies?</a:t>
            </a:r>
            <a:endParaRPr lang="en-US" dirty="0">
              <a:effectLst/>
            </a:endParaRPr>
          </a:p>
        </p:txBody>
      </p:sp>
      <p:sp>
        <p:nvSpPr>
          <p:cNvPr id="157700" name="Rectangle 4"/>
          <p:cNvSpPr>
            <a:spLocks noGrp="1" noChangeArrowheads="1"/>
          </p:cNvSpPr>
          <p:nvPr>
            <p:ph type="title"/>
          </p:nvPr>
        </p:nvSpPr>
        <p:spPr/>
        <p:txBody>
          <a:bodyPr/>
          <a:lstStyle/>
          <a:p>
            <a:pPr eaLnBrk="1" hangingPunct="1">
              <a:defRPr/>
            </a:pPr>
            <a:r>
              <a:rPr lang="en-US" dirty="0"/>
              <a:t>Chapter 3 Summary Questions </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46436" name="Slide Number Placeholder 4"/>
          <p:cNvSpPr>
            <a:spLocks noGrp="1"/>
          </p:cNvSpPr>
          <p:nvPr>
            <p:ph type="sldNum" sz="quarter" idx="12"/>
          </p:nvPr>
        </p:nvSpPr>
        <p:spPr>
          <a:noFill/>
        </p:spPr>
        <p:txBody>
          <a:bodyPr/>
          <a:lstStyle/>
          <a:p>
            <a:fld id="{6EB7390B-2788-4618-9011-E2300A0CDA65}" type="slidenum">
              <a:rPr lang="en-US" smtClean="0"/>
              <a:pPr/>
              <a:t>51</a:t>
            </a:fld>
            <a:endParaRPr lang="en-US" b="1"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1"/>
          </p:nvPr>
        </p:nvSpPr>
        <p:spPr/>
        <p:txBody>
          <a:bodyPr/>
          <a:lstStyle/>
          <a:p>
            <a:pPr eaLnBrk="1" hangingPunct="1">
              <a:defRPr/>
            </a:pPr>
            <a:r>
              <a:rPr lang="en-US" dirty="0">
                <a:effectLst/>
                <a:cs typeface="Helvetica" charset="0"/>
              </a:rPr>
              <a:t>What are the various kinds of multimedia files found on the </a:t>
            </a:r>
            <a:r>
              <a:rPr lang="en-US" dirty="0" smtClean="0">
                <a:effectLst/>
                <a:cs typeface="Helvetica" charset="0"/>
              </a:rPr>
              <a:t>Web, </a:t>
            </a:r>
            <a:r>
              <a:rPr lang="en-US" dirty="0">
                <a:effectLst/>
                <a:cs typeface="Helvetica" charset="0"/>
              </a:rPr>
              <a:t>and what software do I need to use them?</a:t>
            </a:r>
            <a:endParaRPr lang="en-US" dirty="0">
              <a:effectLst/>
            </a:endParaRPr>
          </a:p>
        </p:txBody>
      </p:sp>
      <p:sp>
        <p:nvSpPr>
          <p:cNvPr id="160772" name="Rectangle 4"/>
          <p:cNvSpPr>
            <a:spLocks noGrp="1" noChangeArrowheads="1"/>
          </p:cNvSpPr>
          <p:nvPr>
            <p:ph type="title"/>
          </p:nvPr>
        </p:nvSpPr>
        <p:spPr/>
        <p:txBody>
          <a:bodyPr/>
          <a:lstStyle/>
          <a:p>
            <a:pPr eaLnBrk="1" hangingPunct="1">
              <a:defRPr/>
            </a:pPr>
            <a:r>
              <a:rPr lang="en-US" dirty="0"/>
              <a:t>Chapter 3 Summary Questions </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48484" name="Slide Number Placeholder 4"/>
          <p:cNvSpPr>
            <a:spLocks noGrp="1"/>
          </p:cNvSpPr>
          <p:nvPr>
            <p:ph type="sldNum" sz="quarter" idx="12"/>
          </p:nvPr>
        </p:nvSpPr>
        <p:spPr>
          <a:noFill/>
        </p:spPr>
        <p:txBody>
          <a:bodyPr/>
          <a:lstStyle/>
          <a:p>
            <a:fld id="{A73502CC-8D28-4E45-B862-EAE92947B026}" type="slidenum">
              <a:rPr lang="en-US" smtClean="0"/>
              <a:pPr/>
              <a:t>52</a:t>
            </a:fld>
            <a:endParaRPr lang="en-US" b="1"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body" idx="1"/>
          </p:nvPr>
        </p:nvSpPr>
        <p:spPr/>
        <p:txBody>
          <a:bodyPr/>
          <a:lstStyle/>
          <a:p>
            <a:pPr eaLnBrk="1" hangingPunct="1">
              <a:defRPr/>
            </a:pPr>
            <a:r>
              <a:rPr lang="en-US" dirty="0">
                <a:effectLst/>
                <a:cs typeface="Helvetica" charset="0"/>
              </a:rPr>
              <a:t>What is e-commerce, and what </a:t>
            </a:r>
            <a:br>
              <a:rPr lang="en-US" dirty="0">
                <a:effectLst/>
                <a:cs typeface="Helvetica" charset="0"/>
              </a:rPr>
            </a:br>
            <a:r>
              <a:rPr lang="en-US" dirty="0">
                <a:effectLst/>
                <a:cs typeface="Helvetica" charset="0"/>
              </a:rPr>
              <a:t>e-commerce safeguards protect me </a:t>
            </a:r>
            <a:br>
              <a:rPr lang="en-US" dirty="0">
                <a:effectLst/>
                <a:cs typeface="Helvetica" charset="0"/>
              </a:rPr>
            </a:br>
            <a:r>
              <a:rPr lang="en-US" dirty="0">
                <a:effectLst/>
                <a:cs typeface="Helvetica" charset="0"/>
              </a:rPr>
              <a:t>when I’m online? </a:t>
            </a:r>
            <a:endParaRPr lang="en-US" dirty="0"/>
          </a:p>
        </p:txBody>
      </p:sp>
      <p:sp>
        <p:nvSpPr>
          <p:cNvPr id="241667" name="Rectangle 3"/>
          <p:cNvSpPr>
            <a:spLocks noGrp="1" noChangeArrowheads="1"/>
          </p:cNvSpPr>
          <p:nvPr>
            <p:ph type="title"/>
          </p:nvPr>
        </p:nvSpPr>
        <p:spPr/>
        <p:txBody>
          <a:bodyPr/>
          <a:lstStyle/>
          <a:p>
            <a:pPr eaLnBrk="1" hangingPunct="1">
              <a:defRPr/>
            </a:pPr>
            <a:r>
              <a:rPr lang="en-US" dirty="0"/>
              <a:t>Chapter 3 Summary Questions </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50532" name="Slide Number Placeholder 4"/>
          <p:cNvSpPr>
            <a:spLocks noGrp="1"/>
          </p:cNvSpPr>
          <p:nvPr>
            <p:ph type="sldNum" sz="quarter" idx="12"/>
          </p:nvPr>
        </p:nvSpPr>
        <p:spPr>
          <a:noFill/>
        </p:spPr>
        <p:txBody>
          <a:bodyPr/>
          <a:lstStyle/>
          <a:p>
            <a:fld id="{0D6DBAA8-44D2-441F-88A8-6638A2131081}" type="slidenum">
              <a:rPr lang="en-US" smtClean="0"/>
              <a:pPr/>
              <a:t>53</a:t>
            </a:fld>
            <a:endParaRPr lang="en-US" b="1"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idx="1"/>
          </p:nvPr>
        </p:nvSpPr>
        <p:spPr/>
        <p:txBody>
          <a:bodyPr/>
          <a:lstStyle/>
          <a:p>
            <a:pPr eaLnBrk="1" hangingPunct="1">
              <a:defRPr/>
            </a:pPr>
            <a:r>
              <a:rPr lang="en-US" dirty="0">
                <a:effectLst/>
              </a:rPr>
              <a:t>What is a Web browser?</a:t>
            </a:r>
          </a:p>
        </p:txBody>
      </p:sp>
      <p:sp>
        <p:nvSpPr>
          <p:cNvPr id="153604" name="Rectangle 4"/>
          <p:cNvSpPr>
            <a:spLocks noGrp="1" noChangeArrowheads="1"/>
          </p:cNvSpPr>
          <p:nvPr>
            <p:ph type="title"/>
          </p:nvPr>
        </p:nvSpPr>
        <p:spPr/>
        <p:txBody>
          <a:bodyPr/>
          <a:lstStyle/>
          <a:p>
            <a:pPr eaLnBrk="1" hangingPunct="1">
              <a:defRPr/>
            </a:pPr>
            <a:r>
              <a:rPr lang="en-US" dirty="0"/>
              <a:t>Chapter 3 Summary Questions</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54628" name="Slide Number Placeholder 4"/>
          <p:cNvSpPr>
            <a:spLocks noGrp="1"/>
          </p:cNvSpPr>
          <p:nvPr>
            <p:ph type="sldNum" sz="quarter" idx="12"/>
          </p:nvPr>
        </p:nvSpPr>
        <p:spPr>
          <a:noFill/>
        </p:spPr>
        <p:txBody>
          <a:bodyPr/>
          <a:lstStyle/>
          <a:p>
            <a:fld id="{01D46792-01F6-4516-8EDF-43C5BDE7901F}" type="slidenum">
              <a:rPr lang="en-US" smtClean="0"/>
              <a:pPr/>
              <a:t>54</a:t>
            </a:fld>
            <a:endParaRPr lang="en-US" b="1"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pPr eaLnBrk="1" hangingPunct="1">
              <a:defRPr/>
            </a:pPr>
            <a:r>
              <a:rPr lang="en-US" dirty="0">
                <a:effectLst/>
              </a:rPr>
              <a:t>What is a URL, and what are its parts?</a:t>
            </a:r>
          </a:p>
        </p:txBody>
      </p:sp>
      <p:sp>
        <p:nvSpPr>
          <p:cNvPr id="154628" name="Rectangle 4"/>
          <p:cNvSpPr>
            <a:spLocks noGrp="1" noChangeArrowheads="1"/>
          </p:cNvSpPr>
          <p:nvPr>
            <p:ph type="title"/>
          </p:nvPr>
        </p:nvSpPr>
        <p:spPr/>
        <p:txBody>
          <a:bodyPr/>
          <a:lstStyle/>
          <a:p>
            <a:pPr eaLnBrk="1" hangingPunct="1">
              <a:defRPr/>
            </a:pPr>
            <a:r>
              <a:rPr lang="en-US" dirty="0"/>
              <a:t>Chapter 3 Summary Questions </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56676" name="Slide Number Placeholder 4"/>
          <p:cNvSpPr>
            <a:spLocks noGrp="1"/>
          </p:cNvSpPr>
          <p:nvPr>
            <p:ph type="sldNum" sz="quarter" idx="12"/>
          </p:nvPr>
        </p:nvSpPr>
        <p:spPr>
          <a:noFill/>
        </p:spPr>
        <p:txBody>
          <a:bodyPr/>
          <a:lstStyle/>
          <a:p>
            <a:fld id="{BEE626F6-DD62-49EC-B657-DB45EE2CD499}" type="slidenum">
              <a:rPr lang="en-US" smtClean="0"/>
              <a:pPr/>
              <a:t>55</a:t>
            </a:fld>
            <a:endParaRPr lang="en-US" b="1"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p:txBody>
          <a:bodyPr/>
          <a:lstStyle/>
          <a:p>
            <a:pPr eaLnBrk="1" hangingPunct="1">
              <a:defRPr/>
            </a:pPr>
            <a:r>
              <a:rPr lang="en-US" dirty="0">
                <a:effectLst/>
              </a:rPr>
              <a:t>How can I use hyperlinks and other tools to get around the Web?</a:t>
            </a:r>
          </a:p>
        </p:txBody>
      </p:sp>
      <p:sp>
        <p:nvSpPr>
          <p:cNvPr id="155652" name="Rectangle 4"/>
          <p:cNvSpPr>
            <a:spLocks noGrp="1" noChangeArrowheads="1"/>
          </p:cNvSpPr>
          <p:nvPr>
            <p:ph type="title"/>
          </p:nvPr>
        </p:nvSpPr>
        <p:spPr/>
        <p:txBody>
          <a:bodyPr/>
          <a:lstStyle/>
          <a:p>
            <a:pPr eaLnBrk="1" hangingPunct="1">
              <a:defRPr/>
            </a:pPr>
            <a:r>
              <a:rPr lang="en-US" dirty="0"/>
              <a:t>Chapter 3 Summary Questions </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58724" name="Slide Number Placeholder 4"/>
          <p:cNvSpPr>
            <a:spLocks noGrp="1"/>
          </p:cNvSpPr>
          <p:nvPr>
            <p:ph type="sldNum" sz="quarter" idx="12"/>
          </p:nvPr>
        </p:nvSpPr>
        <p:spPr>
          <a:noFill/>
        </p:spPr>
        <p:txBody>
          <a:bodyPr/>
          <a:lstStyle/>
          <a:p>
            <a:fld id="{4CD17C53-798A-476B-9B27-C8D469504CB5}" type="slidenum">
              <a:rPr lang="en-US" smtClean="0"/>
              <a:pPr/>
              <a:t>56</a:t>
            </a:fld>
            <a:endParaRPr lang="en-US" b="1"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eaLnBrk="1" hangingPunct="1">
              <a:defRPr/>
            </a:pPr>
            <a:r>
              <a:rPr lang="en-US" dirty="0">
                <a:effectLst/>
              </a:rPr>
              <a:t>How do I search the Internet </a:t>
            </a:r>
            <a:r>
              <a:rPr lang="en-US" dirty="0" smtClean="0">
                <a:effectLst/>
              </a:rPr>
              <a:t>effectively?</a:t>
            </a:r>
            <a:endParaRPr lang="en-US" dirty="0">
              <a:effectLst/>
            </a:endParaRPr>
          </a:p>
        </p:txBody>
      </p:sp>
      <p:sp>
        <p:nvSpPr>
          <p:cNvPr id="156676" name="Rectangle 4"/>
          <p:cNvSpPr>
            <a:spLocks noGrp="1" noChangeArrowheads="1"/>
          </p:cNvSpPr>
          <p:nvPr>
            <p:ph type="title"/>
          </p:nvPr>
        </p:nvSpPr>
        <p:spPr/>
        <p:txBody>
          <a:bodyPr/>
          <a:lstStyle/>
          <a:p>
            <a:pPr eaLnBrk="1" hangingPunct="1">
              <a:defRPr/>
            </a:pPr>
            <a:r>
              <a:rPr lang="en-US" dirty="0"/>
              <a:t>Chapter 3 Summary Questions </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60772" name="Slide Number Placeholder 4"/>
          <p:cNvSpPr>
            <a:spLocks noGrp="1"/>
          </p:cNvSpPr>
          <p:nvPr>
            <p:ph type="sldNum" sz="quarter" idx="12"/>
          </p:nvPr>
        </p:nvSpPr>
        <p:spPr>
          <a:noFill/>
        </p:spPr>
        <p:txBody>
          <a:bodyPr/>
          <a:lstStyle/>
          <a:p>
            <a:fld id="{D469F614-3183-4F6E-8959-9C0D6E9E7ED1}" type="slidenum">
              <a:rPr lang="en-US" smtClean="0"/>
              <a:pPr/>
              <a:t>57</a:t>
            </a:fld>
            <a:endParaRPr lang="en-US" b="1"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defRPr/>
            </a:pPr>
            <a:r>
              <a:rPr lang="en-US" dirty="0"/>
              <a:t>Chapter 3 Summary Questions</a:t>
            </a:r>
          </a:p>
        </p:txBody>
      </p:sp>
      <p:sp>
        <p:nvSpPr>
          <p:cNvPr id="276483" name="Rectangle 3"/>
          <p:cNvSpPr>
            <a:spLocks noGrp="1" noChangeArrowheads="1"/>
          </p:cNvSpPr>
          <p:nvPr>
            <p:ph type="body" idx="1"/>
          </p:nvPr>
        </p:nvSpPr>
        <p:spPr/>
        <p:txBody>
          <a:bodyPr/>
          <a:lstStyle/>
          <a:p>
            <a:pPr eaLnBrk="1" hangingPunct="1">
              <a:defRPr/>
            </a:pPr>
            <a:r>
              <a:rPr lang="en-US" dirty="0">
                <a:effectLst/>
              </a:rPr>
              <a:t>How do I evaluate a Web site? </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62820" name="Slide Number Placeholder 4"/>
          <p:cNvSpPr>
            <a:spLocks noGrp="1"/>
          </p:cNvSpPr>
          <p:nvPr>
            <p:ph type="sldNum" sz="quarter" idx="12"/>
          </p:nvPr>
        </p:nvSpPr>
        <p:spPr>
          <a:noFill/>
        </p:spPr>
        <p:txBody>
          <a:bodyPr/>
          <a:lstStyle/>
          <a:p>
            <a:fld id="{2B652287-816F-4AF5-9FAD-F1BF5602B129}" type="slidenum">
              <a:rPr lang="en-US" smtClean="0"/>
              <a:pPr/>
              <a:t>58</a:t>
            </a:fld>
            <a:endParaRPr lang="en-US" b="1" smtClean="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1"/>
          </p:nvPr>
        </p:nvSpPr>
        <p:spPr/>
        <p:txBody>
          <a:bodyPr/>
          <a:lstStyle/>
          <a:p>
            <a:pPr eaLnBrk="1" hangingPunct="1">
              <a:defRPr/>
            </a:pPr>
            <a:r>
              <a:rPr lang="en-US" dirty="0">
                <a:effectLst/>
              </a:rPr>
              <a:t>How does data travel on the Internet?</a:t>
            </a:r>
          </a:p>
        </p:txBody>
      </p:sp>
      <p:sp>
        <p:nvSpPr>
          <p:cNvPr id="150533" name="Rectangle 5"/>
          <p:cNvSpPr>
            <a:spLocks noGrp="1" noChangeArrowheads="1"/>
          </p:cNvSpPr>
          <p:nvPr>
            <p:ph type="title"/>
          </p:nvPr>
        </p:nvSpPr>
        <p:spPr>
          <a:xfrm>
            <a:off x="457200" y="228600"/>
            <a:ext cx="8229600" cy="1143000"/>
          </a:xfrm>
        </p:spPr>
        <p:txBody>
          <a:bodyPr/>
          <a:lstStyle/>
          <a:p>
            <a:pPr eaLnBrk="1" hangingPunct="1">
              <a:defRPr/>
            </a:pPr>
            <a:r>
              <a:rPr lang="en-US" dirty="0"/>
              <a:t>Chapter 3 Summary Questions </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64868" name="Slide Number Placeholder 4"/>
          <p:cNvSpPr>
            <a:spLocks noGrp="1"/>
          </p:cNvSpPr>
          <p:nvPr>
            <p:ph type="sldNum" sz="quarter" idx="12"/>
          </p:nvPr>
        </p:nvSpPr>
        <p:spPr>
          <a:noFill/>
        </p:spPr>
        <p:txBody>
          <a:bodyPr/>
          <a:lstStyle/>
          <a:p>
            <a:fld id="{B9B194ED-0EF8-4A52-8A40-DB90F64AD364}" type="slidenum">
              <a:rPr lang="en-US" smtClean="0"/>
              <a:pPr/>
              <a:t>59</a:t>
            </a:fld>
            <a:endParaRPr lang="en-US" b="1"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defRPr/>
            </a:pPr>
            <a:r>
              <a:rPr lang="en-US" altLang="ja-JP" dirty="0">
                <a:ea typeface="ＭＳ Ｐゴシック" charset="-128"/>
              </a:rPr>
              <a:t>The Web vs. the Internet</a:t>
            </a:r>
            <a:endParaRPr lang="en-US" b="1" dirty="0"/>
          </a:p>
        </p:txBody>
      </p:sp>
      <p:sp>
        <p:nvSpPr>
          <p:cNvPr id="260099" name="Rectangle 3"/>
          <p:cNvSpPr>
            <a:spLocks noGrp="1" noChangeArrowheads="1"/>
          </p:cNvSpPr>
          <p:nvPr>
            <p:ph type="body" idx="1"/>
          </p:nvPr>
        </p:nvSpPr>
        <p:spPr/>
        <p:txBody>
          <a:bodyPr/>
          <a:lstStyle/>
          <a:p>
            <a:pPr eaLnBrk="1" hangingPunct="1">
              <a:lnSpc>
                <a:spcPct val="90000"/>
              </a:lnSpc>
            </a:pPr>
            <a:r>
              <a:rPr lang="en-US" altLang="ja-JP" dirty="0" smtClean="0">
                <a:effectLst/>
                <a:ea typeface="ＭＳ Ｐゴシック"/>
                <a:cs typeface="ＭＳ Ｐゴシック"/>
              </a:rPr>
              <a:t>The Web is part of the Internet, distinguished by</a:t>
            </a:r>
          </a:p>
          <a:p>
            <a:pPr lvl="1" eaLnBrk="1" hangingPunct="1">
              <a:lnSpc>
                <a:spcPct val="90000"/>
              </a:lnSpc>
            </a:pPr>
            <a:r>
              <a:rPr lang="en-US" altLang="ja-JP" dirty="0" smtClean="0">
                <a:effectLst/>
                <a:ea typeface="ＭＳ Ｐゴシック"/>
                <a:cs typeface="ＭＳ Ｐゴシック"/>
              </a:rPr>
              <a:t>Common communication protocols</a:t>
            </a:r>
          </a:p>
          <a:p>
            <a:pPr lvl="1" eaLnBrk="1" hangingPunct="1">
              <a:lnSpc>
                <a:spcPct val="90000"/>
              </a:lnSpc>
            </a:pPr>
            <a:r>
              <a:rPr lang="en-US" altLang="ja-JP" dirty="0" smtClean="0">
                <a:effectLst/>
                <a:ea typeface="ＭＳ Ｐゴシック"/>
                <a:cs typeface="ＭＳ Ｐゴシック"/>
              </a:rPr>
              <a:t>Hyperlinks </a:t>
            </a:r>
          </a:p>
          <a:p>
            <a:pPr eaLnBrk="1" hangingPunct="1">
              <a:lnSpc>
                <a:spcPct val="90000"/>
              </a:lnSpc>
            </a:pPr>
            <a:r>
              <a:rPr lang="en-US" altLang="ja-JP" dirty="0" smtClean="0">
                <a:effectLst/>
                <a:ea typeface="ＭＳ Ｐゴシック"/>
                <a:cs typeface="ＭＳ Ｐゴシック"/>
              </a:rPr>
              <a:t>1989: Web invented by Tim Berners-Lee</a:t>
            </a:r>
          </a:p>
          <a:p>
            <a:pPr eaLnBrk="1" hangingPunct="1">
              <a:lnSpc>
                <a:spcPct val="90000"/>
              </a:lnSpc>
            </a:pPr>
            <a:r>
              <a:rPr lang="en-US" altLang="ja-JP" dirty="0" smtClean="0">
                <a:effectLst/>
                <a:ea typeface="ＭＳ Ｐゴシック"/>
                <a:cs typeface="ＭＳ Ｐゴシック"/>
              </a:rPr>
              <a:t>1993: Mosaic browser released</a:t>
            </a:r>
          </a:p>
          <a:p>
            <a:pPr eaLnBrk="1" hangingPunct="1">
              <a:lnSpc>
                <a:spcPct val="90000"/>
              </a:lnSpc>
            </a:pPr>
            <a:r>
              <a:rPr lang="en-US" altLang="ja-JP" dirty="0" smtClean="0">
                <a:effectLst/>
                <a:ea typeface="ＭＳ Ｐゴシック"/>
                <a:cs typeface="ＭＳ Ｐゴシック"/>
              </a:rPr>
              <a:t>1994: Netscape Navigator marked beginning of the Web’s major growth</a:t>
            </a:r>
            <a:endParaRPr lang="en-US" dirty="0" smtClean="0">
              <a:effectLst/>
            </a:endParaRP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39940" name="Slide Number Placeholder 4"/>
          <p:cNvSpPr>
            <a:spLocks noGrp="1"/>
          </p:cNvSpPr>
          <p:nvPr>
            <p:ph type="sldNum" sz="quarter" idx="12"/>
          </p:nvPr>
        </p:nvSpPr>
        <p:spPr>
          <a:noFill/>
        </p:spPr>
        <p:txBody>
          <a:bodyPr/>
          <a:lstStyle/>
          <a:p>
            <a:fld id="{3B9E5DA9-FFD7-459C-95B5-A410CE3DD23D}" type="slidenum">
              <a:rPr lang="en-US" smtClean="0"/>
              <a:pPr/>
              <a:t>6</a:t>
            </a:fld>
            <a:endParaRPr lang="en-US" b="1" smtClean="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p:txBody>
          <a:bodyPr/>
          <a:lstStyle/>
          <a:p>
            <a:pPr eaLnBrk="1" hangingPunct="1">
              <a:defRPr/>
            </a:pPr>
            <a:r>
              <a:rPr lang="en-US" dirty="0">
                <a:effectLst/>
              </a:rPr>
              <a:t>What are my options for connecting to the Internet?</a:t>
            </a:r>
          </a:p>
        </p:txBody>
      </p:sp>
      <p:sp>
        <p:nvSpPr>
          <p:cNvPr id="151556" name="Rectangle 4"/>
          <p:cNvSpPr>
            <a:spLocks noGrp="1" noChangeArrowheads="1"/>
          </p:cNvSpPr>
          <p:nvPr>
            <p:ph type="title"/>
          </p:nvPr>
        </p:nvSpPr>
        <p:spPr/>
        <p:txBody>
          <a:bodyPr/>
          <a:lstStyle/>
          <a:p>
            <a:pPr eaLnBrk="1" hangingPunct="1">
              <a:defRPr/>
            </a:pPr>
            <a:r>
              <a:rPr lang="en-US" dirty="0"/>
              <a:t>Chapter 3 Summary Questions </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66916" name="Slide Number Placeholder 4"/>
          <p:cNvSpPr>
            <a:spLocks noGrp="1"/>
          </p:cNvSpPr>
          <p:nvPr>
            <p:ph type="sldNum" sz="quarter" idx="12"/>
          </p:nvPr>
        </p:nvSpPr>
        <p:spPr>
          <a:noFill/>
        </p:spPr>
        <p:txBody>
          <a:bodyPr/>
          <a:lstStyle/>
          <a:p>
            <a:fld id="{1A895AC9-9C84-4F47-A741-176D4542FABC}" type="slidenum">
              <a:rPr lang="en-US" smtClean="0"/>
              <a:pPr/>
              <a:t>60</a:t>
            </a:fld>
            <a:endParaRPr lang="en-US" b="1"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p:txBody>
          <a:bodyPr/>
          <a:lstStyle/>
          <a:p>
            <a:pPr eaLnBrk="1" hangingPunct="1">
              <a:defRPr/>
            </a:pPr>
            <a:r>
              <a:rPr lang="en-US" dirty="0">
                <a:effectLst/>
              </a:rPr>
              <a:t>What will the Internet of the future look like?</a:t>
            </a:r>
          </a:p>
          <a:p>
            <a:pPr eaLnBrk="1" hangingPunct="1">
              <a:buFontTx/>
              <a:buNone/>
              <a:defRPr/>
            </a:pPr>
            <a:endParaRPr lang="en-US" dirty="0"/>
          </a:p>
        </p:txBody>
      </p:sp>
      <p:sp>
        <p:nvSpPr>
          <p:cNvPr id="161796" name="Rectangle 4"/>
          <p:cNvSpPr>
            <a:spLocks noGrp="1" noChangeArrowheads="1"/>
          </p:cNvSpPr>
          <p:nvPr>
            <p:ph type="title"/>
          </p:nvPr>
        </p:nvSpPr>
        <p:spPr/>
        <p:txBody>
          <a:bodyPr/>
          <a:lstStyle/>
          <a:p>
            <a:pPr eaLnBrk="1" hangingPunct="1">
              <a:defRPr/>
            </a:pPr>
            <a:r>
              <a:rPr lang="en-US" dirty="0"/>
              <a:t>Chapter 3 Summary Questions</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171012" name="Slide Number Placeholder 4"/>
          <p:cNvSpPr>
            <a:spLocks noGrp="1"/>
          </p:cNvSpPr>
          <p:nvPr>
            <p:ph type="sldNum" sz="quarter" idx="12"/>
          </p:nvPr>
        </p:nvSpPr>
        <p:spPr>
          <a:noFill/>
        </p:spPr>
        <p:txBody>
          <a:bodyPr/>
          <a:lstStyle/>
          <a:p>
            <a:fld id="{69B6D12C-7522-4158-946E-3D36BF6666C5}" type="slidenum">
              <a:rPr lang="en-US" smtClean="0"/>
              <a:pPr/>
              <a:t>61</a:t>
            </a:fld>
            <a:endParaRPr lang="en-US" b="1"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r">
              <a:defRPr/>
            </a:pPr>
            <a:fld id="{94F8A2C7-F3A5-42B7-873B-BFA0EC14DBB0}" type="slidenum">
              <a:rPr lang="en-US" sz="1400">
                <a:solidFill>
                  <a:srgbClr val="000000"/>
                </a:solidFill>
                <a:effectLst>
                  <a:outerShdw blurRad="38100" dist="38100" dir="2700000" algn="tl">
                    <a:srgbClr val="FFFFFF"/>
                  </a:outerShdw>
                </a:effectLst>
              </a:rPr>
              <a:pPr algn="r">
                <a:defRPr/>
              </a:pPr>
              <a:t>62</a:t>
            </a:fld>
            <a:endParaRPr lang="en-US" sz="1400">
              <a:solidFill>
                <a:srgbClr val="000000"/>
              </a:solidFill>
              <a:effectLst>
                <a:outerShdw blurRad="38100" dist="38100" dir="2700000" algn="tl">
                  <a:srgbClr val="FFFFFF"/>
                </a:outerShdw>
              </a:effectLst>
            </a:endParaRPr>
          </a:p>
        </p:txBody>
      </p:sp>
      <p:sp>
        <p:nvSpPr>
          <p:cNvPr id="173058"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algn="ctr"/>
            <a:endParaRPr lang="en-US"/>
          </a:p>
        </p:txBody>
      </p:sp>
      <p:pic>
        <p:nvPicPr>
          <p:cNvPr id="173059"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73060"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defRPr/>
            </a:pPr>
            <a:r>
              <a:rPr lang="en-US" sz="1800" dirty="0">
                <a:solidFill>
                  <a:srgbClr val="000000"/>
                </a:solidFill>
                <a:effectLst>
                  <a:outerShdw blurRad="38100" dist="38100" dir="2700000" algn="tl">
                    <a:srgbClr val="FFFFFF"/>
                  </a:outerShdw>
                </a:effectLst>
                <a:latin typeface="+mn-lt"/>
              </a:rPr>
              <a:t>Copyright © </a:t>
            </a:r>
            <a:r>
              <a:rPr lang="en-US" sz="1800" dirty="0" smtClean="0">
                <a:solidFill>
                  <a:srgbClr val="000000"/>
                </a:solidFill>
                <a:effectLst>
                  <a:outerShdw blurRad="38100" dist="38100" dir="2700000" algn="tl">
                    <a:srgbClr val="FFFFFF"/>
                  </a:outerShdw>
                </a:effectLst>
                <a:latin typeface="+mn-lt"/>
              </a:rPr>
              <a:t>2011 </a:t>
            </a:r>
            <a:r>
              <a:rPr lang="en-US" sz="1800" dirty="0">
                <a:solidFill>
                  <a:srgbClr val="000000"/>
                </a:solidFill>
                <a:effectLst>
                  <a:outerShdw blurRad="38100" dist="38100" dir="2700000" algn="tl">
                    <a:srgbClr val="FFFFFF"/>
                  </a:outerShdw>
                </a:effectLst>
                <a:latin typeface="+mn-lt"/>
              </a:rPr>
              <a:t>Pearson Education, Inc.  </a:t>
            </a:r>
          </a:p>
          <a:p>
            <a:pPr algn="ctr">
              <a:defRPr/>
            </a:pPr>
            <a:r>
              <a:rPr lang="en-US" sz="1800" dirty="0">
                <a:solidFill>
                  <a:srgbClr val="000000"/>
                </a:solidFill>
                <a:effectLst>
                  <a:outerShdw blurRad="38100" dist="38100" dir="2700000" algn="tl">
                    <a:srgbClr val="FFFFFF"/>
                  </a:outerShdw>
                </a:effectLst>
                <a:latin typeface="+mn-lt"/>
              </a:rPr>
              <a:t>Publishing as Prentice Hall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defRPr/>
            </a:pPr>
            <a:r>
              <a:rPr lang="en-US"/>
              <a:t>Internet Communications</a:t>
            </a:r>
          </a:p>
        </p:txBody>
      </p:sp>
      <p:sp>
        <p:nvSpPr>
          <p:cNvPr id="243715" name="Rectangle 3"/>
          <p:cNvSpPr>
            <a:spLocks noGrp="1" noChangeArrowheads="1"/>
          </p:cNvSpPr>
          <p:nvPr>
            <p:ph type="body" sz="half" idx="1"/>
          </p:nvPr>
        </p:nvSpPr>
        <p:spPr>
          <a:xfrm>
            <a:off x="762000" y="1600200"/>
            <a:ext cx="7162800" cy="4572000"/>
          </a:xfrm>
        </p:spPr>
        <p:txBody>
          <a:bodyPr/>
          <a:lstStyle/>
          <a:p>
            <a:pPr eaLnBrk="1" hangingPunct="1"/>
            <a:r>
              <a:rPr lang="en-US" dirty="0" smtClean="0">
                <a:effectLst/>
              </a:rPr>
              <a:t>E-mail</a:t>
            </a:r>
          </a:p>
          <a:p>
            <a:pPr eaLnBrk="1" hangingPunct="1"/>
            <a:r>
              <a:rPr lang="en-US" dirty="0" smtClean="0">
                <a:effectLst/>
              </a:rPr>
              <a:t>Instant messaging</a:t>
            </a:r>
          </a:p>
          <a:p>
            <a:pPr eaLnBrk="1" hangingPunct="1"/>
            <a:r>
              <a:rPr lang="en-US" dirty="0" smtClean="0">
                <a:effectLst/>
              </a:rPr>
              <a:t>Voice over Internet Protocol (VoIP)</a:t>
            </a:r>
          </a:p>
          <a:p>
            <a:pPr eaLnBrk="1" hangingPunct="1"/>
            <a:r>
              <a:rPr lang="en-US" dirty="0" smtClean="0">
                <a:effectLst/>
              </a:rPr>
              <a:t>Group communication </a:t>
            </a:r>
          </a:p>
        </p:txBody>
      </p:sp>
      <p:sp>
        <p:nvSpPr>
          <p:cNvPr id="4" name="Date Placeholder 3"/>
          <p:cNvSpPr>
            <a:spLocks noGrp="1"/>
          </p:cNvSpPr>
          <p:nvPr>
            <p:ph type="dt" sz="quarter"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41988" name="Slide Number Placeholder 4"/>
          <p:cNvSpPr>
            <a:spLocks noGrp="1"/>
          </p:cNvSpPr>
          <p:nvPr>
            <p:ph type="sldNum" sz="quarter" idx="12"/>
          </p:nvPr>
        </p:nvSpPr>
        <p:spPr>
          <a:noFill/>
        </p:spPr>
        <p:txBody>
          <a:bodyPr/>
          <a:lstStyle/>
          <a:p>
            <a:fld id="{F597CB59-21EC-4F73-BA85-BDBE99BBD53D}" type="slidenum">
              <a:rPr lang="en-US" smtClean="0"/>
              <a:pPr/>
              <a:t>7</a:t>
            </a:fld>
            <a:endParaRPr lang="en-US" b="1"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dirty="0" smtClean="0"/>
              <a:t>E-Mail</a:t>
            </a:r>
            <a:endParaRPr lang="en-US" dirty="0"/>
          </a:p>
        </p:txBody>
      </p:sp>
      <p:sp>
        <p:nvSpPr>
          <p:cNvPr id="204803" name="Rectangle 3"/>
          <p:cNvSpPr>
            <a:spLocks noGrp="1" noChangeArrowheads="1"/>
          </p:cNvSpPr>
          <p:nvPr>
            <p:ph idx="1"/>
          </p:nvPr>
        </p:nvSpPr>
        <p:spPr/>
        <p:txBody>
          <a:bodyPr/>
          <a:lstStyle/>
          <a:p>
            <a:pPr eaLnBrk="1" hangingPunct="1">
              <a:lnSpc>
                <a:spcPct val="90000"/>
              </a:lnSpc>
            </a:pPr>
            <a:r>
              <a:rPr lang="en-US" dirty="0" smtClean="0">
                <a:effectLst/>
              </a:rPr>
              <a:t>Electronic mail</a:t>
            </a:r>
          </a:p>
          <a:p>
            <a:pPr eaLnBrk="1" hangingPunct="1">
              <a:lnSpc>
                <a:spcPct val="90000"/>
              </a:lnSpc>
            </a:pPr>
            <a:r>
              <a:rPr lang="en-US" dirty="0" smtClean="0">
                <a:effectLst/>
              </a:rPr>
              <a:t>Asynchronous communication</a:t>
            </a:r>
          </a:p>
          <a:p>
            <a:pPr eaLnBrk="1" hangingPunct="1">
              <a:lnSpc>
                <a:spcPct val="90000"/>
              </a:lnSpc>
            </a:pPr>
            <a:r>
              <a:rPr lang="en-US" dirty="0" smtClean="0">
                <a:effectLst/>
              </a:rPr>
              <a:t>Types of e-mail accounts</a:t>
            </a:r>
          </a:p>
          <a:p>
            <a:pPr lvl="1" eaLnBrk="1" hangingPunct="1">
              <a:lnSpc>
                <a:spcPct val="90000"/>
              </a:lnSpc>
            </a:pPr>
            <a:r>
              <a:rPr lang="en-US" dirty="0" smtClean="0">
                <a:effectLst/>
              </a:rPr>
              <a:t>Client-based</a:t>
            </a:r>
          </a:p>
          <a:p>
            <a:pPr lvl="1" eaLnBrk="1" hangingPunct="1">
              <a:lnSpc>
                <a:spcPct val="90000"/>
              </a:lnSpc>
            </a:pPr>
            <a:r>
              <a:rPr lang="en-US" dirty="0" smtClean="0">
                <a:effectLst/>
              </a:rPr>
              <a:t>Web-based</a:t>
            </a:r>
          </a:p>
          <a:p>
            <a:pPr eaLnBrk="1" hangingPunct="1">
              <a:lnSpc>
                <a:spcPct val="90000"/>
              </a:lnSpc>
            </a:pPr>
            <a:r>
              <a:rPr lang="en-US" dirty="0" smtClean="0">
                <a:effectLst/>
              </a:rPr>
              <a:t>Not private</a:t>
            </a:r>
          </a:p>
          <a:p>
            <a:pPr lvl="1" eaLnBrk="1" hangingPunct="1">
              <a:lnSpc>
                <a:spcPct val="90000"/>
              </a:lnSpc>
            </a:pPr>
            <a:r>
              <a:rPr lang="en-US" dirty="0" smtClean="0">
                <a:effectLst/>
              </a:rPr>
              <a:t>Can be printed or forwarded</a:t>
            </a:r>
          </a:p>
          <a:p>
            <a:pPr lvl="1" eaLnBrk="1" hangingPunct="1">
              <a:lnSpc>
                <a:spcPct val="90000"/>
              </a:lnSpc>
            </a:pPr>
            <a:r>
              <a:rPr lang="en-US" dirty="0" smtClean="0">
                <a:effectLst/>
              </a:rPr>
              <a:t>Employer can monitor</a:t>
            </a:r>
          </a:p>
          <a:p>
            <a:pPr eaLnBrk="1" hangingPunct="1">
              <a:lnSpc>
                <a:spcPct val="90000"/>
              </a:lnSpc>
            </a:pPr>
            <a:endParaRPr lang="en-US" dirty="0" smtClean="0">
              <a:effectLst/>
            </a:endParaRPr>
          </a:p>
        </p:txBody>
      </p:sp>
      <p:sp>
        <p:nvSpPr>
          <p:cNvPr id="5" name="Date Placeholder 4"/>
          <p:cNvSpPr>
            <a:spLocks noGrp="1"/>
          </p:cNvSpPr>
          <p:nvPr>
            <p:ph type="dt" sz="half"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6325" name="Slide Number Placeholder 5"/>
          <p:cNvSpPr>
            <a:spLocks noGrp="1"/>
          </p:cNvSpPr>
          <p:nvPr>
            <p:ph type="sldNum" sz="quarter" idx="12"/>
          </p:nvPr>
        </p:nvSpPr>
        <p:spPr>
          <a:noFill/>
        </p:spPr>
        <p:txBody>
          <a:bodyPr/>
          <a:lstStyle/>
          <a:p>
            <a:fld id="{C4B7B1FD-ACCE-4022-B5A6-A6661128E289}" type="slidenum">
              <a:rPr lang="en-US" smtClean="0"/>
              <a:pPr/>
              <a:t>8</a:t>
            </a:fld>
            <a:endParaRPr lang="en-US" b="1"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defRPr/>
            </a:pPr>
            <a:r>
              <a:rPr lang="en-US" dirty="0"/>
              <a:t>Instant Messaging</a:t>
            </a:r>
          </a:p>
        </p:txBody>
      </p:sp>
      <p:sp>
        <p:nvSpPr>
          <p:cNvPr id="210947" name="Rectangle 3"/>
          <p:cNvSpPr>
            <a:spLocks noGrp="1" noChangeArrowheads="1"/>
          </p:cNvSpPr>
          <p:nvPr>
            <p:ph idx="1"/>
          </p:nvPr>
        </p:nvSpPr>
        <p:spPr/>
        <p:txBody>
          <a:bodyPr/>
          <a:lstStyle/>
          <a:p>
            <a:pPr eaLnBrk="1" hangingPunct="1">
              <a:lnSpc>
                <a:spcPct val="90000"/>
              </a:lnSpc>
            </a:pPr>
            <a:r>
              <a:rPr lang="en-US" dirty="0" smtClean="0">
                <a:effectLst/>
              </a:rPr>
              <a:t>Real-time, text-based conversations</a:t>
            </a:r>
          </a:p>
          <a:p>
            <a:pPr eaLnBrk="1" hangingPunct="1">
              <a:lnSpc>
                <a:spcPct val="90000"/>
              </a:lnSpc>
            </a:pPr>
            <a:r>
              <a:rPr lang="en-US" dirty="0" smtClean="0">
                <a:effectLst/>
              </a:rPr>
              <a:t>Personal and business uses</a:t>
            </a:r>
          </a:p>
          <a:p>
            <a:pPr eaLnBrk="1" hangingPunct="1">
              <a:lnSpc>
                <a:spcPct val="90000"/>
              </a:lnSpc>
            </a:pPr>
            <a:r>
              <a:rPr lang="en-US" dirty="0" smtClean="0">
                <a:effectLst/>
              </a:rPr>
              <a:t>List of contacts: buddy list</a:t>
            </a:r>
          </a:p>
          <a:p>
            <a:pPr eaLnBrk="1" hangingPunct="1">
              <a:lnSpc>
                <a:spcPct val="90000"/>
              </a:lnSpc>
            </a:pPr>
            <a:r>
              <a:rPr lang="en-US" dirty="0" smtClean="0">
                <a:effectLst/>
              </a:rPr>
              <a:t>IM software detects members’ presence </a:t>
            </a:r>
          </a:p>
          <a:p>
            <a:pPr eaLnBrk="1" hangingPunct="1">
              <a:lnSpc>
                <a:spcPct val="90000"/>
              </a:lnSpc>
            </a:pPr>
            <a:r>
              <a:rPr lang="en-US" dirty="0" smtClean="0">
                <a:effectLst/>
              </a:rPr>
              <a:t>Example: AOL Instant Messenger</a:t>
            </a:r>
          </a:p>
        </p:txBody>
      </p:sp>
      <p:sp>
        <p:nvSpPr>
          <p:cNvPr id="5" name="Date Placeholder 4"/>
          <p:cNvSpPr>
            <a:spLocks noGrp="1"/>
          </p:cNvSpPr>
          <p:nvPr>
            <p:ph type="dt" sz="half" idx="11"/>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44037" name="Slide Number Placeholder 5"/>
          <p:cNvSpPr>
            <a:spLocks noGrp="1"/>
          </p:cNvSpPr>
          <p:nvPr>
            <p:ph type="sldNum" sz="quarter" idx="12"/>
          </p:nvPr>
        </p:nvSpPr>
        <p:spPr>
          <a:noFill/>
        </p:spPr>
        <p:txBody>
          <a:bodyPr/>
          <a:lstStyle/>
          <a:p>
            <a:fld id="{BD36D9F5-B0A5-43D5-BB24-FD262D6BBA33}" type="slidenum">
              <a:rPr lang="en-US" smtClean="0"/>
              <a:pPr/>
              <a:t>9</a:t>
            </a:fld>
            <a:endParaRPr lang="en-US" b="1" smtClean="0"/>
          </a:p>
        </p:txBody>
      </p:sp>
      <p:pic>
        <p:nvPicPr>
          <p:cNvPr id="2" name="Picture 2"/>
          <p:cNvPicPr>
            <a:picLocks noChangeAspect="1" noChangeArrowheads="1"/>
          </p:cNvPicPr>
          <p:nvPr/>
        </p:nvPicPr>
        <p:blipFill>
          <a:blip r:embed="rId3" cstate="email">
            <a:extLst>
              <a:ext uri="28A0092B-C50C-407e-A947-70E740481C1C">
                <a14:useLocalDpi xmlns="" xmlns:a14="http://schemas.microsoft.com/office/drawing/2007/7/7/main"/>
              </a:ext>
            </a:extLst>
          </a:blip>
          <a:stretch>
            <a:fillRect/>
          </a:stretch>
        </p:blipFill>
        <p:spPr bwMode="auto">
          <a:xfrm>
            <a:off x="1659547" y="4349919"/>
            <a:ext cx="5520106" cy="212708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2009-08-25T00:41:04Z</outs:dateTime>
      <outs:isPinned>true</outs:isPinned>
    </outs:relatedDate>
    <outs:relatedDate>
      <outs:type>2</outs:type>
      <outs:displayName>Created</outs:displayName>
      <outs:dateTime>2005-10-17T19:41:42Z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Ackley</outs:displayName>
          <outs:accountName/>
        </outs:relatedPerson>
      </outs:people>
      <outs:source>0</outs:source>
      <outs:isPinned>true</outs:isPinned>
    </outs:relatedPeopleItem>
    <outs:relatedPeopleItem>
      <outs:category>Last modified by</outs:category>
      <outs:people>
        <outs:relatedPerson>
          <outs:displayName>Ackley</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D889CDAB-3D07-4241-B3DB-69809730B535}">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62597</TotalTime>
  <Words>6935</Words>
  <Application>Microsoft Office PowerPoint</Application>
  <PresentationFormat>On-screen Show (4:3)</PresentationFormat>
  <Paragraphs>751</Paragraphs>
  <Slides>62</Slides>
  <Notes>62</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1_Default Design</vt:lpstr>
      <vt:lpstr>Textured</vt:lpstr>
      <vt:lpstr>Slide 1</vt:lpstr>
      <vt:lpstr>Technology in Action</vt:lpstr>
      <vt:lpstr>Chapter Topics</vt:lpstr>
      <vt:lpstr>Chapter Topics (cont.)</vt:lpstr>
      <vt:lpstr>History of the Internet</vt:lpstr>
      <vt:lpstr>The Web vs. the Internet</vt:lpstr>
      <vt:lpstr>Internet Communications</vt:lpstr>
      <vt:lpstr>E-Mail</vt:lpstr>
      <vt:lpstr>Instant Messaging</vt:lpstr>
      <vt:lpstr>Voice over Internet Protocol</vt:lpstr>
      <vt:lpstr>Voice over Internet Protocol</vt:lpstr>
      <vt:lpstr>Voice over Internet Protocol</vt:lpstr>
      <vt:lpstr>Group Communication</vt:lpstr>
      <vt:lpstr>Chat Rooms</vt:lpstr>
      <vt:lpstr>Newsgroups and Listservs </vt:lpstr>
      <vt:lpstr>Web 2.0 </vt:lpstr>
      <vt:lpstr>Blogs and Vlogs</vt:lpstr>
      <vt:lpstr>Wikis</vt:lpstr>
      <vt:lpstr>Podcasts</vt:lpstr>
      <vt:lpstr>Webcasts</vt:lpstr>
      <vt:lpstr>Social Networks</vt:lpstr>
      <vt:lpstr>Online Storage and Backup</vt:lpstr>
      <vt:lpstr>Web Entertainment</vt:lpstr>
      <vt:lpstr>E-Commerce</vt:lpstr>
      <vt:lpstr>Secure Web Sites</vt:lpstr>
      <vt:lpstr>Online Shopping Guidelines</vt:lpstr>
      <vt:lpstr>Web Browsers</vt:lpstr>
      <vt:lpstr>Browser Features</vt:lpstr>
      <vt:lpstr>URLs</vt:lpstr>
      <vt:lpstr>Top-Level Domains</vt:lpstr>
      <vt:lpstr>Hyperlinks </vt:lpstr>
      <vt:lpstr>Favorites and Bookmarks</vt:lpstr>
      <vt:lpstr>Popular Search Sites</vt:lpstr>
      <vt:lpstr>Search Engines</vt:lpstr>
      <vt:lpstr>Improve Search Results</vt:lpstr>
      <vt:lpstr>What Can You Borrow from the Web?</vt:lpstr>
      <vt:lpstr>Evaluating Web Sites</vt:lpstr>
      <vt:lpstr>Internet Clients and Servers</vt:lpstr>
      <vt:lpstr>Connecting to the Internet</vt:lpstr>
      <vt:lpstr>Broadband Connections</vt:lpstr>
      <vt:lpstr>Broadband Connections</vt:lpstr>
      <vt:lpstr>Broadband Connections</vt:lpstr>
      <vt:lpstr>Broadband Connections</vt:lpstr>
      <vt:lpstr>Wireless Access</vt:lpstr>
      <vt:lpstr>Dial-Up Connections</vt:lpstr>
      <vt:lpstr>Comparing Internet  Connection Options</vt:lpstr>
      <vt:lpstr>Future of the Internet</vt:lpstr>
      <vt:lpstr>Future of the Internet</vt:lpstr>
      <vt:lpstr>Chapter 3 Summary Questions </vt:lpstr>
      <vt:lpstr>Chapter 3 Summary Questions </vt:lpstr>
      <vt:lpstr>Chapter 3 Summary Questions </vt:lpstr>
      <vt:lpstr>Chapter 3 Summary Questions </vt:lpstr>
      <vt:lpstr>Chapter 3 Summary Questions </vt:lpstr>
      <vt:lpstr>Chapter 3 Summary Questions</vt:lpstr>
      <vt:lpstr>Chapter 3 Summary Questions </vt:lpstr>
      <vt:lpstr>Chapter 3 Summary Questions </vt:lpstr>
      <vt:lpstr>Chapter 3 Summary Questions </vt:lpstr>
      <vt:lpstr>Chapter 3 Summary Questions</vt:lpstr>
      <vt:lpstr>Chapter 3 Summary Questions </vt:lpstr>
      <vt:lpstr>Chapter 3 Summary Questions </vt:lpstr>
      <vt:lpstr>Chapter 3 Summary Questions</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 Series</dc:creator>
  <cp:lastModifiedBy>CS Dept</cp:lastModifiedBy>
  <cp:revision>7</cp:revision>
  <dcterms:created xsi:type="dcterms:W3CDTF">2005-10-17T19:41:42Z</dcterms:created>
  <dcterms:modified xsi:type="dcterms:W3CDTF">2010-08-27T15:01:37Z</dcterms:modified>
</cp:coreProperties>
</file>