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sldIdLst>
    <p:sldId id="256" r:id="rId2"/>
    <p:sldId id="260" r:id="rId3"/>
    <p:sldId id="261" r:id="rId4"/>
    <p:sldId id="262" r:id="rId5"/>
    <p:sldId id="263" r:id="rId6"/>
    <p:sldId id="264"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265" r:id="rId20"/>
    <p:sldId id="266" r:id="rId21"/>
    <p:sldId id="267" r:id="rId22"/>
    <p:sldId id="268" r:id="rId23"/>
    <p:sldId id="290" r:id="rId24"/>
    <p:sldId id="291" r:id="rId25"/>
    <p:sldId id="292" r:id="rId26"/>
    <p:sldId id="293" r:id="rId27"/>
    <p:sldId id="294" r:id="rId28"/>
    <p:sldId id="269" r:id="rId29"/>
    <p:sldId id="295" r:id="rId30"/>
    <p:sldId id="296" r:id="rId31"/>
    <p:sldId id="297" r:id="rId32"/>
    <p:sldId id="270" r:id="rId33"/>
    <p:sldId id="271" r:id="rId34"/>
    <p:sldId id="272" r:id="rId35"/>
    <p:sldId id="273" r:id="rId36"/>
    <p:sldId id="284" r:id="rId37"/>
    <p:sldId id="285" r:id="rId38"/>
    <p:sldId id="275" r:id="rId39"/>
    <p:sldId id="276" r:id="rId40"/>
    <p:sldId id="277" r:id="rId41"/>
    <p:sldId id="278" r:id="rId42"/>
    <p:sldId id="279" r:id="rId43"/>
    <p:sldId id="286" r:id="rId44"/>
    <p:sldId id="281" r:id="rId45"/>
    <p:sldId id="313" r:id="rId46"/>
    <p:sldId id="322" r:id="rId47"/>
    <p:sldId id="316" r:id="rId48"/>
    <p:sldId id="315" r:id="rId49"/>
    <p:sldId id="311" r:id="rId50"/>
    <p:sldId id="314" r:id="rId51"/>
    <p:sldId id="317" r:id="rId52"/>
    <p:sldId id="318" r:id="rId53"/>
    <p:sldId id="319" r:id="rId54"/>
    <p:sldId id="320" r:id="rId55"/>
    <p:sldId id="321"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DE1B52-A128-4720-BADE-D0F87BD524D6}" type="datetimeFigureOut">
              <a:rPr lang="en-US" smtClean="0"/>
              <a:t>10/22/2013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F91E825-10B8-4FAD-B01B-C63E7D4CE532}" type="slidenum">
              <a:rPr lang="en-US" smtClean="0"/>
              <a:t>‹#›</a:t>
            </a:fld>
            <a:endParaRPr lang="en-US"/>
          </a:p>
        </p:txBody>
      </p:sp>
    </p:spTree>
    <p:extLst>
      <p:ext uri="{BB962C8B-B14F-4D97-AF65-F5344CB8AC3E}">
        <p14:creationId xmlns:p14="http://schemas.microsoft.com/office/powerpoint/2010/main" val="201435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1189038" y="703263"/>
            <a:ext cx="4632325" cy="3473450"/>
          </a:xfrm>
          <a:prstGeom prst="rect">
            <a:avLst/>
          </a:prstGeom>
          <a:noFill/>
          <a:ln w="12700">
            <a:solidFill>
              <a:srgbClr val="000000"/>
            </a:solidFill>
            <a:miter lim="800000"/>
            <a:headEnd/>
            <a:tailEnd/>
          </a:ln>
        </p:spPr>
      </p:sp>
      <p:sp>
        <p:nvSpPr>
          <p:cNvPr id="19459" name="Rectangle 3"/>
          <p:cNvSpPr>
            <a:spLocks noGrp="1" noChangeArrowheads="1"/>
          </p:cNvSpPr>
          <p:nvPr>
            <p:ph type="body" idx="1"/>
          </p:nvPr>
        </p:nvSpPr>
        <p:spPr bwMode="auto">
          <a:xfrm>
            <a:off x="934720" y="4415790"/>
            <a:ext cx="5140960" cy="4183380"/>
          </a:xfrm>
          <a:prstGeom prst="rect">
            <a:avLst/>
          </a:prstGeom>
          <a:noFill/>
          <a:ln w="12700">
            <a:miter lim="800000"/>
            <a:headEnd/>
            <a:tailEnd/>
          </a:ln>
        </p:spPr>
        <p:txBody>
          <a:bodyPr lIns="92206" tIns="45295" rIns="92206" bIns="45295"/>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9F23A54-0B67-498C-AB93-712531B25902}" type="datetimeFigureOut">
              <a:rPr lang="en-US" smtClean="0"/>
              <a:t>10/22/2013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E98CDBD-7972-4F58-B8CB-6692C8830EF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F23A54-0B67-498C-AB93-712531B25902}" type="datetimeFigureOut">
              <a:rPr lang="en-US" smtClean="0"/>
              <a:t>10/22/2013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98CDBD-7972-4F58-B8CB-6692C8830EF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F23A54-0B67-498C-AB93-712531B25902}" type="datetimeFigureOut">
              <a:rPr lang="en-US" smtClean="0"/>
              <a:t>10/22/2013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98CDBD-7972-4F58-B8CB-6692C8830EF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F23A54-0B67-498C-AB93-712531B25902}" type="datetimeFigureOut">
              <a:rPr lang="en-US" smtClean="0"/>
              <a:t>10/22/2013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98CDBD-7972-4F58-B8CB-6692C8830EF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9F23A54-0B67-498C-AB93-712531B25902}" type="datetimeFigureOut">
              <a:rPr lang="en-US" smtClean="0"/>
              <a:t>10/22/2013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98CDBD-7972-4F58-B8CB-6692C8830EF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9F23A54-0B67-498C-AB93-712531B25902}" type="datetimeFigureOut">
              <a:rPr lang="en-US" smtClean="0"/>
              <a:t>10/22/2013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98CDBD-7972-4F58-B8CB-6692C8830EF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9F23A54-0B67-498C-AB93-712531B25902}" type="datetimeFigureOut">
              <a:rPr lang="en-US" smtClean="0"/>
              <a:t>10/22/2013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E98CDBD-7972-4F58-B8CB-6692C8830EF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9F23A54-0B67-498C-AB93-712531B25902}" type="datetimeFigureOut">
              <a:rPr lang="en-US" smtClean="0"/>
              <a:t>10/22/2013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E98CDBD-7972-4F58-B8CB-6692C8830EF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9F23A54-0B67-498C-AB93-712531B25902}" type="datetimeFigureOut">
              <a:rPr lang="en-US" smtClean="0"/>
              <a:t>10/22/2013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98CDBD-7972-4F58-B8CB-6692C8830EF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9F23A54-0B67-498C-AB93-712531B25902}" type="datetimeFigureOut">
              <a:rPr lang="en-US" smtClean="0"/>
              <a:t>10/22/2013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E98CDBD-7972-4F58-B8CB-6692C8830EF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9F23A54-0B67-498C-AB93-712531B25902}" type="datetimeFigureOut">
              <a:rPr lang="en-US" smtClean="0"/>
              <a:t>10/22/2013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E98CDBD-7972-4F58-B8CB-6692C8830EF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AdderBad.xlsm"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Looping.xls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cio.com/article/107705/IT_Disaster_at_the_Atlanta_Olympics"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53.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articles.cnn.com/1999-09-30/tech/9909_30_mars.metric_1_mars-orbiter-climate-orbiter-spacecraft-team?_s=PM:TECH" TargetMode="External"/><Relationship Id="rId2" Type="http://schemas.openxmlformats.org/officeDocument/2006/relationships/hyperlink" Target="https://twitter.com/intent/tweet?url=http://www.cnn.com/TECH/space/9909/30/mars.metric/index.html&amp;hashtags=cnn&amp;text=NASAs%20metric%20confusion%20caused%20Mars%20orbiter%20loss" TargetMode="Externa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AdderGood.xls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8153400" cy="2896562"/>
          </a:xfrm>
        </p:spPr>
        <p:txBody>
          <a:bodyPr>
            <a:normAutofit fontScale="90000"/>
          </a:bodyPr>
          <a:lstStyle/>
          <a:p>
            <a:pPr algn="l"/>
            <a:r>
              <a:rPr lang="en-US" dirty="0" smtClean="0">
                <a:latin typeface="Arial" charset="0"/>
              </a:rPr>
              <a:t>An Introduction to Programming and </a:t>
            </a:r>
            <a:br>
              <a:rPr lang="en-US" dirty="0" smtClean="0">
                <a:latin typeface="Arial" charset="0"/>
              </a:rPr>
            </a:br>
            <a:r>
              <a:rPr lang="en-US" dirty="0" smtClean="0">
                <a:latin typeface="Arial" charset="0"/>
              </a:rPr>
              <a:t>Visual Basic  for Applications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01262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86643"/>
            <a:ext cx="8610600" cy="6001643"/>
          </a:xfrm>
          <a:prstGeom prst="rect">
            <a:avLst/>
          </a:prstGeom>
        </p:spPr>
        <p:txBody>
          <a:bodyPr wrap="square">
            <a:spAutoFit/>
          </a:bodyPr>
          <a:lstStyle/>
          <a:p>
            <a:r>
              <a:rPr lang="en-US" sz="2400" dirty="0" smtClean="0"/>
              <a:t>Suppose you </a:t>
            </a:r>
            <a:r>
              <a:rPr lang="en-US" sz="2400" dirty="0"/>
              <a:t>redid the program and switched two of the statements:</a:t>
            </a:r>
          </a:p>
          <a:p>
            <a:pPr lvl="1"/>
            <a:r>
              <a:rPr lang="en-US" sz="2400" b="1" dirty="0"/>
              <a:t>Sub Adder()</a:t>
            </a:r>
          </a:p>
          <a:p>
            <a:pPr lvl="2"/>
            <a:r>
              <a:rPr lang="en-US" sz="2400" b="1" dirty="0"/>
              <a:t>a = 10</a:t>
            </a:r>
          </a:p>
          <a:p>
            <a:pPr lvl="2"/>
            <a:r>
              <a:rPr lang="en-US" sz="2400" b="1" dirty="0"/>
              <a:t>c = a + b</a:t>
            </a:r>
          </a:p>
          <a:p>
            <a:pPr lvl="2"/>
            <a:r>
              <a:rPr lang="en-US" sz="2400" b="1" dirty="0"/>
              <a:t>b = 33</a:t>
            </a:r>
          </a:p>
          <a:p>
            <a:pPr lvl="1"/>
            <a:r>
              <a:rPr lang="en-US" sz="2400" b="1" dirty="0"/>
              <a:t>End Sub</a:t>
            </a:r>
            <a:endParaRPr lang="en-US" sz="2400" dirty="0"/>
          </a:p>
          <a:p>
            <a:pPr marL="285750" indent="-285750">
              <a:buFont typeface="Arial" pitchFamily="34" charset="0"/>
              <a:buChar char="•"/>
            </a:pPr>
            <a:r>
              <a:rPr lang="en-US" sz="2400" dirty="0"/>
              <a:t>T</a:t>
            </a:r>
            <a:r>
              <a:rPr lang="en-US" sz="2400" dirty="0" smtClean="0"/>
              <a:t>he </a:t>
            </a:r>
            <a:r>
              <a:rPr lang="en-US" sz="2400" dirty="0"/>
              <a:t>program performs the </a:t>
            </a:r>
            <a:r>
              <a:rPr lang="en-US" sz="2400" dirty="0" smtClean="0"/>
              <a:t>addition before </a:t>
            </a:r>
            <a:r>
              <a:rPr lang="en-US" sz="2400" dirty="0"/>
              <a:t>assigning a value to </a:t>
            </a:r>
            <a:r>
              <a:rPr lang="en-US" sz="2400" b="1" dirty="0"/>
              <a:t>b</a:t>
            </a:r>
            <a:r>
              <a:rPr lang="en-US" sz="2400" dirty="0" smtClean="0"/>
              <a:t>.</a:t>
            </a:r>
          </a:p>
          <a:p>
            <a:pPr marL="285750" indent="-285750">
              <a:buFont typeface="Arial" pitchFamily="34" charset="0"/>
              <a:buChar char="•"/>
            </a:pPr>
            <a:r>
              <a:rPr lang="en-US" sz="2400" dirty="0" smtClean="0"/>
              <a:t>Therefore</a:t>
            </a:r>
            <a:r>
              <a:rPr lang="en-US" sz="2400" dirty="0"/>
              <a:t>, </a:t>
            </a:r>
            <a:r>
              <a:rPr lang="en-US" sz="2400" b="1" dirty="0"/>
              <a:t>c </a:t>
            </a:r>
            <a:r>
              <a:rPr lang="en-US" sz="2400" dirty="0"/>
              <a:t>would have a value of 10, rather than </a:t>
            </a:r>
            <a:r>
              <a:rPr lang="en-US" sz="2400" dirty="0" smtClean="0"/>
              <a:t>the desired </a:t>
            </a:r>
            <a:r>
              <a:rPr lang="en-US" sz="2400" dirty="0"/>
              <a:t>result: 43</a:t>
            </a:r>
            <a:r>
              <a:rPr lang="en-US" sz="2400" dirty="0" smtClean="0"/>
              <a:t>.</a:t>
            </a:r>
          </a:p>
          <a:p>
            <a:pPr marL="342900" indent="-342900">
              <a:buFont typeface="Arial" pitchFamily="34" charset="0"/>
              <a:buChar char="•"/>
            </a:pPr>
            <a:r>
              <a:rPr lang="en-US" sz="2400" dirty="0"/>
              <a:t>The computer is like an </a:t>
            </a:r>
            <a:r>
              <a:rPr lang="en-US" sz="2400" i="1" dirty="0"/>
              <a:t>idiot savant </a:t>
            </a:r>
            <a:r>
              <a:rPr lang="en-US" sz="2400" dirty="0"/>
              <a:t>who </a:t>
            </a:r>
            <a:r>
              <a:rPr lang="en-US" sz="2400" dirty="0" smtClean="0"/>
              <a:t>can implement </a:t>
            </a:r>
            <a:r>
              <a:rPr lang="en-US" sz="2400" dirty="0"/>
              <a:t>instructions at an incredibly fast </a:t>
            </a:r>
            <a:r>
              <a:rPr lang="en-US" sz="2400" dirty="0" smtClean="0"/>
              <a:t>rate.</a:t>
            </a:r>
          </a:p>
          <a:p>
            <a:pPr marL="342900" indent="-342900">
              <a:buFont typeface="Arial" pitchFamily="34" charset="0"/>
              <a:buChar char="•"/>
            </a:pPr>
            <a:r>
              <a:rPr lang="en-US" sz="2400" dirty="0" smtClean="0"/>
              <a:t>But if your </a:t>
            </a:r>
            <a:r>
              <a:rPr lang="en-US" sz="2400" dirty="0"/>
              <a:t>instructions to </a:t>
            </a:r>
            <a:r>
              <a:rPr lang="en-US" sz="2400" dirty="0" smtClean="0"/>
              <a:t>it (i.e</a:t>
            </a:r>
            <a:r>
              <a:rPr lang="en-US" sz="2400" dirty="0"/>
              <a:t>., the program) are ambiguous and illogical, it </a:t>
            </a:r>
            <a:r>
              <a:rPr lang="en-US" sz="2400" dirty="0" smtClean="0"/>
              <a:t>won’t </a:t>
            </a:r>
            <a:r>
              <a:rPr lang="en-US" sz="2400" dirty="0"/>
              <a:t>work properly</a:t>
            </a:r>
            <a:endParaRPr lang="en-US" sz="2400" dirty="0" smtClean="0"/>
          </a:p>
          <a:p>
            <a:endParaRPr lang="en-US" sz="2400" dirty="0"/>
          </a:p>
        </p:txBody>
      </p:sp>
      <p:sp>
        <p:nvSpPr>
          <p:cNvPr id="3" name="TextBox 2"/>
          <p:cNvSpPr txBox="1"/>
          <p:nvPr/>
        </p:nvSpPr>
        <p:spPr>
          <a:xfrm>
            <a:off x="5257800" y="6324600"/>
            <a:ext cx="3581400" cy="369332"/>
          </a:xfrm>
          <a:prstGeom prst="rect">
            <a:avLst/>
          </a:prstGeom>
          <a:noFill/>
        </p:spPr>
        <p:txBody>
          <a:bodyPr wrap="square" rtlCol="0">
            <a:spAutoFit/>
          </a:bodyPr>
          <a:lstStyle/>
          <a:p>
            <a:r>
              <a:rPr lang="en-US" dirty="0" smtClean="0">
                <a:hlinkClick r:id="rId2" action="ppaction://hlinkfile"/>
              </a:rPr>
              <a:t>Adder Bad</a:t>
            </a:r>
            <a:endParaRPr lang="en-US" dirty="0"/>
          </a:p>
        </p:txBody>
      </p:sp>
    </p:spTree>
    <p:extLst>
      <p:ext uri="{BB962C8B-B14F-4D97-AF65-F5344CB8AC3E}">
        <p14:creationId xmlns:p14="http://schemas.microsoft.com/office/powerpoint/2010/main" val="141319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74345"/>
            <a:ext cx="8686800" cy="3139321"/>
          </a:xfrm>
          <a:prstGeom prst="rect">
            <a:avLst/>
          </a:prstGeom>
        </p:spPr>
        <p:txBody>
          <a:bodyPr wrap="square">
            <a:spAutoFit/>
          </a:bodyPr>
          <a:lstStyle/>
          <a:p>
            <a:r>
              <a:rPr lang="en-US" b="1" dirty="0"/>
              <a:t>THE CONCEPT OF </a:t>
            </a:r>
            <a:r>
              <a:rPr lang="en-US" b="1" dirty="0" smtClean="0"/>
              <a:t>ASSIGNMENT</a:t>
            </a:r>
          </a:p>
          <a:p>
            <a:endParaRPr lang="en-US" b="1" dirty="0"/>
          </a:p>
          <a:p>
            <a:pPr marL="342900" indent="-342900">
              <a:buFont typeface="Arial" pitchFamily="34" charset="0"/>
              <a:buChar char="•"/>
            </a:pPr>
            <a:r>
              <a:rPr lang="en-US" dirty="0" smtClean="0"/>
              <a:t>I have used </a:t>
            </a:r>
            <a:r>
              <a:rPr lang="en-US" dirty="0"/>
              <a:t>terms like “constants,” “variables,” and “assignment</a:t>
            </a:r>
            <a:r>
              <a:rPr lang="en-US" dirty="0" smtClean="0"/>
              <a:t>.”</a:t>
            </a:r>
          </a:p>
          <a:p>
            <a:pPr marL="342900" indent="-342900">
              <a:buFont typeface="Arial" pitchFamily="34" charset="0"/>
              <a:buChar char="•"/>
            </a:pPr>
            <a:r>
              <a:rPr lang="en-US" dirty="0" smtClean="0"/>
              <a:t>What do these mean?</a:t>
            </a:r>
            <a:endParaRPr lang="en-US" dirty="0"/>
          </a:p>
          <a:p>
            <a:pPr marL="342900" indent="-342900">
              <a:buFont typeface="Arial" pitchFamily="34" charset="0"/>
              <a:buChar char="•"/>
            </a:pPr>
            <a:r>
              <a:rPr lang="en-US" dirty="0" smtClean="0"/>
              <a:t>There </a:t>
            </a:r>
            <a:r>
              <a:rPr lang="en-US" dirty="0"/>
              <a:t>are two fundamental ways in which information is represented in </a:t>
            </a:r>
            <a:r>
              <a:rPr lang="en-US" dirty="0" smtClean="0"/>
              <a:t>a computer </a:t>
            </a:r>
            <a:r>
              <a:rPr lang="en-US" dirty="0"/>
              <a:t>language like VBA: directly as constants and symbolically as </a:t>
            </a:r>
            <a:r>
              <a:rPr lang="en-US" dirty="0" smtClean="0"/>
              <a:t> variables.</a:t>
            </a:r>
          </a:p>
          <a:p>
            <a:pPr marL="342900" indent="-342900">
              <a:buFont typeface="Arial" pitchFamily="34" charset="0"/>
              <a:buChar char="•"/>
            </a:pPr>
            <a:r>
              <a:rPr lang="en-US" dirty="0" smtClean="0"/>
              <a:t>A </a:t>
            </a:r>
            <a:r>
              <a:rPr lang="en-US" i="1" dirty="0" smtClean="0"/>
              <a:t>constant </a:t>
            </a:r>
            <a:r>
              <a:rPr lang="en-US" dirty="0"/>
              <a:t>is a value that does not change. </a:t>
            </a:r>
            <a:endParaRPr lang="en-US" dirty="0" smtClean="0"/>
          </a:p>
          <a:p>
            <a:pPr marL="342900" indent="-342900">
              <a:buFont typeface="Arial" pitchFamily="34" charset="0"/>
              <a:buChar char="•"/>
            </a:pPr>
            <a:r>
              <a:rPr lang="en-US" dirty="0" smtClean="0"/>
              <a:t>In </a:t>
            </a:r>
            <a:r>
              <a:rPr lang="en-US" dirty="0"/>
              <a:t>contrast, a </a:t>
            </a:r>
            <a:r>
              <a:rPr lang="en-US" i="1" dirty="0"/>
              <a:t>variable </a:t>
            </a:r>
            <a:r>
              <a:rPr lang="en-US" dirty="0" smtClean="0"/>
              <a:t>is a </a:t>
            </a:r>
            <a:r>
              <a:rPr lang="en-US" dirty="0"/>
              <a:t>symbolic name that can take on different values</a:t>
            </a:r>
            <a:r>
              <a:rPr lang="en-US" dirty="0" smtClean="0"/>
              <a:t>.</a:t>
            </a:r>
          </a:p>
          <a:p>
            <a:pPr marL="342900" indent="-342900">
              <a:buFont typeface="Arial" pitchFamily="34" charset="0"/>
              <a:buChar char="•"/>
            </a:pPr>
            <a:r>
              <a:rPr lang="en-US" dirty="0" smtClean="0"/>
              <a:t>They </a:t>
            </a:r>
            <a:r>
              <a:rPr lang="en-US" dirty="0"/>
              <a:t>are related by the fact </a:t>
            </a:r>
            <a:r>
              <a:rPr lang="en-US" dirty="0" smtClean="0"/>
              <a:t>that constants </a:t>
            </a:r>
            <a:r>
              <a:rPr lang="en-US" dirty="0"/>
              <a:t>can be assigned to </a:t>
            </a:r>
            <a:r>
              <a:rPr lang="en-US" dirty="0" smtClean="0"/>
              <a:t>variables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43" t="16321" r="33125" b="41071"/>
          <a:stretch/>
        </p:blipFill>
        <p:spPr bwMode="auto">
          <a:xfrm>
            <a:off x="2667000" y="3726872"/>
            <a:ext cx="4802522" cy="275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 y="3890665"/>
            <a:ext cx="2895600" cy="1200329"/>
          </a:xfrm>
          <a:prstGeom prst="rect">
            <a:avLst/>
          </a:prstGeom>
        </p:spPr>
        <p:txBody>
          <a:bodyPr wrap="square">
            <a:spAutoFit/>
          </a:bodyPr>
          <a:lstStyle/>
          <a:p>
            <a:r>
              <a:rPr lang="en-US" dirty="0"/>
              <a:t>A VBA assignment</a:t>
            </a:r>
          </a:p>
          <a:p>
            <a:r>
              <a:rPr lang="en-US" dirty="0"/>
              <a:t>statement in which </a:t>
            </a:r>
            <a:r>
              <a:rPr lang="en-US" dirty="0" smtClean="0"/>
              <a:t>a constant</a:t>
            </a:r>
            <a:r>
              <a:rPr lang="en-US" dirty="0"/>
              <a:t> </a:t>
            </a:r>
            <a:r>
              <a:rPr lang="en-US" dirty="0" smtClean="0"/>
              <a:t>is </a:t>
            </a:r>
            <a:r>
              <a:rPr lang="en-US" dirty="0"/>
              <a:t>assigned to a variable</a:t>
            </a:r>
          </a:p>
        </p:txBody>
      </p:sp>
    </p:spTree>
    <p:extLst>
      <p:ext uri="{BB962C8B-B14F-4D97-AF65-F5344CB8AC3E}">
        <p14:creationId xmlns:p14="http://schemas.microsoft.com/office/powerpoint/2010/main" val="1008375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83" t="51389" r="10981" b="8730"/>
          <a:stretch/>
        </p:blipFill>
        <p:spPr bwMode="auto">
          <a:xfrm>
            <a:off x="457200" y="1323108"/>
            <a:ext cx="8427265" cy="347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2600" y="1600200"/>
            <a:ext cx="144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878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53291" y="267593"/>
            <a:ext cx="8534400" cy="4016484"/>
          </a:xfrm>
          <a:prstGeom prst="rect">
            <a:avLst/>
          </a:prstGeom>
        </p:spPr>
        <p:txBody>
          <a:bodyPr wrap="square">
            <a:spAutoFit/>
          </a:bodyPr>
          <a:lstStyle/>
          <a:p>
            <a:pPr marL="285750" indent="-285750">
              <a:buFont typeface="Arial" pitchFamily="34" charset="0"/>
              <a:buChar char="•"/>
            </a:pPr>
            <a:r>
              <a:rPr lang="en-US" sz="1700" dirty="0" smtClean="0"/>
              <a:t>The </a:t>
            </a:r>
            <a:r>
              <a:rPr lang="en-US" sz="1700" dirty="0"/>
              <a:t>variable is the label that the computer </a:t>
            </a:r>
            <a:r>
              <a:rPr lang="en-US" sz="1700" dirty="0" smtClean="0"/>
              <a:t>associates with </a:t>
            </a:r>
            <a:r>
              <a:rPr lang="en-US" sz="1700" dirty="0"/>
              <a:t>the memory location where it stores a constant value. </a:t>
            </a:r>
            <a:endParaRPr lang="en-US" sz="1700" dirty="0" smtClean="0"/>
          </a:p>
          <a:p>
            <a:pPr marL="285750" indent="-285750">
              <a:buFont typeface="Arial" pitchFamily="34" charset="0"/>
              <a:buChar char="•"/>
            </a:pPr>
            <a:r>
              <a:rPr lang="en-US" sz="1700" dirty="0" smtClean="0"/>
              <a:t>As </a:t>
            </a:r>
            <a:r>
              <a:rPr lang="en-US" sz="1700" dirty="0"/>
              <a:t>depicted in </a:t>
            </a:r>
            <a:r>
              <a:rPr lang="en-US" sz="1700" dirty="0" smtClean="0"/>
              <a:t>the figure,</a:t>
            </a:r>
            <a:r>
              <a:rPr lang="en-US" sz="1700" dirty="0"/>
              <a:t> </a:t>
            </a:r>
            <a:r>
              <a:rPr lang="en-US" sz="1700" dirty="0" smtClean="0"/>
              <a:t>the </a:t>
            </a:r>
            <a:r>
              <a:rPr lang="en-US" sz="1700" dirty="0"/>
              <a:t>first two statements,</a:t>
            </a:r>
          </a:p>
          <a:p>
            <a:pPr lvl="2"/>
            <a:r>
              <a:rPr lang="en-US" sz="1700" b="1" dirty="0"/>
              <a:t>a = 10</a:t>
            </a:r>
          </a:p>
          <a:p>
            <a:pPr lvl="2"/>
            <a:r>
              <a:rPr lang="en-US" sz="1700" b="1" dirty="0"/>
              <a:t>b = 33</a:t>
            </a:r>
          </a:p>
          <a:p>
            <a:pPr marL="285750" indent="-285750">
              <a:buFont typeface="Arial" pitchFamily="34" charset="0"/>
              <a:buChar char="•"/>
            </a:pPr>
            <a:r>
              <a:rPr lang="en-US" sz="1700" dirty="0"/>
              <a:t>cause the computer to set up two storage locations in its memory, which it labels </a:t>
            </a:r>
            <a:r>
              <a:rPr lang="en-US" sz="1700" b="1" dirty="0" smtClean="0"/>
              <a:t>a </a:t>
            </a:r>
            <a:r>
              <a:rPr lang="en-US" sz="1700" dirty="0" smtClean="0"/>
              <a:t>and </a:t>
            </a:r>
            <a:r>
              <a:rPr lang="en-US" sz="1700" b="1" dirty="0"/>
              <a:t>b</a:t>
            </a:r>
            <a:r>
              <a:rPr lang="en-US" sz="1700" dirty="0"/>
              <a:t>, and into which it stores the constants 10 and 33</a:t>
            </a:r>
            <a:r>
              <a:rPr lang="en-US" sz="1700" dirty="0" smtClean="0"/>
              <a:t>.</a:t>
            </a:r>
          </a:p>
          <a:p>
            <a:pPr marL="285750" indent="-285750">
              <a:buFont typeface="Arial" pitchFamily="34" charset="0"/>
              <a:buChar char="•"/>
            </a:pPr>
            <a:r>
              <a:rPr lang="en-US" sz="1700" dirty="0" smtClean="0"/>
              <a:t>The </a:t>
            </a:r>
            <a:r>
              <a:rPr lang="en-US" sz="1700" dirty="0"/>
              <a:t>third statement,</a:t>
            </a:r>
          </a:p>
          <a:p>
            <a:pPr lvl="2"/>
            <a:r>
              <a:rPr lang="en-US" sz="1700" b="1" dirty="0"/>
              <a:t>c = a + b</a:t>
            </a:r>
          </a:p>
          <a:p>
            <a:pPr marL="285750" indent="-285750">
              <a:buFont typeface="Arial" pitchFamily="34" charset="0"/>
              <a:buChar char="•"/>
            </a:pPr>
            <a:r>
              <a:rPr lang="en-US" sz="1700" dirty="0"/>
              <a:t>instructs the computer to add the stored values of the variables </a:t>
            </a:r>
            <a:r>
              <a:rPr lang="en-US" sz="1700" b="1" dirty="0"/>
              <a:t>a </a:t>
            </a:r>
            <a:r>
              <a:rPr lang="en-US" sz="1700" dirty="0"/>
              <a:t>and </a:t>
            </a:r>
            <a:r>
              <a:rPr lang="en-US" sz="1700" b="1" dirty="0"/>
              <a:t>b</a:t>
            </a:r>
            <a:r>
              <a:rPr lang="en-US" sz="1700" dirty="0"/>
              <a:t>, and </a:t>
            </a:r>
            <a:r>
              <a:rPr lang="en-US" sz="1700" dirty="0" smtClean="0"/>
              <a:t>to assign </a:t>
            </a:r>
            <a:r>
              <a:rPr lang="en-US" sz="1700" dirty="0"/>
              <a:t>the result to the variable </a:t>
            </a:r>
            <a:r>
              <a:rPr lang="en-US" sz="1700" b="1" dirty="0"/>
              <a:t>c</a:t>
            </a:r>
            <a:r>
              <a:rPr lang="en-US" sz="1700" dirty="0"/>
              <a:t>.</a:t>
            </a:r>
          </a:p>
          <a:p>
            <a:pPr marL="285750" indent="-285750">
              <a:buFont typeface="Arial" pitchFamily="34" charset="0"/>
              <a:buChar char="•"/>
            </a:pPr>
            <a:r>
              <a:rPr lang="en-US" sz="1700" dirty="0"/>
              <a:t>The equals sign in the assignment statement can be thought of as meaning “</a:t>
            </a:r>
            <a:r>
              <a:rPr lang="en-US" sz="1700" dirty="0" smtClean="0"/>
              <a:t>is replaced </a:t>
            </a:r>
            <a:r>
              <a:rPr lang="en-US" sz="1700" dirty="0"/>
              <a:t>by” or “is assigned the result.” </a:t>
            </a:r>
            <a:endParaRPr lang="en-US" sz="1700" dirty="0" smtClean="0"/>
          </a:p>
          <a:p>
            <a:pPr marL="285750" indent="-285750">
              <a:buFont typeface="Arial" pitchFamily="34" charset="0"/>
              <a:buChar char="•"/>
            </a:pPr>
            <a:r>
              <a:rPr lang="en-US" sz="1700" b="1" i="1" dirty="0" smtClean="0"/>
              <a:t>It </a:t>
            </a:r>
            <a:r>
              <a:rPr lang="en-US" sz="1700" b="1" i="1" dirty="0"/>
              <a:t>is critical to recognize that this use </a:t>
            </a:r>
            <a:r>
              <a:rPr lang="en-US" sz="1700" b="1" i="1" dirty="0" smtClean="0"/>
              <a:t>is different </a:t>
            </a:r>
            <a:r>
              <a:rPr lang="en-US" sz="1700" b="1" i="1" dirty="0"/>
              <a:t>from the conventional one wherein the equals sign signifies equality</a:t>
            </a:r>
            <a:r>
              <a:rPr lang="en-US" sz="1700" b="1" i="1" dirty="0" smtClean="0"/>
              <a:t>.</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83" t="54806" r="32610" b="8729"/>
          <a:stretch/>
        </p:blipFill>
        <p:spPr bwMode="auto">
          <a:xfrm>
            <a:off x="5001491" y="4284077"/>
            <a:ext cx="3927764" cy="2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126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452" y="762000"/>
            <a:ext cx="8749148" cy="4708981"/>
          </a:xfrm>
          <a:prstGeom prst="rect">
            <a:avLst/>
          </a:prstGeom>
        </p:spPr>
        <p:txBody>
          <a:bodyPr wrap="square">
            <a:spAutoFit/>
          </a:bodyPr>
          <a:lstStyle/>
          <a:p>
            <a:pPr marL="285750" indent="-285750">
              <a:buFont typeface="Arial" pitchFamily="34" charset="0"/>
              <a:buChar char="•"/>
            </a:pPr>
            <a:r>
              <a:rPr lang="en-US" sz="2000" dirty="0"/>
              <a:t>A</a:t>
            </a:r>
            <a:r>
              <a:rPr lang="en-US" sz="2000" dirty="0" smtClean="0"/>
              <a:t>ssignment statements must </a:t>
            </a:r>
            <a:r>
              <a:rPr lang="en-US" sz="2000" dirty="0"/>
              <a:t>always have a single variable on the left side of the equals sign. </a:t>
            </a:r>
            <a:endParaRPr lang="en-US" sz="2000" dirty="0" smtClean="0"/>
          </a:p>
          <a:p>
            <a:endParaRPr lang="en-US" sz="2000" dirty="0" smtClean="0"/>
          </a:p>
          <a:p>
            <a:pPr marL="285750" indent="-285750">
              <a:buFont typeface="Arial" pitchFamily="34" charset="0"/>
              <a:buChar char="•"/>
            </a:pPr>
            <a:r>
              <a:rPr lang="en-US" sz="2000" dirty="0" smtClean="0"/>
              <a:t>Because they both </a:t>
            </a:r>
            <a:r>
              <a:rPr lang="en-US" sz="2000" dirty="0"/>
              <a:t>violate this rule, the following legitimate algebraic equations would be </a:t>
            </a:r>
            <a:r>
              <a:rPr lang="en-US" sz="2000" dirty="0" smtClean="0"/>
              <a:t>invalid as </a:t>
            </a:r>
            <a:r>
              <a:rPr lang="en-US" sz="2000" dirty="0"/>
              <a:t>VBA statements:</a:t>
            </a:r>
          </a:p>
          <a:p>
            <a:pPr lvl="2"/>
            <a:r>
              <a:rPr lang="en-US" sz="2000" b="1" dirty="0"/>
              <a:t>a + b = c</a:t>
            </a:r>
          </a:p>
          <a:p>
            <a:pPr lvl="2"/>
            <a:r>
              <a:rPr lang="en-US" sz="2000" b="1" dirty="0"/>
              <a:t>3 = x – y + </a:t>
            </a:r>
            <a:r>
              <a:rPr lang="en-US" sz="2000" b="1" dirty="0" smtClean="0"/>
              <a:t>99</a:t>
            </a:r>
          </a:p>
          <a:p>
            <a:pPr lvl="2"/>
            <a:endParaRPr lang="en-US" sz="2000" b="1" dirty="0"/>
          </a:p>
          <a:p>
            <a:pPr marL="285750" indent="-285750">
              <a:buFont typeface="Arial" pitchFamily="34" charset="0"/>
              <a:buChar char="•"/>
            </a:pPr>
            <a:r>
              <a:rPr lang="en-US" sz="2000" dirty="0" smtClean="0"/>
              <a:t>However, although </a:t>
            </a:r>
            <a:r>
              <a:rPr lang="en-US" sz="2000" dirty="0"/>
              <a:t>the following statement is not a proper </a:t>
            </a:r>
            <a:r>
              <a:rPr lang="en-US" sz="2000" dirty="0" smtClean="0"/>
              <a:t>algebraic equation</a:t>
            </a:r>
            <a:r>
              <a:rPr lang="en-US" sz="2000" dirty="0"/>
              <a:t>, it is a perfectly valid assignment statement:</a:t>
            </a:r>
          </a:p>
          <a:p>
            <a:pPr lvl="2"/>
            <a:r>
              <a:rPr lang="en-US" sz="2000" b="1" dirty="0"/>
              <a:t>x = x + </a:t>
            </a:r>
            <a:r>
              <a:rPr lang="en-US" sz="2000" b="1" dirty="0" smtClean="0"/>
              <a:t>1</a:t>
            </a:r>
          </a:p>
          <a:p>
            <a:pPr lvl="2"/>
            <a:endParaRPr lang="en-US" sz="2000" b="1" dirty="0"/>
          </a:p>
          <a:p>
            <a:pPr marL="285750" indent="-285750">
              <a:buFont typeface="Arial" pitchFamily="34" charset="0"/>
              <a:buChar char="•"/>
            </a:pPr>
            <a:r>
              <a:rPr lang="en-US" sz="2000" dirty="0"/>
              <a:t>After this statement was executed, the memory location for the variable </a:t>
            </a:r>
            <a:r>
              <a:rPr lang="en-US" sz="2000" b="1" dirty="0"/>
              <a:t>x </a:t>
            </a:r>
            <a:r>
              <a:rPr lang="en-US" sz="2000" dirty="0" smtClean="0"/>
              <a:t>would have </a:t>
            </a:r>
            <a:r>
              <a:rPr lang="en-US" sz="2000" dirty="0"/>
              <a:t>a value that was one higher than </a:t>
            </a:r>
            <a:r>
              <a:rPr lang="en-US" sz="2000" dirty="0" smtClean="0"/>
              <a:t>its previous </a:t>
            </a:r>
            <a:r>
              <a:rPr lang="en-US" sz="2000" dirty="0"/>
              <a:t>value</a:t>
            </a:r>
            <a:r>
              <a:rPr lang="en-US" sz="2000" dirty="0" smtClean="0"/>
              <a:t>.</a:t>
            </a:r>
            <a:endParaRPr lang="en-US" sz="2000" dirty="0"/>
          </a:p>
        </p:txBody>
      </p:sp>
      <p:sp>
        <p:nvSpPr>
          <p:cNvPr id="3" name="TextBox 2"/>
          <p:cNvSpPr txBox="1"/>
          <p:nvPr/>
        </p:nvSpPr>
        <p:spPr>
          <a:xfrm>
            <a:off x="685800" y="228600"/>
            <a:ext cx="4876800" cy="400110"/>
          </a:xfrm>
          <a:prstGeom prst="rect">
            <a:avLst/>
          </a:prstGeom>
          <a:noFill/>
        </p:spPr>
        <p:txBody>
          <a:bodyPr wrap="square" rtlCol="0">
            <a:spAutoFit/>
          </a:bodyPr>
          <a:lstStyle/>
          <a:p>
            <a:r>
              <a:rPr lang="en-US" sz="2000" b="1" dirty="0" smtClean="0"/>
              <a:t>Assignment Statements</a:t>
            </a:r>
            <a:endParaRPr lang="en-US" sz="2000" b="1" dirty="0"/>
          </a:p>
        </p:txBody>
      </p:sp>
    </p:spTree>
    <p:extLst>
      <p:ext uri="{BB962C8B-B14F-4D97-AF65-F5344CB8AC3E}">
        <p14:creationId xmlns:p14="http://schemas.microsoft.com/office/powerpoint/2010/main" val="4076934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534400" cy="5078313"/>
          </a:xfrm>
          <a:prstGeom prst="rect">
            <a:avLst/>
          </a:prstGeom>
        </p:spPr>
        <p:txBody>
          <a:bodyPr wrap="square">
            <a:spAutoFit/>
          </a:bodyPr>
          <a:lstStyle/>
          <a:p>
            <a:r>
              <a:rPr lang="en-US" b="1" dirty="0"/>
              <a:t>DECISIONS AND </a:t>
            </a:r>
            <a:r>
              <a:rPr lang="en-US" b="1" dirty="0" smtClean="0"/>
              <a:t>LOOPS</a:t>
            </a:r>
          </a:p>
          <a:p>
            <a:endParaRPr lang="en-US" b="1" dirty="0"/>
          </a:p>
          <a:p>
            <a:pPr marL="285750" indent="-285750">
              <a:buFont typeface="Arial" pitchFamily="34" charset="0"/>
              <a:buChar char="•"/>
            </a:pPr>
            <a:r>
              <a:rPr lang="en-US" dirty="0"/>
              <a:t>W</a:t>
            </a:r>
            <a:r>
              <a:rPr lang="en-US" dirty="0" smtClean="0"/>
              <a:t>e </a:t>
            </a:r>
            <a:r>
              <a:rPr lang="en-US" dirty="0"/>
              <a:t>understand that a program is a </a:t>
            </a:r>
            <a:r>
              <a:rPr lang="en-US" i="1" dirty="0"/>
              <a:t>sequence </a:t>
            </a:r>
            <a:r>
              <a:rPr lang="en-US" dirty="0" smtClean="0"/>
              <a:t>of unambiguous</a:t>
            </a:r>
            <a:r>
              <a:rPr lang="en-US" dirty="0"/>
              <a:t> </a:t>
            </a:r>
            <a:r>
              <a:rPr lang="en-US" dirty="0" smtClean="0"/>
              <a:t>instructions </a:t>
            </a:r>
            <a:r>
              <a:rPr lang="en-US" dirty="0"/>
              <a:t>that the computer implements one after another. </a:t>
            </a:r>
            <a:endParaRPr lang="en-US" dirty="0" smtClean="0"/>
          </a:p>
          <a:p>
            <a:endParaRPr lang="en-US" dirty="0" smtClean="0"/>
          </a:p>
          <a:p>
            <a:pPr marL="285750" indent="-285750">
              <a:buFont typeface="Arial" pitchFamily="34" charset="0"/>
              <a:buChar char="•"/>
            </a:pPr>
            <a:r>
              <a:rPr lang="en-US" dirty="0" smtClean="0"/>
              <a:t>In </a:t>
            </a:r>
            <a:r>
              <a:rPr lang="en-US" dirty="0"/>
              <a:t>reality, </a:t>
            </a:r>
            <a:r>
              <a:rPr lang="en-US" dirty="0" smtClean="0"/>
              <a:t>this should </a:t>
            </a:r>
            <a:r>
              <a:rPr lang="en-US" dirty="0"/>
              <a:t>be amended to read “A program is a sequence of </a:t>
            </a:r>
            <a:r>
              <a:rPr lang="en-US" dirty="0" smtClean="0"/>
              <a:t>unambiguous instructions </a:t>
            </a:r>
            <a:r>
              <a:rPr lang="en-US" dirty="0"/>
              <a:t>that </a:t>
            </a:r>
            <a:r>
              <a:rPr lang="en-US" dirty="0" smtClean="0"/>
              <a:t>the computer </a:t>
            </a:r>
            <a:r>
              <a:rPr lang="en-US" dirty="0"/>
              <a:t>implements one after another, </a:t>
            </a:r>
            <a:r>
              <a:rPr lang="en-US" b="1" i="1" dirty="0"/>
              <a:t>unless </a:t>
            </a:r>
            <a:r>
              <a:rPr lang="en-US" b="1" i="1" dirty="0" smtClean="0"/>
              <a:t>you instruct</a:t>
            </a:r>
            <a:r>
              <a:rPr lang="en-US" b="1" i="1" dirty="0"/>
              <a:t> </a:t>
            </a:r>
            <a:r>
              <a:rPr lang="en-US" b="1" i="1" dirty="0" smtClean="0"/>
              <a:t>it </a:t>
            </a:r>
            <a:r>
              <a:rPr lang="en-US" b="1" i="1" dirty="0"/>
              <a:t>to do otherwise</a:t>
            </a:r>
            <a:r>
              <a:rPr lang="en-US" dirty="0" smtClean="0"/>
              <a:t>.”</a:t>
            </a:r>
          </a:p>
          <a:p>
            <a:endParaRPr lang="en-US" dirty="0"/>
          </a:p>
          <a:p>
            <a:pPr marL="285750" indent="-285750">
              <a:buFont typeface="Arial" pitchFamily="34" charset="0"/>
              <a:buChar char="•"/>
            </a:pPr>
            <a:r>
              <a:rPr lang="en-US" dirty="0"/>
              <a:t>There are two ways in which you can make a program deviate from its </a:t>
            </a:r>
            <a:r>
              <a:rPr lang="en-US" dirty="0" smtClean="0"/>
              <a:t>sequential mode </a:t>
            </a:r>
            <a:r>
              <a:rPr lang="en-US" dirty="0"/>
              <a:t>of operation: </a:t>
            </a:r>
            <a:endParaRPr lang="en-US" dirty="0" smtClean="0"/>
          </a:p>
          <a:p>
            <a:pPr marL="742950" lvl="1" indent="-285750">
              <a:buFont typeface="Arial" pitchFamily="34" charset="0"/>
              <a:buChar char="•"/>
            </a:pPr>
            <a:r>
              <a:rPr lang="en-US" b="1" dirty="0" smtClean="0"/>
              <a:t>decisions </a:t>
            </a:r>
            <a:r>
              <a:rPr lang="en-US" b="1" dirty="0"/>
              <a:t>and loops</a:t>
            </a:r>
            <a:r>
              <a:rPr lang="en-US" dirty="0"/>
              <a:t>. </a:t>
            </a:r>
            <a:endParaRPr lang="en-US" dirty="0" smtClean="0"/>
          </a:p>
          <a:p>
            <a:pPr lvl="1"/>
            <a:endParaRPr lang="en-US" dirty="0" smtClean="0"/>
          </a:p>
          <a:p>
            <a:pPr marL="285750" indent="-285750">
              <a:buFont typeface="Arial" pitchFamily="34" charset="0"/>
              <a:buChar char="•"/>
            </a:pPr>
            <a:r>
              <a:rPr lang="en-US" dirty="0" smtClean="0"/>
              <a:t>This allows </a:t>
            </a:r>
            <a:r>
              <a:rPr lang="en-US" dirty="0"/>
              <a:t>you to </a:t>
            </a:r>
            <a:r>
              <a:rPr lang="en-US" dirty="0" smtClean="0"/>
              <a:t>vastly increase </a:t>
            </a:r>
            <a:r>
              <a:rPr lang="en-US" dirty="0"/>
              <a:t>a program’s power to solve </a:t>
            </a:r>
            <a:r>
              <a:rPr lang="en-US" dirty="0" smtClean="0"/>
              <a:t>numerical problems</a:t>
            </a:r>
            <a:r>
              <a:rPr lang="en-US" dirty="0"/>
              <a:t>. </a:t>
            </a:r>
            <a:endParaRPr lang="en-US" dirty="0" smtClean="0"/>
          </a:p>
          <a:p>
            <a:endParaRPr lang="en-US" dirty="0" smtClean="0"/>
          </a:p>
          <a:p>
            <a:pPr marL="285750" indent="-285750">
              <a:buFont typeface="Arial" pitchFamily="34" charset="0"/>
              <a:buChar char="•"/>
            </a:pPr>
            <a:r>
              <a:rPr lang="en-US" dirty="0"/>
              <a:t>C</a:t>
            </a:r>
            <a:r>
              <a:rPr lang="en-US" dirty="0" smtClean="0"/>
              <a:t>omputer scientists have </a:t>
            </a:r>
            <a:r>
              <a:rPr lang="en-US" dirty="0"/>
              <a:t>proven that any numerical calculation can be implemented by some </a:t>
            </a:r>
            <a:r>
              <a:rPr lang="en-US" dirty="0" smtClean="0"/>
              <a:t>combination of </a:t>
            </a:r>
            <a:r>
              <a:rPr lang="en-US" dirty="0"/>
              <a:t>sequences, decisions, and loops.</a:t>
            </a:r>
          </a:p>
        </p:txBody>
      </p:sp>
    </p:spTree>
    <p:extLst>
      <p:ext uri="{BB962C8B-B14F-4D97-AF65-F5344CB8AC3E}">
        <p14:creationId xmlns:p14="http://schemas.microsoft.com/office/powerpoint/2010/main" val="2658326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228600"/>
            <a:ext cx="8686800" cy="6740307"/>
          </a:xfrm>
          <a:prstGeom prst="rect">
            <a:avLst/>
          </a:prstGeom>
        </p:spPr>
        <p:txBody>
          <a:bodyPr wrap="square">
            <a:spAutoFit/>
          </a:bodyPr>
          <a:lstStyle/>
          <a:p>
            <a:pPr marL="285750" indent="-285750">
              <a:buFont typeface="Arial" pitchFamily="34" charset="0"/>
              <a:buChar char="•"/>
            </a:pPr>
            <a:r>
              <a:rPr lang="en-US" dirty="0" smtClean="0"/>
              <a:t>A </a:t>
            </a:r>
            <a:r>
              <a:rPr lang="en-US" i="1" dirty="0" smtClean="0"/>
              <a:t>decision </a:t>
            </a:r>
            <a:r>
              <a:rPr lang="en-US" dirty="0"/>
              <a:t>involves implementing a statement, depending </a:t>
            </a:r>
            <a:r>
              <a:rPr lang="en-US" dirty="0" smtClean="0"/>
              <a:t>on the </a:t>
            </a:r>
            <a:r>
              <a:rPr lang="en-US" dirty="0"/>
              <a:t>outcome of a decision. </a:t>
            </a:r>
            <a:endParaRPr lang="en-US" dirty="0" smtClean="0"/>
          </a:p>
          <a:p>
            <a:endParaRPr lang="en-US" dirty="0" smtClean="0"/>
          </a:p>
          <a:p>
            <a:pPr marL="285750" indent="-285750">
              <a:buFont typeface="Arial" pitchFamily="34" charset="0"/>
              <a:buChar char="•"/>
            </a:pPr>
            <a:r>
              <a:rPr lang="en-US" dirty="0" smtClean="0"/>
              <a:t>The </a:t>
            </a:r>
            <a:r>
              <a:rPr lang="en-US" i="1" dirty="0"/>
              <a:t>If/Then </a:t>
            </a:r>
            <a:r>
              <a:rPr lang="en-US" dirty="0"/>
              <a:t>statement is the simplest means of </a:t>
            </a:r>
            <a:r>
              <a:rPr lang="en-US" dirty="0" smtClean="0"/>
              <a:t>implementing decisions </a:t>
            </a:r>
            <a:r>
              <a:rPr lang="en-US" dirty="0"/>
              <a:t>in VBA</a:t>
            </a:r>
            <a:r>
              <a:rPr lang="en-US" dirty="0" smtClean="0"/>
              <a:t>.</a:t>
            </a:r>
          </a:p>
          <a:p>
            <a:endParaRPr lang="en-US" dirty="0"/>
          </a:p>
          <a:p>
            <a:pPr marL="285750" indent="-285750">
              <a:buFont typeface="Arial" pitchFamily="34" charset="0"/>
              <a:buChar char="•"/>
            </a:pPr>
            <a:r>
              <a:rPr lang="en-US" dirty="0"/>
              <a:t>Suppose that you want to determine the absolute value of a number</a:t>
            </a:r>
            <a:r>
              <a:rPr lang="en-US" dirty="0" smtClean="0"/>
              <a:t>.</a:t>
            </a:r>
          </a:p>
          <a:p>
            <a:endParaRPr lang="en-US" dirty="0" smtClean="0"/>
          </a:p>
          <a:p>
            <a:pPr marL="285750" indent="-285750">
              <a:buFont typeface="Arial" pitchFamily="34" charset="0"/>
              <a:buChar char="•"/>
            </a:pPr>
            <a:r>
              <a:rPr lang="en-US" dirty="0" smtClean="0"/>
              <a:t>If the number </a:t>
            </a:r>
            <a:r>
              <a:rPr lang="en-US" dirty="0"/>
              <a:t>is greater than or equal to zero, you do not have to do anything. </a:t>
            </a:r>
            <a:endParaRPr lang="en-US" dirty="0" smtClean="0"/>
          </a:p>
          <a:p>
            <a:pPr marL="285750" indent="-285750">
              <a:buFont typeface="Arial" pitchFamily="34" charset="0"/>
              <a:buChar char="•"/>
            </a:pPr>
            <a:r>
              <a:rPr lang="en-US" dirty="0" smtClean="0"/>
              <a:t>However, for </a:t>
            </a:r>
            <a:r>
              <a:rPr lang="en-US" dirty="0"/>
              <a:t>a negative number, you would have to make the sign positive. </a:t>
            </a:r>
            <a:endParaRPr lang="en-US" dirty="0" smtClean="0"/>
          </a:p>
          <a:p>
            <a:pPr marL="285750" indent="-285750">
              <a:buFont typeface="Arial" pitchFamily="34" charset="0"/>
              <a:buChar char="•"/>
            </a:pPr>
            <a:r>
              <a:rPr lang="en-US" dirty="0" smtClean="0"/>
              <a:t>An </a:t>
            </a:r>
            <a:r>
              <a:rPr lang="en-US" dirty="0"/>
              <a:t>If/Then </a:t>
            </a:r>
            <a:r>
              <a:rPr lang="en-US" dirty="0" smtClean="0"/>
              <a:t>statement can </a:t>
            </a:r>
            <a:r>
              <a:rPr lang="en-US" dirty="0"/>
              <a:t>be used for this purpose, as in the code</a:t>
            </a:r>
          </a:p>
          <a:p>
            <a:pPr lvl="2"/>
            <a:r>
              <a:rPr lang="en-US" b="1" dirty="0"/>
              <a:t>If a &lt; 0 Then</a:t>
            </a:r>
          </a:p>
          <a:p>
            <a:pPr lvl="2"/>
            <a:r>
              <a:rPr lang="en-US" b="1" dirty="0" smtClean="0"/>
              <a:t>    a </a:t>
            </a:r>
            <a:r>
              <a:rPr lang="en-US" b="1" dirty="0"/>
              <a:t>= -a</a:t>
            </a:r>
          </a:p>
          <a:p>
            <a:pPr lvl="2"/>
            <a:r>
              <a:rPr lang="en-US" b="1" dirty="0"/>
              <a:t>End if</a:t>
            </a:r>
          </a:p>
          <a:p>
            <a:pPr marL="285750" indent="-285750">
              <a:buFont typeface="Arial" pitchFamily="34" charset="0"/>
              <a:buChar char="•"/>
            </a:pPr>
            <a:r>
              <a:rPr lang="en-US" dirty="0" smtClean="0"/>
              <a:t>VBA </a:t>
            </a:r>
            <a:r>
              <a:rPr lang="en-US" dirty="0"/>
              <a:t>is designed to be easy to understand, the meaning of this </a:t>
            </a:r>
            <a:r>
              <a:rPr lang="en-US" dirty="0" smtClean="0"/>
              <a:t>If/Then statement </a:t>
            </a:r>
            <a:r>
              <a:rPr lang="en-US" dirty="0"/>
              <a:t>is pretty straightforward. </a:t>
            </a:r>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dirty="0" smtClean="0"/>
              <a:t>You can </a:t>
            </a:r>
            <a:r>
              <a:rPr lang="en-US" dirty="0"/>
              <a:t>read it as if it were an </a:t>
            </a:r>
            <a:r>
              <a:rPr lang="en-US" dirty="0" smtClean="0"/>
              <a:t>English sentence</a:t>
            </a:r>
            <a:r>
              <a:rPr lang="en-US" dirty="0"/>
              <a:t>: “If </a:t>
            </a:r>
            <a:r>
              <a:rPr lang="en-US" b="1" dirty="0"/>
              <a:t>a </a:t>
            </a:r>
            <a:r>
              <a:rPr lang="en-US" dirty="0"/>
              <a:t>is less than zero, then set </a:t>
            </a:r>
            <a:r>
              <a:rPr lang="en-US" b="1" dirty="0"/>
              <a:t>a </a:t>
            </a:r>
            <a:r>
              <a:rPr lang="en-US" dirty="0"/>
              <a:t>equal to its negative.” </a:t>
            </a:r>
            <a:endParaRPr lang="en-US" dirty="0" smtClean="0"/>
          </a:p>
          <a:p>
            <a:pPr marL="285750" indent="-285750">
              <a:buFont typeface="Arial" pitchFamily="34" charset="0"/>
              <a:buChar char="•"/>
            </a:pPr>
            <a:r>
              <a:rPr lang="en-US" dirty="0" smtClean="0"/>
              <a:t>Because </a:t>
            </a:r>
            <a:r>
              <a:rPr lang="en-US" dirty="0"/>
              <a:t>of </a:t>
            </a:r>
            <a:r>
              <a:rPr lang="en-US" dirty="0" smtClean="0"/>
              <a:t>the nature </a:t>
            </a:r>
            <a:r>
              <a:rPr lang="en-US" dirty="0"/>
              <a:t>of assignment, this results in the absolute value </a:t>
            </a:r>
            <a:r>
              <a:rPr lang="en-US" dirty="0" smtClean="0"/>
              <a:t>being generated </a:t>
            </a:r>
            <a:r>
              <a:rPr lang="en-US" dirty="0"/>
              <a:t>and </a:t>
            </a:r>
            <a:r>
              <a:rPr lang="en-US" dirty="0" smtClean="0"/>
              <a:t>stored in </a:t>
            </a:r>
            <a:r>
              <a:rPr lang="en-US" dirty="0"/>
              <a:t>the memory location for </a:t>
            </a:r>
            <a:r>
              <a:rPr lang="en-US" b="1" dirty="0"/>
              <a:t>a</a:t>
            </a:r>
            <a:r>
              <a:rPr lang="en-US" dirty="0"/>
              <a:t>.</a:t>
            </a:r>
          </a:p>
          <a:p>
            <a:pPr marL="285750" indent="-285750">
              <a:buFont typeface="Arial" pitchFamily="34" charset="0"/>
              <a:buChar char="•"/>
            </a:pPr>
            <a:endParaRPr lang="en-US" dirty="0"/>
          </a:p>
        </p:txBody>
      </p:sp>
    </p:spTree>
    <p:extLst>
      <p:ext uri="{BB962C8B-B14F-4D97-AF65-F5344CB8AC3E}">
        <p14:creationId xmlns:p14="http://schemas.microsoft.com/office/powerpoint/2010/main" val="1451405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304800"/>
            <a:ext cx="8839200" cy="3416320"/>
          </a:xfrm>
          <a:prstGeom prst="rect">
            <a:avLst/>
          </a:prstGeom>
        </p:spPr>
        <p:txBody>
          <a:bodyPr wrap="square">
            <a:spAutoFit/>
          </a:bodyPr>
          <a:lstStyle/>
          <a:p>
            <a:pPr marL="285750" indent="-285750">
              <a:buFont typeface="Arial" pitchFamily="34" charset="0"/>
              <a:buChar char="•"/>
            </a:pPr>
            <a:r>
              <a:rPr lang="en-US" dirty="0"/>
              <a:t>In addition to generating a single action, a decision can be used to </a:t>
            </a:r>
            <a:r>
              <a:rPr lang="en-US" dirty="0" smtClean="0"/>
              <a:t>implement one </a:t>
            </a:r>
            <a:r>
              <a:rPr lang="en-US" dirty="0"/>
              <a:t>action if a statement is true and another if it is false. </a:t>
            </a:r>
            <a:r>
              <a:rPr lang="en-US" dirty="0" smtClean="0"/>
              <a:t> </a:t>
            </a:r>
          </a:p>
          <a:p>
            <a:pPr marL="285750" indent="-285750">
              <a:buFont typeface="Arial" pitchFamily="34" charset="0"/>
              <a:buChar char="•"/>
            </a:pPr>
            <a:endParaRPr lang="en-US" dirty="0" smtClean="0"/>
          </a:p>
          <a:p>
            <a:pPr marL="285750" indent="-285750">
              <a:buFont typeface="Arial" pitchFamily="34" charset="0"/>
              <a:buChar char="•"/>
            </a:pPr>
            <a:r>
              <a:rPr lang="en-US" dirty="0" smtClean="0"/>
              <a:t>Suppose </a:t>
            </a:r>
            <a:r>
              <a:rPr lang="en-US" dirty="0"/>
              <a:t>that you want to determine the sign of a number.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a:t>The following </a:t>
            </a:r>
            <a:r>
              <a:rPr lang="en-US" i="1" dirty="0"/>
              <a:t>If/Then/Else </a:t>
            </a:r>
            <a:r>
              <a:rPr lang="en-US" dirty="0"/>
              <a:t>statement can be used for this purpose</a:t>
            </a:r>
            <a:r>
              <a:rPr lang="en-US" dirty="0" smtClean="0"/>
              <a:t>:</a:t>
            </a:r>
          </a:p>
          <a:p>
            <a:endParaRPr lang="en-US" dirty="0"/>
          </a:p>
          <a:p>
            <a:pPr lvl="1"/>
            <a:r>
              <a:rPr lang="en-US" b="1" dirty="0"/>
              <a:t>If a &lt; 0 Then</a:t>
            </a:r>
          </a:p>
          <a:p>
            <a:pPr lvl="1"/>
            <a:r>
              <a:rPr lang="en-US" b="1" dirty="0" smtClean="0"/>
              <a:t>    s </a:t>
            </a:r>
            <a:r>
              <a:rPr lang="en-US" b="1" dirty="0"/>
              <a:t>= -1</a:t>
            </a:r>
          </a:p>
          <a:p>
            <a:pPr lvl="1"/>
            <a:r>
              <a:rPr lang="en-US" b="1" dirty="0"/>
              <a:t>Else</a:t>
            </a:r>
          </a:p>
          <a:p>
            <a:pPr lvl="1"/>
            <a:r>
              <a:rPr lang="en-US" b="1" dirty="0" smtClean="0"/>
              <a:t>    s </a:t>
            </a:r>
            <a:r>
              <a:rPr lang="en-US" b="1" dirty="0"/>
              <a:t>= 1</a:t>
            </a:r>
          </a:p>
          <a:p>
            <a:pPr lvl="1"/>
            <a:r>
              <a:rPr lang="en-US" b="1" dirty="0"/>
              <a:t>End if</a:t>
            </a:r>
            <a:endParaRPr lang="en-US" dirty="0"/>
          </a:p>
        </p:txBody>
      </p:sp>
      <p:sp>
        <p:nvSpPr>
          <p:cNvPr id="3" name="Rectangle 2"/>
          <p:cNvSpPr/>
          <p:nvPr/>
        </p:nvSpPr>
        <p:spPr>
          <a:xfrm>
            <a:off x="228600" y="3962400"/>
            <a:ext cx="8631382" cy="1477328"/>
          </a:xfrm>
          <a:prstGeom prst="rect">
            <a:avLst/>
          </a:prstGeom>
        </p:spPr>
        <p:txBody>
          <a:bodyPr wrap="square">
            <a:spAutoFit/>
          </a:bodyPr>
          <a:lstStyle/>
          <a:p>
            <a:pPr marL="285750" indent="-285750">
              <a:buFont typeface="Arial" pitchFamily="34" charset="0"/>
              <a:buChar char="•"/>
            </a:pPr>
            <a:r>
              <a:rPr lang="en-US" dirty="0"/>
              <a:t>If </a:t>
            </a:r>
            <a:r>
              <a:rPr lang="en-US" b="1" dirty="0"/>
              <a:t>a </a:t>
            </a:r>
            <a:r>
              <a:rPr lang="en-US" dirty="0"/>
              <a:t>is less than zero, </a:t>
            </a:r>
            <a:r>
              <a:rPr lang="en-US" b="1" dirty="0"/>
              <a:t>s </a:t>
            </a:r>
            <a:r>
              <a:rPr lang="en-US" dirty="0"/>
              <a:t>will be assigned a value of </a:t>
            </a:r>
            <a:r>
              <a:rPr lang="en-US" dirty="0" smtClean="0"/>
              <a:t> -1 which </a:t>
            </a:r>
            <a:r>
              <a:rPr lang="en-US" dirty="0"/>
              <a:t>is mathematically </a:t>
            </a:r>
            <a:r>
              <a:rPr lang="en-US" dirty="0" smtClean="0"/>
              <a:t>equivalent  to </a:t>
            </a:r>
            <a:r>
              <a:rPr lang="en-US" dirty="0"/>
              <a:t>a negative sign. </a:t>
            </a:r>
            <a:endParaRPr lang="en-US" dirty="0" smtClean="0"/>
          </a:p>
          <a:p>
            <a:endParaRPr lang="en-US" dirty="0" smtClean="0"/>
          </a:p>
          <a:p>
            <a:pPr marL="285750" indent="-285750">
              <a:buFont typeface="Arial" pitchFamily="34" charset="0"/>
              <a:buChar char="•"/>
            </a:pPr>
            <a:r>
              <a:rPr lang="en-US" dirty="0" smtClean="0"/>
              <a:t>If </a:t>
            </a:r>
            <a:r>
              <a:rPr lang="en-US" b="1" dirty="0"/>
              <a:t>a </a:t>
            </a:r>
            <a:r>
              <a:rPr lang="en-US" dirty="0"/>
              <a:t>is not greater than zero (that is it is less than or equal </a:t>
            </a:r>
            <a:r>
              <a:rPr lang="en-US" dirty="0" smtClean="0"/>
              <a:t>to zero</a:t>
            </a:r>
            <a:r>
              <a:rPr lang="en-US" dirty="0"/>
              <a:t>), </a:t>
            </a:r>
            <a:r>
              <a:rPr lang="en-US" b="1" dirty="0"/>
              <a:t>s </a:t>
            </a:r>
            <a:r>
              <a:rPr lang="en-US" dirty="0"/>
              <a:t>will be assigned a value of 1.</a:t>
            </a:r>
          </a:p>
        </p:txBody>
      </p:sp>
    </p:spTree>
    <p:extLst>
      <p:ext uri="{BB962C8B-B14F-4D97-AF65-F5344CB8AC3E}">
        <p14:creationId xmlns:p14="http://schemas.microsoft.com/office/powerpoint/2010/main" val="649063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52400"/>
            <a:ext cx="8991600" cy="6555641"/>
          </a:xfrm>
          <a:prstGeom prst="rect">
            <a:avLst/>
          </a:prstGeom>
        </p:spPr>
        <p:txBody>
          <a:bodyPr wrap="square">
            <a:spAutoFit/>
          </a:bodyPr>
          <a:lstStyle/>
          <a:p>
            <a:r>
              <a:rPr lang="en-US" b="1" dirty="0" smtClean="0"/>
              <a:t>Loops</a:t>
            </a:r>
          </a:p>
          <a:p>
            <a:endParaRPr lang="en-US" b="1" dirty="0"/>
          </a:p>
          <a:p>
            <a:pPr marL="285750" indent="-285750">
              <a:buFont typeface="Arial" pitchFamily="34" charset="0"/>
              <a:buChar char="•"/>
            </a:pPr>
            <a:r>
              <a:rPr lang="en-US" sz="1600" dirty="0"/>
              <a:t>A </a:t>
            </a:r>
            <a:r>
              <a:rPr lang="en-US" sz="1600" i="1" dirty="0"/>
              <a:t>loop </a:t>
            </a:r>
            <a:r>
              <a:rPr lang="en-US" sz="1600" i="1" dirty="0" smtClean="0"/>
              <a:t> </a:t>
            </a:r>
            <a:r>
              <a:rPr lang="en-US" sz="1600" dirty="0" smtClean="0"/>
              <a:t>repeats </a:t>
            </a:r>
            <a:r>
              <a:rPr lang="en-US" sz="1600" dirty="0"/>
              <a:t>a VBA statement (or statements) several times</a:t>
            </a:r>
            <a:r>
              <a:rPr lang="en-US" sz="1600" dirty="0" smtClean="0"/>
              <a:t>.</a:t>
            </a:r>
          </a:p>
          <a:p>
            <a:pPr marL="285750" indent="-285750">
              <a:buFont typeface="Arial" pitchFamily="34" charset="0"/>
              <a:buChar char="•"/>
            </a:pPr>
            <a:r>
              <a:rPr lang="en-US" sz="1600" dirty="0" smtClean="0"/>
              <a:t>The </a:t>
            </a:r>
            <a:r>
              <a:rPr lang="en-US" sz="1600" i="1" dirty="0"/>
              <a:t>For/Next loop </a:t>
            </a:r>
            <a:r>
              <a:rPr lang="en-US" sz="1600" dirty="0" smtClean="0"/>
              <a:t>is the </a:t>
            </a:r>
            <a:r>
              <a:rPr lang="en-US" sz="1600" dirty="0"/>
              <a:t>simplest way to do this.</a:t>
            </a:r>
          </a:p>
          <a:p>
            <a:pPr marL="285750" indent="-285750">
              <a:buFont typeface="Arial" pitchFamily="34" charset="0"/>
              <a:buChar char="•"/>
            </a:pPr>
            <a:r>
              <a:rPr lang="en-US" sz="1600" dirty="0"/>
              <a:t>Suppose that you want to calculate the sum of the first </a:t>
            </a:r>
            <a:r>
              <a:rPr lang="en-US" sz="1600" b="1" dirty="0"/>
              <a:t>n </a:t>
            </a:r>
            <a:r>
              <a:rPr lang="en-US" sz="1600" dirty="0"/>
              <a:t>positive </a:t>
            </a:r>
            <a:r>
              <a:rPr lang="en-US" sz="1600" dirty="0" smtClean="0"/>
              <a:t>whole numbers</a:t>
            </a:r>
            <a:r>
              <a:rPr lang="en-US" sz="1600" dirty="0"/>
              <a:t>.</a:t>
            </a:r>
          </a:p>
          <a:p>
            <a:pPr marL="285750" indent="-285750">
              <a:buFont typeface="Arial" pitchFamily="34" charset="0"/>
              <a:buChar char="•"/>
            </a:pPr>
            <a:r>
              <a:rPr lang="en-US" sz="1600" dirty="0"/>
              <a:t>A For/Next loop can be used for this purpose:</a:t>
            </a:r>
          </a:p>
          <a:p>
            <a:pPr lvl="2"/>
            <a:r>
              <a:rPr lang="en-US" sz="1600" b="1" dirty="0"/>
              <a:t>x = 0</a:t>
            </a:r>
          </a:p>
          <a:p>
            <a:pPr lvl="2"/>
            <a:r>
              <a:rPr lang="en-US" sz="1600" b="1" dirty="0"/>
              <a:t>For </a:t>
            </a:r>
            <a:r>
              <a:rPr lang="en-US" sz="1600" b="1" dirty="0" err="1"/>
              <a:t>i</a:t>
            </a:r>
            <a:r>
              <a:rPr lang="en-US" sz="1600" b="1" dirty="0"/>
              <a:t> = 1 to n</a:t>
            </a:r>
          </a:p>
          <a:p>
            <a:pPr lvl="2"/>
            <a:r>
              <a:rPr lang="en-US" sz="1600" b="1" dirty="0" smtClean="0"/>
              <a:t>      x </a:t>
            </a:r>
            <a:r>
              <a:rPr lang="en-US" sz="1600" b="1" dirty="0"/>
              <a:t>= x + </a:t>
            </a:r>
            <a:r>
              <a:rPr lang="en-US" sz="1600" b="1" dirty="0" err="1"/>
              <a:t>i</a:t>
            </a:r>
            <a:endParaRPr lang="en-US" sz="1600" b="1" dirty="0"/>
          </a:p>
          <a:p>
            <a:pPr lvl="2"/>
            <a:r>
              <a:rPr lang="en-US" sz="1600" b="1" dirty="0"/>
              <a:t>Next </a:t>
            </a:r>
            <a:r>
              <a:rPr lang="en-US" sz="1600" b="1" dirty="0" err="1"/>
              <a:t>i</a:t>
            </a:r>
            <a:endParaRPr lang="en-US" sz="1600" b="1" dirty="0"/>
          </a:p>
          <a:p>
            <a:pPr marL="285750" indent="-285750">
              <a:buFont typeface="Arial" pitchFamily="34" charset="0"/>
              <a:buChar char="•"/>
            </a:pPr>
            <a:r>
              <a:rPr lang="en-US" sz="1600" dirty="0"/>
              <a:t>Because VBA is so easy to understand, you should be able to deduce what’s </a:t>
            </a:r>
            <a:r>
              <a:rPr lang="en-US" sz="1600" dirty="0" smtClean="0"/>
              <a:t>going  on </a:t>
            </a:r>
            <a:r>
              <a:rPr lang="en-US" sz="1600" dirty="0"/>
              <a:t>here. </a:t>
            </a:r>
            <a:endParaRPr lang="en-US" sz="1600" dirty="0" smtClean="0"/>
          </a:p>
          <a:p>
            <a:pPr marL="285750" indent="-285750">
              <a:buFont typeface="Arial" pitchFamily="34" charset="0"/>
              <a:buChar char="•"/>
            </a:pPr>
            <a:r>
              <a:rPr lang="en-US" sz="1600" dirty="0" smtClean="0"/>
              <a:t>Suppose </a:t>
            </a:r>
            <a:r>
              <a:rPr lang="en-US" sz="1600" dirty="0"/>
              <a:t>that </a:t>
            </a:r>
            <a:r>
              <a:rPr lang="en-US" sz="1600" b="1" dirty="0"/>
              <a:t>n </a:t>
            </a:r>
            <a:r>
              <a:rPr lang="en-US" sz="1600" dirty="0"/>
              <a:t>is assigned a value of 5. </a:t>
            </a:r>
            <a:endParaRPr lang="en-US" sz="1600" dirty="0" smtClean="0"/>
          </a:p>
          <a:p>
            <a:pPr marL="285750" indent="-285750">
              <a:buFont typeface="Arial" pitchFamily="34" charset="0"/>
              <a:buChar char="•"/>
            </a:pPr>
            <a:r>
              <a:rPr lang="en-US" sz="1600" dirty="0" smtClean="0"/>
              <a:t>After </a:t>
            </a:r>
            <a:r>
              <a:rPr lang="en-US" sz="1600" b="1" dirty="0"/>
              <a:t>x </a:t>
            </a:r>
            <a:r>
              <a:rPr lang="en-US" sz="1600" dirty="0"/>
              <a:t>is assigned a value of 0, </a:t>
            </a:r>
            <a:r>
              <a:rPr lang="en-US" sz="1600" dirty="0" smtClean="0"/>
              <a:t>the actual </a:t>
            </a:r>
            <a:r>
              <a:rPr lang="en-US" sz="1600" dirty="0"/>
              <a:t>loop begins with the </a:t>
            </a:r>
            <a:r>
              <a:rPr lang="en-US" sz="1600" dirty="0" smtClean="0"/>
              <a:t>For statement</a:t>
            </a:r>
            <a:r>
              <a:rPr lang="en-US" sz="1600" dirty="0"/>
              <a:t>, wherein the variable </a:t>
            </a:r>
            <a:r>
              <a:rPr lang="en-US" sz="1600" b="1" dirty="0" err="1"/>
              <a:t>i</a:t>
            </a:r>
            <a:r>
              <a:rPr lang="en-US" sz="1600" b="1" dirty="0"/>
              <a:t> </a:t>
            </a:r>
            <a:r>
              <a:rPr lang="en-US" sz="1600" dirty="0"/>
              <a:t>is initially set to </a:t>
            </a:r>
            <a:r>
              <a:rPr lang="en-US" sz="1600" dirty="0" smtClean="0"/>
              <a:t>1. </a:t>
            </a:r>
          </a:p>
          <a:p>
            <a:pPr marL="285750" indent="-285750">
              <a:buFont typeface="Arial" pitchFamily="34" charset="0"/>
              <a:buChar char="•"/>
            </a:pPr>
            <a:r>
              <a:rPr lang="en-US" sz="1600" dirty="0" smtClean="0"/>
              <a:t>The </a:t>
            </a:r>
            <a:r>
              <a:rPr lang="en-US" sz="1600" dirty="0"/>
              <a:t>program then moves to the following line, in which </a:t>
            </a:r>
            <a:r>
              <a:rPr lang="en-US" sz="1600" b="1" dirty="0"/>
              <a:t>x + </a:t>
            </a:r>
            <a:r>
              <a:rPr lang="en-US" sz="1600" b="1" dirty="0" err="1"/>
              <a:t>i</a:t>
            </a:r>
            <a:r>
              <a:rPr lang="en-US" sz="1600" b="1" dirty="0"/>
              <a:t> </a:t>
            </a:r>
            <a:r>
              <a:rPr lang="en-US" sz="1600" dirty="0"/>
              <a:t>is assigned </a:t>
            </a:r>
            <a:r>
              <a:rPr lang="en-US" sz="1600" dirty="0" smtClean="0"/>
              <a:t>to </a:t>
            </a:r>
            <a:r>
              <a:rPr lang="en-US" sz="1600" b="1" dirty="0" smtClean="0"/>
              <a:t>x</a:t>
            </a:r>
            <a:r>
              <a:rPr lang="en-US" sz="1600" dirty="0"/>
              <a:t>. </a:t>
            </a:r>
            <a:endParaRPr lang="en-US" sz="1600" dirty="0" smtClean="0"/>
          </a:p>
          <a:p>
            <a:pPr marL="285750" indent="-285750">
              <a:buFont typeface="Arial" pitchFamily="34" charset="0"/>
              <a:buChar char="•"/>
            </a:pPr>
            <a:r>
              <a:rPr lang="en-US" sz="1600" dirty="0" smtClean="0"/>
              <a:t>Since</a:t>
            </a:r>
            <a:r>
              <a:rPr lang="en-US" sz="1600" dirty="0"/>
              <a:t> </a:t>
            </a:r>
            <a:r>
              <a:rPr lang="en-US" sz="1600" b="1" dirty="0" err="1" smtClean="0"/>
              <a:t>i</a:t>
            </a:r>
            <a:r>
              <a:rPr lang="en-US" sz="1600" b="1" dirty="0" smtClean="0"/>
              <a:t> </a:t>
            </a:r>
            <a:r>
              <a:rPr lang="en-US" sz="1600" dirty="0"/>
              <a:t>is equal to 1, </a:t>
            </a:r>
            <a:r>
              <a:rPr lang="en-US" sz="1600" b="1" dirty="0"/>
              <a:t>x </a:t>
            </a:r>
            <a:r>
              <a:rPr lang="en-US" sz="1600" dirty="0"/>
              <a:t>would then be equal to 1. </a:t>
            </a:r>
            <a:endParaRPr lang="en-US" sz="1600" dirty="0" smtClean="0"/>
          </a:p>
          <a:p>
            <a:pPr marL="285750" indent="-285750">
              <a:buFont typeface="Arial" pitchFamily="34" charset="0"/>
              <a:buChar char="•"/>
            </a:pPr>
            <a:r>
              <a:rPr lang="en-US" sz="1600" dirty="0" smtClean="0"/>
              <a:t>At </a:t>
            </a:r>
            <a:r>
              <a:rPr lang="en-US" sz="1600" dirty="0"/>
              <a:t>the Next statement, the </a:t>
            </a:r>
            <a:r>
              <a:rPr lang="en-US" sz="1600" dirty="0" smtClean="0"/>
              <a:t>computer increments </a:t>
            </a:r>
            <a:r>
              <a:rPr lang="en-US" sz="1600" b="1" dirty="0" err="1"/>
              <a:t>i</a:t>
            </a:r>
            <a:r>
              <a:rPr lang="en-US" sz="1600" b="1" dirty="0"/>
              <a:t> </a:t>
            </a:r>
            <a:r>
              <a:rPr lang="en-US" sz="1600" dirty="0"/>
              <a:t>by 1 so that </a:t>
            </a:r>
            <a:r>
              <a:rPr lang="en-US" sz="1600" b="1" dirty="0" err="1"/>
              <a:t>i</a:t>
            </a:r>
            <a:r>
              <a:rPr lang="en-US" sz="1600" b="1" dirty="0"/>
              <a:t> </a:t>
            </a:r>
            <a:r>
              <a:rPr lang="en-US" sz="1600" dirty="0" smtClean="0"/>
              <a:t>becomes 2.</a:t>
            </a:r>
          </a:p>
          <a:p>
            <a:pPr marL="285750" indent="-285750">
              <a:buFont typeface="Arial" pitchFamily="34" charset="0"/>
              <a:buChar char="•"/>
            </a:pPr>
            <a:r>
              <a:rPr lang="en-US" sz="1600" dirty="0" smtClean="0"/>
              <a:t>The </a:t>
            </a:r>
            <a:r>
              <a:rPr lang="en-US" sz="1600" dirty="0"/>
              <a:t>computer then transfers control back </a:t>
            </a:r>
            <a:r>
              <a:rPr lang="en-US" sz="1600" dirty="0" smtClean="0"/>
              <a:t>to the </a:t>
            </a:r>
            <a:r>
              <a:rPr lang="en-US" sz="1600" dirty="0"/>
              <a:t>For statement, where VBA determines whether </a:t>
            </a:r>
            <a:r>
              <a:rPr lang="en-US" sz="1600" b="1" dirty="0" err="1"/>
              <a:t>i</a:t>
            </a:r>
            <a:r>
              <a:rPr lang="en-US" sz="1600" b="1" dirty="0"/>
              <a:t> </a:t>
            </a:r>
            <a:r>
              <a:rPr lang="en-US" sz="1600" dirty="0"/>
              <a:t>is greater than </a:t>
            </a:r>
            <a:r>
              <a:rPr lang="en-US" sz="1600" b="1" dirty="0"/>
              <a:t>n </a:t>
            </a:r>
            <a:r>
              <a:rPr lang="en-US" sz="1600" dirty="0"/>
              <a:t>(i.e., 5). </a:t>
            </a:r>
            <a:endParaRPr lang="en-US" sz="1600" dirty="0" smtClean="0"/>
          </a:p>
          <a:p>
            <a:pPr marL="285750" indent="-285750">
              <a:buFont typeface="Arial" pitchFamily="34" charset="0"/>
              <a:buChar char="•"/>
            </a:pPr>
            <a:r>
              <a:rPr lang="en-US" sz="1600" dirty="0" smtClean="0"/>
              <a:t>If so, VBA </a:t>
            </a:r>
            <a:r>
              <a:rPr lang="en-US" sz="1600" dirty="0"/>
              <a:t>exits the loop by transferring to the line immediately following the Next statement.</a:t>
            </a:r>
          </a:p>
          <a:p>
            <a:pPr marL="285750" indent="-285750">
              <a:buFont typeface="Arial" pitchFamily="34" charset="0"/>
              <a:buChar char="•"/>
            </a:pPr>
            <a:r>
              <a:rPr lang="en-US" sz="1600" dirty="0"/>
              <a:t>If not, it repeats the body of the loop, so that </a:t>
            </a:r>
            <a:r>
              <a:rPr lang="en-US" sz="1600" b="1" dirty="0"/>
              <a:t>x </a:t>
            </a:r>
            <a:r>
              <a:rPr lang="en-US" sz="1600" dirty="0"/>
              <a:t>becomes 3. </a:t>
            </a:r>
            <a:endParaRPr lang="en-US" sz="1600" dirty="0" smtClean="0"/>
          </a:p>
          <a:p>
            <a:pPr marL="285750" indent="-285750">
              <a:buFont typeface="Arial" pitchFamily="34" charset="0"/>
              <a:buChar char="•"/>
            </a:pPr>
            <a:r>
              <a:rPr lang="en-US" sz="1600" dirty="0" smtClean="0"/>
              <a:t>The </a:t>
            </a:r>
            <a:r>
              <a:rPr lang="en-US" sz="1600" dirty="0"/>
              <a:t>process </a:t>
            </a:r>
            <a:r>
              <a:rPr lang="en-US" sz="1600" dirty="0" smtClean="0"/>
              <a:t>is repeated </a:t>
            </a:r>
            <a:r>
              <a:rPr lang="en-US" sz="1600" dirty="0"/>
              <a:t>until </a:t>
            </a:r>
            <a:r>
              <a:rPr lang="en-US" sz="1600" b="1" dirty="0" err="1"/>
              <a:t>i</a:t>
            </a:r>
            <a:r>
              <a:rPr lang="en-US" sz="1600" b="1" dirty="0"/>
              <a:t> </a:t>
            </a:r>
            <a:r>
              <a:rPr lang="en-US" sz="1600" dirty="0"/>
              <a:t>is greater than </a:t>
            </a:r>
            <a:r>
              <a:rPr lang="en-US" sz="1600" b="1" dirty="0"/>
              <a:t>n</a:t>
            </a:r>
            <a:r>
              <a:rPr lang="en-US" sz="1600" dirty="0"/>
              <a:t>. </a:t>
            </a:r>
            <a:endParaRPr lang="en-US" sz="1600" dirty="0" smtClean="0"/>
          </a:p>
          <a:p>
            <a:pPr marL="285750" indent="-285750">
              <a:buFont typeface="Arial" pitchFamily="34" charset="0"/>
              <a:buChar char="•"/>
            </a:pPr>
            <a:r>
              <a:rPr lang="en-US" sz="1600" dirty="0" smtClean="0"/>
              <a:t>In </a:t>
            </a:r>
            <a:r>
              <a:rPr lang="en-US" sz="1600" dirty="0"/>
              <a:t>our example, </a:t>
            </a:r>
            <a:r>
              <a:rPr lang="en-US" sz="1600" b="1" dirty="0"/>
              <a:t>x </a:t>
            </a:r>
            <a:r>
              <a:rPr lang="en-US" sz="1600" dirty="0"/>
              <a:t>would be equal to 15 and </a:t>
            </a:r>
            <a:r>
              <a:rPr lang="en-US" sz="1600" dirty="0" smtClean="0"/>
              <a:t>the loop </a:t>
            </a:r>
            <a:r>
              <a:rPr lang="en-US" sz="1600" dirty="0"/>
              <a:t>would be terminated.</a:t>
            </a:r>
          </a:p>
        </p:txBody>
      </p:sp>
      <p:sp>
        <p:nvSpPr>
          <p:cNvPr id="3" name="TextBox 2"/>
          <p:cNvSpPr txBox="1"/>
          <p:nvPr/>
        </p:nvSpPr>
        <p:spPr>
          <a:xfrm>
            <a:off x="5278582" y="6387200"/>
            <a:ext cx="2057400" cy="369332"/>
          </a:xfrm>
          <a:prstGeom prst="rect">
            <a:avLst/>
          </a:prstGeom>
          <a:noFill/>
        </p:spPr>
        <p:txBody>
          <a:bodyPr wrap="square" rtlCol="0">
            <a:spAutoFit/>
          </a:bodyPr>
          <a:lstStyle/>
          <a:p>
            <a:r>
              <a:rPr lang="en-US" dirty="0" smtClean="0">
                <a:hlinkClick r:id="rId2" action="ppaction://hlinkfile"/>
              </a:rPr>
              <a:t>Looping</a:t>
            </a:r>
            <a:endParaRPr lang="en-US" dirty="0"/>
          </a:p>
        </p:txBody>
      </p:sp>
    </p:spTree>
    <p:extLst>
      <p:ext uri="{BB962C8B-B14F-4D97-AF65-F5344CB8AC3E}">
        <p14:creationId xmlns:p14="http://schemas.microsoft.com/office/powerpoint/2010/main" val="3370940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EAB95D65-7BC4-4EB9-B19B-85E5F6AD2A1E}" type="slidenum">
              <a:rPr lang="en-US" sz="1000"/>
              <a:pPr eaLnBrk="1" hangingPunct="1"/>
              <a:t>19</a:t>
            </a:fld>
            <a:endParaRPr lang="en-US" sz="1000"/>
          </a:p>
        </p:txBody>
      </p:sp>
      <p:sp>
        <p:nvSpPr>
          <p:cNvPr id="9220" name="Rectangle 4"/>
          <p:cNvSpPr>
            <a:spLocks noGrp="1" noChangeArrowheads="1"/>
          </p:cNvSpPr>
          <p:nvPr>
            <p:ph type="title" idx="4294967295"/>
          </p:nvPr>
        </p:nvSpPr>
        <p:spPr bwMode="auto">
          <a:xfrm>
            <a:off x="1600200" y="304800"/>
            <a:ext cx="7543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3600" b="1" smtClean="0">
                <a:latin typeface="Arial" charset="0"/>
              </a:rPr>
              <a:t>Types of Computer Languages</a:t>
            </a:r>
          </a:p>
        </p:txBody>
      </p:sp>
      <p:sp>
        <p:nvSpPr>
          <p:cNvPr id="9221" name="Rectangle 5"/>
          <p:cNvSpPr>
            <a:spLocks noGrp="1" noChangeArrowheads="1"/>
          </p:cNvSpPr>
          <p:nvPr>
            <p:ph type="body" idx="4294967295"/>
          </p:nvPr>
        </p:nvSpPr>
        <p:spPr bwMode="auto">
          <a:xfrm>
            <a:off x="990600" y="1447800"/>
            <a:ext cx="72390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2500" lnSpcReduction="20000"/>
          </a:bodyPr>
          <a:lstStyle/>
          <a:p>
            <a:pPr eaLnBrk="1" hangingPunct="1">
              <a:lnSpc>
                <a:spcPct val="90000"/>
              </a:lnSpc>
              <a:buFontTx/>
              <a:buNone/>
            </a:pPr>
            <a:r>
              <a:rPr lang="en-US" sz="2400" b="1" dirty="0" smtClean="0">
                <a:latin typeface="Arial" charset="0"/>
              </a:rPr>
              <a:t>Procedural:</a:t>
            </a:r>
            <a:r>
              <a:rPr lang="en-US" sz="2400" dirty="0" smtClean="0">
                <a:latin typeface="Arial" charset="0"/>
              </a:rPr>
              <a:t> Monolithic programs that run from start to finish with no intervention from user other than input</a:t>
            </a:r>
          </a:p>
          <a:p>
            <a:pPr eaLnBrk="1" hangingPunct="1">
              <a:lnSpc>
                <a:spcPct val="90000"/>
              </a:lnSpc>
              <a:buFontTx/>
              <a:buNone/>
            </a:pPr>
            <a:r>
              <a:rPr lang="en-US" sz="2400" dirty="0" smtClean="0">
                <a:latin typeface="Arial" charset="0"/>
              </a:rPr>
              <a:t>		Basic, QBasic, QuickBasic</a:t>
            </a:r>
          </a:p>
          <a:p>
            <a:pPr eaLnBrk="1" hangingPunct="1">
              <a:lnSpc>
                <a:spcPct val="90000"/>
              </a:lnSpc>
              <a:buFontTx/>
              <a:buNone/>
            </a:pPr>
            <a:r>
              <a:rPr lang="en-US" sz="2400" dirty="0" smtClean="0">
                <a:latin typeface="Arial" charset="0"/>
              </a:rPr>
              <a:t>		COBOL</a:t>
            </a:r>
          </a:p>
          <a:p>
            <a:pPr eaLnBrk="1" hangingPunct="1">
              <a:lnSpc>
                <a:spcPct val="90000"/>
              </a:lnSpc>
              <a:buFontTx/>
              <a:buNone/>
            </a:pPr>
            <a:r>
              <a:rPr lang="en-US" sz="2400" dirty="0" smtClean="0">
                <a:latin typeface="Arial" charset="0"/>
              </a:rPr>
              <a:t>		FORTRAN</a:t>
            </a:r>
          </a:p>
          <a:p>
            <a:pPr eaLnBrk="1" hangingPunct="1">
              <a:lnSpc>
                <a:spcPct val="90000"/>
              </a:lnSpc>
              <a:buFontTx/>
              <a:buNone/>
            </a:pPr>
            <a:r>
              <a:rPr lang="en-US" sz="2400" dirty="0" smtClean="0">
                <a:latin typeface="Arial" charset="0"/>
              </a:rPr>
              <a:t>		C</a:t>
            </a:r>
            <a:br>
              <a:rPr lang="en-US" sz="2400" dirty="0" smtClean="0">
                <a:latin typeface="Arial" charset="0"/>
              </a:rPr>
            </a:br>
            <a:endParaRPr lang="en-US" sz="2400" dirty="0" smtClean="0">
              <a:latin typeface="Arial" charset="0"/>
            </a:endParaRPr>
          </a:p>
          <a:p>
            <a:pPr eaLnBrk="1" hangingPunct="1">
              <a:lnSpc>
                <a:spcPct val="90000"/>
              </a:lnSpc>
              <a:buFontTx/>
              <a:buNone/>
            </a:pPr>
            <a:r>
              <a:rPr lang="en-US" sz="2400" b="1" dirty="0" smtClean="0">
                <a:latin typeface="Arial" charset="0"/>
              </a:rPr>
              <a:t>Object Oriented/Event Driven (OOED):</a:t>
            </a:r>
            <a:r>
              <a:rPr lang="en-US" sz="2400" dirty="0" smtClean="0">
                <a:latin typeface="Arial" charset="0"/>
              </a:rPr>
              <a:t> Programs that use objects which respond to events; use small segments to code for each object</a:t>
            </a:r>
          </a:p>
          <a:p>
            <a:pPr lvl="3">
              <a:lnSpc>
                <a:spcPct val="90000"/>
              </a:lnSpc>
              <a:buFontTx/>
              <a:buNone/>
            </a:pPr>
            <a:r>
              <a:rPr lang="en-US" sz="2600" dirty="0" smtClean="0">
                <a:latin typeface="Arial" charset="0"/>
              </a:rPr>
              <a:t>JAVA</a:t>
            </a:r>
          </a:p>
          <a:p>
            <a:pPr eaLnBrk="1" hangingPunct="1">
              <a:lnSpc>
                <a:spcPct val="90000"/>
              </a:lnSpc>
              <a:buFontTx/>
              <a:buNone/>
            </a:pPr>
            <a:r>
              <a:rPr lang="en-US" sz="2400" dirty="0" smtClean="0">
                <a:latin typeface="Arial" charset="0"/>
              </a:rPr>
              <a:t>		</a:t>
            </a:r>
            <a:r>
              <a:rPr lang="en-US" sz="2800" dirty="0" smtClean="0">
                <a:latin typeface="Arial" charset="0"/>
              </a:rPr>
              <a:t>Visual Basic</a:t>
            </a:r>
          </a:p>
          <a:p>
            <a:pPr lvl="3">
              <a:lnSpc>
                <a:spcPct val="90000"/>
              </a:lnSpc>
              <a:buFontTx/>
              <a:buNone/>
            </a:pPr>
            <a:r>
              <a:rPr lang="en-US" sz="2600" b="1" dirty="0" smtClean="0">
                <a:latin typeface="Arial" charset="0"/>
              </a:rPr>
              <a:t>Visual Basic for Applications (VBA)</a:t>
            </a:r>
          </a:p>
          <a:p>
            <a:pPr eaLnBrk="1" hangingPunct="1">
              <a:lnSpc>
                <a:spcPct val="90000"/>
              </a:lnSpc>
              <a:buFontTx/>
              <a:buNone/>
            </a:pPr>
            <a:r>
              <a:rPr lang="en-US" sz="2800" dirty="0" smtClean="0">
                <a:latin typeface="Arial" charset="0"/>
              </a:rPr>
              <a:t>		Visual C++</a:t>
            </a:r>
          </a:p>
          <a:p>
            <a:pPr eaLnBrk="1" hangingPunct="1">
              <a:lnSpc>
                <a:spcPct val="90000"/>
              </a:lnSpc>
              <a:buFontTx/>
              <a:buNone/>
            </a:pPr>
            <a:endParaRPr lang="en-US" sz="4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67AA5D7C-2CF5-486A-848B-1D7A39DCF038}" type="slidenum">
              <a:rPr lang="en-US" sz="1000"/>
              <a:pPr eaLnBrk="1" hangingPunct="1"/>
              <a:t>2</a:t>
            </a:fld>
            <a:endParaRPr lang="en-US" sz="1000"/>
          </a:p>
        </p:txBody>
      </p:sp>
      <p:sp>
        <p:nvSpPr>
          <p:cNvPr id="4100" name="Rectangle 10"/>
          <p:cNvSpPr>
            <a:spLocks noGrp="1" noChangeArrowheads="1"/>
          </p:cNvSpPr>
          <p:nvPr>
            <p:ph type="title" idx="4294967295"/>
          </p:nvPr>
        </p:nvSpPr>
        <p:spPr bwMode="auto">
          <a:xfrm>
            <a:off x="1600200" y="304800"/>
            <a:ext cx="7543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smtClean="0">
                <a:latin typeface="Arial" charset="0"/>
              </a:rPr>
              <a:t>Data and Information</a:t>
            </a:r>
          </a:p>
        </p:txBody>
      </p:sp>
      <p:sp>
        <p:nvSpPr>
          <p:cNvPr id="4101" name="Rectangle 11"/>
          <p:cNvSpPr>
            <a:spLocks noGrp="1" noChangeArrowheads="1"/>
          </p:cNvSpPr>
          <p:nvPr>
            <p:ph type="body" idx="4294967295"/>
          </p:nvPr>
        </p:nvSpPr>
        <p:spPr bwMode="auto">
          <a:xfrm>
            <a:off x="1143000" y="1676400"/>
            <a:ext cx="75438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2400" dirty="0" smtClean="0">
                <a:latin typeface="Arial" charset="0"/>
              </a:rPr>
              <a:t>Data are raw facts</a:t>
            </a:r>
          </a:p>
          <a:p>
            <a:pPr eaLnBrk="1" hangingPunct="1"/>
            <a:r>
              <a:rPr lang="en-US" sz="2400" dirty="0" smtClean="0">
                <a:latin typeface="Arial" charset="0"/>
              </a:rPr>
              <a:t>Examples of data include transactions, dates, amounts, etc.</a:t>
            </a:r>
          </a:p>
          <a:p>
            <a:pPr eaLnBrk="1" hangingPunct="1"/>
            <a:r>
              <a:rPr lang="en-US" sz="2400" dirty="0" smtClean="0">
                <a:latin typeface="Arial" charset="0"/>
              </a:rPr>
              <a:t>Information are data that have been processed into a usable form</a:t>
            </a:r>
          </a:p>
          <a:p>
            <a:pPr eaLnBrk="1" hangingPunct="1"/>
            <a:r>
              <a:rPr lang="en-US" sz="2400" dirty="0" smtClean="0">
                <a:latin typeface="Arial" charset="0"/>
              </a:rPr>
              <a:t>Information includes tables, documents, charts, etc.</a:t>
            </a:r>
          </a:p>
          <a:p>
            <a:pPr eaLnBrk="1" hangingPunct="1"/>
            <a:r>
              <a:rPr lang="en-US" sz="2400" dirty="0" smtClean="0">
                <a:latin typeface="Arial" charset="0"/>
              </a:rPr>
              <a:t>Goal of computer applications is to process data into information</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AB5AE342-75B2-409B-A10A-8A6CAC055C5F}" type="slidenum">
              <a:rPr lang="en-US" sz="1000"/>
              <a:pPr eaLnBrk="1" hangingPunct="1"/>
              <a:t>20</a:t>
            </a:fld>
            <a:endParaRPr lang="en-US" sz="1000"/>
          </a:p>
        </p:txBody>
      </p:sp>
      <p:sp>
        <p:nvSpPr>
          <p:cNvPr id="10244" name="Rectangle 4"/>
          <p:cNvSpPr>
            <a:spLocks noGrp="1" noChangeArrowheads="1"/>
          </p:cNvSpPr>
          <p:nvPr>
            <p:ph type="title" idx="4294967295"/>
          </p:nvPr>
        </p:nvSpPr>
        <p:spPr bwMode="auto">
          <a:xfrm>
            <a:off x="1676400" y="228600"/>
            <a:ext cx="7467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b="1" smtClean="0">
                <a:latin typeface="Arial" charset="0"/>
              </a:rPr>
              <a:t>Levels of Computer Languages</a:t>
            </a:r>
          </a:p>
        </p:txBody>
      </p:sp>
      <p:sp>
        <p:nvSpPr>
          <p:cNvPr id="10245" name="Rectangle 5"/>
          <p:cNvSpPr>
            <a:spLocks noGrp="1" noChangeArrowheads="1"/>
          </p:cNvSpPr>
          <p:nvPr>
            <p:ph type="body" idx="4294967295"/>
          </p:nvPr>
        </p:nvSpPr>
        <p:spPr bwMode="auto">
          <a:xfrm>
            <a:off x="762000" y="1524000"/>
            <a:ext cx="75438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None/>
            </a:pPr>
            <a:r>
              <a:rPr lang="en-US" sz="2000" b="1" dirty="0" smtClean="0">
                <a:latin typeface="Arial" charset="0"/>
              </a:rPr>
              <a:t>Low Level:</a:t>
            </a:r>
            <a:r>
              <a:rPr lang="en-US" sz="2000" dirty="0" smtClean="0">
                <a:latin typeface="Arial" charset="0"/>
              </a:rPr>
              <a:t> at the level of the computer, i.e., in binary (0-1) format Computer can </a:t>
            </a:r>
            <a:r>
              <a:rPr lang="en-US" sz="2000" u="sng" dirty="0" smtClean="0">
                <a:latin typeface="Arial" charset="0"/>
              </a:rPr>
              <a:t>only</a:t>
            </a:r>
            <a:r>
              <a:rPr lang="en-US" sz="2000" dirty="0" smtClean="0">
                <a:latin typeface="Arial" charset="0"/>
              </a:rPr>
              <a:t> execute a binary form of a program</a:t>
            </a:r>
          </a:p>
          <a:p>
            <a:pPr eaLnBrk="1" hangingPunct="1">
              <a:buFontTx/>
              <a:buNone/>
            </a:pPr>
            <a:r>
              <a:rPr lang="en-US" sz="2000" b="1" dirty="0" smtClean="0">
                <a:latin typeface="Arial" charset="0"/>
              </a:rPr>
              <a:t>Intermediate Level:</a:t>
            </a:r>
            <a:r>
              <a:rPr lang="en-US" sz="2000" dirty="0" smtClean="0">
                <a:latin typeface="Arial" charset="0"/>
              </a:rPr>
              <a:t> close to the computer but uses English words or mnemonics, e.g., Assembler, that is converted directly into binary</a:t>
            </a:r>
          </a:p>
          <a:p>
            <a:pPr eaLnBrk="1" hangingPunct="1">
              <a:buFontTx/>
              <a:buNone/>
            </a:pPr>
            <a:r>
              <a:rPr lang="en-US" sz="2000" b="1" dirty="0" smtClean="0">
                <a:latin typeface="Arial" charset="0"/>
              </a:rPr>
              <a:t>High Level:</a:t>
            </a:r>
            <a:r>
              <a:rPr lang="en-US" sz="2000" dirty="0" smtClean="0">
                <a:latin typeface="Arial" charset="0"/>
              </a:rPr>
              <a:t> at the level of the programmer using English words and clearly defined syntax; must be converted or translated into binary for computer to implement it, e.g., VBA</a:t>
            </a:r>
          </a:p>
          <a:p>
            <a:pPr eaLnBrk="1" hangingPunct="1">
              <a:buFontTx/>
              <a:buNone/>
            </a:pPr>
            <a:endParaRPr lang="en-US" sz="2000" dirty="0" smtClean="0">
              <a:latin typeface="Arial" charset="0"/>
            </a:endParaRPr>
          </a:p>
          <a:p>
            <a:pPr eaLnBrk="1" hangingPunct="1">
              <a:buFontTx/>
              <a:buNone/>
            </a:pPr>
            <a:r>
              <a:rPr lang="en-US" sz="2000" dirty="0" smtClean="0">
                <a:latin typeface="Arial" charset="0"/>
              </a:rPr>
              <a:t>Need a software program to handle the conversion of high-level into binary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E9831A7F-4C3E-4CFE-871E-E031EFE75CB3}" type="slidenum">
              <a:rPr lang="en-US" sz="1000"/>
              <a:pPr eaLnBrk="1" hangingPunct="1"/>
              <a:t>21</a:t>
            </a:fld>
            <a:endParaRPr lang="en-US" sz="1000"/>
          </a:p>
        </p:txBody>
      </p:sp>
      <p:sp>
        <p:nvSpPr>
          <p:cNvPr id="11268" name="Rectangle 4"/>
          <p:cNvSpPr>
            <a:spLocks noGrp="1" noChangeArrowheads="1"/>
          </p:cNvSpPr>
          <p:nvPr>
            <p:ph type="title" idx="4294967295"/>
          </p:nvPr>
        </p:nvSpPr>
        <p:spPr bwMode="auto">
          <a:xfrm>
            <a:off x="1676400" y="228600"/>
            <a:ext cx="7467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4000" b="1" smtClean="0">
                <a:latin typeface="Arial" charset="0"/>
              </a:rPr>
              <a:t>Translating from High-level Language to Binary</a:t>
            </a:r>
          </a:p>
        </p:txBody>
      </p:sp>
      <p:sp>
        <p:nvSpPr>
          <p:cNvPr id="11269" name="Rectangle 5"/>
          <p:cNvSpPr>
            <a:spLocks noGrp="1" noChangeArrowheads="1"/>
          </p:cNvSpPr>
          <p:nvPr>
            <p:ph type="body" idx="4294967295"/>
          </p:nvPr>
        </p:nvSpPr>
        <p:spPr bwMode="auto">
          <a:xfrm>
            <a:off x="838200" y="1905000"/>
            <a:ext cx="74676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None/>
            </a:pPr>
            <a:r>
              <a:rPr lang="en-US" sz="2800" b="1" dirty="0" smtClean="0">
                <a:latin typeface="Arial" charset="0"/>
              </a:rPr>
              <a:t>Interpreted:</a:t>
            </a:r>
            <a:r>
              <a:rPr lang="en-US" sz="2800" dirty="0" smtClean="0">
                <a:latin typeface="Arial" charset="0"/>
              </a:rPr>
              <a:t> each statement translated as it is executed--slow but easy to use</a:t>
            </a:r>
          </a:p>
          <a:p>
            <a:pPr eaLnBrk="1" hangingPunct="1">
              <a:buFontTx/>
              <a:buNone/>
            </a:pPr>
            <a:r>
              <a:rPr lang="en-US" sz="2800" b="1" dirty="0" smtClean="0">
                <a:latin typeface="Arial" charset="0"/>
              </a:rPr>
              <a:t>Compiled:</a:t>
            </a:r>
            <a:r>
              <a:rPr lang="en-US" sz="2800" dirty="0" smtClean="0">
                <a:latin typeface="Arial" charset="0"/>
              </a:rPr>
              <a:t> entire program is converted to binary--executes faster, but more difficult to use (.exe files are compiled programs)</a:t>
            </a:r>
          </a:p>
          <a:p>
            <a:pPr eaLnBrk="1" hangingPunct="1">
              <a:buFontTx/>
              <a:buNone/>
            </a:pPr>
            <a:r>
              <a:rPr lang="en-US" sz="2800" dirty="0" smtClean="0">
                <a:latin typeface="Arial" charset="0"/>
              </a:rPr>
              <a:t>VBA is interpreted during creation and testing but can then be compiled into an .exe file</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6851960C-740D-4B3A-AFA4-2CBBDEA3FE69}" type="slidenum">
              <a:rPr lang="en-US" sz="1000"/>
              <a:pPr eaLnBrk="1" hangingPunct="1"/>
              <a:t>22</a:t>
            </a:fld>
            <a:endParaRPr lang="en-US" sz="1000"/>
          </a:p>
        </p:txBody>
      </p:sp>
      <p:pic>
        <p:nvPicPr>
          <p:cNvPr id="12292"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763"/>
            <a:ext cx="7529513" cy="609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5693866"/>
          </a:xfrm>
          <a:prstGeom prst="rect">
            <a:avLst/>
          </a:prstGeom>
        </p:spPr>
        <p:txBody>
          <a:bodyPr wrap="square">
            <a:spAutoFit/>
          </a:bodyPr>
          <a:lstStyle/>
          <a:p>
            <a:r>
              <a:rPr lang="en-US" sz="2800" b="1" dirty="0"/>
              <a:t>Why Use VBA in Excel 2010</a:t>
            </a:r>
            <a:r>
              <a:rPr lang="en-US" sz="2800" b="1" dirty="0" smtClean="0"/>
              <a:t>?</a:t>
            </a:r>
          </a:p>
          <a:p>
            <a:endParaRPr lang="en-US" sz="2800" dirty="0"/>
          </a:p>
          <a:p>
            <a:pPr marL="285750" indent="-285750">
              <a:buFont typeface="Arial" pitchFamily="34" charset="0"/>
              <a:buChar char="•"/>
            </a:pPr>
            <a:r>
              <a:rPr lang="en-US" sz="2800" dirty="0"/>
              <a:t>Microsoft Excel 2010 is </a:t>
            </a:r>
            <a:r>
              <a:rPr lang="en-US" sz="2800" dirty="0" smtClean="0"/>
              <a:t>an powerful </a:t>
            </a:r>
            <a:r>
              <a:rPr lang="en-US" sz="2800" dirty="0"/>
              <a:t>tool that you can use to manipulate, analyze, and present data. </a:t>
            </a:r>
            <a:endParaRPr lang="en-US" sz="2800" dirty="0" smtClean="0"/>
          </a:p>
          <a:p>
            <a:pPr marL="285750" indent="-285750">
              <a:buFont typeface="Arial" pitchFamily="34" charset="0"/>
              <a:buChar char="•"/>
            </a:pPr>
            <a:r>
              <a:rPr lang="en-US" sz="2800" dirty="0" smtClean="0"/>
              <a:t>Despite the </a:t>
            </a:r>
            <a:r>
              <a:rPr lang="en-US" sz="2800" dirty="0"/>
              <a:t>rich set of features in </a:t>
            </a:r>
            <a:r>
              <a:rPr lang="en-US" sz="2800" dirty="0" smtClean="0"/>
              <a:t>Excel, </a:t>
            </a:r>
            <a:r>
              <a:rPr lang="en-US" sz="2800" dirty="0"/>
              <a:t>you might want to find an easier way to perform a mundane, repetitive task, or to perform some task that the UI does not seem to address. </a:t>
            </a:r>
            <a:endParaRPr lang="en-US" sz="2800" dirty="0" smtClean="0"/>
          </a:p>
          <a:p>
            <a:pPr marL="285750" indent="-285750">
              <a:buFont typeface="Arial" pitchFamily="34" charset="0"/>
              <a:buChar char="•"/>
            </a:pPr>
            <a:r>
              <a:rPr lang="en-US" sz="2800" dirty="0" smtClean="0"/>
              <a:t>Office </a:t>
            </a:r>
            <a:r>
              <a:rPr lang="en-US" sz="2800" dirty="0"/>
              <a:t>applications like Excel have Visual Basic for Applications (VBA), a programming language that gives you the ability to extend those applications</a:t>
            </a:r>
          </a:p>
        </p:txBody>
      </p:sp>
    </p:spTree>
    <p:extLst>
      <p:ext uri="{BB962C8B-B14F-4D97-AF65-F5344CB8AC3E}">
        <p14:creationId xmlns:p14="http://schemas.microsoft.com/office/powerpoint/2010/main" val="434370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229600" cy="5509200"/>
          </a:xfrm>
          <a:prstGeom prst="rect">
            <a:avLst/>
          </a:prstGeom>
        </p:spPr>
        <p:txBody>
          <a:bodyPr wrap="square">
            <a:spAutoFit/>
          </a:bodyPr>
          <a:lstStyle/>
          <a:p>
            <a:pPr marL="285750" indent="-285750">
              <a:buFont typeface="Arial" pitchFamily="34" charset="0"/>
              <a:buChar char="•"/>
            </a:pPr>
            <a:r>
              <a:rPr lang="en-US" sz="3200" dirty="0"/>
              <a:t>VBA works by running </a:t>
            </a:r>
            <a:r>
              <a:rPr lang="en-US" sz="3200" i="1" dirty="0"/>
              <a:t>macros</a:t>
            </a:r>
            <a:r>
              <a:rPr lang="en-US" sz="3200" dirty="0"/>
              <a:t>, step-by-step procedures written in Visual </a:t>
            </a:r>
            <a:r>
              <a:rPr lang="en-US" sz="3200" dirty="0" smtClean="0"/>
              <a:t>Basic</a:t>
            </a:r>
          </a:p>
          <a:p>
            <a:pPr marL="285750" indent="-285750">
              <a:buFont typeface="Arial" pitchFamily="34" charset="0"/>
              <a:buChar char="•"/>
            </a:pPr>
            <a:r>
              <a:rPr lang="en-US" sz="3200" dirty="0"/>
              <a:t>L</a:t>
            </a:r>
            <a:r>
              <a:rPr lang="en-US" sz="3200" dirty="0" smtClean="0"/>
              <a:t>earning </a:t>
            </a:r>
            <a:r>
              <a:rPr lang="en-US" sz="3200" dirty="0"/>
              <a:t>even a small amount of VBA code makes </a:t>
            </a:r>
            <a:r>
              <a:rPr lang="en-US" sz="3200" dirty="0" smtClean="0"/>
              <a:t>your </a:t>
            </a:r>
            <a:r>
              <a:rPr lang="en-US" sz="3200" dirty="0"/>
              <a:t>work easier and gives </a:t>
            </a:r>
            <a:r>
              <a:rPr lang="en-US" sz="3200" dirty="0" smtClean="0"/>
              <a:t>you the </a:t>
            </a:r>
            <a:r>
              <a:rPr lang="en-US" sz="3200" dirty="0"/>
              <a:t>ability to do things in Office that </a:t>
            </a:r>
            <a:r>
              <a:rPr lang="en-US" sz="3200" dirty="0" smtClean="0"/>
              <a:t>you </a:t>
            </a:r>
            <a:r>
              <a:rPr lang="en-US" sz="3200" dirty="0"/>
              <a:t>did not think were possible. </a:t>
            </a:r>
            <a:endParaRPr lang="en-US" sz="3200" dirty="0" smtClean="0"/>
          </a:p>
          <a:p>
            <a:pPr marL="285750" indent="-285750">
              <a:buFont typeface="Arial" pitchFamily="34" charset="0"/>
              <a:buChar char="•"/>
            </a:pPr>
            <a:r>
              <a:rPr lang="en-US" sz="3200" dirty="0" smtClean="0"/>
              <a:t>Once </a:t>
            </a:r>
            <a:r>
              <a:rPr lang="en-US" sz="3200" dirty="0"/>
              <a:t>you have learned some VBA, it becomes much easier to learn a whole lot more—so the possibilities here are limitless.</a:t>
            </a:r>
          </a:p>
        </p:txBody>
      </p:sp>
    </p:spTree>
    <p:extLst>
      <p:ext uri="{BB962C8B-B14F-4D97-AF65-F5344CB8AC3E}">
        <p14:creationId xmlns:p14="http://schemas.microsoft.com/office/powerpoint/2010/main" val="2692850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4" y="228600"/>
            <a:ext cx="8458200" cy="5170646"/>
          </a:xfrm>
          <a:prstGeom prst="rect">
            <a:avLst/>
          </a:prstGeom>
        </p:spPr>
        <p:txBody>
          <a:bodyPr wrap="square">
            <a:spAutoFit/>
          </a:bodyPr>
          <a:lstStyle/>
          <a:p>
            <a:pPr marL="285750" indent="-285750">
              <a:buFont typeface="Arial" pitchFamily="34" charset="0"/>
              <a:buChar char="•"/>
            </a:pPr>
            <a:r>
              <a:rPr lang="en-US" sz="2400" dirty="0" smtClean="0"/>
              <a:t>The most </a:t>
            </a:r>
            <a:r>
              <a:rPr lang="en-US" sz="2400" dirty="0"/>
              <a:t>common reason to use VBA in Excel is to automate repetitive </a:t>
            </a:r>
            <a:r>
              <a:rPr lang="en-US" sz="2400" dirty="0" smtClean="0"/>
              <a:t>tasks.</a:t>
            </a:r>
          </a:p>
          <a:p>
            <a:pPr marL="285750" indent="-285750">
              <a:buFont typeface="Arial" pitchFamily="34" charset="0"/>
              <a:buChar char="•"/>
            </a:pPr>
            <a:r>
              <a:rPr lang="en-US" sz="2400" dirty="0" smtClean="0"/>
              <a:t>For </a:t>
            </a:r>
            <a:r>
              <a:rPr lang="en-US" sz="2400" dirty="0"/>
              <a:t>example, suppose that you have a few dozen workbooks, each of which has a few dozen worksheets, and each of those needs to have some changes made to it. </a:t>
            </a:r>
            <a:endParaRPr lang="en-US" sz="2400" dirty="0" smtClean="0"/>
          </a:p>
          <a:p>
            <a:pPr marL="285750" indent="-285750">
              <a:buFont typeface="Arial" pitchFamily="34" charset="0"/>
              <a:buChar char="•"/>
            </a:pPr>
            <a:r>
              <a:rPr lang="en-US" sz="2400" dirty="0" smtClean="0"/>
              <a:t>The </a:t>
            </a:r>
            <a:r>
              <a:rPr lang="en-US" sz="2400" dirty="0"/>
              <a:t>changes could be as simple as applying new formatting to some fixed range of cells </a:t>
            </a:r>
            <a:endParaRPr lang="en-US" sz="2400" dirty="0" smtClean="0"/>
          </a:p>
          <a:p>
            <a:pPr marL="285750" indent="-285750">
              <a:buFont typeface="Arial" pitchFamily="34" charset="0"/>
              <a:buChar char="•"/>
            </a:pPr>
            <a:r>
              <a:rPr lang="en-US" sz="2400" dirty="0" smtClean="0"/>
              <a:t>or </a:t>
            </a:r>
            <a:r>
              <a:rPr lang="en-US" sz="2400" dirty="0"/>
              <a:t>as complex as looking at some statistical characteristics of the data on each sheet, choosing the best type of chart to display data with those characteristics, and then creating and formatting the chart accordingly</a:t>
            </a:r>
            <a:r>
              <a:rPr lang="en-US" sz="2400" dirty="0" smtClean="0"/>
              <a:t>.</a:t>
            </a:r>
          </a:p>
          <a:p>
            <a:pPr marL="285750" indent="-285750">
              <a:buFont typeface="Arial" pitchFamily="34" charset="0"/>
              <a:buChar char="•"/>
            </a:pPr>
            <a:endParaRPr lang="en-US" dirty="0"/>
          </a:p>
        </p:txBody>
      </p:sp>
    </p:spTree>
    <p:extLst>
      <p:ext uri="{BB962C8B-B14F-4D97-AF65-F5344CB8AC3E}">
        <p14:creationId xmlns:p14="http://schemas.microsoft.com/office/powerpoint/2010/main" val="4147484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534400" cy="5262979"/>
          </a:xfrm>
          <a:prstGeom prst="rect">
            <a:avLst/>
          </a:prstGeom>
        </p:spPr>
        <p:txBody>
          <a:bodyPr wrap="square">
            <a:spAutoFit/>
          </a:bodyPr>
          <a:lstStyle/>
          <a:p>
            <a:pPr marL="285750" indent="-285750">
              <a:buFont typeface="Arial" pitchFamily="34" charset="0"/>
              <a:buChar char="•"/>
            </a:pPr>
            <a:r>
              <a:rPr lang="en-US" sz="2400" dirty="0"/>
              <a:t>VBA is not just for repetitive tasks though. </a:t>
            </a:r>
            <a:endParaRPr lang="en-US" sz="2400" dirty="0" smtClean="0"/>
          </a:p>
          <a:p>
            <a:pPr marL="285750" indent="-285750">
              <a:buFont typeface="Arial" pitchFamily="34" charset="0"/>
              <a:buChar char="•"/>
            </a:pPr>
            <a:r>
              <a:rPr lang="en-US" sz="2400" dirty="0" smtClean="0"/>
              <a:t>You </a:t>
            </a:r>
            <a:r>
              <a:rPr lang="en-US" sz="2400" dirty="0"/>
              <a:t>can also use VBA to build new capabilities into Excel </a:t>
            </a:r>
            <a:endParaRPr lang="en-US" sz="2400" dirty="0" smtClean="0"/>
          </a:p>
          <a:p>
            <a:pPr marL="285750" indent="-285750">
              <a:buFont typeface="Arial" pitchFamily="34" charset="0"/>
              <a:buChar char="•"/>
            </a:pPr>
            <a:r>
              <a:rPr lang="en-US" sz="2400" dirty="0" smtClean="0"/>
              <a:t>You could </a:t>
            </a:r>
            <a:r>
              <a:rPr lang="en-US" sz="2400" dirty="0"/>
              <a:t>develop </a:t>
            </a:r>
            <a:r>
              <a:rPr lang="en-US" sz="2400" b="1" dirty="0"/>
              <a:t>new algorithms </a:t>
            </a:r>
            <a:r>
              <a:rPr lang="en-US" sz="2400" dirty="0"/>
              <a:t>to analyze your data, then use the charting capabilities in Excel to display the </a:t>
            </a:r>
            <a:r>
              <a:rPr lang="en-US" sz="2400" dirty="0" smtClean="0"/>
              <a:t>results </a:t>
            </a:r>
            <a:r>
              <a:rPr lang="en-US" sz="2400" dirty="0"/>
              <a:t>and to perform tasks that integrate Excel with other Office applications such as Microsoft Access 2010. </a:t>
            </a:r>
            <a:endParaRPr lang="en-US" sz="2400" dirty="0" smtClean="0"/>
          </a:p>
          <a:p>
            <a:pPr marL="285750" indent="-285750">
              <a:buFont typeface="Arial" pitchFamily="34" charset="0"/>
              <a:buChar char="•"/>
            </a:pPr>
            <a:r>
              <a:rPr lang="en-US" sz="2400" dirty="0" smtClean="0"/>
              <a:t>Of all the </a:t>
            </a:r>
            <a:r>
              <a:rPr lang="en-US" sz="2400" dirty="0"/>
              <a:t>Office applications, Excel is the one most used as something that resembles a general development platform. </a:t>
            </a:r>
            <a:endParaRPr lang="en-US" sz="2400" dirty="0" smtClean="0"/>
          </a:p>
          <a:p>
            <a:pPr marL="285750" indent="-285750">
              <a:buFont typeface="Arial" pitchFamily="34" charset="0"/>
              <a:buChar char="•"/>
            </a:pPr>
            <a:r>
              <a:rPr lang="en-US" sz="2400" dirty="0" smtClean="0"/>
              <a:t>In </a:t>
            </a:r>
            <a:r>
              <a:rPr lang="en-US" sz="2400" dirty="0"/>
              <a:t>addition to all the obvious tasks that involve lists and accounting, developers use Excel in a range of tasks from </a:t>
            </a:r>
            <a:r>
              <a:rPr lang="en-US" sz="2400" b="1" dirty="0"/>
              <a:t>data visualization </a:t>
            </a:r>
            <a:r>
              <a:rPr lang="en-US" sz="2400" dirty="0"/>
              <a:t>to software prototyping.</a:t>
            </a:r>
          </a:p>
        </p:txBody>
      </p:sp>
    </p:spTree>
    <p:extLst>
      <p:ext uri="{BB962C8B-B14F-4D97-AF65-F5344CB8AC3E}">
        <p14:creationId xmlns:p14="http://schemas.microsoft.com/office/powerpoint/2010/main" val="2469873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458200" cy="5262979"/>
          </a:xfrm>
          <a:prstGeom prst="rect">
            <a:avLst/>
          </a:prstGeom>
        </p:spPr>
        <p:txBody>
          <a:bodyPr wrap="square">
            <a:spAutoFit/>
          </a:bodyPr>
          <a:lstStyle/>
          <a:p>
            <a:r>
              <a:rPr lang="en-US" sz="2400" b="1" dirty="0"/>
              <a:t>Using Code to Make Applications Do </a:t>
            </a:r>
            <a:r>
              <a:rPr lang="en-US" sz="2400" b="1" dirty="0" smtClean="0"/>
              <a:t>Things</a:t>
            </a:r>
          </a:p>
          <a:p>
            <a:endParaRPr lang="en-US" sz="2400" dirty="0"/>
          </a:p>
          <a:p>
            <a:pPr marL="285750" indent="-285750">
              <a:buFont typeface="Arial" pitchFamily="34" charset="0"/>
              <a:buChar char="•"/>
            </a:pPr>
            <a:r>
              <a:rPr lang="en-US" sz="2400" dirty="0" smtClean="0"/>
              <a:t>Writing code </a:t>
            </a:r>
            <a:r>
              <a:rPr lang="en-US" sz="2400" dirty="0"/>
              <a:t>is </a:t>
            </a:r>
            <a:r>
              <a:rPr lang="en-US" sz="2400" dirty="0" smtClean="0"/>
              <a:t>not mysterious </a:t>
            </a:r>
            <a:r>
              <a:rPr lang="en-US" sz="2400" dirty="0"/>
              <a:t>or difficult</a:t>
            </a:r>
            <a:r>
              <a:rPr lang="en-US" sz="2400" dirty="0" smtClean="0"/>
              <a:t>, the </a:t>
            </a:r>
            <a:r>
              <a:rPr lang="en-US" sz="2400" dirty="0"/>
              <a:t>basic principles use every-day reasoning and are quite accessible. </a:t>
            </a:r>
            <a:endParaRPr lang="en-US" sz="2400" dirty="0" smtClean="0"/>
          </a:p>
          <a:p>
            <a:pPr marL="285750" indent="-285750">
              <a:buFont typeface="Arial" pitchFamily="34" charset="0"/>
              <a:buChar char="•"/>
            </a:pPr>
            <a:r>
              <a:rPr lang="en-US" sz="2400" dirty="0" smtClean="0"/>
              <a:t>The </a:t>
            </a:r>
            <a:r>
              <a:rPr lang="en-US" sz="2400" dirty="0"/>
              <a:t>Office 2010 applications are created in such a way that they expose things called </a:t>
            </a:r>
            <a:r>
              <a:rPr lang="en-US" sz="2400" i="1" dirty="0"/>
              <a:t>objects</a:t>
            </a:r>
            <a:r>
              <a:rPr lang="en-US" sz="2400" dirty="0"/>
              <a:t> that can receive instructions</a:t>
            </a:r>
            <a:r>
              <a:rPr lang="en-US" sz="2400" dirty="0" smtClean="0"/>
              <a:t>.</a:t>
            </a:r>
          </a:p>
          <a:p>
            <a:pPr marL="285750" indent="-285750">
              <a:buFont typeface="Arial" pitchFamily="34" charset="0"/>
              <a:buChar char="•"/>
            </a:pPr>
            <a:r>
              <a:rPr lang="en-US" sz="2400" dirty="0" smtClean="0"/>
              <a:t>You </a:t>
            </a:r>
            <a:r>
              <a:rPr lang="en-US" sz="2400" dirty="0"/>
              <a:t>interact with applications by sending instructions to various objects in the application. </a:t>
            </a:r>
            <a:endParaRPr lang="en-US" sz="2400" dirty="0" smtClean="0"/>
          </a:p>
          <a:p>
            <a:pPr marL="285750" indent="-285750">
              <a:buFont typeface="Arial" pitchFamily="34" charset="0"/>
              <a:buChar char="•"/>
            </a:pPr>
            <a:r>
              <a:rPr lang="en-US" sz="2400" dirty="0" smtClean="0"/>
              <a:t>Objects are varied</a:t>
            </a:r>
            <a:r>
              <a:rPr lang="en-US" sz="2400" dirty="0"/>
              <a:t>, and flexible, but they have their </a:t>
            </a:r>
            <a:r>
              <a:rPr lang="en-US" sz="2400" dirty="0" smtClean="0"/>
              <a:t>limits.</a:t>
            </a:r>
          </a:p>
          <a:p>
            <a:pPr marL="285750" indent="-285750">
              <a:buFont typeface="Arial" pitchFamily="34" charset="0"/>
              <a:buChar char="•"/>
            </a:pPr>
            <a:r>
              <a:rPr lang="en-US" sz="2400" dirty="0" smtClean="0"/>
              <a:t>They </a:t>
            </a:r>
            <a:r>
              <a:rPr lang="en-US" sz="2400" dirty="0"/>
              <a:t>can only do what they are designed to do, and they will only do what you instruct them to do.</a:t>
            </a:r>
          </a:p>
        </p:txBody>
      </p:sp>
    </p:spTree>
    <p:extLst>
      <p:ext uri="{BB962C8B-B14F-4D97-AF65-F5344CB8AC3E}">
        <p14:creationId xmlns:p14="http://schemas.microsoft.com/office/powerpoint/2010/main" val="1217300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BDD47AA0-62B0-4E7D-A9AA-EC2E41B591F7}" type="slidenum">
              <a:rPr lang="en-US" sz="1000"/>
              <a:pPr eaLnBrk="1" hangingPunct="1"/>
              <a:t>28</a:t>
            </a:fld>
            <a:endParaRPr lang="en-US" sz="1000"/>
          </a:p>
        </p:txBody>
      </p:sp>
      <p:sp>
        <p:nvSpPr>
          <p:cNvPr id="13316" name="Rectangle 4"/>
          <p:cNvSpPr>
            <a:spLocks noGrp="1" noChangeArrowheads="1"/>
          </p:cNvSpPr>
          <p:nvPr>
            <p:ph type="title" idx="4294967295"/>
          </p:nvPr>
        </p:nvSpPr>
        <p:spPr bwMode="auto">
          <a:xfrm>
            <a:off x="1600200" y="152400"/>
            <a:ext cx="7543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3200" b="1" smtClean="0">
                <a:latin typeface="Arial" charset="0"/>
              </a:rPr>
              <a:t>Object-Oriented Event-driven Programming (OOED)</a:t>
            </a:r>
          </a:p>
        </p:txBody>
      </p:sp>
      <p:sp>
        <p:nvSpPr>
          <p:cNvPr id="13317" name="Rectangle 5"/>
          <p:cNvSpPr>
            <a:spLocks noGrp="1" noChangeArrowheads="1"/>
          </p:cNvSpPr>
          <p:nvPr>
            <p:ph type="body" idx="4294967295"/>
          </p:nvPr>
        </p:nvSpPr>
        <p:spPr bwMode="auto">
          <a:xfrm>
            <a:off x="838200" y="1676400"/>
            <a:ext cx="75438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None/>
            </a:pPr>
            <a:r>
              <a:rPr lang="en-US" sz="2000" b="1" dirty="0" smtClean="0">
                <a:latin typeface="Arial" charset="0"/>
              </a:rPr>
              <a:t>OOED</a:t>
            </a:r>
            <a:r>
              <a:rPr lang="en-US" sz="2000" dirty="0" smtClean="0">
                <a:latin typeface="Arial" charset="0"/>
              </a:rPr>
              <a:t> uses </a:t>
            </a:r>
            <a:r>
              <a:rPr lang="en-US" sz="2000" b="1" dirty="0" smtClean="0">
                <a:solidFill>
                  <a:schemeClr val="tx2"/>
                </a:solidFill>
                <a:latin typeface="Arial" charset="0"/>
              </a:rPr>
              <a:t>objects</a:t>
            </a:r>
            <a:r>
              <a:rPr lang="en-US" sz="2000" dirty="0" smtClean="0">
                <a:latin typeface="Arial" charset="0"/>
              </a:rPr>
              <a:t>, or self contained modules that combine data and program code which pass strictly defined messages to one another.</a:t>
            </a:r>
          </a:p>
          <a:p>
            <a:pPr eaLnBrk="1" hangingPunct="1">
              <a:buFontTx/>
              <a:buNone/>
            </a:pPr>
            <a:r>
              <a:rPr lang="en-US" sz="2000" b="1" dirty="0" smtClean="0">
                <a:latin typeface="Arial" charset="0"/>
              </a:rPr>
              <a:t>OOED</a:t>
            </a:r>
            <a:r>
              <a:rPr lang="en-US" sz="2000" dirty="0" smtClean="0">
                <a:latin typeface="Arial" charset="0"/>
              </a:rPr>
              <a:t> is easier to work with, because it is more intuitive than traditional programming methods.</a:t>
            </a:r>
          </a:p>
          <a:p>
            <a:pPr eaLnBrk="1" hangingPunct="1">
              <a:buFontTx/>
              <a:buNone/>
            </a:pPr>
            <a:r>
              <a:rPr lang="en-US" sz="2000" dirty="0" smtClean="0">
                <a:latin typeface="Arial" charset="0"/>
              </a:rPr>
              <a:t>Visual Basic is an </a:t>
            </a:r>
            <a:r>
              <a:rPr lang="en-US" sz="2000" b="1" dirty="0" smtClean="0">
                <a:latin typeface="Arial" charset="0"/>
              </a:rPr>
              <a:t>OOED</a:t>
            </a:r>
            <a:r>
              <a:rPr lang="en-US" sz="2000" dirty="0" smtClean="0">
                <a:latin typeface="Arial" charset="0"/>
              </a:rPr>
              <a:t> language.</a:t>
            </a:r>
          </a:p>
          <a:p>
            <a:pPr eaLnBrk="1" hangingPunct="1">
              <a:buFontTx/>
              <a:buNone/>
            </a:pPr>
            <a:r>
              <a:rPr lang="en-US" sz="2000" dirty="0" smtClean="0">
                <a:latin typeface="Arial" charset="0"/>
              </a:rPr>
              <a:t>Users can combine the objects with relative ease to create new systems or extend existing ones.</a:t>
            </a:r>
          </a:p>
          <a:p>
            <a:pPr eaLnBrk="1" hangingPunct="1">
              <a:buFontTx/>
              <a:buNone/>
            </a:pPr>
            <a:r>
              <a:rPr lang="en-US" sz="2000" b="1" i="1" dirty="0" smtClean="0">
                <a:latin typeface="Arial" charset="0"/>
              </a:rPr>
              <a:t>Properties</a:t>
            </a:r>
            <a:r>
              <a:rPr lang="en-US" sz="2000" dirty="0" smtClean="0">
                <a:latin typeface="Arial" charset="0"/>
              </a:rPr>
              <a:t> of objects are </a:t>
            </a:r>
            <a:r>
              <a:rPr lang="en-US" sz="2000" b="1" dirty="0" smtClean="0">
                <a:latin typeface="Arial" charset="0"/>
              </a:rPr>
              <a:t>attributes</a:t>
            </a:r>
            <a:r>
              <a:rPr lang="en-US" sz="2000" dirty="0" smtClean="0">
                <a:latin typeface="Arial" charset="0"/>
              </a:rPr>
              <a:t> associated with an object.</a:t>
            </a:r>
          </a:p>
          <a:p>
            <a:pPr eaLnBrk="1" hangingPunct="1">
              <a:buFontTx/>
              <a:buNone/>
            </a:pPr>
            <a:r>
              <a:rPr lang="en-US" sz="2000" b="1" i="1" dirty="0" smtClean="0">
                <a:latin typeface="Arial" charset="0"/>
              </a:rPr>
              <a:t>Methods</a:t>
            </a:r>
            <a:r>
              <a:rPr lang="en-US" sz="2000" dirty="0" smtClean="0">
                <a:latin typeface="Arial" charset="0"/>
              </a:rPr>
              <a:t> of objects are those activities that the object can carry out.</a:t>
            </a:r>
            <a:endParaRPr lang="en-US" sz="2000" i="1" dirty="0" smtClean="0">
              <a:latin typeface="Arial" charset="0"/>
            </a:endParaRPr>
          </a:p>
          <a:p>
            <a:pPr eaLnBrk="1" hangingPunct="1">
              <a:buFontTx/>
              <a:buNone/>
            </a:pPr>
            <a:r>
              <a:rPr lang="en-US" sz="2000" dirty="0" smtClean="0">
                <a:latin typeface="Arial" charset="0"/>
              </a:rPr>
              <a:t>Objects respond to </a:t>
            </a:r>
            <a:r>
              <a:rPr lang="en-US" sz="2000" b="1" dirty="0" smtClean="0">
                <a:latin typeface="Arial" charset="0"/>
              </a:rPr>
              <a:t>events.</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381000"/>
            <a:ext cx="8991600" cy="5262979"/>
          </a:xfrm>
          <a:prstGeom prst="rect">
            <a:avLst/>
          </a:prstGeom>
        </p:spPr>
        <p:txBody>
          <a:bodyPr wrap="square">
            <a:spAutoFit/>
          </a:bodyPr>
          <a:lstStyle/>
          <a:p>
            <a:r>
              <a:rPr lang="en-US" sz="2800" b="1" dirty="0" smtClean="0"/>
              <a:t>Objects</a:t>
            </a:r>
          </a:p>
          <a:p>
            <a:endParaRPr lang="en-US" sz="2800" dirty="0"/>
          </a:p>
          <a:p>
            <a:pPr marL="342900" indent="-342900">
              <a:buFont typeface="Arial" pitchFamily="34" charset="0"/>
              <a:buChar char="•"/>
            </a:pPr>
            <a:r>
              <a:rPr lang="en-US" sz="2800" dirty="0"/>
              <a:t>Programming objects relate to each other systematically in a hierarchy called the </a:t>
            </a:r>
            <a:r>
              <a:rPr lang="en-US" sz="2800" i="1" dirty="0"/>
              <a:t>object model</a:t>
            </a:r>
            <a:r>
              <a:rPr lang="en-US" sz="2800" dirty="0"/>
              <a:t> of the application. </a:t>
            </a:r>
            <a:endParaRPr lang="en-US" sz="2800" dirty="0" smtClean="0"/>
          </a:p>
          <a:p>
            <a:pPr marL="342900" indent="-342900">
              <a:buFont typeface="Arial" pitchFamily="34" charset="0"/>
              <a:buChar char="•"/>
            </a:pPr>
            <a:r>
              <a:rPr lang="en-US" sz="2800" dirty="0" smtClean="0"/>
              <a:t>The </a:t>
            </a:r>
            <a:r>
              <a:rPr lang="en-US" sz="2800" dirty="0"/>
              <a:t>object model roughly mirrors what you see in the user interface; </a:t>
            </a:r>
            <a:endParaRPr lang="en-US" sz="2800" dirty="0" smtClean="0"/>
          </a:p>
          <a:p>
            <a:pPr marL="800100" lvl="1" indent="-342900">
              <a:buFont typeface="Arial" pitchFamily="34" charset="0"/>
              <a:buChar char="•"/>
            </a:pPr>
            <a:r>
              <a:rPr lang="en-US" sz="2800" dirty="0" smtClean="0"/>
              <a:t>for </a:t>
            </a:r>
            <a:r>
              <a:rPr lang="en-US" sz="2800" dirty="0"/>
              <a:t>example, the Excel object model contains the </a:t>
            </a:r>
            <a:r>
              <a:rPr lang="en-US" sz="2800" b="1" dirty="0"/>
              <a:t>Application</a:t>
            </a:r>
            <a:r>
              <a:rPr lang="en-US" sz="2800" dirty="0"/>
              <a:t>, </a:t>
            </a:r>
            <a:r>
              <a:rPr lang="en-US" sz="2800" b="1" dirty="0"/>
              <a:t>Workbook</a:t>
            </a:r>
            <a:r>
              <a:rPr lang="en-US" sz="2800" dirty="0"/>
              <a:t>, </a:t>
            </a:r>
            <a:r>
              <a:rPr lang="en-US" sz="2800" b="1" dirty="0"/>
              <a:t>Sheet</a:t>
            </a:r>
            <a:r>
              <a:rPr lang="en-US" sz="2800" dirty="0"/>
              <a:t>, and </a:t>
            </a:r>
            <a:r>
              <a:rPr lang="en-US" sz="2800" b="1" dirty="0"/>
              <a:t>Chart</a:t>
            </a:r>
            <a:r>
              <a:rPr lang="en-US" sz="2800" dirty="0"/>
              <a:t> objects, among many others. </a:t>
            </a:r>
            <a:endParaRPr lang="en-US" sz="2800" dirty="0" smtClean="0"/>
          </a:p>
          <a:p>
            <a:pPr marL="342900" indent="-342900">
              <a:buFont typeface="Arial" pitchFamily="34" charset="0"/>
              <a:buChar char="•"/>
            </a:pPr>
            <a:r>
              <a:rPr lang="en-US" sz="2800" dirty="0" smtClean="0"/>
              <a:t>The </a:t>
            </a:r>
            <a:r>
              <a:rPr lang="en-US" sz="2800" dirty="0"/>
              <a:t>object model is a conceptual map of the application and its capabilities.</a:t>
            </a:r>
          </a:p>
        </p:txBody>
      </p:sp>
    </p:spTree>
    <p:extLst>
      <p:ext uri="{BB962C8B-B14F-4D97-AF65-F5344CB8AC3E}">
        <p14:creationId xmlns:p14="http://schemas.microsoft.com/office/powerpoint/2010/main" val="3643888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D346DD01-9EAB-4BAD-834B-B76AF3467A03}" type="slidenum">
              <a:rPr lang="en-US" sz="1000"/>
              <a:pPr eaLnBrk="1" hangingPunct="1"/>
              <a:t>3</a:t>
            </a:fld>
            <a:endParaRPr lang="en-US" sz="1000"/>
          </a:p>
        </p:txBody>
      </p:sp>
      <p:sp>
        <p:nvSpPr>
          <p:cNvPr id="5124" name="Rectangle 4"/>
          <p:cNvSpPr>
            <a:spLocks noGrp="1" noChangeArrowheads="1"/>
          </p:cNvSpPr>
          <p:nvPr>
            <p:ph type="title" idx="4294967295"/>
          </p:nvPr>
        </p:nvSpPr>
        <p:spPr bwMode="auto">
          <a:xfrm>
            <a:off x="1600200" y="228600"/>
            <a:ext cx="7543800" cy="762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3600" b="1" smtClean="0">
                <a:latin typeface="Arial" charset="0"/>
              </a:rPr>
              <a:t>Six Basic Computer Operations</a:t>
            </a:r>
          </a:p>
        </p:txBody>
      </p:sp>
      <p:sp>
        <p:nvSpPr>
          <p:cNvPr id="5125" name="Rectangle 5"/>
          <p:cNvSpPr>
            <a:spLocks noGrp="1" noChangeArrowheads="1"/>
          </p:cNvSpPr>
          <p:nvPr>
            <p:ph type="body" idx="4294967295"/>
          </p:nvPr>
        </p:nvSpPr>
        <p:spPr bwMode="auto">
          <a:xfrm>
            <a:off x="762000" y="1066800"/>
            <a:ext cx="76962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lnSpc>
                <a:spcPct val="90000"/>
              </a:lnSpc>
              <a:buFontTx/>
              <a:buNone/>
            </a:pPr>
            <a:r>
              <a:rPr lang="en-US" sz="2400" dirty="0" smtClean="0">
                <a:latin typeface="Arial" charset="0"/>
              </a:rPr>
              <a:t>1. A computer can receive (input) data </a:t>
            </a:r>
          </a:p>
          <a:p>
            <a:pPr eaLnBrk="1" hangingPunct="1">
              <a:lnSpc>
                <a:spcPct val="90000"/>
              </a:lnSpc>
              <a:buFontTx/>
              <a:buNone/>
            </a:pPr>
            <a:r>
              <a:rPr lang="en-US" sz="2400" dirty="0" smtClean="0">
                <a:latin typeface="Arial" charset="0"/>
              </a:rPr>
              <a:t>2. A computer can store data in memory</a:t>
            </a:r>
          </a:p>
          <a:p>
            <a:pPr eaLnBrk="1" hangingPunct="1">
              <a:lnSpc>
                <a:spcPct val="90000"/>
              </a:lnSpc>
              <a:buFontTx/>
              <a:buNone/>
            </a:pPr>
            <a:r>
              <a:rPr lang="en-US" sz="2400" dirty="0" smtClean="0">
                <a:latin typeface="Arial" charset="0"/>
              </a:rPr>
              <a:t>3. A computer can perform arithmetic and manipulate text strings</a:t>
            </a:r>
          </a:p>
          <a:p>
            <a:pPr eaLnBrk="1" hangingPunct="1">
              <a:lnSpc>
                <a:spcPct val="90000"/>
              </a:lnSpc>
              <a:buFontTx/>
              <a:buNone/>
            </a:pPr>
            <a:r>
              <a:rPr lang="en-US" sz="2400" dirty="0" smtClean="0">
                <a:latin typeface="Arial" charset="0"/>
              </a:rPr>
              <a:t>4. A computer can compare the contents of two memory locations and select one of two alternatives</a:t>
            </a:r>
          </a:p>
          <a:p>
            <a:pPr eaLnBrk="1" hangingPunct="1">
              <a:lnSpc>
                <a:spcPct val="90000"/>
              </a:lnSpc>
              <a:buFontTx/>
              <a:buNone/>
            </a:pPr>
            <a:r>
              <a:rPr lang="en-US" sz="2400" dirty="0" smtClean="0">
                <a:latin typeface="Arial" charset="0"/>
              </a:rPr>
              <a:t>5. A computer can repeat a group of operations</a:t>
            </a:r>
          </a:p>
          <a:p>
            <a:pPr eaLnBrk="1" hangingPunct="1">
              <a:lnSpc>
                <a:spcPct val="90000"/>
              </a:lnSpc>
              <a:buFontTx/>
              <a:buNone/>
            </a:pPr>
            <a:r>
              <a:rPr lang="en-US" sz="2400" dirty="0" smtClean="0">
                <a:latin typeface="Arial" charset="0"/>
              </a:rPr>
              <a:t>6. A computer can output information (processed data)</a:t>
            </a:r>
          </a:p>
          <a:p>
            <a:pPr eaLnBrk="1" hangingPunct="1">
              <a:lnSpc>
                <a:spcPct val="90000"/>
              </a:lnSpc>
              <a:buFontTx/>
              <a:buNone/>
            </a:pPr>
            <a:endParaRPr lang="en-US" sz="2400" dirty="0" smtClean="0">
              <a:latin typeface="Arial" charset="0"/>
            </a:endParaRPr>
          </a:p>
          <a:p>
            <a:pPr eaLnBrk="1" hangingPunct="1">
              <a:lnSpc>
                <a:spcPct val="90000"/>
              </a:lnSpc>
              <a:buFontTx/>
              <a:buNone/>
            </a:pPr>
            <a:r>
              <a:rPr lang="en-US" sz="2400" dirty="0" smtClean="0">
                <a:latin typeface="Arial" charset="0"/>
              </a:rPr>
              <a:t>We will use </a:t>
            </a:r>
            <a:r>
              <a:rPr lang="en-US" sz="2400" dirty="0" err="1" smtClean="0">
                <a:latin typeface="Arial" charset="0"/>
              </a:rPr>
              <a:t>pseudocode</a:t>
            </a:r>
            <a:r>
              <a:rPr lang="en-US" sz="2400" dirty="0" smtClean="0">
                <a:latin typeface="Arial" charset="0"/>
              </a:rPr>
              <a:t> statements to demonstrate these six operations.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229600" cy="5693866"/>
          </a:xfrm>
          <a:prstGeom prst="rect">
            <a:avLst/>
          </a:prstGeom>
        </p:spPr>
        <p:txBody>
          <a:bodyPr wrap="square">
            <a:spAutoFit/>
          </a:bodyPr>
          <a:lstStyle/>
          <a:p>
            <a:r>
              <a:rPr lang="en-US" sz="2800" b="1" dirty="0"/>
              <a:t>Properties and </a:t>
            </a:r>
            <a:r>
              <a:rPr lang="en-US" sz="2800" b="1" dirty="0" smtClean="0"/>
              <a:t>Methods</a:t>
            </a:r>
          </a:p>
          <a:p>
            <a:endParaRPr lang="en-US" sz="2800" dirty="0"/>
          </a:p>
          <a:p>
            <a:pPr marL="285750" indent="-285750">
              <a:buFont typeface="Arial" pitchFamily="34" charset="0"/>
              <a:buChar char="•"/>
            </a:pPr>
            <a:r>
              <a:rPr lang="en-US" sz="2800" dirty="0"/>
              <a:t>You can manipulate objects by setting their </a:t>
            </a:r>
            <a:r>
              <a:rPr lang="en-US" sz="2800" i="1" dirty="0"/>
              <a:t>Properties</a:t>
            </a:r>
            <a:r>
              <a:rPr lang="en-US" sz="2800" dirty="0"/>
              <a:t> and calling their </a:t>
            </a:r>
            <a:r>
              <a:rPr lang="en-US" sz="2800" i="1" dirty="0"/>
              <a:t>Methods</a:t>
            </a:r>
            <a:r>
              <a:rPr lang="en-US" sz="2800" dirty="0"/>
              <a:t>. </a:t>
            </a:r>
            <a:endParaRPr lang="en-US" sz="2800" dirty="0" smtClean="0"/>
          </a:p>
          <a:p>
            <a:pPr marL="285750" indent="-285750">
              <a:buFont typeface="Arial" pitchFamily="34" charset="0"/>
              <a:buChar char="•"/>
            </a:pPr>
            <a:r>
              <a:rPr lang="en-US" sz="2800" dirty="0" smtClean="0"/>
              <a:t>Setting </a:t>
            </a:r>
            <a:r>
              <a:rPr lang="en-US" sz="2800" dirty="0"/>
              <a:t>a property changes some quality of the object. </a:t>
            </a:r>
            <a:endParaRPr lang="en-US" sz="2800" dirty="0" smtClean="0"/>
          </a:p>
          <a:p>
            <a:pPr marL="285750" indent="-285750">
              <a:buFont typeface="Arial" pitchFamily="34" charset="0"/>
              <a:buChar char="•"/>
            </a:pPr>
            <a:r>
              <a:rPr lang="en-US" sz="2800" dirty="0" smtClean="0"/>
              <a:t>Calling </a:t>
            </a:r>
            <a:r>
              <a:rPr lang="en-US" sz="2800" dirty="0"/>
              <a:t>a </a:t>
            </a:r>
            <a:r>
              <a:rPr lang="en-US" sz="2800" b="1" dirty="0"/>
              <a:t>method</a:t>
            </a:r>
            <a:r>
              <a:rPr lang="en-US" sz="2800" dirty="0"/>
              <a:t> causes the object to perform some action. </a:t>
            </a:r>
            <a:endParaRPr lang="en-US" sz="2800" dirty="0" smtClean="0"/>
          </a:p>
          <a:p>
            <a:pPr marL="742950" lvl="1" indent="-285750">
              <a:buFont typeface="Arial" pitchFamily="34" charset="0"/>
              <a:buChar char="•"/>
            </a:pPr>
            <a:r>
              <a:rPr lang="en-US" sz="2800" dirty="0" smtClean="0"/>
              <a:t>For </a:t>
            </a:r>
            <a:r>
              <a:rPr lang="en-US" sz="2800" dirty="0"/>
              <a:t>example, the </a:t>
            </a:r>
            <a:r>
              <a:rPr lang="en-US" sz="2800" b="1" dirty="0"/>
              <a:t>Workbook</a:t>
            </a:r>
            <a:r>
              <a:rPr lang="en-US" sz="2800" dirty="0"/>
              <a:t> object has a </a:t>
            </a:r>
            <a:r>
              <a:rPr lang="en-US" sz="2800" b="1" dirty="0"/>
              <a:t>Close</a:t>
            </a:r>
            <a:r>
              <a:rPr lang="en-US" sz="2800" dirty="0"/>
              <a:t> </a:t>
            </a:r>
            <a:r>
              <a:rPr lang="en-US" sz="2800" i="1" dirty="0"/>
              <a:t>method</a:t>
            </a:r>
            <a:r>
              <a:rPr lang="en-US" sz="2800" dirty="0"/>
              <a:t> that closes the workbook, and an </a:t>
            </a:r>
            <a:r>
              <a:rPr lang="en-US" sz="2800" b="1" dirty="0" err="1"/>
              <a:t>ActiveSheet</a:t>
            </a:r>
            <a:r>
              <a:rPr lang="en-US" sz="2800" dirty="0"/>
              <a:t> </a:t>
            </a:r>
            <a:r>
              <a:rPr lang="en-US" sz="2800" i="1" dirty="0"/>
              <a:t>property</a:t>
            </a:r>
            <a:r>
              <a:rPr lang="en-US" sz="2800" dirty="0"/>
              <a:t> that represents the sheet that is currently active in the workbook.</a:t>
            </a:r>
          </a:p>
        </p:txBody>
      </p:sp>
    </p:spTree>
    <p:extLst>
      <p:ext uri="{BB962C8B-B14F-4D97-AF65-F5344CB8AC3E}">
        <p14:creationId xmlns:p14="http://schemas.microsoft.com/office/powerpoint/2010/main" val="1279312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10600" cy="4770537"/>
          </a:xfrm>
          <a:prstGeom prst="rect">
            <a:avLst/>
          </a:prstGeom>
        </p:spPr>
        <p:txBody>
          <a:bodyPr wrap="square">
            <a:spAutoFit/>
          </a:bodyPr>
          <a:lstStyle/>
          <a:p>
            <a:r>
              <a:rPr lang="en-US" sz="2400" b="1" dirty="0"/>
              <a:t>Macros and the Visual Basic </a:t>
            </a:r>
            <a:r>
              <a:rPr lang="en-US" sz="2400" b="1" dirty="0" smtClean="0"/>
              <a:t>Editor</a:t>
            </a:r>
          </a:p>
          <a:p>
            <a:endParaRPr lang="en-US" sz="2800" b="1" dirty="0" smtClean="0"/>
          </a:p>
          <a:p>
            <a:pPr marL="285750" indent="-285750">
              <a:buFont typeface="Arial" pitchFamily="34" charset="0"/>
              <a:buChar char="•"/>
            </a:pPr>
            <a:r>
              <a:rPr lang="en-US" sz="2800" dirty="0" smtClean="0"/>
              <a:t>To call object </a:t>
            </a:r>
            <a:r>
              <a:rPr lang="en-US" sz="2800" dirty="0"/>
              <a:t>methods and setting object </a:t>
            </a:r>
            <a:r>
              <a:rPr lang="en-US" sz="2800" dirty="0" smtClean="0"/>
              <a:t>properties you </a:t>
            </a:r>
            <a:r>
              <a:rPr lang="en-US" sz="2800" dirty="0"/>
              <a:t>must write your code in a place and in a way that Office can understand; </a:t>
            </a:r>
            <a:endParaRPr lang="en-US" sz="2800" dirty="0" smtClean="0"/>
          </a:p>
          <a:p>
            <a:pPr marL="742950" lvl="1" indent="-285750">
              <a:buFont typeface="Arial" pitchFamily="34" charset="0"/>
              <a:buChar char="•"/>
            </a:pPr>
            <a:r>
              <a:rPr lang="en-US" sz="2800" dirty="0" smtClean="0"/>
              <a:t>typically</a:t>
            </a:r>
            <a:r>
              <a:rPr lang="en-US" sz="2800" dirty="0"/>
              <a:t>, by using the </a:t>
            </a:r>
            <a:r>
              <a:rPr lang="en-US" sz="2800" b="1" dirty="0"/>
              <a:t>Visual Basic Editor</a:t>
            </a:r>
            <a:r>
              <a:rPr lang="en-US" sz="2800" dirty="0"/>
              <a:t>. </a:t>
            </a:r>
            <a:endParaRPr lang="en-US" sz="2800" dirty="0" smtClean="0"/>
          </a:p>
          <a:p>
            <a:pPr marL="285750" indent="-285750">
              <a:buFont typeface="Arial" pitchFamily="34" charset="0"/>
              <a:buChar char="•"/>
            </a:pPr>
            <a:r>
              <a:rPr lang="en-US" sz="2800" dirty="0" smtClean="0"/>
              <a:t>Although </a:t>
            </a:r>
            <a:r>
              <a:rPr lang="en-US" sz="2800" dirty="0"/>
              <a:t>it is installed by default, many users do not know that it is even available until it is enabled on the ribbon. </a:t>
            </a:r>
            <a:endParaRPr lang="en-US" sz="2800" dirty="0" smtClean="0"/>
          </a:p>
          <a:p>
            <a:pPr marL="285750" indent="-285750">
              <a:buFont typeface="Arial" pitchFamily="34" charset="0"/>
              <a:buChar char="•"/>
            </a:pPr>
            <a:r>
              <a:rPr lang="en-US" sz="2800" dirty="0" smtClean="0"/>
              <a:t>As you have learned how to do this in lab – it’s very easy.</a:t>
            </a:r>
            <a:endParaRPr lang="en-US" sz="2800" dirty="0"/>
          </a:p>
        </p:txBody>
      </p:sp>
    </p:spTree>
    <p:extLst>
      <p:ext uri="{BB962C8B-B14F-4D97-AF65-F5344CB8AC3E}">
        <p14:creationId xmlns:p14="http://schemas.microsoft.com/office/powerpoint/2010/main" val="108180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2D4CCE5B-3E5F-48D0-8C63-A8662800FA7C}" type="slidenum">
              <a:rPr lang="en-US" sz="1000"/>
              <a:pPr eaLnBrk="1" hangingPunct="1"/>
              <a:t>32</a:t>
            </a:fld>
            <a:endParaRPr lang="en-US" sz="1000"/>
          </a:p>
        </p:txBody>
      </p:sp>
      <p:sp>
        <p:nvSpPr>
          <p:cNvPr id="14341" name="Rectangle 5"/>
          <p:cNvSpPr>
            <a:spLocks noGrp="1" noChangeArrowheads="1"/>
          </p:cNvSpPr>
          <p:nvPr>
            <p:ph type="body" idx="4294967295"/>
          </p:nvPr>
        </p:nvSpPr>
        <p:spPr bwMode="auto">
          <a:xfrm>
            <a:off x="381000" y="2146139"/>
            <a:ext cx="8534400" cy="4191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eaLnBrk="1" hangingPunct="1">
              <a:lnSpc>
                <a:spcPct val="90000"/>
              </a:lnSpc>
              <a:buFontTx/>
              <a:buNone/>
            </a:pPr>
            <a:r>
              <a:rPr lang="en-US" sz="2400" dirty="0" smtClean="0">
                <a:latin typeface="Arial" charset="0"/>
              </a:rPr>
              <a:t>A </a:t>
            </a:r>
            <a:r>
              <a:rPr lang="en-US" sz="2400" dirty="0" smtClean="0">
                <a:latin typeface="Arial" charset="0"/>
              </a:rPr>
              <a:t>process </a:t>
            </a:r>
            <a:r>
              <a:rPr lang="en-US" sz="2400" dirty="0" smtClean="0">
                <a:latin typeface="Arial" charset="0"/>
              </a:rPr>
              <a:t>for writing </a:t>
            </a:r>
            <a:r>
              <a:rPr lang="en-US" sz="2400" dirty="0" smtClean="0">
                <a:latin typeface="Arial" charset="0"/>
              </a:rPr>
              <a:t>a computer </a:t>
            </a:r>
            <a:r>
              <a:rPr lang="en-US" sz="2400" dirty="0" smtClean="0">
                <a:latin typeface="Arial" charset="0"/>
              </a:rPr>
              <a:t>program</a:t>
            </a:r>
            <a:r>
              <a:rPr lang="en-US" sz="2400" dirty="0" smtClean="0">
                <a:latin typeface="Arial" charset="0"/>
              </a:rPr>
              <a:t>:</a:t>
            </a:r>
            <a:br>
              <a:rPr lang="en-US" sz="2400" dirty="0" smtClean="0">
                <a:latin typeface="Arial" charset="0"/>
              </a:rPr>
            </a:br>
            <a:endParaRPr lang="en-US" sz="2400" dirty="0" smtClean="0">
              <a:latin typeface="Arial" charset="0"/>
            </a:endParaRPr>
          </a:p>
          <a:p>
            <a:pPr lvl="0">
              <a:lnSpc>
                <a:spcPct val="90000"/>
              </a:lnSpc>
              <a:buNone/>
            </a:pPr>
            <a:r>
              <a:rPr lang="en-US" sz="2400" dirty="0" smtClean="0">
                <a:latin typeface="Arial" charset="0"/>
              </a:rPr>
              <a:t>1. </a:t>
            </a:r>
            <a:r>
              <a:rPr lang="en-US" sz="2200" dirty="0"/>
              <a:t>Plan </a:t>
            </a:r>
            <a:r>
              <a:rPr lang="en-US" sz="2200" dirty="0" smtClean="0"/>
              <a:t>application  - you must  *</a:t>
            </a:r>
            <a:r>
              <a:rPr lang="en-US" sz="2200" u="sng" dirty="0" smtClean="0">
                <a:latin typeface="Arial" charset="0"/>
              </a:rPr>
              <a:t>Define the problem</a:t>
            </a:r>
            <a:r>
              <a:rPr lang="en-US" sz="2200" dirty="0" smtClean="0">
                <a:latin typeface="Arial" charset="0"/>
              </a:rPr>
              <a:t>.</a:t>
            </a:r>
          </a:p>
          <a:p>
            <a:pPr eaLnBrk="1" hangingPunct="1">
              <a:lnSpc>
                <a:spcPct val="90000"/>
              </a:lnSpc>
              <a:buFontTx/>
              <a:buNone/>
            </a:pPr>
            <a:r>
              <a:rPr lang="en-US" sz="2200" dirty="0" smtClean="0">
                <a:latin typeface="Arial" charset="0"/>
              </a:rPr>
              <a:t>2. Create interface</a:t>
            </a:r>
          </a:p>
          <a:p>
            <a:pPr eaLnBrk="1" hangingPunct="1">
              <a:lnSpc>
                <a:spcPct val="90000"/>
              </a:lnSpc>
              <a:buFontTx/>
              <a:buNone/>
            </a:pPr>
            <a:r>
              <a:rPr lang="en-US" sz="2200" dirty="0" smtClean="0">
                <a:latin typeface="Arial" charset="0"/>
              </a:rPr>
              <a:t>3. Develop logic </a:t>
            </a:r>
            <a:r>
              <a:rPr lang="en-US" sz="2200" dirty="0">
                <a:latin typeface="Arial" charset="0"/>
              </a:rPr>
              <a:t> </a:t>
            </a:r>
            <a:r>
              <a:rPr lang="en-US" sz="2200" dirty="0" smtClean="0">
                <a:latin typeface="Arial" charset="0"/>
              </a:rPr>
              <a:t>and </a:t>
            </a:r>
            <a:r>
              <a:rPr lang="en-US" sz="2200" b="1" dirty="0" smtClean="0"/>
              <a:t>write </a:t>
            </a:r>
            <a:r>
              <a:rPr lang="en-US" sz="2200" b="1" dirty="0"/>
              <a:t>code </a:t>
            </a:r>
            <a:r>
              <a:rPr lang="en-US" sz="2200" dirty="0"/>
              <a:t>to handle events</a:t>
            </a:r>
          </a:p>
          <a:p>
            <a:pPr eaLnBrk="1" hangingPunct="1">
              <a:lnSpc>
                <a:spcPct val="90000"/>
              </a:lnSpc>
              <a:buFontTx/>
              <a:buNone/>
            </a:pPr>
            <a:r>
              <a:rPr lang="en-US" sz="2200" dirty="0">
                <a:latin typeface="Arial" charset="0"/>
              </a:rPr>
              <a:t>4</a:t>
            </a:r>
            <a:r>
              <a:rPr lang="en-US" sz="2200" dirty="0" smtClean="0">
                <a:latin typeface="Arial" charset="0"/>
              </a:rPr>
              <a:t>. </a:t>
            </a:r>
            <a:r>
              <a:rPr lang="en-US" sz="2200" dirty="0" smtClean="0">
                <a:latin typeface="Arial" charset="0"/>
              </a:rPr>
              <a:t>Test overall </a:t>
            </a:r>
            <a:r>
              <a:rPr lang="en-US" sz="2200" dirty="0" smtClean="0">
                <a:latin typeface="Arial" charset="0"/>
              </a:rPr>
              <a:t>project</a:t>
            </a:r>
          </a:p>
          <a:p>
            <a:pPr marL="850392" lvl="1" indent="-457200">
              <a:lnSpc>
                <a:spcPct val="90000"/>
              </a:lnSpc>
              <a:buFont typeface="+mj-lt"/>
              <a:buAutoNum type="alphaUcPeriod"/>
            </a:pPr>
            <a:r>
              <a:rPr lang="en-US" sz="2200" dirty="0"/>
              <a:t>Run and test the application to verify that it produces intended results</a:t>
            </a:r>
            <a:endParaRPr lang="en-US" sz="2200" dirty="0" smtClean="0">
              <a:latin typeface="Arial" charset="0"/>
            </a:endParaRPr>
          </a:p>
          <a:p>
            <a:pPr eaLnBrk="1" hangingPunct="1">
              <a:lnSpc>
                <a:spcPct val="90000"/>
              </a:lnSpc>
              <a:buFontTx/>
              <a:buNone/>
            </a:pPr>
            <a:r>
              <a:rPr lang="en-US" sz="2200" dirty="0">
                <a:latin typeface="Arial" charset="0"/>
              </a:rPr>
              <a:t>5</a:t>
            </a:r>
            <a:r>
              <a:rPr lang="en-US" sz="2200" dirty="0" smtClean="0">
                <a:latin typeface="Arial" charset="0"/>
              </a:rPr>
              <a:t>. </a:t>
            </a:r>
            <a:r>
              <a:rPr lang="en-US" sz="2200" dirty="0" smtClean="0">
                <a:latin typeface="Arial" charset="0"/>
              </a:rPr>
              <a:t>Document project in </a:t>
            </a:r>
            <a:r>
              <a:rPr lang="en-US" sz="2200" dirty="0" smtClean="0">
                <a:latin typeface="Arial" charset="0"/>
              </a:rPr>
              <a:t>writing and test in overall environment</a:t>
            </a:r>
            <a:endParaRPr lang="en-US" sz="2200" dirty="0" smtClean="0">
              <a:latin typeface="Arial" charset="0"/>
            </a:endParaRPr>
          </a:p>
          <a:p>
            <a:pPr eaLnBrk="1" hangingPunct="1">
              <a:lnSpc>
                <a:spcPct val="90000"/>
              </a:lnSpc>
              <a:buFontTx/>
              <a:buNone/>
            </a:pPr>
            <a:endParaRPr lang="en-US" sz="2200" dirty="0" smtClean="0">
              <a:latin typeface="Arial" charset="0"/>
            </a:endParaRPr>
          </a:p>
          <a:p>
            <a:pPr eaLnBrk="1" hangingPunct="1">
              <a:lnSpc>
                <a:spcPct val="90000"/>
              </a:lnSpc>
              <a:buFontTx/>
              <a:buNone/>
            </a:pPr>
            <a:r>
              <a:rPr lang="en-US" sz="2200" dirty="0" smtClean="0">
                <a:latin typeface="Arial" charset="0"/>
              </a:rPr>
              <a:t>*No </a:t>
            </a:r>
            <a:r>
              <a:rPr lang="en-US" sz="2200" dirty="0" smtClean="0">
                <a:latin typeface="Arial" charset="0"/>
              </a:rPr>
              <a:t>matter how well a program is written, the objective </a:t>
            </a:r>
          </a:p>
          <a:p>
            <a:pPr eaLnBrk="1" hangingPunct="1">
              <a:lnSpc>
                <a:spcPct val="90000"/>
              </a:lnSpc>
              <a:buFontTx/>
              <a:buNone/>
            </a:pPr>
            <a:r>
              <a:rPr lang="en-US" sz="2200" dirty="0" smtClean="0">
                <a:latin typeface="Arial" charset="0"/>
              </a:rPr>
              <a:t>	is not achieved if the program solves the wrong problem</a:t>
            </a:r>
            <a:r>
              <a:rPr lang="en-US" sz="2400" dirty="0" smtClean="0">
                <a:latin typeface="Arial" charset="0"/>
              </a:rPr>
              <a:t>.</a:t>
            </a:r>
          </a:p>
        </p:txBody>
      </p:sp>
      <p:sp>
        <p:nvSpPr>
          <p:cNvPr id="2" name="TextBox 1"/>
          <p:cNvSpPr txBox="1"/>
          <p:nvPr/>
        </p:nvSpPr>
        <p:spPr>
          <a:xfrm>
            <a:off x="207818" y="822700"/>
            <a:ext cx="8936182" cy="1323439"/>
          </a:xfrm>
          <a:prstGeom prst="rect">
            <a:avLst/>
          </a:prstGeom>
          <a:noFill/>
        </p:spPr>
        <p:txBody>
          <a:bodyPr wrap="square" rtlCol="0">
            <a:spAutoFit/>
          </a:bodyPr>
          <a:lstStyle/>
          <a:p>
            <a:r>
              <a:rPr lang="en-US" sz="2000" dirty="0" smtClean="0"/>
              <a:t> The </a:t>
            </a:r>
            <a:r>
              <a:rPr lang="en-US" sz="2000" b="1" dirty="0" smtClean="0"/>
              <a:t>Software  (or Systems) Development Life Cycle (SDLC)</a:t>
            </a:r>
            <a:r>
              <a:rPr lang="en-US" sz="2000" dirty="0" smtClean="0"/>
              <a:t> is </a:t>
            </a:r>
            <a:r>
              <a:rPr lang="en-US" sz="2000" dirty="0"/>
              <a:t>a systematic methodology for planning, designing, and implementing applications. </a:t>
            </a:r>
            <a:br>
              <a:rPr lang="en-US" sz="2000" dirty="0"/>
            </a:br>
            <a:endParaRPr lang="en-US" sz="2000" dirty="0"/>
          </a:p>
        </p:txBody>
      </p:sp>
      <p:sp>
        <p:nvSpPr>
          <p:cNvPr id="3" name="TextBox 2"/>
          <p:cNvSpPr txBox="1"/>
          <p:nvPr/>
        </p:nvSpPr>
        <p:spPr>
          <a:xfrm>
            <a:off x="533400" y="304800"/>
            <a:ext cx="6553200" cy="523220"/>
          </a:xfrm>
          <a:prstGeom prst="rect">
            <a:avLst/>
          </a:prstGeom>
          <a:noFill/>
        </p:spPr>
        <p:txBody>
          <a:bodyPr wrap="square" rtlCol="0">
            <a:spAutoFit/>
          </a:bodyPr>
          <a:lstStyle/>
          <a:p>
            <a:r>
              <a:rPr lang="en-US" sz="2800" b="1" dirty="0" smtClean="0"/>
              <a:t>The Software Development Lifecycle</a:t>
            </a:r>
            <a:endParaRPr lang="en-US" sz="28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64FBF0B1-2260-4009-AC35-C856D634099F}" type="slidenum">
              <a:rPr lang="en-US" sz="1000"/>
              <a:pPr eaLnBrk="1" hangingPunct="1"/>
              <a:t>33</a:t>
            </a:fld>
            <a:endParaRPr lang="en-US" sz="1000"/>
          </a:p>
        </p:txBody>
      </p:sp>
      <p:sp>
        <p:nvSpPr>
          <p:cNvPr id="15364" name="Rectangle 4"/>
          <p:cNvSpPr>
            <a:spLocks noGrp="1" noChangeArrowheads="1"/>
          </p:cNvSpPr>
          <p:nvPr>
            <p:ph type="title" idx="4294967295"/>
          </p:nvPr>
        </p:nvSpPr>
        <p:spPr bwMode="auto">
          <a:xfrm>
            <a:off x="1600200" y="381000"/>
            <a:ext cx="7543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4000" b="1" smtClean="0">
                <a:latin typeface="Arial" charset="0"/>
              </a:rPr>
              <a:t>Step One: Define Problem</a:t>
            </a:r>
          </a:p>
        </p:txBody>
      </p:sp>
      <p:sp>
        <p:nvSpPr>
          <p:cNvPr id="15365" name="Rectangle 5"/>
          <p:cNvSpPr>
            <a:spLocks noGrp="1" noChangeArrowheads="1"/>
          </p:cNvSpPr>
          <p:nvPr>
            <p:ph type="body" idx="4294967295"/>
          </p:nvPr>
        </p:nvSpPr>
        <p:spPr bwMode="auto">
          <a:xfrm>
            <a:off x="609600" y="1371600"/>
            <a:ext cx="8153400" cy="426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2400" dirty="0" smtClean="0">
                <a:latin typeface="Arial" charset="0"/>
              </a:rPr>
              <a:t>Before you can create a computer application to solve a problem, you must first clearly define it. </a:t>
            </a:r>
          </a:p>
          <a:p>
            <a:pPr eaLnBrk="1" hangingPunct="1"/>
            <a:r>
              <a:rPr lang="en-US" sz="2400" dirty="0" smtClean="0">
                <a:latin typeface="Arial" charset="0"/>
              </a:rPr>
              <a:t>This may involve a study of the problem to understand the inputs and outputs.</a:t>
            </a:r>
          </a:p>
          <a:p>
            <a:pPr eaLnBrk="1" hangingPunct="1"/>
            <a:r>
              <a:rPr lang="en-US" sz="2400" dirty="0" smtClean="0">
                <a:latin typeface="Arial" charset="0"/>
              </a:rPr>
              <a:t>Must identify the data to be </a:t>
            </a:r>
            <a:r>
              <a:rPr lang="en-US" sz="2400" i="1" dirty="0" smtClean="0">
                <a:latin typeface="Arial" charset="0"/>
              </a:rPr>
              <a:t>input</a:t>
            </a:r>
            <a:r>
              <a:rPr lang="en-US" sz="2400" dirty="0" smtClean="0">
                <a:latin typeface="Arial" charset="0"/>
              </a:rPr>
              <a:t> to the program and the results to be </a:t>
            </a:r>
            <a:r>
              <a:rPr lang="en-US" sz="2400" i="1" dirty="0" smtClean="0">
                <a:latin typeface="Arial" charset="0"/>
              </a:rPr>
              <a:t>output</a:t>
            </a:r>
            <a:r>
              <a:rPr lang="en-US" sz="2400" dirty="0" smtClean="0">
                <a:latin typeface="Arial" charset="0"/>
              </a:rPr>
              <a:t> from it.</a:t>
            </a:r>
          </a:p>
          <a:p>
            <a:pPr eaLnBrk="1" hangingPunct="1"/>
            <a:r>
              <a:rPr lang="en-US" sz="2400" dirty="0" smtClean="0">
                <a:latin typeface="Arial" charset="0"/>
              </a:rPr>
              <a:t>Sketching an interface is a good way to understand the problem and to communicate your understanding to other people.</a:t>
            </a:r>
          </a:p>
          <a:p>
            <a:pPr eaLnBrk="1" hangingPunct="1"/>
            <a:r>
              <a:rPr lang="en-US" sz="2400" dirty="0" smtClean="0">
                <a:latin typeface="Arial" charset="0"/>
              </a:rPr>
              <a:t>Denote input and output objects as well as </a:t>
            </a:r>
            <a:r>
              <a:rPr lang="en-US" sz="2400" i="1" dirty="0" smtClean="0">
                <a:latin typeface="Arial" charset="0"/>
              </a:rPr>
              <a:t>action objects--</a:t>
            </a:r>
            <a:r>
              <a:rPr lang="en-US" sz="2400" dirty="0" smtClean="0">
                <a:latin typeface="Arial" charset="0"/>
              </a:rPr>
              <a:t>those for which code (instructions) are needed.</a:t>
            </a:r>
            <a:endParaRPr lang="en-US" sz="2800" dirty="0" smtClean="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E32F1B1E-6C4C-4C25-B096-23FE1110EC63}" type="slidenum">
              <a:rPr lang="en-US" sz="1000"/>
              <a:pPr eaLnBrk="1" hangingPunct="1"/>
              <a:t>34</a:t>
            </a:fld>
            <a:endParaRPr lang="en-US" sz="1000"/>
          </a:p>
        </p:txBody>
      </p:sp>
      <p:sp>
        <p:nvSpPr>
          <p:cNvPr id="16389" name="Rectangle 4"/>
          <p:cNvSpPr>
            <a:spLocks noGrp="1" noChangeArrowheads="1"/>
          </p:cNvSpPr>
          <p:nvPr>
            <p:ph type="title" idx="4294967295"/>
          </p:nvPr>
        </p:nvSpPr>
        <p:spPr bwMode="auto">
          <a:xfrm>
            <a:off x="838200" y="457200"/>
            <a:ext cx="7848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3600" b="1" dirty="0" smtClean="0">
                <a:latin typeface="Arial" charset="0"/>
              </a:rPr>
              <a:t>Sketch of Calculate Revenue Interface</a:t>
            </a:r>
            <a:br>
              <a:rPr lang="en-US" sz="3600" b="1" dirty="0" smtClean="0">
                <a:latin typeface="Arial" charset="0"/>
              </a:rPr>
            </a:br>
            <a:endParaRPr lang="en-US" dirty="0" smtClean="0"/>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69" t="38294" r="34073" b="13096"/>
          <a:stretch/>
        </p:blipFill>
        <p:spPr bwMode="auto">
          <a:xfrm>
            <a:off x="1066800" y="1143000"/>
            <a:ext cx="705394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2BF1301A-D8AC-4012-A589-34EBC11339DC}" type="slidenum">
              <a:rPr lang="en-US" sz="1000"/>
              <a:pPr eaLnBrk="1" hangingPunct="1"/>
              <a:t>35</a:t>
            </a:fld>
            <a:endParaRPr lang="en-US" sz="1000"/>
          </a:p>
        </p:txBody>
      </p:sp>
      <p:sp>
        <p:nvSpPr>
          <p:cNvPr id="17412" name="Rectangle 4"/>
          <p:cNvSpPr>
            <a:spLocks noGrp="1" noChangeArrowheads="1"/>
          </p:cNvSpPr>
          <p:nvPr>
            <p:ph type="title" idx="4294967295"/>
          </p:nvPr>
        </p:nvSpPr>
        <p:spPr bwMode="auto">
          <a:xfrm>
            <a:off x="1600200" y="304800"/>
            <a:ext cx="7543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4000" b="1" smtClean="0">
                <a:latin typeface="Arial" charset="0"/>
              </a:rPr>
              <a:t>Step Two: Create Interface</a:t>
            </a:r>
          </a:p>
        </p:txBody>
      </p:sp>
      <p:sp>
        <p:nvSpPr>
          <p:cNvPr id="17413" name="Rectangle 5"/>
          <p:cNvSpPr>
            <a:spLocks noGrp="1" noChangeArrowheads="1"/>
          </p:cNvSpPr>
          <p:nvPr>
            <p:ph type="body" idx="4294967295"/>
          </p:nvPr>
        </p:nvSpPr>
        <p:spPr bwMode="auto">
          <a:xfrm>
            <a:off x="685800" y="1752600"/>
            <a:ext cx="75438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2400" dirty="0" smtClean="0">
                <a:latin typeface="Arial" charset="0"/>
              </a:rPr>
              <a:t>Once you have defined problem and sketched interface, you are ready to create interface.</a:t>
            </a:r>
          </a:p>
          <a:p>
            <a:pPr eaLnBrk="1" hangingPunct="1"/>
            <a:r>
              <a:rPr lang="en-US" sz="2400" dirty="0" smtClean="0">
                <a:latin typeface="Arial" charset="0"/>
              </a:rPr>
              <a:t>Doing this with VBA is quite easy.</a:t>
            </a:r>
          </a:p>
          <a:p>
            <a:pPr eaLnBrk="1" hangingPunct="1"/>
            <a:r>
              <a:rPr lang="en-US" sz="2400" dirty="0" smtClean="0">
                <a:latin typeface="Arial" charset="0"/>
              </a:rPr>
              <a:t>For our first program you only need four objects: </a:t>
            </a:r>
          </a:p>
          <a:p>
            <a:pPr lvl="1" eaLnBrk="1" hangingPunct="1"/>
            <a:r>
              <a:rPr lang="en-US" sz="2400" dirty="0" smtClean="0">
                <a:latin typeface="Arial" charset="0"/>
              </a:rPr>
              <a:t>button for action</a:t>
            </a:r>
          </a:p>
          <a:p>
            <a:pPr lvl="1" eaLnBrk="1" hangingPunct="1"/>
            <a:r>
              <a:rPr lang="en-US" sz="2400" dirty="0" err="1" smtClean="0">
                <a:latin typeface="Arial" charset="0"/>
              </a:rPr>
              <a:t>inputBox</a:t>
            </a:r>
            <a:r>
              <a:rPr lang="en-US" sz="2400" dirty="0" smtClean="0">
                <a:latin typeface="Arial" charset="0"/>
              </a:rPr>
              <a:t> for input (Selling Price) </a:t>
            </a:r>
          </a:p>
          <a:p>
            <a:pPr lvl="1"/>
            <a:r>
              <a:rPr lang="en-US" sz="2400" dirty="0" err="1">
                <a:latin typeface="Arial" charset="0"/>
              </a:rPr>
              <a:t>inputBox</a:t>
            </a:r>
            <a:r>
              <a:rPr lang="en-US" sz="2400" dirty="0">
                <a:latin typeface="Arial" charset="0"/>
              </a:rPr>
              <a:t> for input </a:t>
            </a:r>
            <a:r>
              <a:rPr lang="en-US" sz="2400" dirty="0" smtClean="0">
                <a:latin typeface="Arial" charset="0"/>
              </a:rPr>
              <a:t>(Units Sold) </a:t>
            </a:r>
          </a:p>
          <a:p>
            <a:pPr lvl="1" eaLnBrk="1" hangingPunct="1"/>
            <a:r>
              <a:rPr lang="en-US" sz="2400" dirty="0" err="1" smtClean="0">
                <a:latin typeface="Arial" charset="0"/>
              </a:rPr>
              <a:t>MessageBox</a:t>
            </a:r>
            <a:r>
              <a:rPr lang="en-US" sz="2400" dirty="0" smtClean="0">
                <a:latin typeface="Arial" charset="0"/>
              </a:rPr>
              <a:t> for output</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9806A1F8-D525-45AA-8888-7446865068B8}" type="slidenum">
              <a:rPr lang="en-US" sz="1000"/>
              <a:pPr eaLnBrk="1" hangingPunct="1"/>
              <a:t>36</a:t>
            </a:fld>
            <a:endParaRPr lang="en-US" sz="1000"/>
          </a:p>
        </p:txBody>
      </p:sp>
      <p:sp>
        <p:nvSpPr>
          <p:cNvPr id="18437" name="Rectangle 4"/>
          <p:cNvSpPr>
            <a:spLocks noGrp="1" noChangeArrowheads="1"/>
          </p:cNvSpPr>
          <p:nvPr>
            <p:ph type="title" idx="4294967295"/>
          </p:nvPr>
        </p:nvSpPr>
        <p:spPr bwMode="auto">
          <a:xfrm>
            <a:off x="48492" y="228600"/>
            <a:ext cx="9220200" cy="5472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4000" b="1" dirty="0" smtClean="0">
                <a:latin typeface="Arial" charset="0"/>
              </a:rPr>
              <a:t>Calculate Revenue Interface - Input</a:t>
            </a:r>
            <a:endParaRPr lang="en-US" sz="4000"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13" t="20833" r="39873" b="48575"/>
          <a:stretch/>
        </p:blipFill>
        <p:spPr bwMode="auto">
          <a:xfrm>
            <a:off x="457199" y="914400"/>
            <a:ext cx="6934201" cy="262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031" t="31345" r="42867" b="32481"/>
          <a:stretch/>
        </p:blipFill>
        <p:spPr bwMode="auto">
          <a:xfrm>
            <a:off x="1174172" y="3576374"/>
            <a:ext cx="6338456" cy="264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506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9806A1F8-D525-45AA-8888-7446865068B8}" type="slidenum">
              <a:rPr lang="en-US" sz="1000"/>
              <a:pPr eaLnBrk="1" hangingPunct="1"/>
              <a:t>37</a:t>
            </a:fld>
            <a:endParaRPr lang="en-US" sz="1000"/>
          </a:p>
        </p:txBody>
      </p:sp>
      <p:sp>
        <p:nvSpPr>
          <p:cNvPr id="18437" name="Rectangle 4"/>
          <p:cNvSpPr>
            <a:spLocks noGrp="1" noChangeArrowheads="1"/>
          </p:cNvSpPr>
          <p:nvPr>
            <p:ph type="title" idx="4294967295"/>
          </p:nvPr>
        </p:nvSpPr>
        <p:spPr bwMode="auto">
          <a:xfrm>
            <a:off x="381000" y="381000"/>
            <a:ext cx="87630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b="1" dirty="0" smtClean="0">
                <a:latin typeface="Arial" charset="0"/>
              </a:rPr>
              <a:t>Calculate Revenue Interface - Output</a:t>
            </a:r>
            <a:endParaRPr lang="en-US" dirty="0" smtClean="0"/>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48" t="30754" r="46343" b="30357"/>
          <a:stretch/>
        </p:blipFill>
        <p:spPr bwMode="auto">
          <a:xfrm>
            <a:off x="914400" y="1667637"/>
            <a:ext cx="7162800" cy="404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191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30385246-0203-40C1-BBF1-235738DBC581}" type="slidenum">
              <a:rPr lang="en-US" sz="1000"/>
              <a:pPr eaLnBrk="1" hangingPunct="1"/>
              <a:t>38</a:t>
            </a:fld>
            <a:endParaRPr lang="en-US" sz="1000"/>
          </a:p>
        </p:txBody>
      </p:sp>
      <p:sp>
        <p:nvSpPr>
          <p:cNvPr id="19460" name="Rectangle 4"/>
          <p:cNvSpPr>
            <a:spLocks noGrp="1" noChangeArrowheads="1"/>
          </p:cNvSpPr>
          <p:nvPr>
            <p:ph type="title" idx="4294967295"/>
          </p:nvPr>
        </p:nvSpPr>
        <p:spPr bwMode="auto">
          <a:xfrm>
            <a:off x="304800" y="838200"/>
            <a:ext cx="88392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3600" b="1" dirty="0" smtClean="0">
                <a:latin typeface="Arial" charset="0"/>
              </a:rPr>
              <a:t>Step Three: Develop Logic for Action Objects</a:t>
            </a:r>
          </a:p>
        </p:txBody>
      </p:sp>
      <p:sp>
        <p:nvSpPr>
          <p:cNvPr id="19461" name="Rectangle 5"/>
          <p:cNvSpPr>
            <a:spLocks noGrp="1" noChangeArrowheads="1"/>
          </p:cNvSpPr>
          <p:nvPr>
            <p:ph type="body" idx="4294967295"/>
          </p:nvPr>
        </p:nvSpPr>
        <p:spPr bwMode="auto">
          <a:xfrm>
            <a:off x="914400" y="2362200"/>
            <a:ext cx="75438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2400" dirty="0" smtClean="0">
                <a:latin typeface="Arial" charset="0"/>
              </a:rPr>
              <a:t>Need to think about what each action object should do in response to an event</a:t>
            </a:r>
          </a:p>
          <a:p>
            <a:pPr eaLnBrk="1" hangingPunct="1"/>
            <a:r>
              <a:rPr lang="en-US" sz="2400" dirty="0" smtClean="0">
                <a:latin typeface="Arial" charset="0"/>
              </a:rPr>
              <a:t>This is the </a:t>
            </a:r>
            <a:r>
              <a:rPr lang="en-US" sz="2400" b="1" dirty="0" smtClean="0">
                <a:latin typeface="Arial" charset="0"/>
              </a:rPr>
              <a:t>logic</a:t>
            </a:r>
            <a:r>
              <a:rPr lang="en-US" sz="2400" i="1" dirty="0" smtClean="0">
                <a:latin typeface="Arial" charset="0"/>
              </a:rPr>
              <a:t> </a:t>
            </a:r>
            <a:r>
              <a:rPr lang="en-US" sz="2400" dirty="0" smtClean="0">
                <a:latin typeface="Arial" charset="0"/>
              </a:rPr>
              <a:t>for each object</a:t>
            </a:r>
          </a:p>
          <a:p>
            <a:pPr eaLnBrk="1" hangingPunct="1"/>
            <a:r>
              <a:rPr lang="en-US" sz="2400" dirty="0" smtClean="0">
                <a:latin typeface="Arial" charset="0"/>
              </a:rPr>
              <a:t>Use </a:t>
            </a:r>
            <a:r>
              <a:rPr lang="en-US" sz="2400" b="1" dirty="0" smtClean="0">
                <a:latin typeface="Arial" charset="0"/>
              </a:rPr>
              <a:t>Input/Processing/Output (IPO) Tables</a:t>
            </a:r>
            <a:r>
              <a:rPr lang="en-US" sz="2400" dirty="0" smtClean="0">
                <a:latin typeface="Arial" charset="0"/>
              </a:rPr>
              <a:t> and </a:t>
            </a:r>
            <a:r>
              <a:rPr lang="en-US" sz="2400" b="1" dirty="0" err="1" smtClean="0">
                <a:latin typeface="Arial" charset="0"/>
              </a:rPr>
              <a:t>Pseudocode</a:t>
            </a:r>
            <a:r>
              <a:rPr lang="en-US" sz="2400" dirty="0" smtClean="0">
                <a:latin typeface="Arial" charset="0"/>
              </a:rPr>
              <a:t> to develop the logic</a:t>
            </a:r>
          </a:p>
          <a:p>
            <a:pPr eaLnBrk="1" hangingPunct="1"/>
            <a:r>
              <a:rPr lang="en-US" sz="2400" dirty="0" smtClean="0">
                <a:latin typeface="Arial" charset="0"/>
              </a:rPr>
              <a:t>IPO Tables show the inputs, outputs, and the processing to convert inputs into outputs</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748D6215-8E27-44ED-801D-E793C8E0D637}" type="slidenum">
              <a:rPr lang="en-US" sz="1000"/>
              <a:pPr eaLnBrk="1" hangingPunct="1"/>
              <a:t>39</a:t>
            </a:fld>
            <a:endParaRPr lang="en-US" sz="1000"/>
          </a:p>
        </p:txBody>
      </p:sp>
      <p:sp>
        <p:nvSpPr>
          <p:cNvPr id="20485" name="Rectangle 4"/>
          <p:cNvSpPr>
            <a:spLocks noGrp="1" noChangeArrowheads="1"/>
          </p:cNvSpPr>
          <p:nvPr>
            <p:ph type="title" idx="4294967295"/>
          </p:nvPr>
        </p:nvSpPr>
        <p:spPr bwMode="auto">
          <a:xfrm>
            <a:off x="457200" y="609600"/>
            <a:ext cx="8686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3600" b="1" dirty="0" smtClean="0">
                <a:latin typeface="Arial" charset="0"/>
              </a:rPr>
              <a:t>IPO Table for Calculate Revenue Button</a:t>
            </a:r>
            <a:endParaRPr lang="en-US" sz="4000" dirty="0" smtClean="0"/>
          </a:p>
        </p:txBody>
      </p:sp>
      <p:graphicFrame>
        <p:nvGraphicFramePr>
          <p:cNvPr id="2" name="Table 1"/>
          <p:cNvGraphicFramePr>
            <a:graphicFrameLocks noGrp="1"/>
          </p:cNvGraphicFramePr>
          <p:nvPr>
            <p:extLst>
              <p:ext uri="{D42A27DB-BD31-4B8C-83A1-F6EECF244321}">
                <p14:modId xmlns:p14="http://schemas.microsoft.com/office/powerpoint/2010/main" val="3289753529"/>
              </p:ext>
            </p:extLst>
          </p:nvPr>
        </p:nvGraphicFramePr>
        <p:xfrm>
          <a:off x="533400" y="2133600"/>
          <a:ext cx="8077200" cy="1559560"/>
        </p:xfrm>
        <a:graphic>
          <a:graphicData uri="http://schemas.openxmlformats.org/drawingml/2006/table">
            <a:tbl>
              <a:tblPr firstRow="1" bandRow="1">
                <a:tableStyleId>{E8B1032C-EA38-4F05-BA0D-38AFFFC7BED3}</a:tableStyleId>
              </a:tblPr>
              <a:tblGrid>
                <a:gridCol w="1752600"/>
                <a:gridCol w="4495800"/>
                <a:gridCol w="1828800"/>
              </a:tblGrid>
              <a:tr h="370840">
                <a:tc>
                  <a:txBody>
                    <a:bodyPr/>
                    <a:lstStyle/>
                    <a:p>
                      <a:r>
                        <a:rPr lang="en-US" dirty="0" smtClean="0"/>
                        <a:t>Input</a:t>
                      </a:r>
                      <a:endParaRPr lang="en-US" dirty="0"/>
                    </a:p>
                  </a:txBody>
                  <a:tcPr/>
                </a:tc>
                <a:tc>
                  <a:txBody>
                    <a:bodyPr/>
                    <a:lstStyle/>
                    <a:p>
                      <a:r>
                        <a:rPr lang="en-US" dirty="0" smtClean="0"/>
                        <a:t>Processing</a:t>
                      </a:r>
                      <a:endParaRPr lang="en-US" dirty="0"/>
                    </a:p>
                  </a:txBody>
                  <a:tcPr/>
                </a:tc>
                <a:tc>
                  <a:txBody>
                    <a:bodyPr/>
                    <a:lstStyle/>
                    <a:p>
                      <a:r>
                        <a:rPr lang="en-US" dirty="0" smtClean="0"/>
                        <a:t>Output</a:t>
                      </a:r>
                      <a:endParaRPr lang="en-US" dirty="0"/>
                    </a:p>
                  </a:txBody>
                  <a:tcPr/>
                </a:tc>
              </a:tr>
              <a:tr h="370840">
                <a:tc>
                  <a:txBody>
                    <a:bodyPr/>
                    <a:lstStyle/>
                    <a:p>
                      <a:r>
                        <a:rPr lang="en-US" dirty="0" smtClean="0"/>
                        <a:t>Unit Price</a:t>
                      </a:r>
                    </a:p>
                    <a:p>
                      <a:endParaRPr lang="en-US" dirty="0" smtClean="0"/>
                    </a:p>
                    <a:p>
                      <a:r>
                        <a:rPr lang="en-US" dirty="0" smtClean="0"/>
                        <a:t>Quantity Sold</a:t>
                      </a:r>
                    </a:p>
                    <a:p>
                      <a:endParaRPr lang="en-US" dirty="0"/>
                    </a:p>
                  </a:txBody>
                  <a:tcPr/>
                </a:tc>
                <a:tc>
                  <a:txBody>
                    <a:bodyPr/>
                    <a:lstStyle/>
                    <a:p>
                      <a:r>
                        <a:rPr lang="en-US" baseline="0" dirty="0" smtClean="0"/>
                        <a:t> revenue = </a:t>
                      </a:r>
                      <a:r>
                        <a:rPr lang="en-US" baseline="0" dirty="0" err="1" smtClean="0"/>
                        <a:t>unitPrice</a:t>
                      </a:r>
                      <a:r>
                        <a:rPr lang="en-US" baseline="0" dirty="0" smtClean="0"/>
                        <a:t>  X </a:t>
                      </a:r>
                      <a:r>
                        <a:rPr lang="en-US" baseline="0" dirty="0" err="1" smtClean="0"/>
                        <a:t>quantitySold</a:t>
                      </a:r>
                      <a:endParaRPr lang="en-US" baseline="0" dirty="0" smtClean="0"/>
                    </a:p>
                  </a:txBody>
                  <a:tcPr/>
                </a:tc>
                <a:tc>
                  <a:txBody>
                    <a:bodyPr/>
                    <a:lstStyle/>
                    <a:p>
                      <a:r>
                        <a:rPr lang="en-US" dirty="0" smtClean="0"/>
                        <a:t>Revenue</a:t>
                      </a:r>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6CEC74D6-97C0-4981-93BF-AF032E776B62}" type="slidenum">
              <a:rPr lang="en-US" sz="1000"/>
              <a:pPr eaLnBrk="1" hangingPunct="1"/>
              <a:t>4</a:t>
            </a:fld>
            <a:endParaRPr lang="en-US" sz="1000"/>
          </a:p>
        </p:txBody>
      </p:sp>
      <p:sp>
        <p:nvSpPr>
          <p:cNvPr id="6149" name="Rectangle 4"/>
          <p:cNvSpPr>
            <a:spLocks noGrp="1" noChangeArrowheads="1"/>
          </p:cNvSpPr>
          <p:nvPr>
            <p:ph type="title" idx="4294967295"/>
          </p:nvPr>
        </p:nvSpPr>
        <p:spPr bwMode="auto">
          <a:xfrm>
            <a:off x="1600200" y="304800"/>
            <a:ext cx="7543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b="1" smtClean="0">
                <a:latin typeface="Arial" charset="0"/>
              </a:rPr>
              <a:t>Computer Operations</a:t>
            </a:r>
            <a:br>
              <a:rPr lang="en-US" b="1" smtClean="0">
                <a:latin typeface="Arial" charset="0"/>
              </a:rPr>
            </a:br>
            <a:endParaRPr lang="en-US" smtClean="0"/>
          </a:p>
        </p:txBody>
      </p:sp>
      <p:pic>
        <p:nvPicPr>
          <p:cNvPr id="6148"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81200"/>
            <a:ext cx="7543800"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DB4805B8-5DD6-4570-8417-706E5DA8D877}" type="slidenum">
              <a:rPr lang="en-US" sz="1000"/>
              <a:pPr eaLnBrk="1" hangingPunct="1"/>
              <a:t>40</a:t>
            </a:fld>
            <a:endParaRPr lang="en-US" sz="1000"/>
          </a:p>
        </p:txBody>
      </p:sp>
      <p:sp>
        <p:nvSpPr>
          <p:cNvPr id="21508" name="Rectangle 4"/>
          <p:cNvSpPr>
            <a:spLocks noGrp="1" noChangeArrowheads="1"/>
          </p:cNvSpPr>
          <p:nvPr>
            <p:ph type="title" idx="4294967295"/>
          </p:nvPr>
        </p:nvSpPr>
        <p:spPr bwMode="auto">
          <a:xfrm>
            <a:off x="1600200" y="0"/>
            <a:ext cx="7543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dirty="0" smtClean="0">
                <a:latin typeface="Arial" charset="0"/>
              </a:rPr>
              <a:t>Using </a:t>
            </a:r>
            <a:r>
              <a:rPr lang="en-US" b="1" dirty="0" err="1" smtClean="0">
                <a:latin typeface="Arial" charset="0"/>
              </a:rPr>
              <a:t>Pseudocode</a:t>
            </a:r>
            <a:endParaRPr lang="en-US" b="1" dirty="0" smtClean="0">
              <a:latin typeface="Arial" charset="0"/>
            </a:endParaRPr>
          </a:p>
        </p:txBody>
      </p:sp>
      <p:sp>
        <p:nvSpPr>
          <p:cNvPr id="21509" name="Rectangle 5"/>
          <p:cNvSpPr>
            <a:spLocks noGrp="1" noChangeArrowheads="1"/>
          </p:cNvSpPr>
          <p:nvPr>
            <p:ph type="body" idx="4294967295"/>
          </p:nvPr>
        </p:nvSpPr>
        <p:spPr bwMode="auto">
          <a:xfrm>
            <a:off x="228600" y="1066800"/>
            <a:ext cx="8534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lnSpc>
                <a:spcPct val="90000"/>
              </a:lnSpc>
            </a:pPr>
            <a:r>
              <a:rPr lang="en-US" sz="2800" dirty="0" smtClean="0">
                <a:latin typeface="Arial" charset="0"/>
              </a:rPr>
              <a:t>An important part of the developing the logic for action objects is generating corresponding </a:t>
            </a:r>
            <a:r>
              <a:rPr lang="en-US" sz="2800" dirty="0" err="1" smtClean="0">
                <a:latin typeface="Arial" charset="0"/>
              </a:rPr>
              <a:t>pseudocode</a:t>
            </a:r>
            <a:r>
              <a:rPr lang="en-US" sz="2800" dirty="0" smtClean="0">
                <a:latin typeface="Arial" charset="0"/>
              </a:rPr>
              <a:t>.</a:t>
            </a:r>
          </a:p>
          <a:p>
            <a:pPr eaLnBrk="1" hangingPunct="1">
              <a:lnSpc>
                <a:spcPct val="90000"/>
              </a:lnSpc>
            </a:pPr>
            <a:r>
              <a:rPr lang="en-US" sz="2800" b="1" dirty="0" err="1" smtClean="0">
                <a:latin typeface="Arial" charset="0"/>
              </a:rPr>
              <a:t>Pseudocode</a:t>
            </a:r>
            <a:r>
              <a:rPr lang="en-US" sz="2800" dirty="0" smtClean="0">
                <a:latin typeface="Arial" charset="0"/>
              </a:rPr>
              <a:t> involves actually writing a program in English rather than in a computer language.</a:t>
            </a:r>
          </a:p>
          <a:p>
            <a:pPr eaLnBrk="1" hangingPunct="1">
              <a:lnSpc>
                <a:spcPct val="90000"/>
              </a:lnSpc>
            </a:pPr>
            <a:r>
              <a:rPr lang="en-US" sz="2800" dirty="0" smtClean="0">
                <a:latin typeface="Arial" charset="0"/>
              </a:rPr>
              <a:t>When the actual computer program is written, the </a:t>
            </a:r>
            <a:r>
              <a:rPr lang="en-US" sz="2800" dirty="0" err="1" smtClean="0">
                <a:latin typeface="Arial" charset="0"/>
              </a:rPr>
              <a:t>pseudocode</a:t>
            </a:r>
            <a:r>
              <a:rPr lang="en-US" sz="2800" dirty="0" smtClean="0">
                <a:latin typeface="Arial" charset="0"/>
              </a:rPr>
              <a:t> is translated into computer language.</a:t>
            </a:r>
          </a:p>
          <a:p>
            <a:pPr eaLnBrk="1" hangingPunct="1">
              <a:lnSpc>
                <a:spcPct val="90000"/>
              </a:lnSpc>
            </a:pPr>
            <a:r>
              <a:rPr lang="en-US" sz="2800" dirty="0" smtClean="0">
                <a:latin typeface="Arial" charset="0"/>
              </a:rPr>
              <a:t>A </a:t>
            </a:r>
            <a:r>
              <a:rPr lang="en-US" sz="2800" dirty="0" err="1" smtClean="0">
                <a:latin typeface="Arial" charset="0"/>
              </a:rPr>
              <a:t>pseudocode</a:t>
            </a:r>
            <a:r>
              <a:rPr lang="en-US" sz="2800" dirty="0" smtClean="0">
                <a:latin typeface="Arial" charset="0"/>
              </a:rPr>
              <a:t> program is useful for two reasons:</a:t>
            </a:r>
          </a:p>
          <a:p>
            <a:pPr lvl="1" eaLnBrk="1" hangingPunct="1">
              <a:lnSpc>
                <a:spcPct val="90000"/>
              </a:lnSpc>
            </a:pPr>
            <a:r>
              <a:rPr lang="en-US" sz="2800" dirty="0" smtClean="0">
                <a:latin typeface="Arial" charset="0"/>
              </a:rPr>
              <a:t>The programmer may use it to structure the algorithm's logic in writing.</a:t>
            </a:r>
          </a:p>
          <a:p>
            <a:pPr lvl="1" eaLnBrk="1" hangingPunct="1">
              <a:lnSpc>
                <a:spcPct val="90000"/>
              </a:lnSpc>
            </a:pPr>
            <a:r>
              <a:rPr lang="en-US" sz="2800" dirty="0" smtClean="0">
                <a:latin typeface="Arial" charset="0"/>
              </a:rPr>
              <a:t>It provides a relatively direct  link between the algorithm and the computer program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AE5808CB-C158-4147-ADA5-534D6A35FE92}" type="slidenum">
              <a:rPr lang="en-US" sz="1000"/>
              <a:pPr eaLnBrk="1" hangingPunct="1"/>
              <a:t>41</a:t>
            </a:fld>
            <a:endParaRPr lang="en-US" sz="1000"/>
          </a:p>
        </p:txBody>
      </p:sp>
      <p:sp>
        <p:nvSpPr>
          <p:cNvPr id="22532" name="Rectangle 4"/>
          <p:cNvSpPr>
            <a:spLocks noGrp="1" noChangeArrowheads="1"/>
          </p:cNvSpPr>
          <p:nvPr>
            <p:ph type="title" idx="4294967295"/>
          </p:nvPr>
        </p:nvSpPr>
        <p:spPr bwMode="auto">
          <a:xfrm>
            <a:off x="270164" y="13855"/>
            <a:ext cx="8839200" cy="90054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3600" b="1" dirty="0" err="1" smtClean="0">
                <a:latin typeface="Arial" charset="0"/>
              </a:rPr>
              <a:t>Pseudocode</a:t>
            </a:r>
            <a:r>
              <a:rPr lang="en-US" sz="3600" b="1" dirty="0" smtClean="0">
                <a:latin typeface="Arial" charset="0"/>
              </a:rPr>
              <a:t> for Calculate Revenue Button</a:t>
            </a:r>
          </a:p>
        </p:txBody>
      </p:sp>
      <p:sp>
        <p:nvSpPr>
          <p:cNvPr id="22533" name="Rectangle 5"/>
          <p:cNvSpPr>
            <a:spLocks noGrp="1" noChangeArrowheads="1"/>
          </p:cNvSpPr>
          <p:nvPr>
            <p:ph type="body" idx="4294967295"/>
          </p:nvPr>
        </p:nvSpPr>
        <p:spPr bwMode="auto">
          <a:xfrm>
            <a:off x="1066800" y="1143000"/>
            <a:ext cx="7543800" cy="2514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buFontTx/>
              <a:buNone/>
            </a:pPr>
            <a:r>
              <a:rPr lang="en-US" sz="2400" dirty="0" smtClean="0">
                <a:latin typeface="Arial" charset="0"/>
              </a:rPr>
              <a:t>Begin procedure</a:t>
            </a:r>
          </a:p>
          <a:p>
            <a:pPr>
              <a:buNone/>
            </a:pPr>
            <a:r>
              <a:rPr lang="en-US" sz="2400" dirty="0" smtClean="0">
                <a:latin typeface="Arial" charset="0"/>
              </a:rPr>
              <a:t>	Input </a:t>
            </a:r>
            <a:r>
              <a:rPr lang="en-US" sz="2400" dirty="0">
                <a:latin typeface="Arial" charset="0"/>
              </a:rPr>
              <a:t>Selling Price </a:t>
            </a:r>
            <a:endParaRPr lang="en-US" sz="2400" dirty="0" smtClean="0">
              <a:latin typeface="Arial" charset="0"/>
            </a:endParaRPr>
          </a:p>
          <a:p>
            <a:pPr>
              <a:buNone/>
            </a:pPr>
            <a:r>
              <a:rPr lang="en-US" sz="2400" dirty="0">
                <a:latin typeface="Arial" charset="0"/>
              </a:rPr>
              <a:t> </a:t>
            </a:r>
            <a:r>
              <a:rPr lang="en-US" sz="2400" dirty="0" smtClean="0">
                <a:latin typeface="Arial" charset="0"/>
              </a:rPr>
              <a:t>  Input Quantity Sold</a:t>
            </a:r>
          </a:p>
          <a:p>
            <a:pPr>
              <a:buNone/>
            </a:pPr>
            <a:r>
              <a:rPr lang="en-US" sz="2400" dirty="0" smtClean="0">
                <a:latin typeface="Arial" charset="0"/>
              </a:rPr>
              <a:t>	Revenue </a:t>
            </a:r>
            <a:r>
              <a:rPr lang="en-US" sz="2400" dirty="0">
                <a:latin typeface="Arial" charset="0"/>
              </a:rPr>
              <a:t>= </a:t>
            </a:r>
            <a:r>
              <a:rPr lang="en-US" sz="2400" dirty="0" smtClean="0">
                <a:latin typeface="Arial" charset="0"/>
              </a:rPr>
              <a:t>Selling Price </a:t>
            </a:r>
            <a:r>
              <a:rPr lang="en-US" sz="2400" dirty="0">
                <a:latin typeface="Arial" charset="0"/>
              </a:rPr>
              <a:t>x </a:t>
            </a:r>
            <a:r>
              <a:rPr lang="en-US" sz="2400" dirty="0" smtClean="0">
                <a:latin typeface="Arial" charset="0"/>
              </a:rPr>
              <a:t>Quantity Sold</a:t>
            </a:r>
            <a:endParaRPr lang="en-US" sz="2400" dirty="0">
              <a:latin typeface="Arial" charset="0"/>
            </a:endParaRPr>
          </a:p>
          <a:p>
            <a:pPr>
              <a:buNone/>
            </a:pPr>
            <a:r>
              <a:rPr lang="en-US" sz="2400" dirty="0">
                <a:latin typeface="Arial" charset="0"/>
              </a:rPr>
              <a:t>	</a:t>
            </a:r>
            <a:r>
              <a:rPr lang="en-US" sz="2400" dirty="0" smtClean="0">
                <a:latin typeface="Arial" charset="0"/>
              </a:rPr>
              <a:t>Output Revenue</a:t>
            </a:r>
            <a:endParaRPr lang="en-US" sz="2400" dirty="0">
              <a:latin typeface="Arial" charset="0"/>
            </a:endParaRPr>
          </a:p>
          <a:p>
            <a:pPr eaLnBrk="1" hangingPunct="1">
              <a:buFontTx/>
              <a:buNone/>
            </a:pPr>
            <a:endParaRPr lang="en-US" sz="2400" dirty="0" smtClean="0">
              <a:latin typeface="Arial" charset="0"/>
            </a:endParaRPr>
          </a:p>
          <a:p>
            <a:pPr eaLnBrk="1" hangingPunct="1">
              <a:buFontTx/>
              <a:buNone/>
            </a:pPr>
            <a:r>
              <a:rPr lang="en-US" sz="2400" dirty="0" smtClean="0">
                <a:latin typeface="Arial" charset="0"/>
              </a:rPr>
              <a:t>End procedure</a:t>
            </a:r>
            <a:endParaRPr lang="en-US" sz="2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9B0928AF-763B-4BAA-A2A1-D23DB9E0227A}" type="slidenum">
              <a:rPr lang="en-US" sz="1000"/>
              <a:pPr eaLnBrk="1" hangingPunct="1"/>
              <a:t>42</a:t>
            </a:fld>
            <a:endParaRPr lang="en-US" sz="1000"/>
          </a:p>
        </p:txBody>
      </p:sp>
      <p:sp>
        <p:nvSpPr>
          <p:cNvPr id="23556" name="Rectangle 4"/>
          <p:cNvSpPr>
            <a:spLocks noGrp="1" noChangeArrowheads="1"/>
          </p:cNvSpPr>
          <p:nvPr>
            <p:ph type="title" idx="4294967295"/>
          </p:nvPr>
        </p:nvSpPr>
        <p:spPr bwMode="auto">
          <a:xfrm>
            <a:off x="0" y="152400"/>
            <a:ext cx="91440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2800" b="1" dirty="0" smtClean="0">
                <a:latin typeface="Arial" charset="0"/>
              </a:rPr>
              <a:t>Steps Three and Four</a:t>
            </a:r>
            <a:r>
              <a:rPr lang="en-US" sz="2800" b="1" dirty="0" smtClean="0">
                <a:latin typeface="Arial" charset="0"/>
              </a:rPr>
              <a:t>: Write </a:t>
            </a:r>
            <a:r>
              <a:rPr lang="en-US" sz="2800" b="1" dirty="0" smtClean="0">
                <a:latin typeface="Arial" charset="0"/>
              </a:rPr>
              <a:t>Code and </a:t>
            </a:r>
            <a:r>
              <a:rPr lang="en-US" sz="2800" b="1" dirty="0" smtClean="0">
                <a:latin typeface="Arial" charset="0"/>
              </a:rPr>
              <a:t>Test </a:t>
            </a:r>
            <a:r>
              <a:rPr lang="en-US" sz="2800" b="1" dirty="0" smtClean="0">
                <a:latin typeface="Arial" charset="0"/>
              </a:rPr>
              <a:t>Code</a:t>
            </a:r>
            <a:endParaRPr lang="en-US" sz="2800" b="1" dirty="0" smtClean="0">
              <a:latin typeface="Arial" charset="0"/>
            </a:endParaRPr>
          </a:p>
        </p:txBody>
      </p:sp>
      <p:sp>
        <p:nvSpPr>
          <p:cNvPr id="23557" name="Rectangle 5"/>
          <p:cNvSpPr>
            <a:spLocks noGrp="1" noChangeArrowheads="1"/>
          </p:cNvSpPr>
          <p:nvPr>
            <p:ph type="body" idx="4294967295"/>
          </p:nvPr>
        </p:nvSpPr>
        <p:spPr bwMode="auto">
          <a:xfrm>
            <a:off x="304800" y="1219200"/>
            <a:ext cx="8610600" cy="4648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sz="2400" dirty="0" smtClean="0">
                <a:latin typeface="Arial" charset="0"/>
              </a:rPr>
              <a:t>Once you learn the vocabulary and syntax of a language, you should be able to convert the logic embodied in the </a:t>
            </a:r>
            <a:r>
              <a:rPr lang="en-US" sz="2400" dirty="0" err="1" smtClean="0">
                <a:latin typeface="Arial" charset="0"/>
              </a:rPr>
              <a:t>pseudocode</a:t>
            </a:r>
            <a:r>
              <a:rPr lang="en-US" sz="2400" dirty="0" smtClean="0">
                <a:latin typeface="Arial" charset="0"/>
              </a:rPr>
              <a:t> into a computer language. In our case, we use VBA.</a:t>
            </a:r>
          </a:p>
          <a:p>
            <a:pPr eaLnBrk="1" hangingPunct="1">
              <a:lnSpc>
                <a:spcPct val="90000"/>
              </a:lnSpc>
            </a:pPr>
            <a:r>
              <a:rPr lang="en-US" sz="2400" dirty="0" smtClean="0">
                <a:latin typeface="Arial" charset="0"/>
              </a:rPr>
              <a:t>You need to test the code for each action object as they are created.</a:t>
            </a:r>
          </a:p>
          <a:p>
            <a:pPr eaLnBrk="1" hangingPunct="1">
              <a:lnSpc>
                <a:spcPct val="90000"/>
              </a:lnSpc>
            </a:pPr>
            <a:r>
              <a:rPr lang="en-US" sz="2400" dirty="0" smtClean="0">
                <a:latin typeface="Arial" charset="0"/>
              </a:rPr>
              <a:t>Once the object code is written, the programmer must test and correct  it. This stage is referred to as</a:t>
            </a:r>
            <a:r>
              <a:rPr lang="en-US" sz="2400" dirty="0" smtClean="0">
                <a:solidFill>
                  <a:schemeClr val="tx2"/>
                </a:solidFill>
                <a:latin typeface="Arial" charset="0"/>
              </a:rPr>
              <a:t> debugging</a:t>
            </a:r>
            <a:r>
              <a:rPr lang="en-US" sz="2400" dirty="0" smtClean="0">
                <a:latin typeface="Arial" charset="0"/>
              </a:rPr>
              <a:t>, since it involves removing </a:t>
            </a:r>
            <a:r>
              <a:rPr lang="en-US" sz="2400" dirty="0" smtClean="0">
                <a:solidFill>
                  <a:schemeClr val="tx2"/>
                </a:solidFill>
                <a:latin typeface="Arial" charset="0"/>
              </a:rPr>
              <a:t>"bugs"</a:t>
            </a:r>
            <a:r>
              <a:rPr lang="en-US" sz="2400" dirty="0" smtClean="0">
                <a:latin typeface="Arial" charset="0"/>
              </a:rPr>
              <a:t>.</a:t>
            </a:r>
          </a:p>
          <a:p>
            <a:pPr eaLnBrk="1" hangingPunct="1">
              <a:lnSpc>
                <a:spcPct val="90000"/>
              </a:lnSpc>
            </a:pPr>
            <a:r>
              <a:rPr lang="en-US" sz="2400" dirty="0" smtClean="0">
                <a:latin typeface="Arial" charset="0"/>
              </a:rPr>
              <a:t>Use test data for which you know the correct answer to test the object code.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BA15C63A-DB12-4678-806C-90BA9B1975B5}" type="slidenum">
              <a:rPr lang="en-US" sz="1000"/>
              <a:pPr eaLnBrk="1" hangingPunct="1"/>
              <a:t>43</a:t>
            </a:fld>
            <a:endParaRPr lang="en-US" sz="1000"/>
          </a:p>
        </p:txBody>
      </p:sp>
      <p:sp>
        <p:nvSpPr>
          <p:cNvPr id="24581" name="Rectangle 4"/>
          <p:cNvSpPr>
            <a:spLocks noGrp="1" noChangeArrowheads="1"/>
          </p:cNvSpPr>
          <p:nvPr>
            <p:ph type="title" idx="4294967295"/>
          </p:nvPr>
        </p:nvSpPr>
        <p:spPr bwMode="auto">
          <a:xfrm>
            <a:off x="228600" y="96981"/>
            <a:ext cx="8915400" cy="6650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2800" b="1" dirty="0" smtClean="0">
                <a:latin typeface="Arial" charset="0"/>
              </a:rPr>
              <a:t>VBA Code for Calculate Revenue Button</a:t>
            </a:r>
            <a:endParaRPr lang="en-US" sz="3200" dirty="0" smtClean="0"/>
          </a:p>
        </p:txBody>
      </p:sp>
      <p:sp>
        <p:nvSpPr>
          <p:cNvPr id="24580" name="Rectangle 3"/>
          <p:cNvSpPr>
            <a:spLocks noChangeArrowheads="1"/>
          </p:cNvSpPr>
          <p:nvPr/>
        </p:nvSpPr>
        <p:spPr bwMode="auto">
          <a:xfrm>
            <a:off x="-9832" y="838200"/>
            <a:ext cx="930332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tabLst>
                <a:tab pos="342900" algn="l"/>
                <a:tab pos="684213" algn="l"/>
              </a:tabLst>
            </a:pPr>
            <a:endParaRPr lang="en-US" sz="1100" b="1" dirty="0">
              <a:latin typeface="Courier New" pitchFamily="49" charset="0"/>
            </a:endParaRPr>
          </a:p>
          <a:p>
            <a:pPr>
              <a:spcBef>
                <a:spcPct val="20000"/>
              </a:spcBef>
              <a:tabLst>
                <a:tab pos="342900" algn="l"/>
                <a:tab pos="684213" algn="l"/>
              </a:tabLst>
            </a:pPr>
            <a:r>
              <a:rPr lang="en-US" sz="1600" b="1" dirty="0">
                <a:latin typeface="Courier New" pitchFamily="49" charset="0"/>
              </a:rPr>
              <a:t>Sub </a:t>
            </a:r>
            <a:r>
              <a:rPr lang="en-US" sz="1600" b="1" dirty="0" err="1">
                <a:latin typeface="Courier New" pitchFamily="49" charset="0"/>
              </a:rPr>
              <a:t>CalculateRevenue</a:t>
            </a:r>
            <a:r>
              <a:rPr lang="en-US" sz="1600" b="1" dirty="0">
                <a:latin typeface="Courier New" pitchFamily="49" charset="0"/>
              </a:rPr>
              <a:t>()</a:t>
            </a:r>
          </a:p>
          <a:p>
            <a:pPr>
              <a:spcBef>
                <a:spcPct val="20000"/>
              </a:spcBef>
              <a:tabLst>
                <a:tab pos="342900" algn="l"/>
                <a:tab pos="684213" algn="l"/>
              </a:tabLst>
            </a:pPr>
            <a:r>
              <a:rPr lang="en-US" sz="1600" b="1" dirty="0">
                <a:latin typeface="Courier New" pitchFamily="49" charset="0"/>
              </a:rPr>
              <a:t>    Dim </a:t>
            </a:r>
            <a:r>
              <a:rPr lang="en-US" sz="1600" b="1" dirty="0" err="1">
                <a:latin typeface="Courier New" pitchFamily="49" charset="0"/>
              </a:rPr>
              <a:t>unitPrice</a:t>
            </a:r>
            <a:r>
              <a:rPr lang="en-US" sz="1600" b="1" dirty="0">
                <a:latin typeface="Courier New" pitchFamily="49" charset="0"/>
              </a:rPr>
              <a:t> As Currency</a:t>
            </a:r>
          </a:p>
          <a:p>
            <a:pPr>
              <a:spcBef>
                <a:spcPct val="20000"/>
              </a:spcBef>
              <a:tabLst>
                <a:tab pos="342900" algn="l"/>
                <a:tab pos="684213" algn="l"/>
              </a:tabLst>
            </a:pPr>
            <a:r>
              <a:rPr lang="en-US" sz="1600" b="1" dirty="0">
                <a:latin typeface="Courier New" pitchFamily="49" charset="0"/>
              </a:rPr>
              <a:t>    Dim </a:t>
            </a:r>
            <a:r>
              <a:rPr lang="en-US" sz="1600" b="1" dirty="0" err="1">
                <a:latin typeface="Courier New" pitchFamily="49" charset="0"/>
              </a:rPr>
              <a:t>quantitySold</a:t>
            </a:r>
            <a:r>
              <a:rPr lang="en-US" sz="1600" b="1" dirty="0">
                <a:latin typeface="Courier New" pitchFamily="49" charset="0"/>
              </a:rPr>
              <a:t> As Integer</a:t>
            </a:r>
          </a:p>
          <a:p>
            <a:pPr>
              <a:spcBef>
                <a:spcPct val="20000"/>
              </a:spcBef>
              <a:tabLst>
                <a:tab pos="342900" algn="l"/>
                <a:tab pos="684213" algn="l"/>
              </a:tabLst>
            </a:pPr>
            <a:r>
              <a:rPr lang="en-US" sz="1600" b="1" dirty="0">
                <a:latin typeface="Courier New" pitchFamily="49" charset="0"/>
              </a:rPr>
              <a:t>    Dim revenue As Currency</a:t>
            </a:r>
          </a:p>
          <a:p>
            <a:pPr>
              <a:spcBef>
                <a:spcPct val="20000"/>
              </a:spcBef>
              <a:tabLst>
                <a:tab pos="342900" algn="l"/>
                <a:tab pos="684213" algn="l"/>
              </a:tabLst>
            </a:pPr>
            <a:r>
              <a:rPr lang="en-US" sz="1600" b="1" dirty="0">
                <a:latin typeface="Courier New" pitchFamily="49" charset="0"/>
              </a:rPr>
              <a:t>    </a:t>
            </a:r>
          </a:p>
          <a:p>
            <a:pPr>
              <a:spcBef>
                <a:spcPct val="20000"/>
              </a:spcBef>
              <a:tabLst>
                <a:tab pos="342900" algn="l"/>
                <a:tab pos="684213" algn="l"/>
              </a:tabLst>
            </a:pPr>
            <a:r>
              <a:rPr lang="en-US" sz="1600" b="1" dirty="0">
                <a:latin typeface="Courier New" pitchFamily="49" charset="0"/>
              </a:rPr>
              <a:t>    ' Get the user's inputs, then calculate revenue.</a:t>
            </a:r>
          </a:p>
          <a:p>
            <a:pPr>
              <a:spcBef>
                <a:spcPct val="20000"/>
              </a:spcBef>
              <a:tabLst>
                <a:tab pos="342900" algn="l"/>
                <a:tab pos="684213" algn="l"/>
              </a:tabLst>
            </a:pPr>
            <a:r>
              <a:rPr lang="en-US" sz="1600" b="1" dirty="0">
                <a:latin typeface="Courier New" pitchFamily="49" charset="0"/>
              </a:rPr>
              <a:t>    </a:t>
            </a:r>
            <a:r>
              <a:rPr lang="en-US" sz="1600" b="1" dirty="0" err="1">
                <a:latin typeface="Courier New" pitchFamily="49" charset="0"/>
              </a:rPr>
              <a:t>unitPrice</a:t>
            </a:r>
            <a:r>
              <a:rPr lang="en-US" sz="1600" b="1" dirty="0">
                <a:latin typeface="Courier New" pitchFamily="49" charset="0"/>
              </a:rPr>
              <a:t> = </a:t>
            </a:r>
            <a:r>
              <a:rPr lang="en-US" sz="1600" b="1" dirty="0" err="1">
                <a:latin typeface="Courier New" pitchFamily="49" charset="0"/>
              </a:rPr>
              <a:t>InputBox</a:t>
            </a:r>
            <a:r>
              <a:rPr lang="en-US" sz="1600" b="1" dirty="0">
                <a:latin typeface="Courier New" pitchFamily="49" charset="0"/>
              </a:rPr>
              <a:t>("Enter the unit selling price.", "Selling price")</a:t>
            </a:r>
          </a:p>
          <a:p>
            <a:pPr>
              <a:spcBef>
                <a:spcPct val="20000"/>
              </a:spcBef>
              <a:tabLst>
                <a:tab pos="342900" algn="l"/>
                <a:tab pos="684213" algn="l"/>
              </a:tabLst>
            </a:pPr>
            <a:r>
              <a:rPr lang="en-US" sz="1600" b="1" dirty="0">
                <a:latin typeface="Courier New" pitchFamily="49" charset="0"/>
              </a:rPr>
              <a:t>    </a:t>
            </a:r>
            <a:r>
              <a:rPr lang="en-US" sz="1600" b="1" dirty="0" err="1">
                <a:latin typeface="Courier New" pitchFamily="49" charset="0"/>
              </a:rPr>
              <a:t>quantitySold</a:t>
            </a:r>
            <a:r>
              <a:rPr lang="en-US" sz="1600" b="1" dirty="0">
                <a:latin typeface="Courier New" pitchFamily="49" charset="0"/>
              </a:rPr>
              <a:t> = </a:t>
            </a:r>
            <a:r>
              <a:rPr lang="en-US" sz="1600" b="1" dirty="0" err="1">
                <a:latin typeface="Courier New" pitchFamily="49" charset="0"/>
              </a:rPr>
              <a:t>InputBox</a:t>
            </a:r>
            <a:r>
              <a:rPr lang="en-US" sz="1600" b="1" dirty="0">
                <a:latin typeface="Courier New" pitchFamily="49" charset="0"/>
              </a:rPr>
              <a:t>("Enter the number of units sold.", "Units sold")</a:t>
            </a:r>
          </a:p>
          <a:p>
            <a:pPr>
              <a:spcBef>
                <a:spcPct val="20000"/>
              </a:spcBef>
              <a:tabLst>
                <a:tab pos="342900" algn="l"/>
                <a:tab pos="684213" algn="l"/>
              </a:tabLst>
            </a:pPr>
            <a:r>
              <a:rPr lang="en-US" sz="1600" b="1" dirty="0">
                <a:latin typeface="Courier New" pitchFamily="49" charset="0"/>
              </a:rPr>
              <a:t>    revenue = </a:t>
            </a:r>
            <a:r>
              <a:rPr lang="en-US" sz="1600" b="1" dirty="0" err="1">
                <a:latin typeface="Courier New" pitchFamily="49" charset="0"/>
              </a:rPr>
              <a:t>unitPrice</a:t>
            </a:r>
            <a:r>
              <a:rPr lang="en-US" sz="1600" b="1" dirty="0">
                <a:latin typeface="Courier New" pitchFamily="49" charset="0"/>
              </a:rPr>
              <a:t> * </a:t>
            </a:r>
            <a:r>
              <a:rPr lang="en-US" sz="1600" b="1" dirty="0" err="1">
                <a:latin typeface="Courier New" pitchFamily="49" charset="0"/>
              </a:rPr>
              <a:t>quantitySold</a:t>
            </a:r>
            <a:endParaRPr lang="en-US" sz="1600" b="1" dirty="0">
              <a:latin typeface="Courier New" pitchFamily="49" charset="0"/>
            </a:endParaRPr>
          </a:p>
          <a:p>
            <a:pPr>
              <a:spcBef>
                <a:spcPct val="20000"/>
              </a:spcBef>
              <a:tabLst>
                <a:tab pos="342900" algn="l"/>
                <a:tab pos="684213" algn="l"/>
              </a:tabLst>
            </a:pPr>
            <a:r>
              <a:rPr lang="en-US" sz="1600" b="1" dirty="0">
                <a:latin typeface="Courier New" pitchFamily="49" charset="0"/>
              </a:rPr>
              <a:t>    </a:t>
            </a:r>
          </a:p>
          <a:p>
            <a:pPr>
              <a:spcBef>
                <a:spcPct val="20000"/>
              </a:spcBef>
              <a:tabLst>
                <a:tab pos="342900" algn="l"/>
                <a:tab pos="684213" algn="l"/>
              </a:tabLst>
            </a:pPr>
            <a:r>
              <a:rPr lang="en-US" sz="1600" b="1" dirty="0">
                <a:latin typeface="Courier New" pitchFamily="49" charset="0"/>
              </a:rPr>
              <a:t>    ' Report the results.</a:t>
            </a:r>
          </a:p>
          <a:p>
            <a:pPr>
              <a:spcBef>
                <a:spcPct val="20000"/>
              </a:spcBef>
              <a:tabLst>
                <a:tab pos="342900" algn="l"/>
                <a:tab pos="684213" algn="l"/>
              </a:tabLst>
            </a:pPr>
            <a:r>
              <a:rPr lang="en-US" sz="1600" b="1" dirty="0">
                <a:latin typeface="Courier New" pitchFamily="49" charset="0"/>
              </a:rPr>
              <a:t>    </a:t>
            </a:r>
            <a:r>
              <a:rPr lang="en-US" sz="1600" b="1" dirty="0" err="1">
                <a:latin typeface="Courier New" pitchFamily="49" charset="0"/>
              </a:rPr>
              <a:t>MsgBox</a:t>
            </a:r>
            <a:r>
              <a:rPr lang="en-US" sz="1600" b="1" dirty="0">
                <a:latin typeface="Courier New" pitchFamily="49" charset="0"/>
              </a:rPr>
              <a:t> "The revenue from this product was " &amp; Format(revenue, "$#,##0") _</a:t>
            </a:r>
          </a:p>
          <a:p>
            <a:pPr>
              <a:spcBef>
                <a:spcPct val="20000"/>
              </a:spcBef>
              <a:tabLst>
                <a:tab pos="342900" algn="l"/>
                <a:tab pos="684213" algn="l"/>
              </a:tabLst>
            </a:pPr>
            <a:r>
              <a:rPr lang="en-US" sz="1600" b="1" dirty="0">
                <a:latin typeface="Courier New" pitchFamily="49" charset="0"/>
              </a:rPr>
              <a:t>        &amp; ".", </a:t>
            </a:r>
            <a:r>
              <a:rPr lang="en-US" sz="1600" b="1" dirty="0" err="1">
                <a:latin typeface="Courier New" pitchFamily="49" charset="0"/>
              </a:rPr>
              <a:t>vbInformation</a:t>
            </a:r>
            <a:r>
              <a:rPr lang="en-US" sz="1600" b="1" dirty="0">
                <a:latin typeface="Courier New" pitchFamily="49" charset="0"/>
              </a:rPr>
              <a:t>, "Revenue"</a:t>
            </a:r>
          </a:p>
          <a:p>
            <a:pPr>
              <a:spcBef>
                <a:spcPct val="20000"/>
              </a:spcBef>
              <a:tabLst>
                <a:tab pos="342900" algn="l"/>
                <a:tab pos="684213" algn="l"/>
              </a:tabLst>
            </a:pPr>
            <a:r>
              <a:rPr lang="en-US" sz="1600" b="1" dirty="0">
                <a:latin typeface="Courier New" pitchFamily="49" charset="0"/>
              </a:rPr>
              <a:t>End Sub</a:t>
            </a:r>
            <a:endParaRPr lang="en-US" b="1" dirty="0">
              <a:latin typeface="Courier New" pitchFamily="49" charset="0"/>
            </a:endParaRPr>
          </a:p>
        </p:txBody>
      </p:sp>
    </p:spTree>
    <p:extLst>
      <p:ext uri="{BB962C8B-B14F-4D97-AF65-F5344CB8AC3E}">
        <p14:creationId xmlns:p14="http://schemas.microsoft.com/office/powerpoint/2010/main" val="1972478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9FD8E8A2-E826-4694-B29B-78B33DA1D2C3}" type="slidenum">
              <a:rPr lang="en-US" sz="1000"/>
              <a:pPr eaLnBrk="1" hangingPunct="1"/>
              <a:t>44</a:t>
            </a:fld>
            <a:endParaRPr lang="en-US" sz="1000"/>
          </a:p>
        </p:txBody>
      </p:sp>
      <p:sp>
        <p:nvSpPr>
          <p:cNvPr id="25604" name="Rectangle 4"/>
          <p:cNvSpPr>
            <a:spLocks noGrp="1" noChangeArrowheads="1"/>
          </p:cNvSpPr>
          <p:nvPr>
            <p:ph type="title" idx="4294967295"/>
          </p:nvPr>
        </p:nvSpPr>
        <p:spPr bwMode="auto">
          <a:xfrm>
            <a:off x="457200" y="457200"/>
            <a:ext cx="8686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sz="3600" b="1" dirty="0" smtClean="0">
                <a:latin typeface="Arial" charset="0"/>
              </a:rPr>
              <a:t>Step Five: </a:t>
            </a:r>
            <a:r>
              <a:rPr lang="en-US" sz="3600" b="1" dirty="0" smtClean="0">
                <a:latin typeface="Arial" charset="0"/>
              </a:rPr>
              <a:t>Document and Test </a:t>
            </a:r>
            <a:r>
              <a:rPr lang="en-US" sz="3600" b="1" dirty="0" smtClean="0">
                <a:latin typeface="Arial" charset="0"/>
              </a:rPr>
              <a:t>Overall Project</a:t>
            </a:r>
          </a:p>
        </p:txBody>
      </p:sp>
      <p:sp>
        <p:nvSpPr>
          <p:cNvPr id="25605" name="Rectangle 5"/>
          <p:cNvSpPr>
            <a:spLocks noGrp="1" noChangeArrowheads="1"/>
          </p:cNvSpPr>
          <p:nvPr>
            <p:ph type="body" idx="4294967295"/>
          </p:nvPr>
        </p:nvSpPr>
        <p:spPr bwMode="auto">
          <a:xfrm>
            <a:off x="360218" y="1648691"/>
            <a:ext cx="8021782" cy="421870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2400" dirty="0" smtClean="0">
                <a:latin typeface="Arial" charset="0"/>
              </a:rPr>
              <a:t>Even with extensive testing, some bugs can often be found in most commercial software.</a:t>
            </a:r>
          </a:p>
          <a:p>
            <a:pPr eaLnBrk="1" hangingPunct="1"/>
            <a:r>
              <a:rPr lang="en-US" sz="2400" dirty="0" smtClean="0">
                <a:latin typeface="Arial" charset="0"/>
              </a:rPr>
              <a:t>With computer software, each program instruction must be absolutely correct. Otherwise, the whole program might fail.</a:t>
            </a:r>
          </a:p>
          <a:p>
            <a:pPr eaLnBrk="1" hangingPunct="1"/>
            <a:r>
              <a:rPr lang="en-US" sz="2400" dirty="0" smtClean="0">
                <a:latin typeface="Arial" charset="0"/>
              </a:rPr>
              <a:t>BE SURE to test your program in the actual environment and on the actual data on which it will be used  (just ask </a:t>
            </a:r>
            <a:r>
              <a:rPr lang="en-US" sz="2400" dirty="0" smtClean="0">
                <a:latin typeface="Arial" charset="0"/>
                <a:hlinkClick r:id="rId2"/>
              </a:rPr>
              <a:t>IBM at the Olympics</a:t>
            </a:r>
            <a:r>
              <a:rPr lang="en-US" sz="2400" dirty="0" smtClean="0">
                <a:latin typeface="Arial" charset="0"/>
              </a:rPr>
              <a:t>).</a:t>
            </a: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Analyzing  and Modifying a VBA Program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7795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534400" cy="6553200"/>
          </a:xfrm>
        </p:spPr>
        <p:txBody>
          <a:bodyPr>
            <a:normAutofit fontScale="47500" lnSpcReduction="20000"/>
          </a:bodyPr>
          <a:lstStyle/>
          <a:p>
            <a:r>
              <a:rPr lang="en-US" dirty="0"/>
              <a:t>Sub </a:t>
            </a:r>
            <a:r>
              <a:rPr lang="en-US" dirty="0" err="1"/>
              <a:t>CalculateRevenue</a:t>
            </a:r>
            <a:r>
              <a:rPr lang="en-US" dirty="0"/>
              <a:t>()</a:t>
            </a:r>
          </a:p>
          <a:p>
            <a:r>
              <a:rPr lang="en-US" dirty="0"/>
              <a:t>    Dim </a:t>
            </a:r>
            <a:r>
              <a:rPr lang="en-US" dirty="0" err="1"/>
              <a:t>unitPrice</a:t>
            </a:r>
            <a:r>
              <a:rPr lang="en-US" dirty="0"/>
              <a:t> As Currency</a:t>
            </a:r>
          </a:p>
          <a:p>
            <a:r>
              <a:rPr lang="en-US" dirty="0"/>
              <a:t>    Dim </a:t>
            </a:r>
            <a:r>
              <a:rPr lang="en-US" dirty="0" err="1"/>
              <a:t>quantitySold</a:t>
            </a:r>
            <a:r>
              <a:rPr lang="en-US" dirty="0"/>
              <a:t> As Integer</a:t>
            </a:r>
          </a:p>
          <a:p>
            <a:r>
              <a:rPr lang="en-US" dirty="0"/>
              <a:t>    Dim revenue As Currency</a:t>
            </a:r>
          </a:p>
          <a:p>
            <a:r>
              <a:rPr lang="en-US" dirty="0"/>
              <a:t>    Dim discount</a:t>
            </a:r>
          </a:p>
          <a:p>
            <a:r>
              <a:rPr lang="en-US" dirty="0"/>
              <a:t>    Dim discount2</a:t>
            </a:r>
          </a:p>
          <a:p>
            <a:r>
              <a:rPr lang="en-US" dirty="0"/>
              <a:t>    Dim </a:t>
            </a:r>
            <a:r>
              <a:rPr lang="en-US" dirty="0" err="1"/>
              <a:t>revenueDiscounted</a:t>
            </a:r>
            <a:endParaRPr lang="en-US" dirty="0"/>
          </a:p>
          <a:p>
            <a:r>
              <a:rPr lang="en-US" dirty="0"/>
              <a:t>    </a:t>
            </a:r>
          </a:p>
          <a:p>
            <a:r>
              <a:rPr lang="en-US" dirty="0"/>
              <a:t>    ' Get the user's inputs, then calculate revenue.</a:t>
            </a:r>
          </a:p>
          <a:p>
            <a:r>
              <a:rPr lang="en-US" dirty="0"/>
              <a:t>    </a:t>
            </a:r>
            <a:r>
              <a:rPr lang="en-US" dirty="0" err="1"/>
              <a:t>unitPrice</a:t>
            </a:r>
            <a:r>
              <a:rPr lang="en-US" dirty="0"/>
              <a:t> = </a:t>
            </a:r>
            <a:r>
              <a:rPr lang="en-US" dirty="0" err="1"/>
              <a:t>InputBox</a:t>
            </a:r>
            <a:r>
              <a:rPr lang="en-US" dirty="0"/>
              <a:t>("Enter the unit selling price.", "Selling price")</a:t>
            </a:r>
          </a:p>
          <a:p>
            <a:r>
              <a:rPr lang="en-US" dirty="0"/>
              <a:t>    </a:t>
            </a:r>
            <a:r>
              <a:rPr lang="en-US" dirty="0" err="1"/>
              <a:t>quantitySold</a:t>
            </a:r>
            <a:r>
              <a:rPr lang="en-US" dirty="0"/>
              <a:t> = </a:t>
            </a:r>
            <a:r>
              <a:rPr lang="en-US" dirty="0" err="1"/>
              <a:t>InputBox</a:t>
            </a:r>
            <a:r>
              <a:rPr lang="en-US" dirty="0"/>
              <a:t>("Enter the number of units sold.", "Units sold")</a:t>
            </a:r>
          </a:p>
          <a:p>
            <a:r>
              <a:rPr lang="en-US" dirty="0"/>
              <a:t>    revenue = </a:t>
            </a:r>
            <a:r>
              <a:rPr lang="en-US" dirty="0" err="1"/>
              <a:t>unitPrice</a:t>
            </a:r>
            <a:r>
              <a:rPr lang="en-US" dirty="0"/>
              <a:t> * </a:t>
            </a:r>
            <a:r>
              <a:rPr lang="en-US" dirty="0" err="1"/>
              <a:t>quantitySold</a:t>
            </a:r>
            <a:endParaRPr lang="en-US" dirty="0"/>
          </a:p>
          <a:p>
            <a:r>
              <a:rPr lang="en-US" dirty="0"/>
              <a:t>    If </a:t>
            </a:r>
            <a:r>
              <a:rPr lang="en-US" dirty="0" err="1"/>
              <a:t>quantitySold</a:t>
            </a:r>
            <a:r>
              <a:rPr lang="en-US" dirty="0"/>
              <a:t> &gt; 100 Then</a:t>
            </a:r>
          </a:p>
          <a:p>
            <a:r>
              <a:rPr lang="en-US" dirty="0"/>
              <a:t>        discount = 0.2</a:t>
            </a:r>
          </a:p>
          <a:p>
            <a:r>
              <a:rPr lang="en-US" dirty="0"/>
              <a:t>        discount2 = revenue * 0.2</a:t>
            </a:r>
          </a:p>
          <a:p>
            <a:r>
              <a:rPr lang="en-US" dirty="0"/>
              <a:t>        </a:t>
            </a:r>
            <a:r>
              <a:rPr lang="en-US" dirty="0" err="1"/>
              <a:t>MsgBox</a:t>
            </a:r>
            <a:r>
              <a:rPr lang="en-US" dirty="0"/>
              <a:t> "discount is 20% and  = " &amp; Format(discount2, "$#,##0")</a:t>
            </a:r>
          </a:p>
          <a:p>
            <a:r>
              <a:rPr lang="en-US" dirty="0"/>
              <a:t>        </a:t>
            </a:r>
          </a:p>
          <a:p>
            <a:r>
              <a:rPr lang="en-US" dirty="0"/>
              <a:t>    Else</a:t>
            </a:r>
          </a:p>
          <a:p>
            <a:r>
              <a:rPr lang="en-US" dirty="0"/>
              <a:t>        discount = 0</a:t>
            </a:r>
          </a:p>
          <a:p>
            <a:r>
              <a:rPr lang="en-US" dirty="0"/>
              <a:t>        </a:t>
            </a:r>
            <a:r>
              <a:rPr lang="en-US" dirty="0" err="1"/>
              <a:t>MsgBox</a:t>
            </a:r>
            <a:r>
              <a:rPr lang="en-US" dirty="0"/>
              <a:t> "No discount "</a:t>
            </a:r>
          </a:p>
          <a:p>
            <a:r>
              <a:rPr lang="en-US" dirty="0"/>
              <a:t>    End If</a:t>
            </a:r>
          </a:p>
          <a:p>
            <a:endParaRPr lang="en-US" dirty="0"/>
          </a:p>
          <a:p>
            <a:r>
              <a:rPr lang="en-US" dirty="0"/>
              <a:t>    </a:t>
            </a:r>
            <a:r>
              <a:rPr lang="en-US" dirty="0" err="1"/>
              <a:t>revenueDiscounted</a:t>
            </a:r>
            <a:r>
              <a:rPr lang="en-US" dirty="0"/>
              <a:t> = revenue - (revenue * discount)</a:t>
            </a:r>
          </a:p>
          <a:p>
            <a:r>
              <a:rPr lang="en-US" dirty="0"/>
              <a:t>    </a:t>
            </a:r>
          </a:p>
          <a:p>
            <a:r>
              <a:rPr lang="en-US" dirty="0"/>
              <a:t>    ' Report the results.</a:t>
            </a:r>
          </a:p>
          <a:p>
            <a:r>
              <a:rPr lang="en-US" dirty="0"/>
              <a:t>    </a:t>
            </a:r>
            <a:r>
              <a:rPr lang="en-US" dirty="0" err="1"/>
              <a:t>MsgBox</a:t>
            </a:r>
            <a:r>
              <a:rPr lang="en-US" dirty="0"/>
              <a:t> "The revenue from this product was " &amp; Format(</a:t>
            </a:r>
            <a:r>
              <a:rPr lang="en-US" dirty="0" err="1"/>
              <a:t>revenueDiscounted</a:t>
            </a:r>
            <a:r>
              <a:rPr lang="en-US" dirty="0"/>
              <a:t>, "$#,##0") _</a:t>
            </a:r>
          </a:p>
          <a:p>
            <a:r>
              <a:rPr lang="en-US" dirty="0"/>
              <a:t>        &amp; " ", </a:t>
            </a:r>
            <a:r>
              <a:rPr lang="en-US" dirty="0" err="1"/>
              <a:t>vbInformation</a:t>
            </a:r>
            <a:r>
              <a:rPr lang="en-US" dirty="0"/>
              <a:t>, "Revenue"</a:t>
            </a:r>
          </a:p>
          <a:p>
            <a:endParaRPr lang="en-US" dirty="0"/>
          </a:p>
          <a:p>
            <a:endParaRPr lang="en-US" dirty="0"/>
          </a:p>
          <a:p>
            <a:r>
              <a:rPr lang="en-US" dirty="0"/>
              <a:t>End Sub</a:t>
            </a:r>
          </a:p>
        </p:txBody>
      </p:sp>
      <p:sp>
        <p:nvSpPr>
          <p:cNvPr id="3" name="Title 2"/>
          <p:cNvSpPr>
            <a:spLocks noGrp="1"/>
          </p:cNvSpPr>
          <p:nvPr>
            <p:ph type="title"/>
          </p:nvPr>
        </p:nvSpPr>
        <p:spPr>
          <a:xfrm>
            <a:off x="3276600" y="-304800"/>
            <a:ext cx="8229600" cy="1143000"/>
          </a:xfrm>
        </p:spPr>
        <p:txBody>
          <a:bodyPr>
            <a:normAutofit/>
          </a:bodyPr>
          <a:lstStyle/>
          <a:p>
            <a:r>
              <a:rPr lang="en-US" sz="2400" dirty="0" smtClean="0"/>
              <a:t>Calculate Revenue with Discount</a:t>
            </a:r>
            <a:endParaRPr lang="en-US" sz="2400" dirty="0"/>
          </a:p>
        </p:txBody>
      </p:sp>
    </p:spTree>
    <p:extLst>
      <p:ext uri="{BB962C8B-B14F-4D97-AF65-F5344CB8AC3E}">
        <p14:creationId xmlns:p14="http://schemas.microsoft.com/office/powerpoint/2010/main" val="1638513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8032"/>
            <a:ext cx="8610600" cy="4401205"/>
          </a:xfrm>
          <a:prstGeom prst="rect">
            <a:avLst/>
          </a:prstGeom>
        </p:spPr>
        <p:txBody>
          <a:bodyPr wrap="square">
            <a:spAutoFit/>
          </a:bodyPr>
          <a:lstStyle/>
          <a:p>
            <a:r>
              <a:rPr lang="en-US" sz="2000" dirty="0"/>
              <a:t>Sub </a:t>
            </a:r>
            <a:r>
              <a:rPr lang="en-US" sz="2000" dirty="0" err="1"/>
              <a:t>AdderTwo</a:t>
            </a:r>
            <a:r>
              <a:rPr lang="en-US" sz="2000" dirty="0"/>
              <a:t>()</a:t>
            </a:r>
          </a:p>
          <a:p>
            <a:r>
              <a:rPr lang="en-US" sz="2000" dirty="0"/>
              <a:t>Dim a  As Double</a:t>
            </a:r>
          </a:p>
          <a:p>
            <a:r>
              <a:rPr lang="en-US" sz="2000" dirty="0"/>
              <a:t>Dim b As Double</a:t>
            </a:r>
          </a:p>
          <a:p>
            <a:r>
              <a:rPr lang="en-US" sz="2000" dirty="0"/>
              <a:t>Dim c As Double</a:t>
            </a:r>
          </a:p>
          <a:p>
            <a:r>
              <a:rPr lang="en-US" sz="2000" dirty="0"/>
              <a:t>a = Val(</a:t>
            </a:r>
            <a:r>
              <a:rPr lang="en-US" sz="2000" dirty="0" err="1"/>
              <a:t>InputBox</a:t>
            </a:r>
            <a:r>
              <a:rPr lang="en-US" sz="2000" dirty="0"/>
              <a:t>("Please enter the first value to be added"))</a:t>
            </a:r>
          </a:p>
          <a:p>
            <a:r>
              <a:rPr lang="en-US" sz="2000" dirty="0" err="1"/>
              <a:t>MsgBox</a:t>
            </a:r>
            <a:r>
              <a:rPr lang="en-US" sz="2000" dirty="0"/>
              <a:t> "This program is designed to add two numbers"</a:t>
            </a:r>
          </a:p>
          <a:p>
            <a:endParaRPr lang="en-US" sz="2000" dirty="0"/>
          </a:p>
          <a:p>
            <a:r>
              <a:rPr lang="en-US" sz="2000" dirty="0"/>
              <a:t>b = Val(</a:t>
            </a:r>
            <a:r>
              <a:rPr lang="en-US" sz="2000" dirty="0" err="1"/>
              <a:t>InputBox</a:t>
            </a:r>
            <a:r>
              <a:rPr lang="en-US" sz="2000" dirty="0"/>
              <a:t>("Please enter the second value to be added"))</a:t>
            </a:r>
          </a:p>
          <a:p>
            <a:endParaRPr lang="en-US" sz="2000" dirty="0"/>
          </a:p>
          <a:p>
            <a:r>
              <a:rPr lang="en-US" sz="2000" dirty="0"/>
              <a:t>c = a + b</a:t>
            </a:r>
          </a:p>
          <a:p>
            <a:r>
              <a:rPr lang="en-US" sz="2000" dirty="0"/>
              <a:t>Range("B10").Select</a:t>
            </a:r>
          </a:p>
          <a:p>
            <a:r>
              <a:rPr lang="en-US" sz="2000" dirty="0" err="1"/>
              <a:t>ActiveCell.Value</a:t>
            </a:r>
            <a:r>
              <a:rPr lang="en-US" sz="2000" dirty="0"/>
              <a:t> = c</a:t>
            </a:r>
          </a:p>
          <a:p>
            <a:r>
              <a:rPr lang="en-US" sz="2000" dirty="0" err="1"/>
              <a:t>MsgBox</a:t>
            </a:r>
            <a:r>
              <a:rPr lang="en-US" sz="2000" dirty="0"/>
              <a:t> "the total  = " &amp; c</a:t>
            </a:r>
          </a:p>
          <a:p>
            <a:r>
              <a:rPr lang="en-US" sz="2000" dirty="0"/>
              <a:t>End Sub</a:t>
            </a:r>
          </a:p>
        </p:txBody>
      </p:sp>
      <p:sp>
        <p:nvSpPr>
          <p:cNvPr id="4" name="TextBox 3"/>
          <p:cNvSpPr txBox="1"/>
          <p:nvPr/>
        </p:nvSpPr>
        <p:spPr>
          <a:xfrm>
            <a:off x="381000" y="226367"/>
            <a:ext cx="4953000" cy="461665"/>
          </a:xfrm>
          <a:prstGeom prst="rect">
            <a:avLst/>
          </a:prstGeom>
          <a:noFill/>
        </p:spPr>
        <p:txBody>
          <a:bodyPr wrap="square" rtlCol="0">
            <a:spAutoFit/>
          </a:bodyPr>
          <a:lstStyle/>
          <a:p>
            <a:r>
              <a:rPr lang="en-US" sz="2400" b="1" dirty="0" smtClean="0"/>
              <a:t>Simple Adder Program</a:t>
            </a:r>
            <a:endParaRPr lang="en-US" sz="2400" b="1" dirty="0"/>
          </a:p>
        </p:txBody>
      </p:sp>
    </p:spTree>
    <p:extLst>
      <p:ext uri="{BB962C8B-B14F-4D97-AF65-F5344CB8AC3E}">
        <p14:creationId xmlns:p14="http://schemas.microsoft.com/office/powerpoint/2010/main" val="22728758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51344"/>
            <a:ext cx="8229600" cy="4401205"/>
          </a:xfrm>
          <a:prstGeom prst="rect">
            <a:avLst/>
          </a:prstGeom>
        </p:spPr>
        <p:txBody>
          <a:bodyPr wrap="square">
            <a:spAutoFit/>
          </a:bodyPr>
          <a:lstStyle/>
          <a:p>
            <a:r>
              <a:rPr lang="en-US" sz="2000" dirty="0"/>
              <a:t>Sub CountCells2()</a:t>
            </a:r>
          </a:p>
          <a:p>
            <a:r>
              <a:rPr lang="en-US" sz="2000" dirty="0"/>
              <a:t>Dim total As Integer, </a:t>
            </a:r>
            <a:r>
              <a:rPr lang="en-US" sz="2000" dirty="0" err="1"/>
              <a:t>i</a:t>
            </a:r>
            <a:r>
              <a:rPr lang="en-US" sz="2000" dirty="0"/>
              <a:t> As Integer</a:t>
            </a:r>
          </a:p>
          <a:p>
            <a:r>
              <a:rPr lang="en-US" sz="2000" dirty="0"/>
              <a:t>total = 0</a:t>
            </a:r>
          </a:p>
          <a:p>
            <a:endParaRPr lang="en-US" sz="2000" dirty="0"/>
          </a:p>
          <a:p>
            <a:r>
              <a:rPr lang="en-US" sz="2000" dirty="0"/>
              <a:t>For </a:t>
            </a:r>
            <a:r>
              <a:rPr lang="en-US" sz="2000" dirty="0" err="1"/>
              <a:t>i</a:t>
            </a:r>
            <a:r>
              <a:rPr lang="en-US" sz="2000" dirty="0"/>
              <a:t> = 1 To 4</a:t>
            </a:r>
          </a:p>
          <a:p>
            <a:r>
              <a:rPr lang="en-US" sz="2000" dirty="0" smtClean="0"/>
              <a:t>    Cells(</a:t>
            </a:r>
            <a:r>
              <a:rPr lang="en-US" sz="2000" dirty="0" err="1" smtClean="0"/>
              <a:t>i</a:t>
            </a:r>
            <a:r>
              <a:rPr lang="en-US" sz="2000" dirty="0"/>
              <a:t>, 1).Select</a:t>
            </a:r>
          </a:p>
          <a:p>
            <a:r>
              <a:rPr lang="en-US" sz="2000" dirty="0"/>
              <a:t>    </a:t>
            </a:r>
            <a:r>
              <a:rPr lang="en-US" sz="2000" dirty="0" err="1"/>
              <a:t>MsgBox</a:t>
            </a:r>
            <a:r>
              <a:rPr lang="en-US" sz="2000" dirty="0"/>
              <a:t> "</a:t>
            </a:r>
            <a:r>
              <a:rPr lang="en-US" sz="2000" dirty="0" err="1"/>
              <a:t>i</a:t>
            </a:r>
            <a:r>
              <a:rPr lang="en-US" sz="2000" dirty="0"/>
              <a:t> = " &amp; </a:t>
            </a:r>
            <a:r>
              <a:rPr lang="en-US" sz="2000" dirty="0" err="1"/>
              <a:t>i</a:t>
            </a:r>
            <a:endParaRPr lang="en-US" sz="2000" dirty="0"/>
          </a:p>
          <a:p>
            <a:endParaRPr lang="en-US" sz="2000" dirty="0"/>
          </a:p>
          <a:p>
            <a:r>
              <a:rPr lang="en-US" sz="2000" dirty="0"/>
              <a:t>    If Cells(</a:t>
            </a:r>
            <a:r>
              <a:rPr lang="en-US" sz="2000" dirty="0" err="1"/>
              <a:t>i</a:t>
            </a:r>
            <a:r>
              <a:rPr lang="en-US" sz="2000" dirty="0"/>
              <a:t>, 1).Value &gt; 40 Then total = total + 1</a:t>
            </a:r>
          </a:p>
          <a:p>
            <a:r>
              <a:rPr lang="en-US" sz="2000" dirty="0"/>
              <a:t>Next </a:t>
            </a:r>
            <a:r>
              <a:rPr lang="en-US" sz="2000" dirty="0" err="1"/>
              <a:t>i</a:t>
            </a:r>
            <a:endParaRPr lang="en-US" sz="2000" dirty="0"/>
          </a:p>
          <a:p>
            <a:endParaRPr lang="en-US" sz="2000" dirty="0"/>
          </a:p>
          <a:p>
            <a:r>
              <a:rPr lang="en-US" sz="2000" dirty="0" err="1"/>
              <a:t>MsgBox</a:t>
            </a:r>
            <a:r>
              <a:rPr lang="en-US" sz="2000" dirty="0"/>
              <a:t> total &amp; " values higher than 40"</a:t>
            </a:r>
          </a:p>
          <a:p>
            <a:endParaRPr lang="en-US" sz="2000" dirty="0"/>
          </a:p>
          <a:p>
            <a:r>
              <a:rPr lang="en-US" sz="2000" dirty="0"/>
              <a:t>End Sub</a:t>
            </a:r>
          </a:p>
        </p:txBody>
      </p:sp>
      <p:sp>
        <p:nvSpPr>
          <p:cNvPr id="3" name="TextBox 2"/>
          <p:cNvSpPr txBox="1"/>
          <p:nvPr/>
        </p:nvSpPr>
        <p:spPr>
          <a:xfrm>
            <a:off x="685800" y="152400"/>
            <a:ext cx="7086600" cy="523220"/>
          </a:xfrm>
          <a:prstGeom prst="rect">
            <a:avLst/>
          </a:prstGeom>
          <a:noFill/>
        </p:spPr>
        <p:txBody>
          <a:bodyPr wrap="square" rtlCol="0">
            <a:spAutoFit/>
          </a:bodyPr>
          <a:lstStyle/>
          <a:p>
            <a:r>
              <a:rPr lang="en-US" sz="2800" dirty="0" smtClean="0"/>
              <a:t>Count High Forty</a:t>
            </a:r>
            <a:endParaRPr lang="en-US" sz="2800" dirty="0"/>
          </a:p>
        </p:txBody>
      </p:sp>
    </p:spTree>
    <p:extLst>
      <p:ext uri="{BB962C8B-B14F-4D97-AF65-F5344CB8AC3E}">
        <p14:creationId xmlns:p14="http://schemas.microsoft.com/office/powerpoint/2010/main" val="3577131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74345"/>
            <a:ext cx="8915400" cy="4524315"/>
          </a:xfrm>
          <a:prstGeom prst="rect">
            <a:avLst/>
          </a:prstGeom>
        </p:spPr>
        <p:txBody>
          <a:bodyPr wrap="square">
            <a:spAutoFit/>
          </a:bodyPr>
          <a:lstStyle/>
          <a:p>
            <a:r>
              <a:rPr lang="en-US" dirty="0"/>
              <a:t>Sub </a:t>
            </a:r>
            <a:r>
              <a:rPr lang="en-US" dirty="0" err="1"/>
              <a:t>CountHighSales</a:t>
            </a:r>
            <a:r>
              <a:rPr lang="en-US" dirty="0"/>
              <a:t>()</a:t>
            </a:r>
          </a:p>
          <a:p>
            <a:r>
              <a:rPr lang="en-US" dirty="0"/>
              <a:t>    Dim </a:t>
            </a:r>
            <a:r>
              <a:rPr lang="en-US" dirty="0" err="1"/>
              <a:t>i</a:t>
            </a:r>
            <a:r>
              <a:rPr lang="en-US" dirty="0"/>
              <a:t> As Integer</a:t>
            </a:r>
          </a:p>
          <a:p>
            <a:r>
              <a:rPr lang="en-US" dirty="0"/>
              <a:t>    Dim j As Integer</a:t>
            </a:r>
          </a:p>
          <a:p>
            <a:r>
              <a:rPr lang="en-US" dirty="0"/>
              <a:t>    Dim </a:t>
            </a:r>
            <a:r>
              <a:rPr lang="en-US" dirty="0" err="1"/>
              <a:t>nHigh</a:t>
            </a:r>
            <a:r>
              <a:rPr lang="en-US" dirty="0"/>
              <a:t> As Integer</a:t>
            </a:r>
          </a:p>
          <a:p>
            <a:r>
              <a:rPr lang="en-US" dirty="0"/>
              <a:t>    Dim cutoff As Currency</a:t>
            </a:r>
          </a:p>
          <a:p>
            <a:r>
              <a:rPr lang="en-US" dirty="0"/>
              <a:t>    cutoff = </a:t>
            </a:r>
            <a:r>
              <a:rPr lang="en-US" dirty="0" err="1"/>
              <a:t>InputBox</a:t>
            </a:r>
            <a:r>
              <a:rPr lang="en-US" dirty="0"/>
              <a:t>("What sales value do you want to check for?")</a:t>
            </a:r>
          </a:p>
          <a:p>
            <a:r>
              <a:rPr lang="en-US" dirty="0"/>
              <a:t>    For j = 1 To 6</a:t>
            </a:r>
          </a:p>
          <a:p>
            <a:r>
              <a:rPr lang="en-US" dirty="0"/>
              <a:t> </a:t>
            </a:r>
            <a:r>
              <a:rPr lang="en-US" dirty="0" smtClean="0"/>
              <a:t>       For </a:t>
            </a:r>
            <a:r>
              <a:rPr lang="en-US" dirty="0" err="1"/>
              <a:t>i</a:t>
            </a:r>
            <a:r>
              <a:rPr lang="en-US" dirty="0"/>
              <a:t> = 1 To 36</a:t>
            </a:r>
          </a:p>
          <a:p>
            <a:r>
              <a:rPr lang="en-US" dirty="0"/>
              <a:t>            If </a:t>
            </a:r>
            <a:r>
              <a:rPr lang="en-US" dirty="0" err="1"/>
              <a:t>wsData.Range</a:t>
            </a:r>
            <a:r>
              <a:rPr lang="en-US" dirty="0"/>
              <a:t>("Sales").Cells(</a:t>
            </a:r>
            <a:r>
              <a:rPr lang="en-US" dirty="0" err="1"/>
              <a:t>i</a:t>
            </a:r>
            <a:r>
              <a:rPr lang="en-US" dirty="0"/>
              <a:t>, j) &gt;= cutoff Then _</a:t>
            </a:r>
            <a:r>
              <a:rPr lang="en-US" dirty="0" err="1"/>
              <a:t>nHigh</a:t>
            </a:r>
            <a:r>
              <a:rPr lang="en-US" dirty="0"/>
              <a:t> = </a:t>
            </a:r>
            <a:r>
              <a:rPr lang="en-US" dirty="0" err="1"/>
              <a:t>nHigh</a:t>
            </a:r>
            <a:r>
              <a:rPr lang="en-US" dirty="0"/>
              <a:t> + 1</a:t>
            </a:r>
          </a:p>
          <a:p>
            <a:r>
              <a:rPr lang="en-US" dirty="0"/>
              <a:t>        Next </a:t>
            </a:r>
            <a:r>
              <a:rPr lang="en-US" dirty="0" err="1"/>
              <a:t>i</a:t>
            </a:r>
            <a:endParaRPr lang="en-US" dirty="0"/>
          </a:p>
          <a:p>
            <a:r>
              <a:rPr lang="en-US" dirty="0"/>
              <a:t>        </a:t>
            </a:r>
            <a:r>
              <a:rPr lang="en-US" dirty="0" err="1"/>
              <a:t>MsgBox</a:t>
            </a:r>
            <a:r>
              <a:rPr lang="en-US" dirty="0"/>
              <a:t> "For region " &amp; j &amp; ", sales were above " &amp; Format(cutoff, "$0,000") _</a:t>
            </a:r>
          </a:p>
          <a:p>
            <a:r>
              <a:rPr lang="en-US" dirty="0"/>
              <a:t>            &amp; " on " &amp; </a:t>
            </a:r>
            <a:r>
              <a:rPr lang="en-US" dirty="0" err="1"/>
              <a:t>nHigh</a:t>
            </a:r>
            <a:r>
              <a:rPr lang="en-US" dirty="0"/>
              <a:t> &amp; " of the 36 months."</a:t>
            </a:r>
          </a:p>
          <a:p>
            <a:r>
              <a:rPr lang="en-US" dirty="0"/>
              <a:t>        </a:t>
            </a:r>
            <a:r>
              <a:rPr lang="en-US" dirty="0" err="1"/>
              <a:t>nHigh</a:t>
            </a:r>
            <a:r>
              <a:rPr lang="en-US" dirty="0"/>
              <a:t> = 0</a:t>
            </a:r>
          </a:p>
          <a:p>
            <a:r>
              <a:rPr lang="en-US" dirty="0"/>
              <a:t>    Next j</a:t>
            </a:r>
          </a:p>
          <a:p>
            <a:r>
              <a:rPr lang="en-US" dirty="0"/>
              <a:t>End Sub</a:t>
            </a:r>
          </a:p>
        </p:txBody>
      </p:sp>
    </p:spTree>
    <p:extLst>
      <p:ext uri="{BB962C8B-B14F-4D97-AF65-F5344CB8AC3E}">
        <p14:creationId xmlns:p14="http://schemas.microsoft.com/office/powerpoint/2010/main" val="119213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ED88FD97-BDC6-4FC0-9DAF-1109E424B52D}" type="slidenum">
              <a:rPr lang="en-US" sz="1000"/>
              <a:pPr eaLnBrk="1" hangingPunct="1"/>
              <a:t>5</a:t>
            </a:fld>
            <a:endParaRPr lang="en-US" sz="1000"/>
          </a:p>
        </p:txBody>
      </p:sp>
      <p:sp>
        <p:nvSpPr>
          <p:cNvPr id="7172" name="Rectangle 4"/>
          <p:cNvSpPr>
            <a:spLocks noGrp="1" noChangeArrowheads="1"/>
          </p:cNvSpPr>
          <p:nvPr>
            <p:ph type="title" idx="4294967295"/>
          </p:nvPr>
        </p:nvSpPr>
        <p:spPr bwMode="auto">
          <a:xfrm>
            <a:off x="1600200" y="304800"/>
            <a:ext cx="7543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4000" b="1" smtClean="0">
                <a:latin typeface="Arial" charset="0"/>
              </a:rPr>
              <a:t>Programs and Programming</a:t>
            </a:r>
          </a:p>
        </p:txBody>
      </p:sp>
      <p:sp>
        <p:nvSpPr>
          <p:cNvPr id="9221" name="Rectangle 5"/>
          <p:cNvSpPr>
            <a:spLocks noGrp="1" noChangeArrowheads="1"/>
          </p:cNvSpPr>
          <p:nvPr>
            <p:ph type="body" idx="4294967295"/>
          </p:nvPr>
        </p:nvSpPr>
        <p:spPr bwMode="auto">
          <a:xfrm>
            <a:off x="990600" y="1524000"/>
            <a:ext cx="7543800" cy="4114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Tx/>
              <a:buNone/>
              <a:defRPr/>
            </a:pPr>
            <a:r>
              <a:rPr lang="en-US" sz="2800" dirty="0" smtClean="0">
                <a:effectLst>
                  <a:outerShdw blurRad="38100" dist="38100" dir="2700000" algn="tl">
                    <a:srgbClr val="C0C0C0"/>
                  </a:outerShdw>
                </a:effectLst>
                <a:latin typeface="Arial" charset="0"/>
              </a:rPr>
              <a:t>A program is a very specific set of rules that tell the computer which switches should be "ON" or "OFF".</a:t>
            </a:r>
          </a:p>
          <a:p>
            <a:pPr eaLnBrk="1" hangingPunct="1">
              <a:buFontTx/>
              <a:buNone/>
              <a:defRPr/>
            </a:pPr>
            <a:r>
              <a:rPr lang="en-US" sz="2800" dirty="0" smtClean="0">
                <a:effectLst>
                  <a:outerShdw blurRad="38100" dist="38100" dir="2700000" algn="tl">
                    <a:srgbClr val="C0C0C0"/>
                  </a:outerShdw>
                </a:effectLst>
                <a:latin typeface="Arial" charset="0"/>
              </a:rPr>
              <a:t>The process of creating a program is called programming.</a:t>
            </a:r>
          </a:p>
          <a:p>
            <a:pPr eaLnBrk="1" hangingPunct="1">
              <a:buFontTx/>
              <a:buNone/>
              <a:defRPr/>
            </a:pPr>
            <a:r>
              <a:rPr lang="en-US" sz="2800" dirty="0" smtClean="0">
                <a:effectLst>
                  <a:outerShdw blurRad="38100" dist="38100" dir="2700000" algn="tl">
                    <a:srgbClr val="C0C0C0"/>
                  </a:outerShdw>
                </a:effectLst>
                <a:latin typeface="Arial" charset="0"/>
              </a:rPr>
              <a:t>The computer only knows what it is told through programs, so they must be accurate and very specific.</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3"/>
          </a:xfrm>
        </p:spPr>
        <p:txBody>
          <a:bodyPr/>
          <a:lstStyle/>
          <a:p>
            <a:r>
              <a:rPr lang="en-US" dirty="0"/>
              <a:t>When testing an application you </a:t>
            </a:r>
            <a:r>
              <a:rPr lang="en-US" dirty="0" smtClean="0"/>
              <a:t>define </a:t>
            </a:r>
            <a:r>
              <a:rPr lang="en-US" dirty="0"/>
              <a:t>particular input values to enter to determine if the application produces the expected output</a:t>
            </a:r>
          </a:p>
          <a:p>
            <a:r>
              <a:rPr lang="en-US" dirty="0" smtClean="0"/>
              <a:t>How would you test this program?</a:t>
            </a:r>
          </a:p>
          <a:p>
            <a:r>
              <a:rPr lang="en-US" dirty="0" smtClean="0"/>
              <a:t>What variables could you examine to check the accuracy of the program?</a:t>
            </a:r>
            <a:endParaRPr lang="en-US" dirty="0"/>
          </a:p>
        </p:txBody>
      </p:sp>
      <p:sp>
        <p:nvSpPr>
          <p:cNvPr id="3" name="Title 2"/>
          <p:cNvSpPr>
            <a:spLocks noGrp="1"/>
          </p:cNvSpPr>
          <p:nvPr>
            <p:ph type="title"/>
          </p:nvPr>
        </p:nvSpPr>
        <p:spPr/>
        <p:txBody>
          <a:bodyPr>
            <a:normAutofit fontScale="90000"/>
          </a:bodyPr>
          <a:lstStyle/>
          <a:p>
            <a:r>
              <a:rPr lang="en-US" dirty="0" smtClean="0"/>
              <a:t>Testing the </a:t>
            </a:r>
            <a:r>
              <a:rPr lang="en-US" dirty="0" err="1" smtClean="0"/>
              <a:t>CountHighSales</a:t>
            </a:r>
            <a:r>
              <a:rPr lang="en-US" dirty="0" smtClean="0"/>
              <a:t> Program </a:t>
            </a:r>
            <a:r>
              <a:rPr lang="en-US" dirty="0" err="1" smtClean="0"/>
              <a:t>Modifcations</a:t>
            </a:r>
            <a:endParaRPr lang="en-US" dirty="0"/>
          </a:p>
        </p:txBody>
      </p:sp>
    </p:spTree>
    <p:extLst>
      <p:ext uri="{BB962C8B-B14F-4D97-AF65-F5344CB8AC3E}">
        <p14:creationId xmlns:p14="http://schemas.microsoft.com/office/powerpoint/2010/main" val="2638422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7BFAA80C-EC90-457F-98D7-7A52666B32F0}" type="slidenum">
              <a:rPr lang="en-US" sz="1000"/>
              <a:pPr eaLnBrk="1" hangingPunct="1"/>
              <a:t>51</a:t>
            </a:fld>
            <a:endParaRPr lang="en-US" sz="1000"/>
          </a:p>
        </p:txBody>
      </p:sp>
      <p:sp>
        <p:nvSpPr>
          <p:cNvPr id="26628" name="Rectangle 4"/>
          <p:cNvSpPr>
            <a:spLocks noGrp="1" noChangeArrowheads="1"/>
          </p:cNvSpPr>
          <p:nvPr>
            <p:ph type="title" idx="4294967295"/>
          </p:nvPr>
        </p:nvSpPr>
        <p:spPr bwMode="auto">
          <a:xfrm>
            <a:off x="1600200" y="457200"/>
            <a:ext cx="7543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2800" b="1" smtClean="0">
                <a:latin typeface="Arial" charset="0"/>
              </a:rPr>
              <a:t>Step Six: Document Project in Writing</a:t>
            </a:r>
          </a:p>
        </p:txBody>
      </p:sp>
      <p:sp>
        <p:nvSpPr>
          <p:cNvPr id="26629" name="Rectangle 5"/>
          <p:cNvSpPr>
            <a:spLocks noGrp="1" noChangeArrowheads="1"/>
          </p:cNvSpPr>
          <p:nvPr>
            <p:ph type="body" idx="4294967295"/>
          </p:nvPr>
        </p:nvSpPr>
        <p:spPr bwMode="auto">
          <a:xfrm>
            <a:off x="685800" y="1524000"/>
            <a:ext cx="75438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eaLnBrk="1" hangingPunct="1">
              <a:lnSpc>
                <a:spcPct val="90000"/>
              </a:lnSpc>
            </a:pPr>
            <a:r>
              <a:rPr lang="en-US" sz="2400" dirty="0" smtClean="0">
                <a:solidFill>
                  <a:schemeClr val="tx2"/>
                </a:solidFill>
                <a:latin typeface="Arial" charset="0"/>
              </a:rPr>
              <a:t>Documentation</a:t>
            </a:r>
            <a:r>
              <a:rPr lang="en-US" sz="2400" dirty="0" smtClean="0">
                <a:latin typeface="Arial" charset="0"/>
              </a:rPr>
              <a:t> includes the pictorial and written descriptions of the software. It contains internal descriptions of  programming commands and external descriptions and instructions.</a:t>
            </a:r>
          </a:p>
          <a:p>
            <a:pPr eaLnBrk="1" hangingPunct="1">
              <a:lnSpc>
                <a:spcPct val="90000"/>
              </a:lnSpc>
            </a:pPr>
            <a:r>
              <a:rPr lang="en-US" sz="2400" dirty="0" smtClean="0">
                <a:latin typeface="Arial" charset="0"/>
              </a:rPr>
              <a:t>Documentation is necessary since, sooner or later, the program will need to be maintained (correct bugs, add new features, handle problems not thought of previously, etc. This is NOT possible without documentation.</a:t>
            </a:r>
          </a:p>
          <a:p>
            <a:pPr eaLnBrk="1" hangingPunct="1">
              <a:lnSpc>
                <a:spcPct val="90000"/>
              </a:lnSpc>
            </a:pPr>
            <a:r>
              <a:rPr lang="en-US" sz="2400" dirty="0" smtClean="0">
                <a:latin typeface="Arial" charset="0"/>
              </a:rPr>
              <a:t>Written documentation includes books, manuals, and pamphlets that give instructions on software use and discuss the objectives and logic of the software.</a:t>
            </a:r>
            <a:endParaRPr lang="en-US" sz="2400" b="1" dirty="0" smtClean="0">
              <a:latin typeface="Arial" charset="0"/>
            </a:endParaRPr>
          </a:p>
        </p:txBody>
      </p:sp>
    </p:spTree>
    <p:extLst>
      <p:ext uri="{BB962C8B-B14F-4D97-AF65-F5344CB8AC3E}">
        <p14:creationId xmlns:p14="http://schemas.microsoft.com/office/powerpoint/2010/main" val="5578108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843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8436" name="Rectangle 4"/>
          <p:cNvSpPr>
            <a:spLocks noGrp="1" noChangeArrowheads="1"/>
          </p:cNvSpPr>
          <p:nvPr>
            <p:ph type="title"/>
          </p:nvPr>
        </p:nvSpPr>
        <p:spPr>
          <a:xfrm>
            <a:off x="533400" y="0"/>
            <a:ext cx="8229600" cy="1143000"/>
          </a:xfrm>
          <a:noFill/>
          <a:ln/>
        </p:spPr>
        <p:txBody>
          <a:bodyPr>
            <a:normAutofit fontScale="90000"/>
          </a:bodyPr>
          <a:lstStyle/>
          <a:p>
            <a:r>
              <a:rPr lang="en-US" dirty="0"/>
              <a:t/>
            </a:r>
            <a:br>
              <a:rPr lang="en-US" dirty="0"/>
            </a:br>
            <a:r>
              <a:rPr lang="en-US" dirty="0"/>
              <a:t>Risks in Numerical Computing</a:t>
            </a:r>
          </a:p>
        </p:txBody>
      </p:sp>
      <p:sp>
        <p:nvSpPr>
          <p:cNvPr id="18437" name="Rectangle 5"/>
          <p:cNvSpPr>
            <a:spLocks noGrp="1" noChangeArrowheads="1"/>
          </p:cNvSpPr>
          <p:nvPr>
            <p:ph type="body" idx="1"/>
          </p:nvPr>
        </p:nvSpPr>
        <p:spPr>
          <a:xfrm>
            <a:off x="609600" y="1524000"/>
            <a:ext cx="7924800" cy="4267200"/>
          </a:xfrm>
          <a:noFill/>
          <a:ln/>
        </p:spPr>
        <p:txBody>
          <a:bodyPr/>
          <a:lstStyle/>
          <a:p>
            <a:r>
              <a:rPr lang="en-US" dirty="0"/>
              <a:t>Almost all computer calculations involve </a:t>
            </a:r>
            <a:r>
              <a:rPr lang="en-US" dirty="0" smtClean="0"/>
              <a:t>round off </a:t>
            </a:r>
            <a:r>
              <a:rPr lang="en-US" dirty="0"/>
              <a:t>error (limited precision error)</a:t>
            </a:r>
          </a:p>
          <a:p>
            <a:r>
              <a:rPr lang="en-US" dirty="0"/>
              <a:t>If not monitored and planned for carefully, such errors can lead to unexpected and catastrophic results</a:t>
            </a:r>
          </a:p>
          <a:p>
            <a:pPr lvl="1"/>
            <a:r>
              <a:rPr lang="en-US" dirty="0" err="1" smtClean="0">
                <a:hlinkClick r:id="" action="ppaction://hlinkshowjump?jump=nextslide"/>
              </a:rPr>
              <a:t>Ariane</a:t>
            </a:r>
            <a:r>
              <a:rPr lang="en-US" dirty="0" smtClean="0">
                <a:hlinkClick r:id="" action="ppaction://hlinkshowjump?jump=nextslide"/>
              </a:rPr>
              <a:t> </a:t>
            </a:r>
            <a:r>
              <a:rPr lang="en-US" dirty="0">
                <a:hlinkClick r:id="" action="ppaction://hlinkshowjump?jump=nextslide"/>
              </a:rPr>
              <a:t>5 Rocket Failure</a:t>
            </a:r>
            <a:endParaRPr lang="en-US" dirty="0"/>
          </a:p>
          <a:p>
            <a:pPr lvl="1"/>
            <a:r>
              <a:rPr lang="en-US" dirty="0">
                <a:hlinkClick r:id="rId3" action="ppaction://hlinksldjump"/>
              </a:rPr>
              <a:t>Patriot Missile Failure during Gulf </a:t>
            </a:r>
            <a:r>
              <a:rPr lang="en-US" dirty="0" smtClean="0">
                <a:hlinkClick r:id="rId3" action="ppaction://hlinksldjump"/>
              </a:rPr>
              <a:t>War</a:t>
            </a:r>
            <a:endParaRPr lang="en-US" dirty="0" smtClean="0"/>
          </a:p>
          <a:p>
            <a:pPr lvl="1"/>
            <a:r>
              <a:rPr lang="en-US" dirty="0" smtClean="0">
                <a:hlinkClick r:id="rId4" action="ppaction://hlinksldjump"/>
              </a:rPr>
              <a:t>Mars Lander Crash</a:t>
            </a:r>
            <a:endParaRPr lang="en-US" dirty="0"/>
          </a:p>
        </p:txBody>
      </p:sp>
    </p:spTree>
    <p:extLst>
      <p:ext uri="{BB962C8B-B14F-4D97-AF65-F5344CB8AC3E}">
        <p14:creationId xmlns:p14="http://schemas.microsoft.com/office/powerpoint/2010/main" val="131958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15962"/>
          </a:xfrm>
        </p:spPr>
        <p:txBody>
          <a:bodyPr>
            <a:normAutofit fontScale="90000"/>
          </a:bodyPr>
          <a:lstStyle/>
          <a:p>
            <a:r>
              <a:rPr lang="en-US" b="1" dirty="0" smtClean="0"/>
              <a:t>The Explosion of the </a:t>
            </a:r>
            <a:r>
              <a:rPr lang="en-US" b="1" dirty="0" err="1" smtClean="0"/>
              <a:t>Ariane</a:t>
            </a:r>
            <a:r>
              <a:rPr lang="en-US" b="1" dirty="0" smtClean="0"/>
              <a:t> 5</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 June 4, 1996 an unmanned </a:t>
            </a:r>
            <a:r>
              <a:rPr lang="en-US" dirty="0" err="1" smtClean="0"/>
              <a:t>Ariane</a:t>
            </a:r>
            <a:r>
              <a:rPr lang="en-US" dirty="0" smtClean="0"/>
              <a:t> 5 rocket launched by the European Space Agency exploded just forty seconds after its lift-off. </a:t>
            </a:r>
          </a:p>
          <a:p>
            <a:r>
              <a:rPr lang="en-US" dirty="0" smtClean="0"/>
              <a:t>The rocket was on its first voyage, after a decade of development costing $7 billion. The destroyed rocket and its cargo were valued at $500 million. </a:t>
            </a:r>
          </a:p>
          <a:p>
            <a:r>
              <a:rPr lang="en-US" dirty="0" smtClean="0"/>
              <a:t>It turned out that the cause of the failure was a software error in the inertial reference system. Specifically a 64 bit floating point number relating to the horizontal velocity of the rocket with respect to the platform was converted to a 16 bit signed integer. The number was larger than 32,767, the largest integer </a:t>
            </a:r>
            <a:r>
              <a:rPr lang="en-US" dirty="0" err="1" smtClean="0"/>
              <a:t>storeable</a:t>
            </a:r>
            <a:r>
              <a:rPr lang="en-US" dirty="0" smtClean="0"/>
              <a:t> in a 16 bit signed integer, and thus the conversion failed. </a:t>
            </a:r>
          </a:p>
          <a:p>
            <a:endParaRPr lang="en-US" dirty="0" smtClean="0"/>
          </a:p>
          <a:p>
            <a:r>
              <a:rPr lang="en-US" dirty="0" smtClean="0">
                <a:hlinkClick r:id="rId2" action="ppaction://hlinksldjump"/>
              </a:rPr>
              <a:t>Back</a:t>
            </a:r>
            <a:endParaRPr lang="en-US" dirty="0"/>
          </a:p>
        </p:txBody>
      </p:sp>
    </p:spTree>
    <p:extLst>
      <p:ext uri="{BB962C8B-B14F-4D97-AF65-F5344CB8AC3E}">
        <p14:creationId xmlns:p14="http://schemas.microsoft.com/office/powerpoint/2010/main" val="2486846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lvl="1"/>
            <a:r>
              <a:rPr lang="en-US" sz="2800" b="1" dirty="0" smtClean="0"/>
              <a:t>Patriot Missile Failure during Gulf War</a:t>
            </a:r>
            <a:endParaRPr lang="en-US" sz="2800" b="1" dirty="0"/>
          </a:p>
        </p:txBody>
      </p:sp>
      <p:sp>
        <p:nvSpPr>
          <p:cNvPr id="3" name="Content Placeholder 2"/>
          <p:cNvSpPr>
            <a:spLocks noGrp="1"/>
          </p:cNvSpPr>
          <p:nvPr>
            <p:ph idx="1"/>
          </p:nvPr>
        </p:nvSpPr>
        <p:spPr>
          <a:xfrm>
            <a:off x="13855" y="609600"/>
            <a:ext cx="9144000" cy="5410200"/>
          </a:xfrm>
        </p:spPr>
        <p:txBody>
          <a:bodyPr>
            <a:noAutofit/>
          </a:bodyPr>
          <a:lstStyle/>
          <a:p>
            <a:r>
              <a:rPr lang="en-US" sz="1800" dirty="0" smtClean="0"/>
              <a:t>During  the Gulf War, an American Patriot Missile battery in Saudi Arabia, failed to track and intercept an incoming Iraqi Scud missile. The Scud struck an American Army barracks, killing 28 soldiers and injuring around 100 other people. </a:t>
            </a:r>
          </a:p>
          <a:p>
            <a:r>
              <a:rPr lang="en-US" sz="1800" dirty="0" smtClean="0"/>
              <a:t>The General Accounting office reported on the cause of the failure. It turns out that the cause was an inaccurate calculation due to computer arithmetic errors. </a:t>
            </a:r>
          </a:p>
          <a:p>
            <a:r>
              <a:rPr lang="en-US" sz="1800" dirty="0" smtClean="0"/>
              <a:t>The time in tenths of second as measured by the system's internal clock was multiplied by 1/10 to produce the time in seconds.</a:t>
            </a:r>
          </a:p>
          <a:p>
            <a:r>
              <a:rPr lang="en-US" sz="1800" dirty="0" smtClean="0"/>
              <a:t> The value 1/10, which has a non-terminating binary expansion, was chopped at 24 bits. The small chopping error, when multiplied by the large number giving the time in tenths of a second, led to a significant error. Indeed, the Patriot battery had been up around 100 hours, and an easy calculation shows that the resulting time error due to the magnified chopping error was about 0.34 seconds. (The number 1/10 equals 1/2</a:t>
            </a:r>
            <a:r>
              <a:rPr lang="en-US" sz="1800" baseline="30000" dirty="0" smtClean="0"/>
              <a:t>4</a:t>
            </a:r>
            <a:r>
              <a:rPr lang="en-US" sz="1800" dirty="0" smtClean="0"/>
              <a:t>+1/2</a:t>
            </a:r>
            <a:r>
              <a:rPr lang="en-US" sz="1800" baseline="30000" dirty="0" smtClean="0"/>
              <a:t>5</a:t>
            </a:r>
            <a:r>
              <a:rPr lang="en-US" sz="1800" dirty="0" smtClean="0"/>
              <a:t>+1/2</a:t>
            </a:r>
            <a:r>
              <a:rPr lang="en-US" sz="1800" baseline="30000" dirty="0" smtClean="0"/>
              <a:t>8</a:t>
            </a:r>
            <a:r>
              <a:rPr lang="en-US" sz="1800" dirty="0" smtClean="0"/>
              <a:t>+1/2</a:t>
            </a:r>
            <a:r>
              <a:rPr lang="en-US" sz="1800" baseline="30000" dirty="0" smtClean="0"/>
              <a:t>9</a:t>
            </a:r>
            <a:r>
              <a:rPr lang="en-US" sz="1800" dirty="0" smtClean="0"/>
              <a:t>+1/2</a:t>
            </a:r>
            <a:r>
              <a:rPr lang="en-US" sz="1800" baseline="30000" dirty="0" smtClean="0"/>
              <a:t>12</a:t>
            </a:r>
            <a:r>
              <a:rPr lang="en-US" sz="1800" dirty="0" smtClean="0"/>
              <a:t>+1/2</a:t>
            </a:r>
            <a:r>
              <a:rPr lang="en-US" sz="1800" baseline="30000" dirty="0" smtClean="0"/>
              <a:t>13</a:t>
            </a:r>
            <a:r>
              <a:rPr lang="en-US" sz="1800" dirty="0" smtClean="0"/>
              <a:t>+.... </a:t>
            </a:r>
          </a:p>
          <a:p>
            <a:r>
              <a:rPr lang="en-US" sz="1800" dirty="0" smtClean="0"/>
              <a:t>A Scud travels at about 1,676 meters per second, and so travels more than half a kilometer in this time. This was far enough that the incoming Scud was outside the "range gate" that the Patriot tracked. </a:t>
            </a:r>
          </a:p>
          <a:p>
            <a:endParaRPr lang="en-US" sz="1800" dirty="0" smtClean="0"/>
          </a:p>
          <a:p>
            <a:r>
              <a:rPr lang="en-US" sz="1800" dirty="0" smtClean="0">
                <a:hlinkClick r:id="rId2" action="ppaction://hlinksldjump"/>
              </a:rPr>
              <a:t>Back</a:t>
            </a:r>
            <a:endParaRPr lang="en-US" sz="2000" dirty="0"/>
          </a:p>
        </p:txBody>
      </p:sp>
    </p:spTree>
    <p:extLst>
      <p:ext uri="{BB962C8B-B14F-4D97-AF65-F5344CB8AC3E}">
        <p14:creationId xmlns:p14="http://schemas.microsoft.com/office/powerpoint/2010/main" val="254076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319445"/>
            <a:ext cx="7969328"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NASAs metric confusion caused Mars orbiter loss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  </a:t>
            </a:r>
            <a:r>
              <a:rPr kumimoji="0" lang="en-US" b="0" i="0" u="none" strike="noStrike" cap="none" normalizeH="0" baseline="0" dirty="0" smtClean="0">
                <a:ln>
                  <a:noFill/>
                </a:ln>
                <a:solidFill>
                  <a:schemeClr val="tx1"/>
                </a:solidFill>
                <a:effectLst/>
                <a:latin typeface="Arial" charset="0"/>
                <a:cs typeface="Arial" charset="0"/>
              </a:rPr>
              <a:t> </a:t>
            </a:r>
            <a:r>
              <a:rPr kumimoji="0" lang="en-US" sz="1800" b="0" i="0" u="none" strike="noStrike" cap="none" normalizeH="0" baseline="0" dirty="0" smtClean="0">
                <a:ln>
                  <a:noFill/>
                </a:ln>
                <a:solidFill>
                  <a:schemeClr val="tx1"/>
                </a:solidFill>
                <a:effectLst/>
                <a:latin typeface="Arial" charset="0"/>
                <a:cs typeface="Arial" charset="0"/>
                <a:hlinkClick r:id="rId2"/>
              </a:rPr>
              <a:t>  </a:t>
            </a:r>
            <a:r>
              <a:rPr kumimoji="0" lang="en-US" b="0" i="0" u="none" strike="noStrike" cap="none" normalizeH="0" baseline="0" dirty="0" smtClean="0">
                <a:ln>
                  <a:noFill/>
                </a:ln>
                <a:solidFill>
                  <a:schemeClr val="tx1"/>
                </a:solidFill>
                <a:effectLst/>
                <a:latin typeface="Arial" charset="0"/>
                <a:cs typeface="Arial" charset="0"/>
              </a:rPr>
              <a:t> </a:t>
            </a:r>
            <a:r>
              <a:rPr kumimoji="0" lang="en-US" sz="1800" b="0" i="0" u="none" strike="noStrike" cap="none" normalizeH="0" baseline="0" dirty="0" smtClean="0">
                <a:ln>
                  <a:noFill/>
                </a:ln>
                <a:solidFill>
                  <a:schemeClr val="tx1"/>
                </a:solidFill>
                <a:effectLst/>
                <a:latin typeface="Arial" charset="0"/>
                <a:cs typeface="Arial" charset="0"/>
                <a:hlinkClick r:id="rId3"/>
              </a:rPr>
              <a:t>  </a:t>
            </a:r>
            <a:r>
              <a:rPr kumimoji="0" lang="en-US"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September 30, 1999</a:t>
            </a:r>
            <a:r>
              <a:rPr lang="en-US" dirty="0">
                <a:latin typeface="Arial" charset="0"/>
                <a:cs typeface="Arial" charset="0"/>
              </a:rPr>
              <a:t> </a:t>
            </a:r>
            <a:r>
              <a:rPr kumimoji="0" lang="en-US" b="0" i="0" u="none" strike="noStrike" cap="none" normalizeH="0" baseline="0" dirty="0" smtClean="0">
                <a:ln>
                  <a:noFill/>
                </a:ln>
                <a:solidFill>
                  <a:schemeClr val="tx1"/>
                </a:solidFill>
                <a:effectLst/>
                <a:latin typeface="Arial" charset="0"/>
                <a:cs typeface="Arial" charset="0"/>
              </a:rPr>
              <a:t>CNN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Arial" charset="0"/>
              <a:cs typeface="Arial"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Arial" charset="0"/>
                <a:cs typeface="Arial" charset="0"/>
              </a:rPr>
              <a:t>NASA lost a 125 million Mars orbiter because one engineering team used metric units while another used English units for a key spacecraft operation, according to a review finding released Thursday.</a:t>
            </a:r>
          </a:p>
          <a:p>
            <a:pPr marR="0" lvl="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charset="0"/>
              <a:cs typeface="Arial"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Arial" charset="0"/>
                <a:cs typeface="Arial" charset="0"/>
              </a:rPr>
              <a:t>For that reason, information failed to transfer between the Mars Climate Orbiter spacecraft team at Lockheed Martin in Colorado and the mission navigation team in California.</a:t>
            </a:r>
          </a:p>
          <a:p>
            <a:pPr marR="0" lvl="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charset="0"/>
                <a:cs typeface="Arial" charset="0"/>
              </a:rPr>
              <a:t> </a:t>
            </a: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Arial" charset="0"/>
                <a:cs typeface="Arial" charset="0"/>
              </a:rPr>
              <a:t>Lockheed Martin built the spacecraft.</a:t>
            </a:r>
          </a:p>
          <a:p>
            <a:pPr marR="0" lvl="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charset="0"/>
              <a:cs typeface="Arial" charset="0"/>
            </a:endParaRPr>
          </a:p>
          <a:p>
            <a:pPr marL="285750" marR="0" lvl="0" indent="-2857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Arial" charset="0"/>
                <a:cs typeface="Arial" charset="0"/>
              </a:rPr>
              <a:t>People sometimes make errors, said Edward </a:t>
            </a:r>
            <a:r>
              <a:rPr kumimoji="0" lang="en-US" b="0" i="0" u="none" strike="noStrike" cap="none" normalizeH="0" baseline="0" dirty="0" err="1" smtClean="0">
                <a:ln>
                  <a:noFill/>
                </a:ln>
                <a:solidFill>
                  <a:schemeClr val="tx1"/>
                </a:solidFill>
                <a:effectLst/>
                <a:latin typeface="Arial" charset="0"/>
                <a:cs typeface="Arial" charset="0"/>
              </a:rPr>
              <a:t>Weiler</a:t>
            </a:r>
            <a:r>
              <a:rPr kumimoji="0" lang="en-US" b="0" i="0" u="none" strike="noStrike" cap="none" normalizeH="0" baseline="0" dirty="0" smtClean="0">
                <a:ln>
                  <a:noFill/>
                </a:ln>
                <a:solidFill>
                  <a:schemeClr val="tx1"/>
                </a:solidFill>
                <a:effectLst/>
                <a:latin typeface="Arial" charset="0"/>
                <a:cs typeface="Arial" charset="0"/>
              </a:rPr>
              <a:t>, NASAs Associate Administrator for Space Science in a written statement. </a:t>
            </a:r>
          </a:p>
          <a:p>
            <a:pPr marR="0" lvl="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Arial" charset="0"/>
              <a:cs typeface="Arial" charset="0"/>
            </a:endParaRPr>
          </a:p>
          <a:p>
            <a:pPr marL="742950" lvl="1" indent="-285750" eaLnBrk="0" fontAlgn="base" hangingPunct="0">
              <a:spcBef>
                <a:spcPct val="0"/>
              </a:spcBef>
              <a:spcAft>
                <a:spcPct val="0"/>
              </a:spcAft>
              <a:buFont typeface="Arial" pitchFamily="34" charset="0"/>
              <a:buChar char="•"/>
            </a:pPr>
            <a:r>
              <a:rPr kumimoji="0" lang="en-US" b="0" i="0" u="none" strike="noStrike" cap="none" normalizeH="0" baseline="0" dirty="0" smtClean="0">
                <a:ln>
                  <a:noFill/>
                </a:ln>
                <a:solidFill>
                  <a:schemeClr val="tx1"/>
                </a:solidFill>
                <a:effectLst/>
                <a:latin typeface="Arial" charset="0"/>
                <a:cs typeface="Arial" charset="0"/>
              </a:rPr>
              <a:t>“The problem here was not the error, it was the failure of NASAs systems engineering, and the checks and balances in our processes to detect the error. That's why we lost the spacecraft</a:t>
            </a:r>
            <a:r>
              <a:rPr lang="en-US" dirty="0" smtClean="0">
                <a:latin typeface="Arial" charset="0"/>
                <a:cs typeface="Arial" charset="0"/>
              </a:rPr>
              <a:t>”</a:t>
            </a:r>
            <a:endParaRPr kumimoji="0" lang="en-US" b="0" i="0" u="none" strike="noStrike" cap="none" normalizeH="0" baseline="0" dirty="0" smtClean="0">
              <a:ln>
                <a:noFill/>
              </a:ln>
              <a:solidFill>
                <a:schemeClr val="tx1"/>
              </a:solidFill>
              <a:effectLst/>
              <a:latin typeface="Arial" charset="0"/>
              <a:cs typeface="Arial" charset="0"/>
            </a:endParaRPr>
          </a:p>
        </p:txBody>
      </p:sp>
      <p:pic>
        <p:nvPicPr>
          <p:cNvPr id="1026" name="Picture 2" descr="http://i.cdn.turner.com/cnn/.element/img/3.0/1p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301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i.cdn.turner.com/cnn/.element/img/3.0/1px.gif">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301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cdn.turner.com/cnn/.element/img/3.0/1px.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301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articles.cnn.com/images/pixe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579438"/>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70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2"/>
          <p:cNvSpPr>
            <a:spLocks noGrp="1"/>
          </p:cNvSpPr>
          <p:nvPr>
            <p:ph type="sldNum" sz="quarter" idx="4294967295"/>
          </p:nvPr>
        </p:nvSpPr>
        <p:spPr>
          <a:xfrm>
            <a:off x="8647272" y="6407944"/>
            <a:ext cx="365760" cy="365125"/>
          </a:xfrm>
          <a:noFill/>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fld id="{B8CC6CA3-1C54-425C-9291-A7658D635AFD}" type="slidenum">
              <a:rPr lang="en-US" sz="1000"/>
              <a:pPr eaLnBrk="1" hangingPunct="1"/>
              <a:t>6</a:t>
            </a:fld>
            <a:endParaRPr lang="en-US" sz="1000"/>
          </a:p>
        </p:txBody>
      </p:sp>
      <p:sp>
        <p:nvSpPr>
          <p:cNvPr id="8196" name="Rectangle 4"/>
          <p:cNvSpPr>
            <a:spLocks noGrp="1" noChangeArrowheads="1"/>
          </p:cNvSpPr>
          <p:nvPr>
            <p:ph type="title" idx="4294967295"/>
          </p:nvPr>
        </p:nvSpPr>
        <p:spPr bwMode="auto">
          <a:xfrm>
            <a:off x="1600200" y="381000"/>
            <a:ext cx="75438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b="1" smtClean="0">
                <a:latin typeface="Arial" charset="0"/>
              </a:rPr>
              <a:t>What is Programming?</a:t>
            </a:r>
          </a:p>
        </p:txBody>
      </p:sp>
      <p:sp>
        <p:nvSpPr>
          <p:cNvPr id="8197" name="Rectangle 5"/>
          <p:cNvSpPr>
            <a:spLocks noGrp="1" noChangeArrowheads="1"/>
          </p:cNvSpPr>
          <p:nvPr>
            <p:ph type="body" idx="4294967295"/>
          </p:nvPr>
        </p:nvSpPr>
        <p:spPr bwMode="auto">
          <a:xfrm>
            <a:off x="609600" y="1447800"/>
            <a:ext cx="80010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sz="2000" dirty="0" smtClean="0">
                <a:latin typeface="Arial" charset="0"/>
              </a:rPr>
              <a:t>Deciding if there is a task to be accomplished or problem to be solved using a computer, e.g., is there a need for a program?</a:t>
            </a:r>
          </a:p>
          <a:p>
            <a:pPr eaLnBrk="1" hangingPunct="1">
              <a:lnSpc>
                <a:spcPct val="90000"/>
              </a:lnSpc>
            </a:pPr>
            <a:r>
              <a:rPr lang="en-US" sz="2000" dirty="0" smtClean="0">
                <a:latin typeface="Arial" charset="0"/>
              </a:rPr>
              <a:t>Determining the nature of the task or problem, e.g., what must the program do?</a:t>
            </a:r>
          </a:p>
          <a:p>
            <a:pPr eaLnBrk="1" hangingPunct="1">
              <a:lnSpc>
                <a:spcPct val="90000"/>
              </a:lnSpc>
            </a:pPr>
            <a:r>
              <a:rPr lang="en-US" sz="2000" dirty="0" smtClean="0">
                <a:latin typeface="Arial" charset="0"/>
              </a:rPr>
              <a:t>Developing a plan that will accomplish the task or solve the problem, e.g., generating the step-by-step process that the program will follow (algorithm).</a:t>
            </a:r>
          </a:p>
          <a:p>
            <a:pPr eaLnBrk="1" hangingPunct="1">
              <a:lnSpc>
                <a:spcPct val="90000"/>
              </a:lnSpc>
            </a:pPr>
            <a:r>
              <a:rPr lang="en-US" sz="2000" dirty="0" smtClean="0">
                <a:latin typeface="Arial" charset="0"/>
              </a:rPr>
              <a:t>Converting the plan into a computer language program</a:t>
            </a:r>
          </a:p>
          <a:p>
            <a:pPr eaLnBrk="1" hangingPunct="1">
              <a:lnSpc>
                <a:spcPct val="90000"/>
              </a:lnSpc>
            </a:pPr>
            <a:r>
              <a:rPr lang="en-US" sz="2000" dirty="0" smtClean="0">
                <a:latin typeface="Arial" charset="0"/>
              </a:rPr>
              <a:t>Testing the program to ensure it accomplishes task or solves problem defined earlier.</a:t>
            </a:r>
          </a:p>
          <a:p>
            <a:pPr eaLnBrk="1" hangingPunct="1">
              <a:lnSpc>
                <a:spcPct val="90000"/>
              </a:lnSpc>
            </a:pPr>
            <a:r>
              <a:rPr lang="en-US" sz="2000" dirty="0" smtClean="0">
                <a:latin typeface="Arial" charset="0"/>
              </a:rPr>
              <a:t>Implementing the program to accomplish the task or solve the problem.</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35846"/>
            <a:ext cx="8382000" cy="5262979"/>
          </a:xfrm>
          <a:prstGeom prst="rect">
            <a:avLst/>
          </a:prstGeom>
        </p:spPr>
        <p:txBody>
          <a:bodyPr wrap="square">
            <a:spAutoFit/>
          </a:bodyPr>
          <a:lstStyle/>
          <a:p>
            <a:r>
              <a:rPr lang="en-US" sz="2400" b="1" dirty="0"/>
              <a:t>THE “IDEA” OF A PROGRAM</a:t>
            </a:r>
          </a:p>
          <a:p>
            <a:r>
              <a:rPr lang="en-US" sz="2400" dirty="0"/>
              <a:t>Computer programs are like road directions. </a:t>
            </a:r>
            <a:endParaRPr lang="en-US" sz="2400" dirty="0" smtClean="0"/>
          </a:p>
          <a:p>
            <a:r>
              <a:rPr lang="en-US" sz="2400" dirty="0" smtClean="0"/>
              <a:t>Suppose </a:t>
            </a:r>
            <a:r>
              <a:rPr lang="en-US" sz="2400" dirty="0"/>
              <a:t>I want to tell </a:t>
            </a:r>
            <a:r>
              <a:rPr lang="en-US" sz="2400" dirty="0" smtClean="0"/>
              <a:t>someone how </a:t>
            </a:r>
            <a:r>
              <a:rPr lang="en-US" sz="2400" dirty="0"/>
              <a:t>to drive from point </a:t>
            </a:r>
            <a:r>
              <a:rPr lang="en-US" sz="2400" i="1" dirty="0"/>
              <a:t>A </a:t>
            </a:r>
            <a:r>
              <a:rPr lang="en-US" sz="2400" dirty="0"/>
              <a:t>to point </a:t>
            </a:r>
            <a:r>
              <a:rPr lang="en-US" sz="2400" i="1" dirty="0"/>
              <a:t>B</a:t>
            </a:r>
            <a:r>
              <a:rPr lang="en-US" sz="2400" dirty="0"/>
              <a:t>. Here’s an example:</a:t>
            </a:r>
          </a:p>
          <a:p>
            <a:r>
              <a:rPr lang="en-US" sz="2400" dirty="0"/>
              <a:t>1. Leave parking lot and turn right onto Winter Street.</a:t>
            </a:r>
          </a:p>
          <a:p>
            <a:r>
              <a:rPr lang="en-US" sz="2400" dirty="0"/>
              <a:t>2. Drive 1 mile.</a:t>
            </a:r>
          </a:p>
          <a:p>
            <a:r>
              <a:rPr lang="en-US" sz="2400" dirty="0"/>
              <a:t>3. Turn right onto Route 30 East.</a:t>
            </a:r>
          </a:p>
          <a:p>
            <a:r>
              <a:rPr lang="en-US" sz="2400" dirty="0"/>
              <a:t>4. Drive 0.5 mile.</a:t>
            </a:r>
          </a:p>
          <a:p>
            <a:r>
              <a:rPr lang="en-US" sz="2400" dirty="0"/>
              <a:t>5. Turn left onto Wellesley Street.</a:t>
            </a:r>
          </a:p>
          <a:p>
            <a:r>
              <a:rPr lang="en-US" sz="2400" dirty="0"/>
              <a:t>6. Drive 0.8 mile.</a:t>
            </a:r>
          </a:p>
          <a:p>
            <a:r>
              <a:rPr lang="en-US" sz="2400" dirty="0"/>
              <a:t>7. Turn left onto Chestnut Street.</a:t>
            </a:r>
          </a:p>
          <a:p>
            <a:r>
              <a:rPr lang="en-US" sz="2400" dirty="0"/>
              <a:t>A person could follow these directions in a step-by-step fashion and arrive </a:t>
            </a:r>
            <a:r>
              <a:rPr lang="en-US" sz="2400" dirty="0" smtClean="0"/>
              <a:t>at Chestnut </a:t>
            </a:r>
            <a:r>
              <a:rPr lang="en-US" sz="2400" dirty="0"/>
              <a:t>Street with no problem</a:t>
            </a:r>
            <a:r>
              <a:rPr lang="en-US" sz="2400" dirty="0" smtClean="0"/>
              <a:t>.</a:t>
            </a:r>
            <a:endParaRPr lang="en-US" sz="2400" dirty="0"/>
          </a:p>
        </p:txBody>
      </p:sp>
    </p:spTree>
    <p:extLst>
      <p:ext uri="{BB962C8B-B14F-4D97-AF65-F5344CB8AC3E}">
        <p14:creationId xmlns:p14="http://schemas.microsoft.com/office/powerpoint/2010/main" val="1679730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690" y="228600"/>
            <a:ext cx="8333509" cy="5262979"/>
          </a:xfrm>
          <a:prstGeom prst="rect">
            <a:avLst/>
          </a:prstGeom>
        </p:spPr>
        <p:txBody>
          <a:bodyPr wrap="square">
            <a:spAutoFit/>
          </a:bodyPr>
          <a:lstStyle/>
          <a:p>
            <a:r>
              <a:rPr lang="en-US" sz="2400" dirty="0"/>
              <a:t>S</a:t>
            </a:r>
            <a:r>
              <a:rPr lang="en-US" sz="2400" dirty="0" smtClean="0"/>
              <a:t>uppose </a:t>
            </a:r>
            <a:r>
              <a:rPr lang="en-US" sz="2400" dirty="0"/>
              <a:t>that we switched two of the instructions</a:t>
            </a:r>
            <a:r>
              <a:rPr lang="en-US" sz="2400" dirty="0" smtClean="0"/>
              <a:t>:</a:t>
            </a:r>
          </a:p>
          <a:p>
            <a:endParaRPr lang="en-US" sz="2400" dirty="0"/>
          </a:p>
          <a:p>
            <a:r>
              <a:rPr lang="en-US" sz="2400" dirty="0"/>
              <a:t>1. Leave parking lot and turn right onto Winter Street.</a:t>
            </a:r>
          </a:p>
          <a:p>
            <a:r>
              <a:rPr lang="en-US" sz="2400" dirty="0"/>
              <a:t>2. Drive 1 mile.</a:t>
            </a:r>
          </a:p>
          <a:p>
            <a:r>
              <a:rPr lang="en-US" sz="2400" dirty="0" smtClean="0"/>
              <a:t>3. </a:t>
            </a:r>
            <a:r>
              <a:rPr lang="en-US" sz="2400" b="1" dirty="0"/>
              <a:t>Turn left onto Wellesley Street</a:t>
            </a:r>
            <a:r>
              <a:rPr lang="en-US" sz="2400" dirty="0"/>
              <a:t>.</a:t>
            </a:r>
          </a:p>
          <a:p>
            <a:r>
              <a:rPr lang="en-US" sz="2400" dirty="0"/>
              <a:t>4. Drive 0.5 mile.</a:t>
            </a:r>
          </a:p>
          <a:p>
            <a:r>
              <a:rPr lang="en-US" sz="2400" dirty="0"/>
              <a:t>5. </a:t>
            </a:r>
            <a:r>
              <a:rPr lang="en-US" sz="2400" b="1" dirty="0"/>
              <a:t>Turn right onto Route 30 East</a:t>
            </a:r>
            <a:r>
              <a:rPr lang="en-US" sz="2400" dirty="0"/>
              <a:t>.</a:t>
            </a:r>
          </a:p>
          <a:p>
            <a:r>
              <a:rPr lang="en-US" sz="2400" dirty="0"/>
              <a:t>6. Drive 0.8 mile.</a:t>
            </a:r>
          </a:p>
          <a:p>
            <a:r>
              <a:rPr lang="en-US" sz="2400" dirty="0"/>
              <a:t>7. Turn left onto Chestnut Street.</a:t>
            </a:r>
          </a:p>
          <a:p>
            <a:endParaRPr lang="en-US" sz="2400" dirty="0" smtClean="0"/>
          </a:p>
          <a:p>
            <a:pPr marL="342900" indent="-342900">
              <a:buFont typeface="Arial" pitchFamily="34" charset="0"/>
              <a:buChar char="•"/>
            </a:pPr>
            <a:r>
              <a:rPr lang="en-US" sz="2400" dirty="0" smtClean="0"/>
              <a:t>As </a:t>
            </a:r>
            <a:r>
              <a:rPr lang="en-US" sz="2400" dirty="0"/>
              <a:t>a consequence, the individual would become hopelessly lost. </a:t>
            </a:r>
            <a:endParaRPr lang="en-US" sz="2400" dirty="0" smtClean="0"/>
          </a:p>
          <a:p>
            <a:pPr marL="342900" indent="-342900">
              <a:buFont typeface="Arial" pitchFamily="34" charset="0"/>
              <a:buChar char="•"/>
            </a:pPr>
            <a:r>
              <a:rPr lang="en-US" sz="2400" dirty="0" smtClean="0"/>
              <a:t>To </a:t>
            </a:r>
            <a:r>
              <a:rPr lang="en-US" sz="2400" dirty="0"/>
              <a:t>be </a:t>
            </a:r>
            <a:r>
              <a:rPr lang="en-US" sz="2400" dirty="0" smtClean="0"/>
              <a:t>effective, road </a:t>
            </a:r>
            <a:r>
              <a:rPr lang="en-US" sz="2400" dirty="0"/>
              <a:t>directions must be unambiguous and totally logical</a:t>
            </a:r>
          </a:p>
        </p:txBody>
      </p:sp>
    </p:spTree>
    <p:extLst>
      <p:ext uri="{BB962C8B-B14F-4D97-AF65-F5344CB8AC3E}">
        <p14:creationId xmlns:p14="http://schemas.microsoft.com/office/powerpoint/2010/main" val="2917737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726" y="457200"/>
            <a:ext cx="8527474" cy="5693866"/>
          </a:xfrm>
          <a:prstGeom prst="rect">
            <a:avLst/>
          </a:prstGeom>
        </p:spPr>
        <p:txBody>
          <a:bodyPr wrap="square">
            <a:spAutoFit/>
          </a:bodyPr>
          <a:lstStyle/>
          <a:p>
            <a:pPr marL="342900" indent="-342900">
              <a:buFont typeface="Arial" pitchFamily="34" charset="0"/>
              <a:buChar char="•"/>
            </a:pPr>
            <a:r>
              <a:rPr lang="en-US" sz="2800" dirty="0"/>
              <a:t>The same holds true for computer programs. </a:t>
            </a:r>
            <a:endParaRPr lang="en-US" sz="2800" dirty="0" smtClean="0"/>
          </a:p>
          <a:p>
            <a:pPr marL="342900" indent="-342900">
              <a:buFont typeface="Arial" pitchFamily="34" charset="0"/>
              <a:buChar char="•"/>
            </a:pPr>
            <a:r>
              <a:rPr lang="en-US" sz="2800" dirty="0" smtClean="0"/>
              <a:t>A </a:t>
            </a:r>
            <a:r>
              <a:rPr lang="en-US" sz="2800" i="1" dirty="0"/>
              <a:t>program </a:t>
            </a:r>
            <a:r>
              <a:rPr lang="en-US" sz="2800" dirty="0"/>
              <a:t>is a sequence </a:t>
            </a:r>
            <a:r>
              <a:rPr lang="en-US" sz="2800" dirty="0" smtClean="0"/>
              <a:t>of unambiguous </a:t>
            </a:r>
            <a:r>
              <a:rPr lang="en-US" sz="2800" dirty="0"/>
              <a:t>instructions that the computer implements one after another in </a:t>
            </a:r>
            <a:r>
              <a:rPr lang="en-US" sz="2800" dirty="0" smtClean="0"/>
              <a:t>a mindless </a:t>
            </a:r>
            <a:r>
              <a:rPr lang="en-US" sz="2800" dirty="0"/>
              <a:t>manner</a:t>
            </a:r>
            <a:r>
              <a:rPr lang="en-US" sz="2800" dirty="0" smtClean="0"/>
              <a:t>.</a:t>
            </a:r>
          </a:p>
          <a:p>
            <a:pPr marL="342900" indent="-342900">
              <a:buFont typeface="Arial" pitchFamily="34" charset="0"/>
              <a:buChar char="•"/>
            </a:pPr>
            <a:r>
              <a:rPr lang="en-US" sz="2800" dirty="0" smtClean="0"/>
              <a:t>These </a:t>
            </a:r>
            <a:r>
              <a:rPr lang="en-US" sz="2800" dirty="0"/>
              <a:t>instructions are sometimes </a:t>
            </a:r>
            <a:r>
              <a:rPr lang="en-US" sz="2800" dirty="0" smtClean="0"/>
              <a:t>called </a:t>
            </a:r>
            <a:r>
              <a:rPr lang="en-US" sz="2800" i="1" dirty="0" smtClean="0"/>
              <a:t>statements</a:t>
            </a:r>
            <a:r>
              <a:rPr lang="en-US" sz="2800" dirty="0" smtClean="0"/>
              <a:t>.</a:t>
            </a:r>
          </a:p>
          <a:p>
            <a:pPr marL="342900" indent="-342900">
              <a:buFont typeface="Arial" pitchFamily="34" charset="0"/>
              <a:buChar char="•"/>
            </a:pPr>
            <a:r>
              <a:rPr lang="en-US" sz="2800" dirty="0" smtClean="0"/>
              <a:t>For </a:t>
            </a:r>
            <a:r>
              <a:rPr lang="en-US" sz="2800" dirty="0"/>
              <a:t>example, </a:t>
            </a:r>
            <a:r>
              <a:rPr lang="en-US" sz="2800" dirty="0" smtClean="0"/>
              <a:t>a very </a:t>
            </a:r>
            <a:r>
              <a:rPr lang="en-US" sz="2800" dirty="0"/>
              <a:t>simple VBA Sub program to add </a:t>
            </a:r>
            <a:r>
              <a:rPr lang="en-US" sz="2800" dirty="0" smtClean="0"/>
              <a:t>two numbers </a:t>
            </a:r>
            <a:r>
              <a:rPr lang="en-US" sz="2800" dirty="0"/>
              <a:t>can be written as</a:t>
            </a:r>
          </a:p>
          <a:p>
            <a:pPr lvl="1"/>
            <a:r>
              <a:rPr lang="en-US" sz="2800" b="1" dirty="0"/>
              <a:t>Sub Adder()</a:t>
            </a:r>
          </a:p>
          <a:p>
            <a:pPr lvl="2"/>
            <a:r>
              <a:rPr lang="en-US" sz="2800" b="1" dirty="0"/>
              <a:t>a = 10</a:t>
            </a:r>
          </a:p>
          <a:p>
            <a:pPr lvl="2"/>
            <a:r>
              <a:rPr lang="en-US" sz="2800" b="1" dirty="0"/>
              <a:t>b = 33</a:t>
            </a:r>
          </a:p>
          <a:p>
            <a:pPr lvl="2"/>
            <a:r>
              <a:rPr lang="en-US" sz="2800" b="1" dirty="0"/>
              <a:t>c = a + b</a:t>
            </a:r>
          </a:p>
          <a:p>
            <a:pPr lvl="1"/>
            <a:r>
              <a:rPr lang="en-US" sz="2800" b="1" dirty="0"/>
              <a:t>End </a:t>
            </a:r>
            <a:r>
              <a:rPr lang="en-US" sz="2800" b="1" dirty="0" smtClean="0"/>
              <a:t>Sub</a:t>
            </a:r>
            <a:endParaRPr lang="en-US" sz="2800" b="1" dirty="0"/>
          </a:p>
        </p:txBody>
      </p:sp>
      <p:sp>
        <p:nvSpPr>
          <p:cNvPr id="3" name="TextBox 2"/>
          <p:cNvSpPr txBox="1"/>
          <p:nvPr/>
        </p:nvSpPr>
        <p:spPr>
          <a:xfrm>
            <a:off x="3581400" y="4114800"/>
            <a:ext cx="5029200" cy="1477328"/>
          </a:xfrm>
          <a:prstGeom prst="rect">
            <a:avLst/>
          </a:prstGeom>
          <a:noFill/>
        </p:spPr>
        <p:txBody>
          <a:bodyPr wrap="square" rtlCol="0">
            <a:spAutoFit/>
          </a:bodyPr>
          <a:lstStyle/>
          <a:p>
            <a:r>
              <a:rPr lang="en-US" dirty="0"/>
              <a:t>It’s not too difficult to see that </a:t>
            </a:r>
            <a:r>
              <a:rPr lang="en-US" dirty="0" smtClean="0"/>
              <a:t>this program </a:t>
            </a:r>
            <a:r>
              <a:rPr lang="en-US" dirty="0"/>
              <a:t>assigns two </a:t>
            </a:r>
            <a:r>
              <a:rPr lang="en-US" dirty="0" smtClean="0"/>
              <a:t>numeric constants </a:t>
            </a:r>
            <a:r>
              <a:rPr lang="en-US" dirty="0"/>
              <a:t>to </a:t>
            </a:r>
            <a:r>
              <a:rPr lang="en-US" dirty="0" smtClean="0"/>
              <a:t>the variables </a:t>
            </a:r>
            <a:r>
              <a:rPr lang="en-US" b="1" dirty="0"/>
              <a:t>a </a:t>
            </a:r>
            <a:r>
              <a:rPr lang="en-US" dirty="0"/>
              <a:t>and </a:t>
            </a:r>
            <a:r>
              <a:rPr lang="en-US" b="1" dirty="0"/>
              <a:t>b</a:t>
            </a:r>
            <a:r>
              <a:rPr lang="en-US" dirty="0"/>
              <a:t>, and then adds them and assigns the result to the variable </a:t>
            </a:r>
            <a:r>
              <a:rPr lang="en-US" b="1" dirty="0"/>
              <a:t>c</a:t>
            </a:r>
            <a:r>
              <a:rPr lang="en-US" dirty="0"/>
              <a:t>.</a:t>
            </a:r>
          </a:p>
          <a:p>
            <a:endParaRPr lang="en-US" dirty="0"/>
          </a:p>
        </p:txBody>
      </p:sp>
      <p:sp>
        <p:nvSpPr>
          <p:cNvPr id="4" name="TextBox 3"/>
          <p:cNvSpPr txBox="1"/>
          <p:nvPr/>
        </p:nvSpPr>
        <p:spPr>
          <a:xfrm>
            <a:off x="4343400" y="5592128"/>
            <a:ext cx="2590800" cy="369332"/>
          </a:xfrm>
          <a:prstGeom prst="rect">
            <a:avLst/>
          </a:prstGeom>
          <a:noFill/>
        </p:spPr>
        <p:txBody>
          <a:bodyPr wrap="square" rtlCol="0">
            <a:spAutoFit/>
          </a:bodyPr>
          <a:lstStyle/>
          <a:p>
            <a:r>
              <a:rPr lang="en-US" dirty="0" smtClean="0">
                <a:hlinkClick r:id="rId2" action="ppaction://hlinkfile"/>
              </a:rPr>
              <a:t>Adder Good</a:t>
            </a:r>
            <a:endParaRPr lang="en-US" dirty="0"/>
          </a:p>
        </p:txBody>
      </p:sp>
    </p:spTree>
    <p:extLst>
      <p:ext uri="{BB962C8B-B14F-4D97-AF65-F5344CB8AC3E}">
        <p14:creationId xmlns:p14="http://schemas.microsoft.com/office/powerpoint/2010/main" val="26652405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2682</TotalTime>
  <Words>4508</Words>
  <Application>Microsoft Office PowerPoint</Application>
  <PresentationFormat>On-screen Show (4:3)</PresentationFormat>
  <Paragraphs>464</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Concourse</vt:lpstr>
      <vt:lpstr>An Introduction to Programming and  Visual Basic  for Applications</vt:lpstr>
      <vt:lpstr>Data and Information</vt:lpstr>
      <vt:lpstr>Six Basic Computer Operations</vt:lpstr>
      <vt:lpstr>Computer Operations </vt:lpstr>
      <vt:lpstr>Programs and Programming</vt:lpstr>
      <vt:lpstr>What is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Computer Languages</vt:lpstr>
      <vt:lpstr>Levels of Computer Languages</vt:lpstr>
      <vt:lpstr>Translating from High-level Language to Binary</vt:lpstr>
      <vt:lpstr>PowerPoint Presentation</vt:lpstr>
      <vt:lpstr>PowerPoint Presentation</vt:lpstr>
      <vt:lpstr>PowerPoint Presentation</vt:lpstr>
      <vt:lpstr>PowerPoint Presentation</vt:lpstr>
      <vt:lpstr>PowerPoint Presentation</vt:lpstr>
      <vt:lpstr>PowerPoint Presentation</vt:lpstr>
      <vt:lpstr>Object-Oriented Event-driven Programming (OOED)</vt:lpstr>
      <vt:lpstr>PowerPoint Presentation</vt:lpstr>
      <vt:lpstr>PowerPoint Presentation</vt:lpstr>
      <vt:lpstr>PowerPoint Presentation</vt:lpstr>
      <vt:lpstr>PowerPoint Presentation</vt:lpstr>
      <vt:lpstr>Step One: Define Problem</vt:lpstr>
      <vt:lpstr>Sketch of Calculate Revenue Interface </vt:lpstr>
      <vt:lpstr>Step Two: Create Interface</vt:lpstr>
      <vt:lpstr>Calculate Revenue Interface - Input</vt:lpstr>
      <vt:lpstr>Calculate Revenue Interface - Output</vt:lpstr>
      <vt:lpstr>Step Three: Develop Logic for Action Objects</vt:lpstr>
      <vt:lpstr>IPO Table for Calculate Revenue Button</vt:lpstr>
      <vt:lpstr>Using Pseudocode</vt:lpstr>
      <vt:lpstr>Pseudocode for Calculate Revenue Button</vt:lpstr>
      <vt:lpstr>Steps Three and Four: Write Code and Test Code</vt:lpstr>
      <vt:lpstr>VBA Code for Calculate Revenue Button</vt:lpstr>
      <vt:lpstr>Step Five: Document and Test Overall Project</vt:lpstr>
      <vt:lpstr>Analyzing  and Modifying a VBA Program</vt:lpstr>
      <vt:lpstr>Calculate Revenue with Discount</vt:lpstr>
      <vt:lpstr>PowerPoint Presentation</vt:lpstr>
      <vt:lpstr>PowerPoint Presentation</vt:lpstr>
      <vt:lpstr>PowerPoint Presentation</vt:lpstr>
      <vt:lpstr>Testing the CountHighSales Program Modifcations</vt:lpstr>
      <vt:lpstr>Step Six: Document Project in Writing</vt:lpstr>
      <vt:lpstr> Risks in Numerical Computing</vt:lpstr>
      <vt:lpstr>The Explosion of the Ariane 5 </vt:lpstr>
      <vt:lpstr>Patriot Missile Failure during Gulf War</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Programming and  Visual Basic  for Applications</dc:title>
  <dc:creator>peggy</dc:creator>
  <cp:lastModifiedBy>peggy</cp:lastModifiedBy>
  <cp:revision>65</cp:revision>
  <cp:lastPrinted>2012-10-12T13:38:42Z</cp:lastPrinted>
  <dcterms:created xsi:type="dcterms:W3CDTF">2012-06-24T20:30:42Z</dcterms:created>
  <dcterms:modified xsi:type="dcterms:W3CDTF">2013-10-23T00:44:37Z</dcterms:modified>
</cp:coreProperties>
</file>