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83" r:id="rId5"/>
    <p:sldId id="284" r:id="rId6"/>
    <p:sldId id="285" r:id="rId7"/>
    <p:sldId id="286" r:id="rId8"/>
    <p:sldId id="287" r:id="rId9"/>
    <p:sldId id="288" r:id="rId10"/>
    <p:sldId id="289" r:id="rId11"/>
    <p:sldId id="290" r:id="rId12"/>
    <p:sldId id="291" r:id="rId13"/>
    <p:sldId id="292" r:id="rId14"/>
    <p:sldId id="293" r:id="rId15"/>
    <p:sldId id="303" r:id="rId16"/>
    <p:sldId id="260" r:id="rId17"/>
    <p:sldId id="261" r:id="rId18"/>
    <p:sldId id="262" r:id="rId19"/>
    <p:sldId id="263" r:id="rId20"/>
    <p:sldId id="264" r:id="rId21"/>
    <p:sldId id="265" r:id="rId22"/>
    <p:sldId id="266" r:id="rId23"/>
    <p:sldId id="267" r:id="rId24"/>
    <p:sldId id="268" r:id="rId25"/>
    <p:sldId id="269" r:id="rId26"/>
    <p:sldId id="270" r:id="rId27"/>
    <p:sldId id="272" r:id="rId28"/>
    <p:sldId id="302" r:id="rId29"/>
    <p:sldId id="301" r:id="rId30"/>
    <p:sldId id="277" r:id="rId31"/>
    <p:sldId id="294" r:id="rId32"/>
    <p:sldId id="295" r:id="rId33"/>
    <p:sldId id="296" r:id="rId34"/>
    <p:sldId id="297" r:id="rId35"/>
    <p:sldId id="299" r:id="rId36"/>
    <p:sldId id="300"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481" autoAdjust="0"/>
  </p:normalViewPr>
  <p:slideViewPr>
    <p:cSldViewPr snapToGrid="0">
      <p:cViewPr varScale="1">
        <p:scale>
          <a:sx n="57" d="100"/>
          <a:sy n="57" d="100"/>
        </p:scale>
        <p:origin x="126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AE626-1504-4F59-8090-BE69E197B328}" type="datetimeFigureOut">
              <a:rPr lang="en-US" smtClean="0"/>
              <a:t>8/22/2014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375DE-B51B-4602-9037-0BE00057E8FB}" type="slidenum">
              <a:rPr lang="en-US" smtClean="0"/>
              <a:t>‹#›</a:t>
            </a:fld>
            <a:endParaRPr lang="en-US"/>
          </a:p>
        </p:txBody>
      </p:sp>
    </p:spTree>
    <p:extLst>
      <p:ext uri="{BB962C8B-B14F-4D97-AF65-F5344CB8AC3E}">
        <p14:creationId xmlns:p14="http://schemas.microsoft.com/office/powerpoint/2010/main" val="24342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3161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	</a:t>
            </a:r>
          </a:p>
          <a:p>
            <a:pPr defTabSz="293688" eaLnBrk="1" hangingPunct="1">
              <a:spcBef>
                <a:spcPct val="0"/>
              </a:spcBef>
            </a:pPr>
            <a:endParaRPr lang="en-GB" altLang="en-US" smtClean="0"/>
          </a:p>
        </p:txBody>
      </p:sp>
    </p:spTree>
    <p:extLst>
      <p:ext uri="{BB962C8B-B14F-4D97-AF65-F5344CB8AC3E}">
        <p14:creationId xmlns:p14="http://schemas.microsoft.com/office/powerpoint/2010/main" val="164709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dirty="0" smtClean="0">
                <a:solidFill>
                  <a:srgbClr val="717171"/>
                </a:solidFill>
              </a:rPr>
              <a:t>Ordinal data can be ranked – similarly interval and ratio data also operate on a mechanism of scale. The </a:t>
            </a:r>
            <a:r>
              <a:rPr lang="en-GB" altLang="en-US" b="1" dirty="0" smtClean="0">
                <a:solidFill>
                  <a:srgbClr val="717171"/>
                </a:solidFill>
              </a:rPr>
              <a:t>key difference is that with interval and ratio data the data is numerical and has numerically equal distances between each category.</a:t>
            </a:r>
            <a:r>
              <a:rPr lang="en-GB" altLang="en-US" dirty="0" smtClean="0">
                <a:solidFill>
                  <a:srgbClr val="717171"/>
                </a:solidFill>
              </a:rPr>
              <a:t> For example, a 5cm difference in height between 150cm and 155cm is the same as a 5cm difference between 15cm and 20cm. </a:t>
            </a:r>
          </a:p>
          <a:p>
            <a:pPr defTabSz="293688" eaLnBrk="1" hangingPunct="1">
              <a:spcBef>
                <a:spcPct val="0"/>
              </a:spcBef>
            </a:pPr>
            <a:r>
              <a:rPr lang="en-GB" altLang="en-US" dirty="0" smtClean="0">
                <a:solidFill>
                  <a:srgbClr val="717171"/>
                </a:solidFill>
              </a:rPr>
              <a:t>Imagine a 30cm ruler – it shows equal distance between each mark i.e. 10 1mm markers between each cm. </a:t>
            </a:r>
          </a:p>
          <a:p>
            <a:pPr defTabSz="293688" eaLnBrk="1" hangingPunct="1">
              <a:spcBef>
                <a:spcPct val="0"/>
              </a:spcBef>
            </a:pPr>
            <a:endParaRPr lang="en-GB" altLang="en-US" dirty="0" smtClean="0"/>
          </a:p>
        </p:txBody>
      </p:sp>
    </p:spTree>
    <p:extLst>
      <p:ext uri="{BB962C8B-B14F-4D97-AF65-F5344CB8AC3E}">
        <p14:creationId xmlns:p14="http://schemas.microsoft.com/office/powerpoint/2010/main" val="177662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Temperature and true zero – whilst there is a zero degrees this is a measure of temperature!</a:t>
            </a:r>
          </a:p>
          <a:p>
            <a:pPr defTabSz="293688" eaLnBrk="1" hangingPunct="1">
              <a:spcBef>
                <a:spcPct val="0"/>
              </a:spcBef>
            </a:pPr>
            <a:endParaRPr lang="en-GB" altLang="en-US" smtClean="0"/>
          </a:p>
        </p:txBody>
      </p:sp>
    </p:spTree>
    <p:extLst>
      <p:ext uri="{BB962C8B-B14F-4D97-AF65-F5344CB8AC3E}">
        <p14:creationId xmlns:p14="http://schemas.microsoft.com/office/powerpoint/2010/main" val="47377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endParaRPr lang="en-GB" altLang="en-US" smtClean="0"/>
          </a:p>
        </p:txBody>
      </p:sp>
    </p:spTree>
    <p:extLst>
      <p:ext uri="{BB962C8B-B14F-4D97-AF65-F5344CB8AC3E}">
        <p14:creationId xmlns:p14="http://schemas.microsoft.com/office/powerpoint/2010/main" val="66329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Descriptive analytics, such as reporting/OLAP, dashboards, and data visualization, have been widely used for some time.  They are the core of traditional BI.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3B715A-FA07-4558-A0B0-516C97180249}" type="slidenum">
              <a:rPr lang="en-US" altLang="en-US" smtClean="0">
                <a:ea typeface="MS PGothic" panose="020B0600070205080204" pitchFamily="34" charset="-128"/>
              </a:rPr>
              <a:pPr/>
              <a:t>16</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96021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Algorithms for predictive analytics, such as regression analysis, machine learning, and neural networks, have also been around for some time.  Recently, however, software products have made them much easier to understand and use. They have also been integrated into specific applications, such as for campaign management. Marketing is the target for many predictive analytics applications.  Descriptive analytics, such as data visualization, is important in helping users interpret the output from predictive and predictive analytics.  Prescriptive analytics are often referred to as advanced analytics.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6BB850-8CF1-444E-8277-1B69E3933CE5}" type="slidenum">
              <a:rPr lang="en-US" altLang="en-US" smtClean="0">
                <a:ea typeface="MS PGothic" panose="020B0600070205080204" pitchFamily="34" charset="-128"/>
              </a:rPr>
              <a:pPr/>
              <a:t>17</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32535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Prescriptive analytics provide an optimal solution, often for the allocation of scarce resources.  They, too, have been in academia for a long time but are now finding wider use in practice. For example, the use of mathematical programming for revenue management is common for organizations that have “perishable” goods (e.g., rental cars, hotel rooms, airline seats).  Harrah’s has been using revenue management for hotel room pricing for some time.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F789C6-8B11-4B07-B80A-419B57826361}" type="slidenum">
              <a:rPr lang="en-US" altLang="en-US" smtClean="0">
                <a:ea typeface="MS PGothic" panose="020B0600070205080204" pitchFamily="34" charset="-128"/>
              </a:rPr>
              <a:pPr/>
              <a:t>18</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50812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This is the most interesting target. It occurs when a company either sees an opportunity or faces a problem that requires a new business model that can only be executed using analytics.  To an extent, analytics is the business. Without analytics, the business model cannot be execute and the company cannot compete.</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142A32-D2F5-4F51-9F53-7612899D21FA}" type="slidenum">
              <a:rPr lang="en-US" altLang="en-US" smtClean="0">
                <a:ea typeface="MS PGothic" panose="020B0600070205080204" pitchFamily="34" charset="-128"/>
              </a:rPr>
              <a:pPr/>
              <a:t>19</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35341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In some industries, the use of advanced analytics has moved beyond a “nice to have” to being a requirement.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7E49DE-E213-467A-8578-668D45871AA0}" type="slidenum">
              <a:rPr lang="en-US" altLang="en-US" smtClean="0">
                <a:ea typeface="MS PGothic" panose="020B0600070205080204" pitchFamily="34" charset="-128"/>
              </a:rPr>
              <a:pPr/>
              <a:t>20</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42263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The relationship between the use of data and analytics in decision making and a variety of organizational performance measures is described in a 2011 study by Brynjolfsson, Hitt, and Kim in the </a:t>
            </a:r>
            <a:r>
              <a:rPr lang="en-US" altLang="en-US" i="1" smtClean="0">
                <a:latin typeface="Arial" panose="020B0604020202020204" pitchFamily="34" charset="0"/>
                <a:ea typeface="MS PGothic" panose="020B0600070205080204" pitchFamily="34" charset="-128"/>
              </a:rPr>
              <a:t>Social Science Research Network (SSRN).</a:t>
            </a:r>
            <a:endParaRPr lang="en-US" altLang="en-US" smtClean="0">
              <a:latin typeface="Arial" panose="020B0604020202020204" pitchFamily="34" charset="0"/>
              <a:ea typeface="MS PGothic" panose="020B0600070205080204" pitchFamily="34" charset="-128"/>
            </a:endParaRP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Also, A 2010 IBM/</a:t>
            </a:r>
            <a:r>
              <a:rPr lang="en-US" altLang="en-US" i="1" smtClean="0">
                <a:latin typeface="Arial" panose="020B0604020202020204" pitchFamily="34" charset="0"/>
                <a:ea typeface="MS PGothic" panose="020B0600070205080204" pitchFamily="34" charset="-128"/>
              </a:rPr>
              <a:t>MIT Sloan Management Review </a:t>
            </a:r>
            <a:r>
              <a:rPr lang="en-US" altLang="en-US" smtClean="0">
                <a:latin typeface="Arial" panose="020B0604020202020204" pitchFamily="34" charset="0"/>
                <a:ea typeface="MS PGothic" panose="020B0600070205080204" pitchFamily="34" charset="-128"/>
              </a:rPr>
              <a:t>research study found that top performing companies in their industry are much more likely to use analytics rather than intuition across the widest range of possible decisions. </a:t>
            </a: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A 2011 TDWI report on Big Data Analytics found that 85% of respondents indicated that their firms would be using advanced analytics within three years.</a:t>
            </a: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A 2011 IDC study found that analytics is one of the top two IT priorities for this year.</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A82305-EC84-42A8-83A6-6564B1A85504}" type="slidenum">
              <a:rPr lang="en-US" altLang="en-US" smtClean="0">
                <a:ea typeface="MS PGothic" panose="020B0600070205080204" pitchFamily="34" charset="-128"/>
              </a:rPr>
              <a:pPr/>
              <a:t>21</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48453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EA2394-0BAC-437E-BD44-4E0DC8651A03}" type="slidenum">
              <a:rPr lang="en-US" altLang="en-US" smtClean="0">
                <a:ea typeface="MS PGothic" panose="020B0600070205080204" pitchFamily="34" charset="-128"/>
              </a:rPr>
              <a:pPr/>
              <a:t>2</a:t>
            </a:fld>
            <a:endParaRPr lang="en-US" altLang="en-US" smtClean="0">
              <a:ea typeface="MS PGothic" panose="020B0600070205080204"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MS PGothic" panose="020B0600070205080204" pitchFamily="34" charset="-128"/>
                <a:cs typeface="Times New Roman" panose="02020603050405020304" pitchFamily="18" charset="0"/>
              </a:rPr>
              <a:t>This definition is broad.  BI encompasses not only applications, but also technologies and processes.  It includes not only “getting data out” (through tools and applications), but also getting “data in” (to a data mart or warehouse).</a:t>
            </a:r>
            <a:endParaRPr lang="en-US" altLang="en-US" i="1" smtClean="0">
              <a:latin typeface="Arial" panose="020B0604020202020204" pitchFamily="34" charset="0"/>
              <a:ea typeface="MS PGothic" panose="020B0600070205080204" pitchFamily="34" charset="-128"/>
              <a:cs typeface="Times New Roman" panose="02020603050405020304" pitchFamily="18" charset="0"/>
            </a:endParaRPr>
          </a:p>
          <a:p>
            <a:pPr eaLnBrk="1" hangingPunct="1"/>
            <a:r>
              <a:rPr lang="en-US" altLang="en-US" smtClean="0">
                <a:latin typeface="Arial" panose="020B0604020202020204" pitchFamily="34" charset="0"/>
                <a:ea typeface="MS PGothic" panose="020B0600070205080204" pitchFamily="34" charset="-128"/>
                <a:cs typeface="Times New Roman" panose="02020603050405020304" pitchFamily="18" charset="0"/>
              </a:rPr>
              <a:t> </a:t>
            </a:r>
            <a:endParaRPr lang="en-US" altLang="en-US" i="1" smtClean="0">
              <a:latin typeface="Arial" panose="020B0604020202020204" pitchFamily="34" charset="0"/>
              <a:ea typeface="MS PGothic" panose="020B0600070205080204" pitchFamily="34" charset="-128"/>
              <a:cs typeface="Times New Roman" panose="02020603050405020304" pitchFamily="18" charset="0"/>
            </a:endParaRPr>
          </a:p>
          <a:p>
            <a:pPr eaLnBrk="1" hangingPunct="1"/>
            <a:r>
              <a:rPr lang="en-US" altLang="en-US" smtClean="0">
                <a:latin typeface="Arial" panose="020B0604020202020204" pitchFamily="34" charset="0"/>
                <a:ea typeface="MS PGothic" panose="020B0600070205080204" pitchFamily="34" charset="-128"/>
                <a:cs typeface="Times New Roman" panose="02020603050405020304" pitchFamily="18" charset="0"/>
              </a:rPr>
              <a:t>It should be pointed out that some authors use the BI term to refer to “getting data out” and data warehousing as “getting data in.”  And there are some authors who use the data warehousing term to refer to both “getting data in” and “getting data out,” much like we are using the BI term.  The good news is that the differing terminology does not normally cause confusion because of the context in which the terms are used.</a:t>
            </a:r>
          </a:p>
          <a:p>
            <a:pPr eaLnBrk="1" hangingPunct="1"/>
            <a:endParaRPr lang="en-US" altLang="en-US" smtClean="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72941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9A445B-DC21-4748-AE30-9DD39B2CA909}" type="slidenum">
              <a:rPr lang="en-US" altLang="en-US" smtClean="0">
                <a:ea typeface="MS PGothic" panose="020B0600070205080204" pitchFamily="34" charset="-128"/>
              </a:rPr>
              <a:pPr/>
              <a:t>22</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166718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DC5440-3B52-403D-865C-B972A410CC2A}" type="slidenum">
              <a:rPr lang="en-US" altLang="en-US" smtClean="0">
                <a:ea typeface="MS PGothic" panose="020B0600070205080204" pitchFamily="34" charset="-128"/>
              </a:rPr>
              <a:pPr/>
              <a:t>23</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840849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Analytics are critical to high volume companies competing in the marketplace.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C7346-E18D-4F39-A215-7E0919B49845}" type="slidenum">
              <a:rPr lang="en-US" altLang="en-US" smtClean="0">
                <a:ea typeface="MS PGothic" panose="020B0600070205080204" pitchFamily="34" charset="-128"/>
              </a:rPr>
              <a:pPr/>
              <a:t>24</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25719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Online retailers like Amazon.com and Overstock.com are great examples of high volume operations who rely on analytics to compete.  As soon as you enter, their sites a cookie is placed on your PC and all clicks are recorded.  Based on your clicks and any search terms, recommendation engines decide what products to display.  After you purchase an item, they have additional information that is used in marketing campaigns. Customer segmentation analysis is used in deciding what promotions to send you.  How profitable you are influences how the customer care center treats you.  A pricing team helps set prices and decides what prices are needed to clear out merchandise. Forecasting models are used to decide how many items to order for inventory.  Dashboards monitor all aspects of organizational performance.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40AFF1-877B-4F67-A7B4-C220DA92521C}" type="slidenum">
              <a:rPr lang="en-US" altLang="en-US" smtClean="0">
                <a:ea typeface="MS PGothic" panose="020B0600070205080204" pitchFamily="34" charset="-128"/>
              </a:rPr>
              <a:pPr/>
              <a:t>25</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436130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Online retailers like Amazon.com and Overstock.com are great examples of high volume operations who rely on analytics to compete.  As soon as you enter, their sites a cookie is placed on your PC and all clicks are recorded.  Based on your clicks and any search terms, recommendation engines decide what products to display.  After you purchase an item, they have additional information that is used in marketing campaigns. Customer segmentation analysis is used in deciding what promotions to send you.  How profitable you are influences how the customer care center treats you.  A pricing team helps set prices and decides what prices are needed to clear out merchandise. Forecasting models are used to decide how many items to order for inventory.  Dashboards monitor all aspects of organizational performance.</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D3BCD-6473-4E9D-8A3E-BEC40B339BA9}" type="slidenum">
              <a:rPr lang="en-US" altLang="en-US" smtClean="0">
                <a:ea typeface="MS PGothic" panose="020B0600070205080204" pitchFamily="34" charset="-128"/>
              </a:rPr>
              <a:pPr/>
              <a:t>26</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149071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Analytics requires an understanding of what data is available, how to access it, and how to manipulate it.  Data is necessary for first building models and later testing them.  Choosing the right data to include in models is important.  Predictive analytics should not be searching for a diamond in a coal mine. You will get too many spurious findings.  Rather, it is important have some thoughts as to what variables might be related. And once you have findings, domain knowledge is necessary to understand how they can be used. Consider the hoary story of the relationship between beer and diapers in the market basket of young males in convenience stores.  You still have to decide (or experiment to discover) whether it is better to put them together or spread them across the store (in the hope that other things will be bought while walking the isles).  Domain knowledge is important here. And finally, it is necessary to understand the models being used. At a minimum, this requires training in multivariate statistics.</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99BD70-C7D4-44C5-9D64-6AD704317490}" type="slidenum">
              <a:rPr lang="en-US" altLang="en-US" smtClean="0">
                <a:ea typeface="MS PGothic" panose="020B0600070205080204" pitchFamily="34" charset="-128"/>
              </a:rPr>
              <a:pPr/>
              <a:t>27</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67073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lnSpc>
                <a:spcPts val="1800"/>
              </a:lnSpc>
              <a:buClr>
                <a:srgbClr val="FFFFFF"/>
              </a:buClr>
              <a:buSzPct val="100000"/>
              <a:buFont typeface="Arial" panose="020B0604020202020204" pitchFamily="34" charset="0"/>
              <a:buNone/>
            </a:pPr>
            <a:fld id="{59C27048-78FE-43EF-818F-207CA8DE96CF}" type="slidenum">
              <a:rPr lang="en-GB" altLang="en-US" sz="1200">
                <a:solidFill>
                  <a:srgbClr val="000000"/>
                </a:solidFill>
                <a:latin typeface="Times New Roman" panose="02020603050405020304" pitchFamily="18" charset="0"/>
              </a:rPr>
              <a:pPr algn="r" eaLnBrk="1" hangingPunct="1">
                <a:lnSpc>
                  <a:spcPts val="1800"/>
                </a:lnSpc>
                <a:buClr>
                  <a:srgbClr val="FFFFFF"/>
                </a:buClr>
                <a:buSzPct val="100000"/>
                <a:buFont typeface="Arial" panose="020B0604020202020204" pitchFamily="34" charset="0"/>
                <a:buNone/>
              </a:pPr>
              <a:t>37</a:t>
            </a:fld>
            <a:endParaRPr lang="en-GB" altLang="en-US" sz="1200">
              <a:solidFill>
                <a:srgbClr val="0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txBox="1">
            <a:spLocks noGrp="1" noChangeArrowheads="1"/>
          </p:cNvSpPr>
          <p:nvPr>
            <p:ph type="body" idx="1"/>
          </p:nvPr>
        </p:nvSpPr>
        <p:spPr bwMode="auto">
          <a:xfrm>
            <a:off x="947738" y="4270375"/>
            <a:ext cx="5207000" cy="404812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99579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lnSpc>
                <a:spcPts val="1800"/>
              </a:lnSpc>
              <a:buClr>
                <a:srgbClr val="FFFFFF"/>
              </a:buClr>
              <a:buSzPct val="100000"/>
              <a:buFont typeface="Arial" panose="020B0604020202020204" pitchFamily="34" charset="0"/>
              <a:buNone/>
            </a:pPr>
            <a:fld id="{E5413506-ADE6-4E91-9EA0-8432EC4C5A33}" type="slidenum">
              <a:rPr lang="en-GB" altLang="en-US" sz="1200">
                <a:solidFill>
                  <a:srgbClr val="000000"/>
                </a:solidFill>
                <a:latin typeface="Times New Roman" panose="02020603050405020304" pitchFamily="18" charset="0"/>
              </a:rPr>
              <a:pPr algn="r" eaLnBrk="1" hangingPunct="1">
                <a:lnSpc>
                  <a:spcPts val="1800"/>
                </a:lnSpc>
                <a:buClr>
                  <a:srgbClr val="FFFFFF"/>
                </a:buClr>
                <a:buSzPct val="100000"/>
                <a:buFont typeface="Arial" panose="020B0604020202020204" pitchFamily="34" charset="0"/>
                <a:buNone/>
              </a:pPr>
              <a:t>38</a:t>
            </a:fld>
            <a:endParaRPr lang="en-GB" altLang="en-US" sz="1200">
              <a:solidFill>
                <a:srgbClr val="000000"/>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txBox="1">
            <a:spLocks noGrp="1" noChangeArrowheads="1"/>
          </p:cNvSpPr>
          <p:nvPr>
            <p:ph type="body" idx="1"/>
          </p:nvPr>
        </p:nvSpPr>
        <p:spPr bwMode="auto">
          <a:xfrm>
            <a:off x="947738" y="4270375"/>
            <a:ext cx="5207000" cy="404812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99298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lnSpc>
                <a:spcPts val="1800"/>
              </a:lnSpc>
              <a:buClr>
                <a:srgbClr val="FFFFFF"/>
              </a:buClr>
              <a:buSzPct val="100000"/>
              <a:buFont typeface="Arial" panose="020B0604020202020204" pitchFamily="34" charset="0"/>
              <a:buNone/>
            </a:pPr>
            <a:fld id="{B113ECE3-56E4-40DB-89B3-32139B6E0659}" type="slidenum">
              <a:rPr lang="en-GB" altLang="en-US" sz="1200">
                <a:solidFill>
                  <a:srgbClr val="000000"/>
                </a:solidFill>
                <a:latin typeface="Times New Roman" panose="02020603050405020304" pitchFamily="18" charset="0"/>
              </a:rPr>
              <a:pPr algn="r" eaLnBrk="1" hangingPunct="1">
                <a:lnSpc>
                  <a:spcPts val="1800"/>
                </a:lnSpc>
                <a:buClr>
                  <a:srgbClr val="FFFFFF"/>
                </a:buClr>
                <a:buSzPct val="100000"/>
                <a:buFont typeface="Arial" panose="020B0604020202020204" pitchFamily="34" charset="0"/>
                <a:buNone/>
              </a:pPr>
              <a:t>39</a:t>
            </a:fld>
            <a:endParaRPr lang="en-GB" altLang="en-US" sz="1200">
              <a:solidFill>
                <a:srgbClr val="000000"/>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txBox="1">
            <a:spLocks noGrp="1" noChangeArrowheads="1"/>
          </p:cNvSpPr>
          <p:nvPr>
            <p:ph type="body" idx="1"/>
          </p:nvPr>
        </p:nvSpPr>
        <p:spPr bwMode="auto">
          <a:xfrm>
            <a:off x="947738" y="4270375"/>
            <a:ext cx="5207000" cy="404812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0576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bwMode="auto">
          <a:xfrm>
            <a:off x="701675" y="4473575"/>
            <a:ext cx="5607050"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16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latin typeface="Times New Roman" panose="02020603050405020304" pitchFamily="18" charset="0"/>
              </a:rPr>
              <a:t>© The KTP Company, 2005</a:t>
            </a:r>
          </a:p>
          <a:p>
            <a:endParaRPr lang="en-US" altLang="en-US" smtClean="0">
              <a:latin typeface="Times New Roman" panose="02020603050405020304" pitchFamily="18" charset="0"/>
            </a:endParaRPr>
          </a:p>
        </p:txBody>
      </p:sp>
      <p:sp>
        <p:nvSpPr>
          <p:cNvPr id="716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A6843B-CCE7-4DD9-A202-530EE821A408}" type="slidenum">
              <a:rPr lang="en-US" altLang="en-US" smtClean="0">
                <a:latin typeface="Times New Roman" panose="02020603050405020304" pitchFamily="18" charset="0"/>
              </a:rPr>
              <a:pPr/>
              <a:t>40</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6124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Organizations are finding business value in capturing, storing, and analyzing new kinds of data, such as social media, machine sensing, and clickstream.  Because of its three Vs -- volume, variety, and velocity – this kind of data is often called </a:t>
            </a:r>
            <a:r>
              <a:rPr lang="en-US" altLang="en-US" i="1" smtClean="0">
                <a:latin typeface="Arial" panose="020B0604020202020204" pitchFamily="34" charset="0"/>
                <a:ea typeface="MS PGothic" panose="020B0600070205080204" pitchFamily="34" charset="-128"/>
              </a:rPr>
              <a:t>Big Data</a:t>
            </a:r>
            <a:r>
              <a:rPr lang="en-US" altLang="en-US" smtClean="0">
                <a:latin typeface="Arial" panose="020B0604020202020204" pitchFamily="34" charset="0"/>
                <a:ea typeface="MS PGothic" panose="020B0600070205080204" pitchFamily="34" charset="-128"/>
              </a:rPr>
              <a:t>.  Many companies are performing new kinds of analytics, such as sentiment analysis to better and more quickly understand and respond to what customers are saying about them and their products.</a:t>
            </a: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There are changes in how this data is stored and analyzed. For example, some companies store and analyze data in the cloud.  The open source software Hadoop and MapReduce from Apache Software is being used to store and analyze massive amounts of multistructured data (as opposed to the more structured data maintained in RDMS).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E8BDEC-C096-4550-81E0-9B08BBA53053}" type="slidenum">
              <a:rPr lang="en-US" altLang="en-US" smtClean="0">
                <a:ea typeface="MS PGothic" panose="020B0600070205080204" pitchFamily="34" charset="-128"/>
              </a:rPr>
              <a:pPr/>
              <a:t>3</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22094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96D209-56A9-44E0-A5AB-843D1206F88A}" type="slidenum">
              <a:rPr lang="en-US" altLang="en-US" sz="1200" smtClean="0">
                <a:latin typeface="Times New Roman" panose="02020603050405020304" pitchFamily="18" charset="0"/>
              </a:rPr>
              <a:pPr/>
              <a:t>41</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7323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2000" eaLnBrk="1" hangingPunct="1">
              <a:spcBef>
                <a:spcPct val="0"/>
              </a:spcBef>
            </a:pPr>
            <a:endParaRPr lang="en-GB"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panose="020B0604020202020204" pitchFamily="34" charset="0"/>
                <a:cs typeface="Arial" panose="020B0604020202020204" pitchFamily="34" charset="0"/>
              </a:defRPr>
            </a:lvl1pPr>
            <a:lvl2pPr marL="742950" indent="-285750" defTabSz="911225" eaLnBrk="0" hangingPunct="0">
              <a:defRPr>
                <a:solidFill>
                  <a:schemeClr val="tx1"/>
                </a:solidFill>
                <a:latin typeface="Arial" panose="020B0604020202020204" pitchFamily="34" charset="0"/>
                <a:cs typeface="Arial" panose="020B0604020202020204" pitchFamily="34" charset="0"/>
              </a:defRPr>
            </a:lvl2pPr>
            <a:lvl3pPr marL="1143000" indent="-228600" defTabSz="911225" eaLnBrk="0" hangingPunct="0">
              <a:defRPr>
                <a:solidFill>
                  <a:schemeClr val="tx1"/>
                </a:solidFill>
                <a:latin typeface="Arial" panose="020B0604020202020204" pitchFamily="34" charset="0"/>
                <a:cs typeface="Arial" panose="020B0604020202020204" pitchFamily="34" charset="0"/>
              </a:defRPr>
            </a:lvl3pPr>
            <a:lvl4pPr marL="1600200" indent="-228600" defTabSz="911225" eaLnBrk="0" hangingPunct="0">
              <a:defRPr>
                <a:solidFill>
                  <a:schemeClr val="tx1"/>
                </a:solidFill>
                <a:latin typeface="Arial" panose="020B0604020202020204" pitchFamily="34" charset="0"/>
                <a:cs typeface="Arial" panose="020B0604020202020204" pitchFamily="34" charset="0"/>
              </a:defRPr>
            </a:lvl4pPr>
            <a:lvl5pPr marL="2057400" indent="-228600" defTabSz="911225" eaLnBrk="0" hangingPunct="0">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5E7133-1496-4E65-B15F-FCD6938F9D6D}" type="slidenum">
              <a:rPr lang="en-GB" altLang="en-US"/>
              <a:pPr eaLnBrk="1" hangingPunct="1"/>
              <a:t>5</a:t>
            </a:fld>
            <a:endParaRPr lang="en-GB" altLang="en-US"/>
          </a:p>
        </p:txBody>
      </p:sp>
    </p:spTree>
    <p:extLst>
      <p:ext uri="{BB962C8B-B14F-4D97-AF65-F5344CB8AC3E}">
        <p14:creationId xmlns:p14="http://schemas.microsoft.com/office/powerpoint/2010/main" val="18368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When thinking about research we are looking at gathering knowledge through some form of observation.</a:t>
            </a:r>
          </a:p>
          <a:p>
            <a:pPr defTabSz="293688" eaLnBrk="1" hangingPunct="1">
              <a:spcBef>
                <a:spcPct val="0"/>
              </a:spcBef>
            </a:pPr>
            <a:r>
              <a:rPr lang="en-GB" altLang="en-US" smtClean="0">
                <a:solidFill>
                  <a:srgbClr val="717171"/>
                </a:solidFill>
              </a:rPr>
              <a:t>Research in the scientific sense, as talked about in the first lecture, involves the systematic measurement of these observations.</a:t>
            </a:r>
          </a:p>
          <a:p>
            <a:pPr defTabSz="293688" eaLnBrk="1" hangingPunct="1">
              <a:spcBef>
                <a:spcPct val="0"/>
              </a:spcBef>
            </a:pPr>
            <a:r>
              <a:rPr lang="en-GB" altLang="en-US" smtClean="0">
                <a:solidFill>
                  <a:srgbClr val="717171"/>
                </a:solidFill>
              </a:rPr>
              <a:t>When we observe something we understand that observation in terms of its attributes for example, colour or texture, and we look at how that attribute varies across our observations.</a:t>
            </a:r>
          </a:p>
          <a:p>
            <a:pPr defTabSz="293688" eaLnBrk="1" hangingPunct="1">
              <a:spcBef>
                <a:spcPct val="0"/>
              </a:spcBef>
            </a:pPr>
            <a:r>
              <a:rPr lang="en-GB" altLang="en-US" smtClean="0">
                <a:solidFill>
                  <a:srgbClr val="717171"/>
                </a:solidFill>
              </a:rPr>
              <a:t>So, when we collect or gather data we collect information from individual cases (people, organisations, businesses and so on) about particular variables.</a:t>
            </a:r>
          </a:p>
          <a:p>
            <a:pPr defTabSz="293688" eaLnBrk="1" hangingPunct="1">
              <a:spcBef>
                <a:spcPct val="0"/>
              </a:spcBef>
            </a:pPr>
            <a:r>
              <a:rPr lang="en-GB" altLang="en-US" smtClean="0"/>
              <a:t>Level of mathematical scaling? The level of mathematical precision with which the values of a variable can be expressed. </a:t>
            </a:r>
            <a:endParaRPr lang="en-GB" altLang="en-US" smtClean="0">
              <a:solidFill>
                <a:srgbClr val="717171"/>
              </a:solidFill>
            </a:endParaRPr>
          </a:p>
        </p:txBody>
      </p:sp>
    </p:spTree>
    <p:extLst>
      <p:ext uri="{BB962C8B-B14F-4D97-AF65-F5344CB8AC3E}">
        <p14:creationId xmlns:p14="http://schemas.microsoft.com/office/powerpoint/2010/main" val="99523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endParaRPr lang="en-GB" altLang="en-US" smtClean="0">
              <a:solidFill>
                <a:srgbClr val="717171"/>
              </a:solidFill>
            </a:endParaRPr>
          </a:p>
        </p:txBody>
      </p:sp>
    </p:spTree>
    <p:extLst>
      <p:ext uri="{BB962C8B-B14F-4D97-AF65-F5344CB8AC3E}">
        <p14:creationId xmlns:p14="http://schemas.microsoft.com/office/powerpoint/2010/main" val="177735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endParaRPr lang="en-GB" altLang="en-US" smtClean="0">
              <a:solidFill>
                <a:srgbClr val="717171"/>
              </a:solidFill>
            </a:endParaRPr>
          </a:p>
        </p:txBody>
      </p:sp>
    </p:spTree>
    <p:extLst>
      <p:ext uri="{BB962C8B-B14F-4D97-AF65-F5344CB8AC3E}">
        <p14:creationId xmlns:p14="http://schemas.microsoft.com/office/powerpoint/2010/main" val="371022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r>
              <a:rPr lang="en-GB" altLang="en-US" dirty="0" smtClean="0">
                <a:latin typeface="Corbel" panose="020B0503020204020204" pitchFamily="34" charset="0"/>
              </a:rPr>
              <a:t>Mutually exclusive: each observation (person, case, score) cannot fall into more than one category.</a:t>
            </a:r>
          </a:p>
          <a:p>
            <a:pPr defTabSz="293688" eaLnBrk="1" hangingPunct="1">
              <a:spcBef>
                <a:spcPct val="0"/>
              </a:spcBef>
            </a:pPr>
            <a:r>
              <a:rPr lang="en-GB" altLang="en-US" dirty="0" smtClean="0">
                <a:solidFill>
                  <a:srgbClr val="717171"/>
                </a:solidFill>
              </a:rPr>
              <a:t>Exhaustive: the system of categories system should have enough categories for all the observations.	</a:t>
            </a:r>
          </a:p>
          <a:p>
            <a:pPr defTabSz="293688" eaLnBrk="1" hangingPunct="1">
              <a:spcBef>
                <a:spcPct val="0"/>
              </a:spcBef>
            </a:pPr>
            <a:endParaRPr lang="en-GB" altLang="en-US" dirty="0" smtClean="0"/>
          </a:p>
        </p:txBody>
      </p:sp>
    </p:spTree>
    <p:extLst>
      <p:ext uri="{BB962C8B-B14F-4D97-AF65-F5344CB8AC3E}">
        <p14:creationId xmlns:p14="http://schemas.microsoft.com/office/powerpoint/2010/main" val="197619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solidFill>
                  <a:srgbClr val="717171"/>
                </a:solidFill>
              </a:rPr>
              <a:t>Ordinal data works with the same assumptions as nominal data but is more complex in that here, whilst still comprising of </a:t>
            </a:r>
            <a:r>
              <a:rPr lang="en-GB" altLang="en-US" smtClean="0"/>
              <a:t>categories, now the categories</a:t>
            </a:r>
          </a:p>
          <a:p>
            <a:r>
              <a:rPr lang="en-GB" altLang="en-US" smtClean="0"/>
              <a:t>themselves can be rank-ordered i.e. one category has more or less of some underlying quality than being in another category.</a:t>
            </a:r>
          </a:p>
          <a:p>
            <a:r>
              <a:rPr lang="en-GB" altLang="en-US" smtClean="0">
                <a:solidFill>
                  <a:srgbClr val="717171"/>
                </a:solidFill>
              </a:rPr>
              <a:t>What does this mean? We can make statistical judgements about the relative position of one value to another and can perform limited mathematical calculations.	</a:t>
            </a:r>
          </a:p>
        </p:txBody>
      </p:sp>
    </p:spTree>
    <p:extLst>
      <p:ext uri="{BB962C8B-B14F-4D97-AF65-F5344CB8AC3E}">
        <p14:creationId xmlns:p14="http://schemas.microsoft.com/office/powerpoint/2010/main" val="168912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41669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241370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883978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2235200" y="1828800"/>
            <a:ext cx="184731" cy="369332"/>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3" name="Content Placeholder 2"/>
          <p:cNvSpPr>
            <a:spLocks noGrp="1"/>
          </p:cNvSpPr>
          <p:nvPr>
            <p:ph idx="1"/>
          </p:nvPr>
        </p:nvSpPr>
        <p:spPr>
          <a:xfrm>
            <a:off x="609600" y="1828800"/>
            <a:ext cx="10972800" cy="4495800"/>
          </a:xfrm>
          <a:prstGeom prst="rect">
            <a:avLst/>
          </a:prstGeom>
        </p:spPr>
        <p:txBody>
          <a:bodyPr/>
          <a:lstStyle>
            <a:lvl1pPr>
              <a:lnSpc>
                <a:spcPct val="90000"/>
              </a:lnSpc>
              <a:spcBef>
                <a:spcPts val="600"/>
              </a:spcBef>
              <a:spcAft>
                <a:spcPts val="600"/>
              </a:spcAft>
              <a:defRPr sz="2400" b="1">
                <a:solidFill>
                  <a:schemeClr val="tx1">
                    <a:lumMod val="95000"/>
                    <a:lumOff val="5000"/>
                  </a:schemeClr>
                </a:solidFill>
                <a:latin typeface="Calibri" pitchFamily="34" charset="0"/>
              </a:defRPr>
            </a:lvl1pPr>
            <a:lvl2pPr>
              <a:lnSpc>
                <a:spcPct val="90000"/>
              </a:lnSpc>
              <a:spcBef>
                <a:spcPts val="300"/>
              </a:spcBef>
              <a:spcAft>
                <a:spcPts val="450"/>
              </a:spcAft>
              <a:defRPr sz="1950" b="1">
                <a:latin typeface="Calibri" pitchFamily="34" charset="0"/>
              </a:defRPr>
            </a:lvl2pPr>
            <a:lvl3pPr>
              <a:lnSpc>
                <a:spcPct val="90000"/>
              </a:lnSpc>
              <a:spcBef>
                <a:spcPts val="150"/>
              </a:spcBef>
              <a:spcAft>
                <a:spcPts val="300"/>
              </a:spcAft>
              <a:defRPr sz="1800">
                <a:latin typeface="Calibri" pitchFamily="34" charset="0"/>
              </a:defRPr>
            </a:lvl3pPr>
            <a:lvl4pPr>
              <a:spcBef>
                <a:spcPts val="150"/>
              </a:spcBef>
              <a:spcAft>
                <a:spcPts val="300"/>
              </a:spcAft>
              <a:defRPr sz="1500">
                <a:latin typeface="Calibri" pitchFamily="34" charset="0"/>
              </a:defRPr>
            </a:lvl4pPr>
            <a:lvl5pPr>
              <a:spcBef>
                <a:spcPts val="150"/>
              </a:spcBef>
              <a:spcAft>
                <a:spcPts val="300"/>
              </a:spcAft>
              <a:defRPr sz="15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12192000" cy="381000"/>
          </a:xfrm>
          <a:prstGeom prst="rect">
            <a:avLst/>
          </a:prstGeom>
        </p:spPr>
        <p:txBody>
          <a:bodyPr/>
          <a:lstStyle>
            <a:lvl1pPr marL="0" indent="0" algn="ctr">
              <a:buNone/>
              <a:defRPr sz="1500" b="1">
                <a:latin typeface="Calibri" panose="020F0502020204030204" pitchFamily="34" charset="0"/>
                <a:cs typeface="Calibri" panose="020F0502020204030204" pitchFamily="34" charset="0"/>
              </a:defRPr>
            </a:lvl1pPr>
            <a:lvl2pPr algn="ctr">
              <a:defRPr sz="1500">
                <a:latin typeface="Calibri" panose="020F0502020204030204" pitchFamily="34" charset="0"/>
                <a:cs typeface="Calibri" panose="020F0502020204030204" pitchFamily="34" charset="0"/>
              </a:defRPr>
            </a:lvl2pPr>
            <a:lvl3pPr algn="ctr">
              <a:defRPr sz="1350">
                <a:latin typeface="Calibri" panose="020F0502020204030204" pitchFamily="34" charset="0"/>
                <a:cs typeface="Calibri" panose="020F0502020204030204" pitchFamily="34" charset="0"/>
              </a:defRPr>
            </a:lvl3pPr>
            <a:lvl4pPr algn="ctr">
              <a:defRPr sz="1200">
                <a:latin typeface="Calibri" panose="020F0502020204030204" pitchFamily="34" charset="0"/>
                <a:cs typeface="Calibri" panose="020F0502020204030204" pitchFamily="34" charset="0"/>
              </a:defRPr>
            </a:lvl4pPr>
            <a:lvl5pPr algn="ctr">
              <a:defRPr sz="12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223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5178"/>
            <a:ext cx="109728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609601" y="1600200"/>
            <a:ext cx="10972793"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365874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36499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DB38F-FEE8-4F0D-B656-FD1617FA85EF}"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82095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DB38F-FEE8-4F0D-B656-FD1617FA85EF}"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39051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DB38F-FEE8-4F0D-B656-FD1617FA85EF}" type="datetimeFigureOut">
              <a:rPr lang="en-US" smtClean="0"/>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38526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DB38F-FEE8-4F0D-B656-FD1617FA85EF}"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338706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DB38F-FEE8-4F0D-B656-FD1617FA85EF}"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203500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DB38F-FEE8-4F0D-B656-FD1617FA85EF}"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06699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DB38F-FEE8-4F0D-B656-FD1617FA85EF}"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01874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DB38F-FEE8-4F0D-B656-FD1617FA85EF}" type="datetimeFigureOut">
              <a:rPr lang="en-US" smtClean="0"/>
              <a:t>8/22/2014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B525-58D3-4536-B499-CC93BCB052FD}" type="slidenum">
              <a:rPr lang="en-US" smtClean="0"/>
              <a:t>‹#›</a:t>
            </a:fld>
            <a:endParaRPr lang="en-US"/>
          </a:p>
        </p:txBody>
      </p:sp>
    </p:spTree>
    <p:extLst>
      <p:ext uri="{BB962C8B-B14F-4D97-AF65-F5344CB8AC3E}">
        <p14:creationId xmlns:p14="http://schemas.microsoft.com/office/powerpoint/2010/main" val="304003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youtube.com/watch?v=k7xvIrsJhD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tableausoftware.com/learn/tutorials/on-demand/amazing-things-8"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nytimes.com/interactive/2009/03/10/us/20090310-immigration-explorer.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hyperlink" Target="http://www.smartmoney.com/map-of-the-mark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hyperlink" Target="http://www.gapmind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mputerworld.com/s/article/9181220/8_must_see_TED_talks_for_IT_pros?pageNumber=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C3E054-FA22-448E-AFDA-90062995F380}" type="slidenum">
              <a:rPr lang="en-US" altLang="en-US" sz="1200">
                <a:latin typeface="Garamond" panose="02020404030301010803" pitchFamily="18" charset="0"/>
              </a:rPr>
              <a:pPr>
                <a:spcBef>
                  <a:spcPct val="0"/>
                </a:spcBef>
                <a:buClrTx/>
                <a:buSzTx/>
                <a:buFontTx/>
                <a:buNone/>
              </a:pPr>
              <a:t>1</a:t>
            </a:fld>
            <a:endParaRPr lang="en-US" altLang="en-US" sz="1200">
              <a:latin typeface="Garamond" panose="02020404030301010803" pitchFamily="18" charset="0"/>
            </a:endParaRPr>
          </a:p>
        </p:txBody>
      </p:sp>
      <p:sp>
        <p:nvSpPr>
          <p:cNvPr id="25603" name="Rectangle 2"/>
          <p:cNvSpPr>
            <a:spLocks noGrp="1" noChangeArrowheads="1"/>
          </p:cNvSpPr>
          <p:nvPr>
            <p:ph type="ctrTitle"/>
          </p:nvPr>
        </p:nvSpPr>
        <p:spPr>
          <a:xfrm>
            <a:off x="1524000" y="495830"/>
            <a:ext cx="9144000" cy="2387600"/>
          </a:xfrm>
        </p:spPr>
        <p:txBody>
          <a:bodyPr>
            <a:normAutofit/>
          </a:bodyPr>
          <a:lstStyle/>
          <a:p>
            <a:pPr eaLnBrk="1" hangingPunct="1"/>
            <a:r>
              <a:rPr lang="en-US" altLang="en-US" sz="4000" b="1" dirty="0"/>
              <a:t>Business Analytics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448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47850" y="1700214"/>
            <a:ext cx="8643938" cy="4618037"/>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Ordinal data is data that </a:t>
            </a:r>
            <a:r>
              <a:rPr lang="en-GB" sz="2600" b="1" dirty="0">
                <a:latin typeface="Corbel" pitchFamily="34" charset="0"/>
                <a:cs typeface="Arial" charset="0"/>
              </a:rPr>
              <a:t>comprises of categories that </a:t>
            </a:r>
            <a:r>
              <a:rPr lang="en-GB" sz="2600" b="1" i="1" u="sng" dirty="0">
                <a:latin typeface="Corbel" pitchFamily="34" charset="0"/>
                <a:cs typeface="Arial" charset="0"/>
              </a:rPr>
              <a:t>can</a:t>
            </a:r>
            <a:r>
              <a:rPr lang="en-GB" sz="2600" b="1" dirty="0">
                <a:latin typeface="Corbel" pitchFamily="34" charset="0"/>
                <a:cs typeface="Arial" charset="0"/>
              </a:rPr>
              <a:t> be rank ordered. </a:t>
            </a:r>
          </a:p>
          <a:p>
            <a:pPr defTabSz="293688">
              <a:spcBef>
                <a:spcPts val="600"/>
              </a:spcBef>
              <a:spcAft>
                <a:spcPts val="1200"/>
              </a:spcAft>
              <a:buFontTx/>
              <a:buChar char="•"/>
              <a:defRPr/>
            </a:pPr>
            <a:r>
              <a:rPr lang="en-GB" sz="2600" dirty="0">
                <a:latin typeface="Corbel" pitchFamily="34" charset="0"/>
                <a:cs typeface="Arial" charset="0"/>
              </a:rPr>
              <a:t> Similarly with nominal data the distance between each category cannot be calculated but the </a:t>
            </a:r>
            <a:r>
              <a:rPr lang="en-GB" sz="2600" b="1" dirty="0">
                <a:latin typeface="Corbel" pitchFamily="34" charset="0"/>
                <a:cs typeface="Arial" charset="0"/>
              </a:rPr>
              <a:t>categories can be ranked above or below each other.</a:t>
            </a:r>
          </a:p>
          <a:p>
            <a:pPr defTabSz="293688">
              <a:spcBef>
                <a:spcPts val="600"/>
              </a:spcBef>
              <a:spcAft>
                <a:spcPts val="1200"/>
              </a:spcAft>
              <a:buFontTx/>
              <a:buChar char="•"/>
              <a:defRPr/>
            </a:pPr>
            <a:r>
              <a:rPr lang="en-GB" sz="2600" dirty="0">
                <a:latin typeface="Corbel" pitchFamily="34" charset="0"/>
                <a:cs typeface="Arial" charset="0"/>
              </a:rPr>
              <a:t> What does this mean? Can </a:t>
            </a:r>
            <a:r>
              <a:rPr lang="en-GB" sz="2600" b="1" dirty="0">
                <a:latin typeface="Corbel" pitchFamily="34" charset="0"/>
                <a:cs typeface="Arial" charset="0"/>
              </a:rPr>
              <a:t>make statistical judgements </a:t>
            </a:r>
            <a:r>
              <a:rPr lang="en-GB" sz="2600" dirty="0">
                <a:latin typeface="Corbel" pitchFamily="34" charset="0"/>
                <a:cs typeface="Arial" charset="0"/>
              </a:rPr>
              <a:t>and perform limited maths.</a:t>
            </a: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Ordinal data</a:t>
            </a:r>
          </a:p>
        </p:txBody>
      </p:sp>
    </p:spTree>
    <p:extLst>
      <p:ext uri="{BB962C8B-B14F-4D97-AF65-F5344CB8AC3E}">
        <p14:creationId xmlns:p14="http://schemas.microsoft.com/office/powerpoint/2010/main" val="3554311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09750" y="1412876"/>
            <a:ext cx="8643938" cy="2386013"/>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defRPr/>
            </a:pPr>
            <a:r>
              <a:rPr lang="en-GB" sz="2600" dirty="0">
                <a:latin typeface="Corbel" pitchFamily="34" charset="0"/>
                <a:cs typeface="Arial" charset="0"/>
              </a:rPr>
              <a:t>Example: </a:t>
            </a: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Ordinal data</a:t>
            </a:r>
          </a:p>
        </p:txBody>
      </p:sp>
      <p:graphicFrame>
        <p:nvGraphicFramePr>
          <p:cNvPr id="5" name="Table 4"/>
          <p:cNvGraphicFramePr>
            <a:graphicFrameLocks noGrp="1"/>
          </p:cNvGraphicFramePr>
          <p:nvPr/>
        </p:nvGraphicFramePr>
        <p:xfrm>
          <a:off x="3792538" y="2349501"/>
          <a:ext cx="3960812" cy="2717899"/>
        </p:xfrm>
        <a:graphic>
          <a:graphicData uri="http://schemas.openxmlformats.org/drawingml/2006/table">
            <a:tbl>
              <a:tblPr firstRow="1" bandRow="1">
                <a:tableStyleId>{2D5ABB26-0587-4C30-8999-92F81FD0307C}</a:tableStyleId>
              </a:tblPr>
              <a:tblGrid>
                <a:gridCol w="3384694"/>
                <a:gridCol w="576118"/>
              </a:tblGrid>
              <a:tr h="639963">
                <a:tc gridSpan="2">
                  <a:txBody>
                    <a:bodyPr/>
                    <a:lstStyle/>
                    <a:p>
                      <a:r>
                        <a:rPr lang="en-GB" sz="1800" b="1" dirty="0" smtClean="0"/>
                        <a:t>How</a:t>
                      </a:r>
                      <a:r>
                        <a:rPr lang="en-GB" sz="1800" b="1" baseline="0" dirty="0" smtClean="0"/>
                        <a:t> satisfied are you with the level of service you have received</a:t>
                      </a:r>
                      <a:r>
                        <a:rPr lang="en-GB" sz="1800" b="1" dirty="0" smtClean="0"/>
                        <a:t>? </a:t>
                      </a:r>
                      <a:r>
                        <a:rPr lang="en-GB" sz="1600" i="1" dirty="0" smtClean="0"/>
                        <a:t>(please tick)</a:t>
                      </a:r>
                      <a:endParaRPr lang="en-GB" sz="1600" i="1" dirty="0"/>
                    </a:p>
                  </a:txBody>
                  <a:tcPr marL="91449" marR="91449"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23975">
                <a:tc>
                  <a:txBody>
                    <a:bodyPr/>
                    <a:lstStyle/>
                    <a:p>
                      <a:endParaRPr lang="en-GB" sz="800" dirty="0"/>
                    </a:p>
                  </a:txBody>
                  <a:tcPr marL="91449" marR="91449"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800" dirty="0"/>
                    </a:p>
                  </a:txBody>
                  <a:tcPr marL="91449" marR="91449"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Very</a:t>
                      </a:r>
                      <a:r>
                        <a:rPr lang="en-GB" sz="1800" baseline="0" dirty="0" smtClean="0"/>
                        <a:t> 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Somewhat</a:t>
                      </a:r>
                      <a:r>
                        <a:rPr lang="en-GB" sz="1800" baseline="0" dirty="0" smtClean="0"/>
                        <a:t> 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Neutral</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Somewhat</a:t>
                      </a:r>
                      <a:r>
                        <a:rPr lang="en-GB" sz="1800" baseline="0" dirty="0" smtClean="0"/>
                        <a:t> dissatisfied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Very</a:t>
                      </a:r>
                      <a:r>
                        <a:rPr lang="en-GB" sz="1800" baseline="0" dirty="0" smtClean="0"/>
                        <a:t> dissatisfied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720404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897467" y="1557338"/>
            <a:ext cx="10972799" cy="7433446"/>
          </a:xfrm>
          <a:prstGeom prst="rect">
            <a:avLst/>
          </a:prstGeom>
          <a:noFill/>
          <a:ln w="9525">
            <a:noFill/>
            <a:miter lim="800000"/>
            <a:headEnd/>
            <a:tailEnd/>
          </a:ln>
        </p:spPr>
        <p:txBody>
          <a:bodyPr wrap="square"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Both interval and ratio data are examples of </a:t>
            </a:r>
            <a:r>
              <a:rPr lang="en-GB" sz="2600" b="1" dirty="0">
                <a:latin typeface="Corbel" pitchFamily="34" charset="0"/>
                <a:cs typeface="Arial" charset="0"/>
              </a:rPr>
              <a:t>scale data</a:t>
            </a:r>
            <a:r>
              <a:rPr lang="en-GB" sz="2600" dirty="0">
                <a:latin typeface="Corbel" pitchFamily="34" charset="0"/>
                <a:cs typeface="Arial" charset="0"/>
              </a:rPr>
              <a:t>.</a:t>
            </a:r>
          </a:p>
          <a:p>
            <a:pPr defTabSz="293688">
              <a:spcBef>
                <a:spcPts val="600"/>
              </a:spcBef>
              <a:spcAft>
                <a:spcPts val="1200"/>
              </a:spcAft>
              <a:buFontTx/>
              <a:buChar char="•"/>
              <a:defRPr/>
            </a:pPr>
            <a:r>
              <a:rPr lang="en-GB" sz="2600" dirty="0">
                <a:latin typeface="Corbel" pitchFamily="34" charset="0"/>
                <a:cs typeface="Arial" charset="0"/>
              </a:rPr>
              <a:t> Scale data: </a:t>
            </a:r>
          </a:p>
          <a:p>
            <a:pPr lvl="1" defTabSz="293688">
              <a:spcBef>
                <a:spcPts val="600"/>
              </a:spcBef>
              <a:spcAft>
                <a:spcPts val="1200"/>
              </a:spcAft>
              <a:buFontTx/>
              <a:buChar char="•"/>
              <a:defRPr/>
            </a:pPr>
            <a:r>
              <a:rPr lang="en-GB" sz="2600" dirty="0">
                <a:latin typeface="Corbel" pitchFamily="34" charset="0"/>
                <a:cs typeface="Arial" charset="0"/>
              </a:rPr>
              <a:t> data is in numeric format </a:t>
            </a:r>
            <a:r>
              <a:rPr lang="en-GB" sz="2600" dirty="0" smtClean="0">
                <a:latin typeface="Corbel" pitchFamily="34" charset="0"/>
                <a:cs typeface="Arial" charset="0"/>
              </a:rPr>
              <a:t>($50</a:t>
            </a:r>
            <a:r>
              <a:rPr lang="en-GB" sz="2600" dirty="0">
                <a:latin typeface="Corbel" pitchFamily="34" charset="0"/>
                <a:cs typeface="Arial" charset="0"/>
              </a:rPr>
              <a:t>, </a:t>
            </a:r>
            <a:r>
              <a:rPr lang="en-GB" sz="2600" dirty="0" smtClean="0">
                <a:latin typeface="Corbel" pitchFamily="34" charset="0"/>
                <a:cs typeface="Arial" charset="0"/>
              </a:rPr>
              <a:t>$100</a:t>
            </a:r>
            <a:r>
              <a:rPr lang="en-GB" sz="2600" dirty="0">
                <a:latin typeface="Corbel" pitchFamily="34" charset="0"/>
                <a:cs typeface="Arial" charset="0"/>
              </a:rPr>
              <a:t>, </a:t>
            </a:r>
            <a:r>
              <a:rPr lang="en-GB" sz="2600" dirty="0" smtClean="0">
                <a:latin typeface="Corbel" pitchFamily="34" charset="0"/>
                <a:cs typeface="Arial" charset="0"/>
              </a:rPr>
              <a:t>$150</a:t>
            </a:r>
            <a:r>
              <a:rPr lang="en-GB" sz="2600" dirty="0">
                <a:latin typeface="Corbel" pitchFamily="34" charset="0"/>
                <a:cs typeface="Arial" charset="0"/>
              </a:rPr>
              <a:t>) </a:t>
            </a:r>
          </a:p>
          <a:p>
            <a:pPr lvl="1" defTabSz="293688">
              <a:spcBef>
                <a:spcPts val="600"/>
              </a:spcBef>
              <a:spcAft>
                <a:spcPts val="1200"/>
              </a:spcAft>
              <a:buFontTx/>
              <a:buChar char="•"/>
              <a:defRPr/>
            </a:pPr>
            <a:r>
              <a:rPr lang="en-GB" sz="2600" dirty="0">
                <a:latin typeface="Corbel" pitchFamily="34" charset="0"/>
                <a:cs typeface="Arial" charset="0"/>
              </a:rPr>
              <a:t>data that can be </a:t>
            </a:r>
            <a:r>
              <a:rPr lang="en-GB" sz="2600" b="1" dirty="0">
                <a:latin typeface="Corbel" pitchFamily="34" charset="0"/>
                <a:cs typeface="Arial" charset="0"/>
              </a:rPr>
              <a:t>measured on a continuous scale</a:t>
            </a:r>
          </a:p>
          <a:p>
            <a:pPr lvl="1" defTabSz="293688">
              <a:spcBef>
                <a:spcPts val="600"/>
              </a:spcBef>
              <a:spcAft>
                <a:spcPts val="1200"/>
              </a:spcAft>
              <a:buFontTx/>
              <a:buChar char="•"/>
              <a:defRPr/>
            </a:pPr>
            <a:r>
              <a:rPr lang="en-GB" sz="2600" dirty="0">
                <a:latin typeface="Corbel" pitchFamily="34" charset="0"/>
                <a:cs typeface="Arial" charset="0"/>
              </a:rPr>
              <a:t> the </a:t>
            </a:r>
            <a:r>
              <a:rPr lang="en-GB" sz="2600" b="1" dirty="0">
                <a:latin typeface="Corbel" pitchFamily="34" charset="0"/>
                <a:cs typeface="Arial" charset="0"/>
              </a:rPr>
              <a:t>distance</a:t>
            </a:r>
            <a:r>
              <a:rPr lang="en-GB" sz="2600" dirty="0">
                <a:latin typeface="Corbel" pitchFamily="34" charset="0"/>
                <a:cs typeface="Arial" charset="0"/>
              </a:rPr>
              <a:t> between each can be observed and as a result </a:t>
            </a:r>
            <a:r>
              <a:rPr lang="en-GB" sz="2600" b="1" dirty="0">
                <a:latin typeface="Corbel" pitchFamily="34" charset="0"/>
                <a:cs typeface="Arial" charset="0"/>
              </a:rPr>
              <a:t>measured</a:t>
            </a:r>
          </a:p>
          <a:p>
            <a:pPr lvl="1" defTabSz="293688">
              <a:spcBef>
                <a:spcPts val="600"/>
              </a:spcBef>
              <a:spcAft>
                <a:spcPts val="1200"/>
              </a:spcAft>
              <a:buFontTx/>
              <a:buChar char="•"/>
              <a:defRPr/>
            </a:pPr>
            <a:r>
              <a:rPr lang="en-GB" sz="2600" dirty="0">
                <a:latin typeface="Corbel" pitchFamily="34" charset="0"/>
                <a:cs typeface="Arial" charset="0"/>
              </a:rPr>
              <a:t> the data can be </a:t>
            </a:r>
            <a:r>
              <a:rPr lang="en-GB" sz="2600" b="1" dirty="0">
                <a:latin typeface="Corbel" pitchFamily="34" charset="0"/>
                <a:cs typeface="Arial" charset="0"/>
              </a:rPr>
              <a:t>placed in rank order</a:t>
            </a:r>
            <a:r>
              <a:rPr lang="en-GB" sz="2600" dirty="0">
                <a:latin typeface="Corbel" pitchFamily="34" charset="0"/>
                <a:cs typeface="Arial" charset="0"/>
              </a:rPr>
              <a:t>.</a:t>
            </a: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Interval and ratio data</a:t>
            </a:r>
          </a:p>
        </p:txBody>
      </p:sp>
    </p:spTree>
    <p:extLst>
      <p:ext uri="{BB962C8B-B14F-4D97-AF65-F5344CB8AC3E}">
        <p14:creationId xmlns:p14="http://schemas.microsoft.com/office/powerpoint/2010/main" val="371088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47850" y="1700214"/>
            <a:ext cx="8643938" cy="4217987"/>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cs typeface="Arial" charset="0"/>
              </a:rPr>
              <a:t>  Interval data measured on a </a:t>
            </a:r>
            <a:r>
              <a:rPr lang="en-GB" sz="2600" b="1" i="1" dirty="0">
                <a:cs typeface="Arial" charset="0"/>
              </a:rPr>
              <a:t>continuous</a:t>
            </a:r>
            <a:r>
              <a:rPr lang="en-GB" sz="2600" b="1" dirty="0">
                <a:cs typeface="Arial" charset="0"/>
              </a:rPr>
              <a:t> scale </a:t>
            </a:r>
            <a:r>
              <a:rPr lang="en-GB" sz="2600" dirty="0">
                <a:cs typeface="Arial" charset="0"/>
              </a:rPr>
              <a:t>and has </a:t>
            </a:r>
            <a:r>
              <a:rPr lang="en-GB" sz="2600" b="1" i="1" dirty="0">
                <a:cs typeface="Arial" charset="0"/>
              </a:rPr>
              <a:t>no</a:t>
            </a:r>
            <a:r>
              <a:rPr lang="en-GB" sz="2600" b="1" dirty="0">
                <a:cs typeface="Arial" charset="0"/>
              </a:rPr>
              <a:t> </a:t>
            </a:r>
            <a:r>
              <a:rPr lang="en-GB" sz="2600" dirty="0">
                <a:cs typeface="Arial" charset="0"/>
              </a:rPr>
              <a:t>true </a:t>
            </a:r>
            <a:r>
              <a:rPr lang="en-GB" sz="2600" b="1" dirty="0">
                <a:cs typeface="Arial" charset="0"/>
              </a:rPr>
              <a:t>zero point</a:t>
            </a:r>
            <a:r>
              <a:rPr lang="en-GB" sz="2600" dirty="0">
                <a:cs typeface="Arial" charset="0"/>
              </a:rPr>
              <a:t>.</a:t>
            </a:r>
          </a:p>
          <a:p>
            <a:pPr defTabSz="293688">
              <a:spcBef>
                <a:spcPts val="600"/>
              </a:spcBef>
              <a:spcAft>
                <a:spcPts val="1200"/>
              </a:spcAft>
              <a:buFontTx/>
              <a:buChar char="•"/>
              <a:defRPr/>
            </a:pPr>
            <a:r>
              <a:rPr lang="en-GB" sz="2600" dirty="0">
                <a:cs typeface="Arial" charset="0"/>
              </a:rPr>
              <a:t> Examples: </a:t>
            </a:r>
          </a:p>
          <a:p>
            <a:pPr lvl="1" defTabSz="293688">
              <a:spcBef>
                <a:spcPts val="600"/>
              </a:spcBef>
              <a:spcAft>
                <a:spcPts val="1200"/>
              </a:spcAft>
              <a:buFontTx/>
              <a:buChar char="•"/>
              <a:defRPr/>
            </a:pPr>
            <a:r>
              <a:rPr lang="en-GB" sz="2600" b="1" dirty="0">
                <a:cs typeface="Arial" charset="0"/>
              </a:rPr>
              <a:t>Time</a:t>
            </a:r>
            <a:r>
              <a:rPr lang="en-GB" sz="2600" dirty="0">
                <a:cs typeface="Arial" charset="0"/>
              </a:rPr>
              <a:t> – moves along a continuous measure or seconds, minutes and so on and is without a zero point of time.</a:t>
            </a:r>
          </a:p>
          <a:p>
            <a:pPr lvl="1" defTabSz="293688">
              <a:spcBef>
                <a:spcPts val="600"/>
              </a:spcBef>
              <a:spcAft>
                <a:spcPts val="1200"/>
              </a:spcAft>
              <a:buFontTx/>
              <a:buChar char="•"/>
              <a:defRPr/>
            </a:pPr>
            <a:r>
              <a:rPr lang="en-GB" sz="2600" dirty="0">
                <a:cs typeface="Arial" charset="0"/>
              </a:rPr>
              <a:t> </a:t>
            </a:r>
            <a:r>
              <a:rPr lang="en-GB" sz="2600" b="1" dirty="0">
                <a:cs typeface="Arial" charset="0"/>
              </a:rPr>
              <a:t>Temperature</a:t>
            </a:r>
            <a:r>
              <a:rPr lang="en-GB" sz="2600" dirty="0">
                <a:cs typeface="Arial" charset="0"/>
              </a:rPr>
              <a:t> – moves along a continuous measure of degrees and is without a true zero.</a:t>
            </a: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Interval data</a:t>
            </a:r>
          </a:p>
        </p:txBody>
      </p:sp>
    </p:spTree>
    <p:extLst>
      <p:ext uri="{BB962C8B-B14F-4D97-AF65-F5344CB8AC3E}">
        <p14:creationId xmlns:p14="http://schemas.microsoft.com/office/powerpoint/2010/main" val="404256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47850" y="1700214"/>
            <a:ext cx="8643938" cy="3417887"/>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cs typeface="Arial" charset="0"/>
              </a:rPr>
              <a:t>  Ratio data measured on a </a:t>
            </a:r>
            <a:r>
              <a:rPr lang="en-GB" sz="2600" b="1" i="1" dirty="0">
                <a:cs typeface="Arial" charset="0"/>
              </a:rPr>
              <a:t>continuous</a:t>
            </a:r>
            <a:r>
              <a:rPr lang="en-GB" sz="2600" b="1" dirty="0">
                <a:cs typeface="Arial" charset="0"/>
              </a:rPr>
              <a:t> scale </a:t>
            </a:r>
            <a:r>
              <a:rPr lang="en-GB" sz="2600" dirty="0">
                <a:cs typeface="Arial" charset="0"/>
              </a:rPr>
              <a:t>and </a:t>
            </a:r>
            <a:r>
              <a:rPr lang="en-GB" sz="2600" b="1" i="1" dirty="0">
                <a:cs typeface="Arial" charset="0"/>
              </a:rPr>
              <a:t>does</a:t>
            </a:r>
            <a:r>
              <a:rPr lang="en-GB" sz="2600" b="1" dirty="0">
                <a:cs typeface="Arial" charset="0"/>
              </a:rPr>
              <a:t> have a true zero point.</a:t>
            </a:r>
          </a:p>
          <a:p>
            <a:pPr defTabSz="293688">
              <a:spcBef>
                <a:spcPts val="600"/>
              </a:spcBef>
              <a:spcAft>
                <a:spcPts val="1200"/>
              </a:spcAft>
              <a:buFontTx/>
              <a:buChar char="•"/>
              <a:defRPr/>
            </a:pPr>
            <a:r>
              <a:rPr lang="en-GB" sz="2600" dirty="0">
                <a:cs typeface="Arial" charset="0"/>
              </a:rPr>
              <a:t> Examples: </a:t>
            </a:r>
          </a:p>
          <a:p>
            <a:pPr lvl="1" defTabSz="293688">
              <a:spcBef>
                <a:spcPts val="600"/>
              </a:spcBef>
              <a:spcAft>
                <a:spcPts val="1200"/>
              </a:spcAft>
              <a:buFontTx/>
              <a:buChar char="•"/>
              <a:defRPr/>
            </a:pPr>
            <a:r>
              <a:rPr lang="en-GB" sz="2600" dirty="0">
                <a:cs typeface="Arial" charset="0"/>
              </a:rPr>
              <a:t> Age</a:t>
            </a:r>
          </a:p>
          <a:p>
            <a:pPr lvl="1" defTabSz="293688">
              <a:spcBef>
                <a:spcPts val="600"/>
              </a:spcBef>
              <a:spcAft>
                <a:spcPts val="1200"/>
              </a:spcAft>
              <a:buFontTx/>
              <a:buChar char="•"/>
              <a:defRPr/>
            </a:pPr>
            <a:r>
              <a:rPr lang="en-GB" sz="2600" dirty="0">
                <a:cs typeface="Arial" charset="0"/>
              </a:rPr>
              <a:t> Weight</a:t>
            </a:r>
          </a:p>
          <a:p>
            <a:pPr lvl="1" defTabSz="293688">
              <a:spcBef>
                <a:spcPts val="600"/>
              </a:spcBef>
              <a:spcAft>
                <a:spcPts val="1200"/>
              </a:spcAft>
              <a:buFontTx/>
              <a:buChar char="•"/>
              <a:defRPr/>
            </a:pPr>
            <a:r>
              <a:rPr lang="en-GB" sz="2600" dirty="0">
                <a:cs typeface="Arial" charset="0"/>
              </a:rPr>
              <a:t> Height</a:t>
            </a: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Ratio data</a:t>
            </a:r>
          </a:p>
        </p:txBody>
      </p:sp>
    </p:spTree>
    <p:extLst>
      <p:ext uri="{BB962C8B-B14F-4D97-AF65-F5344CB8AC3E}">
        <p14:creationId xmlns:p14="http://schemas.microsoft.com/office/powerpoint/2010/main" val="274865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267" y="2143125"/>
            <a:ext cx="10515600" cy="1325563"/>
          </a:xfrm>
        </p:spPr>
        <p:txBody>
          <a:bodyPr/>
          <a:lstStyle/>
          <a:p>
            <a:r>
              <a:rPr lang="en-US" b="1" dirty="0" smtClean="0"/>
              <a:t>Types of Analytics</a:t>
            </a:r>
            <a:endParaRPr lang="en-US" b="1" dirty="0"/>
          </a:p>
        </p:txBody>
      </p:sp>
    </p:spTree>
    <p:extLst>
      <p:ext uri="{BB962C8B-B14F-4D97-AF65-F5344CB8AC3E}">
        <p14:creationId xmlns:p14="http://schemas.microsoft.com/office/powerpoint/2010/main" val="188099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362200" y="231776"/>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Descriptive Analytics</a:t>
            </a:r>
          </a:p>
        </p:txBody>
      </p:sp>
      <p:pic>
        <p:nvPicPr>
          <p:cNvPr id="31747" name="Picture 2" descr="dashboar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76514"/>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descr="data visualiz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1"/>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Olap repo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2747964"/>
            <a:ext cx="30194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5257800" y="46482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i="1">
                <a:solidFill>
                  <a:srgbClr val="993300"/>
                </a:solidFill>
                <a:ea typeface="MS PGothic" panose="020B0600070205080204" pitchFamily="34" charset="-128"/>
              </a:rPr>
              <a:t>What has occurred? </a:t>
            </a:r>
          </a:p>
        </p:txBody>
      </p:sp>
      <p:sp>
        <p:nvSpPr>
          <p:cNvPr id="31751" name="TextBox 1"/>
          <p:cNvSpPr txBox="1">
            <a:spLocks noChangeArrowheads="1"/>
          </p:cNvSpPr>
          <p:nvPr/>
        </p:nvSpPr>
        <p:spPr bwMode="auto">
          <a:xfrm>
            <a:off x="5067300" y="5156201"/>
            <a:ext cx="560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993300"/>
                </a:solidFill>
                <a:ea typeface="MS PGothic" panose="020B0600070205080204" pitchFamily="34" charset="-128"/>
              </a:rPr>
              <a:t>Descriptive analytics, such as data visualization, is important in helping users interpret the output from predictive and predictive analytics.</a:t>
            </a:r>
            <a:endParaRPr lang="en-US" altLang="en-US" dirty="0">
              <a:solidFill>
                <a:srgbClr val="993300"/>
              </a:solidFill>
            </a:endParaRPr>
          </a:p>
        </p:txBody>
      </p:sp>
      <p:sp>
        <p:nvSpPr>
          <p:cNvPr id="31752" name="Rectangle 2"/>
          <p:cNvSpPr>
            <a:spLocks noChangeArrowheads="1"/>
          </p:cNvSpPr>
          <p:nvPr/>
        </p:nvSpPr>
        <p:spPr bwMode="auto">
          <a:xfrm>
            <a:off x="1904999" y="962025"/>
            <a:ext cx="933873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dirty="0">
                <a:solidFill>
                  <a:srgbClr val="993300"/>
                </a:solidFill>
                <a:ea typeface="MS PGothic" panose="020B0600070205080204" pitchFamily="34" charset="-128"/>
              </a:rPr>
              <a:t>Descriptive analytics, such as reporting/OLAP, dashboards, and data visualization, have been widely used for some time.  </a:t>
            </a:r>
          </a:p>
          <a:p>
            <a:pPr>
              <a:buFont typeface="Arial" panose="020B0604020202020204" pitchFamily="34" charset="0"/>
              <a:buChar char="•"/>
            </a:pPr>
            <a:r>
              <a:rPr lang="en-US" altLang="en-US" sz="2800" dirty="0">
                <a:solidFill>
                  <a:srgbClr val="993300"/>
                </a:solidFill>
                <a:ea typeface="MS PGothic" panose="020B0600070205080204" pitchFamily="34" charset="-128"/>
              </a:rPr>
              <a:t>They</a:t>
            </a:r>
            <a:r>
              <a:rPr lang="en-US" altLang="en-US" sz="2400" dirty="0">
                <a:solidFill>
                  <a:srgbClr val="993300"/>
                </a:solidFill>
                <a:ea typeface="MS PGothic" panose="020B0600070205080204" pitchFamily="34" charset="-128"/>
              </a:rPr>
              <a:t> are the core of traditional BI.  </a:t>
            </a:r>
          </a:p>
        </p:txBody>
      </p:sp>
    </p:spTree>
    <p:extLst>
      <p:ext uri="{BB962C8B-B14F-4D97-AF65-F5344CB8AC3E}">
        <p14:creationId xmlns:p14="http://schemas.microsoft.com/office/powerpoint/2010/main" val="391515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514600" y="2174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200" b="1" dirty="0">
                <a:solidFill>
                  <a:srgbClr val="993300"/>
                </a:solidFill>
                <a:latin typeface="+mj-lt"/>
                <a:ea typeface="MS PGothic" panose="020B0600070205080204" pitchFamily="34" charset="-128"/>
              </a:rPr>
              <a:t>Predictive Analytics</a:t>
            </a:r>
          </a:p>
        </p:txBody>
      </p:sp>
      <p:pic>
        <p:nvPicPr>
          <p:cNvPr id="33795" name="Picture 2" descr="sas enterprise min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1" y="2209800"/>
            <a:ext cx="2874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regression 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446338"/>
            <a:ext cx="2286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1960563" y="4044950"/>
            <a:ext cx="419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i="1">
                <a:solidFill>
                  <a:srgbClr val="993300"/>
                </a:solidFill>
                <a:ea typeface="MS PGothic" panose="020B0600070205080204" pitchFamily="34" charset="-128"/>
              </a:rPr>
              <a:t>What will occur? </a:t>
            </a:r>
          </a:p>
        </p:txBody>
      </p:sp>
      <p:sp>
        <p:nvSpPr>
          <p:cNvPr id="33798" name="TextBox 2"/>
          <p:cNvSpPr txBox="1">
            <a:spLocks noChangeArrowheads="1"/>
          </p:cNvSpPr>
          <p:nvPr/>
        </p:nvSpPr>
        <p:spPr bwMode="auto">
          <a:xfrm>
            <a:off x="1524000" y="4840288"/>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8585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b="1" dirty="0">
                <a:solidFill>
                  <a:srgbClr val="993300"/>
                </a:solidFill>
                <a:ea typeface="MS PGothic" panose="020B0600070205080204" pitchFamily="34" charset="-128"/>
              </a:rPr>
              <a:t>Marketing is the target for many predictive analytics </a:t>
            </a:r>
            <a:r>
              <a:rPr lang="en-US" altLang="en-US" sz="2000" dirty="0">
                <a:solidFill>
                  <a:srgbClr val="993300"/>
                </a:solidFill>
                <a:ea typeface="MS PGothic" panose="020B0600070205080204" pitchFamily="34" charset="-128"/>
              </a:rPr>
              <a:t>applications.  </a:t>
            </a:r>
          </a:p>
          <a:p>
            <a:pPr>
              <a:buFont typeface="Arial" panose="020B0604020202020204" pitchFamily="34" charset="0"/>
              <a:buChar char="•"/>
            </a:pPr>
            <a:r>
              <a:rPr lang="en-US" altLang="en-US" sz="2000" dirty="0">
                <a:solidFill>
                  <a:srgbClr val="993300"/>
                </a:solidFill>
                <a:ea typeface="MS PGothic" panose="020B0600070205080204" pitchFamily="34" charset="-128"/>
              </a:rPr>
              <a:t>Descriptive analytics, such as data visualization, is important in helping users interpret the output from predictive and prescriptive analytics.  </a:t>
            </a:r>
          </a:p>
        </p:txBody>
      </p:sp>
      <p:sp>
        <p:nvSpPr>
          <p:cNvPr id="34823" name="Rectangle 1"/>
          <p:cNvSpPr>
            <a:spLocks noChangeArrowheads="1"/>
          </p:cNvSpPr>
          <p:nvPr/>
        </p:nvSpPr>
        <p:spPr bwMode="auto">
          <a:xfrm>
            <a:off x="1524000" y="817564"/>
            <a:ext cx="990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defRPr/>
            </a:pPr>
            <a:r>
              <a:rPr lang="en-US" altLang="en-US" sz="2000" dirty="0">
                <a:solidFill>
                  <a:srgbClr val="993300"/>
                </a:solidFill>
                <a:ea typeface="MS PGothic" panose="020B0600070205080204" pitchFamily="34" charset="-128"/>
              </a:rPr>
              <a:t>Algorithms for predictive analytics, such as </a:t>
            </a:r>
            <a:r>
              <a:rPr lang="en-US" altLang="en-US" sz="2000" b="1" dirty="0">
                <a:solidFill>
                  <a:srgbClr val="993300"/>
                </a:solidFill>
                <a:ea typeface="MS PGothic" panose="020B0600070205080204" pitchFamily="34" charset="-128"/>
              </a:rPr>
              <a:t>regression analysis, machine learning, and neural networks, </a:t>
            </a:r>
            <a:r>
              <a:rPr lang="en-US" altLang="en-US" sz="2000" dirty="0">
                <a:solidFill>
                  <a:srgbClr val="993300"/>
                </a:solidFill>
                <a:ea typeface="MS PGothic" panose="020B0600070205080204" pitchFamily="34" charset="-128"/>
              </a:rPr>
              <a:t>have also been around for some time. </a:t>
            </a:r>
          </a:p>
          <a:p>
            <a:pPr marL="342900" indent="-342900">
              <a:buFont typeface="Arial" panose="020B0604020202020204" pitchFamily="34" charset="0"/>
              <a:buChar char="•"/>
              <a:defRPr/>
            </a:pPr>
            <a:r>
              <a:rPr lang="en-US" altLang="en-US" sz="2000" dirty="0">
                <a:solidFill>
                  <a:srgbClr val="993300"/>
                </a:solidFill>
                <a:ea typeface="MS PGothic" panose="020B0600070205080204" pitchFamily="34" charset="-128"/>
              </a:rPr>
              <a:t>Prescriptive analytics are often referred to as advanced analytics. </a:t>
            </a:r>
          </a:p>
          <a:p>
            <a:pPr>
              <a:defRPr/>
            </a:pPr>
            <a:endParaRPr lang="en-US" altLang="en-US" sz="2000" dirty="0"/>
          </a:p>
        </p:txBody>
      </p:sp>
    </p:spTree>
    <p:extLst>
      <p:ext uri="{BB962C8B-B14F-4D97-AF65-F5344CB8AC3E}">
        <p14:creationId xmlns:p14="http://schemas.microsoft.com/office/powerpoint/2010/main" val="335518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2438400" y="17463"/>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Prescriptive Analytics</a:t>
            </a:r>
          </a:p>
        </p:txBody>
      </p:sp>
      <p:pic>
        <p:nvPicPr>
          <p:cNvPr id="35843" name="Picture 3" descr="Linear programm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6401" y="2230438"/>
            <a:ext cx="20669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linear programming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2926" y="1935164"/>
            <a:ext cx="390207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5715000" y="4022725"/>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i="1">
                <a:solidFill>
                  <a:srgbClr val="993300"/>
                </a:solidFill>
                <a:ea typeface="MS PGothic" panose="020B0600070205080204" pitchFamily="34" charset="-128"/>
              </a:rPr>
              <a:t>What should occur? </a:t>
            </a:r>
          </a:p>
        </p:txBody>
      </p:sp>
      <p:sp>
        <p:nvSpPr>
          <p:cNvPr id="35846" name="TextBox 1"/>
          <p:cNvSpPr txBox="1">
            <a:spLocks noChangeArrowheads="1"/>
          </p:cNvSpPr>
          <p:nvPr/>
        </p:nvSpPr>
        <p:spPr bwMode="auto">
          <a:xfrm>
            <a:off x="254001" y="5208589"/>
            <a:ext cx="116501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dirty="0">
                <a:solidFill>
                  <a:srgbClr val="993300"/>
                </a:solidFill>
                <a:ea typeface="MS PGothic" panose="020B0600070205080204" pitchFamily="34" charset="-128"/>
              </a:rPr>
              <a:t>For example, the use of mathematical programming for revenue management is common for organizations that have “perishable” goods (e.g., rental cars, hotel rooms, airline seats).  </a:t>
            </a:r>
          </a:p>
          <a:p>
            <a:pPr>
              <a:buFont typeface="Arial" panose="020B0604020202020204" pitchFamily="34" charset="0"/>
              <a:buChar char="•"/>
            </a:pPr>
            <a:r>
              <a:rPr lang="en-US" altLang="en-US" sz="2000" dirty="0">
                <a:solidFill>
                  <a:srgbClr val="993300"/>
                </a:solidFill>
                <a:ea typeface="MS PGothic" panose="020B0600070205080204" pitchFamily="34" charset="-128"/>
              </a:rPr>
              <a:t>Harrah’s has been using revenue management for hotel room pricing for some time.</a:t>
            </a:r>
          </a:p>
          <a:p>
            <a:pPr>
              <a:buFont typeface="Arial" panose="020B0604020202020204" pitchFamily="34" charset="0"/>
              <a:buChar char="•"/>
            </a:pPr>
            <a:endParaRPr lang="en-US" altLang="en-US" sz="2000" dirty="0">
              <a:solidFill>
                <a:srgbClr val="993300"/>
              </a:solidFill>
            </a:endParaRPr>
          </a:p>
        </p:txBody>
      </p:sp>
      <p:sp>
        <p:nvSpPr>
          <p:cNvPr id="35847" name="Rectangle 2"/>
          <p:cNvSpPr>
            <a:spLocks noChangeArrowheads="1"/>
          </p:cNvSpPr>
          <p:nvPr/>
        </p:nvSpPr>
        <p:spPr bwMode="auto">
          <a:xfrm>
            <a:off x="254001" y="729040"/>
            <a:ext cx="100753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dirty="0">
                <a:solidFill>
                  <a:srgbClr val="993300"/>
                </a:solidFill>
                <a:ea typeface="MS PGothic" panose="020B0600070205080204" pitchFamily="34" charset="-128"/>
              </a:rPr>
              <a:t>Prescriptive analytics are often referred to as advanced analytics</a:t>
            </a:r>
            <a:r>
              <a:rPr lang="en-US" altLang="en-US" sz="2400" dirty="0" smtClean="0">
                <a:solidFill>
                  <a:srgbClr val="993300"/>
                </a:solidFill>
                <a:ea typeface="MS PGothic" panose="020B0600070205080204" pitchFamily="34" charset="-128"/>
              </a:rPr>
              <a:t>.</a:t>
            </a:r>
          </a:p>
          <a:p>
            <a:pPr marL="742950" lvl="2" indent="-342900">
              <a:buFont typeface="Arial" panose="020B0604020202020204" pitchFamily="34" charset="0"/>
              <a:buChar char="•"/>
            </a:pPr>
            <a:r>
              <a:rPr lang="en-US" altLang="en-US" sz="2400" dirty="0">
                <a:solidFill>
                  <a:srgbClr val="993300"/>
                </a:solidFill>
                <a:ea typeface="MS PGothic" panose="020B0600070205080204" pitchFamily="34" charset="-128"/>
              </a:rPr>
              <a:t>Regression analysis, machine learning, and neural networks </a:t>
            </a:r>
          </a:p>
          <a:p>
            <a:pPr marL="400050">
              <a:buFont typeface="Arial" panose="020B0604020202020204" pitchFamily="34" charset="0"/>
              <a:buChar char="•"/>
            </a:pPr>
            <a:r>
              <a:rPr lang="en-US" altLang="en-US" sz="2400" dirty="0">
                <a:solidFill>
                  <a:srgbClr val="993300"/>
                </a:solidFill>
                <a:ea typeface="MS PGothic" panose="020B0600070205080204" pitchFamily="34" charset="-128"/>
              </a:rPr>
              <a:t> </a:t>
            </a:r>
            <a:r>
              <a:rPr lang="en-US" altLang="en-US" sz="2400" dirty="0" smtClean="0">
                <a:solidFill>
                  <a:srgbClr val="993300"/>
                </a:solidFill>
                <a:ea typeface="MS PGothic" panose="020B0600070205080204" pitchFamily="34" charset="-128"/>
              </a:rPr>
              <a:t>Often </a:t>
            </a:r>
            <a:r>
              <a:rPr lang="en-US" altLang="en-US" sz="2400" dirty="0">
                <a:solidFill>
                  <a:srgbClr val="993300"/>
                </a:solidFill>
                <a:ea typeface="MS PGothic" panose="020B0600070205080204" pitchFamily="34" charset="-128"/>
              </a:rPr>
              <a:t>for the allocation of scarce resources</a:t>
            </a:r>
          </a:p>
        </p:txBody>
      </p:sp>
    </p:spTree>
    <p:extLst>
      <p:ext uri="{BB962C8B-B14F-4D97-AF65-F5344CB8AC3E}">
        <p14:creationId xmlns:p14="http://schemas.microsoft.com/office/powerpoint/2010/main" val="64004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133600" y="-466725"/>
            <a:ext cx="8229600" cy="1479550"/>
          </a:xfrm>
        </p:spPr>
        <p:txBody>
          <a:bodyPr/>
          <a:lstStyle/>
          <a:p>
            <a:r>
              <a:rPr lang="en-US" altLang="en-US" sz="3600" b="1" dirty="0">
                <a:solidFill>
                  <a:srgbClr val="993300"/>
                </a:solidFill>
                <a:cs typeface="Arial" panose="020B0604020202020204" pitchFamily="34" charset="0"/>
              </a:rPr>
              <a:t>Organizational Transformation</a:t>
            </a:r>
          </a:p>
        </p:txBody>
      </p:sp>
      <p:pic>
        <p:nvPicPr>
          <p:cNvPr id="37891" name="Content Placeholder 4" descr="chang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77126" y="1676401"/>
            <a:ext cx="2733675" cy="2062163"/>
          </a:xfrm>
        </p:spPr>
      </p:pic>
      <p:sp>
        <p:nvSpPr>
          <p:cNvPr id="37892" name="Text Placeholder 3"/>
          <p:cNvSpPr>
            <a:spLocks noGrp="1"/>
          </p:cNvSpPr>
          <p:nvPr>
            <p:ph type="body" sz="half" idx="2"/>
          </p:nvPr>
        </p:nvSpPr>
        <p:spPr>
          <a:xfrm>
            <a:off x="474133" y="1444625"/>
            <a:ext cx="7002993" cy="4286250"/>
          </a:xfrm>
        </p:spPr>
        <p:txBody>
          <a:bodyPr/>
          <a:lstStyle/>
          <a:p>
            <a:pPr marL="346075" indent="-457200">
              <a:buClr>
                <a:srgbClr val="993300"/>
              </a:buClr>
              <a:buSzPct val="100000"/>
              <a:buFont typeface="Arial" panose="020B0604020202020204" pitchFamily="34" charset="0"/>
              <a:buChar char="•"/>
            </a:pPr>
            <a:r>
              <a:rPr lang="en-US" altLang="en-US" sz="2800" dirty="0">
                <a:solidFill>
                  <a:srgbClr val="993300"/>
                </a:solidFill>
                <a:cs typeface="Arial" panose="020B0604020202020204" pitchFamily="34" charset="0"/>
              </a:rPr>
              <a:t>Brought about by opportunity   or necessity</a:t>
            </a:r>
          </a:p>
          <a:p>
            <a:pPr marL="346075" indent="-457200">
              <a:buClr>
                <a:srgbClr val="993300"/>
              </a:buClr>
              <a:buSzPct val="100000"/>
              <a:buFont typeface="Arial" panose="020B0604020202020204" pitchFamily="34" charset="0"/>
              <a:buChar char="•"/>
            </a:pPr>
            <a:r>
              <a:rPr lang="en-US" altLang="en-US" sz="2800" dirty="0">
                <a:solidFill>
                  <a:srgbClr val="993300"/>
                </a:solidFill>
                <a:cs typeface="Arial" panose="020B0604020202020204" pitchFamily="34" charset="0"/>
              </a:rPr>
              <a:t>The firm adopts a new business model enabled by analytics</a:t>
            </a:r>
          </a:p>
          <a:p>
            <a:pPr marL="346075" indent="-457200">
              <a:buClr>
                <a:srgbClr val="993300"/>
              </a:buClr>
              <a:buSzPct val="100000"/>
              <a:buFont typeface="Arial" panose="020B0604020202020204" pitchFamily="34" charset="0"/>
              <a:buChar char="•"/>
            </a:pPr>
            <a:r>
              <a:rPr lang="en-US" altLang="en-US" sz="2800" dirty="0">
                <a:solidFill>
                  <a:srgbClr val="993300"/>
                </a:solidFill>
                <a:cs typeface="Arial" panose="020B0604020202020204" pitchFamily="34" charset="0"/>
              </a:rPr>
              <a:t>Analytics are a competitive requirement</a:t>
            </a:r>
          </a:p>
        </p:txBody>
      </p:sp>
    </p:spTree>
    <p:extLst>
      <p:ext uri="{BB962C8B-B14F-4D97-AF65-F5344CB8AC3E}">
        <p14:creationId xmlns:p14="http://schemas.microsoft.com/office/powerpoint/2010/main" val="240774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2165351" y="1673225"/>
            <a:ext cx="5961063"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1085850" indent="-34290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 typeface="Arial" panose="020B0604020202020204" pitchFamily="34" charset="0"/>
              <a:buChar char="•"/>
            </a:pPr>
            <a:r>
              <a:rPr lang="en-US" altLang="en-US" sz="2400">
                <a:solidFill>
                  <a:srgbClr val="993300"/>
                </a:solidFill>
                <a:ea typeface="MS PGothic" panose="020B0600070205080204" pitchFamily="34" charset="-128"/>
              </a:rPr>
              <a:t>Business intelligence (BI) is a broad category of applications, technologies, and processes for: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gathering,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storing,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accessing, and </a:t>
            </a:r>
          </a:p>
          <a:p>
            <a:pPr lvl="1" eaLnBrk="1" hangingPunct="1">
              <a:spcBef>
                <a:spcPct val="50000"/>
              </a:spcBef>
              <a:buClrTx/>
              <a:buSzTx/>
              <a:buFont typeface="Arial" panose="020B0604020202020204" pitchFamily="34" charset="0"/>
              <a:buChar char="•"/>
            </a:pPr>
            <a:r>
              <a:rPr lang="en-US" altLang="en-US" sz="2000">
                <a:solidFill>
                  <a:srgbClr val="993300"/>
                </a:solidFill>
                <a:ea typeface="MS PGothic" panose="020B0600070205080204" pitchFamily="34" charset="-128"/>
              </a:rPr>
              <a:t>analyzing data </a:t>
            </a:r>
          </a:p>
          <a:p>
            <a:pPr eaLnBrk="1" hangingPunct="1">
              <a:spcBef>
                <a:spcPct val="50000"/>
              </a:spcBef>
              <a:buClrTx/>
              <a:buSzTx/>
              <a:buFont typeface="Arial" panose="020B0604020202020204" pitchFamily="34" charset="0"/>
              <a:buChar char="•"/>
            </a:pPr>
            <a:r>
              <a:rPr lang="en-US" altLang="en-US" sz="2400">
                <a:solidFill>
                  <a:srgbClr val="993300"/>
                </a:solidFill>
                <a:ea typeface="MS PGothic" panose="020B0600070205080204" pitchFamily="34" charset="-128"/>
              </a:rPr>
              <a:t>to help business users make better decisions.</a:t>
            </a:r>
          </a:p>
        </p:txBody>
      </p:sp>
      <p:pic>
        <p:nvPicPr>
          <p:cNvPr id="27651" name="Picture 2" descr="Business Intellige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6414" y="1416050"/>
            <a:ext cx="25415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65351" y="433388"/>
            <a:ext cx="7262813" cy="646112"/>
          </a:xfrm>
          <a:prstGeom prst="rect">
            <a:avLst/>
          </a:prstGeom>
          <a:noFill/>
        </p:spPr>
        <p:txBody>
          <a:bodyPr>
            <a:spAutoFit/>
          </a:bodyPr>
          <a:lstStyle/>
          <a:p>
            <a:pPr>
              <a:defRPr/>
            </a:pPr>
            <a:r>
              <a:rPr lang="en-US" sz="3600" b="1" dirty="0">
                <a:solidFill>
                  <a:srgbClr val="993300"/>
                </a:solidFill>
                <a:latin typeface="+mj-lt"/>
              </a:rPr>
              <a:t>Business Intelligence</a:t>
            </a:r>
          </a:p>
        </p:txBody>
      </p:sp>
    </p:spTree>
    <p:extLst>
      <p:ext uri="{BB962C8B-B14F-4D97-AF65-F5344CB8AC3E}">
        <p14:creationId xmlns:p14="http://schemas.microsoft.com/office/powerpoint/2010/main" val="224142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052638" y="2327276"/>
            <a:ext cx="81581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a:solidFill>
                  <a:srgbClr val="993300"/>
                </a:solidFill>
                <a:ea typeface="MS PGothic" panose="020B0600070205080204" pitchFamily="34" charset="-128"/>
              </a:rPr>
              <a:t>For BI-based organizations, the use of BI/analytics is a </a:t>
            </a:r>
            <a:r>
              <a:rPr lang="en-US" altLang="en-US" b="1" i="1">
                <a:solidFill>
                  <a:srgbClr val="993300"/>
                </a:solidFill>
                <a:latin typeface="Arial Black" panose="020B0A04020102020204" pitchFamily="34" charset="0"/>
                <a:ea typeface="MS PGothic" panose="020B0600070205080204" pitchFamily="34" charset="-128"/>
              </a:rPr>
              <a:t>requirement </a:t>
            </a:r>
            <a:r>
              <a:rPr lang="en-US" altLang="en-US" sz="3600">
                <a:solidFill>
                  <a:srgbClr val="993300"/>
                </a:solidFill>
                <a:ea typeface="MS PGothic" panose="020B0600070205080204" pitchFamily="34" charset="-128"/>
              </a:rPr>
              <a:t> </a:t>
            </a:r>
            <a:r>
              <a:rPr lang="en-US" altLang="en-US">
                <a:solidFill>
                  <a:srgbClr val="993300"/>
                </a:solidFill>
                <a:ea typeface="MS PGothic" panose="020B0600070205080204" pitchFamily="34" charset="-128"/>
              </a:rPr>
              <a:t>for successfully competing in the marketplace.</a:t>
            </a:r>
          </a:p>
        </p:txBody>
      </p:sp>
    </p:spTree>
    <p:extLst>
      <p:ext uri="{BB962C8B-B14F-4D97-AF65-F5344CB8AC3E}">
        <p14:creationId xmlns:p14="http://schemas.microsoft.com/office/powerpoint/2010/main" val="40834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Box 7"/>
          <p:cNvSpPr txBox="1">
            <a:spLocks noChangeArrowheads="1"/>
          </p:cNvSpPr>
          <p:nvPr/>
        </p:nvSpPr>
        <p:spPr bwMode="auto">
          <a:xfrm>
            <a:off x="2544763" y="16986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2013 Academic Research</a:t>
            </a:r>
          </a:p>
        </p:txBody>
      </p:sp>
      <p:sp>
        <p:nvSpPr>
          <p:cNvPr id="43015" name="TextBox 1"/>
          <p:cNvSpPr txBox="1">
            <a:spLocks noChangeArrowheads="1"/>
          </p:cNvSpPr>
          <p:nvPr/>
        </p:nvSpPr>
        <p:spPr bwMode="auto">
          <a:xfrm>
            <a:off x="1412081" y="2883596"/>
            <a:ext cx="836136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defRPr/>
            </a:pPr>
            <a:r>
              <a:rPr lang="en-US" altLang="en-US" sz="2800" dirty="0">
                <a:solidFill>
                  <a:srgbClr val="993300"/>
                </a:solidFill>
                <a:ea typeface="MS PGothic" panose="020B0600070205080204" pitchFamily="34" charset="-128"/>
              </a:rPr>
              <a:t>A 2011 IBM/</a:t>
            </a:r>
            <a:r>
              <a:rPr lang="en-US" altLang="en-US" sz="2800" i="1" dirty="0">
                <a:solidFill>
                  <a:srgbClr val="993300"/>
                </a:solidFill>
                <a:ea typeface="MS PGothic" panose="020B0600070205080204" pitchFamily="34" charset="-128"/>
              </a:rPr>
              <a:t>MIT Sloan Management Review </a:t>
            </a:r>
            <a:r>
              <a:rPr lang="en-US" altLang="en-US" sz="2800" dirty="0">
                <a:solidFill>
                  <a:srgbClr val="993300"/>
                </a:solidFill>
                <a:ea typeface="MS PGothic" panose="020B0600070205080204" pitchFamily="34" charset="-128"/>
              </a:rPr>
              <a:t>research study found that top performing companies in their industry are much more likely to use analytics rather than intuition across the widest range of possible decisions. </a:t>
            </a:r>
          </a:p>
          <a:p>
            <a:pPr>
              <a:defRPr/>
            </a:pPr>
            <a:endParaRPr lang="en-US" altLang="en-US" sz="2800" dirty="0">
              <a:solidFill>
                <a:srgbClr val="993300"/>
              </a:solidFill>
              <a:ea typeface="MS PGothic" panose="020B0600070205080204" pitchFamily="34" charset="-128"/>
            </a:endParaRPr>
          </a:p>
          <a:p>
            <a:pPr>
              <a:defRPr/>
            </a:pPr>
            <a:endParaRPr lang="en-US" altLang="en-US" sz="2800" dirty="0"/>
          </a:p>
        </p:txBody>
      </p:sp>
      <p:sp>
        <p:nvSpPr>
          <p:cNvPr id="41992" name="TextBox 1"/>
          <p:cNvSpPr txBox="1">
            <a:spLocks noChangeArrowheads="1"/>
          </p:cNvSpPr>
          <p:nvPr/>
        </p:nvSpPr>
        <p:spPr bwMode="auto">
          <a:xfrm>
            <a:off x="1371600" y="1157288"/>
            <a:ext cx="8970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800" dirty="0">
                <a:solidFill>
                  <a:srgbClr val="993300"/>
                </a:solidFill>
                <a:ea typeface="MS PGothic" panose="020B0600070205080204" pitchFamily="34" charset="-128"/>
              </a:rPr>
              <a:t>A 2011 TDWI report on Big Data Analytics found that 85% of respondents indicated that their firms would be using advanced analytics within three years</a:t>
            </a:r>
            <a:endParaRPr lang="en-US" altLang="en-US" sz="2800" dirty="0">
              <a:solidFill>
                <a:srgbClr val="993300"/>
              </a:solidFill>
            </a:endParaRPr>
          </a:p>
        </p:txBody>
      </p:sp>
    </p:spTree>
    <p:extLst>
      <p:ext uri="{BB962C8B-B14F-4D97-AF65-F5344CB8AC3E}">
        <p14:creationId xmlns:p14="http://schemas.microsoft.com/office/powerpoint/2010/main" val="189856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1933" y="0"/>
            <a:ext cx="11040533" cy="1292225"/>
          </a:xfrm>
        </p:spPr>
        <p:txBody>
          <a:bodyPr>
            <a:normAutofit/>
          </a:bodyPr>
          <a:lstStyle/>
          <a:p>
            <a:r>
              <a:rPr lang="en-US" altLang="en-US" sz="4000" b="1" dirty="0">
                <a:cs typeface="Arial" panose="020B0604020202020204" pitchFamily="34" charset="0"/>
              </a:rPr>
              <a:t>Conditions that Lead to Analytics-based Organizations</a:t>
            </a:r>
            <a:endParaRPr lang="en-US" altLang="en-US" sz="4000" b="1" dirty="0"/>
          </a:p>
        </p:txBody>
      </p:sp>
      <p:sp>
        <p:nvSpPr>
          <p:cNvPr id="44035" name="Text Placeholder 3"/>
          <p:cNvSpPr>
            <a:spLocks noGrp="1"/>
          </p:cNvSpPr>
          <p:nvPr>
            <p:ph type="body" sz="half" idx="2"/>
          </p:nvPr>
        </p:nvSpPr>
        <p:spPr>
          <a:xfrm>
            <a:off x="1981200" y="2036763"/>
            <a:ext cx="8382000" cy="3154362"/>
          </a:xfrm>
        </p:spPr>
        <p:txBody>
          <a:bodyPr/>
          <a:lstStyle/>
          <a:p>
            <a:pPr>
              <a:buFont typeface="Arial" panose="020B0604020202020204" pitchFamily="34" charset="0"/>
              <a:buChar char="•"/>
            </a:pPr>
            <a:r>
              <a:rPr lang="en-US" altLang="en-US" sz="3200" dirty="0">
                <a:cs typeface="Arial" panose="020B0604020202020204" pitchFamily="34" charset="0"/>
              </a:rPr>
              <a:t> </a:t>
            </a:r>
            <a:r>
              <a:rPr lang="en-US" altLang="en-US" sz="3200" dirty="0">
                <a:solidFill>
                  <a:srgbClr val="993300"/>
                </a:solidFill>
                <a:cs typeface="Arial" panose="020B0604020202020204" pitchFamily="34" charset="0"/>
              </a:rPr>
              <a:t>The nature of the industry</a:t>
            </a:r>
          </a:p>
          <a:p>
            <a:pPr>
              <a:buFont typeface="Arial" panose="020B0604020202020204" pitchFamily="34" charset="0"/>
              <a:buChar char="•"/>
            </a:pPr>
            <a:r>
              <a:rPr lang="en-US" altLang="en-US" sz="3200" dirty="0">
                <a:solidFill>
                  <a:srgbClr val="993300"/>
                </a:solidFill>
                <a:cs typeface="Arial" panose="020B0604020202020204" pitchFamily="34" charset="0"/>
              </a:rPr>
              <a:t> Seizing an opportunity</a:t>
            </a:r>
          </a:p>
          <a:p>
            <a:pPr>
              <a:buFont typeface="Arial" panose="020B0604020202020204" pitchFamily="34" charset="0"/>
              <a:buChar char="•"/>
            </a:pPr>
            <a:r>
              <a:rPr lang="en-US" altLang="en-US" sz="3200" dirty="0">
                <a:solidFill>
                  <a:srgbClr val="993300"/>
                </a:solidFill>
                <a:cs typeface="Arial" panose="020B0604020202020204" pitchFamily="34" charset="0"/>
              </a:rPr>
              <a:t> Responding to a problem</a:t>
            </a:r>
          </a:p>
          <a:p>
            <a:endParaRPr lang="en-US" altLang="en-US" dirty="0" smtClean="0"/>
          </a:p>
        </p:txBody>
      </p:sp>
    </p:spTree>
    <p:extLst>
      <p:ext uri="{BB962C8B-B14F-4D97-AF65-F5344CB8AC3E}">
        <p14:creationId xmlns:p14="http://schemas.microsoft.com/office/powerpoint/2010/main" val="358195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smtClean="0">
                <a:solidFill>
                  <a:srgbClr val="993300"/>
                </a:solidFill>
                <a:cs typeface="Arial" panose="020B0604020202020204" pitchFamily="34" charset="0"/>
              </a:rPr>
              <a:t>Complex Systems</a:t>
            </a:r>
          </a:p>
        </p:txBody>
      </p:sp>
      <p:sp>
        <p:nvSpPr>
          <p:cNvPr id="46083" name="Content Placeholder 2"/>
          <p:cNvSpPr>
            <a:spLocks noGrp="1"/>
          </p:cNvSpPr>
          <p:nvPr>
            <p:ph idx="1"/>
          </p:nvPr>
        </p:nvSpPr>
        <p:spPr/>
        <p:txBody>
          <a:bodyPr/>
          <a:lstStyle/>
          <a:p>
            <a:r>
              <a:rPr lang="en-US" altLang="en-US" dirty="0" smtClean="0">
                <a:solidFill>
                  <a:srgbClr val="993300"/>
                </a:solidFill>
                <a:cs typeface="Arial" panose="020B0604020202020204" pitchFamily="34" charset="0"/>
              </a:rPr>
              <a:t>Tackle complex problems and provide individualized solutions</a:t>
            </a:r>
          </a:p>
          <a:p>
            <a:r>
              <a:rPr lang="en-US" altLang="en-US" dirty="0" smtClean="0">
                <a:solidFill>
                  <a:srgbClr val="993300"/>
                </a:solidFill>
                <a:cs typeface="Arial" panose="020B0604020202020204" pitchFamily="34" charset="0"/>
              </a:rPr>
              <a:t>Products and services are organized around the needs of individual customers</a:t>
            </a:r>
          </a:p>
          <a:p>
            <a:r>
              <a:rPr lang="en-US" altLang="en-US" dirty="0" smtClean="0">
                <a:solidFill>
                  <a:srgbClr val="993300"/>
                </a:solidFill>
                <a:cs typeface="Arial" panose="020B0604020202020204" pitchFamily="34" charset="0"/>
              </a:rPr>
              <a:t>Dollar value of interactions with each customer is high	</a:t>
            </a:r>
          </a:p>
          <a:p>
            <a:r>
              <a:rPr lang="en-US" altLang="en-US" dirty="0" smtClean="0">
                <a:solidFill>
                  <a:srgbClr val="993300"/>
                </a:solidFill>
                <a:cs typeface="Arial" panose="020B0604020202020204" pitchFamily="34" charset="0"/>
              </a:rPr>
              <a:t>There is considerable interaction with each customer</a:t>
            </a:r>
          </a:p>
          <a:p>
            <a:r>
              <a:rPr lang="en-US" altLang="en-US" dirty="0" smtClean="0">
                <a:solidFill>
                  <a:srgbClr val="993300"/>
                </a:solidFill>
                <a:cs typeface="Arial" panose="020B0604020202020204" pitchFamily="34" charset="0"/>
              </a:rPr>
              <a:t>Examples: IBM, World Bank, Halliburton</a:t>
            </a:r>
          </a:p>
        </p:txBody>
      </p:sp>
    </p:spTree>
    <p:extLst>
      <p:ext uri="{BB962C8B-B14F-4D97-AF65-F5344CB8AC3E}">
        <p14:creationId xmlns:p14="http://schemas.microsoft.com/office/powerpoint/2010/main" val="378209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dirty="0" smtClean="0">
                <a:solidFill>
                  <a:srgbClr val="993300"/>
                </a:solidFill>
                <a:cs typeface="Arial" panose="020B0604020202020204" pitchFamily="34" charset="0"/>
              </a:rPr>
              <a:t>Volume Operations</a:t>
            </a:r>
          </a:p>
        </p:txBody>
      </p:sp>
      <p:sp>
        <p:nvSpPr>
          <p:cNvPr id="48131" name="Content Placeholder 2"/>
          <p:cNvSpPr>
            <a:spLocks noGrp="1"/>
          </p:cNvSpPr>
          <p:nvPr>
            <p:ph idx="1"/>
          </p:nvPr>
        </p:nvSpPr>
        <p:spPr>
          <a:xfrm>
            <a:off x="838199" y="1600201"/>
            <a:ext cx="10828867" cy="4525963"/>
          </a:xfrm>
        </p:spPr>
        <p:txBody>
          <a:bodyPr/>
          <a:lstStyle/>
          <a:p>
            <a:r>
              <a:rPr lang="en-US" altLang="en-US" dirty="0" smtClean="0">
                <a:solidFill>
                  <a:srgbClr val="993300"/>
                </a:solidFill>
                <a:cs typeface="Arial" panose="020B0604020202020204" pitchFamily="34" charset="0"/>
              </a:rPr>
              <a:t>Serves high-volume markets through standardized products and services</a:t>
            </a:r>
          </a:p>
          <a:p>
            <a:r>
              <a:rPr lang="en-US" altLang="en-US" dirty="0" smtClean="0">
                <a:solidFill>
                  <a:srgbClr val="993300"/>
                </a:solidFill>
                <a:cs typeface="Arial" panose="020B0604020202020204" pitchFamily="34" charset="0"/>
              </a:rPr>
              <a:t>Each customer interaction has a low dollar value</a:t>
            </a:r>
          </a:p>
          <a:p>
            <a:r>
              <a:rPr lang="en-US" altLang="en-US" dirty="0" smtClean="0">
                <a:solidFill>
                  <a:srgbClr val="993300"/>
                </a:solidFill>
                <a:cs typeface="Arial" panose="020B0604020202020204" pitchFamily="34" charset="0"/>
              </a:rPr>
              <a:t>Customer interactions are generally conducted through technology rather than person-to-person</a:t>
            </a:r>
          </a:p>
          <a:p>
            <a:r>
              <a:rPr lang="en-US" altLang="en-US" dirty="0" smtClean="0">
                <a:solidFill>
                  <a:srgbClr val="993300"/>
                </a:solidFill>
                <a:cs typeface="Arial" panose="020B0604020202020204" pitchFamily="34" charset="0"/>
              </a:rPr>
              <a:t>Are likely to be analytics-based</a:t>
            </a:r>
          </a:p>
          <a:p>
            <a:r>
              <a:rPr lang="en-US" altLang="en-US" dirty="0" smtClean="0">
                <a:solidFill>
                  <a:srgbClr val="993300"/>
                </a:solidFill>
                <a:cs typeface="Arial" panose="020B0604020202020204" pitchFamily="34" charset="0"/>
              </a:rPr>
              <a:t>Examples: Amazon.com, eBay, Hertz</a:t>
            </a:r>
          </a:p>
          <a:p>
            <a:endParaRPr lang="en-US" altLang="en-US" dirty="0" smtClean="0">
              <a:solidFill>
                <a:srgbClr val="993300"/>
              </a:solidFill>
              <a:cs typeface="Arial" panose="020B0604020202020204" pitchFamily="34" charset="0"/>
            </a:endParaRPr>
          </a:p>
        </p:txBody>
      </p:sp>
    </p:spTree>
    <p:extLst>
      <p:ext uri="{BB962C8B-B14F-4D97-AF65-F5344CB8AC3E}">
        <p14:creationId xmlns:p14="http://schemas.microsoft.com/office/powerpoint/2010/main" val="215062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52600" y="-412750"/>
            <a:ext cx="8534400" cy="1371600"/>
          </a:xfrm>
        </p:spPr>
        <p:txBody>
          <a:bodyPr/>
          <a:lstStyle/>
          <a:p>
            <a:r>
              <a:rPr lang="en-US" altLang="en-US" b="1">
                <a:solidFill>
                  <a:srgbClr val="993300"/>
                </a:solidFill>
                <a:cs typeface="Arial" panose="020B0604020202020204" pitchFamily="34" charset="0"/>
              </a:rPr>
              <a:t>The Nature of the Industry: Online Retailers</a:t>
            </a:r>
          </a:p>
        </p:txBody>
      </p:sp>
      <p:sp>
        <p:nvSpPr>
          <p:cNvPr id="50179" name="Text Placeholder 3"/>
          <p:cNvSpPr>
            <a:spLocks noGrp="1"/>
          </p:cNvSpPr>
          <p:nvPr>
            <p:ph type="body" sz="half" idx="2"/>
          </p:nvPr>
        </p:nvSpPr>
        <p:spPr>
          <a:xfrm>
            <a:off x="914400" y="1300163"/>
            <a:ext cx="9372601" cy="4965170"/>
          </a:xfrm>
        </p:spPr>
        <p:txBody>
          <a:bodyPr>
            <a:normAutofit/>
          </a:bodyPr>
          <a:lstStyle/>
          <a:p>
            <a:r>
              <a:rPr lang="en-US" altLang="en-US" sz="3300" b="1" i="1" dirty="0">
                <a:solidFill>
                  <a:srgbClr val="993300"/>
                </a:solidFill>
                <a:cs typeface="Arial" panose="020B0604020202020204" pitchFamily="34" charset="0"/>
              </a:rPr>
              <a:t>BI Applications</a:t>
            </a:r>
          </a:p>
          <a:p>
            <a:pPr eaLnBrk="1" hangingPunct="1">
              <a:lnSpc>
                <a:spcPct val="90000"/>
              </a:lnSpc>
              <a:buFont typeface="Arial" panose="020B0604020202020204" pitchFamily="34" charset="0"/>
              <a:buChar char="•"/>
            </a:pPr>
            <a:r>
              <a:rPr lang="en-US" altLang="en-US" sz="3300" dirty="0">
                <a:solidFill>
                  <a:srgbClr val="993300"/>
                </a:solidFill>
              </a:rPr>
              <a:t> </a:t>
            </a:r>
            <a:r>
              <a:rPr lang="en-US" altLang="en-US" sz="2800" dirty="0">
                <a:solidFill>
                  <a:srgbClr val="993300"/>
                </a:solidFill>
                <a:cs typeface="Arial" panose="020B0604020202020204" pitchFamily="34" charset="0"/>
              </a:rPr>
              <a:t>Analysis of clickstream data </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Customer profitability analysis</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Customer segmentation analysis</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Product recommendations</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Campaign management</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Pricing</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Forecasting</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Dashboard</a:t>
            </a:r>
            <a:r>
              <a:rPr lang="en-US" altLang="en-US" sz="3300" dirty="0">
                <a:solidFill>
                  <a:srgbClr val="993300"/>
                </a:solidFill>
                <a:cs typeface="Arial" panose="020B0604020202020204" pitchFamily="34" charset="0"/>
              </a:rPr>
              <a:t>s</a:t>
            </a:r>
          </a:p>
          <a:p>
            <a:endParaRPr lang="en-US" altLang="en-US" sz="2800" dirty="0">
              <a:cs typeface="Arial" panose="020B0604020202020204" pitchFamily="34" charset="0"/>
            </a:endParaRPr>
          </a:p>
        </p:txBody>
      </p:sp>
    </p:spTree>
    <p:extLst>
      <p:ext uri="{BB962C8B-B14F-4D97-AF65-F5344CB8AC3E}">
        <p14:creationId xmlns:p14="http://schemas.microsoft.com/office/powerpoint/2010/main" val="37888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30400" y="-381000"/>
            <a:ext cx="5842000" cy="1371600"/>
          </a:xfrm>
        </p:spPr>
        <p:txBody>
          <a:bodyPr/>
          <a:lstStyle/>
          <a:p>
            <a:r>
              <a:rPr lang="en-US" altLang="en-US" sz="3600" b="1">
                <a:cs typeface="Arial" panose="020B0604020202020204" pitchFamily="34" charset="0"/>
              </a:rPr>
              <a:t>The Nature of the Industry</a:t>
            </a:r>
          </a:p>
        </p:txBody>
      </p:sp>
      <p:pic>
        <p:nvPicPr>
          <p:cNvPr id="52227" name="Content Placeholder 4" descr="amazon.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16964" y="112713"/>
            <a:ext cx="1951037" cy="1257300"/>
          </a:xfrm>
        </p:spPr>
      </p:pic>
      <p:pic>
        <p:nvPicPr>
          <p:cNvPr id="52228" name="Picture 5" descr="oversto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0800" y="1247775"/>
            <a:ext cx="15303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
          <p:cNvSpPr txBox="1">
            <a:spLocks noChangeArrowheads="1"/>
          </p:cNvSpPr>
          <p:nvPr/>
        </p:nvSpPr>
        <p:spPr bwMode="auto">
          <a:xfrm>
            <a:off x="1524000" y="1247776"/>
            <a:ext cx="77422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a:solidFill>
                  <a:srgbClr val="993300"/>
                </a:solidFill>
                <a:ea typeface="MS PGothic" panose="020B0600070205080204" pitchFamily="34" charset="-128"/>
              </a:rPr>
              <a:t>Online retailers like Amazon.com and Overstock.com are high volume operations who rely on analytics to compete.  </a:t>
            </a:r>
          </a:p>
          <a:p>
            <a:pPr>
              <a:buFont typeface="Arial" panose="020B0604020202020204" pitchFamily="34" charset="0"/>
              <a:buChar char="•"/>
            </a:pPr>
            <a:r>
              <a:rPr lang="en-US" altLang="en-US" sz="2000">
                <a:solidFill>
                  <a:srgbClr val="993300"/>
                </a:solidFill>
                <a:ea typeface="MS PGothic" panose="020B0600070205080204" pitchFamily="34" charset="-128"/>
              </a:rPr>
              <a:t>When you enter their sites a cookie is placed on your PC and all clicks are recorded.  </a:t>
            </a:r>
          </a:p>
          <a:p>
            <a:pPr>
              <a:buFont typeface="Arial" panose="020B0604020202020204" pitchFamily="34" charset="0"/>
              <a:buChar char="•"/>
            </a:pPr>
            <a:r>
              <a:rPr lang="en-US" altLang="en-US" sz="2000">
                <a:solidFill>
                  <a:srgbClr val="993300"/>
                </a:solidFill>
                <a:ea typeface="MS PGothic" panose="020B0600070205080204" pitchFamily="34" charset="-128"/>
              </a:rPr>
              <a:t>Based on your clicks and any search terms, recommendation engines decide what products to display.  </a:t>
            </a:r>
          </a:p>
          <a:p>
            <a:pPr>
              <a:buFont typeface="Arial" panose="020B0604020202020204" pitchFamily="34" charset="0"/>
              <a:buChar char="•"/>
            </a:pPr>
            <a:r>
              <a:rPr lang="en-US" altLang="en-US" sz="2000">
                <a:solidFill>
                  <a:srgbClr val="993300"/>
                </a:solidFill>
                <a:ea typeface="MS PGothic" panose="020B0600070205080204" pitchFamily="34" charset="-128"/>
              </a:rPr>
              <a:t>After you purchase an item, they have additional information that is used in marketing campaigns. </a:t>
            </a:r>
          </a:p>
          <a:p>
            <a:pPr>
              <a:buFont typeface="Arial" panose="020B0604020202020204" pitchFamily="34" charset="0"/>
              <a:buChar char="•"/>
            </a:pPr>
            <a:r>
              <a:rPr lang="en-US" altLang="en-US" sz="2000">
                <a:solidFill>
                  <a:srgbClr val="993300"/>
                </a:solidFill>
                <a:ea typeface="MS PGothic" panose="020B0600070205080204" pitchFamily="34" charset="-128"/>
              </a:rPr>
              <a:t>Customer segmentation analysis is used in deciding what promotions to send you.  </a:t>
            </a:r>
          </a:p>
          <a:p>
            <a:pPr>
              <a:buFont typeface="Arial" panose="020B0604020202020204" pitchFamily="34" charset="0"/>
              <a:buChar char="•"/>
            </a:pPr>
            <a:r>
              <a:rPr lang="en-US" altLang="en-US" sz="2000">
                <a:solidFill>
                  <a:srgbClr val="993300"/>
                </a:solidFill>
                <a:ea typeface="MS PGothic" panose="020B0600070205080204" pitchFamily="34" charset="-128"/>
              </a:rPr>
              <a:t>How profitable you are influences how the customer care center treats you.  </a:t>
            </a:r>
          </a:p>
          <a:p>
            <a:pPr>
              <a:buFont typeface="Arial" panose="020B0604020202020204" pitchFamily="34" charset="0"/>
              <a:buChar char="•"/>
            </a:pPr>
            <a:r>
              <a:rPr lang="en-US" altLang="en-US" sz="2000">
                <a:solidFill>
                  <a:srgbClr val="993300"/>
                </a:solidFill>
                <a:ea typeface="MS PGothic" panose="020B0600070205080204" pitchFamily="34" charset="-128"/>
              </a:rPr>
              <a:t>A pricing team helps set prices and decides what prices are needed to clear out merchandise. </a:t>
            </a:r>
          </a:p>
          <a:p>
            <a:pPr>
              <a:buFont typeface="Arial" panose="020B0604020202020204" pitchFamily="34" charset="0"/>
              <a:buChar char="•"/>
            </a:pPr>
            <a:r>
              <a:rPr lang="en-US" altLang="en-US" sz="2000">
                <a:solidFill>
                  <a:srgbClr val="993300"/>
                </a:solidFill>
                <a:ea typeface="MS PGothic" panose="020B0600070205080204" pitchFamily="34" charset="-128"/>
              </a:rPr>
              <a:t>Forecasting models are used to decide how many items to order for inventory.  </a:t>
            </a:r>
          </a:p>
          <a:p>
            <a:pPr>
              <a:buFont typeface="Arial" panose="020B0604020202020204" pitchFamily="34" charset="0"/>
              <a:buChar char="•"/>
            </a:pPr>
            <a:r>
              <a:rPr lang="en-US" altLang="en-US" sz="2000">
                <a:solidFill>
                  <a:srgbClr val="993300"/>
                </a:solidFill>
                <a:ea typeface="MS PGothic" panose="020B0600070205080204" pitchFamily="34" charset="-128"/>
              </a:rPr>
              <a:t>Dashboards monitor all aspects of organizational performance</a:t>
            </a:r>
            <a:endParaRPr lang="en-US" altLang="en-US" sz="2000">
              <a:solidFill>
                <a:srgbClr val="993300"/>
              </a:solidFill>
            </a:endParaRPr>
          </a:p>
        </p:txBody>
      </p:sp>
    </p:spTree>
    <p:extLst>
      <p:ext uri="{BB962C8B-B14F-4D97-AF65-F5344CB8AC3E}">
        <p14:creationId xmlns:p14="http://schemas.microsoft.com/office/powerpoint/2010/main" val="172252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t0.gstatic.com/images?q=tbn:ANd9GcTji2rmm6GEwMLv1AJnGqRoO5Dw5JGl-v013Lp4Vh2WhKgswU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1236664"/>
            <a:ext cx="12319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3"/>
          <p:cNvSpPr txBox="1">
            <a:spLocks noChangeArrowheads="1"/>
          </p:cNvSpPr>
          <p:nvPr/>
        </p:nvSpPr>
        <p:spPr bwMode="auto">
          <a:xfrm>
            <a:off x="1905000" y="204789"/>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2800" b="1" dirty="0">
                <a:solidFill>
                  <a:srgbClr val="993300"/>
                </a:solidFill>
                <a:latin typeface="+mj-lt"/>
              </a:rPr>
              <a:t>Knowledge Requirements for Advanced  Analytics</a:t>
            </a:r>
          </a:p>
        </p:txBody>
      </p:sp>
      <p:sp>
        <p:nvSpPr>
          <p:cNvPr id="56324" name="TextBox 4"/>
          <p:cNvSpPr txBox="1">
            <a:spLocks noChangeArrowheads="1"/>
          </p:cNvSpPr>
          <p:nvPr/>
        </p:nvSpPr>
        <p:spPr bwMode="auto">
          <a:xfrm>
            <a:off x="4191000" y="774701"/>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a:ea typeface="MS PGothic" panose="020B0600070205080204" pitchFamily="34" charset="-128"/>
              </a:rPr>
              <a:t>Business</a:t>
            </a:r>
            <a:r>
              <a:rPr lang="en-US" altLang="en-US">
                <a:ea typeface="MS PGothic" panose="020B0600070205080204" pitchFamily="34" charset="-128"/>
              </a:rPr>
              <a:t> </a:t>
            </a:r>
            <a:r>
              <a:rPr lang="en-US" altLang="en-US" sz="2000">
                <a:ea typeface="MS PGothic" panose="020B0600070205080204" pitchFamily="34" charset="-128"/>
              </a:rPr>
              <a:t>Domain</a:t>
            </a:r>
          </a:p>
        </p:txBody>
      </p:sp>
      <p:sp>
        <p:nvSpPr>
          <p:cNvPr id="56325" name="TextBox 5"/>
          <p:cNvSpPr txBox="1">
            <a:spLocks noChangeArrowheads="1"/>
          </p:cNvSpPr>
          <p:nvPr/>
        </p:nvSpPr>
        <p:spPr bwMode="auto">
          <a:xfrm>
            <a:off x="6705600" y="15271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ea typeface="MS PGothic" panose="020B0600070205080204" pitchFamily="34" charset="-128"/>
              </a:rPr>
              <a:t>Modeling</a:t>
            </a:r>
            <a:endParaRPr lang="en-US" altLang="en-US">
              <a:ea typeface="MS PGothic" panose="020B0600070205080204" pitchFamily="34" charset="-128"/>
            </a:endParaRPr>
          </a:p>
        </p:txBody>
      </p:sp>
      <p:sp>
        <p:nvSpPr>
          <p:cNvPr id="56326" name="TextBox 6"/>
          <p:cNvSpPr txBox="1">
            <a:spLocks noChangeArrowheads="1"/>
          </p:cNvSpPr>
          <p:nvPr/>
        </p:nvSpPr>
        <p:spPr bwMode="auto">
          <a:xfrm>
            <a:off x="4254500" y="1554163"/>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ea typeface="MS PGothic" panose="020B0600070205080204" pitchFamily="34" charset="-128"/>
              </a:rPr>
              <a:t>Data </a:t>
            </a:r>
          </a:p>
        </p:txBody>
      </p:sp>
      <p:sp>
        <p:nvSpPr>
          <p:cNvPr id="56327" name="TextBox 1"/>
          <p:cNvSpPr txBox="1">
            <a:spLocks noChangeArrowheads="1"/>
          </p:cNvSpPr>
          <p:nvPr/>
        </p:nvSpPr>
        <p:spPr bwMode="auto">
          <a:xfrm>
            <a:off x="745068" y="2597150"/>
            <a:ext cx="1073573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dirty="0">
                <a:solidFill>
                  <a:srgbClr val="993300"/>
                </a:solidFill>
                <a:ea typeface="MS PGothic" panose="020B0600070205080204" pitchFamily="34" charset="-128"/>
              </a:rPr>
              <a:t>Choosing the right data to include in models is important.  </a:t>
            </a:r>
          </a:p>
          <a:p>
            <a:pPr>
              <a:buFont typeface="Arial" panose="020B0604020202020204" pitchFamily="34" charset="0"/>
              <a:buChar char="•"/>
            </a:pPr>
            <a:r>
              <a:rPr lang="en-US" altLang="en-US" sz="2000" dirty="0">
                <a:solidFill>
                  <a:srgbClr val="993300"/>
                </a:solidFill>
                <a:ea typeface="MS PGothic" panose="020B0600070205080204" pitchFamily="34" charset="-128"/>
              </a:rPr>
              <a:t>Predictive analytics should not be searching for a diamond in a coal mine. </a:t>
            </a:r>
          </a:p>
          <a:p>
            <a:pPr lvl="1">
              <a:buFont typeface="Arial" panose="020B0604020202020204" pitchFamily="34" charset="0"/>
              <a:buChar char="•"/>
            </a:pPr>
            <a:r>
              <a:rPr lang="en-US" altLang="en-US" sz="2000" dirty="0">
                <a:solidFill>
                  <a:srgbClr val="993300"/>
                </a:solidFill>
                <a:ea typeface="MS PGothic" panose="020B0600070205080204" pitchFamily="34" charset="-128"/>
              </a:rPr>
              <a:t>You will get too many spurious findings.  </a:t>
            </a:r>
          </a:p>
          <a:p>
            <a:pPr>
              <a:buFont typeface="Arial" panose="020B0604020202020204" pitchFamily="34" charset="0"/>
              <a:buChar char="•"/>
            </a:pPr>
            <a:r>
              <a:rPr lang="en-US" altLang="en-US" sz="2000" dirty="0">
                <a:solidFill>
                  <a:srgbClr val="993300"/>
                </a:solidFill>
                <a:ea typeface="MS PGothic" panose="020B0600070205080204" pitchFamily="34" charset="-128"/>
              </a:rPr>
              <a:t>Important to have some thoughts as to what variables might be related. </a:t>
            </a:r>
          </a:p>
          <a:p>
            <a:pPr>
              <a:buFont typeface="Arial" panose="020B0604020202020204" pitchFamily="34" charset="0"/>
              <a:buChar char="•"/>
            </a:pPr>
            <a:r>
              <a:rPr lang="en-US" altLang="en-US" sz="2000" b="1" dirty="0">
                <a:solidFill>
                  <a:srgbClr val="993300"/>
                </a:solidFill>
                <a:ea typeface="MS PGothic" panose="020B0600070205080204" pitchFamily="34" charset="-128"/>
              </a:rPr>
              <a:t>Domain knowledge is necessary to understand how they can be used</a:t>
            </a:r>
            <a:r>
              <a:rPr lang="en-US" altLang="en-US" sz="2000" dirty="0">
                <a:solidFill>
                  <a:srgbClr val="993300"/>
                </a:solidFill>
                <a:ea typeface="MS PGothic" panose="020B0600070205080204" pitchFamily="34" charset="-128"/>
              </a:rPr>
              <a:t>. </a:t>
            </a:r>
          </a:p>
          <a:p>
            <a:pPr>
              <a:buFont typeface="Arial" panose="020B0604020202020204" pitchFamily="34" charset="0"/>
              <a:buChar char="•"/>
            </a:pPr>
            <a:r>
              <a:rPr lang="en-US" altLang="en-US" sz="2000" dirty="0">
                <a:solidFill>
                  <a:srgbClr val="993300"/>
                </a:solidFill>
                <a:ea typeface="MS PGothic" panose="020B0600070205080204" pitchFamily="34" charset="-128"/>
              </a:rPr>
              <a:t>Consider the  story of the relationship between beer and diapers in the market basket of young males in convenience stores.  </a:t>
            </a:r>
          </a:p>
          <a:p>
            <a:pPr lvl="1">
              <a:buFont typeface="Arial" panose="020B0604020202020204" pitchFamily="34" charset="0"/>
              <a:buChar char="•"/>
            </a:pPr>
            <a:r>
              <a:rPr lang="en-US" altLang="en-US" sz="2000" dirty="0">
                <a:solidFill>
                  <a:srgbClr val="993300"/>
                </a:solidFill>
                <a:ea typeface="MS PGothic" panose="020B0600070205080204" pitchFamily="34" charset="-128"/>
              </a:rPr>
              <a:t>You still have to decide (or experiment to discover) whether it is better to put them together or spread them across the store (in the hope that other things will be bought while walking the isles). </a:t>
            </a:r>
            <a:endParaRPr lang="en-US" altLang="en-US" sz="2000" dirty="0">
              <a:solidFill>
                <a:srgbClr val="993300"/>
              </a:solidFill>
            </a:endParaRPr>
          </a:p>
        </p:txBody>
      </p:sp>
      <p:sp>
        <p:nvSpPr>
          <p:cNvPr id="8" name="TextBox 5"/>
          <p:cNvSpPr txBox="1">
            <a:spLocks noChangeArrowheads="1"/>
          </p:cNvSpPr>
          <p:nvPr/>
        </p:nvSpPr>
        <p:spPr bwMode="auto">
          <a:xfrm>
            <a:off x="1049867" y="1294344"/>
            <a:ext cx="217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u="sng">
                <a:hlinkClick r:id="rId4"/>
              </a:rPr>
              <a:t>Video</a:t>
            </a:r>
            <a:endParaRPr lang="en-US" altLang="en-US" sz="2000"/>
          </a:p>
          <a:p>
            <a:pPr eaLnBrk="1" hangingPunct="1">
              <a:spcBef>
                <a:spcPct val="0"/>
              </a:spcBef>
              <a:buClrTx/>
              <a:buSzTx/>
              <a:buFontTx/>
              <a:buNone/>
            </a:pPr>
            <a:endParaRPr lang="en-US" altLang="en-US" sz="2000"/>
          </a:p>
        </p:txBody>
      </p:sp>
    </p:spTree>
    <p:extLst>
      <p:ext uri="{BB962C8B-B14F-4D97-AF65-F5344CB8AC3E}">
        <p14:creationId xmlns:p14="http://schemas.microsoft.com/office/powerpoint/2010/main" val="247185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3" y="2380191"/>
            <a:ext cx="10515600" cy="1325563"/>
          </a:xfrm>
        </p:spPr>
        <p:txBody>
          <a:bodyPr/>
          <a:lstStyle/>
          <a:p>
            <a:pPr algn="ctr"/>
            <a:r>
              <a:rPr lang="en-US" b="1" dirty="0" smtClean="0"/>
              <a:t>Visualization</a:t>
            </a:r>
            <a:endParaRPr lang="en-US" b="1" dirty="0"/>
          </a:p>
        </p:txBody>
      </p:sp>
    </p:spTree>
    <p:extLst>
      <p:ext uri="{BB962C8B-B14F-4D97-AF65-F5344CB8AC3E}">
        <p14:creationId xmlns:p14="http://schemas.microsoft.com/office/powerpoint/2010/main" val="308595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latin typeface="Garamond" panose="02020404030301010803" pitchFamily="18" charset="0"/>
              </a:rPr>
              <a:t>Visualization: A Definition</a:t>
            </a:r>
            <a:endParaRPr lang="en-US" b="1" dirty="0">
              <a:solidFill>
                <a:srgbClr val="800000"/>
              </a:solidFill>
              <a:latin typeface="Garamond" panose="02020404030301010803" pitchFamily="18" charset="0"/>
            </a:endParaRPr>
          </a:p>
        </p:txBody>
      </p:sp>
      <p:sp>
        <p:nvSpPr>
          <p:cNvPr id="3" name="Rectangle 2"/>
          <p:cNvSpPr/>
          <p:nvPr/>
        </p:nvSpPr>
        <p:spPr>
          <a:xfrm>
            <a:off x="1151465" y="1690688"/>
            <a:ext cx="10363201" cy="2080057"/>
          </a:xfrm>
          <a:prstGeom prst="rect">
            <a:avLst/>
          </a:prstGeom>
        </p:spPr>
        <p:txBody>
          <a:bodyPr wrap="square">
            <a:spAutoFit/>
          </a:bodyPr>
          <a:lstStyle/>
          <a:p>
            <a:pPr>
              <a:lnSpc>
                <a:spcPts val="850"/>
              </a:lnSpc>
              <a:spcBef>
                <a:spcPts val="25"/>
              </a:spcBef>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ts val="1000"/>
              </a:lnSpc>
              <a:buFont typeface="Arial" panose="020B0604020202020204" pitchFamily="34" charset="0"/>
              <a:buChar char="•"/>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V</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is</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u</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l</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2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z</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a:t>
            </a:r>
            <a:r>
              <a:rPr lang="en-US" sz="2000" spc="11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to</a:t>
            </a:r>
            <a:r>
              <a:rPr lang="en-US" sz="2000" spc="3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f</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rm</a:t>
            </a:r>
            <a:r>
              <a:rPr lang="en-US" sz="2000" spc="5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spc="3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1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ent</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l</a:t>
            </a:r>
            <a:r>
              <a:rPr lang="en-US" sz="2000" spc="7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d</a:t>
            </a:r>
            <a:r>
              <a:rPr lang="en-US" sz="2000" spc="-1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l</a:t>
            </a:r>
            <a:r>
              <a:rPr lang="en-US" sz="2000" spc="6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r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ent</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l</a:t>
            </a:r>
            <a:r>
              <a:rPr lang="en-US" sz="2000" spc="7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g</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a:t>
            </a:r>
            <a:r>
              <a:rPr lang="en-US" sz="2000" spc="6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f</a:t>
            </a:r>
            <a:r>
              <a:rPr lang="en-US" sz="2000" spc="3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a:t>
            </a:r>
            <a:r>
              <a:rPr lang="en-US" sz="2000" spc="-1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h</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ng</a:t>
            </a:r>
            <a:endPar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endParaRPr>
          </a:p>
          <a:p>
            <a:pPr>
              <a:lnSpc>
                <a:spcPts val="800"/>
              </a:lnSpc>
              <a:spcBef>
                <a:spcPts val="30"/>
              </a:spcBef>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ts val="1000"/>
              </a:lnSpc>
              <a:buFont typeface="Arial" panose="020B0604020202020204" pitchFamily="34" charset="0"/>
              <a:buChar char="•"/>
            </a:pPr>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V</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is</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u</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l</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2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z</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spc="14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s</a:t>
            </a:r>
            <a:r>
              <a:rPr lang="en-US" sz="2000" spc="1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spc="2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hu</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spc="8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c</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g</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1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iv</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c</a:t>
            </a:r>
            <a:r>
              <a:rPr lang="en-US" sz="2000" spc="-1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v</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1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y</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spc="1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spc="4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eth</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i</a:t>
            </a:r>
            <a:r>
              <a:rPr lang="en-US" sz="2000" spc="-1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g</a:t>
            </a:r>
            <a:r>
              <a:rPr lang="en-US" sz="2000" spc="12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th</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t</a:t>
            </a:r>
            <a:r>
              <a:rPr lang="en-US" sz="2000" spc="4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a c</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m</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puter</a:t>
            </a:r>
            <a:r>
              <a:rPr lang="en-US" sz="2000" spc="11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d</a:t>
            </a:r>
            <a:r>
              <a:rPr lang="en-US" sz="2000" spc="5"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dirty="0" smtClean="0">
                <a:solidFill>
                  <a:srgbClr val="800000"/>
                </a:solidFill>
                <a:effectLst/>
                <a:latin typeface="Arial" panose="020B0604020202020204" pitchFamily="34" charset="0"/>
                <a:ea typeface="Times New Roman" panose="02020603050405020304" pitchFamily="18" charset="0"/>
                <a:cs typeface="Arial" panose="020B0604020202020204" pitchFamily="34" charset="0"/>
              </a:rPr>
              <a:t>es</a:t>
            </a:r>
            <a:endPar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endParaRPr>
          </a:p>
          <a:p>
            <a: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t/>
            </a:r>
            <a:br>
              <a:rPr lang="en-US" sz="2000" dirty="0" smtClean="0">
                <a:solidFill>
                  <a:srgbClr val="800000"/>
                </a:solidFill>
                <a:effectLst/>
                <a:latin typeface="Arial" panose="020B0604020202020204" pitchFamily="34" charset="0"/>
                <a:ea typeface="Calibri" panose="020F0502020204030204" pitchFamily="34" charset="0"/>
                <a:cs typeface="Arial" panose="020B0604020202020204" pitchFamily="34" charset="0"/>
              </a:rPr>
            </a:br>
            <a:endParaRPr lang="en-US" sz="2000"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57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090738" y="179388"/>
            <a:ext cx="807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Things Are Getting More Complex</a:t>
            </a:r>
          </a:p>
        </p:txBody>
      </p:sp>
      <p:sp>
        <p:nvSpPr>
          <p:cNvPr id="29699" name="TextBox 2"/>
          <p:cNvSpPr txBox="1">
            <a:spLocks noChangeArrowheads="1"/>
          </p:cNvSpPr>
          <p:nvPr/>
        </p:nvSpPr>
        <p:spPr bwMode="auto">
          <a:xfrm>
            <a:off x="1270000" y="1100667"/>
            <a:ext cx="92471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US" altLang="en-US" dirty="0">
                <a:solidFill>
                  <a:srgbClr val="993300"/>
                </a:solidFill>
                <a:ea typeface="MS PGothic" panose="020B0600070205080204" pitchFamily="34" charset="-128"/>
              </a:rPr>
              <a:t>Organizations are finding business value in capturing, storing, and analyzing new kinds of data, such as social media, machine sensing, and clickstream.</a:t>
            </a:r>
          </a:p>
          <a:p>
            <a:pPr>
              <a:spcBef>
                <a:spcPct val="0"/>
              </a:spcBef>
              <a:buClrTx/>
              <a:buSzTx/>
              <a:buFont typeface="Arial" panose="020B0604020202020204" pitchFamily="34" charset="0"/>
              <a:buChar char="•"/>
            </a:pPr>
            <a:r>
              <a:rPr lang="en-US" altLang="en-US" dirty="0">
                <a:solidFill>
                  <a:srgbClr val="993300"/>
                </a:solidFill>
                <a:ea typeface="MS PGothic" panose="020B0600070205080204" pitchFamily="34" charset="-128"/>
              </a:rPr>
              <a:t>Many companies are performing new kinds of analytics (sentiment analysis), to better and more quickly understand and respond to what customers are saying about them and their products.</a:t>
            </a:r>
          </a:p>
          <a:p>
            <a:pPr>
              <a:spcBef>
                <a:spcPct val="0"/>
              </a:spcBef>
              <a:buClrTx/>
              <a:buSzTx/>
              <a:buFont typeface="Arial" panose="020B0604020202020204" pitchFamily="34" charset="0"/>
              <a:buChar char="•"/>
            </a:pPr>
            <a:r>
              <a:rPr lang="en-US" altLang="en-US" dirty="0">
                <a:solidFill>
                  <a:srgbClr val="993300"/>
                </a:solidFill>
                <a:ea typeface="MS PGothic" panose="020B0600070205080204" pitchFamily="34" charset="-128"/>
              </a:rPr>
              <a:t>The </a:t>
            </a:r>
            <a:r>
              <a:rPr lang="en-US" altLang="en-US" b="1" dirty="0">
                <a:solidFill>
                  <a:srgbClr val="993300"/>
                </a:solidFill>
                <a:ea typeface="MS PGothic" panose="020B0600070205080204" pitchFamily="34" charset="-128"/>
              </a:rPr>
              <a:t>cloud</a:t>
            </a:r>
            <a:r>
              <a:rPr lang="en-US" altLang="en-US" dirty="0">
                <a:solidFill>
                  <a:srgbClr val="993300"/>
                </a:solidFill>
                <a:ea typeface="MS PGothic" panose="020B0600070205080204" pitchFamily="34" charset="-128"/>
              </a:rPr>
              <a:t>, and appliances are being used as data stores</a:t>
            </a:r>
          </a:p>
          <a:p>
            <a:pPr>
              <a:spcBef>
                <a:spcPct val="0"/>
              </a:spcBef>
              <a:buClrTx/>
              <a:buSzTx/>
              <a:buFont typeface="Arial" panose="020B0604020202020204" pitchFamily="34" charset="0"/>
              <a:buChar char="•"/>
            </a:pPr>
            <a:r>
              <a:rPr lang="en-US" altLang="en-US" dirty="0">
                <a:solidFill>
                  <a:srgbClr val="993300"/>
                </a:solidFill>
                <a:ea typeface="MS PGothic" panose="020B0600070205080204" pitchFamily="34" charset="-128"/>
              </a:rPr>
              <a:t>Advanced analytics are growing in popularity and importance</a:t>
            </a:r>
          </a:p>
        </p:txBody>
      </p:sp>
    </p:spTree>
    <p:extLst>
      <p:ext uri="{BB962C8B-B14F-4D97-AF65-F5344CB8AC3E}">
        <p14:creationId xmlns:p14="http://schemas.microsoft.com/office/powerpoint/2010/main" val="188609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399" y="628653"/>
            <a:ext cx="10938934" cy="2844800"/>
          </a:xfrm>
        </p:spPr>
        <p:txBody>
          <a:bodyPr>
            <a:noAutofit/>
          </a:bodyPr>
          <a:lstStyle/>
          <a:p>
            <a:pPr>
              <a:buClr>
                <a:srgbClr val="800000"/>
              </a:buClr>
              <a:buFont typeface="Arial" panose="020B0604020202020204" pitchFamily="34" charset="0"/>
              <a:buChar char="•"/>
              <a:defRPr/>
            </a:pPr>
            <a:r>
              <a:rPr lang="en-US" sz="2000" b="0" dirty="0" smtClean="0">
                <a:solidFill>
                  <a:srgbClr val="993300"/>
                </a:solidFill>
                <a:latin typeface="Adobe Arabic" panose="02040503050201020203" pitchFamily="18" charset="-78"/>
                <a:cs typeface="Adobe Arabic" panose="02040503050201020203" pitchFamily="18" charset="-78"/>
              </a:rPr>
              <a:t>Refers to </a:t>
            </a:r>
            <a:r>
              <a:rPr lang="en-US" sz="2000" b="0" dirty="0">
                <a:solidFill>
                  <a:srgbClr val="993300"/>
                </a:solidFill>
                <a:latin typeface="Adobe Arabic" panose="02040503050201020203" pitchFamily="18" charset="-78"/>
                <a:cs typeface="Adobe Arabic" panose="02040503050201020203" pitchFamily="18" charset="-78"/>
              </a:rPr>
              <a:t>the innovative use of images and </a:t>
            </a:r>
            <a:r>
              <a:rPr lang="en-US" sz="2000" b="0" dirty="0" smtClean="0">
                <a:solidFill>
                  <a:srgbClr val="993300"/>
                </a:solidFill>
                <a:latin typeface="Adobe Arabic" panose="02040503050201020203" pitchFamily="18" charset="-78"/>
                <a:cs typeface="Adobe Arabic" panose="02040503050201020203" pitchFamily="18" charset="-78"/>
              </a:rPr>
              <a:t>interactive </a:t>
            </a:r>
            <a:r>
              <a:rPr lang="en-US" sz="2000" b="0" dirty="0">
                <a:solidFill>
                  <a:srgbClr val="993300"/>
                </a:solidFill>
                <a:latin typeface="Adobe Arabic" panose="02040503050201020203" pitchFamily="18" charset="-78"/>
                <a:cs typeface="Adobe Arabic" panose="02040503050201020203" pitchFamily="18" charset="-78"/>
              </a:rPr>
              <a:t>technology to explore large, high- density </a:t>
            </a:r>
            <a:r>
              <a:rPr lang="en-US" sz="2000" b="0" dirty="0" smtClean="0">
                <a:solidFill>
                  <a:srgbClr val="993300"/>
                </a:solidFill>
                <a:latin typeface="Adobe Arabic" panose="02040503050201020203" pitchFamily="18" charset="-78"/>
                <a:cs typeface="Adobe Arabic" panose="02040503050201020203" pitchFamily="18" charset="-78"/>
              </a:rPr>
              <a:t>datasets</a:t>
            </a:r>
          </a:p>
          <a:p>
            <a:pPr>
              <a:buClr>
                <a:srgbClr val="800000"/>
              </a:buClr>
              <a:defRPr/>
            </a:pPr>
            <a:r>
              <a:rPr lang="en-US" sz="2000" b="0" dirty="0">
                <a:solidFill>
                  <a:srgbClr val="993300"/>
                </a:solidFill>
                <a:latin typeface="Adobe Arabic" panose="02040503050201020203" pitchFamily="18" charset="-78"/>
                <a:cs typeface="Adobe Arabic" panose="02040503050201020203" pitchFamily="18" charset="-78"/>
              </a:rPr>
              <a:t>Help users see patterns and relationships that would be difficult to see in text lists</a:t>
            </a:r>
          </a:p>
          <a:p>
            <a:pPr marL="685800" lvl="4">
              <a:spcBef>
                <a:spcPts val="600"/>
              </a:spcBef>
              <a:spcAft>
                <a:spcPts val="600"/>
              </a:spcAft>
              <a:buClr>
                <a:srgbClr val="800000"/>
              </a:buClr>
              <a:defRPr/>
            </a:pPr>
            <a:r>
              <a:rPr lang="en-US" sz="2000" dirty="0">
                <a:solidFill>
                  <a:srgbClr val="993300"/>
                </a:solidFill>
                <a:latin typeface="Adobe Arabic" panose="02040503050201020203" pitchFamily="18" charset="-78"/>
                <a:cs typeface="Adobe Arabic" panose="02040503050201020203" pitchFamily="18" charset="-78"/>
              </a:rPr>
              <a:t>Rich graphs, charts</a:t>
            </a:r>
          </a:p>
          <a:p>
            <a:pPr marL="685800" lvl="4">
              <a:spcBef>
                <a:spcPts val="600"/>
              </a:spcBef>
              <a:spcAft>
                <a:spcPts val="600"/>
              </a:spcAft>
              <a:buClr>
                <a:srgbClr val="800000"/>
              </a:buClr>
              <a:defRPr/>
            </a:pPr>
            <a:r>
              <a:rPr lang="en-US" sz="2000" dirty="0">
                <a:solidFill>
                  <a:srgbClr val="993300"/>
                </a:solidFill>
                <a:latin typeface="Adobe Arabic" panose="02040503050201020203" pitchFamily="18" charset="-78"/>
                <a:cs typeface="Adobe Arabic" panose="02040503050201020203" pitchFamily="18" charset="-78"/>
              </a:rPr>
              <a:t>Dashboards</a:t>
            </a:r>
          </a:p>
          <a:p>
            <a:pPr marL="685800" lvl="4">
              <a:spcBef>
                <a:spcPts val="600"/>
              </a:spcBef>
              <a:spcAft>
                <a:spcPts val="600"/>
              </a:spcAft>
              <a:buClr>
                <a:srgbClr val="800000"/>
              </a:buClr>
              <a:defRPr/>
            </a:pPr>
            <a:r>
              <a:rPr lang="en-US" sz="2000" dirty="0">
                <a:solidFill>
                  <a:srgbClr val="993300"/>
                </a:solidFill>
                <a:latin typeface="Adobe Arabic" panose="02040503050201020203" pitchFamily="18" charset="-78"/>
                <a:cs typeface="Adobe Arabic" panose="02040503050201020203" pitchFamily="18" charset="-78"/>
              </a:rPr>
              <a:t>Maps</a:t>
            </a:r>
          </a:p>
          <a:p>
            <a:pPr>
              <a:buClr>
                <a:srgbClr val="800000"/>
              </a:buClr>
              <a:buFont typeface="Arial" panose="020B0604020202020204" pitchFamily="34" charset="0"/>
              <a:buChar char="•"/>
              <a:defRPr/>
            </a:pPr>
            <a:r>
              <a:rPr lang="en-US" sz="2000" b="0" dirty="0" smtClean="0">
                <a:solidFill>
                  <a:srgbClr val="993300"/>
                </a:solidFill>
                <a:latin typeface="Adobe Arabic" panose="02040503050201020203" pitchFamily="18" charset="-78"/>
                <a:cs typeface="Adobe Arabic" panose="02040503050201020203" pitchFamily="18" charset="-78"/>
              </a:rPr>
              <a:t>Increasingly is being </a:t>
            </a:r>
            <a:r>
              <a:rPr lang="en-US" sz="2000" b="0" dirty="0">
                <a:solidFill>
                  <a:srgbClr val="993300"/>
                </a:solidFill>
                <a:latin typeface="Adobe Arabic" panose="02040503050201020203" pitchFamily="18" charset="-78"/>
                <a:cs typeface="Adobe Arabic" panose="02040503050201020203" pitchFamily="18" charset="-78"/>
              </a:rPr>
              <a:t>used to identify insights into both structured and unstructured data for such areas as </a:t>
            </a:r>
            <a:endParaRPr lang="en-US" sz="2000" b="0" dirty="0" smtClean="0">
              <a:solidFill>
                <a:srgbClr val="993300"/>
              </a:solidFill>
              <a:latin typeface="Adobe Arabic" panose="02040503050201020203" pitchFamily="18" charset="-78"/>
              <a:cs typeface="Adobe Arabic" panose="02040503050201020203" pitchFamily="18" charset="-78"/>
            </a:endParaRPr>
          </a:p>
          <a:p>
            <a:pPr lvl="1">
              <a:buClr>
                <a:srgbClr val="800000"/>
              </a:buClr>
              <a:buFont typeface="Arial" panose="020B0604020202020204" pitchFamily="34" charset="0"/>
              <a:buChar char="•"/>
              <a:defRPr/>
            </a:pPr>
            <a:r>
              <a:rPr lang="en-US" sz="2000" b="0" dirty="0" smtClean="0">
                <a:solidFill>
                  <a:srgbClr val="993300"/>
                </a:solidFill>
                <a:latin typeface="Adobe Arabic" panose="02040503050201020203" pitchFamily="18" charset="-78"/>
                <a:cs typeface="Adobe Arabic" panose="02040503050201020203" pitchFamily="18" charset="-78"/>
              </a:rPr>
              <a:t>operational efficiencies</a:t>
            </a:r>
          </a:p>
          <a:p>
            <a:pPr lvl="1">
              <a:buClr>
                <a:srgbClr val="800000"/>
              </a:buClr>
              <a:buFont typeface="Arial" panose="020B0604020202020204" pitchFamily="34" charset="0"/>
              <a:buChar char="•"/>
              <a:defRPr/>
            </a:pPr>
            <a:r>
              <a:rPr lang="en-US" sz="2000" b="0" dirty="0" smtClean="0">
                <a:solidFill>
                  <a:srgbClr val="993300"/>
                </a:solidFill>
                <a:latin typeface="Adobe Arabic" panose="02040503050201020203" pitchFamily="18" charset="-78"/>
                <a:cs typeface="Adobe Arabic" panose="02040503050201020203" pitchFamily="18" charset="-78"/>
              </a:rPr>
              <a:t>profitability</a:t>
            </a:r>
          </a:p>
          <a:p>
            <a:pPr lvl="1">
              <a:buClr>
                <a:srgbClr val="800000"/>
              </a:buClr>
              <a:buFont typeface="Arial" panose="020B0604020202020204" pitchFamily="34" charset="0"/>
              <a:buChar char="•"/>
              <a:defRPr/>
            </a:pPr>
            <a:r>
              <a:rPr lang="en-US" sz="2000" b="0" dirty="0" smtClean="0">
                <a:solidFill>
                  <a:srgbClr val="993300"/>
                </a:solidFill>
                <a:latin typeface="Adobe Arabic" panose="02040503050201020203" pitchFamily="18" charset="-78"/>
                <a:cs typeface="Adobe Arabic" panose="02040503050201020203" pitchFamily="18" charset="-78"/>
              </a:rPr>
              <a:t>strategic planning</a:t>
            </a:r>
            <a:endParaRPr lang="en-US" sz="2000" b="0" dirty="0">
              <a:solidFill>
                <a:srgbClr val="993300"/>
              </a:solidFill>
              <a:latin typeface="Adobe Arabic" panose="02040503050201020203" pitchFamily="18" charset="-78"/>
              <a:cs typeface="Adobe Arabic" panose="02040503050201020203" pitchFamily="18" charset="-78"/>
            </a:endParaRPr>
          </a:p>
          <a:p>
            <a:pPr marL="0" indent="0">
              <a:buClr>
                <a:srgbClr val="800000"/>
              </a:buClr>
              <a:buNone/>
              <a:defRPr/>
            </a:pPr>
            <a:r>
              <a:rPr lang="en-US" sz="2000" b="0" dirty="0">
                <a:solidFill>
                  <a:srgbClr val="993300"/>
                </a:solidFill>
                <a:latin typeface="Adobe Arabic" panose="02040503050201020203" pitchFamily="18" charset="-78"/>
                <a:cs typeface="Adobe Arabic" panose="02040503050201020203" pitchFamily="18" charset="-78"/>
              </a:rPr>
              <a:t> </a:t>
            </a:r>
          </a:p>
          <a:p>
            <a:pPr marL="0" indent="0">
              <a:buNone/>
              <a:defRPr/>
            </a:pPr>
            <a:r>
              <a:rPr lang="en-US" sz="2000" dirty="0">
                <a:solidFill>
                  <a:srgbClr val="993300"/>
                </a:solidFill>
                <a:latin typeface="Adobe Arabic" panose="02040503050201020203" pitchFamily="18" charset="-78"/>
                <a:cs typeface="Adobe Arabic" panose="02040503050201020203" pitchFamily="18" charset="-78"/>
              </a:rPr>
              <a:t> </a:t>
            </a:r>
            <a:endParaRPr lang="en-US" sz="2000" dirty="0" smtClean="0">
              <a:solidFill>
                <a:srgbClr val="993300"/>
              </a:solidFill>
              <a:latin typeface="Adobe Arabic" panose="02040503050201020203" pitchFamily="18" charset="-78"/>
              <a:cs typeface="Adobe Arabic" panose="02040503050201020203" pitchFamily="18" charset="-78"/>
            </a:endParaRPr>
          </a:p>
          <a:p>
            <a:pPr marL="0" indent="0">
              <a:buNone/>
              <a:defRPr/>
            </a:pPr>
            <a:endParaRPr lang="en-US" sz="500" dirty="0">
              <a:solidFill>
                <a:srgbClr val="993300"/>
              </a:solidFill>
              <a:latin typeface="+mn-lt"/>
            </a:endParaRPr>
          </a:p>
          <a:p>
            <a:pPr marL="0" indent="0">
              <a:buNone/>
              <a:defRPr/>
            </a:pPr>
            <a:endParaRPr lang="en-US" sz="500" dirty="0" smtClean="0">
              <a:solidFill>
                <a:srgbClr val="993300"/>
              </a:solidFill>
              <a:latin typeface="+mn-lt"/>
            </a:endParaRPr>
          </a:p>
          <a:p>
            <a:pPr marL="0" indent="0">
              <a:buNone/>
              <a:defRPr/>
            </a:pPr>
            <a:endParaRPr lang="en-US" sz="500" dirty="0">
              <a:solidFill>
                <a:srgbClr val="993300"/>
              </a:solidFill>
              <a:latin typeface="+mn-lt"/>
            </a:endParaRPr>
          </a:p>
          <a:p>
            <a:pPr marL="327025" lvl="1" indent="0">
              <a:buNone/>
              <a:defRPr/>
            </a:pPr>
            <a:r>
              <a:rPr lang="en-US" sz="400" dirty="0">
                <a:solidFill>
                  <a:srgbClr val="993300"/>
                </a:solidFill>
                <a:latin typeface="+mn-lt"/>
                <a:hlinkClick r:id="rId2"/>
              </a:rPr>
              <a:t>Video Tableau </a:t>
            </a:r>
            <a:endParaRPr lang="en-US" sz="400" dirty="0">
              <a:solidFill>
                <a:srgbClr val="993300"/>
              </a:solidFill>
              <a:latin typeface="+mn-lt"/>
            </a:endParaRPr>
          </a:p>
        </p:txBody>
      </p:sp>
      <p:sp>
        <p:nvSpPr>
          <p:cNvPr id="3" name="Text Placeholder 2"/>
          <p:cNvSpPr>
            <a:spLocks noGrp="1"/>
          </p:cNvSpPr>
          <p:nvPr>
            <p:ph type="body" sz="quarter" idx="15"/>
          </p:nvPr>
        </p:nvSpPr>
        <p:spPr>
          <a:xfrm>
            <a:off x="569912" y="45898"/>
            <a:ext cx="9144000" cy="567001"/>
          </a:xfrm>
        </p:spPr>
        <p:txBody>
          <a:bodyPr>
            <a:noAutofit/>
          </a:bodyPr>
          <a:lstStyle/>
          <a:p>
            <a:pPr algn="l">
              <a:defRPr/>
            </a:pPr>
            <a:r>
              <a:rPr lang="en-US" sz="3600" dirty="0">
                <a:solidFill>
                  <a:srgbClr val="993300"/>
                </a:solidFill>
                <a:latin typeface="+mj-lt"/>
              </a:rPr>
              <a:t>Visualization</a:t>
            </a:r>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04" y="4186766"/>
            <a:ext cx="3882496" cy="25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5037" y="2150533"/>
            <a:ext cx="7156413" cy="407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ight Arrow 5"/>
          <p:cNvSpPr>
            <a:spLocks noChangeArrowheads="1"/>
          </p:cNvSpPr>
          <p:nvPr/>
        </p:nvSpPr>
        <p:spPr bwMode="auto">
          <a:xfrm>
            <a:off x="4368800" y="4630739"/>
            <a:ext cx="812800" cy="434975"/>
          </a:xfrm>
          <a:prstGeom prst="rightArrow">
            <a:avLst>
              <a:gd name="adj1" fmla="val 50000"/>
              <a:gd name="adj2" fmla="val 50055"/>
            </a:avLst>
          </a:prstGeom>
          <a:solidFill>
            <a:schemeClr val="accent1"/>
          </a:solidFill>
          <a:ln w="9525" algn="ctr">
            <a:solidFill>
              <a:schemeClr val="tx1"/>
            </a:solidFill>
            <a:miter lim="800000"/>
            <a:headEnd/>
            <a:tailEnd/>
          </a:ln>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b="1"/>
          </a:p>
        </p:txBody>
      </p:sp>
    </p:spTree>
    <p:extLst>
      <p:ext uri="{BB962C8B-B14F-4D97-AF65-F5344CB8AC3E}">
        <p14:creationId xmlns:p14="http://schemas.microsoft.com/office/powerpoint/2010/main" val="2173322189"/>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60" y="-1026477"/>
            <a:ext cx="9144000" cy="2387600"/>
          </a:xfrm>
        </p:spPr>
        <p:txBody>
          <a:bodyPr>
            <a:normAutofit/>
          </a:bodyPr>
          <a:lstStyle/>
          <a:p>
            <a:pPr algn="l"/>
            <a:r>
              <a:rPr lang="en-US" sz="3600" b="1" spc="-5"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A</a:t>
            </a:r>
            <a:r>
              <a:rPr lang="en-US" sz="3600" b="1" spc="5"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c</a:t>
            </a:r>
            <a:r>
              <a:rPr lang="en-US" sz="3600" b="1" spc="-10"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q</a:t>
            </a:r>
            <a:r>
              <a:rPr lang="en-US" sz="3600" b="1"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ui</a:t>
            </a:r>
            <a:r>
              <a:rPr lang="en-US" sz="3600" b="1" spc="5"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s</a:t>
            </a:r>
            <a:r>
              <a:rPr lang="en-US" sz="3600" b="1" spc="-15"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i</a:t>
            </a:r>
            <a:r>
              <a:rPr lang="en-US" sz="3600" b="1" spc="-5"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t</a:t>
            </a:r>
            <a:r>
              <a:rPr lang="en-US" sz="3600" b="1"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ion  of In</a:t>
            </a:r>
            <a:r>
              <a:rPr lang="en-US" sz="3600" b="1" spc="5"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s</a:t>
            </a:r>
            <a:r>
              <a:rPr lang="en-US" sz="3600" b="1" spc="-10"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i</a:t>
            </a:r>
            <a:r>
              <a:rPr lang="en-US" sz="3600" b="1" dirty="0" smtClean="0">
                <a:solidFill>
                  <a:srgbClr val="800000"/>
                </a:solidFill>
                <a:latin typeface="Garamond" panose="02020404030301010803" pitchFamily="18" charset="0"/>
                <a:ea typeface="Arial" panose="020B0604020202020204" pitchFamily="34" charset="0"/>
                <a:cs typeface="Times New Roman" panose="02020603050405020304" pitchFamily="18" charset="0"/>
              </a:rPr>
              <a:t>ght</a:t>
            </a:r>
            <a:r>
              <a:rPr lang="en-US" sz="1200" b="1" dirty="0">
                <a:solidFill>
                  <a:srgbClr val="800000"/>
                </a:solidFill>
                <a:latin typeface="Garamond" panose="02020404030301010803" pitchFamily="18" charset="0"/>
                <a:ea typeface="Calibri" panose="020F0502020204030204" pitchFamily="34" charset="0"/>
                <a:cs typeface="Times New Roman" panose="02020603050405020304" pitchFamily="18" charset="0"/>
              </a:rPr>
              <a:t/>
            </a:r>
            <a:br>
              <a:rPr lang="en-US" sz="1200" b="1" dirty="0">
                <a:solidFill>
                  <a:srgbClr val="800000"/>
                </a:solidFill>
                <a:latin typeface="Garamond" panose="02020404030301010803" pitchFamily="18" charset="0"/>
                <a:ea typeface="Calibri" panose="020F0502020204030204" pitchFamily="34" charset="0"/>
                <a:cs typeface="Times New Roman" panose="02020603050405020304" pitchFamily="18" charset="0"/>
              </a:rPr>
            </a:br>
            <a:endParaRPr lang="en-US" sz="3600" b="1" dirty="0">
              <a:solidFill>
                <a:srgbClr val="800000"/>
              </a:solidFill>
              <a:latin typeface="Garamond" panose="02020404030301010803" pitchFamily="18" charset="0"/>
            </a:endParaRPr>
          </a:p>
        </p:txBody>
      </p:sp>
      <p:sp>
        <p:nvSpPr>
          <p:cNvPr id="3" name="Subtitle 2"/>
          <p:cNvSpPr>
            <a:spLocks noGrp="1"/>
          </p:cNvSpPr>
          <p:nvPr>
            <p:ph type="subTitle" idx="1"/>
          </p:nvPr>
        </p:nvSpPr>
        <p:spPr>
          <a:xfrm>
            <a:off x="355600" y="1650604"/>
            <a:ext cx="11328400" cy="3718718"/>
          </a:xfrm>
        </p:spPr>
        <p:txBody>
          <a:bodyPr>
            <a:noAutofit/>
          </a:bodyPr>
          <a:lstStyle/>
          <a:p>
            <a:pPr marL="342900" indent="-342900" algn="l">
              <a:buFont typeface="Arial" panose="020B0604020202020204" pitchFamily="34" charset="0"/>
              <a:buChar char="•"/>
            </a:pPr>
            <a:r>
              <a:rPr lang="en-US" dirty="0">
                <a:solidFill>
                  <a:srgbClr val="800000"/>
                </a:solidFill>
                <a:latin typeface="Arial" panose="020B0604020202020204" pitchFamily="34" charset="0"/>
                <a:cs typeface="Arial" panose="020B0604020202020204" pitchFamily="34" charset="0"/>
              </a:rPr>
              <a:t>Many people and institutions possess data that </a:t>
            </a:r>
            <a:r>
              <a:rPr lang="en-US" dirty="0" smtClean="0">
                <a:solidFill>
                  <a:srgbClr val="800000"/>
                </a:solidFill>
                <a:latin typeface="Arial" panose="020B0604020202020204" pitchFamily="34" charset="0"/>
                <a:cs typeface="Arial" panose="020B0604020202020204" pitchFamily="34" charset="0"/>
              </a:rPr>
              <a:t>may ‘hide</a:t>
            </a:r>
            <a:r>
              <a:rPr lang="en-US" dirty="0">
                <a:solidFill>
                  <a:srgbClr val="800000"/>
                </a:solidFill>
                <a:latin typeface="Arial" panose="020B0604020202020204" pitchFamily="34" charset="0"/>
                <a:cs typeface="Arial" panose="020B0604020202020204" pitchFamily="34" charset="0"/>
              </a:rPr>
              <a:t>’ fundamental </a:t>
            </a:r>
            <a:r>
              <a:rPr lang="en-US" dirty="0" smtClean="0">
                <a:solidFill>
                  <a:srgbClr val="800000"/>
                </a:solidFill>
                <a:latin typeface="Arial" panose="020B0604020202020204" pitchFamily="34" charset="0"/>
                <a:cs typeface="Arial" panose="020B0604020202020204" pitchFamily="34" charset="0"/>
              </a:rPr>
              <a:t>relations</a:t>
            </a:r>
            <a:endParaRPr lang="en-US" dirty="0">
              <a:solidFill>
                <a:srgbClr val="8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solidFill>
                  <a:srgbClr val="800000"/>
                </a:solidFill>
                <a:latin typeface="Arial" panose="020B0604020202020204" pitchFamily="34" charset="0"/>
                <a:cs typeface="Arial" panose="020B0604020202020204" pitchFamily="34" charset="0"/>
              </a:rPr>
              <a:t>Realtors</a:t>
            </a:r>
          </a:p>
          <a:p>
            <a:pPr marL="342900" indent="-342900" algn="l">
              <a:buFont typeface="Arial" panose="020B0604020202020204" pitchFamily="34" charset="0"/>
              <a:buChar char="•"/>
            </a:pPr>
            <a:r>
              <a:rPr lang="en-US" dirty="0" smtClean="0">
                <a:solidFill>
                  <a:srgbClr val="800000"/>
                </a:solidFill>
                <a:latin typeface="Arial" panose="020B0604020202020204" pitchFamily="34" charset="0"/>
                <a:cs typeface="Arial" panose="020B0604020202020204" pitchFamily="34" charset="0"/>
              </a:rPr>
              <a:t>Bankers </a:t>
            </a:r>
            <a:endParaRPr lang="en-US" dirty="0">
              <a:solidFill>
                <a:srgbClr val="8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solidFill>
                  <a:srgbClr val="800000"/>
                </a:solidFill>
                <a:latin typeface="Arial" panose="020B0604020202020204" pitchFamily="34" charset="0"/>
                <a:cs typeface="Arial" panose="020B0604020202020204" pitchFamily="34" charset="0"/>
              </a:rPr>
              <a:t>Air </a:t>
            </a:r>
            <a:r>
              <a:rPr lang="en-US" dirty="0">
                <a:solidFill>
                  <a:srgbClr val="800000"/>
                </a:solidFill>
                <a:latin typeface="Arial" panose="020B0604020202020204" pitchFamily="34" charset="0"/>
                <a:cs typeface="Arial" panose="020B0604020202020204" pitchFamily="34" charset="0"/>
              </a:rPr>
              <a:t>Traffic </a:t>
            </a:r>
            <a:r>
              <a:rPr lang="en-US" dirty="0" smtClean="0">
                <a:solidFill>
                  <a:srgbClr val="800000"/>
                </a:solidFill>
                <a:latin typeface="Arial" panose="020B0604020202020204" pitchFamily="34" charset="0"/>
                <a:cs typeface="Arial" panose="020B0604020202020204" pitchFamily="34" charset="0"/>
              </a:rPr>
              <a:t>Controller</a:t>
            </a:r>
            <a:r>
              <a:rPr lang="en-US" dirty="0">
                <a:solidFill>
                  <a:srgbClr val="800000"/>
                </a:solidFill>
                <a:latin typeface="Arial" panose="020B0604020202020204" pitchFamily="34" charset="0"/>
                <a:cs typeface="Arial" panose="020B0604020202020204" pitchFamily="34" charset="0"/>
              </a:rPr>
              <a:t> </a:t>
            </a:r>
            <a:endParaRPr lang="en-US" dirty="0" smtClean="0">
              <a:solidFill>
                <a:srgbClr val="8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smtClean="0">
                <a:solidFill>
                  <a:srgbClr val="800000"/>
                </a:solidFill>
                <a:latin typeface="Arial" panose="020B0604020202020204" pitchFamily="34" charset="0"/>
                <a:cs typeface="Arial" panose="020B0604020202020204" pitchFamily="34" charset="0"/>
              </a:rPr>
              <a:t>Fraud investigators</a:t>
            </a:r>
          </a:p>
          <a:p>
            <a:pPr marL="342900" indent="-342900" algn="l">
              <a:buFont typeface="Arial" panose="020B0604020202020204" pitchFamily="34" charset="0"/>
              <a:buChar char="•"/>
            </a:pPr>
            <a:r>
              <a:rPr lang="en-US" dirty="0" smtClean="0">
                <a:solidFill>
                  <a:srgbClr val="800000"/>
                </a:solidFill>
                <a:latin typeface="Arial" panose="020B0604020202020204" pitchFamily="34" charset="0"/>
                <a:cs typeface="Arial" panose="020B0604020202020204" pitchFamily="34" charset="0"/>
              </a:rPr>
              <a:t>Engineers</a:t>
            </a:r>
          </a:p>
          <a:p>
            <a:pPr marL="342900" indent="-342900" algn="l">
              <a:buFont typeface="Arial" panose="020B0604020202020204" pitchFamily="34" charset="0"/>
              <a:buChar char="•"/>
            </a:pPr>
            <a:r>
              <a:rPr lang="en-US" dirty="0">
                <a:solidFill>
                  <a:srgbClr val="800000"/>
                </a:solidFill>
                <a:latin typeface="Arial" panose="020B0604020202020204" pitchFamily="34" charset="0"/>
                <a:cs typeface="Arial" panose="020B0604020202020204" pitchFamily="34" charset="0"/>
              </a:rPr>
              <a:t>They want to be able to view some graphical representation of that data, maybe interact with it, and then be able to </a:t>
            </a:r>
            <a:r>
              <a:rPr lang="en-US" dirty="0" smtClean="0">
                <a:solidFill>
                  <a:srgbClr val="800000"/>
                </a:solidFill>
                <a:latin typeface="Arial" panose="020B0604020202020204" pitchFamily="34" charset="0"/>
                <a:cs typeface="Arial" panose="020B0604020202020204" pitchFamily="34" charset="0"/>
              </a:rPr>
              <a:t>say…….</a:t>
            </a:r>
            <a:r>
              <a:rPr lang="en-US" dirty="0" err="1" smtClean="0">
                <a:solidFill>
                  <a:srgbClr val="800000"/>
                </a:solidFill>
                <a:latin typeface="Arial" panose="020B0604020202020204" pitchFamily="34" charset="0"/>
                <a:cs typeface="Arial" panose="020B0604020202020204" pitchFamily="34" charset="0"/>
              </a:rPr>
              <a:t>ahha</a:t>
            </a:r>
            <a:r>
              <a:rPr lang="en-US" dirty="0" smtClean="0">
                <a:solidFill>
                  <a:srgbClr val="800000"/>
                </a:solidFill>
                <a:latin typeface="Arial" panose="020B0604020202020204" pitchFamily="34" charset="0"/>
                <a:cs typeface="Arial" panose="020B0604020202020204" pitchFamily="34" charset="0"/>
              </a:rPr>
              <a:t>!</a:t>
            </a:r>
            <a:endParaRPr lang="en-US" dirty="0">
              <a:solidFill>
                <a:srgbClr val="800000"/>
              </a:solidFill>
              <a:latin typeface="Arial" panose="020B0604020202020204" pitchFamily="34" charset="0"/>
              <a:cs typeface="Arial" panose="020B0604020202020204" pitchFamily="34" charset="0"/>
            </a:endParaRPr>
          </a:p>
          <a:p>
            <a:pPr algn="l"/>
            <a:r>
              <a:rPr lang="en-US" dirty="0">
                <a:solidFill>
                  <a:srgbClr val="800000"/>
                </a:solidFill>
                <a:latin typeface="Arial" panose="020B0604020202020204" pitchFamily="34" charset="0"/>
                <a:cs typeface="Arial" panose="020B0604020202020204" pitchFamily="34" charset="0"/>
              </a:rPr>
              <a:t> </a:t>
            </a:r>
          </a:p>
          <a:p>
            <a:pPr algn="l"/>
            <a:r>
              <a:rPr lang="en-US" dirty="0">
                <a:solidFill>
                  <a:srgbClr val="800000"/>
                </a:solidFill>
                <a:latin typeface="Arial" panose="020B0604020202020204" pitchFamily="34" charset="0"/>
                <a:cs typeface="Arial" panose="020B0604020202020204" pitchFamily="34" charset="0"/>
              </a:rPr>
              <a:t> </a:t>
            </a:r>
          </a:p>
          <a:p>
            <a:pPr algn="l"/>
            <a:r>
              <a:rPr lang="en-US" dirty="0">
                <a:solidFill>
                  <a:srgbClr val="800000"/>
                </a:solidFill>
                <a:latin typeface="Arial" panose="020B0604020202020204" pitchFamily="34" charset="0"/>
                <a:cs typeface="Arial" panose="020B0604020202020204" pitchFamily="34" charset="0"/>
              </a:rPr>
              <a:t> </a:t>
            </a:r>
          </a:p>
          <a:p>
            <a:pPr algn="l"/>
            <a:r>
              <a:rPr lang="en-US" dirty="0">
                <a:solidFill>
                  <a:srgbClr val="800000"/>
                </a:solidFill>
                <a:latin typeface="Arial" panose="020B0604020202020204" pitchFamily="34" charset="0"/>
                <a:cs typeface="Arial" panose="020B0604020202020204" pitchFamily="34" charset="0"/>
              </a:rPr>
              <a:t/>
            </a:r>
            <a:br>
              <a:rPr lang="en-US" dirty="0">
                <a:solidFill>
                  <a:srgbClr val="800000"/>
                </a:solidFill>
                <a:latin typeface="Arial" panose="020B0604020202020204" pitchFamily="34" charset="0"/>
                <a:cs typeface="Arial" panose="020B0604020202020204" pitchFamily="34" charset="0"/>
              </a:rPr>
            </a:br>
            <a:endParaRPr lang="en-US" dirty="0">
              <a:solidFill>
                <a:srgbClr val="800000"/>
              </a:solidFill>
              <a:latin typeface="Arial" panose="020B0604020202020204" pitchFamily="34" charset="0"/>
              <a:cs typeface="Arial" panose="020B0604020202020204" pitchFamily="34" charset="0"/>
            </a:endParaRPr>
          </a:p>
        </p:txBody>
      </p:sp>
      <p:sp>
        <p:nvSpPr>
          <p:cNvPr id="4" name="Rectangle 3"/>
          <p:cNvSpPr/>
          <p:nvPr/>
        </p:nvSpPr>
        <p:spPr>
          <a:xfrm>
            <a:off x="3413760" y="5658803"/>
            <a:ext cx="6096000" cy="492443"/>
          </a:xfrm>
          <a:prstGeom prst="rect">
            <a:avLst/>
          </a:prstGeom>
        </p:spPr>
        <p:txBody>
          <a:bodyPr>
            <a:spAutoFit/>
          </a:bodyPr>
          <a:lstStyle/>
          <a:p>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8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0351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Exam</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p</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l</a:t>
            </a:r>
            <a:r>
              <a:rPr lang="en-US" b="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a:t>
            </a:r>
            <a:r>
              <a:rPr lang="en-US" b="1" spc="-570"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F</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r</a:t>
            </a:r>
            <a:r>
              <a:rPr lang="en-US" b="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a</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u</a:t>
            </a:r>
            <a:r>
              <a:rPr lang="en-US" b="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d</a:t>
            </a:r>
            <a:r>
              <a:rPr lang="en-US" b="1" spc="80"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D</a:t>
            </a:r>
            <a:r>
              <a:rPr lang="en-US" b="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etect</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o</a:t>
            </a:r>
            <a:r>
              <a:rPr lang="en-US" b="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n</a:t>
            </a:r>
            <a:r>
              <a:rPr lang="en-US" sz="1800" b="1" dirty="0">
                <a:solidFill>
                  <a:schemeClr val="accent2">
                    <a:lumMod val="50000"/>
                  </a:schemeClr>
                </a:solidFill>
                <a:latin typeface="Garamond" panose="02020404030301010803" pitchFamily="18" charset="0"/>
                <a:ea typeface="Calibri" panose="020F0502020204030204" pitchFamily="34" charset="0"/>
                <a:cs typeface="Times New Roman" panose="02020603050405020304" pitchFamily="18" charset="0"/>
              </a:rPr>
              <a:t/>
            </a:r>
            <a:br>
              <a:rPr lang="en-US" sz="1800" b="1" dirty="0">
                <a:solidFill>
                  <a:schemeClr val="accent2">
                    <a:lumMod val="50000"/>
                  </a:schemeClr>
                </a:solidFill>
                <a:latin typeface="Garamond" panose="02020404030301010803" pitchFamily="18" charset="0"/>
                <a:ea typeface="Calibri" panose="020F0502020204030204" pitchFamily="34" charset="0"/>
                <a:cs typeface="Times New Roman" panose="02020603050405020304" pitchFamily="18" charset="0"/>
              </a:rPr>
            </a:br>
            <a:endParaRPr lang="en-US" b="1" dirty="0">
              <a:solidFill>
                <a:schemeClr val="accent2">
                  <a:lumMod val="50000"/>
                </a:schemeClr>
              </a:solidFill>
              <a:latin typeface="Garamond" panose="02020404030301010803" pitchFamily="18" charset="0"/>
            </a:endParaRPr>
          </a:p>
        </p:txBody>
      </p:sp>
      <p:sp>
        <p:nvSpPr>
          <p:cNvPr id="3" name="Rectangle 2"/>
          <p:cNvSpPr/>
          <p:nvPr/>
        </p:nvSpPr>
        <p:spPr>
          <a:xfrm>
            <a:off x="186267" y="1468024"/>
            <a:ext cx="11379200" cy="5401479"/>
          </a:xfrm>
          <a:prstGeom prst="rect">
            <a:avLst/>
          </a:prstGeom>
        </p:spPr>
        <p:txBody>
          <a:bodyPr wrap="square">
            <a:spAutoFit/>
          </a:bodyPr>
          <a:lstStyle/>
          <a:p>
            <a:pPr>
              <a:lnSpc>
                <a:spcPts val="1000"/>
              </a:lnSpc>
            </a:pPr>
            <a:r>
              <a:rPr lang="en-US" sz="32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32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a:lnSpc>
                <a:spcPts val="1000"/>
              </a:lnSpc>
            </a:pPr>
            <a:r>
              <a:rPr lang="en-US" sz="32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marL="457200" indent="-457200">
              <a:buFont typeface="Arial" panose="020B0604020202020204" pitchFamily="34" charset="0"/>
              <a:buChar char="•"/>
            </a:pPr>
            <a:r>
              <a:rPr lang="en-US" sz="3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The Serious Fraud Office (SFO) suspected mortgage fraud</a:t>
            </a:r>
          </a:p>
          <a:p>
            <a:pPr marL="457200" indent="-457200">
              <a:buFont typeface="Arial" panose="020B0604020202020204" pitchFamily="34" charset="0"/>
              <a:buChar char="•"/>
            </a:pPr>
            <a:endParaRPr lang="en-US" sz="3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The </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F</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O</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p</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r</a:t>
            </a:r>
            <a:r>
              <a:rPr lang="en-US" sz="32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o</a:t>
            </a:r>
            <a:r>
              <a:rPr lang="en-US" sz="32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v</a:t>
            </a:r>
            <a:r>
              <a:rPr lang="en-US" sz="32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1</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2 </a:t>
            </a:r>
            <a:r>
              <a:rPr lang="en-US" sz="32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f</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32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l</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in</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g</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ca</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bin</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ts </a:t>
            </a:r>
            <a:r>
              <a:rPr lang="en-US" sz="3200" spc="10" dirty="0" smtClean="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of </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32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a:t>
            </a:r>
            <a:endParaRPr lang="en-US" sz="32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US" sz="32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After 12 person years a suspect was identified</a:t>
            </a:r>
          </a:p>
          <a:p>
            <a:pPr marL="457200" indent="-457200">
              <a:buFont typeface="Arial" panose="020B0604020202020204" pitchFamily="34" charset="0"/>
              <a:buChar char="•"/>
            </a:pPr>
            <a:r>
              <a:rPr lang="en-US" sz="3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The suspect </a:t>
            </a:r>
            <a:r>
              <a:rPr lang="en-US" sz="3200" spc="2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w</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a</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s </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arr</a:t>
            </a:r>
            <a:r>
              <a:rPr lang="en-US" sz="32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s</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t</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d</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t</a:t>
            </a:r>
            <a:r>
              <a:rPr lang="en-US" sz="3200" spc="1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r</a:t>
            </a:r>
            <a:r>
              <a:rPr lang="en-US" sz="32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i</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d</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a</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n</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d</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c</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o</a:t>
            </a:r>
            <a:r>
              <a:rPr lang="en-US" sz="32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n</a:t>
            </a:r>
            <a:r>
              <a:rPr lang="en-US" sz="3200" spc="-2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v</a:t>
            </a:r>
            <a:r>
              <a:rPr lang="en-US" sz="32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i</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c</a:t>
            </a:r>
            <a:r>
              <a:rPr lang="en-US" sz="3200" spc="1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t</a:t>
            </a:r>
            <a:r>
              <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a:t>
            </a:r>
            <a:r>
              <a:rPr lang="en-US" sz="32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d</a:t>
            </a:r>
            <a:endParaRPr lang="en-US" sz="3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spcBef>
                <a:spcPts val="45"/>
              </a:spcBef>
              <a:buFont typeface="Arial" panose="020B0604020202020204" pitchFamily="34" charset="0"/>
              <a:buChar char="•"/>
            </a:pPr>
            <a:endParaRPr lang="en-US" sz="32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35"/>
              </a:spcBef>
            </a:pPr>
            <a:r>
              <a:rPr lang="en-US" sz="32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a:spcBef>
                <a:spcPts val="35"/>
              </a:spcBef>
            </a:pPr>
            <a:endParaRPr lang="en-US" sz="32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endParaRPr>
          </a:p>
          <a:p>
            <a:pPr>
              <a:spcBef>
                <a:spcPts val="35"/>
              </a:spcBef>
            </a:pPr>
            <a:endParaRPr lang="en-US" sz="32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66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9733" y="2048932"/>
            <a:ext cx="10126134" cy="3552254"/>
          </a:xfrm>
          <a:prstGeom prst="rect">
            <a:avLst/>
          </a:prstGeom>
        </p:spPr>
        <p:txBody>
          <a:bodyPr wrap="square">
            <a:spAutoFit/>
          </a:bodyPr>
          <a:lstStyle/>
          <a:p>
            <a:pPr marL="457200" indent="-457200">
              <a:lnSpc>
                <a:spcPct val="150000"/>
              </a:lnSpc>
              <a:spcBef>
                <a:spcPts val="60"/>
              </a:spcBef>
              <a:buFont typeface="Arial" panose="020B0604020202020204" pitchFamily="34" charset="0"/>
              <a:buChar char="•"/>
            </a:pPr>
            <a:r>
              <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Th</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 </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d</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a</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ta</a:t>
            </a:r>
            <a:r>
              <a:rPr lang="en-US" sz="28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en-US" sz="2800" spc="3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w</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a</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s </a:t>
            </a:r>
            <a:r>
              <a:rPr lang="en-US" sz="28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s</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upp</a:t>
            </a:r>
            <a:r>
              <a:rPr lang="en-US" sz="28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i</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d</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i</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n</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e</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ec</a:t>
            </a:r>
            <a:r>
              <a:rPr lang="en-US" sz="28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t</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r</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oni</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c</a:t>
            </a:r>
            <a:r>
              <a:rPr lang="en-US" sz="2800" spc="1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f</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o</a:t>
            </a:r>
            <a:r>
              <a:rPr lang="en-US" sz="2800" spc="5"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r</a:t>
            </a:r>
            <a:r>
              <a:rPr lang="en-US" sz="28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m</a:t>
            </a:r>
            <a:endParaRPr lang="en-US" sz="28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Bef>
                <a:spcPts val="60"/>
              </a:spcBef>
              <a:buFont typeface="Arial" panose="020B0604020202020204" pitchFamily="34" charset="0"/>
              <a:buChar char="•"/>
            </a:pP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 </a:t>
            </a:r>
            <a:r>
              <a:rPr lang="en-US" sz="28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v</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u</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l</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z</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io</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n</a:t>
            </a:r>
            <a:r>
              <a:rPr lang="en-US" sz="28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oo</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l</a:t>
            </a:r>
            <a:r>
              <a:rPr lang="en-US" sz="28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t>
            </a:r>
            <a:r>
              <a:rPr lang="en-US" sz="2800" spc="5" dirty="0" err="1"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Ne</a:t>
            </a:r>
            <a:r>
              <a:rPr lang="en-US" sz="2800" dirty="0" err="1"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spc="5" dirty="0" err="1"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ma</a:t>
            </a:r>
            <a:r>
              <a:rPr lang="en-US" sz="2800" spc="-5" dirty="0" err="1"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p</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w</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u</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se</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to</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exam</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in</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 t</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h</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a:t>
            </a:r>
            <a:endPar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Bef>
                <a:spcPts val="10"/>
              </a:spcBef>
              <a:buFont typeface="Arial" panose="020B0604020202020204" pitchFamily="34" charset="0"/>
              <a:buChar char="•"/>
            </a:pPr>
            <a:r>
              <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f</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r 4</a:t>
            </a:r>
            <a:r>
              <a:rPr lang="en-US" sz="28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p</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ers</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o</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n</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w</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ee</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k</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 t</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h</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sam</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u</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p</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ec</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spc="3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w</a:t>
            </a:r>
            <a:r>
              <a:rPr lang="en-US" sz="2800"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 </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id</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n</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f</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endPar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Bef>
                <a:spcPts val="10"/>
              </a:spcBef>
              <a:buFont typeface="Arial" panose="020B0604020202020204" pitchFamily="34" charset="0"/>
              <a:buChar char="•"/>
            </a:pPr>
            <a:r>
              <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b="1"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mas</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r </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cr</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b="1"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m</a:t>
            </a:r>
            <a:r>
              <a:rPr lang="en-US" sz="2800" b="1"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n</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l</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b</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b="1"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h</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in</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h</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b="1"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b="1"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f</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ra</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u</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2800" b="1" spc="-2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b="1" spc="3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w</a:t>
            </a:r>
            <a:r>
              <a:rPr lang="en-US" sz="2800" b="1"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 </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a</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l</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s</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o</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b="1" spc="10"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n</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t</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b="1" spc="1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f</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i</a:t>
            </a:r>
            <a:r>
              <a:rPr lang="en-US" sz="2800" b="1" spc="5"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e</a:t>
            </a:r>
            <a:r>
              <a:rPr lang="en-US" sz="2800" b="1" dirty="0" smtClean="0">
                <a:solidFill>
                  <a:schemeClr val="accent2">
                    <a:lumMod val="50000"/>
                  </a:schemeClr>
                </a:solidFill>
                <a:effectLst/>
                <a:latin typeface="Arial" panose="020B0604020202020204" pitchFamily="34" charset="0"/>
                <a:ea typeface="Arial" panose="020B0604020202020204" pitchFamily="34" charset="0"/>
                <a:cs typeface="Arial" panose="020B0604020202020204" pitchFamily="34" charset="0"/>
              </a:rPr>
              <a:t>d</a:t>
            </a:r>
            <a:endParaRPr lang="en-US" sz="28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r>
              <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r>
            <a:br>
              <a:rPr lang="en-US" sz="2800"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br>
            <a:endParaRPr lang="en-US" sz="2800" dirty="0">
              <a:solidFill>
                <a:schemeClr val="accent2">
                  <a:lumMod val="50000"/>
                </a:schemeClr>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838200" y="365125"/>
            <a:ext cx="10515600" cy="1325563"/>
          </a:xfrm>
        </p:spPr>
        <p:txBody>
          <a:bodyPr/>
          <a:lstStyle/>
          <a:p>
            <a:r>
              <a:rPr lang="en-US" b="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Exam</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p</a:t>
            </a:r>
            <a:r>
              <a:rPr lang="en-US" b="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l</a:t>
            </a:r>
            <a:r>
              <a:rPr lang="en-US" b="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a:t>
            </a:r>
            <a:r>
              <a:rPr lang="en-US" b="1" spc="-570"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F</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r</a:t>
            </a:r>
            <a:r>
              <a:rPr lang="en-US" b="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a</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u</a:t>
            </a:r>
            <a:r>
              <a:rPr lang="en-US" b="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d</a:t>
            </a:r>
            <a:r>
              <a:rPr lang="en-US" b="1" spc="80"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D</a:t>
            </a:r>
            <a:r>
              <a:rPr lang="en-US" b="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etect</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a:t>
            </a:r>
            <a:r>
              <a:rPr lang="en-US" b="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o</a:t>
            </a:r>
            <a:r>
              <a:rPr lang="en-US" b="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n  continued</a:t>
            </a:r>
            <a:r>
              <a:rPr lang="en-US" sz="1800" b="1" dirty="0">
                <a:solidFill>
                  <a:schemeClr val="accent2">
                    <a:lumMod val="50000"/>
                  </a:schemeClr>
                </a:solidFill>
                <a:latin typeface="Garamond" panose="02020404030301010803" pitchFamily="18" charset="0"/>
                <a:ea typeface="Calibri" panose="020F0502020204030204" pitchFamily="34" charset="0"/>
                <a:cs typeface="Times New Roman" panose="02020603050405020304" pitchFamily="18" charset="0"/>
              </a:rPr>
              <a:t/>
            </a:r>
            <a:br>
              <a:rPr lang="en-US" sz="1800" b="1" dirty="0">
                <a:solidFill>
                  <a:schemeClr val="accent2">
                    <a:lumMod val="50000"/>
                  </a:schemeClr>
                </a:solidFill>
                <a:latin typeface="Garamond" panose="02020404030301010803" pitchFamily="18" charset="0"/>
                <a:ea typeface="Calibri" panose="020F0502020204030204" pitchFamily="34" charset="0"/>
                <a:cs typeface="Times New Roman" panose="02020603050405020304" pitchFamily="18" charset="0"/>
              </a:rPr>
            </a:br>
            <a:endParaRPr lang="en-US" b="1" dirty="0">
              <a:solidFill>
                <a:schemeClr val="accent2">
                  <a:lumMod val="50000"/>
                </a:schemeClr>
              </a:solidFill>
              <a:latin typeface="Garamond" panose="02020404030301010803" pitchFamily="18" charset="0"/>
            </a:endParaRPr>
          </a:p>
        </p:txBody>
      </p:sp>
    </p:spTree>
    <p:extLst>
      <p:ext uri="{BB962C8B-B14F-4D97-AF65-F5344CB8AC3E}">
        <p14:creationId xmlns:p14="http://schemas.microsoft.com/office/powerpoint/2010/main" val="2582743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b="1" i="1" spc="5"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a:t>
            </a:r>
            <a:r>
              <a:rPr lang="en-US" sz="3200" b="1" i="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s</a:t>
            </a:r>
            <a:r>
              <a:rPr lang="en-US" sz="3200" b="1" i="1" spc="20"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n</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f</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o</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r</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mat</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o</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n</a:t>
            </a:r>
            <a:r>
              <a:rPr lang="en-US" sz="3200" b="1" i="1" spc="14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sz="3200" b="1" i="1" spc="-1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Vi</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s</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u</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a</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l</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iz</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a</a:t>
            </a:r>
            <a:r>
              <a:rPr lang="en-US" sz="3200" b="1" i="1" spc="-10"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t</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i</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o</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n</a:t>
            </a:r>
            <a:r>
              <a:rPr lang="en-US" sz="3200" b="1" i="1" spc="15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 </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U</a:t>
            </a:r>
            <a:r>
              <a:rPr lang="en-US" sz="3200" b="1" i="1" spc="-1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s</a:t>
            </a:r>
            <a:r>
              <a:rPr lang="en-US" sz="3200" b="1" i="1"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ef</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u</a:t>
            </a:r>
            <a:r>
              <a:rPr lang="en-US" sz="3200" b="1" i="1" spc="5" dirty="0" smtClean="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l</a:t>
            </a:r>
            <a:r>
              <a:rPr lang="en-US" sz="3200" b="1" i="1" dirty="0">
                <a:solidFill>
                  <a:schemeClr val="accent2">
                    <a:lumMod val="50000"/>
                  </a:schemeClr>
                </a:solidFill>
                <a:latin typeface="Garamond" panose="02020404030301010803" pitchFamily="18" charset="0"/>
                <a:ea typeface="Arial" panose="020B0604020202020204" pitchFamily="34" charset="0"/>
                <a:cs typeface="Times New Roman" panose="02020603050405020304" pitchFamily="18" charset="0"/>
              </a:rPr>
              <a:t>?</a:t>
            </a:r>
            <a:r>
              <a:rPr lang="en-US" sz="3200" b="1" dirty="0">
                <a:solidFill>
                  <a:schemeClr val="accent2">
                    <a:lumMod val="50000"/>
                  </a:schemeClr>
                </a:solidFill>
                <a:latin typeface="Garamond" panose="02020404030301010803" pitchFamily="18" charset="0"/>
                <a:ea typeface="Calibri" panose="020F0502020204030204" pitchFamily="34" charset="0"/>
                <a:cs typeface="Times New Roman" panose="02020603050405020304" pitchFamily="18" charset="0"/>
              </a:rPr>
              <a:t/>
            </a:r>
            <a:br>
              <a:rPr lang="en-US" sz="3200" b="1" dirty="0">
                <a:solidFill>
                  <a:schemeClr val="accent2">
                    <a:lumMod val="50000"/>
                  </a:schemeClr>
                </a:solidFill>
                <a:latin typeface="Garamond" panose="02020404030301010803" pitchFamily="18" charset="0"/>
                <a:ea typeface="Calibri" panose="020F0502020204030204" pitchFamily="34" charset="0"/>
                <a:cs typeface="Times New Roman" panose="02020603050405020304" pitchFamily="18" charset="0"/>
              </a:rPr>
            </a:br>
            <a:endParaRPr lang="en-US" sz="3200" b="1" dirty="0">
              <a:solidFill>
                <a:schemeClr val="accent2">
                  <a:lumMod val="50000"/>
                </a:schemeClr>
              </a:solidFill>
              <a:latin typeface="Garamond" panose="02020404030301010803" pitchFamily="18" charset="0"/>
            </a:endParaRPr>
          </a:p>
        </p:txBody>
      </p:sp>
      <p:sp>
        <p:nvSpPr>
          <p:cNvPr id="118" name="Rectangle 117"/>
          <p:cNvSpPr/>
          <p:nvPr/>
        </p:nvSpPr>
        <p:spPr>
          <a:xfrm>
            <a:off x="131233" y="662781"/>
            <a:ext cx="11739033" cy="6162200"/>
          </a:xfrm>
          <a:prstGeom prst="rect">
            <a:avLst/>
          </a:prstGeom>
        </p:spPr>
        <p:txBody>
          <a:bodyPr wrap="square">
            <a:spAutoFit/>
          </a:bodyPr>
          <a:lstStyle/>
          <a:p>
            <a:pPr>
              <a:lnSpc>
                <a:spcPts val="1000"/>
              </a:lnSpc>
            </a:pP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100"/>
              </a:lnSpc>
              <a:spcBef>
                <a:spcPts val="40"/>
              </a:spcBef>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919730" marR="2581910" algn="ctr">
              <a:lnSpc>
                <a:spcPts val="2770"/>
              </a:lnSpc>
              <a:spcBef>
                <a:spcPts val="0"/>
              </a:spcBef>
              <a:spcAft>
                <a:spcPts val="0"/>
              </a:spcAft>
            </a:pPr>
            <a:r>
              <a:rPr lang="en-US" sz="3200"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Dr</a:t>
            </a:r>
            <a:r>
              <a:rPr lang="en-US" sz="3200" spc="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ug</a:t>
            </a:r>
            <a:r>
              <a:rPr lang="en-US" sz="3200"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3200" spc="7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spc="-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spc="3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200" spc="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3200" spc="-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3200" spc="5"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3200" dirty="0" smtClean="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1200" dirty="0" smtClean="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900"/>
              </a:lnSpc>
              <a:spcBef>
                <a:spcPts val="50"/>
              </a:spcBef>
            </a:pP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09905" marR="0">
              <a:lnSpc>
                <a:spcPts val="2770"/>
              </a:lnSpc>
              <a:spcBef>
                <a:spcPts val="10"/>
              </a:spcBef>
              <a:spcAft>
                <a:spcPts val="0"/>
              </a:spcAft>
            </a:pP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000" b="1"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0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50"/>
              </a:spcBef>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80490" marR="502920">
              <a:lnSpc>
                <a:spcPct val="105000"/>
              </a:lnSpc>
              <a:spcBef>
                <a:spcPts val="95"/>
              </a:spcBef>
              <a:spcAft>
                <a:spcPts val="0"/>
              </a:spcAft>
            </a:pPr>
            <a:r>
              <a:rPr lang="en-US" sz="2000" spc="5" dirty="0">
                <a:latin typeface="Arial" panose="020B0604020202020204" pitchFamily="34" charset="0"/>
                <a:ea typeface="Arial" panose="020B0604020202020204" pitchFamily="34" charset="0"/>
                <a:cs typeface="Times New Roman" panose="02020603050405020304" pitchFamily="18" charset="0"/>
              </a:rPr>
              <a:t>M</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ac</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op</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cess</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40</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0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y</a:t>
            </a:r>
            <a:r>
              <a:rPr lang="en-US" sz="2000" spc="-2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ks</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46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Th</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ces</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oni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re</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140</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00</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0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ece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rma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bou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eac</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45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b</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ning</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bou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ing</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ong</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De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ec</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 a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y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latin typeface="Arial" panose="020B0604020202020204" pitchFamily="34" charset="0"/>
                <a:ea typeface="Arial" panose="020B0604020202020204" pitchFamily="34" charset="0"/>
                <a:cs typeface="Times New Roman" panose="02020603050405020304" pitchFamily="18" charset="0"/>
              </a:rPr>
              <a:t>TI uses visualization tools to aid in this detection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09905" marR="0">
              <a:lnSpc>
                <a:spcPts val="2770"/>
              </a:lnSpc>
              <a:spcBef>
                <a:spcPts val="495"/>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El</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1"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spc="-20" dirty="0" smtClean="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ll</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60"/>
              </a:spcBef>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9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80490" marR="165100">
              <a:lnSpc>
                <a:spcPct val="105000"/>
              </a:lnSpc>
              <a:spcBef>
                <a:spcPts val="95"/>
              </a:spcBef>
              <a:spcAft>
                <a:spcPts val="0"/>
              </a:spcAft>
            </a:pPr>
            <a:r>
              <a:rPr lang="en-US" sz="2000" spc="-5" dirty="0">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15</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0</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0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v</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 </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v</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z</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dirty="0" err="1"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err="1" smtClean="0">
                <a:effectLst/>
                <a:latin typeface="Arial" panose="020B0604020202020204" pitchFamily="34" charset="0"/>
                <a:ea typeface="Arial" panose="020B0604020202020204" pitchFamily="34" charset="0"/>
                <a:cs typeface="Times New Roman" panose="02020603050405020304" pitchFamily="18" charset="0"/>
              </a:rPr>
              <a:t>po</a:t>
            </a:r>
            <a:r>
              <a:rPr lang="en-US" sz="2000" spc="15" dirty="0" err="1" smtClean="0">
                <a:effectLst/>
                <a:latin typeface="Arial" panose="020B0604020202020204" pitchFamily="34" charset="0"/>
                <a:ea typeface="Arial" panose="020B0604020202020204" pitchFamily="34" charset="0"/>
                <a:cs typeface="Times New Roman" panose="02020603050405020304" pitchFamily="18" charset="0"/>
              </a:rPr>
              <a:t>t</a:t>
            </a:r>
            <a:r>
              <a:rPr lang="en-US" sz="2000" dirty="0" err="1"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err="1"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err="1" smtClean="0">
                <a:effectLst/>
                <a:latin typeface="Arial" panose="020B0604020202020204" pitchFamily="34" charset="0"/>
                <a:ea typeface="Arial" panose="020B0604020202020204" pitchFamily="34" charset="0"/>
                <a:cs typeface="Times New Roman" panose="02020603050405020304" pitchFamily="18" charset="0"/>
              </a:rPr>
              <a:t>re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r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mak</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ng</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th</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y 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re</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rese</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ou</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rce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d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erac</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35" dirty="0" smtClean="0">
                <a:effectLst/>
                <a:latin typeface="Arial" panose="020B0604020202020204" pitchFamily="34" charset="0"/>
                <a:ea typeface="Arial" panose="020B0604020202020204" pitchFamily="34" charset="0"/>
                <a:cs typeface="Times New Roman" panose="02020603050405020304" pitchFamily="18" charset="0"/>
              </a:rPr>
              <a:t>v</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y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ng</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y</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2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v</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ho</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c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ul</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ec</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di</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45"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effectLst/>
                <a:latin typeface="Arial" panose="020B0604020202020204" pitchFamily="34" charset="0"/>
                <a:ea typeface="Arial" panose="020B0604020202020204" pitchFamily="34" charset="0"/>
                <a:cs typeface="Times New Roman" panose="02020603050405020304" pitchFamily="18" charset="0"/>
              </a:rPr>
              <a:t>w</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houl</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b</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d</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z="2000" spc="1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 f</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r 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es</a:t>
            </a:r>
            <a:r>
              <a:rPr lang="en-US" sz="2000"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g</a:t>
            </a:r>
            <a:r>
              <a:rPr lang="en-US" sz="2000"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effectLst/>
                <a:latin typeface="Arial" panose="020B0604020202020204" pitchFamily="34" charset="0"/>
                <a:ea typeface="Arial" panose="020B0604020202020204" pitchFamily="34" charset="0"/>
                <a:cs typeface="Times New Roman" panose="02020603050405020304" pitchFamily="18" charset="0"/>
              </a:rPr>
              <a:t>em</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324475" marR="17145">
              <a:lnSpc>
                <a:spcPct val="105000"/>
              </a:lnSpc>
              <a:spcBef>
                <a:spcPts val="470"/>
              </a:spcBef>
              <a:spcAft>
                <a:spcPts val="0"/>
              </a:spcAft>
            </a:pP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S</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ldo</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n</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t</a:t>
            </a:r>
            <a:r>
              <a:rPr lang="en-US" sz="1200" b="1" spc="10" dirty="0" smtClean="0">
                <a:effectLst/>
                <a:latin typeface="Arial" panose="020B0604020202020204" pitchFamily="34" charset="0"/>
                <a:ea typeface="Arial" panose="020B0604020202020204" pitchFamily="34" charset="0"/>
                <a:cs typeface="Times New Roman" panose="02020603050405020304" pitchFamily="18" charset="0"/>
              </a:rPr>
              <a:t> o</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f</a:t>
            </a:r>
            <a:r>
              <a:rPr lang="en-US" sz="1200" b="1"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E</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l</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i</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200" b="1" spc="10" dirty="0" smtClean="0">
                <a:effectLst/>
                <a:latin typeface="Arial" panose="020B0604020202020204" pitchFamily="34" charset="0"/>
                <a:ea typeface="Arial" panose="020B0604020202020204" pitchFamily="34" charset="0"/>
                <a:cs typeface="Times New Roman" panose="02020603050405020304" pitchFamily="18" charset="0"/>
              </a:rPr>
              <a:t>Lil</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l</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y</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z="1200" b="1" spc="-10" dirty="0" smtClean="0">
                <a:effectLst/>
                <a:latin typeface="Arial" panose="020B0604020202020204" pitchFamily="34" charset="0"/>
                <a:ea typeface="Arial" panose="020B0604020202020204" pitchFamily="34" charset="0"/>
                <a:cs typeface="Times New Roman" panose="02020603050405020304" pitchFamily="18" charset="0"/>
              </a:rPr>
              <a:t>a</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k</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g</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200" b="1"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o</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200" b="1" spc="10" dirty="0" smtClean="0">
                <a:effectLst/>
                <a:latin typeface="Arial" panose="020B0604020202020204" pitchFamily="34" charset="0"/>
                <a:ea typeface="Arial" panose="020B0604020202020204" pitchFamily="34" charset="0"/>
                <a:cs typeface="Times New Roman" panose="02020603050405020304" pitchFamily="18" charset="0"/>
              </a:rPr>
              <a:t>Fo</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t</a:t>
            </a:r>
            <a:r>
              <a:rPr lang="en-US" sz="1200" b="1" spc="-5" dirty="0" smtClean="0">
                <a:effectLst/>
                <a:latin typeface="Arial" panose="020B0604020202020204" pitchFamily="34" charset="0"/>
                <a:ea typeface="Arial" panose="020B0604020202020204" pitchFamily="34" charset="0"/>
                <a:cs typeface="Times New Roman" panose="02020603050405020304" pitchFamily="18" charset="0"/>
              </a:rPr>
              <a:t>un</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e</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9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20957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214651" y="713461"/>
            <a:ext cx="9453349" cy="876650"/>
          </a:xfrm>
          <a:prstGeom prst="rect">
            <a:avLst/>
          </a:prstGeom>
        </p:spPr>
        <p:txBody>
          <a:bodyPr wrap="square">
            <a:spAutoFit/>
          </a:bodyPr>
          <a:lstStyle/>
          <a:p>
            <a:pPr marL="985520" marR="0">
              <a:lnSpc>
                <a:spcPct val="115000"/>
              </a:lnSpc>
              <a:spcBef>
                <a:spcPts val="15"/>
              </a:spcBef>
              <a:spcAft>
                <a:spcPts val="0"/>
              </a:spcAft>
            </a:pP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Th</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e</a:t>
            </a:r>
            <a:r>
              <a:rPr lang="en-US" sz="3200" b="1" i="1" spc="60"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 </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c</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ho</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l</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e</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r</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a</a:t>
            </a:r>
            <a:r>
              <a:rPr lang="en-US" sz="3200" b="1" i="1" spc="100"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 </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e</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p</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i</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d</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em</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i</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c,</a:t>
            </a:r>
            <a:r>
              <a:rPr lang="en-US" sz="3200" b="1" i="1" spc="12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 </a:t>
            </a:r>
            <a:r>
              <a:rPr lang="en-US" sz="3200" b="1" i="1" spc="-5"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Lond</a:t>
            </a:r>
            <a:r>
              <a:rPr lang="en-US" sz="3200" b="1" i="1" spc="-20"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o</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n</a:t>
            </a:r>
            <a:r>
              <a:rPr lang="en-US" sz="3200" b="1" i="1" spc="100"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 </a:t>
            </a:r>
            <a:r>
              <a:rPr lang="en-US" sz="3200" b="1" i="1" dirty="0" smtClean="0">
                <a:solidFill>
                  <a:srgbClr val="800000"/>
                </a:solidFill>
                <a:effectLst/>
                <a:latin typeface="Garamond" panose="02020404030301010803" pitchFamily="18" charset="0"/>
                <a:ea typeface="Arial" panose="020B0604020202020204" pitchFamily="34" charset="0"/>
                <a:cs typeface="Times New Roman" panose="02020603050405020304" pitchFamily="18" charset="0"/>
              </a:rPr>
              <a:t>1845</a:t>
            </a:r>
            <a:endParaRPr lang="en-US" sz="3200" b="1" dirty="0" smtClean="0">
              <a:solidFill>
                <a:srgbClr val="800000"/>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ts val="650"/>
              </a:lnSpc>
              <a:spcBef>
                <a:spcPts val="25"/>
              </a:spcBef>
            </a:pPr>
            <a:r>
              <a:rPr lang="en-US" sz="3200" b="1" dirty="0" smtClean="0">
                <a:solidFill>
                  <a:srgbClr val="800000"/>
                </a:solidFill>
                <a:effectLst/>
                <a:latin typeface="Garamond" panose="02020404030301010803" pitchFamily="18" charset="0"/>
                <a:ea typeface="Calibri" panose="020F0502020204030204" pitchFamily="34" charset="0"/>
                <a:cs typeface="Times New Roman" panose="02020603050405020304" pitchFamily="18" charset="0"/>
              </a:rPr>
              <a:t> </a:t>
            </a:r>
          </a:p>
          <a:p>
            <a:pPr>
              <a:lnSpc>
                <a:spcPts val="1000"/>
              </a:lnSpc>
            </a:pPr>
            <a:r>
              <a:rPr lang="en-US" sz="3200" b="1" dirty="0" smtClean="0">
                <a:solidFill>
                  <a:srgbClr val="8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US" sz="3200" b="1" dirty="0">
              <a:solidFill>
                <a:srgbClr val="800000"/>
              </a:solidFill>
              <a:effectLst/>
              <a:latin typeface="Garamond" panose="02020404030301010803" pitchFamily="18" charset="0"/>
              <a:ea typeface="Calibri" panose="020F0502020204030204" pitchFamily="34" charset="0"/>
              <a:cs typeface="Times New Roman" panose="02020603050405020304" pitchFamily="18" charset="0"/>
            </a:endParaRPr>
          </a:p>
        </p:txBody>
      </p:sp>
      <p:grpSp>
        <p:nvGrpSpPr>
          <p:cNvPr id="5" name="Group 2"/>
          <p:cNvGrpSpPr>
            <a:grpSpLocks/>
          </p:cNvGrpSpPr>
          <p:nvPr/>
        </p:nvGrpSpPr>
        <p:grpSpPr bwMode="auto">
          <a:xfrm>
            <a:off x="2015067" y="-340009"/>
            <a:ext cx="9572037" cy="7198009"/>
            <a:chOff x="3135" y="358"/>
            <a:chExt cx="12802" cy="11184"/>
          </a:xfrm>
        </p:grpSpPr>
        <p:grpSp>
          <p:nvGrpSpPr>
            <p:cNvPr id="6" name="Group 3"/>
            <p:cNvGrpSpPr>
              <a:grpSpLocks/>
            </p:cNvGrpSpPr>
            <p:nvPr/>
          </p:nvGrpSpPr>
          <p:grpSpPr bwMode="auto">
            <a:xfrm>
              <a:off x="3135" y="358"/>
              <a:ext cx="12802" cy="11184"/>
              <a:chOff x="3135" y="358"/>
              <a:chExt cx="12802" cy="11184"/>
            </a:xfrm>
          </p:grpSpPr>
          <p:sp>
            <p:nvSpPr>
              <p:cNvPr id="3118" name="Freeform 4"/>
              <p:cNvSpPr>
                <a:spLocks/>
              </p:cNvSpPr>
              <p:nvPr/>
            </p:nvSpPr>
            <p:spPr bwMode="auto">
              <a:xfrm>
                <a:off x="3135" y="358"/>
                <a:ext cx="12802" cy="11184"/>
              </a:xfrm>
              <a:custGeom>
                <a:avLst/>
                <a:gdLst>
                  <a:gd name="T0" fmla="+- 0 3072 3072"/>
                  <a:gd name="T1" fmla="*/ T0 w 12802"/>
                  <a:gd name="T2" fmla="+- 0 11544 360"/>
                  <a:gd name="T3" fmla="*/ 11544 h 11184"/>
                  <a:gd name="T4" fmla="+- 0 15874 3072"/>
                  <a:gd name="T5" fmla="*/ T4 w 12802"/>
                  <a:gd name="T6" fmla="+- 0 11544 360"/>
                  <a:gd name="T7" fmla="*/ 11544 h 11184"/>
                  <a:gd name="T8" fmla="+- 0 15874 3072"/>
                  <a:gd name="T9" fmla="*/ T8 w 12802"/>
                  <a:gd name="T10" fmla="+- 0 360 360"/>
                  <a:gd name="T11" fmla="*/ 360 h 11184"/>
                  <a:gd name="T12" fmla="+- 0 3072 3072"/>
                  <a:gd name="T13" fmla="*/ T12 w 12802"/>
                  <a:gd name="T14" fmla="+- 0 360 360"/>
                  <a:gd name="T15" fmla="*/ 360 h 11184"/>
                  <a:gd name="T16" fmla="+- 0 3072 3072"/>
                  <a:gd name="T17" fmla="*/ T16 w 12802"/>
                  <a:gd name="T18" fmla="+- 0 11544 360"/>
                  <a:gd name="T19" fmla="*/ 11544 h 11184"/>
                </a:gdLst>
                <a:ahLst/>
                <a:cxnLst>
                  <a:cxn ang="0">
                    <a:pos x="T1" y="T3"/>
                  </a:cxn>
                  <a:cxn ang="0">
                    <a:pos x="T5" y="T7"/>
                  </a:cxn>
                  <a:cxn ang="0">
                    <a:pos x="T9" y="T11"/>
                  </a:cxn>
                  <a:cxn ang="0">
                    <a:pos x="T13" y="T15"/>
                  </a:cxn>
                  <a:cxn ang="0">
                    <a:pos x="T17" y="T19"/>
                  </a:cxn>
                </a:cxnLst>
                <a:rect l="0" t="0" r="r" b="b"/>
                <a:pathLst>
                  <a:path w="12802" h="11184">
                    <a:moveTo>
                      <a:pt x="0" y="11184"/>
                    </a:moveTo>
                    <a:lnTo>
                      <a:pt x="12802" y="11184"/>
                    </a:lnTo>
                    <a:lnTo>
                      <a:pt x="12802" y="0"/>
                    </a:lnTo>
                    <a:lnTo>
                      <a:pt x="0" y="0"/>
                    </a:lnTo>
                    <a:lnTo>
                      <a:pt x="0" y="11184"/>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111"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3568"/>
              <a:ext cx="7145" cy="644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40"/>
            <p:cNvGrpSpPr>
              <a:grpSpLocks/>
            </p:cNvGrpSpPr>
            <p:nvPr/>
          </p:nvGrpSpPr>
          <p:grpSpPr bwMode="auto">
            <a:xfrm>
              <a:off x="11772" y="5084"/>
              <a:ext cx="249" cy="246"/>
              <a:chOff x="11772" y="5084"/>
              <a:chExt cx="249" cy="246"/>
            </a:xfrm>
          </p:grpSpPr>
          <p:sp>
            <p:nvSpPr>
              <p:cNvPr id="27" name="Freeform 41"/>
              <p:cNvSpPr>
                <a:spLocks/>
              </p:cNvSpPr>
              <p:nvPr/>
            </p:nvSpPr>
            <p:spPr bwMode="auto">
              <a:xfrm>
                <a:off x="11772" y="5084"/>
                <a:ext cx="249" cy="246"/>
              </a:xfrm>
              <a:custGeom>
                <a:avLst/>
                <a:gdLst>
                  <a:gd name="T0" fmla="+- 0 11914 11772"/>
                  <a:gd name="T1" fmla="*/ T0 w 249"/>
                  <a:gd name="T2" fmla="+- 0 5084 5084"/>
                  <a:gd name="T3" fmla="*/ 5084 h 246"/>
                  <a:gd name="T4" fmla="+- 0 11841 11772"/>
                  <a:gd name="T5" fmla="*/ T4 w 249"/>
                  <a:gd name="T6" fmla="+- 0 5099 5084"/>
                  <a:gd name="T7" fmla="*/ 5099 h 246"/>
                  <a:gd name="T8" fmla="+- 0 11792 11772"/>
                  <a:gd name="T9" fmla="*/ T8 w 249"/>
                  <a:gd name="T10" fmla="+- 0 5139 5084"/>
                  <a:gd name="T11" fmla="*/ 5139 h 246"/>
                  <a:gd name="T12" fmla="+- 0 11772 11772"/>
                  <a:gd name="T13" fmla="*/ T12 w 249"/>
                  <a:gd name="T14" fmla="+- 0 5197 5084"/>
                  <a:gd name="T15" fmla="*/ 5197 h 246"/>
                  <a:gd name="T16" fmla="+- 0 11774 11772"/>
                  <a:gd name="T17" fmla="*/ T16 w 249"/>
                  <a:gd name="T18" fmla="+- 0 5221 5084"/>
                  <a:gd name="T19" fmla="*/ 5221 h 246"/>
                  <a:gd name="T20" fmla="+- 0 11800 11772"/>
                  <a:gd name="T21" fmla="*/ T20 w 249"/>
                  <a:gd name="T22" fmla="+- 0 5283 5084"/>
                  <a:gd name="T23" fmla="*/ 5283 h 246"/>
                  <a:gd name="T24" fmla="+- 0 11851 11772"/>
                  <a:gd name="T25" fmla="*/ T24 w 249"/>
                  <a:gd name="T26" fmla="+- 0 5321 5084"/>
                  <a:gd name="T27" fmla="*/ 5321 h 246"/>
                  <a:gd name="T28" fmla="+- 0 11894 11772"/>
                  <a:gd name="T29" fmla="*/ T28 w 249"/>
                  <a:gd name="T30" fmla="+- 0 5330 5084"/>
                  <a:gd name="T31" fmla="*/ 5330 h 246"/>
                  <a:gd name="T32" fmla="+- 0 11917 11772"/>
                  <a:gd name="T33" fmla="*/ T32 w 249"/>
                  <a:gd name="T34" fmla="+- 0 5328 5084"/>
                  <a:gd name="T35" fmla="*/ 5328 h 246"/>
                  <a:gd name="T36" fmla="+- 0 11976 11772"/>
                  <a:gd name="T37" fmla="*/ T36 w 249"/>
                  <a:gd name="T38" fmla="+- 0 5300 5084"/>
                  <a:gd name="T39" fmla="*/ 5300 h 246"/>
                  <a:gd name="T40" fmla="+- 0 12014 11772"/>
                  <a:gd name="T41" fmla="*/ T40 w 249"/>
                  <a:gd name="T42" fmla="+- 0 5247 5084"/>
                  <a:gd name="T43" fmla="*/ 5247 h 246"/>
                  <a:gd name="T44" fmla="+- 0 12022 11772"/>
                  <a:gd name="T45" fmla="*/ T44 w 249"/>
                  <a:gd name="T46" fmla="+- 0 5206 5084"/>
                  <a:gd name="T47" fmla="*/ 5206 h 246"/>
                  <a:gd name="T48" fmla="+- 0 12019 11772"/>
                  <a:gd name="T49" fmla="*/ T48 w 249"/>
                  <a:gd name="T50" fmla="+- 0 5183 5084"/>
                  <a:gd name="T51" fmla="*/ 5183 h 246"/>
                  <a:gd name="T52" fmla="+- 0 11990 11772"/>
                  <a:gd name="T53" fmla="*/ T52 w 249"/>
                  <a:gd name="T54" fmla="+- 0 5125 5084"/>
                  <a:gd name="T55" fmla="*/ 5125 h 246"/>
                  <a:gd name="T56" fmla="+- 0 11935 11772"/>
                  <a:gd name="T57" fmla="*/ T56 w 249"/>
                  <a:gd name="T58" fmla="+- 0 5089 5084"/>
                  <a:gd name="T59" fmla="*/ 5089 h 246"/>
                  <a:gd name="T60" fmla="+- 0 11914 11772"/>
                  <a:gd name="T61" fmla="*/ T60 w 249"/>
                  <a:gd name="T62" fmla="+- 0 5084 5084"/>
                  <a:gd name="T63" fmla="*/ 5084 h 2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49" h="246">
                    <a:moveTo>
                      <a:pt x="142" y="0"/>
                    </a:moveTo>
                    <a:lnTo>
                      <a:pt x="69" y="15"/>
                    </a:lnTo>
                    <a:lnTo>
                      <a:pt x="20" y="55"/>
                    </a:lnTo>
                    <a:lnTo>
                      <a:pt x="0" y="113"/>
                    </a:lnTo>
                    <a:lnTo>
                      <a:pt x="2" y="137"/>
                    </a:lnTo>
                    <a:lnTo>
                      <a:pt x="28" y="199"/>
                    </a:lnTo>
                    <a:lnTo>
                      <a:pt x="79" y="237"/>
                    </a:lnTo>
                    <a:lnTo>
                      <a:pt x="122" y="246"/>
                    </a:lnTo>
                    <a:lnTo>
                      <a:pt x="145" y="244"/>
                    </a:lnTo>
                    <a:lnTo>
                      <a:pt x="204" y="216"/>
                    </a:lnTo>
                    <a:lnTo>
                      <a:pt x="242" y="163"/>
                    </a:lnTo>
                    <a:lnTo>
                      <a:pt x="250" y="122"/>
                    </a:lnTo>
                    <a:lnTo>
                      <a:pt x="247" y="99"/>
                    </a:lnTo>
                    <a:lnTo>
                      <a:pt x="218" y="41"/>
                    </a:lnTo>
                    <a:lnTo>
                      <a:pt x="163" y="5"/>
                    </a:lnTo>
                    <a:lnTo>
                      <a:pt x="142"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42"/>
            <p:cNvGrpSpPr>
              <a:grpSpLocks/>
            </p:cNvGrpSpPr>
            <p:nvPr/>
          </p:nvGrpSpPr>
          <p:grpSpPr bwMode="auto">
            <a:xfrm>
              <a:off x="11772" y="5084"/>
              <a:ext cx="249" cy="246"/>
              <a:chOff x="11772" y="5084"/>
              <a:chExt cx="249" cy="246"/>
            </a:xfrm>
          </p:grpSpPr>
          <p:sp>
            <p:nvSpPr>
              <p:cNvPr id="26" name="Freeform 43"/>
              <p:cNvSpPr>
                <a:spLocks/>
              </p:cNvSpPr>
              <p:nvPr/>
            </p:nvSpPr>
            <p:spPr bwMode="auto">
              <a:xfrm>
                <a:off x="11772" y="5084"/>
                <a:ext cx="249" cy="246"/>
              </a:xfrm>
              <a:custGeom>
                <a:avLst/>
                <a:gdLst>
                  <a:gd name="T0" fmla="+- 0 12022 11772"/>
                  <a:gd name="T1" fmla="*/ T0 w 249"/>
                  <a:gd name="T2" fmla="+- 0 5206 5084"/>
                  <a:gd name="T3" fmla="*/ 5206 h 246"/>
                  <a:gd name="T4" fmla="+- 0 12003 11772"/>
                  <a:gd name="T5" fmla="*/ T4 w 249"/>
                  <a:gd name="T6" fmla="+- 0 5142 5084"/>
                  <a:gd name="T7" fmla="*/ 5142 h 246"/>
                  <a:gd name="T8" fmla="+- 0 11956 11772"/>
                  <a:gd name="T9" fmla="*/ T8 w 249"/>
                  <a:gd name="T10" fmla="+- 0 5098 5084"/>
                  <a:gd name="T11" fmla="*/ 5098 h 246"/>
                  <a:gd name="T12" fmla="+- 0 11914 11772"/>
                  <a:gd name="T13" fmla="*/ T12 w 249"/>
                  <a:gd name="T14" fmla="+- 0 5084 5084"/>
                  <a:gd name="T15" fmla="*/ 5084 h 246"/>
                  <a:gd name="T16" fmla="+- 0 11887 11772"/>
                  <a:gd name="T17" fmla="*/ T16 w 249"/>
                  <a:gd name="T18" fmla="+- 0 5086 5084"/>
                  <a:gd name="T19" fmla="*/ 5086 h 246"/>
                  <a:gd name="T20" fmla="+- 0 11822 11772"/>
                  <a:gd name="T21" fmla="*/ T20 w 249"/>
                  <a:gd name="T22" fmla="+- 0 5110 5084"/>
                  <a:gd name="T23" fmla="*/ 5110 h 246"/>
                  <a:gd name="T24" fmla="+- 0 11782 11772"/>
                  <a:gd name="T25" fmla="*/ T24 w 249"/>
                  <a:gd name="T26" fmla="+- 0 5157 5084"/>
                  <a:gd name="T27" fmla="*/ 5157 h 246"/>
                  <a:gd name="T28" fmla="+- 0 11772 11772"/>
                  <a:gd name="T29" fmla="*/ T28 w 249"/>
                  <a:gd name="T30" fmla="+- 0 5197 5084"/>
                  <a:gd name="T31" fmla="*/ 5197 h 246"/>
                  <a:gd name="T32" fmla="+- 0 11774 11772"/>
                  <a:gd name="T33" fmla="*/ T32 w 249"/>
                  <a:gd name="T34" fmla="+- 0 5221 5084"/>
                  <a:gd name="T35" fmla="*/ 5221 h 246"/>
                  <a:gd name="T36" fmla="+- 0 11800 11772"/>
                  <a:gd name="T37" fmla="*/ T36 w 249"/>
                  <a:gd name="T38" fmla="+- 0 5283 5084"/>
                  <a:gd name="T39" fmla="*/ 5283 h 246"/>
                  <a:gd name="T40" fmla="+- 0 11851 11772"/>
                  <a:gd name="T41" fmla="*/ T40 w 249"/>
                  <a:gd name="T42" fmla="+- 0 5321 5084"/>
                  <a:gd name="T43" fmla="*/ 5321 h 246"/>
                  <a:gd name="T44" fmla="+- 0 11894 11772"/>
                  <a:gd name="T45" fmla="*/ T44 w 249"/>
                  <a:gd name="T46" fmla="+- 0 5330 5084"/>
                  <a:gd name="T47" fmla="*/ 5330 h 246"/>
                  <a:gd name="T48" fmla="+- 0 11917 11772"/>
                  <a:gd name="T49" fmla="*/ T48 w 249"/>
                  <a:gd name="T50" fmla="+- 0 5328 5084"/>
                  <a:gd name="T51" fmla="*/ 5328 h 246"/>
                  <a:gd name="T52" fmla="+- 0 11976 11772"/>
                  <a:gd name="T53" fmla="*/ T52 w 249"/>
                  <a:gd name="T54" fmla="+- 0 5300 5084"/>
                  <a:gd name="T55" fmla="*/ 5300 h 246"/>
                  <a:gd name="T56" fmla="+- 0 12014 11772"/>
                  <a:gd name="T57" fmla="*/ T56 w 249"/>
                  <a:gd name="T58" fmla="+- 0 5247 5084"/>
                  <a:gd name="T59" fmla="*/ 5247 h 246"/>
                  <a:gd name="T60" fmla="+- 0 12022 11772"/>
                  <a:gd name="T61" fmla="*/ T60 w 249"/>
                  <a:gd name="T62" fmla="+- 0 5206 5084"/>
                  <a:gd name="T63" fmla="*/ 5206 h 2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49" h="246">
                    <a:moveTo>
                      <a:pt x="250" y="122"/>
                    </a:moveTo>
                    <a:lnTo>
                      <a:pt x="231" y="58"/>
                    </a:lnTo>
                    <a:lnTo>
                      <a:pt x="184" y="14"/>
                    </a:lnTo>
                    <a:lnTo>
                      <a:pt x="142" y="0"/>
                    </a:lnTo>
                    <a:lnTo>
                      <a:pt x="115" y="2"/>
                    </a:lnTo>
                    <a:lnTo>
                      <a:pt x="50" y="26"/>
                    </a:lnTo>
                    <a:lnTo>
                      <a:pt x="10" y="73"/>
                    </a:lnTo>
                    <a:lnTo>
                      <a:pt x="0" y="113"/>
                    </a:lnTo>
                    <a:lnTo>
                      <a:pt x="2" y="137"/>
                    </a:lnTo>
                    <a:lnTo>
                      <a:pt x="28" y="199"/>
                    </a:lnTo>
                    <a:lnTo>
                      <a:pt x="79" y="237"/>
                    </a:lnTo>
                    <a:lnTo>
                      <a:pt x="122" y="246"/>
                    </a:lnTo>
                    <a:lnTo>
                      <a:pt x="145" y="244"/>
                    </a:lnTo>
                    <a:lnTo>
                      <a:pt x="204" y="216"/>
                    </a:lnTo>
                    <a:lnTo>
                      <a:pt x="242" y="163"/>
                    </a:lnTo>
                    <a:lnTo>
                      <a:pt x="250" y="122"/>
                    </a:lnTo>
                    <a:close/>
                  </a:path>
                </a:pathLst>
              </a:custGeom>
              <a:noFill/>
              <a:ln w="91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119" name="Rectangle 3118"/>
          <p:cNvSpPr/>
          <p:nvPr/>
        </p:nvSpPr>
        <p:spPr>
          <a:xfrm>
            <a:off x="437830" y="2395822"/>
            <a:ext cx="6096000" cy="2114681"/>
          </a:xfrm>
          <a:prstGeom prst="rect">
            <a:avLst/>
          </a:prstGeom>
        </p:spPr>
        <p:txBody>
          <a:bodyPr>
            <a:spAutoFit/>
          </a:bodyPr>
          <a:lstStyle/>
          <a:p>
            <a:pPr marL="1062990" marR="868680">
              <a:lnSpc>
                <a:spcPct val="105000"/>
              </a:lnSpc>
              <a:spcBef>
                <a:spcPts val="0"/>
              </a:spcBef>
              <a:spcAft>
                <a:spcPts val="0"/>
              </a:spcAft>
            </a:pPr>
            <a:r>
              <a:rPr lang="en-US" spc="5" dirty="0" smtClean="0">
                <a:effectLst/>
                <a:latin typeface="Arial" panose="020B0604020202020204" pitchFamily="34" charset="0"/>
                <a:ea typeface="Arial" panose="020B0604020202020204" pitchFamily="34" charset="0"/>
                <a:cs typeface="Times New Roman" panose="02020603050405020304" pitchFamily="18" charset="0"/>
              </a:rPr>
              <a:t>Dr</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J</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oh</a:t>
            </a:r>
            <a:r>
              <a:rPr lang="en-US"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S</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45" dirty="0" smtClean="0">
                <a:effectLst/>
                <a:latin typeface="Arial" panose="020B0604020202020204" pitchFamily="34" charset="0"/>
                <a:ea typeface="Arial" panose="020B0604020202020204" pitchFamily="34" charset="0"/>
                <a:cs typeface="Times New Roman" panose="02020603050405020304" pitchFamily="18" charset="0"/>
              </a:rPr>
              <a:t>w</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me</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di</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ca</a:t>
            </a:r>
            <a:r>
              <a:rPr lang="en-US" dirty="0" smtClean="0">
                <a:effectLst/>
                <a:latin typeface="Arial" panose="020B0604020202020204" pitchFamily="34" charset="0"/>
                <a:ea typeface="Arial" panose="020B0604020202020204" pitchFamily="34" charset="0"/>
                <a:cs typeface="Times New Roman" panose="02020603050405020304" pitchFamily="18" charset="0"/>
              </a:rPr>
              <a:t>l</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ff</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ce</a:t>
            </a:r>
            <a:r>
              <a:rPr lang="en-US" dirty="0" smtClean="0">
                <a:effectLst/>
                <a:latin typeface="Arial" panose="020B0604020202020204" pitchFamily="34" charset="0"/>
                <a:ea typeface="Arial" panose="020B0604020202020204" pitchFamily="34" charset="0"/>
                <a:cs typeface="Times New Roman" panose="02020603050405020304" pitchFamily="18" charset="0"/>
              </a:rPr>
              <a:t>r f</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dirty="0" smtClean="0">
                <a:effectLst/>
                <a:latin typeface="Arial" panose="020B0604020202020204" pitchFamily="34" charset="0"/>
                <a:ea typeface="Arial" panose="020B0604020202020204" pitchFamily="34" charset="0"/>
                <a:cs typeface="Times New Roman" panose="02020603050405020304" pitchFamily="18" charset="0"/>
              </a:rPr>
              <a:t>r</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Lond</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20" dirty="0" smtClean="0">
                <a:effectLst/>
                <a:latin typeface="Arial" panose="020B0604020202020204" pitchFamily="34" charset="0"/>
                <a:ea typeface="Arial" panose="020B0604020202020204" pitchFamily="34" charset="0"/>
                <a:cs typeface="Times New Roman" panose="02020603050405020304" pitchFamily="18" charset="0"/>
              </a:rPr>
              <a:t>v</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es</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ig</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dirty="0" smtClean="0">
                <a:effectLst/>
                <a:latin typeface="Arial" panose="020B0604020202020204" pitchFamily="34" charset="0"/>
                <a:ea typeface="Arial" panose="020B0604020202020204" pitchFamily="34" charset="0"/>
                <a:cs typeface="Times New Roman" panose="02020603050405020304" pitchFamily="18" charset="0"/>
              </a:rPr>
              <a:t>d 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dirty="0" smtClean="0">
                <a:effectLst/>
                <a:latin typeface="Arial" panose="020B0604020202020204" pitchFamily="34" charset="0"/>
                <a:ea typeface="Arial" panose="020B0604020202020204" pitchFamily="34" charset="0"/>
                <a:cs typeface="Times New Roman" panose="02020603050405020304" pitchFamily="18" charset="0"/>
              </a:rPr>
              <a:t>e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hol</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er</a:t>
            </a:r>
            <a:r>
              <a:rPr lang="en-US" dirty="0" smtClean="0">
                <a:effectLst/>
                <a:latin typeface="Arial" panose="020B0604020202020204" pitchFamily="34" charset="0"/>
                <a:ea typeface="Arial" panose="020B0604020202020204" pitchFamily="34" charset="0"/>
                <a:cs typeface="Times New Roman" panose="02020603050405020304" pitchFamily="18" charset="0"/>
              </a:rPr>
              <a:t>a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pi</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em</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dirty="0" smtClean="0">
                <a:effectLst/>
                <a:latin typeface="Arial" panose="020B0604020202020204" pitchFamily="34" charset="0"/>
                <a:ea typeface="Arial" panose="020B0604020202020204" pitchFamily="34" charset="0"/>
                <a:cs typeface="Times New Roman" panose="02020603050405020304" pitchFamily="18" charset="0"/>
              </a:rPr>
              <a:t>c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dirty="0" smtClean="0">
                <a:effectLst/>
                <a:latin typeface="Arial" panose="020B0604020202020204" pitchFamily="34" charset="0"/>
                <a:ea typeface="Arial" panose="020B0604020202020204" pitchFamily="34" charset="0"/>
                <a:cs typeface="Times New Roman" panose="02020603050405020304" pitchFamily="18" charset="0"/>
              </a:rPr>
              <a:t>f</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184</a:t>
            </a:r>
            <a:r>
              <a:rPr lang="en-US" dirty="0" smtClean="0">
                <a:effectLst/>
                <a:latin typeface="Arial" panose="020B0604020202020204" pitchFamily="34" charset="0"/>
                <a:ea typeface="Arial" panose="020B0604020202020204" pitchFamily="34" charset="0"/>
                <a:cs typeface="Times New Roman" panose="02020603050405020304" pitchFamily="18" charset="0"/>
              </a:rPr>
              <a:t>5 </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i</a:t>
            </a:r>
            <a:r>
              <a:rPr lang="en-US"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err="1" smtClean="0">
                <a:effectLst/>
                <a:latin typeface="Arial" panose="020B0604020202020204" pitchFamily="34" charset="0"/>
                <a:ea typeface="Arial" panose="020B0604020202020204" pitchFamily="34" charset="0"/>
                <a:cs typeface="Times New Roman" panose="02020603050405020304" pitchFamily="18" charset="0"/>
              </a:rPr>
              <a:t>S</a:t>
            </a:r>
            <a:r>
              <a:rPr lang="en-US" spc="-5" dirty="0" err="1" smtClean="0">
                <a:effectLst/>
                <a:latin typeface="Arial" panose="020B0604020202020204" pitchFamily="34" charset="0"/>
                <a:ea typeface="Arial" panose="020B0604020202020204" pitchFamily="34" charset="0"/>
                <a:cs typeface="Times New Roman" panose="02020603050405020304" pitchFamily="18" charset="0"/>
              </a:rPr>
              <a:t>oh</a:t>
            </a:r>
            <a:r>
              <a:rPr lang="en-US" spc="10" dirty="0" err="1" smtClean="0">
                <a:effectLst/>
                <a:latin typeface="Arial" panose="020B0604020202020204" pitchFamily="34" charset="0"/>
                <a:ea typeface="Arial" panose="020B0604020202020204" pitchFamily="34" charset="0"/>
                <a:cs typeface="Times New Roman" panose="02020603050405020304" pitchFamily="18" charset="0"/>
              </a:rPr>
              <a:t>o</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r>
              <a:rPr lang="en-US" spc="460"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dirty="0" smtClean="0">
                <a:effectLst/>
                <a:latin typeface="Arial" panose="020B0604020202020204" pitchFamily="34" charset="0"/>
                <a:ea typeface="Arial" panose="020B0604020202020204" pitchFamily="34" charset="0"/>
                <a:cs typeface="Times New Roman" panose="02020603050405020304" pitchFamily="18" charset="0"/>
              </a:rPr>
              <a:t>e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no</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dirty="0" smtClean="0">
                <a:effectLst/>
                <a:latin typeface="Arial" panose="020B0604020202020204" pitchFamily="34" charset="0"/>
                <a:ea typeface="Arial" panose="020B0604020202020204" pitchFamily="34" charset="0"/>
                <a:cs typeface="Times New Roman" panose="02020603050405020304" pitchFamily="18" charset="0"/>
              </a:rPr>
              <a:t>e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ca</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b</a:t>
            </a:r>
            <a:r>
              <a:rPr lang="en-US" dirty="0" smtClean="0">
                <a:effectLst/>
                <a:latin typeface="Arial" panose="020B0604020202020204" pitchFamily="34" charset="0"/>
                <a:ea typeface="Arial" panose="020B0604020202020204" pitchFamily="34" charset="0"/>
                <a:cs typeface="Times New Roman" panose="02020603050405020304" pitchFamily="18" charset="0"/>
              </a:rPr>
              <a:t>y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s</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nd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to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cc</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dirty="0" smtClean="0">
                <a:effectLst/>
                <a:latin typeface="Arial" panose="020B0604020202020204" pitchFamily="34" charset="0"/>
                <a:ea typeface="Arial" panose="020B0604020202020204" pitchFamily="34" charset="0"/>
                <a:cs typeface="Times New Roman" panose="02020603050405020304" pitchFamily="18" charset="0"/>
              </a:rPr>
              <a:t>r</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a:t>
            </a:r>
            <a:r>
              <a:rPr lang="en-US" dirty="0" smtClean="0">
                <a:effectLst/>
                <a:latin typeface="Arial" panose="020B0604020202020204" pitchFamily="34" charset="0"/>
                <a:ea typeface="Arial" panose="020B0604020202020204" pitchFamily="34" charset="0"/>
                <a:cs typeface="Times New Roman" panose="02020603050405020304" pitchFamily="18" charset="0"/>
              </a:rPr>
              <a:t>r 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dirty="0" smtClean="0">
                <a:effectLst/>
                <a:latin typeface="Arial" panose="020B0604020202020204" pitchFamily="34" charset="0"/>
                <a:ea typeface="Arial" panose="020B0604020202020204" pitchFamily="34" charset="0"/>
                <a:cs typeface="Times New Roman" panose="02020603050405020304" pitchFamily="18" charset="0"/>
              </a:rPr>
              <a:t>e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Br</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a</a:t>
            </a:r>
            <a:r>
              <a:rPr lang="en-US"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St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ree</a:t>
            </a:r>
            <a:r>
              <a:rPr lang="en-US" dirty="0" smtClean="0">
                <a:effectLst/>
                <a:latin typeface="Arial" panose="020B0604020202020204" pitchFamily="34" charset="0"/>
                <a:ea typeface="Arial" panose="020B0604020202020204" pitchFamily="34" charset="0"/>
                <a:cs typeface="Times New Roman" panose="02020603050405020304" pitchFamily="18" charset="0"/>
              </a:rPr>
              <a:t>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pu</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p</a:t>
            </a:r>
            <a:r>
              <a:rPr lang="en-US"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lo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s</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u</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r</a:t>
            </a:r>
            <a:r>
              <a:rPr lang="en-US" dirty="0" smtClean="0">
                <a:effectLst/>
                <a:latin typeface="Arial" panose="020B0604020202020204" pitchFamily="34" charset="0"/>
                <a:ea typeface="Arial" panose="020B0604020202020204" pitchFamily="34" charset="0"/>
                <a:cs typeface="Times New Roman" panose="02020603050405020304" pitchFamily="18" charset="0"/>
              </a:rPr>
              <a:t>e</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o</a:t>
            </a:r>
            <a:r>
              <a:rPr lang="en-US" dirty="0" smtClean="0">
                <a:effectLst/>
                <a:latin typeface="Arial" panose="020B0604020202020204" pitchFamily="34" charset="0"/>
                <a:ea typeface="Arial" panose="020B0604020202020204" pitchFamily="34" charset="0"/>
                <a:cs typeface="Times New Roman" panose="02020603050405020304" pitchFamily="18" charset="0"/>
              </a:rPr>
              <a:t>f</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a:t>
            </a:r>
            <a:r>
              <a:rPr lang="en-US" dirty="0" smtClean="0">
                <a:effectLst/>
                <a:latin typeface="Arial" panose="020B0604020202020204" pitchFamily="34" charset="0"/>
                <a:ea typeface="Arial" panose="020B0604020202020204" pitchFamily="34" charset="0"/>
                <a:cs typeface="Times New Roman" panose="02020603050405020304" pitchFamily="18" charset="0"/>
              </a:rPr>
              <a:t>e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pu</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m</a:t>
            </a:r>
            <a:r>
              <a:rPr lang="en-US" dirty="0" smtClean="0">
                <a:effectLst/>
                <a:latin typeface="Arial" panose="020B0604020202020204" pitchFamily="34" charset="0"/>
                <a:ea typeface="Arial" panose="020B0604020202020204" pitchFamily="34" charset="0"/>
                <a:cs typeface="Times New Roman" panose="02020603050405020304" pitchFamily="18" charset="0"/>
              </a:rPr>
              <a:t>p</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c</a:t>
            </a:r>
            <a:r>
              <a:rPr lang="en-US" spc="10" dirty="0" smtClean="0">
                <a:effectLst/>
                <a:latin typeface="Arial" panose="020B0604020202020204" pitchFamily="34" charset="0"/>
                <a:ea typeface="Arial" panose="020B0604020202020204" pitchFamily="34" charset="0"/>
                <a:cs typeface="Times New Roman" panose="02020603050405020304" pitchFamily="18" charset="0"/>
              </a:rPr>
              <a:t>o</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in</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a:t>
            </a:r>
            <a:r>
              <a:rPr lang="en-US" dirty="0" smtClean="0">
                <a:effectLst/>
                <a:latin typeface="Arial" panose="020B0604020202020204" pitchFamily="34" charset="0"/>
                <a:ea typeface="Arial" panose="020B0604020202020204" pitchFamily="34" charset="0"/>
                <a:cs typeface="Times New Roman" panose="02020603050405020304" pitchFamily="18" charset="0"/>
              </a:rPr>
              <a:t>d</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45" dirty="0" smtClean="0">
                <a:effectLst/>
                <a:latin typeface="Arial" panose="020B0604020202020204" pitchFamily="34" charset="0"/>
                <a:ea typeface="Arial" panose="020B0604020202020204" pitchFamily="34" charset="0"/>
                <a:cs typeface="Times New Roman" panose="02020603050405020304" pitchFamily="18" charset="0"/>
              </a:rPr>
              <a:t>w</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dirty="0" smtClean="0">
                <a:effectLst/>
                <a:latin typeface="Arial" panose="020B0604020202020204" pitchFamily="34" charset="0"/>
                <a:ea typeface="Arial" panose="020B0604020202020204" pitchFamily="34" charset="0"/>
                <a:cs typeface="Times New Roman" panose="02020603050405020304" pitchFamily="18" charset="0"/>
              </a:rPr>
              <a:t>th a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re</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du</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c</a:t>
            </a:r>
            <a:r>
              <a:rPr lang="en-US" dirty="0" smtClean="0">
                <a:effectLst/>
                <a:latin typeface="Arial" panose="020B0604020202020204" pitchFamily="34" charset="0"/>
                <a:ea typeface="Arial" panose="020B0604020202020204" pitchFamily="34" charset="0"/>
                <a:cs typeface="Times New Roman" panose="02020603050405020304" pitchFamily="18" charset="0"/>
              </a:rPr>
              <a:t>t</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io</a:t>
            </a:r>
            <a:r>
              <a:rPr lang="en-US"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i</a:t>
            </a:r>
            <a:r>
              <a:rPr lang="en-US" dirty="0" smtClean="0">
                <a:effectLst/>
                <a:latin typeface="Arial" panose="020B0604020202020204" pitchFamily="34" charset="0"/>
                <a:ea typeface="Arial" panose="020B0604020202020204" pitchFamily="34" charset="0"/>
                <a:cs typeface="Times New Roman" panose="02020603050405020304" pitchFamily="18" charset="0"/>
              </a:rPr>
              <a:t>n</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 </a:t>
            </a:r>
            <a:r>
              <a:rPr lang="en-US" spc="15" dirty="0" smtClean="0">
                <a:effectLst/>
                <a:latin typeface="Arial" panose="020B0604020202020204" pitchFamily="34" charset="0"/>
                <a:ea typeface="Arial" panose="020B0604020202020204" pitchFamily="34" charset="0"/>
                <a:cs typeface="Times New Roman" panose="02020603050405020304" pitchFamily="18" charset="0"/>
              </a:rPr>
              <a:t>c</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hol</a:t>
            </a:r>
            <a:r>
              <a:rPr lang="en-US" spc="5" dirty="0" smtClean="0">
                <a:effectLst/>
                <a:latin typeface="Arial" panose="020B0604020202020204" pitchFamily="34" charset="0"/>
                <a:ea typeface="Arial" panose="020B0604020202020204" pitchFamily="34" charset="0"/>
                <a:cs typeface="Times New Roman" panose="02020603050405020304" pitchFamily="18" charset="0"/>
              </a:rPr>
              <a:t>era</a:t>
            </a:r>
            <a:r>
              <a:rPr lang="en-US" dirty="0" smtClean="0">
                <a:effectLst/>
                <a:latin typeface="Arial" panose="020B0604020202020204" pitchFamily="34" charset="0"/>
                <a:ea typeface="Arial" panose="020B060402020202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557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78" y="0"/>
            <a:ext cx="10515600" cy="1325563"/>
          </a:xfrm>
        </p:spPr>
        <p:txBody>
          <a:bodyPr/>
          <a:lstStyle/>
          <a:p>
            <a:r>
              <a:rPr lang="en-US" b="1" dirty="0" smtClean="0">
                <a:solidFill>
                  <a:srgbClr val="800000"/>
                </a:solidFill>
                <a:latin typeface="Garamond" panose="02020404030301010803" pitchFamily="18" charset="0"/>
              </a:rPr>
              <a:t>Challenger Disaster</a:t>
            </a:r>
            <a:endParaRPr lang="en-US" b="1" dirty="0">
              <a:solidFill>
                <a:srgbClr val="800000"/>
              </a:solidFill>
              <a:latin typeface="Garamond" panose="02020404030301010803" pitchFamily="18" charset="0"/>
            </a:endParaRPr>
          </a:p>
        </p:txBody>
      </p:sp>
      <p:sp>
        <p:nvSpPr>
          <p:cNvPr id="42" name="Rectangle 41"/>
          <p:cNvSpPr/>
          <p:nvPr/>
        </p:nvSpPr>
        <p:spPr>
          <a:xfrm>
            <a:off x="700078" y="1325563"/>
            <a:ext cx="10374321" cy="5493812"/>
          </a:xfrm>
          <a:prstGeom prst="rect">
            <a:avLst/>
          </a:prstGeom>
        </p:spPr>
        <p:txBody>
          <a:bodyPr wrap="square">
            <a:spAutoFit/>
          </a:bodyPr>
          <a:lstStyle/>
          <a:p>
            <a:pPr marL="1348740" marR="128270" indent="-285750">
              <a:lnSpc>
                <a:spcPct val="105000"/>
              </a:lnSpc>
              <a:spcBef>
                <a:spcPts val="95"/>
              </a:spcBef>
              <a:spcAft>
                <a:spcPts val="0"/>
              </a:spcAft>
              <a:buFont typeface="Arial" panose="020B0604020202020204" pitchFamily="34" charset="0"/>
              <a:buChar char="•"/>
            </a:pP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28</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th</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Ja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nu</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ar</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y</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198</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6 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ac</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hu</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ll</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ng</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ex</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plod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3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v</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as</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ts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b</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eca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4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w</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ubb</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ing</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eake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100"/>
              </a:lnSpc>
              <a:spcBef>
                <a:spcPts val="40"/>
              </a:spcBef>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marL="1348740" marR="25400" indent="-285750">
              <a:lnSpc>
                <a:spcPct val="105000"/>
              </a:lnSpc>
              <a:spcBef>
                <a:spcPts val="95"/>
              </a:spcBef>
              <a:spcAft>
                <a:spcPts val="0"/>
              </a:spcAft>
              <a:buFont typeface="Arial" panose="020B0604020202020204" pitchFamily="34" charset="0"/>
              <a:buChar char="•"/>
            </a:pP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2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v</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ou</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y</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ngin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eer</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w</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es</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ign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cke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opp</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cer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O</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ing</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oul</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sea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fo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rec</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 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em</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era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2</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5 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29</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F</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700"/>
              </a:lnSpc>
              <a:spcBef>
                <a:spcPts val="25"/>
              </a:spcBef>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marL="1348740" marR="0" indent="-285750">
              <a:lnSpc>
                <a:spcPct val="115000"/>
              </a:lnSpc>
              <a:spcBef>
                <a:spcPts val="0"/>
              </a:spcBef>
              <a:spcAft>
                <a:spcPts val="0"/>
              </a:spcAft>
              <a:buFont typeface="Arial" panose="020B0604020202020204" pitchFamily="34" charset="0"/>
              <a:buChar char="•"/>
            </a:pPr>
            <a:r>
              <a:rPr lang="en-US" sz="2000" spc="-2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f</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ss</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ion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3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w</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 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ke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g</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650"/>
              </a:lnSpc>
              <a:spcBef>
                <a:spcPts val="45"/>
              </a:spcBef>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marL="1347470" marR="0" indent="-285750">
              <a:lnSpc>
                <a:spcPct val="115000"/>
              </a:lnSpc>
              <a:spcBef>
                <a:spcPts val="0"/>
              </a:spcBef>
              <a:spcAft>
                <a:spcPts val="0"/>
              </a:spcAft>
              <a:buFont typeface="Arial" panose="020B0604020202020204" pitchFamily="34" charset="0"/>
              <a:buChar char="•"/>
            </a:pP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f 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acc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800"/>
              </a:lnSpc>
              <a:spcBef>
                <a:spcPts val="35"/>
              </a:spcBef>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ts val="1000"/>
              </a:lnSpc>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marL="1823085" marR="607695" indent="-285750">
              <a:lnSpc>
                <a:spcPct val="105000"/>
              </a:lnSpc>
              <a:spcBef>
                <a:spcPts val="0"/>
              </a:spcBef>
              <a:spcAft>
                <a:spcPts val="0"/>
              </a:spcAft>
              <a:buFont typeface="Arial" panose="020B0604020202020204" pitchFamily="34" charset="0"/>
              <a:buChar char="•"/>
            </a:pPr>
            <a:r>
              <a:rPr lang="en-US" sz="2000" spc="-3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b</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y to</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as</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 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k</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b</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3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w</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em</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era</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u</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g</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ama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g</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ear</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 </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f</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igh</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1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s</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950"/>
              </a:lnSpc>
              <a:spcBef>
                <a:spcPts val="35"/>
              </a:spcBef>
            </a:pPr>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p>
          <a:p>
            <a:pPr marL="1821180" marR="0" indent="-285750">
              <a:lnSpc>
                <a:spcPct val="115000"/>
              </a:lnSpc>
              <a:spcBef>
                <a:spcPts val="0"/>
              </a:spcBef>
              <a:spcAft>
                <a:spcPts val="0"/>
              </a:spcAft>
              <a:buFont typeface="Arial" panose="020B0604020202020204" pitchFamily="34" charset="0"/>
              <a:buChar char="•"/>
            </a:pP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M</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y</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c</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h</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ar</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ts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a:t>
            </a:r>
            <a:r>
              <a:rPr lang="en-US" sz="2000" spc="1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o</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l</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y </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p</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rese</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n</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t</a:t>
            </a:r>
            <a:r>
              <a:rPr lang="en-US" sz="2000" spc="5"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e</a:t>
            </a:r>
            <a:r>
              <a:rPr lang="en-US" sz="2000" dirty="0" smtClean="0">
                <a:solidFill>
                  <a:srgbClr val="800000"/>
                </a:solidFill>
                <a:effectLst/>
                <a:latin typeface="Arial" panose="020B0604020202020204" pitchFamily="34" charset="0"/>
                <a:ea typeface="Arial" panose="020B0604020202020204" pitchFamily="34" charset="0"/>
                <a:cs typeface="Times New Roman" panose="02020603050405020304" pitchFamily="18" charset="0"/>
              </a:rPr>
              <a:t>d</a:t>
            </a:r>
            <a:endPar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rgbClr val="800000"/>
              </a:solidFill>
            </a:endParaRPr>
          </a:p>
        </p:txBody>
      </p:sp>
    </p:spTree>
    <p:extLst>
      <p:ext uri="{BB962C8B-B14F-4D97-AF65-F5344CB8AC3E}">
        <p14:creationId xmlns:p14="http://schemas.microsoft.com/office/powerpoint/2010/main" val="2825139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209800" y="301626"/>
            <a:ext cx="7772400" cy="771525"/>
          </a:xfrm>
          <a:prstGeom prst="rect">
            <a:avLst/>
          </a:prstGeom>
          <a:noFill/>
          <a:ln w="9525">
            <a:noFill/>
            <a:miter lim="800000"/>
            <a:headEnd/>
            <a:tailEnd/>
          </a:ln>
        </p:spPr>
        <p:txBody>
          <a:bodyPr lIns="92160" tIns="46080" rIns="92160" bIns="46080" anchor="ctr">
            <a:spAutoFit/>
          </a:bodyPr>
          <a:lstStyle/>
          <a:p>
            <a:pPr>
              <a:buClr>
                <a:srgbClr val="CBCBCB"/>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b="1" dirty="0">
                <a:solidFill>
                  <a:srgbClr val="993300"/>
                </a:solidFill>
                <a:latin typeface="+mj-lt"/>
              </a:rPr>
              <a:t>Examples</a:t>
            </a:r>
          </a:p>
        </p:txBody>
      </p:sp>
      <p:sp>
        <p:nvSpPr>
          <p:cNvPr id="64515" name="Text Box 3"/>
          <p:cNvSpPr txBox="1">
            <a:spLocks noChangeArrowheads="1"/>
          </p:cNvSpPr>
          <p:nvPr/>
        </p:nvSpPr>
        <p:spPr bwMode="auto">
          <a:xfrm>
            <a:off x="1754188" y="6421438"/>
            <a:ext cx="4514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a:lnSpc>
                <a:spcPts val="1800"/>
              </a:lnSpc>
              <a:buClr>
                <a:srgbClr val="FFFFFF"/>
              </a:buClr>
              <a:buSzPct val="100000"/>
            </a:pPr>
            <a:r>
              <a:rPr lang="en-US" altLang="en-US" sz="1400">
                <a:solidFill>
                  <a:srgbClr val="FFFFFF"/>
                </a:solidFill>
                <a:latin typeface="Times New Roman" panose="02020603050405020304" pitchFamily="18" charset="0"/>
                <a:ea typeface="HG Mincho Light J;MS Gothic;HG "/>
                <a:cs typeface="HG Mincho Light J;MS Gothic;HG "/>
              </a:rPr>
              <a:t>Introduction to Information Visualization - Fall 2012</a:t>
            </a:r>
            <a:endParaRPr lang="en-GB" altLang="en-US" sz="1400">
              <a:solidFill>
                <a:srgbClr val="FFFFFF"/>
              </a:solidFill>
              <a:latin typeface="Times New Roman" panose="02020603050405020304" pitchFamily="18" charset="0"/>
              <a:ea typeface="HG Mincho Light J;MS Gothic;HG "/>
              <a:cs typeface="HG Mincho Light J;MS Gothic;HG "/>
            </a:endParaRPr>
          </a:p>
        </p:txBody>
      </p:sp>
      <p:sp>
        <p:nvSpPr>
          <p:cNvPr id="4100" name="Content Placeholder 2"/>
          <p:cNvSpPr>
            <a:spLocks noGrp="1"/>
          </p:cNvSpPr>
          <p:nvPr>
            <p:ph idx="1"/>
          </p:nvPr>
        </p:nvSpPr>
        <p:spPr>
          <a:xfrm>
            <a:off x="778933" y="1447801"/>
            <a:ext cx="9431867" cy="4683125"/>
          </a:xfrm>
        </p:spPr>
        <p:txBody>
          <a:bodyPr>
            <a:noAutofit/>
          </a:bodyPr>
          <a:lstStyle/>
          <a:p>
            <a:pPr>
              <a:buFont typeface="Wingdings" charset="2"/>
              <a:buChar char=""/>
              <a:defRPr/>
            </a:pPr>
            <a:r>
              <a:rPr lang="en-US" sz="2400" dirty="0">
                <a:solidFill>
                  <a:srgbClr val="993300"/>
                </a:solidFill>
              </a:rPr>
              <a:t>Geo data </a:t>
            </a:r>
          </a:p>
          <a:p>
            <a:pPr marL="0" indent="0">
              <a:buNone/>
              <a:defRPr/>
            </a:pPr>
            <a:r>
              <a:rPr lang="en-US" sz="2400" dirty="0">
                <a:solidFill>
                  <a:srgbClr val="993300"/>
                </a:solidFill>
              </a:rPr>
              <a:t>      mapping</a:t>
            </a:r>
          </a:p>
          <a:p>
            <a:pPr>
              <a:buFont typeface="Wingdings" charset="2"/>
              <a:buChar char=""/>
              <a:defRPr/>
            </a:pPr>
            <a:endParaRPr lang="en-US" sz="2400" dirty="0"/>
          </a:p>
          <a:p>
            <a:pPr>
              <a:buFont typeface="Wingdings" charset="2"/>
              <a:buChar char=""/>
              <a:defRPr/>
            </a:pPr>
            <a:endParaRPr lang="en-US" sz="2400" dirty="0"/>
          </a:p>
          <a:p>
            <a:pPr>
              <a:buFont typeface="Wingdings" charset="2"/>
              <a:buChar char=""/>
              <a:defRPr/>
            </a:pPr>
            <a:endParaRPr lang="en-US" sz="2400" dirty="0"/>
          </a:p>
          <a:p>
            <a:pPr>
              <a:buFont typeface="Wingdings" charset="2"/>
              <a:buChar char=""/>
              <a:defRPr/>
            </a:pPr>
            <a:endParaRPr lang="en-US" sz="2400" dirty="0"/>
          </a:p>
          <a:p>
            <a:pPr>
              <a:buFont typeface="Wingdings" charset="2"/>
              <a:buChar char=""/>
              <a:defRPr/>
            </a:pPr>
            <a:endParaRPr lang="en-US" sz="2400" dirty="0"/>
          </a:p>
          <a:p>
            <a:pPr>
              <a:buFont typeface="Wingdings" charset="2"/>
              <a:buChar char=""/>
              <a:defRPr/>
            </a:pPr>
            <a:r>
              <a:rPr lang="en-US" sz="2400" dirty="0">
                <a:hlinkClick r:id="rId3"/>
              </a:rPr>
              <a:t>Demo</a:t>
            </a:r>
            <a:endParaRPr lang="en-US" sz="2400" dirty="0"/>
          </a:p>
        </p:txBody>
      </p:sp>
      <p:pic>
        <p:nvPicPr>
          <p:cNvPr id="645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88267" y="1447800"/>
            <a:ext cx="7020983"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90153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209800" y="441326"/>
            <a:ext cx="7772400" cy="708025"/>
          </a:xfrm>
          <a:prstGeom prst="rect">
            <a:avLst/>
          </a:prstGeom>
          <a:noFill/>
          <a:ln w="9525">
            <a:noFill/>
            <a:miter lim="800000"/>
            <a:headEnd/>
            <a:tailEnd/>
          </a:ln>
        </p:spPr>
        <p:txBody>
          <a:bodyPr lIns="92160" tIns="46080" rIns="92160" bIns="46080" anchor="ctr">
            <a:spAutoFit/>
          </a:bodyPr>
          <a:lstStyle/>
          <a:p>
            <a:pPr>
              <a:buClr>
                <a:srgbClr val="CBCBCB"/>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b="1">
                <a:solidFill>
                  <a:srgbClr val="993300"/>
                </a:solidFill>
                <a:latin typeface="+mj-lt"/>
              </a:rPr>
              <a:t>Examples</a:t>
            </a:r>
            <a:endParaRPr lang="en-GB" sz="4000" b="1" dirty="0">
              <a:solidFill>
                <a:srgbClr val="993300"/>
              </a:solidFill>
              <a:latin typeface="+mj-lt"/>
            </a:endParaRPr>
          </a:p>
        </p:txBody>
      </p:sp>
      <p:sp>
        <p:nvSpPr>
          <p:cNvPr id="66563" name="Text Box 3"/>
          <p:cNvSpPr txBox="1">
            <a:spLocks noChangeArrowheads="1"/>
          </p:cNvSpPr>
          <p:nvPr/>
        </p:nvSpPr>
        <p:spPr bwMode="auto">
          <a:xfrm>
            <a:off x="1754188" y="6421438"/>
            <a:ext cx="4514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a:lnSpc>
                <a:spcPts val="1800"/>
              </a:lnSpc>
              <a:buClr>
                <a:srgbClr val="FFFFFF"/>
              </a:buClr>
              <a:buSzPct val="100000"/>
            </a:pPr>
            <a:r>
              <a:rPr lang="en-US" altLang="en-US" sz="1400">
                <a:solidFill>
                  <a:srgbClr val="FFFFFF"/>
                </a:solidFill>
                <a:latin typeface="Times New Roman" panose="02020603050405020304" pitchFamily="18" charset="0"/>
                <a:ea typeface="HG Mincho Light J;MS Gothic;HG "/>
                <a:cs typeface="HG Mincho Light J;MS Gothic;HG "/>
              </a:rPr>
              <a:t>Introduction to Information Visualization - Fall 2012</a:t>
            </a:r>
            <a:endParaRPr lang="en-GB" altLang="en-US" sz="1400">
              <a:solidFill>
                <a:srgbClr val="FFFFFF"/>
              </a:solidFill>
              <a:latin typeface="Times New Roman" panose="02020603050405020304" pitchFamily="18" charset="0"/>
              <a:ea typeface="HG Mincho Light J;MS Gothic;HG "/>
              <a:cs typeface="HG Mincho Light J;MS Gothic;HG "/>
            </a:endParaRPr>
          </a:p>
        </p:txBody>
      </p:sp>
      <p:sp>
        <p:nvSpPr>
          <p:cNvPr id="66564" name="Content Placeholder 2"/>
          <p:cNvSpPr>
            <a:spLocks noGrp="1"/>
          </p:cNvSpPr>
          <p:nvPr>
            <p:ph idx="1"/>
          </p:nvPr>
        </p:nvSpPr>
        <p:spPr/>
        <p:txBody>
          <a:bodyPr/>
          <a:lstStyle/>
          <a:p>
            <a:pPr>
              <a:lnSpc>
                <a:spcPts val="3100"/>
              </a:lnSpc>
            </a:pPr>
            <a:r>
              <a:rPr lang="en-US" altLang="en-US" sz="2400" dirty="0" err="1">
                <a:solidFill>
                  <a:srgbClr val="993300"/>
                </a:solidFill>
              </a:rPr>
              <a:t>Treemap</a:t>
            </a:r>
            <a:endParaRPr lang="en-US" altLang="en-US" sz="2400" dirty="0">
              <a:solidFill>
                <a:srgbClr val="993300"/>
              </a:solidFill>
            </a:endParaRPr>
          </a:p>
          <a:p>
            <a:pPr>
              <a:lnSpc>
                <a:spcPts val="3100"/>
              </a:lnSpc>
            </a:pPr>
            <a:endParaRPr lang="en-US" altLang="en-US" sz="2400" dirty="0"/>
          </a:p>
          <a:p>
            <a:pPr>
              <a:lnSpc>
                <a:spcPts val="3100"/>
              </a:lnSpc>
            </a:pPr>
            <a:endParaRPr lang="en-US" altLang="en-US" sz="2400" dirty="0"/>
          </a:p>
          <a:p>
            <a:pPr>
              <a:lnSpc>
                <a:spcPts val="3100"/>
              </a:lnSpc>
            </a:pPr>
            <a:endParaRPr lang="en-US" altLang="en-US" sz="2400" dirty="0"/>
          </a:p>
          <a:p>
            <a:pPr>
              <a:lnSpc>
                <a:spcPts val="3100"/>
              </a:lnSpc>
            </a:pPr>
            <a:r>
              <a:rPr lang="en-US" altLang="en-US" sz="2400" dirty="0">
                <a:hlinkClick r:id="rId3"/>
              </a:rPr>
              <a:t>Demo</a:t>
            </a:r>
            <a:endParaRPr lang="en-US" altLang="en-US" sz="2400" dirty="0"/>
          </a:p>
        </p:txBody>
      </p:sp>
      <p:pic>
        <p:nvPicPr>
          <p:cNvPr id="665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28814"/>
            <a:ext cx="363378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34539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209800" y="504826"/>
            <a:ext cx="7772400" cy="646113"/>
          </a:xfrm>
          <a:prstGeom prst="rect">
            <a:avLst/>
          </a:prstGeom>
          <a:noFill/>
          <a:ln w="9525">
            <a:noFill/>
            <a:miter lim="800000"/>
            <a:headEnd/>
            <a:tailEnd/>
          </a:ln>
        </p:spPr>
        <p:txBody>
          <a:bodyPr lIns="92160" tIns="46080" rIns="92160" bIns="46080" anchor="ctr">
            <a:spAutoFit/>
          </a:bodyPr>
          <a:lstStyle/>
          <a:p>
            <a:pPr>
              <a:buClr>
                <a:srgbClr val="CBCBCB"/>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993300"/>
                </a:solidFill>
                <a:latin typeface="Garamond" panose="02020404030301010803" pitchFamily="18" charset="0"/>
              </a:rPr>
              <a:t>Examples</a:t>
            </a:r>
          </a:p>
        </p:txBody>
      </p:sp>
      <p:sp>
        <p:nvSpPr>
          <p:cNvPr id="68611" name="Text Box 3"/>
          <p:cNvSpPr txBox="1">
            <a:spLocks noChangeArrowheads="1"/>
          </p:cNvSpPr>
          <p:nvPr/>
        </p:nvSpPr>
        <p:spPr bwMode="auto">
          <a:xfrm>
            <a:off x="1754188" y="6421438"/>
            <a:ext cx="4514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a:lnSpc>
                <a:spcPts val="1800"/>
              </a:lnSpc>
              <a:buClr>
                <a:srgbClr val="FFFFFF"/>
              </a:buClr>
              <a:buSzPct val="100000"/>
            </a:pPr>
            <a:r>
              <a:rPr lang="en-US" altLang="en-US" sz="1400">
                <a:solidFill>
                  <a:srgbClr val="FFFFFF"/>
                </a:solidFill>
                <a:latin typeface="Times New Roman" panose="02020603050405020304" pitchFamily="18" charset="0"/>
                <a:ea typeface="HG Mincho Light J;MS Gothic;HG "/>
                <a:cs typeface="HG Mincho Light J;MS Gothic;HG "/>
              </a:rPr>
              <a:t>Introduction to Information Visualization - Fall 2012</a:t>
            </a:r>
            <a:endParaRPr lang="en-GB" altLang="en-US" sz="1400">
              <a:solidFill>
                <a:srgbClr val="FFFFFF"/>
              </a:solidFill>
              <a:latin typeface="Times New Roman" panose="02020603050405020304" pitchFamily="18" charset="0"/>
              <a:ea typeface="HG Mincho Light J;MS Gothic;HG "/>
              <a:cs typeface="HG Mincho Light J;MS Gothic;HG "/>
            </a:endParaRPr>
          </a:p>
        </p:txBody>
      </p:sp>
      <p:sp>
        <p:nvSpPr>
          <p:cNvPr id="4100" name="Content Placeholder 2"/>
          <p:cNvSpPr>
            <a:spLocks noGrp="1"/>
          </p:cNvSpPr>
          <p:nvPr>
            <p:ph idx="1"/>
          </p:nvPr>
        </p:nvSpPr>
        <p:spPr/>
        <p:txBody>
          <a:bodyPr>
            <a:noAutofit/>
          </a:bodyPr>
          <a:lstStyle/>
          <a:p>
            <a:pPr>
              <a:lnSpc>
                <a:spcPts val="3100"/>
              </a:lnSpc>
              <a:buFont typeface="Wingdings" charset="2"/>
              <a:buChar char=""/>
              <a:defRPr/>
            </a:pPr>
            <a:r>
              <a:rPr lang="en-US" sz="2000" dirty="0">
                <a:solidFill>
                  <a:srgbClr val="993300"/>
                </a:solidFill>
              </a:rPr>
              <a:t>Population </a:t>
            </a:r>
          </a:p>
          <a:p>
            <a:pPr marL="0" indent="0">
              <a:lnSpc>
                <a:spcPts val="3100"/>
              </a:lnSpc>
              <a:buNone/>
              <a:defRPr/>
            </a:pPr>
            <a:r>
              <a:rPr lang="en-US" sz="2000" dirty="0">
                <a:solidFill>
                  <a:srgbClr val="993300"/>
                </a:solidFill>
              </a:rPr>
              <a:t>      “</a:t>
            </a:r>
            <a:r>
              <a:rPr lang="en-US" sz="2000" dirty="0" err="1">
                <a:solidFill>
                  <a:srgbClr val="993300"/>
                </a:solidFill>
              </a:rPr>
              <a:t>Trendalyzer</a:t>
            </a:r>
            <a:r>
              <a:rPr lang="en-US" sz="2000" dirty="0">
                <a:solidFill>
                  <a:srgbClr val="993300"/>
                </a:solidFill>
              </a:rPr>
              <a:t>”</a:t>
            </a:r>
          </a:p>
          <a:p>
            <a:pPr>
              <a:lnSpc>
                <a:spcPts val="3100"/>
              </a:lnSpc>
              <a:buFont typeface="Wingdings" charset="2"/>
              <a:buChar char=""/>
              <a:defRPr/>
            </a:pPr>
            <a:endParaRPr lang="en-US" sz="2000" dirty="0">
              <a:solidFill>
                <a:srgbClr val="C00000"/>
              </a:solidFill>
            </a:endParaRPr>
          </a:p>
          <a:p>
            <a:pPr marL="0" indent="0">
              <a:lnSpc>
                <a:spcPts val="3100"/>
              </a:lnSpc>
              <a:buNone/>
              <a:defRPr/>
            </a:pPr>
            <a:endParaRPr lang="en-US" sz="2000" dirty="0">
              <a:solidFill>
                <a:srgbClr val="C00000"/>
              </a:solidFill>
            </a:endParaRPr>
          </a:p>
          <a:p>
            <a:pPr>
              <a:lnSpc>
                <a:spcPts val="3100"/>
              </a:lnSpc>
              <a:buFont typeface="Wingdings" charset="2"/>
              <a:buChar char=""/>
              <a:defRPr/>
            </a:pPr>
            <a:r>
              <a:rPr lang="en-US" sz="2000" dirty="0" smtClean="0">
                <a:solidFill>
                  <a:srgbClr val="C00000"/>
                </a:solidFill>
                <a:hlinkClick r:id="rId3"/>
              </a:rPr>
              <a:t>Demo</a:t>
            </a:r>
            <a:endParaRPr lang="en-US" sz="2000" dirty="0">
              <a:solidFill>
                <a:srgbClr val="C00000"/>
              </a:solidFill>
            </a:endParaRPr>
          </a:p>
        </p:txBody>
      </p:sp>
      <p:pic>
        <p:nvPicPr>
          <p:cNvPr id="686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01789"/>
            <a:ext cx="61722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78510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06375"/>
            <a:ext cx="10515600" cy="1325563"/>
          </a:xfrm>
        </p:spPr>
        <p:txBody>
          <a:bodyPr/>
          <a:lstStyle/>
          <a:p>
            <a:r>
              <a:rPr lang="en-US" b="1" dirty="0" smtClean="0"/>
              <a:t>What is Big Data?</a:t>
            </a:r>
            <a:endParaRPr lang="en-US" b="1" dirty="0"/>
          </a:p>
        </p:txBody>
      </p:sp>
      <p:sp>
        <p:nvSpPr>
          <p:cNvPr id="5" name="TextBox 4"/>
          <p:cNvSpPr txBox="1"/>
          <p:nvPr/>
        </p:nvSpPr>
        <p:spPr>
          <a:xfrm>
            <a:off x="247649" y="880038"/>
            <a:ext cx="11588751"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Information from multiple internal and external sources:</a:t>
            </a:r>
          </a:p>
          <a:p>
            <a:pPr marL="742950" lvl="1" indent="-285750">
              <a:buFont typeface="Arial" panose="020B0604020202020204" pitchFamily="34" charset="0"/>
              <a:buChar char="•"/>
            </a:pPr>
            <a:r>
              <a:rPr lang="en-US" sz="2400" dirty="0" smtClean="0"/>
              <a:t>Transactions</a:t>
            </a:r>
          </a:p>
          <a:p>
            <a:pPr marL="742950" lvl="1" indent="-285750">
              <a:buFont typeface="Arial" panose="020B0604020202020204" pitchFamily="34" charset="0"/>
              <a:buChar char="•"/>
            </a:pPr>
            <a:r>
              <a:rPr lang="en-US" sz="2400" dirty="0" smtClean="0"/>
              <a:t>Social media</a:t>
            </a:r>
          </a:p>
          <a:p>
            <a:pPr marL="742950" lvl="1" indent="-285750">
              <a:buFont typeface="Arial" panose="020B0604020202020204" pitchFamily="34" charset="0"/>
              <a:buChar char="•"/>
            </a:pPr>
            <a:r>
              <a:rPr lang="en-US" sz="2400" dirty="0" smtClean="0"/>
              <a:t>Enterprise content</a:t>
            </a:r>
          </a:p>
          <a:p>
            <a:pPr marL="742950" lvl="1" indent="-285750">
              <a:buFont typeface="Arial" panose="020B0604020202020204" pitchFamily="34" charset="0"/>
              <a:buChar char="•"/>
            </a:pPr>
            <a:r>
              <a:rPr lang="en-US" sz="2400" dirty="0" smtClean="0"/>
              <a:t>Sensors</a:t>
            </a:r>
          </a:p>
          <a:p>
            <a:pPr marL="742950" lvl="1" indent="-285750">
              <a:buFont typeface="Arial" panose="020B0604020202020204" pitchFamily="34" charset="0"/>
              <a:buChar char="•"/>
            </a:pPr>
            <a:r>
              <a:rPr lang="en-US" sz="2400" dirty="0" smtClean="0"/>
              <a:t>Mobile devices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Companies leverage data to adapt products and services to: </a:t>
            </a:r>
          </a:p>
          <a:p>
            <a:pPr marL="742950" lvl="1" indent="-285750">
              <a:buFont typeface="Arial" panose="020B0604020202020204" pitchFamily="34" charset="0"/>
              <a:buChar char="•"/>
            </a:pPr>
            <a:r>
              <a:rPr lang="en-US" sz="2400" dirty="0"/>
              <a:t>M</a:t>
            </a:r>
            <a:r>
              <a:rPr lang="en-US" sz="2400" dirty="0" smtClean="0"/>
              <a:t>eet customer needs</a:t>
            </a:r>
          </a:p>
          <a:p>
            <a:pPr marL="742950" lvl="1" indent="-285750">
              <a:buFont typeface="Arial" panose="020B0604020202020204" pitchFamily="34" charset="0"/>
              <a:buChar char="•"/>
            </a:pPr>
            <a:r>
              <a:rPr lang="en-US" sz="2400" dirty="0" smtClean="0"/>
              <a:t>Optimize operations</a:t>
            </a:r>
          </a:p>
          <a:p>
            <a:pPr marL="742950" lvl="1" indent="-285750">
              <a:buFont typeface="Arial" panose="020B0604020202020204" pitchFamily="34" charset="0"/>
              <a:buChar char="•"/>
            </a:pPr>
            <a:r>
              <a:rPr lang="en-US" sz="2400" dirty="0" smtClean="0"/>
              <a:t>Optimize infrastructure</a:t>
            </a:r>
          </a:p>
          <a:p>
            <a:pPr marL="742950" lvl="1" indent="-285750">
              <a:buFont typeface="Arial" panose="020B0604020202020204" pitchFamily="34" charset="0"/>
              <a:buChar char="•"/>
            </a:pPr>
            <a:r>
              <a:rPr lang="en-US" sz="2400" dirty="0" smtClean="0"/>
              <a:t>Find new sources of revenue</a:t>
            </a:r>
          </a:p>
          <a:p>
            <a:pPr marL="742950" lvl="1" indent="-285750">
              <a:buFont typeface="Arial" panose="020B0604020202020204" pitchFamily="34" charset="0"/>
              <a:buChar char="•"/>
            </a:pPr>
            <a:r>
              <a:rPr lang="en-US" sz="2400" dirty="0"/>
              <a:t>Can reveal more patterns and anomalies </a:t>
            </a:r>
            <a:endParaRPr lang="en-US" sz="2400" dirty="0" smtClean="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IBM estimates that by 2015 4.4 million jobs will be created globally to support big data</a:t>
            </a:r>
          </a:p>
          <a:p>
            <a:pPr marL="742950" lvl="1" indent="-285750">
              <a:buFont typeface="Arial" panose="020B0604020202020204" pitchFamily="34" charset="0"/>
              <a:buChar char="•"/>
            </a:pPr>
            <a:r>
              <a:rPr lang="en-US" sz="2400" dirty="0" smtClean="0"/>
              <a:t>1.9 million of these jobs will be in the United States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02885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altLang="en-US" smtClean="0"/>
          </a:p>
        </p:txBody>
      </p:sp>
      <p:sp>
        <p:nvSpPr>
          <p:cNvPr id="70659" name="Content Placeholder 2"/>
          <p:cNvSpPr>
            <a:spLocks noGrp="1"/>
          </p:cNvSpPr>
          <p:nvPr>
            <p:ph idx="1"/>
          </p:nvPr>
        </p:nvSpPr>
        <p:spPr/>
        <p:txBody>
          <a:bodyPr/>
          <a:lstStyle/>
          <a:p>
            <a:r>
              <a:rPr lang="en-US" altLang="en-US" dirty="0" smtClean="0">
                <a:hlinkClick r:id="rId3"/>
              </a:rPr>
              <a:t>Video on the use of visualization to extract knowledge from data</a:t>
            </a:r>
            <a:r>
              <a:rPr lang="en-US" altLang="en-US" dirty="0" smtClean="0"/>
              <a:t>.</a:t>
            </a:r>
          </a:p>
        </p:txBody>
      </p:sp>
      <p:sp>
        <p:nvSpPr>
          <p:cNvPr id="70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01EB9-FD31-41F3-B158-5BFB71F2F651}" type="slidenum">
              <a:rPr lang="en-US" altLang="en-US" smtClean="0">
                <a:latin typeface="Garamond" panose="02020404030301010803" pitchFamily="18" charset="0"/>
              </a:rPr>
              <a:pPr/>
              <a:t>40</a:t>
            </a:fld>
            <a:endParaRPr lang="en-US" altLang="en-US" smtClean="0">
              <a:latin typeface="Garamond" panose="02020404030301010803" pitchFamily="18" charset="0"/>
            </a:endParaRPr>
          </a:p>
        </p:txBody>
      </p:sp>
    </p:spTree>
    <p:extLst>
      <p:ext uri="{BB962C8B-B14F-4D97-AF65-F5344CB8AC3E}">
        <p14:creationId xmlns:p14="http://schemas.microsoft.com/office/powerpoint/2010/main" val="91828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bwMode="auto">
          <a:xfrm>
            <a:off x="1219200" y="1286934"/>
            <a:ext cx="9499600" cy="495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pPr>
            <a:r>
              <a:rPr lang="en-US" altLang="en-US" b="0" dirty="0"/>
              <a:t>What management, organization, and technology factors were behind the Cincinnati Zoo losing opportunities to increase revenue?</a:t>
            </a:r>
          </a:p>
          <a:p>
            <a:pPr>
              <a:spcBef>
                <a:spcPct val="0"/>
              </a:spcBef>
            </a:pPr>
            <a:r>
              <a:rPr lang="en-US" altLang="en-US" b="0" dirty="0"/>
              <a:t>Why was replacing legacy point-of-sale systems and implementing a data warehouse essential to an information system solution?</a:t>
            </a:r>
          </a:p>
          <a:p>
            <a:pPr>
              <a:spcBef>
                <a:spcPct val="0"/>
              </a:spcBef>
            </a:pPr>
            <a:r>
              <a:rPr lang="en-US" altLang="en-US" b="0" dirty="0"/>
              <a:t>How did the Cincinnati Zoo benefit from business intelligence? How did it enhance operational  performance and decision making? What role was played by predictive analytics?</a:t>
            </a:r>
          </a:p>
          <a:p>
            <a:pPr>
              <a:spcBef>
                <a:spcPct val="0"/>
              </a:spcBef>
            </a:pPr>
            <a:r>
              <a:rPr lang="en-US" altLang="en-US" b="0" dirty="0"/>
              <a:t>Visit the IBM </a:t>
            </a:r>
            <a:r>
              <a:rPr lang="en-US" altLang="en-US" b="0" dirty="0" err="1"/>
              <a:t>Cognos</a:t>
            </a:r>
            <a:r>
              <a:rPr lang="en-US" altLang="en-US" b="0" dirty="0"/>
              <a:t> Web site and describe the business intelligence tools that would be the most useful for the Cincinnati Zoo.</a:t>
            </a:r>
            <a:endParaRPr lang="en-US" altLang="en-US" dirty="0"/>
          </a:p>
        </p:txBody>
      </p:sp>
      <p:sp>
        <p:nvSpPr>
          <p:cNvPr id="3" name="Text Placeholder 2"/>
          <p:cNvSpPr>
            <a:spLocks noGrp="1"/>
          </p:cNvSpPr>
          <p:nvPr>
            <p:ph type="body" sz="quarter" idx="15"/>
          </p:nvPr>
        </p:nvSpPr>
        <p:spPr>
          <a:xfrm>
            <a:off x="1523999" y="482599"/>
            <a:ext cx="9364133" cy="533399"/>
          </a:xfrm>
        </p:spPr>
        <p:txBody>
          <a:bodyPr>
            <a:noAutofit/>
          </a:bodyPr>
          <a:lstStyle/>
          <a:p>
            <a:pPr>
              <a:defRPr/>
            </a:pPr>
            <a:r>
              <a:rPr lang="en-US" sz="3200" dirty="0" smtClean="0"/>
              <a:t>Analytics Help the Cincinnati Zoo Know Its Customers</a:t>
            </a:r>
            <a:endParaRPr lang="en-US" sz="3200" dirty="0"/>
          </a:p>
        </p:txBody>
      </p:sp>
    </p:spTree>
    <p:extLst>
      <p:ext uri="{BB962C8B-B14F-4D97-AF65-F5344CB8AC3E}">
        <p14:creationId xmlns:p14="http://schemas.microsoft.com/office/powerpoint/2010/main" val="358427733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0149" y="2086992"/>
            <a:ext cx="8929718" cy="936104"/>
          </a:xfrm>
        </p:spPr>
        <p:txBody>
          <a:bodyPr>
            <a:noAutofit/>
          </a:bodyPr>
          <a:lstStyle/>
          <a:p>
            <a:pPr defTabSz="762000">
              <a:defRPr/>
            </a:pPr>
            <a:r>
              <a:rPr lang="en-GB" sz="5400" b="1" dirty="0"/>
              <a:t>Types of Data</a:t>
            </a:r>
          </a:p>
        </p:txBody>
      </p:sp>
    </p:spTree>
    <p:extLst>
      <p:ext uri="{BB962C8B-B14F-4D97-AF65-F5344CB8AC3E}">
        <p14:creationId xmlns:p14="http://schemas.microsoft.com/office/powerpoint/2010/main" val="7347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847850" y="1628776"/>
            <a:ext cx="8643938" cy="3186113"/>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When collecting or gathering data we collect data from individuals cases on particular variables. </a:t>
            </a:r>
          </a:p>
          <a:p>
            <a:pPr defTabSz="293688">
              <a:spcBef>
                <a:spcPts val="600"/>
              </a:spcBef>
              <a:spcAft>
                <a:spcPts val="1200"/>
              </a:spcAft>
              <a:buFontTx/>
              <a:buChar char="•"/>
              <a:defRPr/>
            </a:pPr>
            <a:r>
              <a:rPr lang="en-GB" sz="2600" dirty="0">
                <a:latin typeface="Corbel" pitchFamily="34" charset="0"/>
                <a:cs typeface="Arial" charset="0"/>
              </a:rPr>
              <a:t> A </a:t>
            </a:r>
            <a:r>
              <a:rPr lang="en-GB" sz="2600" i="1" dirty="0">
                <a:solidFill>
                  <a:schemeClr val="bg2">
                    <a:lumMod val="50000"/>
                  </a:schemeClr>
                </a:solidFill>
                <a:latin typeface="Corbel" pitchFamily="34" charset="0"/>
                <a:cs typeface="Arial" charset="0"/>
              </a:rPr>
              <a:t>variable</a:t>
            </a:r>
            <a:r>
              <a:rPr lang="en-GB" sz="2600" dirty="0">
                <a:latin typeface="Corbel" pitchFamily="34" charset="0"/>
                <a:cs typeface="Arial" charset="0"/>
              </a:rPr>
              <a:t> is a unit of data collection whose value can vary.</a:t>
            </a:r>
          </a:p>
          <a:p>
            <a:pPr defTabSz="293688">
              <a:spcBef>
                <a:spcPts val="600"/>
              </a:spcBef>
              <a:spcAft>
                <a:spcPts val="1200"/>
              </a:spcAft>
              <a:buFontTx/>
              <a:buChar char="•"/>
              <a:defRPr/>
            </a:pPr>
            <a:r>
              <a:rPr lang="en-GB" sz="2600" dirty="0">
                <a:latin typeface="Corbel" pitchFamily="34" charset="0"/>
                <a:cs typeface="Arial" charset="0"/>
              </a:rPr>
              <a:t>  Variables can be defined into </a:t>
            </a:r>
            <a:r>
              <a:rPr lang="en-GB" sz="2600" i="1" dirty="0">
                <a:solidFill>
                  <a:schemeClr val="bg2">
                    <a:lumMod val="50000"/>
                  </a:schemeClr>
                </a:solidFill>
                <a:latin typeface="Corbel" pitchFamily="34" charset="0"/>
                <a:cs typeface="Arial" charset="0"/>
              </a:rPr>
              <a:t>types</a:t>
            </a:r>
            <a:r>
              <a:rPr lang="en-GB" sz="2600" dirty="0">
                <a:latin typeface="Corbel" pitchFamily="34" charset="0"/>
                <a:cs typeface="Arial" charset="0"/>
              </a:rPr>
              <a:t> according to the level of mathematical scaling that can be carried out on the data.</a:t>
            </a:r>
          </a:p>
          <a:p>
            <a:pPr defTabSz="293688">
              <a:spcBef>
                <a:spcPts val="600"/>
              </a:spcBef>
              <a:spcAft>
                <a:spcPts val="1200"/>
              </a:spcAft>
              <a:buFontTx/>
              <a:buChar char="•"/>
              <a:defRPr/>
            </a:pPr>
            <a:r>
              <a:rPr lang="en-GB" sz="2600" dirty="0">
                <a:latin typeface="Corbel" pitchFamily="34" charset="0"/>
                <a:cs typeface="Arial" charset="0"/>
              </a:rPr>
              <a:t>  There are four types of data or levels of measurement:</a:t>
            </a:r>
          </a:p>
        </p:txBody>
      </p:sp>
      <p:graphicFrame>
        <p:nvGraphicFramePr>
          <p:cNvPr id="4" name="Table 3"/>
          <p:cNvGraphicFramePr>
            <a:graphicFrameLocks noGrp="1"/>
          </p:cNvGraphicFramePr>
          <p:nvPr/>
        </p:nvGraphicFramePr>
        <p:xfrm>
          <a:off x="4151314" y="4868863"/>
          <a:ext cx="3095625" cy="792408"/>
        </p:xfrm>
        <a:graphic>
          <a:graphicData uri="http://schemas.openxmlformats.org/drawingml/2006/table">
            <a:tbl>
              <a:tblPr firstRow="1" bandRow="1">
                <a:tableStyleId>{C4B1156A-380E-4F78-BDF5-A606A8083BF9}</a:tableStyleId>
              </a:tblPr>
              <a:tblGrid>
                <a:gridCol w="1727791"/>
                <a:gridCol w="1367834"/>
              </a:tblGrid>
              <a:tr h="396081">
                <a:tc>
                  <a:txBody>
                    <a:bodyPr/>
                    <a:lstStyle/>
                    <a:p>
                      <a:pPr marL="342900" indent="-342900">
                        <a:buNone/>
                      </a:pPr>
                      <a:r>
                        <a:rPr lang="en-GB" sz="2000" b="1" dirty="0" smtClean="0"/>
                        <a:t>1. Nominal</a:t>
                      </a:r>
                      <a:endParaRPr lang="en-GB" sz="2000" b="1" dirty="0"/>
                    </a:p>
                  </a:txBody>
                  <a:tcPr marL="91419" marR="91419" marT="45702" marB="45702"/>
                </a:tc>
                <a:tc>
                  <a:txBody>
                    <a:bodyPr/>
                    <a:lstStyle/>
                    <a:p>
                      <a:r>
                        <a:rPr lang="en-GB" sz="2000" b="1" dirty="0" smtClean="0"/>
                        <a:t>2. Ordinal</a:t>
                      </a:r>
                      <a:endParaRPr lang="en-GB" sz="2000" b="1" dirty="0"/>
                    </a:p>
                  </a:txBody>
                  <a:tcPr marL="91419" marR="91419" marT="45702" marB="45702"/>
                </a:tc>
              </a:tr>
              <a:tr h="396081">
                <a:tc>
                  <a:txBody>
                    <a:bodyPr/>
                    <a:lstStyle/>
                    <a:p>
                      <a:r>
                        <a:rPr lang="en-GB" sz="2000" b="1" dirty="0" smtClean="0"/>
                        <a:t>3. Interval</a:t>
                      </a:r>
                      <a:endParaRPr lang="en-GB" sz="2000" b="1" dirty="0"/>
                    </a:p>
                  </a:txBody>
                  <a:tcPr marL="91419" marR="91419" marT="45702" marB="45702"/>
                </a:tc>
                <a:tc>
                  <a:txBody>
                    <a:bodyPr/>
                    <a:lstStyle/>
                    <a:p>
                      <a:r>
                        <a:rPr lang="en-GB" sz="2000" b="1" dirty="0" smtClean="0"/>
                        <a:t>4. Ratio</a:t>
                      </a:r>
                      <a:endParaRPr lang="en-GB" sz="2000" b="1" dirty="0"/>
                    </a:p>
                  </a:txBody>
                  <a:tcPr marL="91419" marR="91419" marT="45702" marB="45702"/>
                </a:tc>
              </a:tr>
            </a:tbl>
          </a:graphicData>
        </a:graphic>
      </p:graphicFrame>
    </p:spTree>
    <p:extLst>
      <p:ext uri="{BB962C8B-B14F-4D97-AF65-F5344CB8AC3E}">
        <p14:creationId xmlns:p14="http://schemas.microsoft.com/office/powerpoint/2010/main" val="2148489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23999" y="1541463"/>
            <a:ext cx="10041467" cy="6279284"/>
          </a:xfrm>
          <a:prstGeom prst="rect">
            <a:avLst/>
          </a:prstGeom>
          <a:noFill/>
          <a:ln w="9525">
            <a:noFill/>
            <a:miter lim="800000"/>
            <a:headEnd/>
            <a:tailEnd/>
          </a:ln>
        </p:spPr>
        <p:txBody>
          <a:bodyPr wrap="square"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a:t>
            </a:r>
            <a:r>
              <a:rPr lang="en-GB" sz="2600" b="1" dirty="0">
                <a:latin typeface="Corbel" pitchFamily="34" charset="0"/>
                <a:cs typeface="Arial" charset="0"/>
              </a:rPr>
              <a:t>Nominal or categorical </a:t>
            </a:r>
            <a:r>
              <a:rPr lang="en-GB" sz="2600" dirty="0">
                <a:latin typeface="Corbel" pitchFamily="34" charset="0"/>
                <a:cs typeface="Arial" charset="0"/>
              </a:rPr>
              <a:t>data is data that comprises of categories that </a:t>
            </a:r>
            <a:r>
              <a:rPr lang="en-GB" sz="2600" i="1" dirty="0">
                <a:latin typeface="Corbel" pitchFamily="34" charset="0"/>
                <a:cs typeface="Arial" charset="0"/>
              </a:rPr>
              <a:t>cannot</a:t>
            </a:r>
            <a:r>
              <a:rPr lang="en-GB" sz="2600" dirty="0">
                <a:latin typeface="Corbel" pitchFamily="34" charset="0"/>
                <a:cs typeface="Arial" charset="0"/>
              </a:rPr>
              <a:t> be rank ordered – each category is just different. </a:t>
            </a:r>
          </a:p>
          <a:p>
            <a:pPr defTabSz="293688">
              <a:spcBef>
                <a:spcPts val="600"/>
              </a:spcBef>
              <a:spcAft>
                <a:spcPts val="1200"/>
              </a:spcAft>
              <a:buFontTx/>
              <a:buChar char="•"/>
              <a:defRPr/>
            </a:pPr>
            <a:r>
              <a:rPr lang="en-GB" sz="2600" dirty="0">
                <a:latin typeface="Corbel" pitchFamily="34" charset="0"/>
                <a:cs typeface="Arial" charset="0"/>
              </a:rPr>
              <a:t> The categories available </a:t>
            </a:r>
            <a:r>
              <a:rPr lang="en-GB" sz="2600" b="1" dirty="0">
                <a:latin typeface="Corbel" pitchFamily="34" charset="0"/>
                <a:cs typeface="Arial" charset="0"/>
              </a:rPr>
              <a:t>cannot be placed in any order </a:t>
            </a:r>
            <a:r>
              <a:rPr lang="en-GB" sz="2600" dirty="0">
                <a:latin typeface="Corbel" pitchFamily="34" charset="0"/>
                <a:cs typeface="Arial" charset="0"/>
              </a:rPr>
              <a:t>and no judgement can be made about the relative size or distance from one category to another.</a:t>
            </a:r>
          </a:p>
          <a:p>
            <a:pPr defTabSz="293688">
              <a:spcBef>
                <a:spcPts val="600"/>
              </a:spcBef>
              <a:spcAft>
                <a:spcPts val="1200"/>
              </a:spcAft>
              <a:buFontTx/>
              <a:buChar char="•"/>
              <a:defRPr/>
            </a:pPr>
            <a:r>
              <a:rPr lang="en-GB" sz="2600" dirty="0">
                <a:latin typeface="Corbel" pitchFamily="34" charset="0"/>
                <a:cs typeface="Arial" charset="0"/>
              </a:rPr>
              <a:t> What does this mean</a:t>
            </a:r>
            <a:r>
              <a:rPr lang="en-GB" sz="2600" b="1" dirty="0">
                <a:latin typeface="Corbel" pitchFamily="34" charset="0"/>
                <a:cs typeface="Arial" charset="0"/>
              </a:rPr>
              <a:t>? No mathematical operations can be performed on the data relative to each other</a:t>
            </a:r>
            <a:r>
              <a:rPr lang="en-GB" sz="2600" dirty="0">
                <a:latin typeface="Corbel" pitchFamily="34" charset="0"/>
                <a:cs typeface="Arial" charset="0"/>
              </a:rPr>
              <a:t>.</a:t>
            </a:r>
          </a:p>
          <a:p>
            <a:pPr defTabSz="293688">
              <a:spcBef>
                <a:spcPts val="600"/>
              </a:spcBef>
              <a:spcAft>
                <a:spcPts val="1200"/>
              </a:spcAft>
              <a:buFontTx/>
              <a:buChar char="•"/>
              <a:defRPr/>
            </a:pPr>
            <a:r>
              <a:rPr lang="en-GB" sz="2600" dirty="0">
                <a:latin typeface="Corbel" pitchFamily="34" charset="0"/>
                <a:cs typeface="Arial" charset="0"/>
              </a:rPr>
              <a:t>Therefore, nominal data reflect </a:t>
            </a:r>
            <a:r>
              <a:rPr lang="en-GB" sz="2600" b="1" dirty="0">
                <a:latin typeface="Corbel" pitchFamily="34" charset="0"/>
                <a:cs typeface="Arial" charset="0"/>
              </a:rPr>
              <a:t>qualitative differences</a:t>
            </a:r>
            <a:r>
              <a:rPr lang="en-GB" sz="2600" dirty="0">
                <a:latin typeface="Corbel" pitchFamily="34" charset="0"/>
                <a:cs typeface="Arial" charset="0"/>
              </a:rPr>
              <a:t> rather than quantitative ones.</a:t>
            </a: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Nominal data</a:t>
            </a:r>
          </a:p>
        </p:txBody>
      </p:sp>
    </p:spTree>
    <p:extLst>
      <p:ext uri="{BB962C8B-B14F-4D97-AF65-F5344CB8AC3E}">
        <p14:creationId xmlns:p14="http://schemas.microsoft.com/office/powerpoint/2010/main" val="31047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09750" y="1557339"/>
            <a:ext cx="8643938" cy="3648075"/>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defRPr/>
            </a:pPr>
            <a:r>
              <a:rPr lang="en-GB" sz="2600" dirty="0">
                <a:latin typeface="Corbel" pitchFamily="34" charset="0"/>
                <a:cs typeface="Arial" charset="0"/>
              </a:rPr>
              <a:t>Examples: </a:t>
            </a: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Nominal data</a:t>
            </a:r>
          </a:p>
        </p:txBody>
      </p:sp>
      <p:graphicFrame>
        <p:nvGraphicFramePr>
          <p:cNvPr id="5" name="Table 4"/>
          <p:cNvGraphicFramePr>
            <a:graphicFrameLocks noGrp="1"/>
          </p:cNvGraphicFramePr>
          <p:nvPr/>
        </p:nvGraphicFramePr>
        <p:xfrm>
          <a:off x="2927351" y="2636838"/>
          <a:ext cx="2303463" cy="1722436"/>
        </p:xfrm>
        <a:graphic>
          <a:graphicData uri="http://schemas.openxmlformats.org/drawingml/2006/table">
            <a:tbl>
              <a:tblPr firstRow="1" bandRow="1">
                <a:tableStyleId>{2D5ABB26-0587-4C30-8999-92F81FD0307C}</a:tableStyleId>
              </a:tblPr>
              <a:tblGrid>
                <a:gridCol w="1799580"/>
                <a:gridCol w="503883"/>
              </a:tblGrid>
              <a:tr h="609712">
                <a:tc gridSpan="2">
                  <a:txBody>
                    <a:bodyPr/>
                    <a:lstStyle/>
                    <a:p>
                      <a:r>
                        <a:rPr lang="en-GB" sz="1800" b="1" dirty="0" smtClean="0"/>
                        <a:t>What is your gender? </a:t>
                      </a:r>
                      <a:r>
                        <a:rPr lang="en-GB" sz="1600" i="1" dirty="0" smtClean="0"/>
                        <a:t>(please tick)</a:t>
                      </a:r>
                      <a:endParaRPr lang="en-GB" sz="1600" i="1" dirty="0"/>
                    </a:p>
                  </a:txBody>
                  <a:tcPr marL="91409" marR="91409"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908">
                <a:tc>
                  <a:txBody>
                    <a:bodyPr/>
                    <a:lstStyle/>
                    <a:p>
                      <a:endParaRPr lang="en-GB" sz="1800" dirty="0"/>
                    </a:p>
                  </a:txBody>
                  <a:tcPr marL="91409" marR="91409"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09" marR="91409"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908">
                <a:tc>
                  <a:txBody>
                    <a:bodyPr/>
                    <a:lstStyle/>
                    <a:p>
                      <a:r>
                        <a:rPr lang="en-GB" sz="1800" dirty="0" smtClean="0"/>
                        <a:t>Male</a:t>
                      </a:r>
                      <a:endParaRPr lang="en-GB" sz="1800" dirty="0"/>
                    </a:p>
                  </a:txBody>
                  <a:tcPr marL="91409" marR="91409" marT="45728" marB="4572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09" marR="9140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908">
                <a:tc>
                  <a:txBody>
                    <a:bodyPr/>
                    <a:lstStyle/>
                    <a:p>
                      <a:r>
                        <a:rPr lang="en-GB" sz="1800" dirty="0" smtClean="0"/>
                        <a:t>Female</a:t>
                      </a:r>
                      <a:endParaRPr lang="en-GB" sz="1800" dirty="0"/>
                    </a:p>
                  </a:txBody>
                  <a:tcPr marL="91409" marR="91409" marT="45728" marB="4572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09" marR="9140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6" name="Table 5"/>
          <p:cNvGraphicFramePr>
            <a:graphicFrameLocks noGrp="1"/>
          </p:cNvGraphicFramePr>
          <p:nvPr/>
        </p:nvGraphicFramePr>
        <p:xfrm>
          <a:off x="6527800" y="2636839"/>
          <a:ext cx="2160588" cy="1752599"/>
        </p:xfrm>
        <a:graphic>
          <a:graphicData uri="http://schemas.openxmlformats.org/drawingml/2006/table">
            <a:tbl>
              <a:tblPr firstRow="1" bandRow="1">
                <a:tableStyleId>{5940675A-B579-460E-94D1-54222C63F5DA}</a:tableStyleId>
              </a:tblPr>
              <a:tblGrid>
                <a:gridCol w="1728470"/>
                <a:gridCol w="432118"/>
              </a:tblGrid>
              <a:tr h="640322">
                <a:tc gridSpan="2">
                  <a:txBody>
                    <a:bodyPr/>
                    <a:lstStyle/>
                    <a:p>
                      <a:r>
                        <a:rPr lang="en-GB" sz="1800" b="1" dirty="0" smtClean="0"/>
                        <a:t>Did you</a:t>
                      </a:r>
                      <a:r>
                        <a:rPr lang="en-GB" sz="1800" b="1" baseline="0" dirty="0" smtClean="0"/>
                        <a:t> enjoy the film? </a:t>
                      </a:r>
                      <a:r>
                        <a:rPr lang="en-GB" sz="1600" i="1" dirty="0" smtClean="0"/>
                        <a:t>(please tick)</a:t>
                      </a:r>
                      <a:endParaRPr lang="en-GB" sz="1600" dirty="0"/>
                    </a:p>
                  </a:txBody>
                  <a:tcPr marL="91455" marR="91455"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a:p>
                  </a:txBody>
                  <a:tcPr/>
                </a:tc>
              </a:tr>
              <a:tr h="370759">
                <a:tc>
                  <a:txBody>
                    <a:bodyPr/>
                    <a:lstStyle/>
                    <a:p>
                      <a:endParaRPr lang="en-GB" sz="1800" dirty="0"/>
                    </a:p>
                  </a:txBody>
                  <a:tcPr marL="91455" marR="91455"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55" marR="91455"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59">
                <a:tc>
                  <a:txBody>
                    <a:bodyPr/>
                    <a:lstStyle/>
                    <a:p>
                      <a:r>
                        <a:rPr lang="en-GB" sz="1800" dirty="0" smtClean="0"/>
                        <a:t>Yes</a:t>
                      </a:r>
                      <a:endParaRPr lang="en-GB" sz="1800" dirty="0"/>
                    </a:p>
                  </a:txBody>
                  <a:tcPr marL="91455" marR="91455" marT="45737" marB="457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55" marR="91455"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59">
                <a:tc>
                  <a:txBody>
                    <a:bodyPr/>
                    <a:lstStyle/>
                    <a:p>
                      <a:r>
                        <a:rPr lang="en-GB" sz="1800" dirty="0" smtClean="0"/>
                        <a:t>No</a:t>
                      </a:r>
                      <a:endParaRPr lang="en-GB" sz="1800" dirty="0"/>
                    </a:p>
                  </a:txBody>
                  <a:tcPr marL="91455" marR="91455" marT="45737" marB="457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55" marR="91455"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450383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47850" y="1700214"/>
            <a:ext cx="8643938" cy="2325687"/>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Systems for measuring nominal data must ensure that each category is </a:t>
            </a:r>
            <a:r>
              <a:rPr lang="en-GB" sz="2600" b="1" dirty="0">
                <a:latin typeface="Corbel" pitchFamily="34" charset="0"/>
                <a:cs typeface="Arial" charset="0"/>
              </a:rPr>
              <a:t>mutually exclusive </a:t>
            </a:r>
            <a:r>
              <a:rPr lang="en-GB" sz="2600" dirty="0">
                <a:latin typeface="Corbel" pitchFamily="34" charset="0"/>
                <a:cs typeface="Arial" charset="0"/>
              </a:rPr>
              <a:t>and the system of measurement needs to be </a:t>
            </a:r>
            <a:r>
              <a:rPr lang="en-GB" sz="2600" b="1" dirty="0">
                <a:latin typeface="Corbel" pitchFamily="34" charset="0"/>
                <a:cs typeface="Arial" charset="0"/>
              </a:rPr>
              <a:t>exhaustive</a:t>
            </a:r>
            <a:r>
              <a:rPr lang="en-GB" sz="2600" dirty="0">
                <a:latin typeface="Corbel" pitchFamily="34" charset="0"/>
                <a:cs typeface="Arial" charset="0"/>
              </a:rPr>
              <a:t>.</a:t>
            </a:r>
          </a:p>
          <a:p>
            <a:pPr defTabSz="293688">
              <a:spcBef>
                <a:spcPts val="600"/>
              </a:spcBef>
              <a:spcAft>
                <a:spcPts val="1200"/>
              </a:spcAft>
              <a:buFontTx/>
              <a:buChar char="•"/>
              <a:defRPr/>
            </a:pPr>
            <a:r>
              <a:rPr lang="en-GB" sz="2600" dirty="0">
                <a:cs typeface="Arial" charset="0"/>
              </a:rPr>
              <a:t>  Variables that have only two responses i.e. Yes or No, are known as </a:t>
            </a:r>
            <a:r>
              <a:rPr lang="en-GB" sz="2600" i="1" dirty="0">
                <a:solidFill>
                  <a:schemeClr val="bg2">
                    <a:lumMod val="50000"/>
                  </a:schemeClr>
                </a:solidFill>
                <a:cs typeface="Arial" charset="0"/>
              </a:rPr>
              <a:t>dichotomies</a:t>
            </a:r>
            <a:r>
              <a:rPr lang="en-GB" sz="2600" dirty="0">
                <a:cs typeface="Arial" charset="0"/>
              </a:rPr>
              <a:t>.</a:t>
            </a: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Nominal </a:t>
            </a:r>
            <a:r>
              <a:rPr lang="en-GB" sz="4400" b="1" dirty="0" smtClean="0">
                <a:solidFill>
                  <a:schemeClr val="bg2">
                    <a:lumMod val="50000"/>
                  </a:schemeClr>
                </a:solidFill>
                <a:latin typeface="Garamond" panose="02020404030301010803" pitchFamily="18" charset="0"/>
                <a:cs typeface="Arial" charset="0"/>
              </a:rPr>
              <a:t>data</a:t>
            </a:r>
            <a:endParaRPr lang="en-GB" sz="4400" b="1" dirty="0">
              <a:solidFill>
                <a:schemeClr val="bg2">
                  <a:lumMod val="50000"/>
                </a:schemeClr>
              </a:solidFill>
              <a:latin typeface="Garamond" panose="02020404030301010803" pitchFamily="18" charset="0"/>
              <a:cs typeface="Arial" charset="0"/>
            </a:endParaRPr>
          </a:p>
        </p:txBody>
      </p:sp>
    </p:spTree>
    <p:extLst>
      <p:ext uri="{BB962C8B-B14F-4D97-AF65-F5344CB8AC3E}">
        <p14:creationId xmlns:p14="http://schemas.microsoft.com/office/powerpoint/2010/main" val="2983007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3157</Words>
  <Application>Microsoft Office PowerPoint</Application>
  <PresentationFormat>Widescreen</PresentationFormat>
  <Paragraphs>357</Paragraphs>
  <Slides>41</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ＭＳ Ｐゴシック</vt:lpstr>
      <vt:lpstr>ＭＳ Ｐゴシック</vt:lpstr>
      <vt:lpstr>Adobe Arabic</vt:lpstr>
      <vt:lpstr>Arial</vt:lpstr>
      <vt:lpstr>Arial Black</vt:lpstr>
      <vt:lpstr>Calibri</vt:lpstr>
      <vt:lpstr>Calibri Light</vt:lpstr>
      <vt:lpstr>Corbel</vt:lpstr>
      <vt:lpstr>Garamond</vt:lpstr>
      <vt:lpstr>HG Mincho Light J;MS Gothic;HG </vt:lpstr>
      <vt:lpstr>Times New Roman</vt:lpstr>
      <vt:lpstr>Wingdings</vt:lpstr>
      <vt:lpstr>Office Theme</vt:lpstr>
      <vt:lpstr>Business Analytics</vt:lpstr>
      <vt:lpstr>PowerPoint Presentation</vt:lpstr>
      <vt:lpstr>PowerPoint Presentation</vt:lpstr>
      <vt:lpstr>What is Big Data?</vt:lpstr>
      <vt:lpstr>Types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Analytics</vt:lpstr>
      <vt:lpstr>PowerPoint Presentation</vt:lpstr>
      <vt:lpstr>PowerPoint Presentation</vt:lpstr>
      <vt:lpstr>PowerPoint Presentation</vt:lpstr>
      <vt:lpstr>Organizational Transformation</vt:lpstr>
      <vt:lpstr>PowerPoint Presentation</vt:lpstr>
      <vt:lpstr>PowerPoint Presentation</vt:lpstr>
      <vt:lpstr>Conditions that Lead to Analytics-based Organizations</vt:lpstr>
      <vt:lpstr>Complex Systems</vt:lpstr>
      <vt:lpstr>Volume Operations</vt:lpstr>
      <vt:lpstr>The Nature of the Industry: Online Retailers</vt:lpstr>
      <vt:lpstr>The Nature of the Industry</vt:lpstr>
      <vt:lpstr>PowerPoint Presentation</vt:lpstr>
      <vt:lpstr>Visualization</vt:lpstr>
      <vt:lpstr>Visualization: A Definition</vt:lpstr>
      <vt:lpstr>PowerPoint Presentation</vt:lpstr>
      <vt:lpstr>Acquisition  of Insight </vt:lpstr>
      <vt:lpstr>Example: Fraud Detection </vt:lpstr>
      <vt:lpstr>Example: Fraud Detection  continued </vt:lpstr>
      <vt:lpstr>Is Information Visualization Useful? </vt:lpstr>
      <vt:lpstr>PowerPoint Presentation</vt:lpstr>
      <vt:lpstr>Challenger Disaster</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Analytics</dc:title>
  <dc:creator>Owner</dc:creator>
  <cp:lastModifiedBy>Owner</cp:lastModifiedBy>
  <cp:revision>20</cp:revision>
  <dcterms:created xsi:type="dcterms:W3CDTF">2014-07-27T23:34:16Z</dcterms:created>
  <dcterms:modified xsi:type="dcterms:W3CDTF">2014-08-23T01:04:36Z</dcterms:modified>
</cp:coreProperties>
</file>