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59" r:id="rId3"/>
    <p:sldId id="261" r:id="rId4"/>
    <p:sldId id="263" r:id="rId5"/>
    <p:sldId id="265" r:id="rId6"/>
    <p:sldId id="266" r:id="rId7"/>
    <p:sldId id="267" r:id="rId8"/>
    <p:sldId id="268" r:id="rId9"/>
    <p:sldId id="272" r:id="rId10"/>
    <p:sldId id="273" r:id="rId11"/>
    <p:sldId id="274" r:id="rId12"/>
    <p:sldId id="275" r:id="rId13"/>
    <p:sldId id="277" r:id="rId14"/>
    <p:sldId id="278" r:id="rId15"/>
    <p:sldId id="279" r:id="rId16"/>
    <p:sldId id="280" r:id="rId17"/>
    <p:sldId id="281" r:id="rId18"/>
    <p:sldId id="282" r:id="rId19"/>
    <p:sldId id="294" r:id="rId20"/>
    <p:sldId id="295" r:id="rId21"/>
    <p:sldId id="296" r:id="rId22"/>
    <p:sldId id="297" r:id="rId23"/>
    <p:sldId id="298" r:id="rId24"/>
    <p:sldId id="29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785" autoAdjust="0"/>
  </p:normalViewPr>
  <p:slideViewPr>
    <p:cSldViewPr>
      <p:cViewPr varScale="1">
        <p:scale>
          <a:sx n="45" d="100"/>
          <a:sy n="45" d="100"/>
        </p:scale>
        <p:origin x="-210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A47696-EDA8-46F0-87B6-814909F2181D}" type="datetimeFigureOut">
              <a:rPr lang="en-US" smtClean="0"/>
              <a:t>8/23/2013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DADF98-705E-4832-B8C8-8CE0551B9A57}" type="slidenum">
              <a:rPr lang="en-US" smtClean="0"/>
              <a:t>‹#›</a:t>
            </a:fld>
            <a:endParaRPr lang="en-US"/>
          </a:p>
        </p:txBody>
      </p:sp>
    </p:spTree>
    <p:extLst>
      <p:ext uri="{BB962C8B-B14F-4D97-AF65-F5344CB8AC3E}">
        <p14:creationId xmlns:p14="http://schemas.microsoft.com/office/powerpoint/2010/main" val="1941713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ＭＳ Ｐゴシック" pitchFamily="34" charset="-128"/>
              </a:rPr>
              <a:t>Parts of this presentation were first given on February 13, 2012 at the TDWI BI Executive Summit in Las Vegas.  The complete presentation was given as a keynote talk at the Southern Association for Information Systems conference on March 28, 2012 in Atlanta.  Feel free to  use any of these slides in teaching your classes.</a:t>
            </a:r>
          </a:p>
        </p:txBody>
      </p:sp>
      <p:sp>
        <p:nvSpPr>
          <p:cNvPr id="7578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34852" indent="-282635" eaLnBrk="0" hangingPunct="0">
              <a:defRPr>
                <a:solidFill>
                  <a:schemeClr val="tx1"/>
                </a:solidFill>
                <a:latin typeface="Arial" charset="0"/>
                <a:ea typeface="ＭＳ Ｐゴシック" pitchFamily="34" charset="-128"/>
              </a:defRPr>
            </a:lvl2pPr>
            <a:lvl3pPr marL="1130541" indent="-226108" eaLnBrk="0" hangingPunct="0">
              <a:defRPr>
                <a:solidFill>
                  <a:schemeClr val="tx1"/>
                </a:solidFill>
                <a:latin typeface="Arial" charset="0"/>
                <a:ea typeface="ＭＳ Ｐゴシック" pitchFamily="34" charset="-128"/>
              </a:defRPr>
            </a:lvl3pPr>
            <a:lvl4pPr marL="1582758" indent="-226108" eaLnBrk="0" hangingPunct="0">
              <a:defRPr>
                <a:solidFill>
                  <a:schemeClr val="tx1"/>
                </a:solidFill>
                <a:latin typeface="Arial" charset="0"/>
                <a:ea typeface="ＭＳ Ｐゴシック" pitchFamily="34" charset="-128"/>
              </a:defRPr>
            </a:lvl4pPr>
            <a:lvl5pPr marL="2034974" indent="-226108" eaLnBrk="0" hangingPunct="0">
              <a:defRPr>
                <a:solidFill>
                  <a:schemeClr val="tx1"/>
                </a:solidFill>
                <a:latin typeface="Arial" charset="0"/>
                <a:ea typeface="ＭＳ Ｐゴシック" pitchFamily="34" charset="-128"/>
              </a:defRPr>
            </a:lvl5pPr>
            <a:lvl6pPr marL="2487191" indent="-226108" eaLnBrk="0" fontAlgn="base" hangingPunct="0">
              <a:spcBef>
                <a:spcPct val="0"/>
              </a:spcBef>
              <a:spcAft>
                <a:spcPct val="0"/>
              </a:spcAft>
              <a:defRPr>
                <a:solidFill>
                  <a:schemeClr val="tx1"/>
                </a:solidFill>
                <a:latin typeface="Arial" charset="0"/>
                <a:ea typeface="ＭＳ Ｐゴシック" pitchFamily="34" charset="-128"/>
              </a:defRPr>
            </a:lvl6pPr>
            <a:lvl7pPr marL="2939407" indent="-226108" eaLnBrk="0" fontAlgn="base" hangingPunct="0">
              <a:spcBef>
                <a:spcPct val="0"/>
              </a:spcBef>
              <a:spcAft>
                <a:spcPct val="0"/>
              </a:spcAft>
              <a:defRPr>
                <a:solidFill>
                  <a:schemeClr val="tx1"/>
                </a:solidFill>
                <a:latin typeface="Arial" charset="0"/>
                <a:ea typeface="ＭＳ Ｐゴシック" pitchFamily="34" charset="-128"/>
              </a:defRPr>
            </a:lvl7pPr>
            <a:lvl8pPr marL="3391624" indent="-226108" eaLnBrk="0" fontAlgn="base" hangingPunct="0">
              <a:spcBef>
                <a:spcPct val="0"/>
              </a:spcBef>
              <a:spcAft>
                <a:spcPct val="0"/>
              </a:spcAft>
              <a:defRPr>
                <a:solidFill>
                  <a:schemeClr val="tx1"/>
                </a:solidFill>
                <a:latin typeface="Arial" charset="0"/>
                <a:ea typeface="ＭＳ Ｐゴシック" pitchFamily="34" charset="-128"/>
              </a:defRPr>
            </a:lvl8pPr>
            <a:lvl9pPr marL="3843840" indent="-22610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fld id="{9EC25BE6-3C6A-4229-9C4E-13C893C9861F}" type="slidenum">
              <a:rPr lang="en-US" smtClean="0"/>
              <a:pPr eaLnBrk="1" hangingPunct="1">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ＭＳ Ｐゴシック" pitchFamily="34" charset="-128"/>
              </a:rPr>
              <a:t>In some industries, the use of advanced analytics has moved beyond a “nice to have” to being a requirement.  </a:t>
            </a:r>
          </a:p>
        </p:txBody>
      </p:sp>
      <p:sp>
        <p:nvSpPr>
          <p:cNvPr id="9216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34852" indent="-282635" eaLnBrk="0" hangingPunct="0">
              <a:defRPr>
                <a:solidFill>
                  <a:schemeClr val="tx1"/>
                </a:solidFill>
                <a:latin typeface="Arial" charset="0"/>
                <a:ea typeface="ＭＳ Ｐゴシック" pitchFamily="34" charset="-128"/>
              </a:defRPr>
            </a:lvl2pPr>
            <a:lvl3pPr marL="1130541" indent="-226108" eaLnBrk="0" hangingPunct="0">
              <a:defRPr>
                <a:solidFill>
                  <a:schemeClr val="tx1"/>
                </a:solidFill>
                <a:latin typeface="Arial" charset="0"/>
                <a:ea typeface="ＭＳ Ｐゴシック" pitchFamily="34" charset="-128"/>
              </a:defRPr>
            </a:lvl3pPr>
            <a:lvl4pPr marL="1582758" indent="-226108" eaLnBrk="0" hangingPunct="0">
              <a:defRPr>
                <a:solidFill>
                  <a:schemeClr val="tx1"/>
                </a:solidFill>
                <a:latin typeface="Arial" charset="0"/>
                <a:ea typeface="ＭＳ Ｐゴシック" pitchFamily="34" charset="-128"/>
              </a:defRPr>
            </a:lvl4pPr>
            <a:lvl5pPr marL="2034974" indent="-226108" eaLnBrk="0" hangingPunct="0">
              <a:defRPr>
                <a:solidFill>
                  <a:schemeClr val="tx1"/>
                </a:solidFill>
                <a:latin typeface="Arial" charset="0"/>
                <a:ea typeface="ＭＳ Ｐゴシック" pitchFamily="34" charset="-128"/>
              </a:defRPr>
            </a:lvl5pPr>
            <a:lvl6pPr marL="2487191" indent="-226108" eaLnBrk="0" fontAlgn="base" hangingPunct="0">
              <a:spcBef>
                <a:spcPct val="0"/>
              </a:spcBef>
              <a:spcAft>
                <a:spcPct val="0"/>
              </a:spcAft>
              <a:defRPr>
                <a:solidFill>
                  <a:schemeClr val="tx1"/>
                </a:solidFill>
                <a:latin typeface="Arial" charset="0"/>
                <a:ea typeface="ＭＳ Ｐゴシック" pitchFamily="34" charset="-128"/>
              </a:defRPr>
            </a:lvl6pPr>
            <a:lvl7pPr marL="2939407" indent="-226108" eaLnBrk="0" fontAlgn="base" hangingPunct="0">
              <a:spcBef>
                <a:spcPct val="0"/>
              </a:spcBef>
              <a:spcAft>
                <a:spcPct val="0"/>
              </a:spcAft>
              <a:defRPr>
                <a:solidFill>
                  <a:schemeClr val="tx1"/>
                </a:solidFill>
                <a:latin typeface="Arial" charset="0"/>
                <a:ea typeface="ＭＳ Ｐゴシック" pitchFamily="34" charset="-128"/>
              </a:defRPr>
            </a:lvl7pPr>
            <a:lvl8pPr marL="3391624" indent="-226108" eaLnBrk="0" fontAlgn="base" hangingPunct="0">
              <a:spcBef>
                <a:spcPct val="0"/>
              </a:spcBef>
              <a:spcAft>
                <a:spcPct val="0"/>
              </a:spcAft>
              <a:defRPr>
                <a:solidFill>
                  <a:schemeClr val="tx1"/>
                </a:solidFill>
                <a:latin typeface="Arial" charset="0"/>
                <a:ea typeface="ＭＳ Ｐゴシック" pitchFamily="34" charset="-128"/>
              </a:defRPr>
            </a:lvl8pPr>
            <a:lvl9pPr marL="3843840" indent="-22610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fld id="{AED3988F-6EAC-482E-BB0F-B639FE1A6D3F}" type="slidenum">
              <a:rPr lang="en-US" smtClean="0"/>
              <a:pPr eaLnBrk="1" hangingPunct="1">
                <a:defRPr/>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ea typeface="ＭＳ Ｐゴシック" pitchFamily="34" charset="-128"/>
              </a:rPr>
              <a:t>The relationship between the use of data and analytics in decision making and a variety of organizational performance measures is described in a 2011 study by </a:t>
            </a:r>
            <a:r>
              <a:rPr lang="en-US" dirty="0" err="1" smtClean="0">
                <a:ea typeface="ＭＳ Ｐゴシック" pitchFamily="34" charset="-128"/>
              </a:rPr>
              <a:t>Brynjolfsson</a:t>
            </a:r>
            <a:r>
              <a:rPr lang="en-US" dirty="0" smtClean="0">
                <a:ea typeface="ＭＳ Ｐゴシック" pitchFamily="34" charset="-128"/>
              </a:rPr>
              <a:t>, </a:t>
            </a:r>
            <a:r>
              <a:rPr lang="en-US" dirty="0" err="1" smtClean="0">
                <a:ea typeface="ＭＳ Ｐゴシック" pitchFamily="34" charset="-128"/>
              </a:rPr>
              <a:t>Hitt</a:t>
            </a:r>
            <a:r>
              <a:rPr lang="en-US" dirty="0" smtClean="0">
                <a:ea typeface="ＭＳ Ｐゴシック" pitchFamily="34" charset="-128"/>
              </a:rPr>
              <a:t>, and Kim in the </a:t>
            </a:r>
            <a:r>
              <a:rPr lang="en-US" i="1" dirty="0" smtClean="0">
                <a:ea typeface="ＭＳ Ｐゴシック" pitchFamily="34" charset="-128"/>
              </a:rPr>
              <a:t>Social Science Research Network (SSRN).</a:t>
            </a:r>
            <a:endParaRPr lang="en-US" dirty="0" smtClean="0">
              <a:ea typeface="ＭＳ Ｐゴシック" pitchFamily="34" charset="-128"/>
            </a:endParaRPr>
          </a:p>
          <a:p>
            <a:endParaRPr lang="en-US" dirty="0" smtClean="0">
              <a:ea typeface="ＭＳ Ｐゴシック" pitchFamily="34" charset="-128"/>
            </a:endParaRPr>
          </a:p>
          <a:p>
            <a:r>
              <a:rPr lang="en-US" dirty="0" smtClean="0">
                <a:ea typeface="ＭＳ Ｐゴシック" pitchFamily="34" charset="-128"/>
              </a:rPr>
              <a:t>Also, A 2010 IBM/</a:t>
            </a:r>
            <a:r>
              <a:rPr lang="en-US" i="1" dirty="0" smtClean="0">
                <a:ea typeface="ＭＳ Ｐゴシック" pitchFamily="34" charset="-128"/>
              </a:rPr>
              <a:t>MIT Sloan Management Review </a:t>
            </a:r>
            <a:r>
              <a:rPr lang="en-US" dirty="0" smtClean="0">
                <a:ea typeface="ＭＳ Ｐゴシック" pitchFamily="34" charset="-128"/>
              </a:rPr>
              <a:t>research study found that top performing companies in their industry are much more likely to use analytics rather than intuition across the widest range of possible decisions. </a:t>
            </a:r>
          </a:p>
          <a:p>
            <a:endParaRPr lang="en-US" dirty="0" smtClean="0">
              <a:ea typeface="ＭＳ Ｐゴシック" pitchFamily="34" charset="-128"/>
            </a:endParaRPr>
          </a:p>
          <a:p>
            <a:r>
              <a:rPr lang="en-US" dirty="0" smtClean="0">
                <a:ea typeface="ＭＳ Ｐゴシック" pitchFamily="34" charset="-128"/>
              </a:rPr>
              <a:t>A 2011 TDWI report on Big Data Analytics found that 85% of respondents indicated that their firms would be using advanced analytics within three years.</a:t>
            </a:r>
          </a:p>
          <a:p>
            <a:endParaRPr lang="en-US" dirty="0" smtClean="0">
              <a:ea typeface="ＭＳ Ｐゴシック" pitchFamily="34" charset="-128"/>
            </a:endParaRPr>
          </a:p>
          <a:p>
            <a:r>
              <a:rPr lang="en-US" dirty="0" smtClean="0">
                <a:ea typeface="ＭＳ Ｐゴシック" pitchFamily="34" charset="-128"/>
              </a:rPr>
              <a:t>A 2011 IDC study found that analytics is one of the top two IT priorities for this year.</a:t>
            </a:r>
          </a:p>
        </p:txBody>
      </p:sp>
      <p:sp>
        <p:nvSpPr>
          <p:cNvPr id="931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34852" indent="-282635" eaLnBrk="0" hangingPunct="0">
              <a:defRPr>
                <a:solidFill>
                  <a:schemeClr val="tx1"/>
                </a:solidFill>
                <a:latin typeface="Arial" charset="0"/>
                <a:ea typeface="ＭＳ Ｐゴシック" pitchFamily="34" charset="-128"/>
              </a:defRPr>
            </a:lvl2pPr>
            <a:lvl3pPr marL="1130541" indent="-226108" eaLnBrk="0" hangingPunct="0">
              <a:defRPr>
                <a:solidFill>
                  <a:schemeClr val="tx1"/>
                </a:solidFill>
                <a:latin typeface="Arial" charset="0"/>
                <a:ea typeface="ＭＳ Ｐゴシック" pitchFamily="34" charset="-128"/>
              </a:defRPr>
            </a:lvl3pPr>
            <a:lvl4pPr marL="1582758" indent="-226108" eaLnBrk="0" hangingPunct="0">
              <a:defRPr>
                <a:solidFill>
                  <a:schemeClr val="tx1"/>
                </a:solidFill>
                <a:latin typeface="Arial" charset="0"/>
                <a:ea typeface="ＭＳ Ｐゴシック" pitchFamily="34" charset="-128"/>
              </a:defRPr>
            </a:lvl4pPr>
            <a:lvl5pPr marL="2034974" indent="-226108" eaLnBrk="0" hangingPunct="0">
              <a:defRPr>
                <a:solidFill>
                  <a:schemeClr val="tx1"/>
                </a:solidFill>
                <a:latin typeface="Arial" charset="0"/>
                <a:ea typeface="ＭＳ Ｐゴシック" pitchFamily="34" charset="-128"/>
              </a:defRPr>
            </a:lvl5pPr>
            <a:lvl6pPr marL="2487191" indent="-226108" eaLnBrk="0" fontAlgn="base" hangingPunct="0">
              <a:spcBef>
                <a:spcPct val="0"/>
              </a:spcBef>
              <a:spcAft>
                <a:spcPct val="0"/>
              </a:spcAft>
              <a:defRPr>
                <a:solidFill>
                  <a:schemeClr val="tx1"/>
                </a:solidFill>
                <a:latin typeface="Arial" charset="0"/>
                <a:ea typeface="ＭＳ Ｐゴシック" pitchFamily="34" charset="-128"/>
              </a:defRPr>
            </a:lvl6pPr>
            <a:lvl7pPr marL="2939407" indent="-226108" eaLnBrk="0" fontAlgn="base" hangingPunct="0">
              <a:spcBef>
                <a:spcPct val="0"/>
              </a:spcBef>
              <a:spcAft>
                <a:spcPct val="0"/>
              </a:spcAft>
              <a:defRPr>
                <a:solidFill>
                  <a:schemeClr val="tx1"/>
                </a:solidFill>
                <a:latin typeface="Arial" charset="0"/>
                <a:ea typeface="ＭＳ Ｐゴシック" pitchFamily="34" charset="-128"/>
              </a:defRPr>
            </a:lvl7pPr>
            <a:lvl8pPr marL="3391624" indent="-226108" eaLnBrk="0" fontAlgn="base" hangingPunct="0">
              <a:spcBef>
                <a:spcPct val="0"/>
              </a:spcBef>
              <a:spcAft>
                <a:spcPct val="0"/>
              </a:spcAft>
              <a:defRPr>
                <a:solidFill>
                  <a:schemeClr val="tx1"/>
                </a:solidFill>
                <a:latin typeface="Arial" charset="0"/>
                <a:ea typeface="ＭＳ Ｐゴシック" pitchFamily="34" charset="-128"/>
              </a:defRPr>
            </a:lvl8pPr>
            <a:lvl9pPr marL="3843840" indent="-22610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fld id="{76428F6F-F12C-4AB5-BD38-FECCEDF72073}" type="slidenum">
              <a:rPr lang="en-US" smtClean="0"/>
              <a:pPr eaLnBrk="1" hangingPunct="1">
                <a:defRPr/>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ea typeface="ＭＳ Ｐゴシック" pitchFamily="34" charset="-128"/>
              </a:rPr>
              <a:t>There are several reasons that some companies are heavily committed to analytics – the nature of the industry in which they compete, an opportunity, or a critical business problem.</a:t>
            </a:r>
          </a:p>
          <a:p>
            <a:endParaRPr lang="en-US" dirty="0" smtClean="0">
              <a:ea typeface="ＭＳ Ｐゴシック" pitchFamily="34" charset="-128"/>
            </a:endParaRPr>
          </a:p>
          <a:p>
            <a:r>
              <a:rPr lang="en-US" dirty="0" smtClean="0">
                <a:ea typeface="ＭＳ Ｐゴシック" pitchFamily="34" charset="-128"/>
              </a:rPr>
              <a:t>Tom Davenport in his books, </a:t>
            </a:r>
            <a:r>
              <a:rPr lang="en-US" i="1" dirty="0" smtClean="0">
                <a:ea typeface="ＭＳ Ｐゴシック" pitchFamily="34" charset="-128"/>
              </a:rPr>
              <a:t>Competing on Analytics </a:t>
            </a:r>
            <a:r>
              <a:rPr lang="en-US" dirty="0" smtClean="0">
                <a:ea typeface="ＭＳ Ｐゴシック" pitchFamily="34" charset="-128"/>
              </a:rPr>
              <a:t>(with Jeanne G. Harris) and </a:t>
            </a:r>
            <a:r>
              <a:rPr lang="en-US" i="1" dirty="0" smtClean="0">
                <a:ea typeface="ＭＳ Ｐゴシック" pitchFamily="34" charset="-128"/>
              </a:rPr>
              <a:t>Analytics at Work </a:t>
            </a:r>
            <a:r>
              <a:rPr lang="en-US" dirty="0" smtClean="0">
                <a:ea typeface="ＭＳ Ｐゴシック" pitchFamily="34" charset="-128"/>
              </a:rPr>
              <a:t>(with Jeanne G. Harris and Robert Morison), has shown how a variety of companies are benefiting from analytics.</a:t>
            </a:r>
          </a:p>
        </p:txBody>
      </p:sp>
      <p:sp>
        <p:nvSpPr>
          <p:cNvPr id="9421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34852" indent="-282635" eaLnBrk="0" hangingPunct="0">
              <a:defRPr>
                <a:solidFill>
                  <a:schemeClr val="tx1"/>
                </a:solidFill>
                <a:latin typeface="Arial" charset="0"/>
                <a:ea typeface="ＭＳ Ｐゴシック" pitchFamily="34" charset="-128"/>
              </a:defRPr>
            </a:lvl2pPr>
            <a:lvl3pPr marL="1130541" indent="-226108" eaLnBrk="0" hangingPunct="0">
              <a:defRPr>
                <a:solidFill>
                  <a:schemeClr val="tx1"/>
                </a:solidFill>
                <a:latin typeface="Arial" charset="0"/>
                <a:ea typeface="ＭＳ Ｐゴシック" pitchFamily="34" charset="-128"/>
              </a:defRPr>
            </a:lvl3pPr>
            <a:lvl4pPr marL="1582758" indent="-226108" eaLnBrk="0" hangingPunct="0">
              <a:defRPr>
                <a:solidFill>
                  <a:schemeClr val="tx1"/>
                </a:solidFill>
                <a:latin typeface="Arial" charset="0"/>
                <a:ea typeface="ＭＳ Ｐゴシック" pitchFamily="34" charset="-128"/>
              </a:defRPr>
            </a:lvl4pPr>
            <a:lvl5pPr marL="2034974" indent="-226108" eaLnBrk="0" hangingPunct="0">
              <a:defRPr>
                <a:solidFill>
                  <a:schemeClr val="tx1"/>
                </a:solidFill>
                <a:latin typeface="Arial" charset="0"/>
                <a:ea typeface="ＭＳ Ｐゴシック" pitchFamily="34" charset="-128"/>
              </a:defRPr>
            </a:lvl5pPr>
            <a:lvl6pPr marL="2487191" indent="-226108" eaLnBrk="0" fontAlgn="base" hangingPunct="0">
              <a:spcBef>
                <a:spcPct val="0"/>
              </a:spcBef>
              <a:spcAft>
                <a:spcPct val="0"/>
              </a:spcAft>
              <a:defRPr>
                <a:solidFill>
                  <a:schemeClr val="tx1"/>
                </a:solidFill>
                <a:latin typeface="Arial" charset="0"/>
                <a:ea typeface="ＭＳ Ｐゴシック" pitchFamily="34" charset="-128"/>
              </a:defRPr>
            </a:lvl6pPr>
            <a:lvl7pPr marL="2939407" indent="-226108" eaLnBrk="0" fontAlgn="base" hangingPunct="0">
              <a:spcBef>
                <a:spcPct val="0"/>
              </a:spcBef>
              <a:spcAft>
                <a:spcPct val="0"/>
              </a:spcAft>
              <a:defRPr>
                <a:solidFill>
                  <a:schemeClr val="tx1"/>
                </a:solidFill>
                <a:latin typeface="Arial" charset="0"/>
                <a:ea typeface="ＭＳ Ｐゴシック" pitchFamily="34" charset="-128"/>
              </a:defRPr>
            </a:lvl7pPr>
            <a:lvl8pPr marL="3391624" indent="-226108" eaLnBrk="0" fontAlgn="base" hangingPunct="0">
              <a:spcBef>
                <a:spcPct val="0"/>
              </a:spcBef>
              <a:spcAft>
                <a:spcPct val="0"/>
              </a:spcAft>
              <a:defRPr>
                <a:solidFill>
                  <a:schemeClr val="tx1"/>
                </a:solidFill>
                <a:latin typeface="Arial" charset="0"/>
                <a:ea typeface="ＭＳ Ｐゴシック" pitchFamily="34" charset="-128"/>
              </a:defRPr>
            </a:lvl8pPr>
            <a:lvl9pPr marL="3843840" indent="-22610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fld id="{1CE40174-4EF1-4E81-B7FF-94429DA2D120}" type="slidenum">
              <a:rPr lang="en-US" smtClean="0"/>
              <a:pPr eaLnBrk="1" hangingPunct="1">
                <a:defRPr/>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ＭＳ Ｐゴシック" pitchFamily="34" charset="-128"/>
              </a:rPr>
              <a:t>Companies that operate complex systems use analytics, but they are less reliant of analytics to achieve competitive advantage.</a:t>
            </a:r>
          </a:p>
        </p:txBody>
      </p:sp>
      <p:sp>
        <p:nvSpPr>
          <p:cNvPr id="9626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34852" indent="-282635" eaLnBrk="0" hangingPunct="0">
              <a:defRPr>
                <a:solidFill>
                  <a:schemeClr val="tx1"/>
                </a:solidFill>
                <a:latin typeface="Arial" charset="0"/>
                <a:ea typeface="ＭＳ Ｐゴシック" pitchFamily="34" charset="-128"/>
              </a:defRPr>
            </a:lvl2pPr>
            <a:lvl3pPr marL="1130541" indent="-226108" eaLnBrk="0" hangingPunct="0">
              <a:defRPr>
                <a:solidFill>
                  <a:schemeClr val="tx1"/>
                </a:solidFill>
                <a:latin typeface="Arial" charset="0"/>
                <a:ea typeface="ＭＳ Ｐゴシック" pitchFamily="34" charset="-128"/>
              </a:defRPr>
            </a:lvl3pPr>
            <a:lvl4pPr marL="1582758" indent="-226108" eaLnBrk="0" hangingPunct="0">
              <a:defRPr>
                <a:solidFill>
                  <a:schemeClr val="tx1"/>
                </a:solidFill>
                <a:latin typeface="Arial" charset="0"/>
                <a:ea typeface="ＭＳ Ｐゴシック" pitchFamily="34" charset="-128"/>
              </a:defRPr>
            </a:lvl4pPr>
            <a:lvl5pPr marL="2034974" indent="-226108" eaLnBrk="0" hangingPunct="0">
              <a:defRPr>
                <a:solidFill>
                  <a:schemeClr val="tx1"/>
                </a:solidFill>
                <a:latin typeface="Arial" charset="0"/>
                <a:ea typeface="ＭＳ Ｐゴシック" pitchFamily="34" charset="-128"/>
              </a:defRPr>
            </a:lvl5pPr>
            <a:lvl6pPr marL="2487191" indent="-226108" eaLnBrk="0" fontAlgn="base" hangingPunct="0">
              <a:spcBef>
                <a:spcPct val="0"/>
              </a:spcBef>
              <a:spcAft>
                <a:spcPct val="0"/>
              </a:spcAft>
              <a:defRPr>
                <a:solidFill>
                  <a:schemeClr val="tx1"/>
                </a:solidFill>
                <a:latin typeface="Arial" charset="0"/>
                <a:ea typeface="ＭＳ Ｐゴシック" pitchFamily="34" charset="-128"/>
              </a:defRPr>
            </a:lvl6pPr>
            <a:lvl7pPr marL="2939407" indent="-226108" eaLnBrk="0" fontAlgn="base" hangingPunct="0">
              <a:spcBef>
                <a:spcPct val="0"/>
              </a:spcBef>
              <a:spcAft>
                <a:spcPct val="0"/>
              </a:spcAft>
              <a:defRPr>
                <a:solidFill>
                  <a:schemeClr val="tx1"/>
                </a:solidFill>
                <a:latin typeface="Arial" charset="0"/>
                <a:ea typeface="ＭＳ Ｐゴシック" pitchFamily="34" charset="-128"/>
              </a:defRPr>
            </a:lvl7pPr>
            <a:lvl8pPr marL="3391624" indent="-226108" eaLnBrk="0" fontAlgn="base" hangingPunct="0">
              <a:spcBef>
                <a:spcPct val="0"/>
              </a:spcBef>
              <a:spcAft>
                <a:spcPct val="0"/>
              </a:spcAft>
              <a:defRPr>
                <a:solidFill>
                  <a:schemeClr val="tx1"/>
                </a:solidFill>
                <a:latin typeface="Arial" charset="0"/>
                <a:ea typeface="ＭＳ Ｐゴシック" pitchFamily="34" charset="-128"/>
              </a:defRPr>
            </a:lvl8pPr>
            <a:lvl9pPr marL="3843840" indent="-22610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fld id="{97166C22-3D41-4772-8191-EAD613C8EFF1}" type="slidenum">
              <a:rPr lang="en-US" smtClean="0"/>
              <a:pPr eaLnBrk="1" hangingPunct="1">
                <a:defRPr/>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ＭＳ Ｐゴシック" pitchFamily="34" charset="-128"/>
              </a:rPr>
              <a:t>Analytics are critical to high volume companies competing in the marketplace.</a:t>
            </a:r>
          </a:p>
        </p:txBody>
      </p:sp>
      <p:sp>
        <p:nvSpPr>
          <p:cNvPr id="9728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34852" indent="-282635" eaLnBrk="0" hangingPunct="0">
              <a:defRPr>
                <a:solidFill>
                  <a:schemeClr val="tx1"/>
                </a:solidFill>
                <a:latin typeface="Arial" charset="0"/>
                <a:ea typeface="ＭＳ Ｐゴシック" pitchFamily="34" charset="-128"/>
              </a:defRPr>
            </a:lvl2pPr>
            <a:lvl3pPr marL="1130541" indent="-226108" eaLnBrk="0" hangingPunct="0">
              <a:defRPr>
                <a:solidFill>
                  <a:schemeClr val="tx1"/>
                </a:solidFill>
                <a:latin typeface="Arial" charset="0"/>
                <a:ea typeface="ＭＳ Ｐゴシック" pitchFamily="34" charset="-128"/>
              </a:defRPr>
            </a:lvl3pPr>
            <a:lvl4pPr marL="1582758" indent="-226108" eaLnBrk="0" hangingPunct="0">
              <a:defRPr>
                <a:solidFill>
                  <a:schemeClr val="tx1"/>
                </a:solidFill>
                <a:latin typeface="Arial" charset="0"/>
                <a:ea typeface="ＭＳ Ｐゴシック" pitchFamily="34" charset="-128"/>
              </a:defRPr>
            </a:lvl4pPr>
            <a:lvl5pPr marL="2034974" indent="-226108" eaLnBrk="0" hangingPunct="0">
              <a:defRPr>
                <a:solidFill>
                  <a:schemeClr val="tx1"/>
                </a:solidFill>
                <a:latin typeface="Arial" charset="0"/>
                <a:ea typeface="ＭＳ Ｐゴシック" pitchFamily="34" charset="-128"/>
              </a:defRPr>
            </a:lvl5pPr>
            <a:lvl6pPr marL="2487191" indent="-226108" eaLnBrk="0" fontAlgn="base" hangingPunct="0">
              <a:spcBef>
                <a:spcPct val="0"/>
              </a:spcBef>
              <a:spcAft>
                <a:spcPct val="0"/>
              </a:spcAft>
              <a:defRPr>
                <a:solidFill>
                  <a:schemeClr val="tx1"/>
                </a:solidFill>
                <a:latin typeface="Arial" charset="0"/>
                <a:ea typeface="ＭＳ Ｐゴシック" pitchFamily="34" charset="-128"/>
              </a:defRPr>
            </a:lvl6pPr>
            <a:lvl7pPr marL="2939407" indent="-226108" eaLnBrk="0" fontAlgn="base" hangingPunct="0">
              <a:spcBef>
                <a:spcPct val="0"/>
              </a:spcBef>
              <a:spcAft>
                <a:spcPct val="0"/>
              </a:spcAft>
              <a:defRPr>
                <a:solidFill>
                  <a:schemeClr val="tx1"/>
                </a:solidFill>
                <a:latin typeface="Arial" charset="0"/>
                <a:ea typeface="ＭＳ Ｐゴシック" pitchFamily="34" charset="-128"/>
              </a:defRPr>
            </a:lvl7pPr>
            <a:lvl8pPr marL="3391624" indent="-226108" eaLnBrk="0" fontAlgn="base" hangingPunct="0">
              <a:spcBef>
                <a:spcPct val="0"/>
              </a:spcBef>
              <a:spcAft>
                <a:spcPct val="0"/>
              </a:spcAft>
              <a:defRPr>
                <a:solidFill>
                  <a:schemeClr val="tx1"/>
                </a:solidFill>
                <a:latin typeface="Arial" charset="0"/>
                <a:ea typeface="ＭＳ Ｐゴシック" pitchFamily="34" charset="-128"/>
              </a:defRPr>
            </a:lvl8pPr>
            <a:lvl9pPr marL="3843840" indent="-22610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fld id="{3CA414BD-D63A-4E63-894E-6AFBC84027AE}" type="slidenum">
              <a:rPr lang="en-US" smtClean="0"/>
              <a:pPr eaLnBrk="1" hangingPunct="1">
                <a:defRPr/>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ea typeface="ＭＳ Ｐゴシック" pitchFamily="34" charset="-128"/>
              </a:rPr>
              <a:t>Online retailers like Amazon.com and Overstock.com are great examples of high volume operations who rely on analytics to compete.  As soon as you enter, their sites a cookie is placed on your PC and all clicks are recorded.  Based on your clicks and any search terms, recommendation engines decide what products to display.  After you purchase an item, they have additional information that is used in marketing campaigns. Customer segmentation analysis is used in deciding what promotions to send you.  How profitable you are influences how the customer care center treats you.  A pricing team helps set prices and decides what prices are needed to clear out merchandise. Forecasting models are used to decide how many items to order for inventory.  Dashboards monitor all aspects of organizational performance.</a:t>
            </a:r>
          </a:p>
        </p:txBody>
      </p:sp>
      <p:sp>
        <p:nvSpPr>
          <p:cNvPr id="9830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34852" indent="-282635" eaLnBrk="0" hangingPunct="0">
              <a:defRPr>
                <a:solidFill>
                  <a:schemeClr val="tx1"/>
                </a:solidFill>
                <a:latin typeface="Arial" charset="0"/>
                <a:ea typeface="ＭＳ Ｐゴシック" pitchFamily="34" charset="-128"/>
              </a:defRPr>
            </a:lvl2pPr>
            <a:lvl3pPr marL="1130541" indent="-226108" eaLnBrk="0" hangingPunct="0">
              <a:defRPr>
                <a:solidFill>
                  <a:schemeClr val="tx1"/>
                </a:solidFill>
                <a:latin typeface="Arial" charset="0"/>
                <a:ea typeface="ＭＳ Ｐゴシック" pitchFamily="34" charset="-128"/>
              </a:defRPr>
            </a:lvl3pPr>
            <a:lvl4pPr marL="1582758" indent="-226108" eaLnBrk="0" hangingPunct="0">
              <a:defRPr>
                <a:solidFill>
                  <a:schemeClr val="tx1"/>
                </a:solidFill>
                <a:latin typeface="Arial" charset="0"/>
                <a:ea typeface="ＭＳ Ｐゴシック" pitchFamily="34" charset="-128"/>
              </a:defRPr>
            </a:lvl4pPr>
            <a:lvl5pPr marL="2034974" indent="-226108" eaLnBrk="0" hangingPunct="0">
              <a:defRPr>
                <a:solidFill>
                  <a:schemeClr val="tx1"/>
                </a:solidFill>
                <a:latin typeface="Arial" charset="0"/>
                <a:ea typeface="ＭＳ Ｐゴシック" pitchFamily="34" charset="-128"/>
              </a:defRPr>
            </a:lvl5pPr>
            <a:lvl6pPr marL="2487191" indent="-226108" eaLnBrk="0" fontAlgn="base" hangingPunct="0">
              <a:spcBef>
                <a:spcPct val="0"/>
              </a:spcBef>
              <a:spcAft>
                <a:spcPct val="0"/>
              </a:spcAft>
              <a:defRPr>
                <a:solidFill>
                  <a:schemeClr val="tx1"/>
                </a:solidFill>
                <a:latin typeface="Arial" charset="0"/>
                <a:ea typeface="ＭＳ Ｐゴシック" pitchFamily="34" charset="-128"/>
              </a:defRPr>
            </a:lvl6pPr>
            <a:lvl7pPr marL="2939407" indent="-226108" eaLnBrk="0" fontAlgn="base" hangingPunct="0">
              <a:spcBef>
                <a:spcPct val="0"/>
              </a:spcBef>
              <a:spcAft>
                <a:spcPct val="0"/>
              </a:spcAft>
              <a:defRPr>
                <a:solidFill>
                  <a:schemeClr val="tx1"/>
                </a:solidFill>
                <a:latin typeface="Arial" charset="0"/>
                <a:ea typeface="ＭＳ Ｐゴシック" pitchFamily="34" charset="-128"/>
              </a:defRPr>
            </a:lvl7pPr>
            <a:lvl8pPr marL="3391624" indent="-226108" eaLnBrk="0" fontAlgn="base" hangingPunct="0">
              <a:spcBef>
                <a:spcPct val="0"/>
              </a:spcBef>
              <a:spcAft>
                <a:spcPct val="0"/>
              </a:spcAft>
              <a:defRPr>
                <a:solidFill>
                  <a:schemeClr val="tx1"/>
                </a:solidFill>
                <a:latin typeface="Arial" charset="0"/>
                <a:ea typeface="ＭＳ Ｐゴシック" pitchFamily="34" charset="-128"/>
              </a:defRPr>
            </a:lvl8pPr>
            <a:lvl9pPr marL="3843840" indent="-22610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fld id="{25C06C32-453D-435F-85C6-4EC859BCD8D1}" type="slidenum">
              <a:rPr lang="en-US" smtClean="0"/>
              <a:pPr eaLnBrk="1" hangingPunct="1">
                <a:defRPr/>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ＭＳ Ｐゴシック" pitchFamily="34" charset="-128"/>
              </a:rPr>
              <a:t>When I interviewed Patrick Byrne and asked him to describe Overstock.com, I expected him to say it was an “online retailer” or perhaps an “information-based company”.  Instead, he said that it is a “business intelligence company”. That is how Overstock.com competes in the marketplace, as does other large online retailers. </a:t>
            </a:r>
          </a:p>
        </p:txBody>
      </p:sp>
      <p:sp>
        <p:nvSpPr>
          <p:cNvPr id="9933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34852" indent="-282635" eaLnBrk="0" hangingPunct="0">
              <a:defRPr>
                <a:solidFill>
                  <a:schemeClr val="tx1"/>
                </a:solidFill>
                <a:latin typeface="Arial" charset="0"/>
                <a:ea typeface="ＭＳ Ｐゴシック" pitchFamily="34" charset="-128"/>
              </a:defRPr>
            </a:lvl2pPr>
            <a:lvl3pPr marL="1130541" indent="-226108" eaLnBrk="0" hangingPunct="0">
              <a:defRPr>
                <a:solidFill>
                  <a:schemeClr val="tx1"/>
                </a:solidFill>
                <a:latin typeface="Arial" charset="0"/>
                <a:ea typeface="ＭＳ Ｐゴシック" pitchFamily="34" charset="-128"/>
              </a:defRPr>
            </a:lvl3pPr>
            <a:lvl4pPr marL="1582758" indent="-226108" eaLnBrk="0" hangingPunct="0">
              <a:defRPr>
                <a:solidFill>
                  <a:schemeClr val="tx1"/>
                </a:solidFill>
                <a:latin typeface="Arial" charset="0"/>
                <a:ea typeface="ＭＳ Ｐゴシック" pitchFamily="34" charset="-128"/>
              </a:defRPr>
            </a:lvl4pPr>
            <a:lvl5pPr marL="2034974" indent="-226108" eaLnBrk="0" hangingPunct="0">
              <a:defRPr>
                <a:solidFill>
                  <a:schemeClr val="tx1"/>
                </a:solidFill>
                <a:latin typeface="Arial" charset="0"/>
                <a:ea typeface="ＭＳ Ｐゴシック" pitchFamily="34" charset="-128"/>
              </a:defRPr>
            </a:lvl5pPr>
            <a:lvl6pPr marL="2487191" indent="-226108" eaLnBrk="0" fontAlgn="base" hangingPunct="0">
              <a:spcBef>
                <a:spcPct val="0"/>
              </a:spcBef>
              <a:spcAft>
                <a:spcPct val="0"/>
              </a:spcAft>
              <a:defRPr>
                <a:solidFill>
                  <a:schemeClr val="tx1"/>
                </a:solidFill>
                <a:latin typeface="Arial" charset="0"/>
                <a:ea typeface="ＭＳ Ｐゴシック" pitchFamily="34" charset="-128"/>
              </a:defRPr>
            </a:lvl6pPr>
            <a:lvl7pPr marL="2939407" indent="-226108" eaLnBrk="0" fontAlgn="base" hangingPunct="0">
              <a:spcBef>
                <a:spcPct val="0"/>
              </a:spcBef>
              <a:spcAft>
                <a:spcPct val="0"/>
              </a:spcAft>
              <a:defRPr>
                <a:solidFill>
                  <a:schemeClr val="tx1"/>
                </a:solidFill>
                <a:latin typeface="Arial" charset="0"/>
                <a:ea typeface="ＭＳ Ｐゴシック" pitchFamily="34" charset="-128"/>
              </a:defRPr>
            </a:lvl7pPr>
            <a:lvl8pPr marL="3391624" indent="-226108" eaLnBrk="0" fontAlgn="base" hangingPunct="0">
              <a:spcBef>
                <a:spcPct val="0"/>
              </a:spcBef>
              <a:spcAft>
                <a:spcPct val="0"/>
              </a:spcAft>
              <a:defRPr>
                <a:solidFill>
                  <a:schemeClr val="tx1"/>
                </a:solidFill>
                <a:latin typeface="Arial" charset="0"/>
                <a:ea typeface="ＭＳ Ｐゴシック" pitchFamily="34" charset="-128"/>
              </a:defRPr>
            </a:lvl8pPr>
            <a:lvl9pPr marL="3843840" indent="-22610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fld id="{58B3F63E-69C3-4015-B10F-12A2F42F19F0}" type="slidenum">
              <a:rPr lang="en-US" smtClean="0"/>
              <a:pPr eaLnBrk="1" hangingPunct="1">
                <a:defRPr/>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ea typeface="ＭＳ Ｐゴシック" pitchFamily="34" charset="-128"/>
              </a:rPr>
              <a:t>Harrah’s was originally the “blue collar” casino where everyone knew your name.  When the gaming laws changed, Harrah’s adopted a new business model that included expansion, creating a brand identity, and the industry’s first loyalty program, Total Rewards. Gary </a:t>
            </a:r>
            <a:r>
              <a:rPr lang="en-US" dirty="0" err="1" smtClean="0">
                <a:ea typeface="ＭＳ Ｐゴシック" pitchFamily="34" charset="-128"/>
              </a:rPr>
              <a:t>Loveman</a:t>
            </a:r>
            <a:r>
              <a:rPr lang="en-US" dirty="0" smtClean="0">
                <a:ea typeface="ＭＳ Ｐゴシック" pitchFamily="34" charset="-128"/>
              </a:rPr>
              <a:t>, a Harvard marketing professor, was brought in to drive this new business strategy. Key to this new model was analytics using an operational store and a data warehouse. It allowed Harrah’s to perform analytics in order to know who its customers are, where they gamble, what games they play, their profitability, and what offers to make to get them to return.</a:t>
            </a:r>
          </a:p>
        </p:txBody>
      </p:sp>
      <p:sp>
        <p:nvSpPr>
          <p:cNvPr id="10035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34852" indent="-282635" eaLnBrk="0" hangingPunct="0">
              <a:defRPr>
                <a:solidFill>
                  <a:schemeClr val="tx1"/>
                </a:solidFill>
                <a:latin typeface="Arial" charset="0"/>
                <a:ea typeface="ＭＳ Ｐゴシック" pitchFamily="34" charset="-128"/>
              </a:defRPr>
            </a:lvl2pPr>
            <a:lvl3pPr marL="1130541" indent="-226108" eaLnBrk="0" hangingPunct="0">
              <a:defRPr>
                <a:solidFill>
                  <a:schemeClr val="tx1"/>
                </a:solidFill>
                <a:latin typeface="Arial" charset="0"/>
                <a:ea typeface="ＭＳ Ｐゴシック" pitchFamily="34" charset="-128"/>
              </a:defRPr>
            </a:lvl3pPr>
            <a:lvl4pPr marL="1582758" indent="-226108" eaLnBrk="0" hangingPunct="0">
              <a:defRPr>
                <a:solidFill>
                  <a:schemeClr val="tx1"/>
                </a:solidFill>
                <a:latin typeface="Arial" charset="0"/>
                <a:ea typeface="ＭＳ Ｐゴシック" pitchFamily="34" charset="-128"/>
              </a:defRPr>
            </a:lvl4pPr>
            <a:lvl5pPr marL="2034974" indent="-226108" eaLnBrk="0" hangingPunct="0">
              <a:defRPr>
                <a:solidFill>
                  <a:schemeClr val="tx1"/>
                </a:solidFill>
                <a:latin typeface="Arial" charset="0"/>
                <a:ea typeface="ＭＳ Ｐゴシック" pitchFamily="34" charset="-128"/>
              </a:defRPr>
            </a:lvl5pPr>
            <a:lvl6pPr marL="2487191" indent="-226108" eaLnBrk="0" fontAlgn="base" hangingPunct="0">
              <a:spcBef>
                <a:spcPct val="0"/>
              </a:spcBef>
              <a:spcAft>
                <a:spcPct val="0"/>
              </a:spcAft>
              <a:defRPr>
                <a:solidFill>
                  <a:schemeClr val="tx1"/>
                </a:solidFill>
                <a:latin typeface="Arial" charset="0"/>
                <a:ea typeface="ＭＳ Ｐゴシック" pitchFamily="34" charset="-128"/>
              </a:defRPr>
            </a:lvl6pPr>
            <a:lvl7pPr marL="2939407" indent="-226108" eaLnBrk="0" fontAlgn="base" hangingPunct="0">
              <a:spcBef>
                <a:spcPct val="0"/>
              </a:spcBef>
              <a:spcAft>
                <a:spcPct val="0"/>
              </a:spcAft>
              <a:defRPr>
                <a:solidFill>
                  <a:schemeClr val="tx1"/>
                </a:solidFill>
                <a:latin typeface="Arial" charset="0"/>
                <a:ea typeface="ＭＳ Ｐゴシック" pitchFamily="34" charset="-128"/>
              </a:defRPr>
            </a:lvl7pPr>
            <a:lvl8pPr marL="3391624" indent="-226108" eaLnBrk="0" fontAlgn="base" hangingPunct="0">
              <a:spcBef>
                <a:spcPct val="0"/>
              </a:spcBef>
              <a:spcAft>
                <a:spcPct val="0"/>
              </a:spcAft>
              <a:defRPr>
                <a:solidFill>
                  <a:schemeClr val="tx1"/>
                </a:solidFill>
                <a:latin typeface="Arial" charset="0"/>
                <a:ea typeface="ＭＳ Ｐゴシック" pitchFamily="34" charset="-128"/>
              </a:defRPr>
            </a:lvl8pPr>
            <a:lvl9pPr marL="3843840" indent="-22610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fld id="{5987E175-1FB8-4EA8-9897-AC70CA20BF21}" type="slidenum">
              <a:rPr lang="en-US" smtClean="0"/>
              <a:pPr eaLnBrk="1" hangingPunct="1">
                <a:defRPr/>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ea typeface="ＭＳ Ｐゴシック" pitchFamily="34" charset="-128"/>
              </a:rPr>
              <a:t>The managers of the Harrah’s properties used to run their casinos as private fiefdoms and decisions were made based on “</a:t>
            </a:r>
            <a:r>
              <a:rPr lang="en-US" dirty="0" err="1" smtClean="0">
                <a:ea typeface="ＭＳ Ｐゴシック" pitchFamily="34" charset="-128"/>
              </a:rPr>
              <a:t>Harrahisms</a:t>
            </a:r>
            <a:r>
              <a:rPr lang="en-US" dirty="0" smtClean="0">
                <a:ea typeface="ＭＳ Ｐゴシック" pitchFamily="34" charset="-128"/>
              </a:rPr>
              <a:t>” – things that were just assumed to be true.  With the new business model, decision making became much more centralized and was based on constant experimentation of what worked best (i.e., fact based decision making).  The success of this approach is seen in Harrah’s now being the largest gaming company in the world.  The “blue collar” casino bought the more upscale Caesars in 2004 and changed its corporate name to Caesars in 2010.  Quite a success story. Many of the people who were successful with Harrah’s original uses of analytics were hired by other casinos and spread the use of analytics throughout the gaming industry.</a:t>
            </a:r>
          </a:p>
        </p:txBody>
      </p:sp>
      <p:sp>
        <p:nvSpPr>
          <p:cNvPr id="10138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34852" indent="-282635" eaLnBrk="0" hangingPunct="0">
              <a:defRPr>
                <a:solidFill>
                  <a:schemeClr val="tx1"/>
                </a:solidFill>
                <a:latin typeface="Arial" charset="0"/>
                <a:ea typeface="ＭＳ Ｐゴシック" pitchFamily="34" charset="-128"/>
              </a:defRPr>
            </a:lvl2pPr>
            <a:lvl3pPr marL="1130541" indent="-226108" eaLnBrk="0" hangingPunct="0">
              <a:defRPr>
                <a:solidFill>
                  <a:schemeClr val="tx1"/>
                </a:solidFill>
                <a:latin typeface="Arial" charset="0"/>
                <a:ea typeface="ＭＳ Ｐゴシック" pitchFamily="34" charset="-128"/>
              </a:defRPr>
            </a:lvl3pPr>
            <a:lvl4pPr marL="1582758" indent="-226108" eaLnBrk="0" hangingPunct="0">
              <a:defRPr>
                <a:solidFill>
                  <a:schemeClr val="tx1"/>
                </a:solidFill>
                <a:latin typeface="Arial" charset="0"/>
                <a:ea typeface="ＭＳ Ｐゴシック" pitchFamily="34" charset="-128"/>
              </a:defRPr>
            </a:lvl4pPr>
            <a:lvl5pPr marL="2034974" indent="-226108" eaLnBrk="0" hangingPunct="0">
              <a:defRPr>
                <a:solidFill>
                  <a:schemeClr val="tx1"/>
                </a:solidFill>
                <a:latin typeface="Arial" charset="0"/>
                <a:ea typeface="ＭＳ Ｐゴシック" pitchFamily="34" charset="-128"/>
              </a:defRPr>
            </a:lvl5pPr>
            <a:lvl6pPr marL="2487191" indent="-226108" eaLnBrk="0" fontAlgn="base" hangingPunct="0">
              <a:spcBef>
                <a:spcPct val="0"/>
              </a:spcBef>
              <a:spcAft>
                <a:spcPct val="0"/>
              </a:spcAft>
              <a:defRPr>
                <a:solidFill>
                  <a:schemeClr val="tx1"/>
                </a:solidFill>
                <a:latin typeface="Arial" charset="0"/>
                <a:ea typeface="ＭＳ Ｐゴシック" pitchFamily="34" charset="-128"/>
              </a:defRPr>
            </a:lvl6pPr>
            <a:lvl7pPr marL="2939407" indent="-226108" eaLnBrk="0" fontAlgn="base" hangingPunct="0">
              <a:spcBef>
                <a:spcPct val="0"/>
              </a:spcBef>
              <a:spcAft>
                <a:spcPct val="0"/>
              </a:spcAft>
              <a:defRPr>
                <a:solidFill>
                  <a:schemeClr val="tx1"/>
                </a:solidFill>
                <a:latin typeface="Arial" charset="0"/>
                <a:ea typeface="ＭＳ Ｐゴシック" pitchFamily="34" charset="-128"/>
              </a:defRPr>
            </a:lvl7pPr>
            <a:lvl8pPr marL="3391624" indent="-226108" eaLnBrk="0" fontAlgn="base" hangingPunct="0">
              <a:spcBef>
                <a:spcPct val="0"/>
              </a:spcBef>
              <a:spcAft>
                <a:spcPct val="0"/>
              </a:spcAft>
              <a:defRPr>
                <a:solidFill>
                  <a:schemeClr val="tx1"/>
                </a:solidFill>
                <a:latin typeface="Arial" charset="0"/>
                <a:ea typeface="ＭＳ Ｐゴシック" pitchFamily="34" charset="-128"/>
              </a:defRPr>
            </a:lvl8pPr>
            <a:lvl9pPr marL="3843840" indent="-22610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fld id="{F7398EF7-F278-411B-A125-39B2AF3C4084}" type="slidenum">
              <a:rPr lang="en-US" smtClean="0"/>
              <a:pPr eaLnBrk="1" hangingPunct="1">
                <a:defRPr/>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ＭＳ Ｐゴシック" pitchFamily="34" charset="-128"/>
              </a:rPr>
              <a:t>Most organizations’ BI environments are designed to support descriptive BI.  As organizations go into predictive analytics and expand the types of data they analyze, it is necessary to add analysis tools and technologies to their analytics’ architecture.  Traditional BI tools and predictive analytics are very synergistic, however. BI tools are very useful in understanding the data and thinking about relationships before using predictive analytics.  Data visualization tools are very useful in helping interpret the output for predictive analytics models.</a:t>
            </a:r>
          </a:p>
          <a:p>
            <a:endParaRPr lang="en-US" smtClean="0">
              <a:ea typeface="ＭＳ Ｐゴシック" pitchFamily="34" charset="-128"/>
            </a:endParaRPr>
          </a:p>
          <a:p>
            <a:r>
              <a:rPr lang="en-US" smtClean="0">
                <a:ea typeface="ＭＳ Ｐゴシック" pitchFamily="34" charset="-128"/>
              </a:rPr>
              <a:t>While you may want to standardize on a single of a few advanced analytics tools, modelers often have preferences for specific tools they are familiar with and are well suited for a specific task. They also like to experiment with new ones, often from the open-source community. It is a balancing act between the benefits of standardization and getting the best tool for the task at hand.</a:t>
            </a:r>
          </a:p>
        </p:txBody>
      </p:sp>
      <p:sp>
        <p:nvSpPr>
          <p:cNvPr id="11366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34852" indent="-282635" eaLnBrk="0" hangingPunct="0">
              <a:defRPr>
                <a:solidFill>
                  <a:schemeClr val="tx1"/>
                </a:solidFill>
                <a:latin typeface="Arial" charset="0"/>
                <a:ea typeface="ＭＳ Ｐゴシック" pitchFamily="34" charset="-128"/>
              </a:defRPr>
            </a:lvl2pPr>
            <a:lvl3pPr marL="1130541" indent="-226108" eaLnBrk="0" hangingPunct="0">
              <a:defRPr>
                <a:solidFill>
                  <a:schemeClr val="tx1"/>
                </a:solidFill>
                <a:latin typeface="Arial" charset="0"/>
                <a:ea typeface="ＭＳ Ｐゴシック" pitchFamily="34" charset="-128"/>
              </a:defRPr>
            </a:lvl3pPr>
            <a:lvl4pPr marL="1582758" indent="-226108" eaLnBrk="0" hangingPunct="0">
              <a:defRPr>
                <a:solidFill>
                  <a:schemeClr val="tx1"/>
                </a:solidFill>
                <a:latin typeface="Arial" charset="0"/>
                <a:ea typeface="ＭＳ Ｐゴシック" pitchFamily="34" charset="-128"/>
              </a:defRPr>
            </a:lvl4pPr>
            <a:lvl5pPr marL="2034974" indent="-226108" eaLnBrk="0" hangingPunct="0">
              <a:defRPr>
                <a:solidFill>
                  <a:schemeClr val="tx1"/>
                </a:solidFill>
                <a:latin typeface="Arial" charset="0"/>
                <a:ea typeface="ＭＳ Ｐゴシック" pitchFamily="34" charset="-128"/>
              </a:defRPr>
            </a:lvl5pPr>
            <a:lvl6pPr marL="2487191" indent="-226108" eaLnBrk="0" fontAlgn="base" hangingPunct="0">
              <a:spcBef>
                <a:spcPct val="0"/>
              </a:spcBef>
              <a:spcAft>
                <a:spcPct val="0"/>
              </a:spcAft>
              <a:defRPr>
                <a:solidFill>
                  <a:schemeClr val="tx1"/>
                </a:solidFill>
                <a:latin typeface="Arial" charset="0"/>
                <a:ea typeface="ＭＳ Ｐゴシック" pitchFamily="34" charset="-128"/>
              </a:defRPr>
            </a:lvl6pPr>
            <a:lvl7pPr marL="2939407" indent="-226108" eaLnBrk="0" fontAlgn="base" hangingPunct="0">
              <a:spcBef>
                <a:spcPct val="0"/>
              </a:spcBef>
              <a:spcAft>
                <a:spcPct val="0"/>
              </a:spcAft>
              <a:defRPr>
                <a:solidFill>
                  <a:schemeClr val="tx1"/>
                </a:solidFill>
                <a:latin typeface="Arial" charset="0"/>
                <a:ea typeface="ＭＳ Ｐゴシック" pitchFamily="34" charset="-128"/>
              </a:defRPr>
            </a:lvl7pPr>
            <a:lvl8pPr marL="3391624" indent="-226108" eaLnBrk="0" fontAlgn="base" hangingPunct="0">
              <a:spcBef>
                <a:spcPct val="0"/>
              </a:spcBef>
              <a:spcAft>
                <a:spcPct val="0"/>
              </a:spcAft>
              <a:defRPr>
                <a:solidFill>
                  <a:schemeClr val="tx1"/>
                </a:solidFill>
                <a:latin typeface="Arial" charset="0"/>
                <a:ea typeface="ＭＳ Ｐゴシック" pitchFamily="34" charset="-128"/>
              </a:defRPr>
            </a:lvl8pPr>
            <a:lvl9pPr marL="3843840" indent="-22610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fld id="{AF5CCD44-470F-44CD-9D22-544C8B25203D}" type="slidenum">
              <a:rPr lang="en-US" smtClean="0"/>
              <a:pPr eaLnBrk="1" hangingPunct="1">
                <a:defRPr/>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34852" indent="-282635" eaLnBrk="0" hangingPunct="0">
              <a:defRPr>
                <a:solidFill>
                  <a:schemeClr val="tx1"/>
                </a:solidFill>
                <a:latin typeface="Arial" charset="0"/>
                <a:ea typeface="ＭＳ Ｐゴシック" pitchFamily="34" charset="-128"/>
              </a:defRPr>
            </a:lvl2pPr>
            <a:lvl3pPr marL="1130541" indent="-226108" eaLnBrk="0" hangingPunct="0">
              <a:defRPr>
                <a:solidFill>
                  <a:schemeClr val="tx1"/>
                </a:solidFill>
                <a:latin typeface="Arial" charset="0"/>
                <a:ea typeface="ＭＳ Ｐゴシック" pitchFamily="34" charset="-128"/>
              </a:defRPr>
            </a:lvl3pPr>
            <a:lvl4pPr marL="1582758" indent="-226108" eaLnBrk="0" hangingPunct="0">
              <a:defRPr>
                <a:solidFill>
                  <a:schemeClr val="tx1"/>
                </a:solidFill>
                <a:latin typeface="Arial" charset="0"/>
                <a:ea typeface="ＭＳ Ｐゴシック" pitchFamily="34" charset="-128"/>
              </a:defRPr>
            </a:lvl4pPr>
            <a:lvl5pPr marL="2034974" indent="-226108" eaLnBrk="0" hangingPunct="0">
              <a:defRPr>
                <a:solidFill>
                  <a:schemeClr val="tx1"/>
                </a:solidFill>
                <a:latin typeface="Arial" charset="0"/>
                <a:ea typeface="ＭＳ Ｐゴシック" pitchFamily="34" charset="-128"/>
              </a:defRPr>
            </a:lvl5pPr>
            <a:lvl6pPr marL="2487191" indent="-226108" eaLnBrk="0" fontAlgn="base" hangingPunct="0">
              <a:spcBef>
                <a:spcPct val="0"/>
              </a:spcBef>
              <a:spcAft>
                <a:spcPct val="0"/>
              </a:spcAft>
              <a:defRPr>
                <a:solidFill>
                  <a:schemeClr val="tx1"/>
                </a:solidFill>
                <a:latin typeface="Arial" charset="0"/>
                <a:ea typeface="ＭＳ Ｐゴシック" pitchFamily="34" charset="-128"/>
              </a:defRPr>
            </a:lvl6pPr>
            <a:lvl7pPr marL="2939407" indent="-226108" eaLnBrk="0" fontAlgn="base" hangingPunct="0">
              <a:spcBef>
                <a:spcPct val="0"/>
              </a:spcBef>
              <a:spcAft>
                <a:spcPct val="0"/>
              </a:spcAft>
              <a:defRPr>
                <a:solidFill>
                  <a:schemeClr val="tx1"/>
                </a:solidFill>
                <a:latin typeface="Arial" charset="0"/>
                <a:ea typeface="ＭＳ Ｐゴシック" pitchFamily="34" charset="-128"/>
              </a:defRPr>
            </a:lvl7pPr>
            <a:lvl8pPr marL="3391624" indent="-226108" eaLnBrk="0" fontAlgn="base" hangingPunct="0">
              <a:spcBef>
                <a:spcPct val="0"/>
              </a:spcBef>
              <a:spcAft>
                <a:spcPct val="0"/>
              </a:spcAft>
              <a:defRPr>
                <a:solidFill>
                  <a:schemeClr val="tx1"/>
                </a:solidFill>
                <a:latin typeface="Arial" charset="0"/>
                <a:ea typeface="ＭＳ Ｐゴシック" pitchFamily="34" charset="-128"/>
              </a:defRPr>
            </a:lvl8pPr>
            <a:lvl9pPr marL="3843840" indent="-22610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fld id="{A5CD5A76-4204-463D-B8E7-0220416EA9B9}" type="slidenum">
              <a:rPr lang="en-US" smtClean="0"/>
              <a:pPr eaLnBrk="1" hangingPunct="1">
                <a:defRPr/>
              </a:pPr>
              <a:t>2</a:t>
            </a:fld>
            <a:endParaRPr lang="en-US" smtClean="0"/>
          </a:p>
        </p:txBody>
      </p:sp>
      <p:sp>
        <p:nvSpPr>
          <p:cNvPr id="77827" name="Rectangle 1026"/>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8" name="Rectangle 1027"/>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dirty="0" smtClean="0">
                <a:ea typeface="ＭＳ Ｐゴシック" pitchFamily="34" charset="-128"/>
              </a:rPr>
              <a:t>An excellent history of DSS is available at DSS resources.  See </a:t>
            </a:r>
            <a:r>
              <a:rPr lang="en-US" dirty="0" smtClean="0">
                <a:solidFill>
                  <a:srgbClr val="000000"/>
                </a:solidFill>
                <a:ea typeface="ＭＳ Ｐゴシック" pitchFamily="34" charset="-128"/>
                <a:cs typeface="Times New Roman" pitchFamily="18" charset="0"/>
              </a:rPr>
              <a:t>Power, D.J., “A Brief History of Decision Support Systems,” DSSResources.com, World Wide Web, URL DSSResources.com/history/dsshistory2.8.html, version 2.8, May 31, 2003.</a:t>
            </a:r>
            <a:endParaRPr lang="en-US" dirty="0" smtClean="0">
              <a:solidFill>
                <a:srgbClr val="000000"/>
              </a:solidFill>
              <a:latin typeface="Arial Unicode MS" pitchFamily="34" charset="-128"/>
              <a:ea typeface="Arial Unicode MS" pitchFamily="34" charset="-128"/>
              <a:cs typeface="Arial Unicode MS" pitchFamily="34" charset="-128"/>
            </a:endParaRPr>
          </a:p>
          <a:p>
            <a:pPr eaLnBrk="1" hangingPunct="1"/>
            <a:endParaRPr lang="en-US" dirty="0" smtClean="0">
              <a:ea typeface="ＭＳ Ｐゴシック" pitchFamily="34" charset="-128"/>
            </a:endParaRPr>
          </a:p>
          <a:p>
            <a:pPr eaLnBrk="1" hangingPunct="1"/>
            <a:r>
              <a:rPr lang="en-US" dirty="0" smtClean="0">
                <a:ea typeface="ＭＳ Ｐゴシック" pitchFamily="34" charset="-128"/>
                <a:cs typeface="Times New Roman" pitchFamily="18" charset="0"/>
              </a:rPr>
              <a:t>In the 1960s, the first computer applications were for scientific purposes and transaction processing.  Reports that summarized the processed transaction data provided some, but very limited, information for decision support.  </a:t>
            </a:r>
          </a:p>
          <a:p>
            <a:pPr eaLnBrk="1" hangingPunct="1"/>
            <a:r>
              <a:rPr lang="en-US" dirty="0" smtClean="0">
                <a:ea typeface="ＭＳ Ｐゴシック" pitchFamily="34" charset="-128"/>
                <a:cs typeface="Times New Roman" pitchFamily="18" charset="0"/>
              </a:rPr>
              <a:t> </a:t>
            </a:r>
          </a:p>
          <a:p>
            <a:pPr eaLnBrk="1" hangingPunct="1"/>
            <a:r>
              <a:rPr lang="en-US" dirty="0" smtClean="0">
                <a:ea typeface="ＭＳ Ｐゴシック" pitchFamily="34" charset="-128"/>
                <a:cs typeface="Times New Roman" pitchFamily="18" charset="0"/>
              </a:rPr>
              <a:t>It was not long, however, before maturing technology, business need, and the vision of the early pioneers led to the first decision support applications.  Much of the early development work was conducted at MIT and Harvard.  Particularly important was Michael S. Scott Morton’s 1967 doctoral dissertation research.  He built, implemented, and tested a system to support planning for laundry equipment.  Later, he published an influential </a:t>
            </a:r>
            <a:r>
              <a:rPr lang="en-US" i="1" dirty="0" smtClean="0">
                <a:ea typeface="ＭＳ Ｐゴシック" pitchFamily="34" charset="-128"/>
                <a:cs typeface="Times New Roman" pitchFamily="18" charset="0"/>
              </a:rPr>
              <a:t>Sloan Management Review </a:t>
            </a:r>
            <a:r>
              <a:rPr lang="en-US" dirty="0" smtClean="0">
                <a:ea typeface="ＭＳ Ｐゴシック" pitchFamily="34" charset="-128"/>
                <a:cs typeface="Times New Roman" pitchFamily="18" charset="0"/>
              </a:rPr>
              <a:t>article and book that helped spread decision support concepts and provided a name for these analytical applications -- </a:t>
            </a:r>
            <a:r>
              <a:rPr lang="en-US" i="1" dirty="0" smtClean="0">
                <a:ea typeface="ＭＳ Ｐゴシック" pitchFamily="34" charset="-128"/>
                <a:cs typeface="Times New Roman" pitchFamily="18" charset="0"/>
              </a:rPr>
              <a:t>management decision systems – </a:t>
            </a:r>
            <a:r>
              <a:rPr lang="en-US" dirty="0" smtClean="0">
                <a:ea typeface="ＭＳ Ｐゴシック" pitchFamily="34" charset="-128"/>
                <a:cs typeface="Times New Roman" pitchFamily="18" charset="0"/>
              </a:rPr>
              <a:t>though this name was soon to be replaced with </a:t>
            </a:r>
            <a:r>
              <a:rPr lang="en-US" i="1" dirty="0" smtClean="0">
                <a:ea typeface="ＭＳ Ｐゴシック" pitchFamily="34" charset="-128"/>
                <a:cs typeface="Times New Roman" pitchFamily="18" charset="0"/>
              </a:rPr>
              <a:t>decision support systems.   </a:t>
            </a:r>
            <a:r>
              <a:rPr lang="en-US" dirty="0" smtClean="0">
                <a:ea typeface="ＭＳ Ｐゴシック" pitchFamily="34" charset="-128"/>
                <a:cs typeface="Times New Roman" pitchFamily="18" charset="0"/>
              </a:rPr>
              <a:t> </a:t>
            </a:r>
          </a:p>
          <a:p>
            <a:pPr eaLnBrk="1" hangingPunct="1"/>
            <a:r>
              <a:rPr lang="en-US" dirty="0" smtClean="0">
                <a:ea typeface="ＭＳ Ｐゴシック" pitchFamily="34" charset="-128"/>
                <a:cs typeface="Times New Roman" pitchFamily="18" charset="0"/>
              </a:rPr>
              <a:t> </a:t>
            </a:r>
          </a:p>
          <a:p>
            <a:pPr eaLnBrk="1" hangingPunct="1"/>
            <a:r>
              <a:rPr lang="en-US" dirty="0" smtClean="0">
                <a:ea typeface="ＭＳ Ｐゴシック" pitchFamily="34" charset="-128"/>
                <a:cs typeface="Times New Roman" pitchFamily="18" charset="0"/>
              </a:rPr>
              <a:t>Throughout the late 1960s and early-to-mid 1970s, a variety of decision support applications were developed and reported.   Many academicians with backgrounds in management science/operations research were attracted to the field because of the practical potential for these new kinds of applications.  </a:t>
            </a:r>
            <a:r>
              <a:rPr lang="en-US" i="1" dirty="0" smtClean="0">
                <a:ea typeface="ＭＳ Ｐゴシック" pitchFamily="34" charset="-128"/>
                <a:cs typeface="Times New Roman" pitchFamily="18" charset="0"/>
              </a:rPr>
              <a:t>Decision support systems </a:t>
            </a:r>
            <a:r>
              <a:rPr lang="en-US" dirty="0" smtClean="0">
                <a:ea typeface="ＭＳ Ｐゴシック" pitchFamily="34" charset="-128"/>
                <a:cs typeface="Times New Roman" pitchFamily="18" charset="0"/>
              </a:rPr>
              <a:t>(DSS) began to be used to describe these applications and the name of the emerging field.  During this time, Ralph Sprague published his initial DSS frameworks articles that were followed by his seminal </a:t>
            </a:r>
            <a:r>
              <a:rPr lang="en-US" i="1" dirty="0" smtClean="0">
                <a:ea typeface="ＭＳ Ｐゴシック" pitchFamily="34" charset="-128"/>
                <a:cs typeface="Times New Roman" pitchFamily="18" charset="0"/>
              </a:rPr>
              <a:t>MIS Quarterly </a:t>
            </a:r>
            <a:r>
              <a:rPr lang="en-US" dirty="0" smtClean="0">
                <a:ea typeface="ＭＳ Ｐゴシック" pitchFamily="34" charset="-128"/>
                <a:cs typeface="Times New Roman" pitchFamily="18" charset="0"/>
              </a:rPr>
              <a:t>article and book.  </a:t>
            </a:r>
          </a:p>
          <a:p>
            <a:pPr eaLnBrk="1" hangingPunct="1"/>
            <a:endParaRPr lang="en-US" dirty="0" smtClean="0">
              <a:ea typeface="ＭＳ Ｐゴシック" pitchFamily="34" charset="-128"/>
              <a:cs typeface="Times New Roman" pitchFamily="18" charset="0"/>
            </a:endParaRPr>
          </a:p>
          <a:p>
            <a:pPr eaLnBrk="1" hangingPunct="1"/>
            <a:r>
              <a:rPr lang="en-US" dirty="0" smtClean="0">
                <a:ea typeface="ＭＳ Ｐゴシック" pitchFamily="34" charset="-128"/>
                <a:cs typeface="Times New Roman" pitchFamily="18" charset="0"/>
              </a:rPr>
              <a:t>Over the next decade, other kinds of decision support applications emerged – executive information systems, online analytical processing, and geographic information systems to mention a few.</a:t>
            </a:r>
          </a:p>
          <a:p>
            <a:pPr eaLnBrk="1" hangingPunct="1"/>
            <a:endParaRPr lang="en-US" dirty="0" smtClean="0">
              <a:ea typeface="ＭＳ Ｐゴシック" pitchFamily="34" charset="-128"/>
              <a:cs typeface="Times New Roman" pitchFamily="18" charset="0"/>
            </a:endParaRPr>
          </a:p>
          <a:p>
            <a:pPr eaLnBrk="1" hangingPunct="1"/>
            <a:r>
              <a:rPr lang="en-US" dirty="0" smtClean="0">
                <a:ea typeface="ＭＳ Ｐゴシック" pitchFamily="34" charset="-128"/>
                <a:cs typeface="Times New Roman" pitchFamily="18" charset="0"/>
              </a:rPr>
              <a:t>A major stumbling block to supporting decision making was the lack of a decision support data infrastructure.  This was addressed with the creation of data marts and warehouses in the 1990s.  Also in the 1990s, dashboards and scorecards appeared, and in some ways (e.g., the providing of performance metrics), replaced EIS.</a:t>
            </a:r>
          </a:p>
          <a:p>
            <a:pPr eaLnBrk="1" hangingPunct="1"/>
            <a:r>
              <a:rPr lang="en-US" dirty="0" smtClean="0">
                <a:ea typeface="ＭＳ Ｐゴシック" pitchFamily="34" charset="-128"/>
                <a:cs typeface="Times New Roman" pitchFamily="18" charset="0"/>
              </a:rPr>
              <a:t> </a:t>
            </a:r>
          </a:p>
          <a:p>
            <a:pPr eaLnBrk="1" hangingPunct="1"/>
            <a:endParaRPr lang="en-US" dirty="0" smtClean="0">
              <a:ea typeface="ＭＳ Ｐゴシック"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ＭＳ Ｐゴシック" pitchFamily="34" charset="-128"/>
              </a:rPr>
              <a:t>While traditional BI vendors claim their tools support data mining/predictive analytics, this is often not true.  Slicing and dicing and data visualization are not data mining.  Data  mining requires tools that incorporate algorithms and processes that are designed specifically to find hidden relationships in data.  SAS and SPSS are two of the traditional leaders in this space. R is a programming language and software environment for statistical computing and graphics and is now the most popular tool used by data miners.  It is also at the core of many open source products. As organizations expand their analytics to include multi-structured data for applications such as sentiment analysis, organizations are adding to their architectures with new advances such as Hadoop/MapReduce.  They also are turning to analytical sandboxes, in-memory analytics, and analytical appliances to provide an analytics environment and power that data scientists need.  It should also be remembered that exploring, preparing, and combining data is often required prior to running a predictive analytics algorithm and the tools should support this requirement.  The ability to score based on the results of predictive modeling is important for many applications, such as customer credit.</a:t>
            </a:r>
          </a:p>
        </p:txBody>
      </p:sp>
      <p:sp>
        <p:nvSpPr>
          <p:cNvPr id="11469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34852" indent="-282635" eaLnBrk="0" hangingPunct="0">
              <a:defRPr>
                <a:solidFill>
                  <a:schemeClr val="tx1"/>
                </a:solidFill>
                <a:latin typeface="Arial" charset="0"/>
                <a:ea typeface="ＭＳ Ｐゴシック" pitchFamily="34" charset="-128"/>
              </a:defRPr>
            </a:lvl2pPr>
            <a:lvl3pPr marL="1130541" indent="-226108" eaLnBrk="0" hangingPunct="0">
              <a:defRPr>
                <a:solidFill>
                  <a:schemeClr val="tx1"/>
                </a:solidFill>
                <a:latin typeface="Arial" charset="0"/>
                <a:ea typeface="ＭＳ Ｐゴシック" pitchFamily="34" charset="-128"/>
              </a:defRPr>
            </a:lvl3pPr>
            <a:lvl4pPr marL="1582758" indent="-226108" eaLnBrk="0" hangingPunct="0">
              <a:defRPr>
                <a:solidFill>
                  <a:schemeClr val="tx1"/>
                </a:solidFill>
                <a:latin typeface="Arial" charset="0"/>
                <a:ea typeface="ＭＳ Ｐゴシック" pitchFamily="34" charset="-128"/>
              </a:defRPr>
            </a:lvl4pPr>
            <a:lvl5pPr marL="2034974" indent="-226108" eaLnBrk="0" hangingPunct="0">
              <a:defRPr>
                <a:solidFill>
                  <a:schemeClr val="tx1"/>
                </a:solidFill>
                <a:latin typeface="Arial" charset="0"/>
                <a:ea typeface="ＭＳ Ｐゴシック" pitchFamily="34" charset="-128"/>
              </a:defRPr>
            </a:lvl5pPr>
            <a:lvl6pPr marL="2487191" indent="-226108" eaLnBrk="0" fontAlgn="base" hangingPunct="0">
              <a:spcBef>
                <a:spcPct val="0"/>
              </a:spcBef>
              <a:spcAft>
                <a:spcPct val="0"/>
              </a:spcAft>
              <a:defRPr>
                <a:solidFill>
                  <a:schemeClr val="tx1"/>
                </a:solidFill>
                <a:latin typeface="Arial" charset="0"/>
                <a:ea typeface="ＭＳ Ｐゴシック" pitchFamily="34" charset="-128"/>
              </a:defRPr>
            </a:lvl6pPr>
            <a:lvl7pPr marL="2939407" indent="-226108" eaLnBrk="0" fontAlgn="base" hangingPunct="0">
              <a:spcBef>
                <a:spcPct val="0"/>
              </a:spcBef>
              <a:spcAft>
                <a:spcPct val="0"/>
              </a:spcAft>
              <a:defRPr>
                <a:solidFill>
                  <a:schemeClr val="tx1"/>
                </a:solidFill>
                <a:latin typeface="Arial" charset="0"/>
                <a:ea typeface="ＭＳ Ｐゴシック" pitchFamily="34" charset="-128"/>
              </a:defRPr>
            </a:lvl7pPr>
            <a:lvl8pPr marL="3391624" indent="-226108" eaLnBrk="0" fontAlgn="base" hangingPunct="0">
              <a:spcBef>
                <a:spcPct val="0"/>
              </a:spcBef>
              <a:spcAft>
                <a:spcPct val="0"/>
              </a:spcAft>
              <a:defRPr>
                <a:solidFill>
                  <a:schemeClr val="tx1"/>
                </a:solidFill>
                <a:latin typeface="Arial" charset="0"/>
                <a:ea typeface="ＭＳ Ｐゴシック" pitchFamily="34" charset="-128"/>
              </a:defRPr>
            </a:lvl8pPr>
            <a:lvl9pPr marL="3843840" indent="-22610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fld id="{54CAF326-1B2E-48EC-B3B8-50D9789641DE}" type="slidenum">
              <a:rPr lang="en-US" smtClean="0"/>
              <a:pPr eaLnBrk="1" hangingPunct="1">
                <a:defRPr/>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ea typeface="ＭＳ Ｐゴシック" pitchFamily="34" charset="-128"/>
              </a:rPr>
              <a:t>The use of advanced analytics will require new skills.  A 2011 Bloomberg BusinessWeek study found that many organizations lack the proper analytical talent.  With proper training some of the existing personnel will be able to accept the challenge, at least for more structured analytics supported by appropriate software.  Most of the large vendors, such as IBM and SAS, offer training  on their products.  For the “rocket science” work, new personnel will often have to be brought in, either through hires or professional services.  This was the case at both Harrah’s and First American.</a:t>
            </a:r>
          </a:p>
          <a:p>
            <a:endParaRPr lang="en-US" dirty="0" smtClean="0">
              <a:ea typeface="ＭＳ Ｐゴシック" pitchFamily="34" charset="-128"/>
            </a:endParaRPr>
          </a:p>
          <a:p>
            <a:r>
              <a:rPr lang="en-US" dirty="0" smtClean="0">
                <a:ea typeface="ＭＳ Ｐゴシック" pitchFamily="34" charset="-128"/>
              </a:rPr>
              <a:t>Another option is to outsource your analytics to providers such as Mu Sigma and Apollo Data Technologies.  Companies that take this approach don’t have to invest time and money in hiring, training, and organizing their own analytic teams. On the other hand, companies may not feel comfortable turning their data to a third party and it can get expensive if there is a lot of analytics work to be done.   </a:t>
            </a:r>
          </a:p>
        </p:txBody>
      </p:sp>
      <p:sp>
        <p:nvSpPr>
          <p:cNvPr id="11571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34852" indent="-282635" eaLnBrk="0" hangingPunct="0">
              <a:defRPr>
                <a:solidFill>
                  <a:schemeClr val="tx1"/>
                </a:solidFill>
                <a:latin typeface="Arial" charset="0"/>
                <a:ea typeface="ＭＳ Ｐゴシック" pitchFamily="34" charset="-128"/>
              </a:defRPr>
            </a:lvl2pPr>
            <a:lvl3pPr marL="1130541" indent="-226108" eaLnBrk="0" hangingPunct="0">
              <a:defRPr>
                <a:solidFill>
                  <a:schemeClr val="tx1"/>
                </a:solidFill>
                <a:latin typeface="Arial" charset="0"/>
                <a:ea typeface="ＭＳ Ｐゴシック" pitchFamily="34" charset="-128"/>
              </a:defRPr>
            </a:lvl3pPr>
            <a:lvl4pPr marL="1582758" indent="-226108" eaLnBrk="0" hangingPunct="0">
              <a:defRPr>
                <a:solidFill>
                  <a:schemeClr val="tx1"/>
                </a:solidFill>
                <a:latin typeface="Arial" charset="0"/>
                <a:ea typeface="ＭＳ Ｐゴシック" pitchFamily="34" charset="-128"/>
              </a:defRPr>
            </a:lvl4pPr>
            <a:lvl5pPr marL="2034974" indent="-226108" eaLnBrk="0" hangingPunct="0">
              <a:defRPr>
                <a:solidFill>
                  <a:schemeClr val="tx1"/>
                </a:solidFill>
                <a:latin typeface="Arial" charset="0"/>
                <a:ea typeface="ＭＳ Ｐゴシック" pitchFamily="34" charset="-128"/>
              </a:defRPr>
            </a:lvl5pPr>
            <a:lvl6pPr marL="2487191" indent="-226108" eaLnBrk="0" fontAlgn="base" hangingPunct="0">
              <a:spcBef>
                <a:spcPct val="0"/>
              </a:spcBef>
              <a:spcAft>
                <a:spcPct val="0"/>
              </a:spcAft>
              <a:defRPr>
                <a:solidFill>
                  <a:schemeClr val="tx1"/>
                </a:solidFill>
                <a:latin typeface="Arial" charset="0"/>
                <a:ea typeface="ＭＳ Ｐゴシック" pitchFamily="34" charset="-128"/>
              </a:defRPr>
            </a:lvl6pPr>
            <a:lvl7pPr marL="2939407" indent="-226108" eaLnBrk="0" fontAlgn="base" hangingPunct="0">
              <a:spcBef>
                <a:spcPct val="0"/>
              </a:spcBef>
              <a:spcAft>
                <a:spcPct val="0"/>
              </a:spcAft>
              <a:defRPr>
                <a:solidFill>
                  <a:schemeClr val="tx1"/>
                </a:solidFill>
                <a:latin typeface="Arial" charset="0"/>
                <a:ea typeface="ＭＳ Ｐゴシック" pitchFamily="34" charset="-128"/>
              </a:defRPr>
            </a:lvl7pPr>
            <a:lvl8pPr marL="3391624" indent="-226108" eaLnBrk="0" fontAlgn="base" hangingPunct="0">
              <a:spcBef>
                <a:spcPct val="0"/>
              </a:spcBef>
              <a:spcAft>
                <a:spcPct val="0"/>
              </a:spcAft>
              <a:defRPr>
                <a:solidFill>
                  <a:schemeClr val="tx1"/>
                </a:solidFill>
                <a:latin typeface="Arial" charset="0"/>
                <a:ea typeface="ＭＳ Ｐゴシック" pitchFamily="34" charset="-128"/>
              </a:defRPr>
            </a:lvl8pPr>
            <a:lvl9pPr marL="3843840" indent="-22610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fld id="{E45A9872-AF76-4035-A512-8BE953A106D9}" type="slidenum">
              <a:rPr lang="en-US" smtClean="0"/>
              <a:pPr eaLnBrk="1" hangingPunct="1">
                <a:defRPr/>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ea typeface="ＭＳ Ｐゴシック" pitchFamily="34" charset="-128"/>
              </a:rPr>
              <a:t>Analytics requires an understanding of what data is available, how to access it, and how to manipulate it.  Data is necessary for first building models and later testing them.  Choosing the right data to include in models is important.  Predictive analytics should not be searching for a diamond in a coal mine. You will get too many spurious findings.  Rather, it is important have some thoughts as to what variables might be related. And once you have findings, domain knowledge is necessary to understand how they can be used. Consider the hoary story of the relationship between beer and diapers in the market basket of young males in convenience stores.  You still have to decide (or experiment to discover) whether it is better to put them together or spread them across the store (in the hope that other things will be bought while walking the isles).  Domain knowledge is important here. And finally, it is necessary to understand the models being used. At a minimum, this requires training in multivariate statistics.</a:t>
            </a:r>
          </a:p>
        </p:txBody>
      </p:sp>
      <p:sp>
        <p:nvSpPr>
          <p:cNvPr id="11674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34852" indent="-282635" eaLnBrk="0" hangingPunct="0">
              <a:defRPr>
                <a:solidFill>
                  <a:schemeClr val="tx1"/>
                </a:solidFill>
                <a:latin typeface="Arial" charset="0"/>
                <a:ea typeface="ＭＳ Ｐゴシック" pitchFamily="34" charset="-128"/>
              </a:defRPr>
            </a:lvl2pPr>
            <a:lvl3pPr marL="1130541" indent="-226108" eaLnBrk="0" hangingPunct="0">
              <a:defRPr>
                <a:solidFill>
                  <a:schemeClr val="tx1"/>
                </a:solidFill>
                <a:latin typeface="Arial" charset="0"/>
                <a:ea typeface="ＭＳ Ｐゴシック" pitchFamily="34" charset="-128"/>
              </a:defRPr>
            </a:lvl3pPr>
            <a:lvl4pPr marL="1582758" indent="-226108" eaLnBrk="0" hangingPunct="0">
              <a:defRPr>
                <a:solidFill>
                  <a:schemeClr val="tx1"/>
                </a:solidFill>
                <a:latin typeface="Arial" charset="0"/>
                <a:ea typeface="ＭＳ Ｐゴシック" pitchFamily="34" charset="-128"/>
              </a:defRPr>
            </a:lvl4pPr>
            <a:lvl5pPr marL="2034974" indent="-226108" eaLnBrk="0" hangingPunct="0">
              <a:defRPr>
                <a:solidFill>
                  <a:schemeClr val="tx1"/>
                </a:solidFill>
                <a:latin typeface="Arial" charset="0"/>
                <a:ea typeface="ＭＳ Ｐゴシック" pitchFamily="34" charset="-128"/>
              </a:defRPr>
            </a:lvl5pPr>
            <a:lvl6pPr marL="2487191" indent="-226108" eaLnBrk="0" fontAlgn="base" hangingPunct="0">
              <a:spcBef>
                <a:spcPct val="0"/>
              </a:spcBef>
              <a:spcAft>
                <a:spcPct val="0"/>
              </a:spcAft>
              <a:defRPr>
                <a:solidFill>
                  <a:schemeClr val="tx1"/>
                </a:solidFill>
                <a:latin typeface="Arial" charset="0"/>
                <a:ea typeface="ＭＳ Ｐゴシック" pitchFamily="34" charset="-128"/>
              </a:defRPr>
            </a:lvl6pPr>
            <a:lvl7pPr marL="2939407" indent="-226108" eaLnBrk="0" fontAlgn="base" hangingPunct="0">
              <a:spcBef>
                <a:spcPct val="0"/>
              </a:spcBef>
              <a:spcAft>
                <a:spcPct val="0"/>
              </a:spcAft>
              <a:defRPr>
                <a:solidFill>
                  <a:schemeClr val="tx1"/>
                </a:solidFill>
                <a:latin typeface="Arial" charset="0"/>
                <a:ea typeface="ＭＳ Ｐゴシック" pitchFamily="34" charset="-128"/>
              </a:defRPr>
            </a:lvl7pPr>
            <a:lvl8pPr marL="3391624" indent="-226108" eaLnBrk="0" fontAlgn="base" hangingPunct="0">
              <a:spcBef>
                <a:spcPct val="0"/>
              </a:spcBef>
              <a:spcAft>
                <a:spcPct val="0"/>
              </a:spcAft>
              <a:defRPr>
                <a:solidFill>
                  <a:schemeClr val="tx1"/>
                </a:solidFill>
                <a:latin typeface="Arial" charset="0"/>
                <a:ea typeface="ＭＳ Ｐゴシック" pitchFamily="34" charset="-128"/>
              </a:defRPr>
            </a:lvl8pPr>
            <a:lvl9pPr marL="3843840" indent="-22610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fld id="{C61C0D39-2112-4E5C-B5A9-EE9212E43FE3}" type="slidenum">
              <a:rPr lang="en-US" smtClean="0"/>
              <a:pPr eaLnBrk="1" hangingPunct="1">
                <a:defRPr/>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ＭＳ Ｐゴシック" pitchFamily="34" charset="-128"/>
              </a:rPr>
              <a:t>Because of the need for predictive analytics, companies want their business analysts to move more into this application area. Vendors have responded to this demand in various ways.  They are providing more user-friendly graphical interfaces and automating the process of building models.  Some products build multiple models using different algorithms and suggest which one is best based on the data.  Training is critical to upgrade the skills of the business analysts. Other vendors are offering predictive analytics using the software as a service model. While these advances help, for the work that requires a deep understanding of statistics, a data scientist is needed.</a:t>
            </a:r>
          </a:p>
          <a:p>
            <a:endParaRPr lang="en-US" smtClean="0">
              <a:ea typeface="ＭＳ Ｐゴシック" pitchFamily="34" charset="-128"/>
            </a:endParaRPr>
          </a:p>
          <a:p>
            <a:r>
              <a:rPr lang="en-US" smtClean="0">
                <a:ea typeface="ＭＳ Ｐゴシック" pitchFamily="34" charset="-128"/>
              </a:rPr>
              <a:t>Big Data and Hadoop/MapReduce will also create a demand for people with specialized skills.</a:t>
            </a:r>
          </a:p>
          <a:p>
            <a:endParaRPr lang="en-US" smtClean="0">
              <a:ea typeface="ＭＳ Ｐゴシック" pitchFamily="34" charset="-128"/>
            </a:endParaRPr>
          </a:p>
        </p:txBody>
      </p:sp>
      <p:sp>
        <p:nvSpPr>
          <p:cNvPr id="11776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34852" indent="-282635" eaLnBrk="0" hangingPunct="0">
              <a:defRPr>
                <a:solidFill>
                  <a:schemeClr val="tx1"/>
                </a:solidFill>
                <a:latin typeface="Arial" charset="0"/>
                <a:ea typeface="ＭＳ Ｐゴシック" pitchFamily="34" charset="-128"/>
              </a:defRPr>
            </a:lvl2pPr>
            <a:lvl3pPr marL="1130541" indent="-226108" eaLnBrk="0" hangingPunct="0">
              <a:defRPr>
                <a:solidFill>
                  <a:schemeClr val="tx1"/>
                </a:solidFill>
                <a:latin typeface="Arial" charset="0"/>
                <a:ea typeface="ＭＳ Ｐゴシック" pitchFamily="34" charset="-128"/>
              </a:defRPr>
            </a:lvl3pPr>
            <a:lvl4pPr marL="1582758" indent="-226108" eaLnBrk="0" hangingPunct="0">
              <a:defRPr>
                <a:solidFill>
                  <a:schemeClr val="tx1"/>
                </a:solidFill>
                <a:latin typeface="Arial" charset="0"/>
                <a:ea typeface="ＭＳ Ｐゴシック" pitchFamily="34" charset="-128"/>
              </a:defRPr>
            </a:lvl4pPr>
            <a:lvl5pPr marL="2034974" indent="-226108" eaLnBrk="0" hangingPunct="0">
              <a:defRPr>
                <a:solidFill>
                  <a:schemeClr val="tx1"/>
                </a:solidFill>
                <a:latin typeface="Arial" charset="0"/>
                <a:ea typeface="ＭＳ Ｐゴシック" pitchFamily="34" charset="-128"/>
              </a:defRPr>
            </a:lvl5pPr>
            <a:lvl6pPr marL="2487191" indent="-226108" eaLnBrk="0" fontAlgn="base" hangingPunct="0">
              <a:spcBef>
                <a:spcPct val="0"/>
              </a:spcBef>
              <a:spcAft>
                <a:spcPct val="0"/>
              </a:spcAft>
              <a:defRPr>
                <a:solidFill>
                  <a:schemeClr val="tx1"/>
                </a:solidFill>
                <a:latin typeface="Arial" charset="0"/>
                <a:ea typeface="ＭＳ Ｐゴシック" pitchFamily="34" charset="-128"/>
              </a:defRPr>
            </a:lvl6pPr>
            <a:lvl7pPr marL="2939407" indent="-226108" eaLnBrk="0" fontAlgn="base" hangingPunct="0">
              <a:spcBef>
                <a:spcPct val="0"/>
              </a:spcBef>
              <a:spcAft>
                <a:spcPct val="0"/>
              </a:spcAft>
              <a:defRPr>
                <a:solidFill>
                  <a:schemeClr val="tx1"/>
                </a:solidFill>
                <a:latin typeface="Arial" charset="0"/>
                <a:ea typeface="ＭＳ Ｐゴシック" pitchFamily="34" charset="-128"/>
              </a:defRPr>
            </a:lvl7pPr>
            <a:lvl8pPr marL="3391624" indent="-226108" eaLnBrk="0" fontAlgn="base" hangingPunct="0">
              <a:spcBef>
                <a:spcPct val="0"/>
              </a:spcBef>
              <a:spcAft>
                <a:spcPct val="0"/>
              </a:spcAft>
              <a:defRPr>
                <a:solidFill>
                  <a:schemeClr val="tx1"/>
                </a:solidFill>
                <a:latin typeface="Arial" charset="0"/>
                <a:ea typeface="ＭＳ Ｐゴシック" pitchFamily="34" charset="-128"/>
              </a:defRPr>
            </a:lvl8pPr>
            <a:lvl9pPr marL="3843840" indent="-22610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fld id="{991A1117-5AA7-45B9-9796-ACD08D65FD60}" type="slidenum">
              <a:rPr lang="en-US" smtClean="0"/>
              <a:pPr eaLnBrk="1" hangingPunct="1">
                <a:defRPr/>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ea typeface="ＭＳ Ｐゴシック" pitchFamily="34" charset="-128"/>
              </a:rPr>
              <a:t>The data scientist title is taking hold, even though it sounds elitist .  Data scientists have advanced training in multivariate statistics, artificial intelligence, machine learning, mathematical programming, and simulation to perform predictive and prescriptive analytics.  They often hold advanced degrees, including PhDs in econometrics, statistics, mathematics, and management science. You don’t need a lot of them, but for some of the really advanced work, they come in very handy.  Be prepared to pay top dollar for them, though.  A number of universities are ramping up to meet the demand, such as the new Master of Science in Analytics at North Carolina State University.</a:t>
            </a:r>
          </a:p>
          <a:p>
            <a:endParaRPr lang="en-US" dirty="0" smtClean="0">
              <a:ea typeface="ＭＳ Ｐゴシック" pitchFamily="34" charset="-128"/>
            </a:endParaRPr>
          </a:p>
          <a:p>
            <a:endParaRPr lang="en-US" dirty="0" smtClean="0">
              <a:ea typeface="ＭＳ Ｐゴシック" pitchFamily="34" charset="-128"/>
            </a:endParaRPr>
          </a:p>
        </p:txBody>
      </p:sp>
      <p:sp>
        <p:nvSpPr>
          <p:cNvPr id="1187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34852" indent="-282635" eaLnBrk="0" hangingPunct="0">
              <a:defRPr>
                <a:solidFill>
                  <a:schemeClr val="tx1"/>
                </a:solidFill>
                <a:latin typeface="Arial" charset="0"/>
                <a:ea typeface="ＭＳ Ｐゴシック" pitchFamily="34" charset="-128"/>
              </a:defRPr>
            </a:lvl2pPr>
            <a:lvl3pPr marL="1130541" indent="-226108" eaLnBrk="0" hangingPunct="0">
              <a:defRPr>
                <a:solidFill>
                  <a:schemeClr val="tx1"/>
                </a:solidFill>
                <a:latin typeface="Arial" charset="0"/>
                <a:ea typeface="ＭＳ Ｐゴシック" pitchFamily="34" charset="-128"/>
              </a:defRPr>
            </a:lvl3pPr>
            <a:lvl4pPr marL="1582758" indent="-226108" eaLnBrk="0" hangingPunct="0">
              <a:defRPr>
                <a:solidFill>
                  <a:schemeClr val="tx1"/>
                </a:solidFill>
                <a:latin typeface="Arial" charset="0"/>
                <a:ea typeface="ＭＳ Ｐゴシック" pitchFamily="34" charset="-128"/>
              </a:defRPr>
            </a:lvl4pPr>
            <a:lvl5pPr marL="2034974" indent="-226108" eaLnBrk="0" hangingPunct="0">
              <a:defRPr>
                <a:solidFill>
                  <a:schemeClr val="tx1"/>
                </a:solidFill>
                <a:latin typeface="Arial" charset="0"/>
                <a:ea typeface="ＭＳ Ｐゴシック" pitchFamily="34" charset="-128"/>
              </a:defRPr>
            </a:lvl5pPr>
            <a:lvl6pPr marL="2487191" indent="-226108" eaLnBrk="0" fontAlgn="base" hangingPunct="0">
              <a:spcBef>
                <a:spcPct val="0"/>
              </a:spcBef>
              <a:spcAft>
                <a:spcPct val="0"/>
              </a:spcAft>
              <a:defRPr>
                <a:solidFill>
                  <a:schemeClr val="tx1"/>
                </a:solidFill>
                <a:latin typeface="Arial" charset="0"/>
                <a:ea typeface="ＭＳ Ｐゴシック" pitchFamily="34" charset="-128"/>
              </a:defRPr>
            </a:lvl6pPr>
            <a:lvl7pPr marL="2939407" indent="-226108" eaLnBrk="0" fontAlgn="base" hangingPunct="0">
              <a:spcBef>
                <a:spcPct val="0"/>
              </a:spcBef>
              <a:spcAft>
                <a:spcPct val="0"/>
              </a:spcAft>
              <a:defRPr>
                <a:solidFill>
                  <a:schemeClr val="tx1"/>
                </a:solidFill>
                <a:latin typeface="Arial" charset="0"/>
                <a:ea typeface="ＭＳ Ｐゴシック" pitchFamily="34" charset="-128"/>
              </a:defRPr>
            </a:lvl7pPr>
            <a:lvl8pPr marL="3391624" indent="-226108" eaLnBrk="0" fontAlgn="base" hangingPunct="0">
              <a:spcBef>
                <a:spcPct val="0"/>
              </a:spcBef>
              <a:spcAft>
                <a:spcPct val="0"/>
              </a:spcAft>
              <a:defRPr>
                <a:solidFill>
                  <a:schemeClr val="tx1"/>
                </a:solidFill>
                <a:latin typeface="Arial" charset="0"/>
                <a:ea typeface="ＭＳ Ｐゴシック" pitchFamily="34" charset="-128"/>
              </a:defRPr>
            </a:lvl8pPr>
            <a:lvl9pPr marL="3843840" indent="-22610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fld id="{5C928648-9259-4AE0-9E05-6A4FBD9C1EC7}" type="slidenum">
              <a:rPr lang="en-US" smtClean="0"/>
              <a:pPr eaLnBrk="1" hangingPunct="1">
                <a:defRPr/>
              </a:pPr>
              <a:t>24</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34852" indent="-282635" eaLnBrk="0" hangingPunct="0">
              <a:defRPr>
                <a:solidFill>
                  <a:schemeClr val="tx1"/>
                </a:solidFill>
                <a:latin typeface="Arial" charset="0"/>
                <a:ea typeface="ＭＳ Ｐゴシック" pitchFamily="34" charset="-128"/>
              </a:defRPr>
            </a:lvl2pPr>
            <a:lvl3pPr marL="1130541" indent="-226108" eaLnBrk="0" hangingPunct="0">
              <a:defRPr>
                <a:solidFill>
                  <a:schemeClr val="tx1"/>
                </a:solidFill>
                <a:latin typeface="Arial" charset="0"/>
                <a:ea typeface="ＭＳ Ｐゴシック" pitchFamily="34" charset="-128"/>
              </a:defRPr>
            </a:lvl3pPr>
            <a:lvl4pPr marL="1582758" indent="-226108" eaLnBrk="0" hangingPunct="0">
              <a:defRPr>
                <a:solidFill>
                  <a:schemeClr val="tx1"/>
                </a:solidFill>
                <a:latin typeface="Arial" charset="0"/>
                <a:ea typeface="ＭＳ Ｐゴシック" pitchFamily="34" charset="-128"/>
              </a:defRPr>
            </a:lvl4pPr>
            <a:lvl5pPr marL="2034974" indent="-226108" eaLnBrk="0" hangingPunct="0">
              <a:defRPr>
                <a:solidFill>
                  <a:schemeClr val="tx1"/>
                </a:solidFill>
                <a:latin typeface="Arial" charset="0"/>
                <a:ea typeface="ＭＳ Ｐゴシック" pitchFamily="34" charset="-128"/>
              </a:defRPr>
            </a:lvl5pPr>
            <a:lvl6pPr marL="2487191" indent="-226108" eaLnBrk="0" fontAlgn="base" hangingPunct="0">
              <a:spcBef>
                <a:spcPct val="0"/>
              </a:spcBef>
              <a:spcAft>
                <a:spcPct val="0"/>
              </a:spcAft>
              <a:defRPr>
                <a:solidFill>
                  <a:schemeClr val="tx1"/>
                </a:solidFill>
                <a:latin typeface="Arial" charset="0"/>
                <a:ea typeface="ＭＳ Ｐゴシック" pitchFamily="34" charset="-128"/>
              </a:defRPr>
            </a:lvl6pPr>
            <a:lvl7pPr marL="2939407" indent="-226108" eaLnBrk="0" fontAlgn="base" hangingPunct="0">
              <a:spcBef>
                <a:spcPct val="0"/>
              </a:spcBef>
              <a:spcAft>
                <a:spcPct val="0"/>
              </a:spcAft>
              <a:defRPr>
                <a:solidFill>
                  <a:schemeClr val="tx1"/>
                </a:solidFill>
                <a:latin typeface="Arial" charset="0"/>
                <a:ea typeface="ＭＳ Ｐゴシック" pitchFamily="34" charset="-128"/>
              </a:defRPr>
            </a:lvl7pPr>
            <a:lvl8pPr marL="3391624" indent="-226108" eaLnBrk="0" fontAlgn="base" hangingPunct="0">
              <a:spcBef>
                <a:spcPct val="0"/>
              </a:spcBef>
              <a:spcAft>
                <a:spcPct val="0"/>
              </a:spcAft>
              <a:defRPr>
                <a:solidFill>
                  <a:schemeClr val="tx1"/>
                </a:solidFill>
                <a:latin typeface="Arial" charset="0"/>
                <a:ea typeface="ＭＳ Ｐゴシック" pitchFamily="34" charset="-128"/>
              </a:defRPr>
            </a:lvl8pPr>
            <a:lvl9pPr marL="3843840" indent="-22610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fld id="{D79EF57B-916C-40B6-990F-72EA38C60C1A}" type="slidenum">
              <a:rPr lang="en-US" smtClean="0"/>
              <a:pPr eaLnBrk="1" hangingPunct="1">
                <a:defRPr/>
              </a:pPr>
              <a:t>3</a:t>
            </a:fld>
            <a:endParaRPr lang="en-US" smtClean="0"/>
          </a:p>
        </p:txBody>
      </p:sp>
      <p:sp>
        <p:nvSpPr>
          <p:cNvPr id="798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dirty="0" smtClean="0">
                <a:ea typeface="ＭＳ Ｐゴシック" pitchFamily="34" charset="-128"/>
                <a:cs typeface="Times New Roman" pitchFamily="18" charset="0"/>
              </a:rPr>
              <a:t>This definition is broad.  BI encompasses not only applications, but also technologies and processes.  It includes not only “getting data out” (through tools and applications), but also getting “data in” (to a data mart or warehouse).</a:t>
            </a:r>
            <a:endParaRPr lang="en-US" i="1" dirty="0" smtClean="0">
              <a:ea typeface="ＭＳ Ｐゴシック" pitchFamily="34" charset="-128"/>
              <a:cs typeface="Times New Roman" pitchFamily="18" charset="0"/>
            </a:endParaRPr>
          </a:p>
          <a:p>
            <a:pPr eaLnBrk="1" hangingPunct="1"/>
            <a:r>
              <a:rPr lang="en-US" dirty="0" smtClean="0">
                <a:ea typeface="ＭＳ Ｐゴシック" pitchFamily="34" charset="-128"/>
                <a:cs typeface="Times New Roman" pitchFamily="18" charset="0"/>
              </a:rPr>
              <a:t> </a:t>
            </a:r>
            <a:endParaRPr lang="en-US" i="1" dirty="0" smtClean="0">
              <a:ea typeface="ＭＳ Ｐゴシック" pitchFamily="34" charset="-128"/>
              <a:cs typeface="Times New Roman" pitchFamily="18" charset="0"/>
            </a:endParaRPr>
          </a:p>
          <a:p>
            <a:pPr eaLnBrk="1" hangingPunct="1"/>
            <a:r>
              <a:rPr lang="en-US" dirty="0" smtClean="0">
                <a:ea typeface="ＭＳ Ｐゴシック" pitchFamily="34" charset="-128"/>
              </a:rPr>
              <a:t>It should be pointed out that some authors use the BI term to refer to “getting data out” and data warehousing as “getting data in.”  And there are some authors who use the data warehousing term to refer to both “getting data in” and “getting data out,” much like we are using the BI term.  The good news is that the differing terminology does not normally cause confusion because of the context in which the terms are used.</a:t>
            </a:r>
          </a:p>
          <a:p>
            <a:pPr eaLnBrk="1" hangingPunct="1"/>
            <a:endParaRPr lang="en-US" dirty="0" smtClean="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ea typeface="ＭＳ Ｐゴシック" pitchFamily="34" charset="-128"/>
              </a:rPr>
              <a:t>Current BI architectures are not your “mother’s architecture” as of recent as five years ago.  In many organizations they are much more varied and complex.</a:t>
            </a:r>
          </a:p>
          <a:p>
            <a:endParaRPr lang="en-US" dirty="0" smtClean="0">
              <a:ea typeface="ＭＳ Ｐゴシック" pitchFamily="34" charset="-128"/>
            </a:endParaRPr>
          </a:p>
          <a:p>
            <a:r>
              <a:rPr lang="en-US" dirty="0" smtClean="0">
                <a:ea typeface="ＭＳ Ｐゴシック" pitchFamily="34" charset="-128"/>
              </a:rPr>
              <a:t>Organizations are finding business value in capturing, storing, and analyzing new kinds of data, such as social media, machine sensing, and clickstream.  Because of its three </a:t>
            </a:r>
            <a:r>
              <a:rPr lang="en-US" dirty="0" err="1" smtClean="0">
                <a:ea typeface="ＭＳ Ｐゴシック" pitchFamily="34" charset="-128"/>
              </a:rPr>
              <a:t>Vs</a:t>
            </a:r>
            <a:r>
              <a:rPr lang="en-US" dirty="0" smtClean="0">
                <a:ea typeface="ＭＳ Ｐゴシック" pitchFamily="34" charset="-128"/>
              </a:rPr>
              <a:t> -- volume, variety, and velocity – this kind of data is often called </a:t>
            </a:r>
            <a:r>
              <a:rPr lang="en-US" i="1" dirty="0" smtClean="0">
                <a:ea typeface="ＭＳ Ｐゴシック" pitchFamily="34" charset="-128"/>
              </a:rPr>
              <a:t>Big Data</a:t>
            </a:r>
            <a:r>
              <a:rPr lang="en-US" dirty="0" smtClean="0">
                <a:ea typeface="ＭＳ Ｐゴシック" pitchFamily="34" charset="-128"/>
              </a:rPr>
              <a:t>.  Many companies are performing new kinds of analytics, such as sentiment analysis to better and more quickly understand and respond to what customers are saying about them and their products.</a:t>
            </a:r>
          </a:p>
          <a:p>
            <a:endParaRPr lang="en-US" dirty="0" smtClean="0">
              <a:ea typeface="ＭＳ Ｐゴシック" pitchFamily="34" charset="-128"/>
            </a:endParaRPr>
          </a:p>
          <a:p>
            <a:r>
              <a:rPr lang="en-US" dirty="0" smtClean="0">
                <a:ea typeface="ＭＳ Ｐゴシック" pitchFamily="34" charset="-128"/>
              </a:rPr>
              <a:t>There are changes in how this data is stored and analyzed. For example, some companies store and analyze data in the cloud.  The open source software </a:t>
            </a:r>
            <a:r>
              <a:rPr lang="en-US" dirty="0" err="1" smtClean="0">
                <a:ea typeface="ＭＳ Ｐゴシック" pitchFamily="34" charset="-128"/>
              </a:rPr>
              <a:t>Hadoop</a:t>
            </a:r>
            <a:r>
              <a:rPr lang="en-US" dirty="0" smtClean="0">
                <a:ea typeface="ＭＳ Ｐゴシック" pitchFamily="34" charset="-128"/>
              </a:rPr>
              <a:t> and </a:t>
            </a:r>
            <a:r>
              <a:rPr lang="en-US" dirty="0" err="1" smtClean="0">
                <a:ea typeface="ＭＳ Ｐゴシック" pitchFamily="34" charset="-128"/>
              </a:rPr>
              <a:t>MapReduce</a:t>
            </a:r>
            <a:r>
              <a:rPr lang="en-US" dirty="0" smtClean="0">
                <a:ea typeface="ＭＳ Ｐゴシック" pitchFamily="34" charset="-128"/>
              </a:rPr>
              <a:t> from Apache Software is being used to store and analyze massive amounts of </a:t>
            </a:r>
            <a:r>
              <a:rPr lang="en-US" dirty="0" err="1" smtClean="0">
                <a:ea typeface="ＭＳ Ｐゴシック" pitchFamily="34" charset="-128"/>
              </a:rPr>
              <a:t>multistructured</a:t>
            </a:r>
            <a:r>
              <a:rPr lang="en-US" dirty="0" smtClean="0">
                <a:ea typeface="ＭＳ Ｐゴシック" pitchFamily="34" charset="-128"/>
              </a:rPr>
              <a:t> data (as opposed to the more structured data maintained in RDMS).</a:t>
            </a:r>
          </a:p>
        </p:txBody>
      </p:sp>
      <p:sp>
        <p:nvSpPr>
          <p:cNvPr id="8192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34852" indent="-282635" eaLnBrk="0" hangingPunct="0">
              <a:defRPr>
                <a:solidFill>
                  <a:schemeClr val="tx1"/>
                </a:solidFill>
                <a:latin typeface="Arial" charset="0"/>
                <a:ea typeface="ＭＳ Ｐゴシック" pitchFamily="34" charset="-128"/>
              </a:defRPr>
            </a:lvl2pPr>
            <a:lvl3pPr marL="1130541" indent="-226108" eaLnBrk="0" hangingPunct="0">
              <a:defRPr>
                <a:solidFill>
                  <a:schemeClr val="tx1"/>
                </a:solidFill>
                <a:latin typeface="Arial" charset="0"/>
                <a:ea typeface="ＭＳ Ｐゴシック" pitchFamily="34" charset="-128"/>
              </a:defRPr>
            </a:lvl3pPr>
            <a:lvl4pPr marL="1582758" indent="-226108" eaLnBrk="0" hangingPunct="0">
              <a:defRPr>
                <a:solidFill>
                  <a:schemeClr val="tx1"/>
                </a:solidFill>
                <a:latin typeface="Arial" charset="0"/>
                <a:ea typeface="ＭＳ Ｐゴシック" pitchFamily="34" charset="-128"/>
              </a:defRPr>
            </a:lvl4pPr>
            <a:lvl5pPr marL="2034974" indent="-226108" eaLnBrk="0" hangingPunct="0">
              <a:defRPr>
                <a:solidFill>
                  <a:schemeClr val="tx1"/>
                </a:solidFill>
                <a:latin typeface="Arial" charset="0"/>
                <a:ea typeface="ＭＳ Ｐゴシック" pitchFamily="34" charset="-128"/>
              </a:defRPr>
            </a:lvl5pPr>
            <a:lvl6pPr marL="2487191" indent="-226108" eaLnBrk="0" fontAlgn="base" hangingPunct="0">
              <a:spcBef>
                <a:spcPct val="0"/>
              </a:spcBef>
              <a:spcAft>
                <a:spcPct val="0"/>
              </a:spcAft>
              <a:defRPr>
                <a:solidFill>
                  <a:schemeClr val="tx1"/>
                </a:solidFill>
                <a:latin typeface="Arial" charset="0"/>
                <a:ea typeface="ＭＳ Ｐゴシック" pitchFamily="34" charset="-128"/>
              </a:defRPr>
            </a:lvl6pPr>
            <a:lvl7pPr marL="2939407" indent="-226108" eaLnBrk="0" fontAlgn="base" hangingPunct="0">
              <a:spcBef>
                <a:spcPct val="0"/>
              </a:spcBef>
              <a:spcAft>
                <a:spcPct val="0"/>
              </a:spcAft>
              <a:defRPr>
                <a:solidFill>
                  <a:schemeClr val="tx1"/>
                </a:solidFill>
                <a:latin typeface="Arial" charset="0"/>
                <a:ea typeface="ＭＳ Ｐゴシック" pitchFamily="34" charset="-128"/>
              </a:defRPr>
            </a:lvl7pPr>
            <a:lvl8pPr marL="3391624" indent="-226108" eaLnBrk="0" fontAlgn="base" hangingPunct="0">
              <a:spcBef>
                <a:spcPct val="0"/>
              </a:spcBef>
              <a:spcAft>
                <a:spcPct val="0"/>
              </a:spcAft>
              <a:defRPr>
                <a:solidFill>
                  <a:schemeClr val="tx1"/>
                </a:solidFill>
                <a:latin typeface="Arial" charset="0"/>
                <a:ea typeface="ＭＳ Ｐゴシック" pitchFamily="34" charset="-128"/>
              </a:defRPr>
            </a:lvl8pPr>
            <a:lvl9pPr marL="3843840" indent="-22610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fld id="{9A4147F2-DF69-468A-8BC3-A45FD2E666E8}" type="slidenum">
              <a:rPr lang="en-US" smtClean="0"/>
              <a:pPr eaLnBrk="1" hangingPunct="1">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ea typeface="ＭＳ Ｐゴシック" pitchFamily="34" charset="-128"/>
              </a:rPr>
              <a:t>The </a:t>
            </a:r>
            <a:r>
              <a:rPr lang="en-US" i="1" dirty="0" smtClean="0">
                <a:ea typeface="ＭＳ Ｐゴシック" pitchFamily="34" charset="-128"/>
              </a:rPr>
              <a:t>analytics </a:t>
            </a:r>
            <a:r>
              <a:rPr lang="en-US" dirty="0" smtClean="0">
                <a:ea typeface="ＭＳ Ｐゴシック" pitchFamily="34" charset="-128"/>
              </a:rPr>
              <a:t>or </a:t>
            </a:r>
            <a:r>
              <a:rPr lang="en-US" i="1" dirty="0" smtClean="0">
                <a:ea typeface="ＭＳ Ｐゴシック" pitchFamily="34" charset="-128"/>
              </a:rPr>
              <a:t>business analytics </a:t>
            </a:r>
            <a:r>
              <a:rPr lang="en-US" dirty="0" smtClean="0">
                <a:ea typeface="ＭＳ Ｐゴシック" pitchFamily="34" charset="-128"/>
              </a:rPr>
              <a:t>term can be interpreted in different ways.  The distinctions become most important when discussing what is required for being successful with </a:t>
            </a:r>
            <a:r>
              <a:rPr lang="en-US" i="1" dirty="0" smtClean="0">
                <a:ea typeface="ＭＳ Ｐゴシック" pitchFamily="34" charset="-128"/>
              </a:rPr>
              <a:t>advanced analytics </a:t>
            </a:r>
            <a:r>
              <a:rPr lang="en-US" dirty="0" smtClean="0">
                <a:ea typeface="ＭＳ Ｐゴシック" pitchFamily="34" charset="-128"/>
              </a:rPr>
              <a:t>(predictive and prescriptive analytics, which are discussed later).</a:t>
            </a:r>
          </a:p>
        </p:txBody>
      </p:sp>
      <p:sp>
        <p:nvSpPr>
          <p:cNvPr id="839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34852" indent="-282635" eaLnBrk="0" hangingPunct="0">
              <a:defRPr>
                <a:solidFill>
                  <a:schemeClr val="tx1"/>
                </a:solidFill>
                <a:latin typeface="Arial" charset="0"/>
                <a:ea typeface="ＭＳ Ｐゴシック" pitchFamily="34" charset="-128"/>
              </a:defRPr>
            </a:lvl2pPr>
            <a:lvl3pPr marL="1130541" indent="-226108" eaLnBrk="0" hangingPunct="0">
              <a:defRPr>
                <a:solidFill>
                  <a:schemeClr val="tx1"/>
                </a:solidFill>
                <a:latin typeface="Arial" charset="0"/>
                <a:ea typeface="ＭＳ Ｐゴシック" pitchFamily="34" charset="-128"/>
              </a:defRPr>
            </a:lvl3pPr>
            <a:lvl4pPr marL="1582758" indent="-226108" eaLnBrk="0" hangingPunct="0">
              <a:defRPr>
                <a:solidFill>
                  <a:schemeClr val="tx1"/>
                </a:solidFill>
                <a:latin typeface="Arial" charset="0"/>
                <a:ea typeface="ＭＳ Ｐゴシック" pitchFamily="34" charset="-128"/>
              </a:defRPr>
            </a:lvl4pPr>
            <a:lvl5pPr marL="2034974" indent="-226108" eaLnBrk="0" hangingPunct="0">
              <a:defRPr>
                <a:solidFill>
                  <a:schemeClr val="tx1"/>
                </a:solidFill>
                <a:latin typeface="Arial" charset="0"/>
                <a:ea typeface="ＭＳ Ｐゴシック" pitchFamily="34" charset="-128"/>
              </a:defRPr>
            </a:lvl5pPr>
            <a:lvl6pPr marL="2487191" indent="-226108" eaLnBrk="0" fontAlgn="base" hangingPunct="0">
              <a:spcBef>
                <a:spcPct val="0"/>
              </a:spcBef>
              <a:spcAft>
                <a:spcPct val="0"/>
              </a:spcAft>
              <a:defRPr>
                <a:solidFill>
                  <a:schemeClr val="tx1"/>
                </a:solidFill>
                <a:latin typeface="Arial" charset="0"/>
                <a:ea typeface="ＭＳ Ｐゴシック" pitchFamily="34" charset="-128"/>
              </a:defRPr>
            </a:lvl6pPr>
            <a:lvl7pPr marL="2939407" indent="-226108" eaLnBrk="0" fontAlgn="base" hangingPunct="0">
              <a:spcBef>
                <a:spcPct val="0"/>
              </a:spcBef>
              <a:spcAft>
                <a:spcPct val="0"/>
              </a:spcAft>
              <a:defRPr>
                <a:solidFill>
                  <a:schemeClr val="tx1"/>
                </a:solidFill>
                <a:latin typeface="Arial" charset="0"/>
                <a:ea typeface="ＭＳ Ｐゴシック" pitchFamily="34" charset="-128"/>
              </a:defRPr>
            </a:lvl7pPr>
            <a:lvl8pPr marL="3391624" indent="-226108" eaLnBrk="0" fontAlgn="base" hangingPunct="0">
              <a:spcBef>
                <a:spcPct val="0"/>
              </a:spcBef>
              <a:spcAft>
                <a:spcPct val="0"/>
              </a:spcAft>
              <a:defRPr>
                <a:solidFill>
                  <a:schemeClr val="tx1"/>
                </a:solidFill>
                <a:latin typeface="Arial" charset="0"/>
                <a:ea typeface="ＭＳ Ｐゴシック" pitchFamily="34" charset="-128"/>
              </a:defRPr>
            </a:lvl8pPr>
            <a:lvl9pPr marL="3843840" indent="-22610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fld id="{6CC863F5-EB61-430A-B4E8-D2824882DB6F}" type="slidenum">
              <a:rPr lang="en-US" smtClean="0"/>
              <a:pPr eaLnBrk="1" hangingPunct="1">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ea typeface="ＭＳ Ｐゴシック" pitchFamily="34" charset="-128"/>
              </a:rPr>
              <a:t>Descriptive analytics, such as reporting/OLAP, dashboards, and data visualization, have been widely used for some time.  They are the core of traditional BI.  </a:t>
            </a:r>
          </a:p>
        </p:txBody>
      </p:sp>
      <p:sp>
        <p:nvSpPr>
          <p:cNvPr id="8499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34852" indent="-282635" eaLnBrk="0" hangingPunct="0">
              <a:defRPr>
                <a:solidFill>
                  <a:schemeClr val="tx1"/>
                </a:solidFill>
                <a:latin typeface="Arial" charset="0"/>
                <a:ea typeface="ＭＳ Ｐゴシック" pitchFamily="34" charset="-128"/>
              </a:defRPr>
            </a:lvl2pPr>
            <a:lvl3pPr marL="1130541" indent="-226108" eaLnBrk="0" hangingPunct="0">
              <a:defRPr>
                <a:solidFill>
                  <a:schemeClr val="tx1"/>
                </a:solidFill>
                <a:latin typeface="Arial" charset="0"/>
                <a:ea typeface="ＭＳ Ｐゴシック" pitchFamily="34" charset="-128"/>
              </a:defRPr>
            </a:lvl3pPr>
            <a:lvl4pPr marL="1582758" indent="-226108" eaLnBrk="0" hangingPunct="0">
              <a:defRPr>
                <a:solidFill>
                  <a:schemeClr val="tx1"/>
                </a:solidFill>
                <a:latin typeface="Arial" charset="0"/>
                <a:ea typeface="ＭＳ Ｐゴシック" pitchFamily="34" charset="-128"/>
              </a:defRPr>
            </a:lvl4pPr>
            <a:lvl5pPr marL="2034974" indent="-226108" eaLnBrk="0" hangingPunct="0">
              <a:defRPr>
                <a:solidFill>
                  <a:schemeClr val="tx1"/>
                </a:solidFill>
                <a:latin typeface="Arial" charset="0"/>
                <a:ea typeface="ＭＳ Ｐゴシック" pitchFamily="34" charset="-128"/>
              </a:defRPr>
            </a:lvl5pPr>
            <a:lvl6pPr marL="2487191" indent="-226108" eaLnBrk="0" fontAlgn="base" hangingPunct="0">
              <a:spcBef>
                <a:spcPct val="0"/>
              </a:spcBef>
              <a:spcAft>
                <a:spcPct val="0"/>
              </a:spcAft>
              <a:defRPr>
                <a:solidFill>
                  <a:schemeClr val="tx1"/>
                </a:solidFill>
                <a:latin typeface="Arial" charset="0"/>
                <a:ea typeface="ＭＳ Ｐゴシック" pitchFamily="34" charset="-128"/>
              </a:defRPr>
            </a:lvl6pPr>
            <a:lvl7pPr marL="2939407" indent="-226108" eaLnBrk="0" fontAlgn="base" hangingPunct="0">
              <a:spcBef>
                <a:spcPct val="0"/>
              </a:spcBef>
              <a:spcAft>
                <a:spcPct val="0"/>
              </a:spcAft>
              <a:defRPr>
                <a:solidFill>
                  <a:schemeClr val="tx1"/>
                </a:solidFill>
                <a:latin typeface="Arial" charset="0"/>
                <a:ea typeface="ＭＳ Ｐゴシック" pitchFamily="34" charset="-128"/>
              </a:defRPr>
            </a:lvl7pPr>
            <a:lvl8pPr marL="3391624" indent="-226108" eaLnBrk="0" fontAlgn="base" hangingPunct="0">
              <a:spcBef>
                <a:spcPct val="0"/>
              </a:spcBef>
              <a:spcAft>
                <a:spcPct val="0"/>
              </a:spcAft>
              <a:defRPr>
                <a:solidFill>
                  <a:schemeClr val="tx1"/>
                </a:solidFill>
                <a:latin typeface="Arial" charset="0"/>
                <a:ea typeface="ＭＳ Ｐゴシック" pitchFamily="34" charset="-128"/>
              </a:defRPr>
            </a:lvl8pPr>
            <a:lvl9pPr marL="3843840" indent="-22610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fld id="{8FC48176-BDBC-47CB-9416-A623CAFE8D8E}" type="slidenum">
              <a:rPr lang="en-US" smtClean="0"/>
              <a:pPr eaLnBrk="1" hangingPunct="1">
                <a:defRPr/>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ea typeface="ＭＳ Ｐゴシック" pitchFamily="34" charset="-128"/>
              </a:rPr>
              <a:t>Algorithms for predictive analytics, such as regression analysis, machine learning, and neural networks, have also been around for some time.  Recently, however, software products have made them much easier to understand and use. They have also been integrated into specific applications, such as for campaign management. Marketing is the target for many predictive analytics applications.  Descriptive analytics, such as data visualization, is important in helping users interpret the output from predictive and predictive analytics.  Prescriptive analytics are often referred to as advanced analytics. </a:t>
            </a:r>
          </a:p>
        </p:txBody>
      </p:sp>
      <p:sp>
        <p:nvSpPr>
          <p:cNvPr id="8602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34852" indent="-282635" eaLnBrk="0" hangingPunct="0">
              <a:defRPr>
                <a:solidFill>
                  <a:schemeClr val="tx1"/>
                </a:solidFill>
                <a:latin typeface="Arial" charset="0"/>
                <a:ea typeface="ＭＳ Ｐゴシック" pitchFamily="34" charset="-128"/>
              </a:defRPr>
            </a:lvl2pPr>
            <a:lvl3pPr marL="1130541" indent="-226108" eaLnBrk="0" hangingPunct="0">
              <a:defRPr>
                <a:solidFill>
                  <a:schemeClr val="tx1"/>
                </a:solidFill>
                <a:latin typeface="Arial" charset="0"/>
                <a:ea typeface="ＭＳ Ｐゴシック" pitchFamily="34" charset="-128"/>
              </a:defRPr>
            </a:lvl3pPr>
            <a:lvl4pPr marL="1582758" indent="-226108" eaLnBrk="0" hangingPunct="0">
              <a:defRPr>
                <a:solidFill>
                  <a:schemeClr val="tx1"/>
                </a:solidFill>
                <a:latin typeface="Arial" charset="0"/>
                <a:ea typeface="ＭＳ Ｐゴシック" pitchFamily="34" charset="-128"/>
              </a:defRPr>
            </a:lvl4pPr>
            <a:lvl5pPr marL="2034974" indent="-226108" eaLnBrk="0" hangingPunct="0">
              <a:defRPr>
                <a:solidFill>
                  <a:schemeClr val="tx1"/>
                </a:solidFill>
                <a:latin typeface="Arial" charset="0"/>
                <a:ea typeface="ＭＳ Ｐゴシック" pitchFamily="34" charset="-128"/>
              </a:defRPr>
            </a:lvl5pPr>
            <a:lvl6pPr marL="2487191" indent="-226108" eaLnBrk="0" fontAlgn="base" hangingPunct="0">
              <a:spcBef>
                <a:spcPct val="0"/>
              </a:spcBef>
              <a:spcAft>
                <a:spcPct val="0"/>
              </a:spcAft>
              <a:defRPr>
                <a:solidFill>
                  <a:schemeClr val="tx1"/>
                </a:solidFill>
                <a:latin typeface="Arial" charset="0"/>
                <a:ea typeface="ＭＳ Ｐゴシック" pitchFamily="34" charset="-128"/>
              </a:defRPr>
            </a:lvl6pPr>
            <a:lvl7pPr marL="2939407" indent="-226108" eaLnBrk="0" fontAlgn="base" hangingPunct="0">
              <a:spcBef>
                <a:spcPct val="0"/>
              </a:spcBef>
              <a:spcAft>
                <a:spcPct val="0"/>
              </a:spcAft>
              <a:defRPr>
                <a:solidFill>
                  <a:schemeClr val="tx1"/>
                </a:solidFill>
                <a:latin typeface="Arial" charset="0"/>
                <a:ea typeface="ＭＳ Ｐゴシック" pitchFamily="34" charset="-128"/>
              </a:defRPr>
            </a:lvl7pPr>
            <a:lvl8pPr marL="3391624" indent="-226108" eaLnBrk="0" fontAlgn="base" hangingPunct="0">
              <a:spcBef>
                <a:spcPct val="0"/>
              </a:spcBef>
              <a:spcAft>
                <a:spcPct val="0"/>
              </a:spcAft>
              <a:defRPr>
                <a:solidFill>
                  <a:schemeClr val="tx1"/>
                </a:solidFill>
                <a:latin typeface="Arial" charset="0"/>
                <a:ea typeface="ＭＳ Ｐゴシック" pitchFamily="34" charset="-128"/>
              </a:defRPr>
            </a:lvl8pPr>
            <a:lvl9pPr marL="3843840" indent="-22610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fld id="{CD3C9194-BD09-4348-839F-E754BE4BA52F}" type="slidenum">
              <a:rPr lang="en-US" smtClean="0"/>
              <a:pPr eaLnBrk="1" hangingPunct="1">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ea typeface="ＭＳ Ｐゴシック" pitchFamily="34" charset="-128"/>
              </a:rPr>
              <a:t>Prescriptive analytics provide an optimal solution, often for the allocation of scarce resources.  They, too, have been in academia for a long time but are now finding wider use in practice. For example, the use of mathematical programming for revenue management is common for organizations that have “perishable” goods (e.g., rental cars, hotel rooms, airline seats).  Harrah’s has been using revenue management for hotel room pricing for some time.</a:t>
            </a:r>
          </a:p>
        </p:txBody>
      </p:sp>
      <p:sp>
        <p:nvSpPr>
          <p:cNvPr id="870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34852" indent="-282635" eaLnBrk="0" hangingPunct="0">
              <a:defRPr>
                <a:solidFill>
                  <a:schemeClr val="tx1"/>
                </a:solidFill>
                <a:latin typeface="Arial" charset="0"/>
                <a:ea typeface="ＭＳ Ｐゴシック" pitchFamily="34" charset="-128"/>
              </a:defRPr>
            </a:lvl2pPr>
            <a:lvl3pPr marL="1130541" indent="-226108" eaLnBrk="0" hangingPunct="0">
              <a:defRPr>
                <a:solidFill>
                  <a:schemeClr val="tx1"/>
                </a:solidFill>
                <a:latin typeface="Arial" charset="0"/>
                <a:ea typeface="ＭＳ Ｐゴシック" pitchFamily="34" charset="-128"/>
              </a:defRPr>
            </a:lvl3pPr>
            <a:lvl4pPr marL="1582758" indent="-226108" eaLnBrk="0" hangingPunct="0">
              <a:defRPr>
                <a:solidFill>
                  <a:schemeClr val="tx1"/>
                </a:solidFill>
                <a:latin typeface="Arial" charset="0"/>
                <a:ea typeface="ＭＳ Ｐゴシック" pitchFamily="34" charset="-128"/>
              </a:defRPr>
            </a:lvl4pPr>
            <a:lvl5pPr marL="2034974" indent="-226108" eaLnBrk="0" hangingPunct="0">
              <a:defRPr>
                <a:solidFill>
                  <a:schemeClr val="tx1"/>
                </a:solidFill>
                <a:latin typeface="Arial" charset="0"/>
                <a:ea typeface="ＭＳ Ｐゴシック" pitchFamily="34" charset="-128"/>
              </a:defRPr>
            </a:lvl5pPr>
            <a:lvl6pPr marL="2487191" indent="-226108" eaLnBrk="0" fontAlgn="base" hangingPunct="0">
              <a:spcBef>
                <a:spcPct val="0"/>
              </a:spcBef>
              <a:spcAft>
                <a:spcPct val="0"/>
              </a:spcAft>
              <a:defRPr>
                <a:solidFill>
                  <a:schemeClr val="tx1"/>
                </a:solidFill>
                <a:latin typeface="Arial" charset="0"/>
                <a:ea typeface="ＭＳ Ｐゴシック" pitchFamily="34" charset="-128"/>
              </a:defRPr>
            </a:lvl6pPr>
            <a:lvl7pPr marL="2939407" indent="-226108" eaLnBrk="0" fontAlgn="base" hangingPunct="0">
              <a:spcBef>
                <a:spcPct val="0"/>
              </a:spcBef>
              <a:spcAft>
                <a:spcPct val="0"/>
              </a:spcAft>
              <a:defRPr>
                <a:solidFill>
                  <a:schemeClr val="tx1"/>
                </a:solidFill>
                <a:latin typeface="Arial" charset="0"/>
                <a:ea typeface="ＭＳ Ｐゴシック" pitchFamily="34" charset="-128"/>
              </a:defRPr>
            </a:lvl7pPr>
            <a:lvl8pPr marL="3391624" indent="-226108" eaLnBrk="0" fontAlgn="base" hangingPunct="0">
              <a:spcBef>
                <a:spcPct val="0"/>
              </a:spcBef>
              <a:spcAft>
                <a:spcPct val="0"/>
              </a:spcAft>
              <a:defRPr>
                <a:solidFill>
                  <a:schemeClr val="tx1"/>
                </a:solidFill>
                <a:latin typeface="Arial" charset="0"/>
                <a:ea typeface="ＭＳ Ｐゴシック" pitchFamily="34" charset="-128"/>
              </a:defRPr>
            </a:lvl8pPr>
            <a:lvl9pPr marL="3843840" indent="-22610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fld id="{C8B61013-EE14-498B-83C3-7402C0F89A12}" type="slidenum">
              <a:rPr lang="en-US" smtClean="0"/>
              <a:pPr eaLnBrk="1" hangingPunct="1">
                <a:defRPr/>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ＭＳ Ｐゴシック" pitchFamily="34" charset="-128"/>
              </a:rPr>
              <a:t>This is the most interesting target. It occurs when a company either sees an opportunity or faces a problem that requires a new business model that can only be executed using analytics.  To an extent, analytics is the business. Without analytics, the business model cannot be execute and the company cannot compete.</a:t>
            </a:r>
          </a:p>
        </p:txBody>
      </p:sp>
      <p:sp>
        <p:nvSpPr>
          <p:cNvPr id="9114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34852" indent="-282635" eaLnBrk="0" hangingPunct="0">
              <a:defRPr>
                <a:solidFill>
                  <a:schemeClr val="tx1"/>
                </a:solidFill>
                <a:latin typeface="Arial" charset="0"/>
                <a:ea typeface="ＭＳ Ｐゴシック" pitchFamily="34" charset="-128"/>
              </a:defRPr>
            </a:lvl2pPr>
            <a:lvl3pPr marL="1130541" indent="-226108" eaLnBrk="0" hangingPunct="0">
              <a:defRPr>
                <a:solidFill>
                  <a:schemeClr val="tx1"/>
                </a:solidFill>
                <a:latin typeface="Arial" charset="0"/>
                <a:ea typeface="ＭＳ Ｐゴシック" pitchFamily="34" charset="-128"/>
              </a:defRPr>
            </a:lvl3pPr>
            <a:lvl4pPr marL="1582758" indent="-226108" eaLnBrk="0" hangingPunct="0">
              <a:defRPr>
                <a:solidFill>
                  <a:schemeClr val="tx1"/>
                </a:solidFill>
                <a:latin typeface="Arial" charset="0"/>
                <a:ea typeface="ＭＳ Ｐゴシック" pitchFamily="34" charset="-128"/>
              </a:defRPr>
            </a:lvl4pPr>
            <a:lvl5pPr marL="2034974" indent="-226108" eaLnBrk="0" hangingPunct="0">
              <a:defRPr>
                <a:solidFill>
                  <a:schemeClr val="tx1"/>
                </a:solidFill>
                <a:latin typeface="Arial" charset="0"/>
                <a:ea typeface="ＭＳ Ｐゴシック" pitchFamily="34" charset="-128"/>
              </a:defRPr>
            </a:lvl5pPr>
            <a:lvl6pPr marL="2487191" indent="-226108" eaLnBrk="0" fontAlgn="base" hangingPunct="0">
              <a:spcBef>
                <a:spcPct val="0"/>
              </a:spcBef>
              <a:spcAft>
                <a:spcPct val="0"/>
              </a:spcAft>
              <a:defRPr>
                <a:solidFill>
                  <a:schemeClr val="tx1"/>
                </a:solidFill>
                <a:latin typeface="Arial" charset="0"/>
                <a:ea typeface="ＭＳ Ｐゴシック" pitchFamily="34" charset="-128"/>
              </a:defRPr>
            </a:lvl6pPr>
            <a:lvl7pPr marL="2939407" indent="-226108" eaLnBrk="0" fontAlgn="base" hangingPunct="0">
              <a:spcBef>
                <a:spcPct val="0"/>
              </a:spcBef>
              <a:spcAft>
                <a:spcPct val="0"/>
              </a:spcAft>
              <a:defRPr>
                <a:solidFill>
                  <a:schemeClr val="tx1"/>
                </a:solidFill>
                <a:latin typeface="Arial" charset="0"/>
                <a:ea typeface="ＭＳ Ｐゴシック" pitchFamily="34" charset="-128"/>
              </a:defRPr>
            </a:lvl7pPr>
            <a:lvl8pPr marL="3391624" indent="-226108" eaLnBrk="0" fontAlgn="base" hangingPunct="0">
              <a:spcBef>
                <a:spcPct val="0"/>
              </a:spcBef>
              <a:spcAft>
                <a:spcPct val="0"/>
              </a:spcAft>
              <a:defRPr>
                <a:solidFill>
                  <a:schemeClr val="tx1"/>
                </a:solidFill>
                <a:latin typeface="Arial" charset="0"/>
                <a:ea typeface="ＭＳ Ｐゴシック" pitchFamily="34" charset="-128"/>
              </a:defRPr>
            </a:lvl8pPr>
            <a:lvl9pPr marL="3843840" indent="-226108"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fld id="{1A7B4CE2-9EE0-4467-B692-CDD3C20C561C}" type="slidenum">
              <a:rPr lang="en-US" smtClean="0"/>
              <a:pPr eaLnBrk="1" hangingPunct="1">
                <a:defRPr/>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45AA5A-8F00-4AA4-AA74-8364C7339513}" type="datetimeFigureOut">
              <a:rPr lang="en-US" smtClean="0"/>
              <a:t>8/23/2013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0D5943-ACD4-45A0-BEA9-DA1FB20475FD}" type="slidenum">
              <a:rPr lang="en-US" smtClean="0"/>
              <a:t>‹#›</a:t>
            </a:fld>
            <a:endParaRPr lang="en-US"/>
          </a:p>
        </p:txBody>
      </p:sp>
    </p:spTree>
    <p:extLst>
      <p:ext uri="{BB962C8B-B14F-4D97-AF65-F5344CB8AC3E}">
        <p14:creationId xmlns:p14="http://schemas.microsoft.com/office/powerpoint/2010/main" val="40466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45AA5A-8F00-4AA4-AA74-8364C7339513}" type="datetimeFigureOut">
              <a:rPr lang="en-US" smtClean="0"/>
              <a:t>8/23/2013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0D5943-ACD4-45A0-BEA9-DA1FB20475FD}" type="slidenum">
              <a:rPr lang="en-US" smtClean="0"/>
              <a:t>‹#›</a:t>
            </a:fld>
            <a:endParaRPr lang="en-US"/>
          </a:p>
        </p:txBody>
      </p:sp>
    </p:spTree>
    <p:extLst>
      <p:ext uri="{BB962C8B-B14F-4D97-AF65-F5344CB8AC3E}">
        <p14:creationId xmlns:p14="http://schemas.microsoft.com/office/powerpoint/2010/main" val="2372061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45AA5A-8F00-4AA4-AA74-8364C7339513}" type="datetimeFigureOut">
              <a:rPr lang="en-US" smtClean="0"/>
              <a:t>8/23/2013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0D5943-ACD4-45A0-BEA9-DA1FB20475FD}" type="slidenum">
              <a:rPr lang="en-US" smtClean="0"/>
              <a:t>‹#›</a:t>
            </a:fld>
            <a:endParaRPr lang="en-US"/>
          </a:p>
        </p:txBody>
      </p:sp>
    </p:spTree>
    <p:extLst>
      <p:ext uri="{BB962C8B-B14F-4D97-AF65-F5344CB8AC3E}">
        <p14:creationId xmlns:p14="http://schemas.microsoft.com/office/powerpoint/2010/main" val="133828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45AA5A-8F00-4AA4-AA74-8364C7339513}" type="datetimeFigureOut">
              <a:rPr lang="en-US" smtClean="0"/>
              <a:t>8/23/2013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0D5943-ACD4-45A0-BEA9-DA1FB20475FD}" type="slidenum">
              <a:rPr lang="en-US" smtClean="0"/>
              <a:t>‹#›</a:t>
            </a:fld>
            <a:endParaRPr lang="en-US"/>
          </a:p>
        </p:txBody>
      </p:sp>
    </p:spTree>
    <p:extLst>
      <p:ext uri="{BB962C8B-B14F-4D97-AF65-F5344CB8AC3E}">
        <p14:creationId xmlns:p14="http://schemas.microsoft.com/office/powerpoint/2010/main" val="4226987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45AA5A-8F00-4AA4-AA74-8364C7339513}" type="datetimeFigureOut">
              <a:rPr lang="en-US" smtClean="0"/>
              <a:t>8/23/2013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0D5943-ACD4-45A0-BEA9-DA1FB20475FD}" type="slidenum">
              <a:rPr lang="en-US" smtClean="0"/>
              <a:t>‹#›</a:t>
            </a:fld>
            <a:endParaRPr lang="en-US"/>
          </a:p>
        </p:txBody>
      </p:sp>
    </p:spTree>
    <p:extLst>
      <p:ext uri="{BB962C8B-B14F-4D97-AF65-F5344CB8AC3E}">
        <p14:creationId xmlns:p14="http://schemas.microsoft.com/office/powerpoint/2010/main" val="1536539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45AA5A-8F00-4AA4-AA74-8364C7339513}" type="datetimeFigureOut">
              <a:rPr lang="en-US" smtClean="0"/>
              <a:t>8/23/2013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0D5943-ACD4-45A0-BEA9-DA1FB20475FD}" type="slidenum">
              <a:rPr lang="en-US" smtClean="0"/>
              <a:t>‹#›</a:t>
            </a:fld>
            <a:endParaRPr lang="en-US"/>
          </a:p>
        </p:txBody>
      </p:sp>
    </p:spTree>
    <p:extLst>
      <p:ext uri="{BB962C8B-B14F-4D97-AF65-F5344CB8AC3E}">
        <p14:creationId xmlns:p14="http://schemas.microsoft.com/office/powerpoint/2010/main" val="1376074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45AA5A-8F00-4AA4-AA74-8364C7339513}" type="datetimeFigureOut">
              <a:rPr lang="en-US" smtClean="0"/>
              <a:t>8/23/2013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0D5943-ACD4-45A0-BEA9-DA1FB20475FD}" type="slidenum">
              <a:rPr lang="en-US" smtClean="0"/>
              <a:t>‹#›</a:t>
            </a:fld>
            <a:endParaRPr lang="en-US"/>
          </a:p>
        </p:txBody>
      </p:sp>
    </p:spTree>
    <p:extLst>
      <p:ext uri="{BB962C8B-B14F-4D97-AF65-F5344CB8AC3E}">
        <p14:creationId xmlns:p14="http://schemas.microsoft.com/office/powerpoint/2010/main" val="3056520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45AA5A-8F00-4AA4-AA74-8364C7339513}" type="datetimeFigureOut">
              <a:rPr lang="en-US" smtClean="0"/>
              <a:t>8/23/2013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0D5943-ACD4-45A0-BEA9-DA1FB20475FD}" type="slidenum">
              <a:rPr lang="en-US" smtClean="0"/>
              <a:t>‹#›</a:t>
            </a:fld>
            <a:endParaRPr lang="en-US"/>
          </a:p>
        </p:txBody>
      </p:sp>
    </p:spTree>
    <p:extLst>
      <p:ext uri="{BB962C8B-B14F-4D97-AF65-F5344CB8AC3E}">
        <p14:creationId xmlns:p14="http://schemas.microsoft.com/office/powerpoint/2010/main" val="216541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45AA5A-8F00-4AA4-AA74-8364C7339513}" type="datetimeFigureOut">
              <a:rPr lang="en-US" smtClean="0"/>
              <a:t>8/23/2013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0D5943-ACD4-45A0-BEA9-DA1FB20475FD}" type="slidenum">
              <a:rPr lang="en-US" smtClean="0"/>
              <a:t>‹#›</a:t>
            </a:fld>
            <a:endParaRPr lang="en-US"/>
          </a:p>
        </p:txBody>
      </p:sp>
    </p:spTree>
    <p:extLst>
      <p:ext uri="{BB962C8B-B14F-4D97-AF65-F5344CB8AC3E}">
        <p14:creationId xmlns:p14="http://schemas.microsoft.com/office/powerpoint/2010/main" val="3572446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45AA5A-8F00-4AA4-AA74-8364C7339513}" type="datetimeFigureOut">
              <a:rPr lang="en-US" smtClean="0"/>
              <a:t>8/23/2013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0D5943-ACD4-45A0-BEA9-DA1FB20475FD}" type="slidenum">
              <a:rPr lang="en-US" smtClean="0"/>
              <a:t>‹#›</a:t>
            </a:fld>
            <a:endParaRPr lang="en-US"/>
          </a:p>
        </p:txBody>
      </p:sp>
    </p:spTree>
    <p:extLst>
      <p:ext uri="{BB962C8B-B14F-4D97-AF65-F5344CB8AC3E}">
        <p14:creationId xmlns:p14="http://schemas.microsoft.com/office/powerpoint/2010/main" val="1610942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45AA5A-8F00-4AA4-AA74-8364C7339513}" type="datetimeFigureOut">
              <a:rPr lang="en-US" smtClean="0"/>
              <a:t>8/23/2013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0D5943-ACD4-45A0-BEA9-DA1FB20475FD}" type="slidenum">
              <a:rPr lang="en-US" smtClean="0"/>
              <a:t>‹#›</a:t>
            </a:fld>
            <a:endParaRPr lang="en-US"/>
          </a:p>
        </p:txBody>
      </p:sp>
    </p:spTree>
    <p:extLst>
      <p:ext uri="{BB962C8B-B14F-4D97-AF65-F5344CB8AC3E}">
        <p14:creationId xmlns:p14="http://schemas.microsoft.com/office/powerpoint/2010/main" val="3929425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45AA5A-8F00-4AA4-AA74-8364C7339513}" type="datetimeFigureOut">
              <a:rPr lang="en-US" smtClean="0"/>
              <a:t>8/23/2013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0D5943-ACD4-45A0-BEA9-DA1FB20475FD}" type="slidenum">
              <a:rPr lang="en-US" smtClean="0"/>
              <a:t>‹#›</a:t>
            </a:fld>
            <a:endParaRPr lang="en-US"/>
          </a:p>
        </p:txBody>
      </p:sp>
    </p:spTree>
    <p:extLst>
      <p:ext uri="{BB962C8B-B14F-4D97-AF65-F5344CB8AC3E}">
        <p14:creationId xmlns:p14="http://schemas.microsoft.com/office/powerpoint/2010/main" val="452711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8.xml"/><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8.xml"/><Relationship Id="rId4" Type="http://schemas.openxmlformats.org/officeDocument/2006/relationships/image" Target="../media/image14.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22.jpeg"/><Relationship Id="rId3" Type="http://schemas.openxmlformats.org/officeDocument/2006/relationships/image" Target="../media/image17.jpeg"/><Relationship Id="rId7" Type="http://schemas.openxmlformats.org/officeDocument/2006/relationships/image" Target="../media/image21.png"/><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20.jpeg"/><Relationship Id="rId5" Type="http://schemas.openxmlformats.org/officeDocument/2006/relationships/image" Target="../media/image19.png"/><Relationship Id="rId4" Type="http://schemas.openxmlformats.org/officeDocument/2006/relationships/image" Target="../media/image18.jpeg"/></Relationships>
</file>

<file path=ppt/slides/_rels/slide21.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a:xfrm>
            <a:off x="381000" y="1524000"/>
            <a:ext cx="8001000" cy="2438400"/>
          </a:xfrm>
        </p:spPr>
        <p:txBody>
          <a:bodyPr/>
          <a:lstStyle/>
          <a:p>
            <a:r>
              <a:rPr lang="en-US" b="1" dirty="0" smtClean="0">
                <a:latin typeface="Arial" charset="0"/>
                <a:cs typeface="Arial" charset="0"/>
              </a:rPr>
              <a:t>Business Intelligence Overview</a:t>
            </a:r>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6564964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1"/>
          <p:cNvSpPr txBox="1">
            <a:spLocks noChangeArrowheads="1"/>
          </p:cNvSpPr>
          <p:nvPr/>
        </p:nvSpPr>
        <p:spPr bwMode="auto">
          <a:xfrm>
            <a:off x="762000" y="1371600"/>
            <a:ext cx="7924800" cy="329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4000"/>
              <a:t>For BI-based organizations, the use of BI/analytics is a                                                </a:t>
            </a:r>
            <a:r>
              <a:rPr lang="en-US" sz="4800" b="1" i="1">
                <a:solidFill>
                  <a:srgbClr val="C00000"/>
                </a:solidFill>
                <a:latin typeface="Arial Black" pitchFamily="34" charset="0"/>
              </a:rPr>
              <a:t>requirement</a:t>
            </a:r>
            <a:r>
              <a:rPr lang="en-US" sz="4800" b="1" i="1">
                <a:latin typeface="Arial Black" pitchFamily="34" charset="0"/>
              </a:rPr>
              <a:t> </a:t>
            </a:r>
            <a:r>
              <a:rPr lang="en-US" sz="4800"/>
              <a:t> </a:t>
            </a:r>
            <a:r>
              <a:rPr lang="en-US" sz="4000"/>
              <a:t>for successfully competing in the marketplace.</a:t>
            </a:r>
          </a:p>
        </p:txBody>
      </p:sp>
    </p:spTree>
    <p:extLst>
      <p:ext uri="{BB962C8B-B14F-4D97-AF65-F5344CB8AC3E}">
        <p14:creationId xmlns:p14="http://schemas.microsoft.com/office/powerpoint/2010/main" val="378965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1" descr="increas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2514600"/>
            <a:ext cx="2466975"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TextBox 2"/>
          <p:cNvSpPr txBox="1">
            <a:spLocks noChangeArrowheads="1"/>
          </p:cNvSpPr>
          <p:nvPr/>
        </p:nvSpPr>
        <p:spPr bwMode="auto">
          <a:xfrm>
            <a:off x="3505200" y="2209800"/>
            <a:ext cx="1524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sz="4000"/>
              <a:t>5-6%</a:t>
            </a:r>
          </a:p>
        </p:txBody>
      </p:sp>
      <p:sp>
        <p:nvSpPr>
          <p:cNvPr id="31748" name="TextBox 3"/>
          <p:cNvSpPr txBox="1">
            <a:spLocks noChangeArrowheads="1"/>
          </p:cNvSpPr>
          <p:nvPr/>
        </p:nvSpPr>
        <p:spPr bwMode="auto">
          <a:xfrm>
            <a:off x="457200" y="2209800"/>
            <a:ext cx="2590800"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3200"/>
              <a:t>Firms that</a:t>
            </a:r>
          </a:p>
          <a:p>
            <a:pPr eaLnBrk="1" hangingPunct="1"/>
            <a:r>
              <a:rPr lang="en-US" sz="3200"/>
              <a:t>emphasize</a:t>
            </a:r>
          </a:p>
          <a:p>
            <a:pPr eaLnBrk="1" hangingPunct="1"/>
            <a:r>
              <a:rPr lang="en-US" sz="3200"/>
              <a:t>data and </a:t>
            </a:r>
          </a:p>
          <a:p>
            <a:pPr eaLnBrk="1" hangingPunct="1"/>
            <a:r>
              <a:rPr lang="en-US" sz="3200"/>
              <a:t>analytics</a:t>
            </a:r>
          </a:p>
        </p:txBody>
      </p:sp>
      <p:sp>
        <p:nvSpPr>
          <p:cNvPr id="31749" name="TextBox 6"/>
          <p:cNvSpPr txBox="1">
            <a:spLocks noChangeArrowheads="1"/>
          </p:cNvSpPr>
          <p:nvPr/>
        </p:nvSpPr>
        <p:spPr bwMode="auto">
          <a:xfrm>
            <a:off x="6019800" y="2438400"/>
            <a:ext cx="35052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3200"/>
              <a:t>Productivity</a:t>
            </a:r>
          </a:p>
          <a:p>
            <a:pPr eaLnBrk="1" hangingPunct="1"/>
            <a:r>
              <a:rPr lang="en-US" sz="3200"/>
              <a:t>Return on equity</a:t>
            </a:r>
          </a:p>
          <a:p>
            <a:pPr eaLnBrk="1" hangingPunct="1"/>
            <a:r>
              <a:rPr lang="en-US" sz="3200"/>
              <a:t>Market value</a:t>
            </a:r>
          </a:p>
        </p:txBody>
      </p:sp>
      <p:sp>
        <p:nvSpPr>
          <p:cNvPr id="31750" name="TextBox 7"/>
          <p:cNvSpPr txBox="1">
            <a:spLocks noChangeArrowheads="1"/>
          </p:cNvSpPr>
          <p:nvPr/>
        </p:nvSpPr>
        <p:spPr bwMode="auto">
          <a:xfrm>
            <a:off x="1752600" y="762000"/>
            <a:ext cx="6096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sz="4000"/>
              <a:t>2011 Academic Research</a:t>
            </a:r>
          </a:p>
        </p:txBody>
      </p:sp>
      <p:sp>
        <p:nvSpPr>
          <p:cNvPr id="2" name="TextBox 1"/>
          <p:cNvSpPr txBox="1"/>
          <p:nvPr/>
        </p:nvSpPr>
        <p:spPr>
          <a:xfrm>
            <a:off x="457200" y="4648200"/>
            <a:ext cx="6705600" cy="1754326"/>
          </a:xfrm>
          <a:prstGeom prst="rect">
            <a:avLst/>
          </a:prstGeom>
          <a:noFill/>
        </p:spPr>
        <p:txBody>
          <a:bodyPr wrap="square" rtlCol="0">
            <a:spAutoFit/>
          </a:bodyPr>
          <a:lstStyle/>
          <a:p>
            <a:r>
              <a:rPr lang="en-US" dirty="0">
                <a:ea typeface="ＭＳ Ｐゴシック" pitchFamily="34" charset="-128"/>
              </a:rPr>
              <a:t>Also, A 2010 IBM/</a:t>
            </a:r>
            <a:r>
              <a:rPr lang="en-US" i="1" dirty="0">
                <a:ea typeface="ＭＳ Ｐゴシック" pitchFamily="34" charset="-128"/>
              </a:rPr>
              <a:t>MIT Sloan Management Review </a:t>
            </a:r>
            <a:r>
              <a:rPr lang="en-US" dirty="0">
                <a:ea typeface="ＭＳ Ｐゴシック" pitchFamily="34" charset="-128"/>
              </a:rPr>
              <a:t>research study found that top performing companies in their industry are much more likely to use analytics rather than intuition across the widest range of possible decisions. </a:t>
            </a:r>
          </a:p>
          <a:p>
            <a:endParaRPr lang="en-US" dirty="0">
              <a:ea typeface="ＭＳ Ｐゴシック" pitchFamily="34" charset="-128"/>
            </a:endParaRPr>
          </a:p>
          <a:p>
            <a:endParaRPr lang="en-US" dirty="0"/>
          </a:p>
        </p:txBody>
      </p:sp>
    </p:spTree>
    <p:extLst>
      <p:ext uri="{BB962C8B-B14F-4D97-AF65-F5344CB8AC3E}">
        <p14:creationId xmlns:p14="http://schemas.microsoft.com/office/powerpoint/2010/main" val="1909473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273050"/>
            <a:ext cx="4343400" cy="2470150"/>
          </a:xfrm>
        </p:spPr>
        <p:txBody>
          <a:bodyPr/>
          <a:lstStyle/>
          <a:p>
            <a:r>
              <a:rPr lang="en-US" sz="3600" smtClean="0">
                <a:latin typeface="Arial" charset="0"/>
                <a:cs typeface="Arial" charset="0"/>
              </a:rPr>
              <a:t>Conditions that Lead to Analytics-based Organizations</a:t>
            </a:r>
            <a:endParaRPr lang="en-US" sz="3600" smtClean="0"/>
          </a:p>
        </p:txBody>
      </p:sp>
      <p:pic>
        <p:nvPicPr>
          <p:cNvPr id="32771" name="Content Placeholder 4" descr="competingOnAnalytics.jpg"/>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6324600" y="914400"/>
            <a:ext cx="1752600" cy="1981200"/>
          </a:xfrm>
        </p:spPr>
      </p:pic>
      <p:sp>
        <p:nvSpPr>
          <p:cNvPr id="32772" name="Text Placeholder 3"/>
          <p:cNvSpPr>
            <a:spLocks noGrp="1"/>
          </p:cNvSpPr>
          <p:nvPr>
            <p:ph type="body" sz="half" idx="2"/>
          </p:nvPr>
        </p:nvSpPr>
        <p:spPr>
          <a:xfrm>
            <a:off x="457200" y="2971800"/>
            <a:ext cx="4572000" cy="3154363"/>
          </a:xfrm>
        </p:spPr>
        <p:txBody>
          <a:bodyPr/>
          <a:lstStyle/>
          <a:p>
            <a:pPr>
              <a:buFont typeface="Arial" charset="0"/>
              <a:buChar char="•"/>
            </a:pPr>
            <a:r>
              <a:rPr lang="en-US" sz="3200" smtClean="0">
                <a:latin typeface="Arial" charset="0"/>
                <a:cs typeface="Arial" charset="0"/>
              </a:rPr>
              <a:t> The nature of the industry</a:t>
            </a:r>
          </a:p>
          <a:p>
            <a:pPr>
              <a:buFont typeface="Arial" charset="0"/>
              <a:buChar char="•"/>
            </a:pPr>
            <a:r>
              <a:rPr lang="en-US" sz="3200" smtClean="0">
                <a:latin typeface="Arial" charset="0"/>
                <a:cs typeface="Arial" charset="0"/>
              </a:rPr>
              <a:t> Seizing an opportunity</a:t>
            </a:r>
          </a:p>
          <a:p>
            <a:pPr>
              <a:buFont typeface="Arial" charset="0"/>
              <a:buChar char="•"/>
            </a:pPr>
            <a:r>
              <a:rPr lang="en-US" sz="3200" smtClean="0">
                <a:latin typeface="Arial" charset="0"/>
                <a:cs typeface="Arial" charset="0"/>
              </a:rPr>
              <a:t> Responding to a problem</a:t>
            </a:r>
          </a:p>
          <a:p>
            <a:endParaRPr lang="en-US" smtClean="0"/>
          </a:p>
        </p:txBody>
      </p:sp>
      <p:pic>
        <p:nvPicPr>
          <p:cNvPr id="32773" name="Picture 4" descr="Analytics_at_Work.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3657600"/>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156991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latin typeface="Arial" charset="0"/>
                <a:cs typeface="Arial" charset="0"/>
              </a:rPr>
              <a:t>Complex Systems</a:t>
            </a:r>
          </a:p>
        </p:txBody>
      </p:sp>
      <p:sp>
        <p:nvSpPr>
          <p:cNvPr id="34819" name="Content Placeholder 2"/>
          <p:cNvSpPr>
            <a:spLocks noGrp="1"/>
          </p:cNvSpPr>
          <p:nvPr>
            <p:ph idx="1"/>
          </p:nvPr>
        </p:nvSpPr>
        <p:spPr/>
        <p:txBody>
          <a:bodyPr/>
          <a:lstStyle/>
          <a:p>
            <a:r>
              <a:rPr lang="en-US" sz="2800" smtClean="0">
                <a:latin typeface="Arial" charset="0"/>
                <a:cs typeface="Arial" charset="0"/>
              </a:rPr>
              <a:t>Tackle complex problems and provide individualized solutions</a:t>
            </a:r>
          </a:p>
          <a:p>
            <a:r>
              <a:rPr lang="en-US" sz="2800" smtClean="0">
                <a:latin typeface="Arial" charset="0"/>
                <a:cs typeface="Arial" charset="0"/>
              </a:rPr>
              <a:t>Products and services are organized around the needs of individual customers</a:t>
            </a:r>
          </a:p>
          <a:p>
            <a:r>
              <a:rPr lang="en-US" sz="2800" smtClean="0">
                <a:latin typeface="Arial" charset="0"/>
                <a:cs typeface="Arial" charset="0"/>
              </a:rPr>
              <a:t>Dollar value of interactions with each customer is high	</a:t>
            </a:r>
          </a:p>
          <a:p>
            <a:r>
              <a:rPr lang="en-US" sz="2800" smtClean="0">
                <a:latin typeface="Arial" charset="0"/>
                <a:cs typeface="Arial" charset="0"/>
              </a:rPr>
              <a:t>There is considerable interaction with each customer</a:t>
            </a:r>
          </a:p>
          <a:p>
            <a:r>
              <a:rPr lang="en-US" sz="2800" smtClean="0">
                <a:latin typeface="Arial" charset="0"/>
                <a:cs typeface="Arial" charset="0"/>
              </a:rPr>
              <a:t>Examples: IBM, World Bank, Halliburton</a:t>
            </a:r>
          </a:p>
        </p:txBody>
      </p:sp>
    </p:spTree>
    <p:extLst>
      <p:ext uri="{BB962C8B-B14F-4D97-AF65-F5344CB8AC3E}">
        <p14:creationId xmlns:p14="http://schemas.microsoft.com/office/powerpoint/2010/main" val="15196877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mtClean="0">
                <a:latin typeface="Arial" charset="0"/>
                <a:cs typeface="Arial" charset="0"/>
              </a:rPr>
              <a:t>Volume Operations</a:t>
            </a:r>
          </a:p>
        </p:txBody>
      </p:sp>
      <p:sp>
        <p:nvSpPr>
          <p:cNvPr id="35843" name="Content Placeholder 2"/>
          <p:cNvSpPr>
            <a:spLocks noGrp="1"/>
          </p:cNvSpPr>
          <p:nvPr>
            <p:ph idx="1"/>
          </p:nvPr>
        </p:nvSpPr>
        <p:spPr>
          <a:xfrm>
            <a:off x="457200" y="1600200"/>
            <a:ext cx="7924800" cy="4525963"/>
          </a:xfrm>
        </p:spPr>
        <p:txBody>
          <a:bodyPr/>
          <a:lstStyle/>
          <a:p>
            <a:r>
              <a:rPr lang="en-US" sz="2800" smtClean="0">
                <a:latin typeface="Arial" charset="0"/>
                <a:cs typeface="Arial" charset="0"/>
              </a:rPr>
              <a:t>Serves high-volume markets through standardized products and services</a:t>
            </a:r>
          </a:p>
          <a:p>
            <a:r>
              <a:rPr lang="en-US" sz="2800" smtClean="0">
                <a:latin typeface="Arial" charset="0"/>
                <a:cs typeface="Arial" charset="0"/>
              </a:rPr>
              <a:t>Each customer interaction has a low dollar value</a:t>
            </a:r>
          </a:p>
          <a:p>
            <a:r>
              <a:rPr lang="en-US" sz="2800" smtClean="0">
                <a:latin typeface="Arial" charset="0"/>
                <a:cs typeface="Arial" charset="0"/>
              </a:rPr>
              <a:t>Customer interactions are generally conducted through technology rather than person-to-person</a:t>
            </a:r>
          </a:p>
          <a:p>
            <a:r>
              <a:rPr lang="en-US" sz="2800" smtClean="0">
                <a:latin typeface="Arial" charset="0"/>
                <a:cs typeface="Arial" charset="0"/>
              </a:rPr>
              <a:t>Are likely to be analytics-based</a:t>
            </a:r>
          </a:p>
          <a:p>
            <a:r>
              <a:rPr lang="en-US" sz="2800" smtClean="0">
                <a:latin typeface="Arial" charset="0"/>
                <a:cs typeface="Arial" charset="0"/>
              </a:rPr>
              <a:t>Examples: Amazon.com, eBay, Hertz</a:t>
            </a:r>
          </a:p>
          <a:p>
            <a:endParaRPr lang="en-US" sz="2800" smtClean="0">
              <a:latin typeface="Arial" charset="0"/>
              <a:cs typeface="Arial" charset="0"/>
            </a:endParaRPr>
          </a:p>
        </p:txBody>
      </p:sp>
    </p:spTree>
    <p:extLst>
      <p:ext uri="{BB962C8B-B14F-4D97-AF65-F5344CB8AC3E}">
        <p14:creationId xmlns:p14="http://schemas.microsoft.com/office/powerpoint/2010/main" val="26706118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52400" y="-152400"/>
            <a:ext cx="5181600" cy="1371600"/>
          </a:xfrm>
        </p:spPr>
        <p:txBody>
          <a:bodyPr>
            <a:normAutofit/>
          </a:bodyPr>
          <a:lstStyle/>
          <a:p>
            <a:r>
              <a:rPr lang="en-US" sz="3200" dirty="0" smtClean="0">
                <a:latin typeface="Arial" charset="0"/>
                <a:cs typeface="Arial" charset="0"/>
              </a:rPr>
              <a:t>The nature of the industry: Online Retailers</a:t>
            </a:r>
          </a:p>
        </p:txBody>
      </p:sp>
      <p:pic>
        <p:nvPicPr>
          <p:cNvPr id="36867" name="Content Placeholder 4" descr="amazon.bmp"/>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5562600" y="304800"/>
            <a:ext cx="3124200" cy="2013373"/>
          </a:xfrm>
        </p:spPr>
      </p:pic>
      <p:sp>
        <p:nvSpPr>
          <p:cNvPr id="36868" name="Text Placeholder 3"/>
          <p:cNvSpPr>
            <a:spLocks noGrp="1"/>
          </p:cNvSpPr>
          <p:nvPr>
            <p:ph type="body" sz="half" idx="2"/>
          </p:nvPr>
        </p:nvSpPr>
        <p:spPr>
          <a:xfrm>
            <a:off x="228600" y="1219200"/>
            <a:ext cx="4953000" cy="3429000"/>
          </a:xfrm>
        </p:spPr>
        <p:txBody>
          <a:bodyPr/>
          <a:lstStyle/>
          <a:p>
            <a:r>
              <a:rPr lang="en-US" sz="2400" b="1" i="1" dirty="0" smtClean="0">
                <a:latin typeface="Arial" charset="0"/>
                <a:cs typeface="Arial" charset="0"/>
              </a:rPr>
              <a:t>BI Applications</a:t>
            </a:r>
          </a:p>
          <a:p>
            <a:pPr eaLnBrk="1" hangingPunct="1">
              <a:lnSpc>
                <a:spcPct val="90000"/>
              </a:lnSpc>
              <a:buFont typeface="Arial" charset="0"/>
              <a:buChar char="•"/>
            </a:pPr>
            <a:r>
              <a:rPr lang="en-US" sz="2400" dirty="0" smtClean="0"/>
              <a:t> </a:t>
            </a:r>
            <a:r>
              <a:rPr lang="en-US" sz="2000" dirty="0" smtClean="0">
                <a:latin typeface="Arial" charset="0"/>
                <a:cs typeface="Arial" charset="0"/>
              </a:rPr>
              <a:t>Analysis of clickstream data </a:t>
            </a:r>
          </a:p>
          <a:p>
            <a:pPr eaLnBrk="1" hangingPunct="1">
              <a:lnSpc>
                <a:spcPct val="90000"/>
              </a:lnSpc>
              <a:buFont typeface="Arial" charset="0"/>
              <a:buChar char="•"/>
            </a:pPr>
            <a:r>
              <a:rPr lang="en-US" sz="2000" dirty="0" smtClean="0">
                <a:latin typeface="Arial" charset="0"/>
                <a:cs typeface="Arial" charset="0"/>
              </a:rPr>
              <a:t> Customer profitability analysis</a:t>
            </a:r>
          </a:p>
          <a:p>
            <a:pPr eaLnBrk="1" hangingPunct="1">
              <a:lnSpc>
                <a:spcPct val="90000"/>
              </a:lnSpc>
              <a:buFont typeface="Arial" charset="0"/>
              <a:buChar char="•"/>
            </a:pPr>
            <a:r>
              <a:rPr lang="en-US" sz="2000" dirty="0" smtClean="0">
                <a:latin typeface="Arial" charset="0"/>
                <a:cs typeface="Arial" charset="0"/>
              </a:rPr>
              <a:t> Customer segmentation analysis</a:t>
            </a:r>
          </a:p>
          <a:p>
            <a:pPr eaLnBrk="1" hangingPunct="1">
              <a:lnSpc>
                <a:spcPct val="90000"/>
              </a:lnSpc>
              <a:buFont typeface="Arial" charset="0"/>
              <a:buChar char="•"/>
            </a:pPr>
            <a:r>
              <a:rPr lang="en-US" sz="2000" dirty="0" smtClean="0">
                <a:latin typeface="Arial" charset="0"/>
                <a:cs typeface="Arial" charset="0"/>
              </a:rPr>
              <a:t> Product recommendations</a:t>
            </a:r>
          </a:p>
          <a:p>
            <a:pPr eaLnBrk="1" hangingPunct="1">
              <a:lnSpc>
                <a:spcPct val="90000"/>
              </a:lnSpc>
              <a:buFont typeface="Arial" charset="0"/>
              <a:buChar char="•"/>
            </a:pPr>
            <a:r>
              <a:rPr lang="en-US" sz="2000" dirty="0" smtClean="0">
                <a:latin typeface="Arial" charset="0"/>
                <a:cs typeface="Arial" charset="0"/>
              </a:rPr>
              <a:t> Campaign management</a:t>
            </a:r>
          </a:p>
          <a:p>
            <a:pPr eaLnBrk="1" hangingPunct="1">
              <a:lnSpc>
                <a:spcPct val="90000"/>
              </a:lnSpc>
              <a:buFont typeface="Arial" charset="0"/>
              <a:buChar char="•"/>
            </a:pPr>
            <a:r>
              <a:rPr lang="en-US" sz="2000" dirty="0" smtClean="0">
                <a:latin typeface="Arial" charset="0"/>
                <a:cs typeface="Arial" charset="0"/>
              </a:rPr>
              <a:t> Pricing</a:t>
            </a:r>
          </a:p>
          <a:p>
            <a:pPr eaLnBrk="1" hangingPunct="1">
              <a:lnSpc>
                <a:spcPct val="90000"/>
              </a:lnSpc>
              <a:buFont typeface="Arial" charset="0"/>
              <a:buChar char="•"/>
            </a:pPr>
            <a:r>
              <a:rPr lang="en-US" sz="2000" dirty="0" smtClean="0">
                <a:latin typeface="Arial" charset="0"/>
                <a:cs typeface="Arial" charset="0"/>
              </a:rPr>
              <a:t> Forecasting</a:t>
            </a:r>
          </a:p>
          <a:p>
            <a:pPr eaLnBrk="1" hangingPunct="1">
              <a:lnSpc>
                <a:spcPct val="90000"/>
              </a:lnSpc>
              <a:buFont typeface="Arial" charset="0"/>
              <a:buChar char="•"/>
            </a:pPr>
            <a:r>
              <a:rPr lang="en-US" sz="2000" dirty="0" smtClean="0">
                <a:latin typeface="Arial" charset="0"/>
                <a:cs typeface="Arial" charset="0"/>
              </a:rPr>
              <a:t> Dashboard</a:t>
            </a:r>
            <a:r>
              <a:rPr lang="en-US" sz="2400" dirty="0" smtClean="0">
                <a:latin typeface="Arial" charset="0"/>
                <a:cs typeface="Arial" charset="0"/>
              </a:rPr>
              <a:t>s</a:t>
            </a:r>
          </a:p>
          <a:p>
            <a:endParaRPr lang="en-US" sz="2800" dirty="0" smtClean="0">
              <a:latin typeface="Arial" charset="0"/>
              <a:cs typeface="Arial" charset="0"/>
            </a:endParaRPr>
          </a:p>
        </p:txBody>
      </p:sp>
      <p:pic>
        <p:nvPicPr>
          <p:cNvPr id="36869" name="Picture 5" descr="overstock.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2017359"/>
            <a:ext cx="2123661" cy="1577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9816" y="4648200"/>
            <a:ext cx="9266583" cy="2062103"/>
          </a:xfrm>
          <a:prstGeom prst="rect">
            <a:avLst/>
          </a:prstGeom>
          <a:noFill/>
        </p:spPr>
        <p:txBody>
          <a:bodyPr wrap="square" rtlCol="0">
            <a:spAutoFit/>
          </a:bodyPr>
          <a:lstStyle/>
          <a:p>
            <a:r>
              <a:rPr lang="en-US" sz="1600" dirty="0">
                <a:ea typeface="ＭＳ Ｐゴシック" pitchFamily="34" charset="-128"/>
              </a:rPr>
              <a:t>Online retailers like Amazon.com and Overstock.com are great examples of high volume operations who rely on analytics to compete.  As soon as you enter, their sites a cookie is placed on your PC and all clicks are recorded.  Based on your clicks and any search terms, recommendation engines decide what products to display.  After you purchase an item, they have additional information that is used in marketing campaigns. Customer segmentation analysis is used in deciding what promotions to send you.  How profitable you are influences how the customer care center treats you.  A pricing team helps set prices and decides what prices are needed to clear out merchandise. Forecasting models are used to decide how many items to order for inventory.  Dashboards monitor all aspects of organizational performance</a:t>
            </a:r>
            <a:endParaRPr lang="en-US" sz="1600" dirty="0"/>
          </a:p>
        </p:txBody>
      </p:sp>
    </p:spTree>
    <p:extLst>
      <p:ext uri="{BB962C8B-B14F-4D97-AF65-F5344CB8AC3E}">
        <p14:creationId xmlns:p14="http://schemas.microsoft.com/office/powerpoint/2010/main" val="7836453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Box 1"/>
          <p:cNvSpPr txBox="1">
            <a:spLocks noChangeArrowheads="1"/>
          </p:cNvSpPr>
          <p:nvPr/>
        </p:nvSpPr>
        <p:spPr bwMode="auto">
          <a:xfrm>
            <a:off x="1295400" y="1981200"/>
            <a:ext cx="6400800"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4000" i="1"/>
              <a:t>“We are a business intelligence company”</a:t>
            </a:r>
          </a:p>
          <a:p>
            <a:pPr eaLnBrk="1" hangingPunct="1"/>
            <a:endParaRPr lang="en-US" sz="4000"/>
          </a:p>
          <a:p>
            <a:pPr eaLnBrk="1" hangingPunct="1"/>
            <a:r>
              <a:rPr lang="en-US" sz="3200"/>
              <a:t>Patrick Byrne, </a:t>
            </a:r>
          </a:p>
          <a:p>
            <a:pPr eaLnBrk="1" hangingPunct="1"/>
            <a:r>
              <a:rPr lang="en-US" sz="3200"/>
              <a:t>CEO, Overstock.com</a:t>
            </a:r>
          </a:p>
        </p:txBody>
      </p:sp>
    </p:spTree>
    <p:extLst>
      <p:ext uri="{BB962C8B-B14F-4D97-AF65-F5344CB8AC3E}">
        <p14:creationId xmlns:p14="http://schemas.microsoft.com/office/powerpoint/2010/main" val="31217075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28600" y="-838200"/>
            <a:ext cx="5181600" cy="2133600"/>
          </a:xfrm>
        </p:spPr>
        <p:txBody>
          <a:bodyPr/>
          <a:lstStyle/>
          <a:p>
            <a:r>
              <a:rPr lang="en-US" sz="3600" dirty="0" smtClean="0">
                <a:latin typeface="Arial" charset="0"/>
                <a:cs typeface="Arial" charset="0"/>
              </a:rPr>
              <a:t>Seizing an Opportunity: Harrah’s</a:t>
            </a:r>
            <a:endParaRPr lang="en-US" sz="3600" dirty="0" smtClean="0"/>
          </a:p>
        </p:txBody>
      </p:sp>
      <p:pic>
        <p:nvPicPr>
          <p:cNvPr id="38915" name="Content Placeholder 4" descr="Harrahs.jpg"/>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5638800" y="304800"/>
            <a:ext cx="2226276" cy="1752600"/>
          </a:xfrm>
        </p:spPr>
      </p:pic>
      <p:sp>
        <p:nvSpPr>
          <p:cNvPr id="38916" name="Text Placeholder 3"/>
          <p:cNvSpPr>
            <a:spLocks noGrp="1"/>
          </p:cNvSpPr>
          <p:nvPr>
            <p:ph type="body" sz="half" idx="2"/>
          </p:nvPr>
        </p:nvSpPr>
        <p:spPr>
          <a:xfrm>
            <a:off x="32656" y="2133600"/>
            <a:ext cx="9111343" cy="5410200"/>
          </a:xfrm>
        </p:spPr>
        <p:txBody>
          <a:bodyPr>
            <a:normAutofit fontScale="62500" lnSpcReduction="20000"/>
          </a:bodyPr>
          <a:lstStyle/>
          <a:p>
            <a:pPr marL="857250" indent="-857250" eaLnBrk="1" hangingPunct="1">
              <a:lnSpc>
                <a:spcPct val="80000"/>
              </a:lnSpc>
              <a:buFont typeface="Arial" pitchFamily="34" charset="0"/>
              <a:buChar char="•"/>
            </a:pPr>
            <a:r>
              <a:rPr lang="en-US" sz="5800" dirty="0" smtClean="0">
                <a:latin typeface="Arial" charset="0"/>
                <a:cs typeface="Arial" charset="0"/>
              </a:rPr>
              <a:t>In </a:t>
            </a:r>
            <a:r>
              <a:rPr lang="en-US" sz="5800" dirty="0" smtClean="0">
                <a:latin typeface="Arial" charset="0"/>
                <a:cs typeface="Arial" charset="0"/>
              </a:rPr>
              <a:t>1993, the gaming laws changed</a:t>
            </a:r>
          </a:p>
          <a:p>
            <a:pPr eaLnBrk="1" hangingPunct="1">
              <a:lnSpc>
                <a:spcPct val="80000"/>
              </a:lnSpc>
              <a:buFont typeface="Arial" charset="0"/>
              <a:buChar char="•"/>
            </a:pPr>
            <a:r>
              <a:rPr lang="en-US" sz="5800" dirty="0" smtClean="0">
                <a:latin typeface="Arial" charset="0"/>
                <a:cs typeface="Arial" charset="0"/>
              </a:rPr>
              <a:t> Harrah’s decided to compete and expand using a brand and customer loyalty strategy </a:t>
            </a:r>
          </a:p>
          <a:p>
            <a:pPr eaLnBrk="1" hangingPunct="1">
              <a:lnSpc>
                <a:spcPct val="80000"/>
              </a:lnSpc>
              <a:buFont typeface="Arial" charset="0"/>
              <a:buChar char="•"/>
            </a:pPr>
            <a:r>
              <a:rPr lang="en-US" sz="5800" dirty="0" smtClean="0">
                <a:latin typeface="Arial" charset="0"/>
                <a:cs typeface="Arial" charset="0"/>
              </a:rPr>
              <a:t>Offered the industry’s first customer loyalty program, Total Rewards</a:t>
            </a:r>
          </a:p>
          <a:p>
            <a:pPr>
              <a:lnSpc>
                <a:spcPct val="80000"/>
              </a:lnSpc>
              <a:buFont typeface="Arial" charset="0"/>
              <a:buChar char="•"/>
            </a:pPr>
            <a:r>
              <a:rPr lang="en-US" sz="5800" dirty="0">
                <a:ea typeface="ＭＳ Ｐゴシック" pitchFamily="34" charset="-128"/>
              </a:rPr>
              <a:t>Key to this new model was analytics using an operational store and a data warehouse. </a:t>
            </a:r>
            <a:endParaRPr lang="en-US" sz="5800" dirty="0" smtClean="0">
              <a:ea typeface="ＭＳ Ｐゴシック" pitchFamily="34" charset="-128"/>
            </a:endParaRPr>
          </a:p>
          <a:p>
            <a:pPr>
              <a:lnSpc>
                <a:spcPct val="80000"/>
              </a:lnSpc>
              <a:buFont typeface="Arial" charset="0"/>
              <a:buChar char="•"/>
            </a:pPr>
            <a:r>
              <a:rPr lang="en-US" sz="5800" dirty="0" smtClean="0">
                <a:ea typeface="ＭＳ Ｐゴシック" pitchFamily="34" charset="-128"/>
              </a:rPr>
              <a:t>It </a:t>
            </a:r>
            <a:r>
              <a:rPr lang="en-US" sz="5800" dirty="0">
                <a:ea typeface="ＭＳ Ｐゴシック" pitchFamily="34" charset="-128"/>
              </a:rPr>
              <a:t>allowed Harrah’s to perform analytics in order to know who its customers are, where they gamble, what games they play, their profitability, and what offers to make to get them to retu</a:t>
            </a:r>
            <a:r>
              <a:rPr lang="en-US" sz="4100" dirty="0">
                <a:ea typeface="ＭＳ Ｐゴシック" pitchFamily="34" charset="-128"/>
              </a:rPr>
              <a:t>rn.</a:t>
            </a:r>
          </a:p>
          <a:p>
            <a:pPr eaLnBrk="1" hangingPunct="1">
              <a:lnSpc>
                <a:spcPct val="80000"/>
              </a:lnSpc>
              <a:buFont typeface="Arial" charset="0"/>
              <a:buChar char="•"/>
            </a:pPr>
            <a:r>
              <a:rPr lang="en-US" sz="3800" dirty="0" smtClean="0">
                <a:latin typeface="Arial" charset="0"/>
                <a:cs typeface="Arial" charset="0"/>
              </a:rPr>
              <a:t> </a:t>
            </a:r>
          </a:p>
          <a:p>
            <a:pPr eaLnBrk="1" hangingPunct="1">
              <a:lnSpc>
                <a:spcPct val="80000"/>
              </a:lnSpc>
              <a:buFont typeface="Arial" charset="0"/>
              <a:buChar char="•"/>
            </a:pPr>
            <a:endParaRPr lang="en-US" sz="2800" dirty="0" smtClean="0">
              <a:latin typeface="Arial" charset="0"/>
              <a:cs typeface="Arial" charset="0"/>
            </a:endParaRPr>
          </a:p>
        </p:txBody>
      </p:sp>
    </p:spTree>
    <p:extLst>
      <p:ext uri="{BB962C8B-B14F-4D97-AF65-F5344CB8AC3E}">
        <p14:creationId xmlns:p14="http://schemas.microsoft.com/office/powerpoint/2010/main" val="15762178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1447800"/>
            <a:ext cx="7924800" cy="2133600"/>
          </a:xfrm>
        </p:spPr>
        <p:txBody>
          <a:bodyPr/>
          <a:lstStyle/>
          <a:p>
            <a:r>
              <a:rPr lang="en-US" sz="3600" dirty="0" smtClean="0">
                <a:latin typeface="Arial" charset="0"/>
                <a:cs typeface="Arial" charset="0"/>
              </a:rPr>
              <a:t>Seizing an Opportunity: Harrah’s</a:t>
            </a:r>
            <a:endParaRPr lang="en-US" sz="3600" dirty="0" smtClean="0"/>
          </a:p>
        </p:txBody>
      </p:sp>
      <p:sp>
        <p:nvSpPr>
          <p:cNvPr id="3" name="Rectangle 2"/>
          <p:cNvSpPr/>
          <p:nvPr/>
        </p:nvSpPr>
        <p:spPr>
          <a:xfrm>
            <a:off x="163286" y="838200"/>
            <a:ext cx="8991600" cy="5293757"/>
          </a:xfrm>
          <a:prstGeom prst="rect">
            <a:avLst/>
          </a:prstGeom>
        </p:spPr>
        <p:txBody>
          <a:bodyPr wrap="square">
            <a:spAutoFit/>
          </a:bodyPr>
          <a:lstStyle/>
          <a:p>
            <a:pPr marL="342900" indent="-342900">
              <a:buFont typeface="Arial" pitchFamily="34" charset="0"/>
              <a:buChar char="•"/>
            </a:pPr>
            <a:r>
              <a:rPr lang="en-US" sz="2600" dirty="0">
                <a:ea typeface="ＭＳ Ｐゴシック" pitchFamily="34" charset="-128"/>
              </a:rPr>
              <a:t>The managers of the Harrah’s properties used to run their casinos as private fiefdoms and decisions were made based on “</a:t>
            </a:r>
            <a:r>
              <a:rPr lang="en-US" sz="2600" dirty="0" err="1">
                <a:ea typeface="ＭＳ Ｐゴシック" pitchFamily="34" charset="-128"/>
              </a:rPr>
              <a:t>Harrahisms</a:t>
            </a:r>
            <a:r>
              <a:rPr lang="en-US" sz="2600" dirty="0">
                <a:ea typeface="ＭＳ Ｐゴシック" pitchFamily="34" charset="-128"/>
              </a:rPr>
              <a:t>” – things that were just assumed to be true.  </a:t>
            </a:r>
            <a:endParaRPr lang="en-US" sz="2600" dirty="0" smtClean="0">
              <a:ea typeface="ＭＳ Ｐゴシック" pitchFamily="34" charset="-128"/>
            </a:endParaRPr>
          </a:p>
          <a:p>
            <a:pPr marL="342900" indent="-342900">
              <a:buFont typeface="Arial" pitchFamily="34" charset="0"/>
              <a:buChar char="•"/>
            </a:pPr>
            <a:r>
              <a:rPr lang="en-US" sz="2600" dirty="0" smtClean="0">
                <a:ea typeface="ＭＳ Ｐゴシック" pitchFamily="34" charset="-128"/>
              </a:rPr>
              <a:t>With </a:t>
            </a:r>
            <a:r>
              <a:rPr lang="en-US" sz="2600" dirty="0">
                <a:ea typeface="ＭＳ Ｐゴシック" pitchFamily="34" charset="-128"/>
              </a:rPr>
              <a:t>the new business model, decision making became much more centralized and was based on constant experimentation of what worked best (i.e., fact based decision making).  </a:t>
            </a:r>
            <a:endParaRPr lang="en-US" sz="2600" dirty="0" smtClean="0">
              <a:ea typeface="ＭＳ Ｐゴシック" pitchFamily="34" charset="-128"/>
            </a:endParaRPr>
          </a:p>
          <a:p>
            <a:pPr marL="342900" indent="-342900">
              <a:buFont typeface="Arial" pitchFamily="34" charset="0"/>
              <a:buChar char="•"/>
            </a:pPr>
            <a:r>
              <a:rPr lang="en-US" sz="2600" dirty="0" smtClean="0">
                <a:ea typeface="ＭＳ Ｐゴシック" pitchFamily="34" charset="-128"/>
              </a:rPr>
              <a:t>The </a:t>
            </a:r>
            <a:r>
              <a:rPr lang="en-US" sz="2600" dirty="0">
                <a:ea typeface="ＭＳ Ｐゴシック" pitchFamily="34" charset="-128"/>
              </a:rPr>
              <a:t>success of this approach is seen in Harrah’s now being the largest gaming company in the world.  The “blue collar” casino bought the more upscale Caesars in 2004 and changed its corporate name to Caesars in 2010</a:t>
            </a:r>
            <a:r>
              <a:rPr lang="en-US" sz="2600" i="1" dirty="0">
                <a:ea typeface="ＭＳ Ｐゴシック" pitchFamily="34" charset="-128"/>
              </a:rPr>
              <a:t>. </a:t>
            </a:r>
            <a:endParaRPr lang="en-US" sz="2600" i="1" dirty="0" smtClean="0">
              <a:ea typeface="ＭＳ Ｐゴシック" pitchFamily="34" charset="-128"/>
            </a:endParaRPr>
          </a:p>
          <a:p>
            <a:pPr marL="342900" indent="-342900">
              <a:buFont typeface="Arial" pitchFamily="34" charset="0"/>
              <a:buChar char="•"/>
            </a:pPr>
            <a:r>
              <a:rPr lang="en-US" sz="2600" i="1" dirty="0" smtClean="0">
                <a:ea typeface="ＭＳ Ｐゴシック" pitchFamily="34" charset="-128"/>
              </a:rPr>
              <a:t>Many </a:t>
            </a:r>
            <a:r>
              <a:rPr lang="en-US" sz="2600" i="1" dirty="0">
                <a:ea typeface="ＭＳ Ｐゴシック" pitchFamily="34" charset="-128"/>
              </a:rPr>
              <a:t>of the people who were successful with Harrah’s original uses of analytics were hired by other casinos and spread the use of analytics throughout the gaming industry.</a:t>
            </a:r>
          </a:p>
        </p:txBody>
      </p:sp>
      <p:sp>
        <p:nvSpPr>
          <p:cNvPr id="4" name="Content Placeholder 3"/>
          <p:cNvSpPr>
            <a:spLocks noGrp="1"/>
          </p:cNvSpPr>
          <p:nvPr>
            <p:ph idx="1"/>
          </p:nvPr>
        </p:nvSpPr>
        <p:spPr>
          <a:xfrm>
            <a:off x="10287000" y="-1219200"/>
            <a:ext cx="5111750" cy="5853113"/>
          </a:xfrm>
        </p:spPr>
        <p:txBody>
          <a:bodyPr/>
          <a:lstStyle/>
          <a:p>
            <a:endParaRPr lang="en-US" dirty="0"/>
          </a:p>
        </p:txBody>
      </p:sp>
    </p:spTree>
    <p:extLst>
      <p:ext uri="{BB962C8B-B14F-4D97-AF65-F5344CB8AC3E}">
        <p14:creationId xmlns:p14="http://schemas.microsoft.com/office/powerpoint/2010/main" val="23574158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Box 1"/>
          <p:cNvSpPr txBox="1">
            <a:spLocks noChangeArrowheads="1"/>
          </p:cNvSpPr>
          <p:nvPr/>
        </p:nvSpPr>
        <p:spPr bwMode="auto">
          <a:xfrm>
            <a:off x="1524000" y="1219200"/>
            <a:ext cx="6324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sz="4000"/>
              <a:t>The right analytical tools</a:t>
            </a:r>
          </a:p>
        </p:txBody>
      </p:sp>
      <p:pic>
        <p:nvPicPr>
          <p:cNvPr id="52227" name="Picture 5" descr="tool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2438400"/>
            <a:ext cx="33528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16289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latin typeface="Arial" charset="0"/>
                <a:cs typeface="Arial" charset="0"/>
              </a:rPr>
              <a:t>What Is Business Intelligence?</a:t>
            </a:r>
          </a:p>
        </p:txBody>
      </p:sp>
      <p:sp>
        <p:nvSpPr>
          <p:cNvPr id="16387" name="Rectangle 3"/>
          <p:cNvSpPr>
            <a:spLocks noGrp="1" noChangeArrowheads="1"/>
          </p:cNvSpPr>
          <p:nvPr>
            <p:ph type="body" idx="1"/>
          </p:nvPr>
        </p:nvSpPr>
        <p:spPr>
          <a:xfrm>
            <a:off x="457200" y="1905000"/>
            <a:ext cx="8229600" cy="4221163"/>
          </a:xfrm>
        </p:spPr>
        <p:txBody>
          <a:bodyPr>
            <a:normAutofit lnSpcReduction="10000"/>
          </a:bodyPr>
          <a:lstStyle/>
          <a:p>
            <a:pPr eaLnBrk="1" hangingPunct="1"/>
            <a:r>
              <a:rPr lang="en-US" smtClean="0">
                <a:latin typeface="Arial" charset="0"/>
                <a:cs typeface="Arial" charset="0"/>
              </a:rPr>
              <a:t>Its roots go back to the late 1960s</a:t>
            </a:r>
          </a:p>
          <a:p>
            <a:pPr eaLnBrk="1" hangingPunct="1"/>
            <a:r>
              <a:rPr lang="en-US" smtClean="0">
                <a:latin typeface="Arial" charset="0"/>
                <a:cs typeface="Arial" charset="0"/>
              </a:rPr>
              <a:t>In the 1970s, there were decision support systems (DSS)</a:t>
            </a:r>
          </a:p>
          <a:p>
            <a:pPr eaLnBrk="1" hangingPunct="1"/>
            <a:r>
              <a:rPr lang="en-US" smtClean="0">
                <a:latin typeface="Arial" charset="0"/>
                <a:cs typeface="Arial" charset="0"/>
              </a:rPr>
              <a:t>In the 1980s, there were EIS, OLAP, GIS, and more</a:t>
            </a:r>
          </a:p>
          <a:p>
            <a:pPr eaLnBrk="1" hangingPunct="1"/>
            <a:r>
              <a:rPr lang="en-US" smtClean="0">
                <a:latin typeface="Arial" charset="0"/>
                <a:cs typeface="Arial" charset="0"/>
              </a:rPr>
              <a:t>Data warehousing and dashboards/scorecards became popular  in the 1990s</a:t>
            </a:r>
          </a:p>
          <a:p>
            <a:pPr eaLnBrk="1" hangingPunct="1"/>
            <a:endParaRPr lang="en-US" smtClean="0"/>
          </a:p>
          <a:p>
            <a:pPr eaLnBrk="1" hangingPunct="1"/>
            <a:endParaRPr lang="en-US" smtClean="0"/>
          </a:p>
          <a:p>
            <a:pPr eaLnBrk="1" hangingPunct="1"/>
            <a:endParaRPr lang="en-US" smtClean="0"/>
          </a:p>
        </p:txBody>
      </p:sp>
    </p:spTree>
    <p:extLst>
      <p:ext uri="{BB962C8B-B14F-4D97-AF65-F5344CB8AC3E}">
        <p14:creationId xmlns:p14="http://schemas.microsoft.com/office/powerpoint/2010/main" val="25820104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Box 1"/>
          <p:cNvSpPr txBox="1">
            <a:spLocks noChangeArrowheads="1"/>
          </p:cNvSpPr>
          <p:nvPr/>
        </p:nvSpPr>
        <p:spPr bwMode="auto">
          <a:xfrm>
            <a:off x="1066800" y="457200"/>
            <a:ext cx="71628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sz="4000"/>
              <a:t>New tools and architectures may be needed</a:t>
            </a:r>
          </a:p>
        </p:txBody>
      </p:sp>
      <p:pic>
        <p:nvPicPr>
          <p:cNvPr id="53251" name="Picture 2" descr="sa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14400" y="2133600"/>
            <a:ext cx="211455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2" name="Picture 3" descr="spss.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2133600"/>
            <a:ext cx="1524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3" name="Picture 4" descr="r sofware.bmp"/>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657600" y="2057400"/>
            <a:ext cx="1762125"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4" name="Picture 5" descr="hadoop.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800600" y="4038600"/>
            <a:ext cx="3581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5" name="Picture 6" descr="Teradata.gif"/>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57200" y="3429000"/>
            <a:ext cx="37338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6" name="Picture 7" descr="Netezza.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4953000" y="5181600"/>
            <a:ext cx="3429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22825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Box 1"/>
          <p:cNvSpPr txBox="1">
            <a:spLocks noChangeArrowheads="1"/>
          </p:cNvSpPr>
          <p:nvPr/>
        </p:nvSpPr>
        <p:spPr bwMode="auto">
          <a:xfrm>
            <a:off x="0" y="228600"/>
            <a:ext cx="8736496"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sz="4000" dirty="0"/>
              <a:t>Strong analytical personnel  in an appropriate organizational structure</a:t>
            </a:r>
          </a:p>
        </p:txBody>
      </p:sp>
      <p:pic>
        <p:nvPicPr>
          <p:cNvPr id="54275" name="Picture 2" descr="Comtetency center.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97695" y="1552039"/>
            <a:ext cx="2845904" cy="2339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30630" y="3441680"/>
            <a:ext cx="8991599" cy="3416320"/>
          </a:xfrm>
          <a:prstGeom prst="rect">
            <a:avLst/>
          </a:prstGeom>
          <a:noFill/>
        </p:spPr>
        <p:txBody>
          <a:bodyPr wrap="square" rtlCol="0">
            <a:spAutoFit/>
          </a:bodyPr>
          <a:lstStyle/>
          <a:p>
            <a:r>
              <a:rPr lang="en-US" sz="2400" dirty="0">
                <a:ea typeface="ＭＳ Ｐゴシック" pitchFamily="34" charset="-128"/>
              </a:rPr>
              <a:t>A 2011 Bloomberg BusinessWeek study found that many organizations lack the proper analytical talent.  With proper training some of the existing personnel will be able to accept the challenge, at least for more structured analytics supported by appropriate software.  Most of the large vendors, such as IBM and SAS, offer training  on their products.  For the “rocket science” work, new personnel will often have to be brought in, either through hires or professional services.  This was the case at both Harrah’s and First American.</a:t>
            </a:r>
          </a:p>
          <a:p>
            <a:endParaRPr lang="en-US" sz="2400" dirty="0"/>
          </a:p>
        </p:txBody>
      </p:sp>
    </p:spTree>
    <p:extLst>
      <p:ext uri="{BB962C8B-B14F-4D97-AF65-F5344CB8AC3E}">
        <p14:creationId xmlns:p14="http://schemas.microsoft.com/office/powerpoint/2010/main" val="28949999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descr="http://t0.gstatic.com/images?q=tbn:ANd9GcTji2rmm6GEwMLv1AJnGqRoO5Dw5JGl-v013Lp4Vh2WhKgswUo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2179981"/>
            <a:ext cx="2228850"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299" name="TextBox 3"/>
          <p:cNvSpPr txBox="1">
            <a:spLocks noChangeArrowheads="1"/>
          </p:cNvSpPr>
          <p:nvPr/>
        </p:nvSpPr>
        <p:spPr bwMode="auto">
          <a:xfrm>
            <a:off x="332547" y="36442"/>
            <a:ext cx="83820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sz="4000" dirty="0"/>
              <a:t>Knowledge Requirements for Advanced  Analytics</a:t>
            </a:r>
          </a:p>
        </p:txBody>
      </p:sp>
      <p:sp>
        <p:nvSpPr>
          <p:cNvPr id="55300" name="TextBox 4"/>
          <p:cNvSpPr txBox="1">
            <a:spLocks noChangeArrowheads="1"/>
          </p:cNvSpPr>
          <p:nvPr/>
        </p:nvSpPr>
        <p:spPr bwMode="auto">
          <a:xfrm>
            <a:off x="2667000" y="1563686"/>
            <a:ext cx="3810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sz="3600" dirty="0"/>
              <a:t>Business Domain</a:t>
            </a:r>
          </a:p>
        </p:txBody>
      </p:sp>
      <p:sp>
        <p:nvSpPr>
          <p:cNvPr id="55301" name="TextBox 5"/>
          <p:cNvSpPr txBox="1">
            <a:spLocks noChangeArrowheads="1"/>
          </p:cNvSpPr>
          <p:nvPr/>
        </p:nvSpPr>
        <p:spPr bwMode="auto">
          <a:xfrm>
            <a:off x="5791200" y="2607708"/>
            <a:ext cx="2590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3600" dirty="0"/>
              <a:t>Modeling</a:t>
            </a:r>
          </a:p>
        </p:txBody>
      </p:sp>
      <p:sp>
        <p:nvSpPr>
          <p:cNvPr id="55302" name="TextBox 6"/>
          <p:cNvSpPr txBox="1">
            <a:spLocks noChangeArrowheads="1"/>
          </p:cNvSpPr>
          <p:nvPr/>
        </p:nvSpPr>
        <p:spPr bwMode="auto">
          <a:xfrm>
            <a:off x="838200" y="2880861"/>
            <a:ext cx="2133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3600" dirty="0"/>
              <a:t>Data </a:t>
            </a:r>
          </a:p>
        </p:txBody>
      </p:sp>
      <p:sp>
        <p:nvSpPr>
          <p:cNvPr id="2" name="TextBox 1"/>
          <p:cNvSpPr txBox="1"/>
          <p:nvPr/>
        </p:nvSpPr>
        <p:spPr>
          <a:xfrm>
            <a:off x="152400" y="4249839"/>
            <a:ext cx="8991600" cy="2308324"/>
          </a:xfrm>
          <a:prstGeom prst="rect">
            <a:avLst/>
          </a:prstGeom>
          <a:noFill/>
        </p:spPr>
        <p:txBody>
          <a:bodyPr wrap="square" rtlCol="0">
            <a:spAutoFit/>
          </a:bodyPr>
          <a:lstStyle/>
          <a:p>
            <a:r>
              <a:rPr lang="en-US" dirty="0">
                <a:ea typeface="ＭＳ Ｐゴシック" pitchFamily="34" charset="-128"/>
              </a:rPr>
              <a:t>Choosing the right data to include in models is important.  Predictive analytics should not be searching for a diamond in a coal mine. You will get too many spurious findings.  Rather, it is important have some thoughts as to what variables might be related. And once you have findings, domain knowledge is necessary to understand how they can be used. Consider the </a:t>
            </a:r>
            <a:r>
              <a:rPr lang="en-US" dirty="0" smtClean="0">
                <a:ea typeface="ＭＳ Ｐゴシック" pitchFamily="34" charset="-128"/>
              </a:rPr>
              <a:t> story </a:t>
            </a:r>
            <a:r>
              <a:rPr lang="en-US" dirty="0">
                <a:ea typeface="ＭＳ Ｐゴシック" pitchFamily="34" charset="-128"/>
              </a:rPr>
              <a:t>of the relationship between beer and diapers in the market basket of young males in convenience stores.  You still have to decide (or experiment to discover) whether it is better to put them together or spread them across the store (in the hope that other things will be bought while walking the isles). </a:t>
            </a:r>
            <a:endParaRPr lang="en-US" dirty="0"/>
          </a:p>
        </p:txBody>
      </p:sp>
    </p:spTree>
    <p:extLst>
      <p:ext uri="{BB962C8B-B14F-4D97-AF65-F5344CB8AC3E}">
        <p14:creationId xmlns:p14="http://schemas.microsoft.com/office/powerpoint/2010/main" val="1873133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Box 1"/>
          <p:cNvSpPr txBox="1">
            <a:spLocks noChangeArrowheads="1"/>
          </p:cNvSpPr>
          <p:nvPr/>
        </p:nvSpPr>
        <p:spPr bwMode="auto">
          <a:xfrm>
            <a:off x="1066800" y="838200"/>
            <a:ext cx="71628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sz="6000"/>
              <a:t>Business Analyst</a:t>
            </a:r>
          </a:p>
        </p:txBody>
      </p:sp>
      <p:pic>
        <p:nvPicPr>
          <p:cNvPr id="56323" name="Picture 2" descr="Business Analyst.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2209800"/>
            <a:ext cx="28956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4" name="TextBox 3"/>
          <p:cNvSpPr txBox="1">
            <a:spLocks noChangeArrowheads="1"/>
          </p:cNvSpPr>
          <p:nvPr/>
        </p:nvSpPr>
        <p:spPr bwMode="auto">
          <a:xfrm>
            <a:off x="762000" y="2057400"/>
            <a:ext cx="48006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4000"/>
              <a:t>Uses BI tools and applications to understand business conditions and drive business processes</a:t>
            </a:r>
          </a:p>
        </p:txBody>
      </p:sp>
    </p:spTree>
    <p:extLst>
      <p:ext uri="{BB962C8B-B14F-4D97-AF65-F5344CB8AC3E}">
        <p14:creationId xmlns:p14="http://schemas.microsoft.com/office/powerpoint/2010/main" val="42659310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1" descr="data-scientist.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1219200"/>
            <a:ext cx="2362200" cy="2924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7" name="TextBox 2"/>
          <p:cNvSpPr txBox="1">
            <a:spLocks noChangeArrowheads="1"/>
          </p:cNvSpPr>
          <p:nvPr/>
        </p:nvSpPr>
        <p:spPr bwMode="auto">
          <a:xfrm>
            <a:off x="1848678" y="0"/>
            <a:ext cx="56388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sz="6000" dirty="0"/>
              <a:t>Data Scientist</a:t>
            </a:r>
          </a:p>
        </p:txBody>
      </p:sp>
      <p:sp>
        <p:nvSpPr>
          <p:cNvPr id="57348" name="TextBox 3"/>
          <p:cNvSpPr txBox="1">
            <a:spLocks noChangeArrowheads="1"/>
          </p:cNvSpPr>
          <p:nvPr/>
        </p:nvSpPr>
        <p:spPr bwMode="auto">
          <a:xfrm>
            <a:off x="424070" y="1219200"/>
            <a:ext cx="5257800"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3200" dirty="0"/>
              <a:t>Uses advanced algorithms and interactive exploration tools to uncover non-obvious patterns in data</a:t>
            </a:r>
          </a:p>
        </p:txBody>
      </p:sp>
      <p:sp>
        <p:nvSpPr>
          <p:cNvPr id="2" name="TextBox 1"/>
          <p:cNvSpPr txBox="1"/>
          <p:nvPr/>
        </p:nvSpPr>
        <p:spPr>
          <a:xfrm>
            <a:off x="424070" y="4143829"/>
            <a:ext cx="8110330" cy="2585323"/>
          </a:xfrm>
          <a:prstGeom prst="rect">
            <a:avLst/>
          </a:prstGeom>
          <a:noFill/>
        </p:spPr>
        <p:txBody>
          <a:bodyPr wrap="square" rtlCol="0">
            <a:spAutoFit/>
          </a:bodyPr>
          <a:lstStyle/>
          <a:p>
            <a:r>
              <a:rPr lang="en-US" dirty="0">
                <a:ea typeface="ＭＳ Ｐゴシック" pitchFamily="34" charset="-128"/>
              </a:rPr>
              <a:t>Data scientists have advanced training in multivariate statistics, artificial intelligence, machine learning, mathematical programming, and simulation to perform predictive and prescriptive analytics.  They often hold advanced degrees, including PhDs in econometrics, statistics, mathematics, and management science. You don’t need a lot of them, but for some of the really advanced work, they come in very handy.  Be prepared to pay top dollar for them, though.  A number of universities are ramping up to meet the demand, such as the new Master of Science in Analytics at North Carolina State University.</a:t>
            </a:r>
          </a:p>
          <a:p>
            <a:endParaRPr lang="en-US" dirty="0"/>
          </a:p>
        </p:txBody>
      </p:sp>
    </p:spTree>
    <p:extLst>
      <p:ext uri="{BB962C8B-B14F-4D97-AF65-F5344CB8AC3E}">
        <p14:creationId xmlns:p14="http://schemas.microsoft.com/office/powerpoint/2010/main" val="24502317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1026"/>
          <p:cNvSpPr txBox="1">
            <a:spLocks noChangeArrowheads="1"/>
          </p:cNvSpPr>
          <p:nvPr/>
        </p:nvSpPr>
        <p:spPr bwMode="auto">
          <a:xfrm>
            <a:off x="533400" y="990600"/>
            <a:ext cx="48006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spcBef>
                <a:spcPct val="50000"/>
              </a:spcBef>
            </a:pPr>
            <a:r>
              <a:rPr lang="en-US" sz="3200"/>
              <a:t>Business intelligence (BI) is a broad category of applications, technologies, and processes for gathering, storing, accessing, and analyzing data to help business users make better decisions.</a:t>
            </a:r>
          </a:p>
        </p:txBody>
      </p:sp>
      <p:pic>
        <p:nvPicPr>
          <p:cNvPr id="18435" name="Picture 2" descr="Business Intelligenc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1416050"/>
            <a:ext cx="3962400" cy="361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15090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1"/>
          <p:cNvSpPr txBox="1">
            <a:spLocks noChangeArrowheads="1"/>
          </p:cNvSpPr>
          <p:nvPr/>
        </p:nvSpPr>
        <p:spPr bwMode="auto">
          <a:xfrm>
            <a:off x="566057" y="179772"/>
            <a:ext cx="80772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sz="4000" dirty="0"/>
              <a:t>Things Are Getting More Complex</a:t>
            </a:r>
          </a:p>
        </p:txBody>
      </p:sp>
      <p:sp>
        <p:nvSpPr>
          <p:cNvPr id="20483" name="TextBox 2"/>
          <p:cNvSpPr txBox="1">
            <a:spLocks noChangeArrowheads="1"/>
          </p:cNvSpPr>
          <p:nvPr/>
        </p:nvSpPr>
        <p:spPr bwMode="auto">
          <a:xfrm>
            <a:off x="250371" y="898544"/>
            <a:ext cx="8773886" cy="5293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marL="457200" indent="-457200">
              <a:buFont typeface="Arial" pitchFamily="34" charset="0"/>
              <a:buChar char="•"/>
            </a:pPr>
            <a:r>
              <a:rPr lang="en-US" sz="2600" dirty="0"/>
              <a:t> Organizations are finding business value in capturing, storing, and analyzing new kinds of data, such as social media, machine sensing, and </a:t>
            </a:r>
            <a:r>
              <a:rPr lang="en-US" sz="2600" dirty="0" smtClean="0"/>
              <a:t>clickstream.</a:t>
            </a:r>
          </a:p>
          <a:p>
            <a:pPr marL="457200" indent="-457200">
              <a:buFont typeface="Arial" pitchFamily="34" charset="0"/>
              <a:buChar char="•"/>
            </a:pPr>
            <a:r>
              <a:rPr lang="en-US" sz="2600" dirty="0" smtClean="0"/>
              <a:t>Because </a:t>
            </a:r>
            <a:r>
              <a:rPr lang="en-US" sz="2600" dirty="0"/>
              <a:t>of </a:t>
            </a:r>
            <a:r>
              <a:rPr lang="en-US" sz="2600" b="1" dirty="0"/>
              <a:t>its three </a:t>
            </a:r>
            <a:r>
              <a:rPr lang="en-US" sz="2600" b="1" dirty="0" err="1"/>
              <a:t>Vs</a:t>
            </a:r>
            <a:r>
              <a:rPr lang="en-US" sz="2600" b="1" dirty="0"/>
              <a:t> -- volume, variety, and velocity </a:t>
            </a:r>
            <a:r>
              <a:rPr lang="en-US" sz="2600" dirty="0"/>
              <a:t>– this kind of data is often called </a:t>
            </a:r>
            <a:r>
              <a:rPr lang="en-US" sz="2600" i="1" dirty="0"/>
              <a:t>Big Data</a:t>
            </a:r>
            <a:r>
              <a:rPr lang="en-US" sz="2600" dirty="0"/>
              <a:t>.  </a:t>
            </a:r>
            <a:endParaRPr lang="en-US" sz="2600" dirty="0" smtClean="0"/>
          </a:p>
          <a:p>
            <a:pPr marL="457200" indent="-457200">
              <a:buFont typeface="Arial" pitchFamily="34" charset="0"/>
              <a:buChar char="•"/>
            </a:pPr>
            <a:r>
              <a:rPr lang="en-US" sz="2600" dirty="0" smtClean="0"/>
              <a:t>Many </a:t>
            </a:r>
            <a:r>
              <a:rPr lang="en-US" sz="2600" dirty="0"/>
              <a:t>companies are performing new kinds of analytics, such as sentiment analysis to better and more quickly understand and respond to what customers are saying about them and their </a:t>
            </a:r>
            <a:r>
              <a:rPr lang="en-US" sz="2600" dirty="0" smtClean="0"/>
              <a:t>products.</a:t>
            </a:r>
          </a:p>
          <a:p>
            <a:pPr marL="457200" indent="-457200">
              <a:buFont typeface="Arial" pitchFamily="34" charset="0"/>
              <a:buChar char="•"/>
            </a:pPr>
            <a:r>
              <a:rPr lang="en-US" sz="2600" dirty="0" smtClean="0"/>
              <a:t>The </a:t>
            </a:r>
            <a:r>
              <a:rPr lang="en-US" sz="2600" b="1" dirty="0"/>
              <a:t>cloud</a:t>
            </a:r>
            <a:r>
              <a:rPr lang="en-US" sz="2600" dirty="0"/>
              <a:t>, </a:t>
            </a:r>
            <a:r>
              <a:rPr lang="en-US" sz="2600" dirty="0" smtClean="0"/>
              <a:t>and </a:t>
            </a:r>
            <a:r>
              <a:rPr lang="en-US" sz="2600" dirty="0"/>
              <a:t>appliances are being used as data stores</a:t>
            </a:r>
          </a:p>
          <a:p>
            <a:pPr eaLnBrk="1" hangingPunct="1">
              <a:buFont typeface="Arial" charset="0"/>
              <a:buChar char="•"/>
            </a:pPr>
            <a:r>
              <a:rPr lang="en-US" sz="2600" dirty="0"/>
              <a:t> Advanced analytics are growing in popularity and importance</a:t>
            </a:r>
          </a:p>
        </p:txBody>
      </p:sp>
    </p:spTree>
    <p:extLst>
      <p:ext uri="{BB962C8B-B14F-4D97-AF65-F5344CB8AC3E}">
        <p14:creationId xmlns:p14="http://schemas.microsoft.com/office/powerpoint/2010/main" val="7365905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latin typeface="Arial" charset="0"/>
                <a:cs typeface="Arial" charset="0"/>
              </a:rPr>
              <a:t>What Is Meant by Analytics?</a:t>
            </a:r>
          </a:p>
        </p:txBody>
      </p:sp>
      <p:sp>
        <p:nvSpPr>
          <p:cNvPr id="22531" name="Content Placeholder 2"/>
          <p:cNvSpPr>
            <a:spLocks noGrp="1"/>
          </p:cNvSpPr>
          <p:nvPr>
            <p:ph idx="1"/>
          </p:nvPr>
        </p:nvSpPr>
        <p:spPr>
          <a:xfrm>
            <a:off x="457200" y="2057400"/>
            <a:ext cx="8229600" cy="4068763"/>
          </a:xfrm>
        </p:spPr>
        <p:txBody>
          <a:bodyPr/>
          <a:lstStyle/>
          <a:p>
            <a:r>
              <a:rPr lang="en-US" dirty="0" smtClean="0">
                <a:latin typeface="Arial" charset="0"/>
                <a:cs typeface="Arial" charset="0"/>
              </a:rPr>
              <a:t>A new term for BI</a:t>
            </a:r>
          </a:p>
          <a:p>
            <a:r>
              <a:rPr lang="en-US" dirty="0" smtClean="0">
                <a:latin typeface="Arial" charset="0"/>
                <a:cs typeface="Arial" charset="0"/>
              </a:rPr>
              <a:t>Just the data analysis part of BI </a:t>
            </a:r>
          </a:p>
          <a:p>
            <a:r>
              <a:rPr lang="en-US" dirty="0" smtClean="0">
                <a:latin typeface="Arial" charset="0"/>
                <a:cs typeface="Arial" charset="0"/>
              </a:rPr>
              <a:t>“Rocket science” algorithms </a:t>
            </a:r>
          </a:p>
          <a:p>
            <a:r>
              <a:rPr lang="en-US" dirty="0" smtClean="0">
                <a:latin typeface="Arial" charset="0"/>
                <a:cs typeface="Arial" charset="0"/>
              </a:rPr>
              <a:t>Three kinds of analytics</a:t>
            </a:r>
          </a:p>
          <a:p>
            <a:pPr lvl="1"/>
            <a:r>
              <a:rPr lang="en-US" dirty="0" smtClean="0">
                <a:ea typeface="ＭＳ Ｐゴシック" pitchFamily="34" charset="-128"/>
              </a:rPr>
              <a:t>(descriptive, predictive </a:t>
            </a:r>
            <a:r>
              <a:rPr lang="en-US" dirty="0">
                <a:ea typeface="ＭＳ Ｐゴシック" pitchFamily="34" charset="-128"/>
              </a:rPr>
              <a:t>and prescriptive analytics, which are discussed later).</a:t>
            </a:r>
          </a:p>
          <a:p>
            <a:pPr lvl="1"/>
            <a:endParaRPr lang="en-US" dirty="0" smtClean="0">
              <a:latin typeface="Arial" charset="0"/>
              <a:cs typeface="Arial" charset="0"/>
            </a:endParaRPr>
          </a:p>
          <a:p>
            <a:pPr lvl="1"/>
            <a:endParaRPr lang="en-US" dirty="0" smtClean="0">
              <a:latin typeface="Arial" charset="0"/>
              <a:cs typeface="Arial" charset="0"/>
            </a:endParaRPr>
          </a:p>
          <a:p>
            <a:endParaRPr lang="en-US" dirty="0" smtClean="0"/>
          </a:p>
        </p:txBody>
      </p:sp>
    </p:spTree>
    <p:extLst>
      <p:ext uri="{BB962C8B-B14F-4D97-AF65-F5344CB8AC3E}">
        <p14:creationId xmlns:p14="http://schemas.microsoft.com/office/powerpoint/2010/main" val="102373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1"/>
          <p:cNvSpPr txBox="1">
            <a:spLocks noChangeArrowheads="1"/>
          </p:cNvSpPr>
          <p:nvPr/>
        </p:nvSpPr>
        <p:spPr bwMode="auto">
          <a:xfrm>
            <a:off x="838200" y="231548"/>
            <a:ext cx="7315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sz="4400" dirty="0"/>
              <a:t>Descriptive Analytics</a:t>
            </a:r>
          </a:p>
        </p:txBody>
      </p:sp>
      <p:pic>
        <p:nvPicPr>
          <p:cNvPr id="23555" name="Picture 2" descr="dashboard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2209800"/>
            <a:ext cx="245745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6" name="Picture 3" descr="data visualization.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0" y="4572000"/>
            <a:ext cx="2514600" cy="181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7" name="Picture 4" descr="Olap report.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38200" y="2438400"/>
            <a:ext cx="3019425"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8" name="TextBox 5"/>
          <p:cNvSpPr txBox="1">
            <a:spLocks noChangeArrowheads="1"/>
          </p:cNvSpPr>
          <p:nvPr/>
        </p:nvSpPr>
        <p:spPr bwMode="auto">
          <a:xfrm>
            <a:off x="3733800" y="4648200"/>
            <a:ext cx="5867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4000" i="1">
                <a:solidFill>
                  <a:schemeClr val="accent2"/>
                </a:solidFill>
              </a:rPr>
              <a:t>What has occurred? </a:t>
            </a:r>
          </a:p>
        </p:txBody>
      </p:sp>
      <p:sp>
        <p:nvSpPr>
          <p:cNvPr id="2" name="TextBox 1"/>
          <p:cNvSpPr txBox="1"/>
          <p:nvPr/>
        </p:nvSpPr>
        <p:spPr>
          <a:xfrm>
            <a:off x="3505200" y="5638800"/>
            <a:ext cx="5029200" cy="923330"/>
          </a:xfrm>
          <a:prstGeom prst="rect">
            <a:avLst/>
          </a:prstGeom>
          <a:noFill/>
        </p:spPr>
        <p:txBody>
          <a:bodyPr wrap="square" rtlCol="0">
            <a:spAutoFit/>
          </a:bodyPr>
          <a:lstStyle/>
          <a:p>
            <a:r>
              <a:rPr lang="en-US" dirty="0">
                <a:ea typeface="ＭＳ Ｐゴシック" pitchFamily="34" charset="-128"/>
              </a:rPr>
              <a:t>Descriptive analytics, such as data visualization, is important in helping users interpret the output from predictive and predictive analytics.</a:t>
            </a:r>
            <a:endParaRPr lang="en-US" dirty="0"/>
          </a:p>
        </p:txBody>
      </p:sp>
      <p:sp>
        <p:nvSpPr>
          <p:cNvPr id="3" name="Rectangle 2"/>
          <p:cNvSpPr/>
          <p:nvPr/>
        </p:nvSpPr>
        <p:spPr>
          <a:xfrm>
            <a:off x="381000" y="1238071"/>
            <a:ext cx="8153400" cy="1200329"/>
          </a:xfrm>
          <a:prstGeom prst="rect">
            <a:avLst/>
          </a:prstGeom>
        </p:spPr>
        <p:txBody>
          <a:bodyPr wrap="square">
            <a:spAutoFit/>
          </a:bodyPr>
          <a:lstStyle/>
          <a:p>
            <a:r>
              <a:rPr lang="en-US" sz="2400" dirty="0">
                <a:ea typeface="ＭＳ Ｐゴシック" pitchFamily="34" charset="-128"/>
              </a:rPr>
              <a:t>Descriptive analytics, such as reporting/OLAP, dashboards, and data visualization, have been widely used for some time.  They are the core of traditional BI.  </a:t>
            </a:r>
          </a:p>
        </p:txBody>
      </p:sp>
    </p:spTree>
    <p:extLst>
      <p:ext uri="{BB962C8B-B14F-4D97-AF65-F5344CB8AC3E}">
        <p14:creationId xmlns:p14="http://schemas.microsoft.com/office/powerpoint/2010/main" val="25919817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1"/>
          <p:cNvSpPr txBox="1">
            <a:spLocks noChangeArrowheads="1"/>
          </p:cNvSpPr>
          <p:nvPr/>
        </p:nvSpPr>
        <p:spPr bwMode="auto">
          <a:xfrm>
            <a:off x="1192696" y="47512"/>
            <a:ext cx="68580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sz="4400" dirty="0"/>
              <a:t>Predictive Analytics</a:t>
            </a:r>
          </a:p>
        </p:txBody>
      </p:sp>
      <p:pic>
        <p:nvPicPr>
          <p:cNvPr id="24579" name="Picture 2" descr="sas enterprise miner.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74634" y="2209800"/>
            <a:ext cx="2876062"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0" name="Picture 3" descr="regression line.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2446271"/>
            <a:ext cx="2286000" cy="161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TextBox 4"/>
          <p:cNvSpPr txBox="1">
            <a:spLocks noChangeArrowheads="1"/>
          </p:cNvSpPr>
          <p:nvPr/>
        </p:nvSpPr>
        <p:spPr bwMode="auto">
          <a:xfrm>
            <a:off x="437322" y="3940175"/>
            <a:ext cx="4191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4000" i="1" dirty="0">
                <a:solidFill>
                  <a:schemeClr val="accent2"/>
                </a:solidFill>
              </a:rPr>
              <a:t>What will occur? </a:t>
            </a:r>
          </a:p>
        </p:txBody>
      </p:sp>
      <p:sp>
        <p:nvSpPr>
          <p:cNvPr id="3" name="TextBox 2"/>
          <p:cNvSpPr txBox="1"/>
          <p:nvPr/>
        </p:nvSpPr>
        <p:spPr>
          <a:xfrm>
            <a:off x="0" y="4876800"/>
            <a:ext cx="9144000" cy="1938992"/>
          </a:xfrm>
          <a:prstGeom prst="rect">
            <a:avLst/>
          </a:prstGeom>
          <a:noFill/>
        </p:spPr>
        <p:txBody>
          <a:bodyPr wrap="square" rtlCol="0">
            <a:spAutoFit/>
          </a:bodyPr>
          <a:lstStyle/>
          <a:p>
            <a:r>
              <a:rPr lang="en-US" sz="2400" dirty="0">
                <a:ea typeface="ＭＳ Ｐゴシック" pitchFamily="34" charset="-128"/>
              </a:rPr>
              <a:t>Marketing is the target for many predictive analytics applications.  Descriptive analytics, such as data visualization, is important in helping users interpret the output from predictive and predictive analytics.  Prescriptive analytics are often referred to as advanced </a:t>
            </a:r>
            <a:r>
              <a:rPr lang="en-US" sz="2400" dirty="0" smtClean="0">
                <a:ea typeface="ＭＳ Ｐゴシック" pitchFamily="34" charset="-128"/>
              </a:rPr>
              <a:t>analytics=egression </a:t>
            </a:r>
            <a:r>
              <a:rPr lang="en-US" sz="2400" dirty="0">
                <a:ea typeface="ＭＳ Ｐゴシック" pitchFamily="34" charset="-128"/>
              </a:rPr>
              <a:t>analysis, machine learning, and neural </a:t>
            </a:r>
            <a:r>
              <a:rPr lang="en-US" sz="2400" dirty="0" smtClean="0">
                <a:ea typeface="ＭＳ Ｐゴシック" pitchFamily="34" charset="-128"/>
              </a:rPr>
              <a:t>networks </a:t>
            </a:r>
            <a:endParaRPr lang="en-US" sz="2400" dirty="0"/>
          </a:p>
        </p:txBody>
      </p:sp>
      <p:sp>
        <p:nvSpPr>
          <p:cNvPr id="2" name="Rectangle 1"/>
          <p:cNvSpPr/>
          <p:nvPr/>
        </p:nvSpPr>
        <p:spPr>
          <a:xfrm>
            <a:off x="0" y="817450"/>
            <a:ext cx="8839200" cy="1938992"/>
          </a:xfrm>
          <a:prstGeom prst="rect">
            <a:avLst/>
          </a:prstGeom>
        </p:spPr>
        <p:txBody>
          <a:bodyPr wrap="square">
            <a:spAutoFit/>
          </a:bodyPr>
          <a:lstStyle/>
          <a:p>
            <a:r>
              <a:rPr lang="en-US" sz="2400" dirty="0">
                <a:ea typeface="ＭＳ Ｐゴシック" pitchFamily="34" charset="-128"/>
              </a:rPr>
              <a:t>Algorithms for predictive analytics, such as regression analysis, machine learning, and neural networks, have also been around for some time. Prescriptive analytics are often referred to as advanced analytics. </a:t>
            </a:r>
          </a:p>
          <a:p>
            <a:endParaRPr lang="en-US" sz="2400" dirty="0"/>
          </a:p>
        </p:txBody>
      </p:sp>
    </p:spTree>
    <p:extLst>
      <p:ext uri="{BB962C8B-B14F-4D97-AF65-F5344CB8AC3E}">
        <p14:creationId xmlns:p14="http://schemas.microsoft.com/office/powerpoint/2010/main" val="39405530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2"/>
          <p:cNvSpPr txBox="1">
            <a:spLocks noChangeArrowheads="1"/>
          </p:cNvSpPr>
          <p:nvPr/>
        </p:nvSpPr>
        <p:spPr bwMode="auto">
          <a:xfrm>
            <a:off x="914400" y="17330"/>
            <a:ext cx="68580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sz="4400" dirty="0"/>
              <a:t>Prescriptive Analytics</a:t>
            </a:r>
          </a:p>
        </p:txBody>
      </p:sp>
      <p:pic>
        <p:nvPicPr>
          <p:cNvPr id="25603" name="Picture 3" descr="Linear programming.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1547847"/>
            <a:ext cx="2066925" cy="163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4" name="Picture 4" descr="linear programming 2.gi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1483189"/>
            <a:ext cx="4343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5" name="TextBox 6"/>
          <p:cNvSpPr txBox="1">
            <a:spLocks noChangeArrowheads="1"/>
          </p:cNvSpPr>
          <p:nvPr/>
        </p:nvSpPr>
        <p:spPr bwMode="auto">
          <a:xfrm>
            <a:off x="4495800" y="3771210"/>
            <a:ext cx="4800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4000" i="1" dirty="0">
                <a:solidFill>
                  <a:schemeClr val="accent2"/>
                </a:solidFill>
              </a:rPr>
              <a:t>What should occur? </a:t>
            </a:r>
          </a:p>
        </p:txBody>
      </p:sp>
      <p:sp>
        <p:nvSpPr>
          <p:cNvPr id="2" name="TextBox 1"/>
          <p:cNvSpPr txBox="1"/>
          <p:nvPr/>
        </p:nvSpPr>
        <p:spPr>
          <a:xfrm>
            <a:off x="457200" y="5105400"/>
            <a:ext cx="8534400" cy="1477328"/>
          </a:xfrm>
          <a:prstGeom prst="rect">
            <a:avLst/>
          </a:prstGeom>
          <a:noFill/>
        </p:spPr>
        <p:txBody>
          <a:bodyPr wrap="square" rtlCol="0">
            <a:spAutoFit/>
          </a:bodyPr>
          <a:lstStyle/>
          <a:p>
            <a:r>
              <a:rPr lang="en-US" dirty="0">
                <a:ea typeface="ＭＳ Ｐゴシック" pitchFamily="34" charset="-128"/>
              </a:rPr>
              <a:t>For example, the use of mathematical programming for revenue management is common for organizations that have “perishable” goods (e.g., rental cars, hotel rooms, airline seats).  Harrah’s has been using revenue management for hotel room pricing for some time.</a:t>
            </a:r>
          </a:p>
          <a:p>
            <a:endParaRPr lang="en-US" dirty="0"/>
          </a:p>
        </p:txBody>
      </p:sp>
      <p:sp>
        <p:nvSpPr>
          <p:cNvPr id="3" name="Rectangle 2"/>
          <p:cNvSpPr/>
          <p:nvPr/>
        </p:nvSpPr>
        <p:spPr>
          <a:xfrm>
            <a:off x="152400" y="836858"/>
            <a:ext cx="8686800" cy="461665"/>
          </a:xfrm>
          <a:prstGeom prst="rect">
            <a:avLst/>
          </a:prstGeom>
        </p:spPr>
        <p:txBody>
          <a:bodyPr wrap="square">
            <a:spAutoFit/>
          </a:bodyPr>
          <a:lstStyle/>
          <a:p>
            <a:r>
              <a:rPr lang="en-US" sz="2400" dirty="0">
                <a:ea typeface="ＭＳ Ｐゴシック" pitchFamily="34" charset="-128"/>
              </a:rPr>
              <a:t>Prescriptive analytics are often referred to as advanced analytics. </a:t>
            </a:r>
          </a:p>
        </p:txBody>
      </p:sp>
    </p:spTree>
    <p:extLst>
      <p:ext uri="{BB962C8B-B14F-4D97-AF65-F5344CB8AC3E}">
        <p14:creationId xmlns:p14="http://schemas.microsoft.com/office/powerpoint/2010/main" val="19239090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273050"/>
            <a:ext cx="3810000" cy="1479550"/>
          </a:xfrm>
        </p:spPr>
        <p:txBody>
          <a:bodyPr/>
          <a:lstStyle/>
          <a:p>
            <a:r>
              <a:rPr lang="en-US" sz="3600" smtClean="0">
                <a:latin typeface="Arial" charset="0"/>
                <a:cs typeface="Arial" charset="0"/>
              </a:rPr>
              <a:t>Organizational transformation</a:t>
            </a:r>
          </a:p>
        </p:txBody>
      </p:sp>
      <p:pic>
        <p:nvPicPr>
          <p:cNvPr id="29699" name="Content Placeholder 4" descr="change.jpg"/>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4343400" y="1676400"/>
            <a:ext cx="4343400" cy="3276600"/>
          </a:xfrm>
        </p:spPr>
      </p:pic>
      <p:sp>
        <p:nvSpPr>
          <p:cNvPr id="29700" name="Text Placeholder 3"/>
          <p:cNvSpPr>
            <a:spLocks noGrp="1"/>
          </p:cNvSpPr>
          <p:nvPr>
            <p:ph type="body" sz="half" idx="2"/>
          </p:nvPr>
        </p:nvSpPr>
        <p:spPr>
          <a:xfrm>
            <a:off x="457200" y="1981200"/>
            <a:ext cx="3733800" cy="4144963"/>
          </a:xfrm>
        </p:spPr>
        <p:txBody>
          <a:bodyPr/>
          <a:lstStyle/>
          <a:p>
            <a:pPr>
              <a:buFont typeface="Arial" charset="0"/>
              <a:buChar char="•"/>
            </a:pPr>
            <a:r>
              <a:rPr lang="en-US" sz="2800" smtClean="0">
                <a:latin typeface="Arial" charset="0"/>
                <a:cs typeface="Arial" charset="0"/>
              </a:rPr>
              <a:t> Brought about by opportunity or necessity</a:t>
            </a:r>
          </a:p>
          <a:p>
            <a:pPr>
              <a:buFont typeface="Arial" charset="0"/>
              <a:buChar char="•"/>
            </a:pPr>
            <a:r>
              <a:rPr lang="en-US" sz="2800" smtClean="0">
                <a:latin typeface="Arial" charset="0"/>
                <a:cs typeface="Arial" charset="0"/>
              </a:rPr>
              <a:t> The firm adopts a new business model enabled by analytics</a:t>
            </a:r>
          </a:p>
          <a:p>
            <a:pPr>
              <a:buFont typeface="Arial" charset="0"/>
              <a:buChar char="•"/>
            </a:pPr>
            <a:r>
              <a:rPr lang="en-US" sz="2800" smtClean="0">
                <a:latin typeface="Arial" charset="0"/>
                <a:cs typeface="Arial" charset="0"/>
              </a:rPr>
              <a:t> Analytics are a competitive requirement</a:t>
            </a:r>
          </a:p>
        </p:txBody>
      </p:sp>
    </p:spTree>
    <p:extLst>
      <p:ext uri="{BB962C8B-B14F-4D97-AF65-F5344CB8AC3E}">
        <p14:creationId xmlns:p14="http://schemas.microsoft.com/office/powerpoint/2010/main" val="13307369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3824</Words>
  <Application>Microsoft Office PowerPoint</Application>
  <PresentationFormat>On-screen Show (4:3)</PresentationFormat>
  <Paragraphs>184</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Business Intelligence Overview</vt:lpstr>
      <vt:lpstr>What Is Business Intelligence?</vt:lpstr>
      <vt:lpstr>PowerPoint Presentation</vt:lpstr>
      <vt:lpstr>PowerPoint Presentation</vt:lpstr>
      <vt:lpstr>What Is Meant by Analytics?</vt:lpstr>
      <vt:lpstr>PowerPoint Presentation</vt:lpstr>
      <vt:lpstr>PowerPoint Presentation</vt:lpstr>
      <vt:lpstr>PowerPoint Presentation</vt:lpstr>
      <vt:lpstr>Organizational transformation</vt:lpstr>
      <vt:lpstr>PowerPoint Presentation</vt:lpstr>
      <vt:lpstr>PowerPoint Presentation</vt:lpstr>
      <vt:lpstr>Conditions that Lead to Analytics-based Organizations</vt:lpstr>
      <vt:lpstr>Complex Systems</vt:lpstr>
      <vt:lpstr>Volume Operations</vt:lpstr>
      <vt:lpstr>The nature of the industry: Online Retailers</vt:lpstr>
      <vt:lpstr>PowerPoint Presentation</vt:lpstr>
      <vt:lpstr>Seizing an Opportunity: Harrah’s</vt:lpstr>
      <vt:lpstr>Seizing an Opportunity: Harrah’s</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Intelligence and  How to Teach It</dc:title>
  <dc:creator>peggy</dc:creator>
  <cp:lastModifiedBy>peggy</cp:lastModifiedBy>
  <cp:revision>11</cp:revision>
  <dcterms:created xsi:type="dcterms:W3CDTF">2012-08-14T01:07:47Z</dcterms:created>
  <dcterms:modified xsi:type="dcterms:W3CDTF">2013-08-23T18:00:57Z</dcterms:modified>
</cp:coreProperties>
</file>