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80" r:id="rId24"/>
    <p:sldId id="281"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0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A9F48E-896D-4532-9C50-304F6F416DEF}" type="datetimeFigureOut">
              <a:rPr lang="en-US" smtClean="0"/>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00D75-A7E3-4C46-A378-5FE6398FE052}" type="slidenum">
              <a:rPr lang="en-US" smtClean="0"/>
              <a:t>‹#›</a:t>
            </a:fld>
            <a:endParaRPr lang="en-US"/>
          </a:p>
        </p:txBody>
      </p:sp>
    </p:spTree>
    <p:extLst>
      <p:ext uri="{BB962C8B-B14F-4D97-AF65-F5344CB8AC3E}">
        <p14:creationId xmlns:p14="http://schemas.microsoft.com/office/powerpoint/2010/main" val="285075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9F48E-896D-4532-9C50-304F6F416DEF}" type="datetimeFigureOut">
              <a:rPr lang="en-US" smtClean="0"/>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00D75-A7E3-4C46-A378-5FE6398FE052}" type="slidenum">
              <a:rPr lang="en-US" smtClean="0"/>
              <a:t>‹#›</a:t>
            </a:fld>
            <a:endParaRPr lang="en-US"/>
          </a:p>
        </p:txBody>
      </p:sp>
    </p:spTree>
    <p:extLst>
      <p:ext uri="{BB962C8B-B14F-4D97-AF65-F5344CB8AC3E}">
        <p14:creationId xmlns:p14="http://schemas.microsoft.com/office/powerpoint/2010/main" val="2204220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9F48E-896D-4532-9C50-304F6F416DEF}" type="datetimeFigureOut">
              <a:rPr lang="en-US" smtClean="0"/>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00D75-A7E3-4C46-A378-5FE6398FE052}" type="slidenum">
              <a:rPr lang="en-US" smtClean="0"/>
              <a:t>‹#›</a:t>
            </a:fld>
            <a:endParaRPr lang="en-US"/>
          </a:p>
        </p:txBody>
      </p:sp>
    </p:spTree>
    <p:extLst>
      <p:ext uri="{BB962C8B-B14F-4D97-AF65-F5344CB8AC3E}">
        <p14:creationId xmlns:p14="http://schemas.microsoft.com/office/powerpoint/2010/main" val="105902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9F48E-896D-4532-9C50-304F6F416DEF}" type="datetimeFigureOut">
              <a:rPr lang="en-US" smtClean="0"/>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00D75-A7E3-4C46-A378-5FE6398FE052}" type="slidenum">
              <a:rPr lang="en-US" smtClean="0"/>
              <a:t>‹#›</a:t>
            </a:fld>
            <a:endParaRPr lang="en-US"/>
          </a:p>
        </p:txBody>
      </p:sp>
    </p:spTree>
    <p:extLst>
      <p:ext uri="{BB962C8B-B14F-4D97-AF65-F5344CB8AC3E}">
        <p14:creationId xmlns:p14="http://schemas.microsoft.com/office/powerpoint/2010/main" val="214735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9F48E-896D-4532-9C50-304F6F416DEF}" type="datetimeFigureOut">
              <a:rPr lang="en-US" smtClean="0"/>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00D75-A7E3-4C46-A378-5FE6398FE052}" type="slidenum">
              <a:rPr lang="en-US" smtClean="0"/>
              <a:t>‹#›</a:t>
            </a:fld>
            <a:endParaRPr lang="en-US"/>
          </a:p>
        </p:txBody>
      </p:sp>
    </p:spTree>
    <p:extLst>
      <p:ext uri="{BB962C8B-B14F-4D97-AF65-F5344CB8AC3E}">
        <p14:creationId xmlns:p14="http://schemas.microsoft.com/office/powerpoint/2010/main" val="362306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A9F48E-896D-4532-9C50-304F6F416DEF}" type="datetimeFigureOut">
              <a:rPr lang="en-US" smtClean="0"/>
              <a:t>8/13/2014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00D75-A7E3-4C46-A378-5FE6398FE052}" type="slidenum">
              <a:rPr lang="en-US" smtClean="0"/>
              <a:t>‹#›</a:t>
            </a:fld>
            <a:endParaRPr lang="en-US"/>
          </a:p>
        </p:txBody>
      </p:sp>
    </p:spTree>
    <p:extLst>
      <p:ext uri="{BB962C8B-B14F-4D97-AF65-F5344CB8AC3E}">
        <p14:creationId xmlns:p14="http://schemas.microsoft.com/office/powerpoint/2010/main" val="198387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A9F48E-896D-4532-9C50-304F6F416DEF}" type="datetimeFigureOut">
              <a:rPr lang="en-US" smtClean="0"/>
              <a:t>8/13/2014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00D75-A7E3-4C46-A378-5FE6398FE052}" type="slidenum">
              <a:rPr lang="en-US" smtClean="0"/>
              <a:t>‹#›</a:t>
            </a:fld>
            <a:endParaRPr lang="en-US"/>
          </a:p>
        </p:txBody>
      </p:sp>
    </p:spTree>
    <p:extLst>
      <p:ext uri="{BB962C8B-B14F-4D97-AF65-F5344CB8AC3E}">
        <p14:creationId xmlns:p14="http://schemas.microsoft.com/office/powerpoint/2010/main" val="338487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A9F48E-896D-4532-9C50-304F6F416DEF}" type="datetimeFigureOut">
              <a:rPr lang="en-US" smtClean="0"/>
              <a:t>8/13/2014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00D75-A7E3-4C46-A378-5FE6398FE052}" type="slidenum">
              <a:rPr lang="en-US" smtClean="0"/>
              <a:t>‹#›</a:t>
            </a:fld>
            <a:endParaRPr lang="en-US"/>
          </a:p>
        </p:txBody>
      </p:sp>
    </p:spTree>
    <p:extLst>
      <p:ext uri="{BB962C8B-B14F-4D97-AF65-F5344CB8AC3E}">
        <p14:creationId xmlns:p14="http://schemas.microsoft.com/office/powerpoint/2010/main" val="222496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9F48E-896D-4532-9C50-304F6F416DEF}" type="datetimeFigureOut">
              <a:rPr lang="en-US" smtClean="0"/>
              <a:t>8/13/2014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00D75-A7E3-4C46-A378-5FE6398FE052}" type="slidenum">
              <a:rPr lang="en-US" smtClean="0"/>
              <a:t>‹#›</a:t>
            </a:fld>
            <a:endParaRPr lang="en-US"/>
          </a:p>
        </p:txBody>
      </p:sp>
    </p:spTree>
    <p:extLst>
      <p:ext uri="{BB962C8B-B14F-4D97-AF65-F5344CB8AC3E}">
        <p14:creationId xmlns:p14="http://schemas.microsoft.com/office/powerpoint/2010/main" val="3684444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9F48E-896D-4532-9C50-304F6F416DEF}" type="datetimeFigureOut">
              <a:rPr lang="en-US" smtClean="0"/>
              <a:t>8/13/2014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00D75-A7E3-4C46-A378-5FE6398FE052}" type="slidenum">
              <a:rPr lang="en-US" smtClean="0"/>
              <a:t>‹#›</a:t>
            </a:fld>
            <a:endParaRPr lang="en-US"/>
          </a:p>
        </p:txBody>
      </p:sp>
    </p:spTree>
    <p:extLst>
      <p:ext uri="{BB962C8B-B14F-4D97-AF65-F5344CB8AC3E}">
        <p14:creationId xmlns:p14="http://schemas.microsoft.com/office/powerpoint/2010/main" val="3490276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9F48E-896D-4532-9C50-304F6F416DEF}" type="datetimeFigureOut">
              <a:rPr lang="en-US" smtClean="0"/>
              <a:t>8/13/2014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00D75-A7E3-4C46-A378-5FE6398FE052}" type="slidenum">
              <a:rPr lang="en-US" smtClean="0"/>
              <a:t>‹#›</a:t>
            </a:fld>
            <a:endParaRPr lang="en-US"/>
          </a:p>
        </p:txBody>
      </p:sp>
    </p:spTree>
    <p:extLst>
      <p:ext uri="{BB962C8B-B14F-4D97-AF65-F5344CB8AC3E}">
        <p14:creationId xmlns:p14="http://schemas.microsoft.com/office/powerpoint/2010/main" val="379169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9F48E-896D-4532-9C50-304F6F416DEF}" type="datetimeFigureOut">
              <a:rPr lang="en-US" smtClean="0"/>
              <a:t>8/13/2014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00D75-A7E3-4C46-A378-5FE6398FE052}" type="slidenum">
              <a:rPr lang="en-US" smtClean="0"/>
              <a:t>‹#›</a:t>
            </a:fld>
            <a:endParaRPr lang="en-US"/>
          </a:p>
        </p:txBody>
      </p:sp>
    </p:spTree>
    <p:extLst>
      <p:ext uri="{BB962C8B-B14F-4D97-AF65-F5344CB8AC3E}">
        <p14:creationId xmlns:p14="http://schemas.microsoft.com/office/powerpoint/2010/main" val="2283337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public.tableausoftware.com/views/leedbuildings/Dashboard2?:embed=yes&amp;:toolbar=yes&amp;:tabs=no"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tableausoftware.com/solutions/insurance"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tableausoftware.com/solutions/insurance"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ableausoftware.com/public/blog/2011/08/longest-serving-senators-1269"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tableausoftware.com/solutions/game-desig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tableausoftware.com/public/gallery/which-country-uses-most-oi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tableausoftware.com/public/gallery/seattle-home-sales-july"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tableausoftware.com/solutions/survey-analysis"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tableausoftware.com/public/gallery/spend-or-not-spend"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ableausoftware.com/public/blog/2011/08/are-movie-sequels-profitable-1279"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ableausoftware.com/public/blog/2011/11/black-friday-now-bigger-thanksgiving-1367"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ableausoftware.com/public/gallery/tech-ipos-finish-year-stron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tableausoftware.com/solutions/time-series-analysi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ableausoftware.com/solutions/oil-and-ga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r>
            <a:br>
              <a:rPr lang="en-US" dirty="0"/>
            </a:br>
            <a:r>
              <a:rPr lang="en-US" dirty="0"/>
              <a:t/>
            </a:r>
            <a:br>
              <a:rPr lang="en-US" dirty="0"/>
            </a:br>
            <a:r>
              <a:rPr lang="en-US" dirty="0"/>
              <a:t> Which </a:t>
            </a:r>
            <a:r>
              <a:rPr lang="en-US" dirty="0" smtClean="0"/>
              <a:t>Chart </a:t>
            </a:r>
            <a:r>
              <a:rPr lang="en-US" dirty="0"/>
              <a:t>or </a:t>
            </a:r>
            <a:r>
              <a:rPr lang="en-US" dirty="0" smtClean="0"/>
              <a:t>Graph </a:t>
            </a:r>
            <a:r>
              <a:rPr lang="en-US" dirty="0"/>
              <a:t>is </a:t>
            </a:r>
            <a:r>
              <a:rPr lang="en-US" dirty="0" smtClean="0"/>
              <a:t>Right </a:t>
            </a:r>
            <a:r>
              <a:rPr lang="en-US" dirty="0"/>
              <a:t>for </a:t>
            </a:r>
            <a:r>
              <a:rPr lang="en-US" dirty="0" smtClean="0"/>
              <a:t>You</a:t>
            </a:r>
            <a:r>
              <a:rPr lang="en-US" dirty="0"/>
              <a: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10674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727" y="228600"/>
            <a:ext cx="8458200" cy="5816977"/>
          </a:xfrm>
          <a:prstGeom prst="rect">
            <a:avLst/>
          </a:prstGeom>
        </p:spPr>
        <p:txBody>
          <a:bodyPr wrap="square">
            <a:spAutoFit/>
          </a:bodyPr>
          <a:lstStyle/>
          <a:p>
            <a:r>
              <a:rPr lang="en-US" sz="3600" b="1" dirty="0" smtClean="0"/>
              <a:t>Map </a:t>
            </a:r>
            <a:endParaRPr lang="en-US" sz="3600" b="1" dirty="0"/>
          </a:p>
          <a:p>
            <a:pPr marL="457200" indent="-457200">
              <a:buFont typeface="Arial" panose="020B0604020202020204" pitchFamily="34" charset="0"/>
              <a:buChar char="•"/>
            </a:pPr>
            <a:r>
              <a:rPr lang="en-US" sz="2800" dirty="0"/>
              <a:t>When you have any kind of location data – whether it’s postal codes, state abbreviations, country names, or your own custom geocoding – you’ve got to see your data on a map. </a:t>
            </a:r>
            <a:endParaRPr lang="en-US" sz="2800" dirty="0" smtClean="0"/>
          </a:p>
          <a:p>
            <a:pPr marL="457200" indent="-457200">
              <a:buFont typeface="Arial" panose="020B0604020202020204" pitchFamily="34" charset="0"/>
              <a:buChar char="•"/>
            </a:pPr>
            <a:r>
              <a:rPr lang="en-US" sz="2800" dirty="0" smtClean="0"/>
              <a:t>You </a:t>
            </a:r>
            <a:r>
              <a:rPr lang="en-US" sz="2800" dirty="0"/>
              <a:t>wouldn’t leave home to find a new restaurant without a map (or a GPS anyway), would you</a:t>
            </a:r>
            <a:r>
              <a:rPr lang="en-US" sz="2800" dirty="0" smtClean="0"/>
              <a:t>?</a:t>
            </a:r>
          </a:p>
          <a:p>
            <a:pPr marL="914400" lvl="1" indent="-457200">
              <a:buFont typeface="Arial" panose="020B0604020202020204" pitchFamily="34" charset="0"/>
              <a:buChar char="•"/>
            </a:pPr>
            <a:r>
              <a:rPr lang="en-US" sz="2800" dirty="0"/>
              <a:t>D</a:t>
            </a:r>
            <a:r>
              <a:rPr lang="en-US" sz="2800" dirty="0" smtClean="0"/>
              <a:t>emand </a:t>
            </a:r>
            <a:r>
              <a:rPr lang="en-US" sz="2800" dirty="0"/>
              <a:t>the same informative view from your data. </a:t>
            </a:r>
          </a:p>
          <a:p>
            <a:pPr marL="457200" indent="-457200">
              <a:buFont typeface="Arial" panose="020B0604020202020204" pitchFamily="34" charset="0"/>
              <a:buChar char="•"/>
            </a:pPr>
            <a:r>
              <a:rPr lang="en-US" sz="2800" b="1" dirty="0"/>
              <a:t>When to use maps: </a:t>
            </a:r>
            <a:endParaRPr lang="en-US" sz="2800" dirty="0"/>
          </a:p>
          <a:p>
            <a:pPr marL="457200" indent="-457200">
              <a:buFont typeface="Arial" panose="020B0604020202020204" pitchFamily="34" charset="0"/>
              <a:buChar char="•"/>
            </a:pPr>
            <a:r>
              <a:rPr lang="en-US" sz="2800" b="1" dirty="0"/>
              <a:t>Showing geocoded data. </a:t>
            </a:r>
            <a:r>
              <a:rPr lang="en-US" sz="2800" dirty="0"/>
              <a:t>Examples: Insurance claims by state, product export destinations by country, car accidents by zip code, custom sales </a:t>
            </a:r>
            <a:r>
              <a:rPr lang="en-US" sz="2800" dirty="0" smtClean="0"/>
              <a:t>territories</a:t>
            </a:r>
            <a:endParaRPr lang="en-US" sz="2800" dirty="0"/>
          </a:p>
        </p:txBody>
      </p:sp>
    </p:spTree>
    <p:extLst>
      <p:ext uri="{BB962C8B-B14F-4D97-AF65-F5344CB8AC3E}">
        <p14:creationId xmlns:p14="http://schemas.microsoft.com/office/powerpoint/2010/main" val="4025218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047" t="10317" r="10535" b="6250"/>
          <a:stretch/>
        </p:blipFill>
        <p:spPr bwMode="auto">
          <a:xfrm>
            <a:off x="2590800" y="318655"/>
            <a:ext cx="6429829" cy="610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8709" y="838200"/>
            <a:ext cx="1981200" cy="5078313"/>
          </a:xfrm>
          <a:prstGeom prst="rect">
            <a:avLst/>
          </a:prstGeom>
        </p:spPr>
        <p:txBody>
          <a:bodyPr wrap="square">
            <a:spAutoFit/>
          </a:bodyPr>
          <a:lstStyle/>
          <a:p>
            <a:r>
              <a:rPr lang="en-US" b="1" dirty="0" smtClean="0"/>
              <a:t>Provide </a:t>
            </a:r>
            <a:r>
              <a:rPr lang="en-US" b="1" dirty="0"/>
              <a:t>street-level data on a map </a:t>
            </a:r>
            <a:endParaRPr lang="en-US" dirty="0"/>
          </a:p>
          <a:p>
            <a:r>
              <a:rPr lang="en-US" i="1" dirty="0"/>
              <a:t>Maps are a powerful way to visualize data. In this visualization you can zero in on every LEED certified building in the United States based on their street address. </a:t>
            </a:r>
            <a:endParaRPr lang="en-US" i="1" dirty="0" smtClean="0"/>
          </a:p>
          <a:p>
            <a:endParaRPr lang="en-US" dirty="0"/>
          </a:p>
          <a:p>
            <a:r>
              <a:rPr lang="en-US" i="1" dirty="0"/>
              <a:t>Select any state or city to find the greenest buildings in that area </a:t>
            </a:r>
            <a:endParaRPr lang="en-US" dirty="0"/>
          </a:p>
        </p:txBody>
      </p:sp>
    </p:spTree>
    <p:extLst>
      <p:ext uri="{BB962C8B-B14F-4D97-AF65-F5344CB8AC3E}">
        <p14:creationId xmlns:p14="http://schemas.microsoft.com/office/powerpoint/2010/main" val="1760224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382000" cy="6370975"/>
          </a:xfrm>
          <a:prstGeom prst="rect">
            <a:avLst/>
          </a:prstGeom>
        </p:spPr>
        <p:txBody>
          <a:bodyPr wrap="square">
            <a:spAutoFit/>
          </a:bodyPr>
          <a:lstStyle/>
          <a:p>
            <a:r>
              <a:rPr lang="en-US" sz="2400" b="1" dirty="0" smtClean="0"/>
              <a:t>Scatter </a:t>
            </a:r>
            <a:r>
              <a:rPr lang="en-US" sz="2400" b="1" dirty="0"/>
              <a:t>plot </a:t>
            </a:r>
          </a:p>
          <a:p>
            <a:pPr marL="342900" indent="-342900">
              <a:buFont typeface="Arial" panose="020B0604020202020204" pitchFamily="34" charset="0"/>
              <a:buChar char="•"/>
            </a:pPr>
            <a:r>
              <a:rPr lang="en-US" sz="2400" dirty="0"/>
              <a:t>Looking to dig a little deeper into some data, but not quite sure how – or if – different pieces of information relate? </a:t>
            </a:r>
            <a:endParaRPr lang="en-US" sz="2400" dirty="0"/>
          </a:p>
          <a:p>
            <a:pPr marL="342900" indent="-342900">
              <a:buFont typeface="Arial" panose="020B0604020202020204" pitchFamily="34" charset="0"/>
              <a:buChar char="•"/>
            </a:pPr>
            <a:r>
              <a:rPr lang="en-US" sz="2400" dirty="0" smtClean="0"/>
              <a:t>Scatter </a:t>
            </a:r>
            <a:r>
              <a:rPr lang="en-US" sz="2400" dirty="0"/>
              <a:t>plots are an effective way to give you a sense of trends, concentrations and outliers that will direct you to where you want to focus your investigation efforts further. </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b="1" dirty="0" smtClean="0"/>
              <a:t>When </a:t>
            </a:r>
            <a:r>
              <a:rPr lang="en-US" sz="2400" b="1" dirty="0"/>
              <a:t>to use scatter plots: </a:t>
            </a:r>
            <a:endParaRPr lang="en-US" sz="2400" dirty="0"/>
          </a:p>
          <a:p>
            <a:pPr marL="800100" lvl="1" indent="-342900">
              <a:buFont typeface="Arial" panose="020B0604020202020204" pitchFamily="34" charset="0"/>
              <a:buChar char="•"/>
            </a:pPr>
            <a:r>
              <a:rPr lang="en-US" sz="2400" b="1" dirty="0"/>
              <a:t>Investigating the relationship between different </a:t>
            </a:r>
            <a:r>
              <a:rPr lang="en-US" sz="2400" b="1" dirty="0" smtClean="0"/>
              <a:t> variables</a:t>
            </a:r>
            <a:r>
              <a:rPr lang="en-US" sz="2400" b="1" dirty="0"/>
              <a:t>. </a:t>
            </a:r>
            <a:endParaRPr lang="en-US" sz="2400" b="1" dirty="0" smtClean="0"/>
          </a:p>
          <a:p>
            <a:pPr marL="800100" lvl="1" indent="-342900">
              <a:buFont typeface="Arial" panose="020B0604020202020204" pitchFamily="34" charset="0"/>
              <a:buChar char="•"/>
            </a:pPr>
            <a:r>
              <a:rPr lang="en-US" sz="2400" dirty="0" smtClean="0"/>
              <a:t>Examples</a:t>
            </a:r>
            <a:r>
              <a:rPr lang="en-US" sz="2400" dirty="0"/>
              <a:t>: Male versus female likelihood of having lung cancer at different ages, </a:t>
            </a:r>
            <a:endParaRPr lang="en-US" sz="2400" dirty="0" smtClean="0"/>
          </a:p>
          <a:p>
            <a:pPr marL="800100" lvl="1" indent="-342900">
              <a:buFont typeface="Arial" panose="020B0604020202020204" pitchFamily="34" charset="0"/>
              <a:buChar char="•"/>
            </a:pPr>
            <a:r>
              <a:rPr lang="en-US" sz="2400" dirty="0" smtClean="0"/>
              <a:t>technology </a:t>
            </a:r>
            <a:r>
              <a:rPr lang="en-US" sz="2400" dirty="0"/>
              <a:t>early adopters’ and laggards’ purchase patterns of smart phones, </a:t>
            </a:r>
            <a:endParaRPr lang="en-US" sz="2400" dirty="0" smtClean="0"/>
          </a:p>
          <a:p>
            <a:pPr marL="800100" lvl="1" indent="-342900">
              <a:buFont typeface="Arial" panose="020B0604020202020204" pitchFamily="34" charset="0"/>
              <a:buChar char="•"/>
            </a:pPr>
            <a:r>
              <a:rPr lang="en-US" sz="2400" dirty="0" smtClean="0"/>
              <a:t>shipping </a:t>
            </a:r>
            <a:r>
              <a:rPr lang="en-US" sz="2400" dirty="0"/>
              <a:t>costs of different product categories to different regions </a:t>
            </a:r>
          </a:p>
          <a:p>
            <a:endParaRPr lang="en-US" sz="2400" dirty="0"/>
          </a:p>
        </p:txBody>
      </p:sp>
    </p:spTree>
    <p:extLst>
      <p:ext uri="{BB962C8B-B14F-4D97-AF65-F5344CB8AC3E}">
        <p14:creationId xmlns:p14="http://schemas.microsoft.com/office/powerpoint/2010/main" val="2826462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68" t="9921" r="28606" b="29563"/>
          <a:stretch/>
        </p:blipFill>
        <p:spPr bwMode="auto">
          <a:xfrm>
            <a:off x="1905000" y="228600"/>
            <a:ext cx="6691087" cy="442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381000"/>
            <a:ext cx="1752600" cy="5632311"/>
          </a:xfrm>
          <a:prstGeom prst="rect">
            <a:avLst/>
          </a:prstGeom>
        </p:spPr>
        <p:txBody>
          <a:bodyPr wrap="square">
            <a:spAutoFit/>
          </a:bodyPr>
          <a:lstStyle/>
          <a:p>
            <a:endParaRPr lang="en-US" dirty="0"/>
          </a:p>
          <a:p>
            <a:r>
              <a:rPr lang="en-US" b="1" dirty="0"/>
              <a:t>Can you spot the fraud? </a:t>
            </a:r>
            <a:endParaRPr lang="en-US" dirty="0"/>
          </a:p>
          <a:p>
            <a:r>
              <a:rPr lang="en-US" i="1" dirty="0"/>
              <a:t>Using scatter plots is a quick, effective way to spot outliers that might warrant further investigation. By creating this </a:t>
            </a:r>
            <a:r>
              <a:rPr lang="en-US" i="1" dirty="0">
                <a:hlinkClick r:id="rId3"/>
              </a:rPr>
              <a:t>interactive </a:t>
            </a:r>
            <a:r>
              <a:rPr lang="en-US" i="1" dirty="0"/>
              <a:t>scatter plot, an insurance investigator can quickly evaluate where they might have fraudulent activity. </a:t>
            </a:r>
            <a:endParaRPr lang="en-US" dirty="0"/>
          </a:p>
        </p:txBody>
      </p:sp>
    </p:spTree>
    <p:extLst>
      <p:ext uri="{BB962C8B-B14F-4D97-AF65-F5344CB8AC3E}">
        <p14:creationId xmlns:p14="http://schemas.microsoft.com/office/powerpoint/2010/main" val="1186476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56" t="10317" r="29722" b="12103"/>
          <a:stretch/>
        </p:blipFill>
        <p:spPr bwMode="auto">
          <a:xfrm>
            <a:off x="1219200" y="360218"/>
            <a:ext cx="6937830" cy="567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293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10" y="152400"/>
            <a:ext cx="8686800" cy="3600986"/>
          </a:xfrm>
          <a:prstGeom prst="rect">
            <a:avLst/>
          </a:prstGeom>
        </p:spPr>
        <p:txBody>
          <a:bodyPr wrap="square">
            <a:spAutoFit/>
          </a:bodyPr>
          <a:lstStyle/>
          <a:p>
            <a:r>
              <a:rPr lang="en-US" sz="2800" b="1" dirty="0" smtClean="0"/>
              <a:t>Gantt </a:t>
            </a:r>
            <a:endParaRPr lang="en-US" sz="2800" b="1" dirty="0"/>
          </a:p>
          <a:p>
            <a:pPr marL="342900" indent="-342900">
              <a:buFont typeface="Arial" panose="020B0604020202020204" pitchFamily="34" charset="0"/>
              <a:buChar char="•"/>
            </a:pPr>
            <a:r>
              <a:rPr lang="en-US" sz="2000" dirty="0"/>
              <a:t>Hitting deadlines is paramount to a project’s success. Seeing what needs to be accomplished – and by when – is essential to make this happen. </a:t>
            </a:r>
            <a:endParaRPr lang="en-US" sz="2000" dirty="0" smtClean="0"/>
          </a:p>
          <a:p>
            <a:pPr marL="342900" indent="-342900">
              <a:buFont typeface="Arial" panose="020B0604020202020204" pitchFamily="34" charset="0"/>
              <a:buChar char="•"/>
            </a:pPr>
            <a:r>
              <a:rPr lang="en-US" sz="2000" dirty="0" smtClean="0"/>
              <a:t>This </a:t>
            </a:r>
            <a:r>
              <a:rPr lang="en-US" sz="2000" dirty="0"/>
              <a:t>is where a Gantt chart comes in. </a:t>
            </a:r>
            <a:endParaRPr lang="en-US" sz="2000" dirty="0" smtClean="0"/>
          </a:p>
          <a:p>
            <a:pPr marL="342900" indent="-342900">
              <a:buFont typeface="Arial" panose="020B0604020202020204" pitchFamily="34" charset="0"/>
              <a:buChar char="•"/>
            </a:pPr>
            <a:r>
              <a:rPr lang="en-US" sz="2000" dirty="0" smtClean="0"/>
              <a:t>Gantt </a:t>
            </a:r>
            <a:r>
              <a:rPr lang="en-US" sz="2000" dirty="0"/>
              <a:t>charts excel at illustrating the start and finish dates elements of a project. </a:t>
            </a:r>
          </a:p>
          <a:p>
            <a:pPr marL="342900" indent="-342900">
              <a:buFont typeface="Arial" panose="020B0604020202020204" pitchFamily="34" charset="0"/>
              <a:buChar char="•"/>
            </a:pPr>
            <a:r>
              <a:rPr lang="en-US" sz="2000" dirty="0"/>
              <a:t>While most associate Gantt charts with project management, they can be used to understand how other things such as people or machines vary over time</a:t>
            </a:r>
            <a:r>
              <a:rPr lang="en-US" sz="2000" dirty="0" smtClean="0"/>
              <a:t>.</a:t>
            </a:r>
          </a:p>
          <a:p>
            <a:pPr marL="342900" indent="-342900">
              <a:buFont typeface="Arial" panose="020B0604020202020204" pitchFamily="34" charset="0"/>
              <a:buChar char="•"/>
            </a:pPr>
            <a:r>
              <a:rPr lang="en-US" sz="2000" dirty="0" smtClean="0"/>
              <a:t> </a:t>
            </a:r>
            <a:r>
              <a:rPr lang="en-US" sz="2000" dirty="0"/>
              <a:t>You could use a Gantt, for example, to do resource planning to see how long it took people to hit specific milestones, such as a certification level, and how that was distributed over time. </a:t>
            </a:r>
          </a:p>
        </p:txBody>
      </p:sp>
      <p:sp>
        <p:nvSpPr>
          <p:cNvPr id="3" name="Rectangle 2"/>
          <p:cNvSpPr/>
          <p:nvPr/>
        </p:nvSpPr>
        <p:spPr>
          <a:xfrm>
            <a:off x="609600" y="3753386"/>
            <a:ext cx="7620000" cy="1477328"/>
          </a:xfrm>
          <a:prstGeom prst="rect">
            <a:avLst/>
          </a:prstGeom>
        </p:spPr>
        <p:txBody>
          <a:bodyPr wrap="square">
            <a:spAutoFit/>
          </a:bodyPr>
          <a:lstStyle/>
          <a:p>
            <a:r>
              <a:rPr lang="en-US" b="1" dirty="0" smtClean="0"/>
              <a:t>When </a:t>
            </a:r>
            <a:r>
              <a:rPr lang="en-US" b="1" dirty="0"/>
              <a:t>to use Gantt charts: </a:t>
            </a:r>
            <a:endParaRPr lang="en-US" dirty="0"/>
          </a:p>
          <a:p>
            <a:r>
              <a:rPr lang="en-US" b="1" dirty="0"/>
              <a:t>Displaying a project schedule. </a:t>
            </a:r>
            <a:r>
              <a:rPr lang="en-US" dirty="0"/>
              <a:t>Examples: illustrating key deliverables, owners, and deadlines. </a:t>
            </a:r>
          </a:p>
          <a:p>
            <a:r>
              <a:rPr lang="en-US" b="1" dirty="0"/>
              <a:t>Showing other things in use over time. </a:t>
            </a:r>
            <a:r>
              <a:rPr lang="en-US" dirty="0"/>
              <a:t>Examples: duration of a machine’s use, availability of players on a team. </a:t>
            </a:r>
          </a:p>
        </p:txBody>
      </p:sp>
    </p:spTree>
    <p:extLst>
      <p:ext uri="{BB962C8B-B14F-4D97-AF65-F5344CB8AC3E}">
        <p14:creationId xmlns:p14="http://schemas.microsoft.com/office/powerpoint/2010/main" val="3584357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09" t="10516" r="46343" b="10317"/>
          <a:stretch/>
        </p:blipFill>
        <p:spPr bwMode="auto">
          <a:xfrm>
            <a:off x="2590800" y="152400"/>
            <a:ext cx="6342743" cy="579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1066800"/>
            <a:ext cx="2209800" cy="4247317"/>
          </a:xfrm>
          <a:prstGeom prst="rect">
            <a:avLst/>
          </a:prstGeom>
        </p:spPr>
        <p:txBody>
          <a:bodyPr wrap="square">
            <a:spAutoFit/>
          </a:bodyPr>
          <a:lstStyle/>
          <a:p>
            <a:endParaRPr lang="en-US" dirty="0"/>
          </a:p>
          <a:p>
            <a:r>
              <a:rPr lang="en-US" b="1" dirty="0"/>
              <a:t>Who served the longest? </a:t>
            </a:r>
            <a:endParaRPr lang="en-US" dirty="0"/>
          </a:p>
          <a:p>
            <a:r>
              <a:rPr lang="en-US" i="1" dirty="0"/>
              <a:t>With a quick glance, this Gantt chart lets you know which U.S. senator held office the longest and which side of the aisle they represented. Select the visualization and use the drop down menu to see criteria such as party </a:t>
            </a:r>
            <a:endParaRPr lang="en-US" dirty="0"/>
          </a:p>
        </p:txBody>
      </p:sp>
    </p:spTree>
    <p:extLst>
      <p:ext uri="{BB962C8B-B14F-4D97-AF65-F5344CB8AC3E}">
        <p14:creationId xmlns:p14="http://schemas.microsoft.com/office/powerpoint/2010/main" val="2058173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861" t="21307" r="23806" b="6155"/>
          <a:stretch/>
        </p:blipFill>
        <p:spPr bwMode="auto">
          <a:xfrm>
            <a:off x="381000" y="533399"/>
            <a:ext cx="8305800" cy="552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451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458200" cy="4585871"/>
          </a:xfrm>
          <a:prstGeom prst="rect">
            <a:avLst/>
          </a:prstGeom>
        </p:spPr>
        <p:txBody>
          <a:bodyPr wrap="square">
            <a:spAutoFit/>
          </a:bodyPr>
          <a:lstStyle/>
          <a:p>
            <a:r>
              <a:rPr lang="en-US" sz="2800" b="1" dirty="0" smtClean="0"/>
              <a:t>Bubble</a:t>
            </a:r>
            <a:r>
              <a:rPr lang="en-US" dirty="0" smtClean="0"/>
              <a:t> </a:t>
            </a:r>
            <a:endParaRPr lang="en-US" dirty="0"/>
          </a:p>
          <a:p>
            <a:pPr marL="342900" indent="-342900">
              <a:buFont typeface="Arial" panose="020B0604020202020204" pitchFamily="34" charset="0"/>
              <a:buChar char="•"/>
            </a:pPr>
            <a:r>
              <a:rPr lang="en-US" sz="2400" dirty="0"/>
              <a:t>Bubbles are not their own type of visualization but instead should be viewed as a technique to accentuate data on scatter plots or maps. </a:t>
            </a:r>
            <a:endParaRPr lang="en-US" sz="2400" dirty="0" smtClean="0"/>
          </a:p>
          <a:p>
            <a:pPr marL="342900" indent="-342900">
              <a:buFont typeface="Arial" panose="020B0604020202020204" pitchFamily="34" charset="0"/>
              <a:buChar char="•"/>
            </a:pPr>
            <a:r>
              <a:rPr lang="en-US" sz="2400" dirty="0" smtClean="0"/>
              <a:t>People </a:t>
            </a:r>
            <a:r>
              <a:rPr lang="en-US" sz="2400" dirty="0"/>
              <a:t>are drawn to using bubbles because the varied size of circles provides meaning about the data. </a:t>
            </a:r>
            <a:endParaRPr lang="en-US" sz="2400" dirty="0" smtClean="0"/>
          </a:p>
          <a:p>
            <a:pPr marL="342900" indent="-342900">
              <a:buFont typeface="Arial" panose="020B0604020202020204" pitchFamily="34" charset="0"/>
              <a:buChar char="•"/>
            </a:pPr>
            <a:r>
              <a:rPr lang="en-US" sz="2400" dirty="0" smtClean="0"/>
              <a:t>When </a:t>
            </a:r>
            <a:r>
              <a:rPr lang="en-US" sz="2400" dirty="0"/>
              <a:t>bubbles vary by color as well as size the impact is magnified. </a:t>
            </a:r>
          </a:p>
          <a:p>
            <a:pPr marL="342900" indent="-342900">
              <a:buFont typeface="Arial" panose="020B0604020202020204" pitchFamily="34" charset="0"/>
              <a:buChar char="•"/>
            </a:pPr>
            <a:r>
              <a:rPr lang="en-US" sz="2400" b="1" dirty="0"/>
              <a:t>When to use bubbles: </a:t>
            </a:r>
            <a:endParaRPr lang="en-US" sz="2400" dirty="0"/>
          </a:p>
          <a:p>
            <a:pPr marL="800100" lvl="1" indent="-342900">
              <a:buFont typeface="Arial" panose="020B0604020202020204" pitchFamily="34" charset="0"/>
              <a:buChar char="•"/>
            </a:pPr>
            <a:r>
              <a:rPr lang="en-US" sz="2400" b="1" dirty="0"/>
              <a:t>Showing the concentration of data along two axes. </a:t>
            </a:r>
            <a:endParaRPr lang="en-US" sz="2400" b="1" dirty="0" smtClean="0"/>
          </a:p>
          <a:p>
            <a:pPr marL="800100" lvl="1" indent="-342900">
              <a:buFont typeface="Arial" panose="020B0604020202020204" pitchFamily="34" charset="0"/>
              <a:buChar char="•"/>
            </a:pPr>
            <a:r>
              <a:rPr lang="en-US" sz="2400" dirty="0" smtClean="0"/>
              <a:t>Examples</a:t>
            </a:r>
            <a:r>
              <a:rPr lang="en-US" sz="2400" dirty="0"/>
              <a:t>: sales concentration by product and geography, </a:t>
            </a:r>
            <a:endParaRPr lang="en-US" sz="2400" dirty="0" smtClean="0"/>
          </a:p>
          <a:p>
            <a:pPr marL="800100" lvl="1" indent="-342900">
              <a:buFont typeface="Arial" panose="020B0604020202020204" pitchFamily="34" charset="0"/>
              <a:buChar char="•"/>
            </a:pPr>
            <a:r>
              <a:rPr lang="en-US" sz="2400" dirty="0" smtClean="0"/>
              <a:t>class </a:t>
            </a:r>
            <a:r>
              <a:rPr lang="en-US" sz="2400" dirty="0"/>
              <a:t>attendance by department and time of day. </a:t>
            </a:r>
          </a:p>
        </p:txBody>
      </p:sp>
    </p:spTree>
    <p:extLst>
      <p:ext uri="{BB962C8B-B14F-4D97-AF65-F5344CB8AC3E}">
        <p14:creationId xmlns:p14="http://schemas.microsoft.com/office/powerpoint/2010/main" val="1741905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031" t="11111" r="16559" b="8928"/>
          <a:stretch/>
        </p:blipFill>
        <p:spPr bwMode="auto">
          <a:xfrm>
            <a:off x="1066800" y="107537"/>
            <a:ext cx="7616372" cy="642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935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981200"/>
            <a:ext cx="7772400" cy="4308872"/>
          </a:xfrm>
          <a:prstGeom prst="rect">
            <a:avLst/>
          </a:prstGeom>
        </p:spPr>
        <p:txBody>
          <a:bodyPr wrap="square">
            <a:spAutoFit/>
          </a:bodyPr>
          <a:lstStyle/>
          <a:p>
            <a:endParaRPr lang="en-US" dirty="0"/>
          </a:p>
          <a:p>
            <a:pPr marL="457200" indent="-457200">
              <a:buFont typeface="Arial" panose="020B0604020202020204" pitchFamily="34" charset="0"/>
              <a:buChar char="•"/>
            </a:pPr>
            <a:r>
              <a:rPr lang="en-US" sz="3200" dirty="0"/>
              <a:t>Bar charts are one of the most common ways to visualize data. Why? </a:t>
            </a:r>
            <a:endParaRPr lang="en-US" sz="3200" dirty="0" smtClean="0"/>
          </a:p>
          <a:p>
            <a:pPr marL="457200" indent="-457200">
              <a:buFont typeface="Arial" panose="020B0604020202020204" pitchFamily="34" charset="0"/>
              <a:buChar char="•"/>
            </a:pPr>
            <a:r>
              <a:rPr lang="en-US" sz="3200" dirty="0" smtClean="0"/>
              <a:t>It’s </a:t>
            </a:r>
            <a:r>
              <a:rPr lang="en-US" sz="3200" dirty="0"/>
              <a:t>quick to compare information, revealing highs and lows at a glance. </a:t>
            </a:r>
            <a:endParaRPr lang="en-US" sz="3200" dirty="0" smtClean="0"/>
          </a:p>
          <a:p>
            <a:pPr marL="457200" indent="-457200">
              <a:buFont typeface="Arial" panose="020B0604020202020204" pitchFamily="34" charset="0"/>
              <a:buChar char="•"/>
            </a:pPr>
            <a:r>
              <a:rPr lang="en-US" sz="3200" dirty="0" smtClean="0"/>
              <a:t>Bar </a:t>
            </a:r>
            <a:r>
              <a:rPr lang="en-US" sz="3200" dirty="0"/>
              <a:t>charts are especially effective when you have numerical data that splits nicely into different categories so you can quickly see trends within your data </a:t>
            </a:r>
          </a:p>
        </p:txBody>
      </p:sp>
      <p:sp>
        <p:nvSpPr>
          <p:cNvPr id="3" name="Rectangle 2"/>
          <p:cNvSpPr/>
          <p:nvPr/>
        </p:nvSpPr>
        <p:spPr>
          <a:xfrm>
            <a:off x="762000" y="990600"/>
            <a:ext cx="2286203" cy="707886"/>
          </a:xfrm>
          <a:prstGeom prst="rect">
            <a:avLst/>
          </a:prstGeom>
        </p:spPr>
        <p:txBody>
          <a:bodyPr wrap="none">
            <a:spAutoFit/>
          </a:bodyPr>
          <a:lstStyle/>
          <a:p>
            <a:r>
              <a:rPr lang="en-US" sz="4000" dirty="0" smtClean="0"/>
              <a:t>Bar charts</a:t>
            </a:r>
            <a:endParaRPr lang="en-US" sz="4000" dirty="0"/>
          </a:p>
        </p:txBody>
      </p:sp>
    </p:spTree>
    <p:extLst>
      <p:ext uri="{BB962C8B-B14F-4D97-AF65-F5344CB8AC3E}">
        <p14:creationId xmlns:p14="http://schemas.microsoft.com/office/powerpoint/2010/main" val="2359091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264" t="14867" r="15180" b="7860"/>
          <a:stretch/>
        </p:blipFill>
        <p:spPr bwMode="auto">
          <a:xfrm>
            <a:off x="0" y="0"/>
            <a:ext cx="7239000" cy="6477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785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3477875"/>
          </a:xfrm>
          <a:prstGeom prst="rect">
            <a:avLst/>
          </a:prstGeom>
        </p:spPr>
        <p:txBody>
          <a:bodyPr wrap="square">
            <a:spAutoFit/>
          </a:bodyPr>
          <a:lstStyle/>
          <a:p>
            <a:r>
              <a:rPr lang="en-US" sz="2800" b="1" dirty="0" smtClean="0"/>
              <a:t>Histogram </a:t>
            </a:r>
            <a:endParaRPr lang="en-US" sz="2800" b="1" dirty="0"/>
          </a:p>
          <a:p>
            <a:pPr marL="342900" indent="-342900">
              <a:buFont typeface="Arial" panose="020B0604020202020204" pitchFamily="34" charset="0"/>
              <a:buChar char="•"/>
            </a:pPr>
            <a:r>
              <a:rPr lang="en-US" sz="2400" dirty="0"/>
              <a:t>Use histograms when you want to see how your data are distributed across groups. </a:t>
            </a:r>
          </a:p>
          <a:p>
            <a:pPr marL="342900" indent="-342900">
              <a:buFont typeface="Arial" panose="020B0604020202020204" pitchFamily="34" charset="0"/>
              <a:buChar char="•"/>
            </a:pPr>
            <a:r>
              <a:rPr lang="en-US" sz="2400" dirty="0"/>
              <a:t>Say, for example, that you’ve got 100 pumpkins and you want to know how many weigh 2 pounds or less, 3-5 pounds, 6-10 pounds, etc. </a:t>
            </a:r>
            <a:endParaRPr lang="en-US" sz="2400" dirty="0" smtClean="0"/>
          </a:p>
          <a:p>
            <a:pPr marL="342900" indent="-342900">
              <a:buFont typeface="Arial" panose="020B0604020202020204" pitchFamily="34" charset="0"/>
              <a:buChar char="•"/>
            </a:pPr>
            <a:r>
              <a:rPr lang="en-US" sz="2400" dirty="0" smtClean="0"/>
              <a:t>By </a:t>
            </a:r>
            <a:r>
              <a:rPr lang="en-US" sz="2400" dirty="0"/>
              <a:t>grouping your data into these categories then plotting them with vertical bars </a:t>
            </a:r>
            <a:r>
              <a:rPr lang="en-US" sz="2400" dirty="0" smtClean="0"/>
              <a:t>along </a:t>
            </a:r>
            <a:r>
              <a:rPr lang="en-US" sz="2400" dirty="0"/>
              <a:t>an axis, you will see the distribution of your pumpkins according to weight. </a:t>
            </a:r>
          </a:p>
        </p:txBody>
      </p:sp>
      <p:sp>
        <p:nvSpPr>
          <p:cNvPr id="3" name="Rectangle 2"/>
          <p:cNvSpPr/>
          <p:nvPr/>
        </p:nvSpPr>
        <p:spPr>
          <a:xfrm>
            <a:off x="228600" y="3581400"/>
            <a:ext cx="8610600" cy="2215991"/>
          </a:xfrm>
          <a:prstGeom prst="rect">
            <a:avLst/>
          </a:prstGeom>
        </p:spPr>
        <p:txBody>
          <a:bodyPr wrap="square">
            <a:spAutoFit/>
          </a:bodyPr>
          <a:lstStyle/>
          <a:p>
            <a:endParaRPr lang="en-US" dirty="0"/>
          </a:p>
          <a:p>
            <a:pPr marL="800100" lvl="1" indent="-342900">
              <a:buFont typeface="Arial" panose="020B0604020202020204" pitchFamily="34" charset="0"/>
              <a:buChar char="•"/>
            </a:pPr>
            <a:r>
              <a:rPr lang="en-US" sz="2400" b="1" dirty="0"/>
              <a:t>When to use histograms: </a:t>
            </a:r>
            <a:endParaRPr lang="en-US" sz="2400" dirty="0"/>
          </a:p>
          <a:p>
            <a:pPr marL="800100" lvl="1" indent="-342900">
              <a:buFont typeface="Arial" panose="020B0604020202020204" pitchFamily="34" charset="0"/>
              <a:buChar char="•"/>
            </a:pPr>
            <a:r>
              <a:rPr lang="en-US" sz="2400" b="1" dirty="0"/>
              <a:t>Understanding the distribution of your data. </a:t>
            </a:r>
            <a:endParaRPr lang="en-US" sz="2400" b="1" dirty="0" smtClean="0"/>
          </a:p>
          <a:p>
            <a:pPr marL="800100" lvl="1" indent="-342900">
              <a:buFont typeface="Arial" panose="020B0604020202020204" pitchFamily="34" charset="0"/>
              <a:buChar char="•"/>
            </a:pPr>
            <a:r>
              <a:rPr lang="en-US" sz="2400" dirty="0" smtClean="0"/>
              <a:t>Examples</a:t>
            </a:r>
            <a:r>
              <a:rPr lang="en-US" sz="2400" dirty="0"/>
              <a:t>: Number of customers by company size, </a:t>
            </a:r>
            <a:endParaRPr lang="en-US" sz="2400" dirty="0" smtClean="0"/>
          </a:p>
          <a:p>
            <a:pPr marL="800100" lvl="1" indent="-342900">
              <a:buFont typeface="Arial" panose="020B0604020202020204" pitchFamily="34" charset="0"/>
              <a:buChar char="•"/>
            </a:pPr>
            <a:r>
              <a:rPr lang="en-US" sz="2400" dirty="0" smtClean="0"/>
              <a:t>student </a:t>
            </a:r>
            <a:r>
              <a:rPr lang="en-US" sz="2400" dirty="0"/>
              <a:t>performance on an exam, </a:t>
            </a:r>
            <a:endParaRPr lang="en-US" sz="2400" dirty="0" smtClean="0"/>
          </a:p>
          <a:p>
            <a:pPr marL="800100" lvl="1" indent="-342900">
              <a:buFont typeface="Arial" panose="020B0604020202020204" pitchFamily="34" charset="0"/>
              <a:buChar char="•"/>
            </a:pPr>
            <a:r>
              <a:rPr lang="en-US" sz="2400" dirty="0" smtClean="0"/>
              <a:t>frequency </a:t>
            </a:r>
            <a:r>
              <a:rPr lang="en-US" sz="2400" dirty="0"/>
              <a:t>of a product defect. </a:t>
            </a:r>
          </a:p>
        </p:txBody>
      </p:sp>
    </p:spTree>
    <p:extLst>
      <p:ext uri="{BB962C8B-B14F-4D97-AF65-F5344CB8AC3E}">
        <p14:creationId xmlns:p14="http://schemas.microsoft.com/office/powerpoint/2010/main" val="4239896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37" t="12302" r="32287" b="8135"/>
          <a:stretch/>
        </p:blipFill>
        <p:spPr bwMode="auto">
          <a:xfrm>
            <a:off x="152400" y="7257"/>
            <a:ext cx="6502401" cy="582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781800" y="228600"/>
            <a:ext cx="2209800" cy="3785652"/>
          </a:xfrm>
          <a:prstGeom prst="rect">
            <a:avLst/>
          </a:prstGeom>
        </p:spPr>
        <p:txBody>
          <a:bodyPr wrap="square">
            <a:spAutoFit/>
          </a:bodyPr>
          <a:lstStyle/>
          <a:p>
            <a:r>
              <a:rPr lang="en-US" sz="2000" b="1" dirty="0" smtClean="0"/>
              <a:t>Which </a:t>
            </a:r>
            <a:r>
              <a:rPr lang="en-US" sz="2000" b="1" dirty="0"/>
              <a:t>houses are selling? </a:t>
            </a:r>
            <a:endParaRPr lang="en-US" sz="2000" dirty="0"/>
          </a:p>
          <a:p>
            <a:r>
              <a:rPr lang="en-US" sz="2000" i="1" dirty="0"/>
              <a:t>This histogram shows which houses are seeing the most sales in a month. Explore </a:t>
            </a:r>
            <a:r>
              <a:rPr lang="en-US" sz="2000" i="1" dirty="0" smtClean="0"/>
              <a:t>how </a:t>
            </a:r>
            <a:r>
              <a:rPr lang="en-US" sz="2000" i="1" dirty="0"/>
              <a:t>the histogram changes when you select a different month, county, or distress level. </a:t>
            </a:r>
            <a:endParaRPr lang="en-US" sz="2000" dirty="0"/>
          </a:p>
        </p:txBody>
      </p:sp>
    </p:spTree>
    <p:extLst>
      <p:ext uri="{BB962C8B-B14F-4D97-AF65-F5344CB8AC3E}">
        <p14:creationId xmlns:p14="http://schemas.microsoft.com/office/powerpoint/2010/main" val="2452897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455" y="228600"/>
            <a:ext cx="8610600" cy="4401205"/>
          </a:xfrm>
          <a:prstGeom prst="rect">
            <a:avLst/>
          </a:prstGeom>
        </p:spPr>
        <p:txBody>
          <a:bodyPr wrap="square">
            <a:spAutoFit/>
          </a:bodyPr>
          <a:lstStyle/>
          <a:p>
            <a:r>
              <a:rPr lang="en-US" sz="2800" b="1" dirty="0" smtClean="0"/>
              <a:t>Heat </a:t>
            </a:r>
            <a:r>
              <a:rPr lang="en-US" sz="2800" b="1" dirty="0"/>
              <a:t>map </a:t>
            </a:r>
          </a:p>
          <a:p>
            <a:pPr marL="342900" indent="-342900">
              <a:buFont typeface="Arial" panose="020B0604020202020204" pitchFamily="34" charset="0"/>
              <a:buChar char="•"/>
            </a:pPr>
            <a:r>
              <a:rPr lang="en-US" sz="2800" dirty="0"/>
              <a:t>Heat maps are a great way to compare data across two categories using color. </a:t>
            </a:r>
            <a:endParaRPr lang="en-US" sz="2800" dirty="0" smtClean="0"/>
          </a:p>
          <a:p>
            <a:pPr marL="342900" indent="-342900">
              <a:buFont typeface="Arial" panose="020B0604020202020204" pitchFamily="34" charset="0"/>
              <a:buChar char="•"/>
            </a:pPr>
            <a:r>
              <a:rPr lang="en-US" sz="2800" dirty="0" smtClean="0"/>
              <a:t>The </a:t>
            </a:r>
            <a:r>
              <a:rPr lang="en-US" sz="2800" dirty="0"/>
              <a:t>effect is to quickly see where the intersection of the categories is strongest and weakest. </a:t>
            </a:r>
          </a:p>
          <a:p>
            <a:pPr marL="342900" indent="-342900">
              <a:buFont typeface="Arial" panose="020B0604020202020204" pitchFamily="34" charset="0"/>
              <a:buChar char="•"/>
            </a:pPr>
            <a:r>
              <a:rPr lang="en-US" sz="2800" b="1" dirty="0"/>
              <a:t>When to use heat maps: </a:t>
            </a:r>
            <a:endParaRPr lang="en-US" sz="2800" dirty="0"/>
          </a:p>
          <a:p>
            <a:pPr marL="800100" lvl="1" indent="-342900">
              <a:buFont typeface="Arial" panose="020B0604020202020204" pitchFamily="34" charset="0"/>
              <a:buChar char="•"/>
            </a:pPr>
            <a:r>
              <a:rPr lang="en-US" sz="2800" b="1" dirty="0"/>
              <a:t>Showing the relationship between two factors. </a:t>
            </a:r>
            <a:endParaRPr lang="en-US" sz="2800" b="1" dirty="0" smtClean="0"/>
          </a:p>
          <a:p>
            <a:pPr marL="800100" lvl="1" indent="-342900">
              <a:buFont typeface="Arial" panose="020B0604020202020204" pitchFamily="34" charset="0"/>
              <a:buChar char="•"/>
            </a:pPr>
            <a:r>
              <a:rPr lang="en-US" sz="2800" dirty="0" smtClean="0"/>
              <a:t>Examples</a:t>
            </a:r>
            <a:r>
              <a:rPr lang="en-US" sz="2800" dirty="0"/>
              <a:t>: segmentation analysis of target market, </a:t>
            </a:r>
            <a:endParaRPr lang="en-US" sz="2800" dirty="0" smtClean="0"/>
          </a:p>
          <a:p>
            <a:pPr marL="1257300" lvl="2" indent="-342900">
              <a:buFont typeface="Arial" panose="020B0604020202020204" pitchFamily="34" charset="0"/>
              <a:buChar char="•"/>
            </a:pPr>
            <a:r>
              <a:rPr lang="en-US" sz="2800" dirty="0" smtClean="0"/>
              <a:t>product </a:t>
            </a:r>
            <a:r>
              <a:rPr lang="en-US" sz="2800" dirty="0"/>
              <a:t>adoption across regions, </a:t>
            </a:r>
            <a:endParaRPr lang="en-US" sz="2800" dirty="0" smtClean="0"/>
          </a:p>
          <a:p>
            <a:pPr marL="1257300" lvl="2" indent="-342900">
              <a:buFont typeface="Arial" panose="020B0604020202020204" pitchFamily="34" charset="0"/>
              <a:buChar char="•"/>
            </a:pPr>
            <a:r>
              <a:rPr lang="en-US" sz="2800" dirty="0" smtClean="0"/>
              <a:t>sales </a:t>
            </a:r>
            <a:r>
              <a:rPr lang="en-US" sz="2800" dirty="0"/>
              <a:t>leads by individual rep. </a:t>
            </a:r>
          </a:p>
        </p:txBody>
      </p:sp>
    </p:spTree>
    <p:extLst>
      <p:ext uri="{BB962C8B-B14F-4D97-AF65-F5344CB8AC3E}">
        <p14:creationId xmlns:p14="http://schemas.microsoft.com/office/powerpoint/2010/main" val="4087343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70" t="39881" r="15554" b="11111"/>
          <a:stretch/>
        </p:blipFill>
        <p:spPr bwMode="auto">
          <a:xfrm>
            <a:off x="0" y="0"/>
            <a:ext cx="8839200" cy="358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3810000"/>
            <a:ext cx="8305800" cy="1077218"/>
          </a:xfrm>
          <a:prstGeom prst="rect">
            <a:avLst/>
          </a:prstGeom>
        </p:spPr>
        <p:txBody>
          <a:bodyPr wrap="square">
            <a:spAutoFit/>
          </a:bodyPr>
          <a:lstStyle/>
          <a:p>
            <a:r>
              <a:rPr lang="en-US" sz="2400" b="1" dirty="0" smtClean="0"/>
              <a:t>Who </a:t>
            </a:r>
            <a:r>
              <a:rPr lang="en-US" sz="2400" b="1" dirty="0"/>
              <a:t>buys the most books</a:t>
            </a:r>
            <a:r>
              <a:rPr lang="en-US" b="1" dirty="0"/>
              <a:t>? </a:t>
            </a:r>
            <a:endParaRPr lang="en-US" dirty="0"/>
          </a:p>
          <a:p>
            <a:r>
              <a:rPr lang="en-US" sz="2000" i="1" dirty="0"/>
              <a:t>In this market segmentation analysis, the heat map reveals a new campaign idea. High-income households of people in their sixties buy children’s books </a:t>
            </a:r>
            <a:endParaRPr lang="en-US" sz="2000" dirty="0"/>
          </a:p>
        </p:txBody>
      </p:sp>
    </p:spTree>
    <p:extLst>
      <p:ext uri="{BB962C8B-B14F-4D97-AF65-F5344CB8AC3E}">
        <p14:creationId xmlns:p14="http://schemas.microsoft.com/office/powerpoint/2010/main" val="3694710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686800" cy="1938992"/>
          </a:xfrm>
          <a:prstGeom prst="rect">
            <a:avLst/>
          </a:prstGeom>
        </p:spPr>
        <p:txBody>
          <a:bodyPr wrap="square">
            <a:spAutoFit/>
          </a:bodyPr>
          <a:lstStyle/>
          <a:p>
            <a:r>
              <a:rPr lang="en-US" sz="2400" b="1" dirty="0" smtClean="0"/>
              <a:t>Highlight </a:t>
            </a:r>
            <a:r>
              <a:rPr lang="en-US" sz="2400" b="1" dirty="0"/>
              <a:t>table </a:t>
            </a:r>
          </a:p>
          <a:p>
            <a:pPr marL="342900" indent="-342900">
              <a:buFont typeface="Arial" panose="020B0604020202020204" pitchFamily="34" charset="0"/>
              <a:buChar char="•"/>
            </a:pPr>
            <a:r>
              <a:rPr lang="en-US" sz="2400" dirty="0"/>
              <a:t>Highlight tables take heat maps one step further. </a:t>
            </a:r>
            <a:endParaRPr lang="en-US" sz="2400" dirty="0" smtClean="0"/>
          </a:p>
          <a:p>
            <a:pPr marL="342900" indent="-342900">
              <a:buFont typeface="Arial" panose="020B0604020202020204" pitchFamily="34" charset="0"/>
              <a:buChar char="•"/>
            </a:pPr>
            <a:r>
              <a:rPr lang="en-US" sz="2400" dirty="0" smtClean="0"/>
              <a:t>In </a:t>
            </a:r>
            <a:r>
              <a:rPr lang="en-US" sz="2400" dirty="0"/>
              <a:t>addition to showing how data intersects by using color, </a:t>
            </a:r>
            <a:endParaRPr lang="en-US" sz="2400" dirty="0" smtClean="0"/>
          </a:p>
          <a:p>
            <a:pPr lvl="2"/>
            <a:r>
              <a:rPr lang="en-US" sz="2400" dirty="0" smtClean="0"/>
              <a:t>highlight </a:t>
            </a:r>
            <a:r>
              <a:rPr lang="en-US" sz="2400" dirty="0"/>
              <a:t>tables add a number on top to provide additional detail. </a:t>
            </a:r>
          </a:p>
        </p:txBody>
      </p:sp>
    </p:spTree>
    <p:extLst>
      <p:ext uri="{BB962C8B-B14F-4D97-AF65-F5344CB8AC3E}">
        <p14:creationId xmlns:p14="http://schemas.microsoft.com/office/powerpoint/2010/main" val="1896953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541" t="12897" r="11762" b="6251"/>
          <a:stretch/>
        </p:blipFill>
        <p:spPr bwMode="auto">
          <a:xfrm>
            <a:off x="3962400" y="152400"/>
            <a:ext cx="5181600" cy="659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914400"/>
            <a:ext cx="3352800" cy="2585323"/>
          </a:xfrm>
          <a:prstGeom prst="rect">
            <a:avLst/>
          </a:prstGeom>
        </p:spPr>
        <p:txBody>
          <a:bodyPr wrap="square">
            <a:spAutoFit/>
          </a:bodyPr>
          <a:lstStyle/>
          <a:p>
            <a:endParaRPr lang="en-US" dirty="0"/>
          </a:p>
          <a:p>
            <a:r>
              <a:rPr lang="en-US" sz="2400" b="1" dirty="0"/>
              <a:t>Highlight table shows spending difference </a:t>
            </a:r>
            <a:endParaRPr lang="en-US" sz="2400" dirty="0"/>
          </a:p>
          <a:p>
            <a:r>
              <a:rPr lang="en-US" sz="2400" i="1" dirty="0"/>
              <a:t>This highlight table compares two 2012 budget proposals for the U.S. </a:t>
            </a:r>
            <a:endParaRPr lang="en-US" sz="2400" dirty="0"/>
          </a:p>
        </p:txBody>
      </p:sp>
    </p:spTree>
    <p:extLst>
      <p:ext uri="{BB962C8B-B14F-4D97-AF65-F5344CB8AC3E}">
        <p14:creationId xmlns:p14="http://schemas.microsoft.com/office/powerpoint/2010/main" val="2261083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35" t="11309" r="37753" b="7738"/>
          <a:stretch/>
        </p:blipFill>
        <p:spPr bwMode="auto">
          <a:xfrm>
            <a:off x="420914" y="381001"/>
            <a:ext cx="8113486" cy="645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0327" y="990600"/>
            <a:ext cx="7696199" cy="1846659"/>
          </a:xfrm>
          <a:prstGeom prst="rect">
            <a:avLst/>
          </a:prstGeom>
          <a:solidFill>
            <a:schemeClr val="bg1"/>
          </a:solidFill>
        </p:spPr>
        <p:txBody>
          <a:bodyPr wrap="square" rtlCol="0">
            <a:spAutoFit/>
          </a:bodyPr>
          <a:lstStyle/>
          <a:p>
            <a:endParaRPr lang="en-US" dirty="0"/>
          </a:p>
          <a:p>
            <a:r>
              <a:rPr lang="en-US" sz="2400" b="1" dirty="0"/>
              <a:t>Figure 1: Tell stories with bar charts </a:t>
            </a:r>
            <a:endParaRPr lang="en-US" sz="2400" dirty="0"/>
          </a:p>
          <a:p>
            <a:r>
              <a:rPr lang="en-US" sz="2400" i="1" dirty="0"/>
              <a:t>Are film sequels profitable? In this example of a bar chart, you quickly get a sense of how profitable sequels are for box office franchises </a:t>
            </a:r>
            <a:endParaRPr lang="en-US" sz="2400" dirty="0"/>
          </a:p>
        </p:txBody>
      </p:sp>
    </p:spTree>
    <p:extLst>
      <p:ext uri="{BB962C8B-B14F-4D97-AF65-F5344CB8AC3E}">
        <p14:creationId xmlns:p14="http://schemas.microsoft.com/office/powerpoint/2010/main" val="1560312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153400" cy="6278642"/>
          </a:xfrm>
          <a:prstGeom prst="rect">
            <a:avLst/>
          </a:prstGeom>
        </p:spPr>
        <p:txBody>
          <a:bodyPr wrap="square">
            <a:spAutoFit/>
          </a:bodyPr>
          <a:lstStyle/>
          <a:p>
            <a:endParaRPr lang="en-US" dirty="0"/>
          </a:p>
          <a:p>
            <a:r>
              <a:rPr lang="en-US" sz="4800" dirty="0"/>
              <a:t>Line</a:t>
            </a:r>
            <a:r>
              <a:rPr lang="en-US" sz="2800" dirty="0"/>
              <a:t> </a:t>
            </a:r>
          </a:p>
          <a:p>
            <a:pPr marL="457200" indent="-457200">
              <a:buFont typeface="Arial" panose="020B0604020202020204" pitchFamily="34" charset="0"/>
              <a:buChar char="•"/>
            </a:pPr>
            <a:r>
              <a:rPr lang="en-US" sz="2800" dirty="0"/>
              <a:t>Line charts are right up there with bars and pies as one of the most frequently used chart types. </a:t>
            </a:r>
            <a:endParaRPr lang="en-US" sz="2800" dirty="0" smtClean="0"/>
          </a:p>
          <a:p>
            <a:pPr marL="457200" indent="-457200">
              <a:buFont typeface="Arial" panose="020B0604020202020204" pitchFamily="34" charset="0"/>
              <a:buChar char="•"/>
            </a:pPr>
            <a:r>
              <a:rPr lang="en-US" sz="2800" dirty="0" smtClean="0"/>
              <a:t>Line </a:t>
            </a:r>
            <a:r>
              <a:rPr lang="en-US" sz="2800" dirty="0"/>
              <a:t>charts connect individual numeric data points. </a:t>
            </a:r>
            <a:endParaRPr lang="en-US" sz="2800" dirty="0" smtClean="0"/>
          </a:p>
          <a:p>
            <a:pPr marL="457200" indent="-457200">
              <a:buFont typeface="Arial" panose="020B0604020202020204" pitchFamily="34" charset="0"/>
              <a:buChar char="•"/>
            </a:pPr>
            <a:r>
              <a:rPr lang="en-US" sz="2800" dirty="0" smtClean="0"/>
              <a:t>The </a:t>
            </a:r>
            <a:r>
              <a:rPr lang="en-US" sz="2800" dirty="0"/>
              <a:t>result is a simple, straightforward way to visualize a sequence of values. </a:t>
            </a:r>
            <a:endParaRPr lang="en-US" sz="2800" dirty="0" smtClean="0"/>
          </a:p>
          <a:p>
            <a:pPr marL="457200" indent="-457200">
              <a:buFont typeface="Arial" panose="020B0604020202020204" pitchFamily="34" charset="0"/>
              <a:buChar char="•"/>
            </a:pPr>
            <a:r>
              <a:rPr lang="en-US" sz="2800" dirty="0" smtClean="0"/>
              <a:t>Their </a:t>
            </a:r>
            <a:r>
              <a:rPr lang="en-US" sz="2800" dirty="0"/>
              <a:t>primary use is to display trends over a period of time. </a:t>
            </a:r>
          </a:p>
          <a:p>
            <a:pPr marL="457200" indent="-457200">
              <a:buFont typeface="Arial" panose="020B0604020202020204" pitchFamily="34" charset="0"/>
              <a:buChar char="•"/>
            </a:pPr>
            <a:r>
              <a:rPr lang="en-US" sz="2800" b="1" dirty="0"/>
              <a:t>When to use line charts: </a:t>
            </a:r>
            <a:endParaRPr lang="en-US" sz="2800" dirty="0"/>
          </a:p>
          <a:p>
            <a:pPr marL="914400" lvl="1" indent="-457200">
              <a:buFont typeface="Arial" panose="020B0604020202020204" pitchFamily="34" charset="0"/>
              <a:buChar char="•"/>
            </a:pPr>
            <a:r>
              <a:rPr lang="en-US" sz="2800" b="1" dirty="0"/>
              <a:t>Viewing trends in data over time. </a:t>
            </a:r>
            <a:endParaRPr lang="en-US" sz="2800" b="1" dirty="0" smtClean="0"/>
          </a:p>
          <a:p>
            <a:pPr marL="914400" lvl="1" indent="-457200">
              <a:buFont typeface="Arial" panose="020B0604020202020204" pitchFamily="34" charset="0"/>
              <a:buChar char="•"/>
            </a:pPr>
            <a:r>
              <a:rPr lang="en-US" sz="2800" dirty="0" smtClean="0"/>
              <a:t>Examples</a:t>
            </a:r>
            <a:r>
              <a:rPr lang="en-US" sz="2800" dirty="0"/>
              <a:t>: stock price change over a five-year period, website page views during a month, revenue growth by quarter. </a:t>
            </a:r>
          </a:p>
        </p:txBody>
      </p:sp>
    </p:spTree>
    <p:extLst>
      <p:ext uri="{BB962C8B-B14F-4D97-AF65-F5344CB8AC3E}">
        <p14:creationId xmlns:p14="http://schemas.microsoft.com/office/powerpoint/2010/main" val="538386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48" t="10516" r="42526" b="9722"/>
          <a:stretch/>
        </p:blipFill>
        <p:spPr bwMode="auto">
          <a:xfrm>
            <a:off x="3276600" y="533400"/>
            <a:ext cx="5533118" cy="583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685800"/>
            <a:ext cx="2133600" cy="4062651"/>
          </a:xfrm>
          <a:prstGeom prst="rect">
            <a:avLst/>
          </a:prstGeom>
          <a:noFill/>
        </p:spPr>
        <p:txBody>
          <a:bodyPr wrap="square" rtlCol="0">
            <a:spAutoFit/>
          </a:bodyPr>
          <a:lstStyle/>
          <a:p>
            <a:endParaRPr lang="en-US" dirty="0"/>
          </a:p>
          <a:p>
            <a:r>
              <a:rPr lang="en-US" sz="2000" i="1" dirty="0"/>
              <a:t>These two line charts illuminate the increasing popularity of “Black Friday” as an epic event in the United States. It’s quick to see that Thanksgiving lost ground to the popular shopping period in 2008</a:t>
            </a:r>
            <a:r>
              <a:rPr lang="en-US" i="1" dirty="0"/>
              <a:t>.</a:t>
            </a:r>
            <a:endParaRPr lang="en-US" dirty="0"/>
          </a:p>
        </p:txBody>
      </p:sp>
    </p:spTree>
    <p:extLst>
      <p:ext uri="{BB962C8B-B14F-4D97-AF65-F5344CB8AC3E}">
        <p14:creationId xmlns:p14="http://schemas.microsoft.com/office/powerpoint/2010/main" val="3267914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20" t="5357" r="46040" b="10317"/>
          <a:stretch/>
        </p:blipFill>
        <p:spPr bwMode="auto">
          <a:xfrm>
            <a:off x="1030514" y="391886"/>
            <a:ext cx="5990318" cy="616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461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613" t="7540" r="6295" b="15874"/>
          <a:stretch/>
        </p:blipFill>
        <p:spPr bwMode="auto">
          <a:xfrm>
            <a:off x="2286000" y="240807"/>
            <a:ext cx="6647544" cy="5602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457200"/>
            <a:ext cx="1905000" cy="5632311"/>
          </a:xfrm>
          <a:prstGeom prst="rect">
            <a:avLst/>
          </a:prstGeom>
          <a:noFill/>
        </p:spPr>
        <p:txBody>
          <a:bodyPr wrap="square" rtlCol="0">
            <a:spAutoFit/>
          </a:bodyPr>
          <a:lstStyle/>
          <a:p>
            <a:endParaRPr lang="en-US" dirty="0"/>
          </a:p>
          <a:p>
            <a:r>
              <a:rPr lang="en-US" i="1" dirty="0"/>
              <a:t>Line charts are the most effective way to show change over time. In this case, GE’s stock performance over a one-year period is joined with trading volume during the same time frame. At a glance you can tell there were two significant events, one resulting in a sell-off and the other a gain for shareholders</a:t>
            </a:r>
            <a:endParaRPr lang="en-US" dirty="0"/>
          </a:p>
        </p:txBody>
      </p:sp>
      <p:sp>
        <p:nvSpPr>
          <p:cNvPr id="3" name="TextBox 2"/>
          <p:cNvSpPr txBox="1"/>
          <p:nvPr/>
        </p:nvSpPr>
        <p:spPr>
          <a:xfrm>
            <a:off x="2514600" y="6172200"/>
            <a:ext cx="2438400" cy="369332"/>
          </a:xfrm>
          <a:prstGeom prst="rect">
            <a:avLst/>
          </a:prstGeom>
          <a:noFill/>
        </p:spPr>
        <p:txBody>
          <a:bodyPr wrap="square" rtlCol="0">
            <a:spAutoFit/>
          </a:bodyPr>
          <a:lstStyle/>
          <a:p>
            <a:r>
              <a:rPr lang="en-US" dirty="0" smtClean="0">
                <a:hlinkClick r:id="rId2"/>
              </a:rPr>
              <a:t>Video</a:t>
            </a:r>
            <a:endParaRPr lang="en-US" dirty="0"/>
          </a:p>
        </p:txBody>
      </p:sp>
    </p:spTree>
    <p:extLst>
      <p:ext uri="{BB962C8B-B14F-4D97-AF65-F5344CB8AC3E}">
        <p14:creationId xmlns:p14="http://schemas.microsoft.com/office/powerpoint/2010/main" val="2198361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15400" cy="5570756"/>
          </a:xfrm>
          <a:prstGeom prst="rect">
            <a:avLst/>
          </a:prstGeom>
        </p:spPr>
        <p:txBody>
          <a:bodyPr wrap="square">
            <a:spAutoFit/>
          </a:bodyPr>
          <a:lstStyle/>
          <a:p>
            <a:r>
              <a:rPr lang="en-US" sz="3600" b="1" dirty="0" smtClean="0"/>
              <a:t>Pie</a:t>
            </a:r>
            <a:r>
              <a:rPr lang="en-US" dirty="0" smtClean="0"/>
              <a:t> </a:t>
            </a:r>
            <a:endParaRPr lang="en-US" dirty="0"/>
          </a:p>
          <a:p>
            <a:pPr marL="342900" indent="-342900">
              <a:buFont typeface="Arial" panose="020B0604020202020204" pitchFamily="34" charset="0"/>
              <a:buChar char="•"/>
            </a:pPr>
            <a:r>
              <a:rPr lang="en-US" sz="2000" dirty="0"/>
              <a:t>Pie charts should be used to show relative proportions – or percentages – of information. </a:t>
            </a:r>
            <a:endParaRPr lang="en-US" sz="2000" dirty="0" smtClean="0"/>
          </a:p>
          <a:p>
            <a:pPr marL="342900" indent="-342900">
              <a:buFont typeface="Arial" panose="020B0604020202020204" pitchFamily="34" charset="0"/>
              <a:buChar char="•"/>
            </a:pPr>
            <a:r>
              <a:rPr lang="en-US" sz="2000" dirty="0" smtClean="0"/>
              <a:t>Despite </a:t>
            </a:r>
            <a:r>
              <a:rPr lang="en-US" sz="2000" dirty="0"/>
              <a:t>this narrow recommendation for when to use pies, they are made with abandon. As a result, they are the most commonly </a:t>
            </a:r>
            <a:r>
              <a:rPr lang="en-US" sz="2000" dirty="0" err="1"/>
              <a:t>mis</a:t>
            </a:r>
            <a:r>
              <a:rPr lang="en-US" sz="2000" dirty="0"/>
              <a:t>-used chart type. </a:t>
            </a:r>
          </a:p>
          <a:p>
            <a:pPr marL="342900" indent="-342900">
              <a:buFont typeface="Arial" panose="020B0604020202020204" pitchFamily="34" charset="0"/>
              <a:buChar char="•"/>
            </a:pPr>
            <a:r>
              <a:rPr lang="en-US" sz="2000" dirty="0"/>
              <a:t>If you are trying to compare data, </a:t>
            </a:r>
            <a:r>
              <a:rPr lang="en-US" sz="2000" dirty="0" smtClean="0"/>
              <a:t>use bars </a:t>
            </a:r>
            <a:r>
              <a:rPr lang="en-US" sz="2000" dirty="0"/>
              <a:t>or stacked bars. </a:t>
            </a:r>
            <a:endParaRPr lang="en-US" sz="2000" dirty="0" smtClean="0"/>
          </a:p>
          <a:p>
            <a:pPr marL="342900" indent="-342900">
              <a:buFont typeface="Arial" panose="020B0604020202020204" pitchFamily="34" charset="0"/>
              <a:buChar char="•"/>
            </a:pPr>
            <a:r>
              <a:rPr lang="en-US" sz="2000" dirty="0" smtClean="0"/>
              <a:t>Don’t </a:t>
            </a:r>
            <a:r>
              <a:rPr lang="en-US" sz="2000" dirty="0"/>
              <a:t>ask your viewer to translate pie wedges into relevant data or compare one pie to another. </a:t>
            </a:r>
            <a:endParaRPr lang="en-US" sz="2000" dirty="0" smtClean="0"/>
          </a:p>
          <a:p>
            <a:pPr marL="342900" indent="-342900">
              <a:buFont typeface="Arial" panose="020B0604020202020204" pitchFamily="34" charset="0"/>
              <a:buChar char="•"/>
            </a:pPr>
            <a:r>
              <a:rPr lang="en-US" sz="2000" dirty="0" smtClean="0"/>
              <a:t>Key </a:t>
            </a:r>
            <a:r>
              <a:rPr lang="en-US" sz="2000" dirty="0"/>
              <a:t>points from your data will be missed and the viewer has to work too hard. </a:t>
            </a:r>
            <a:endParaRPr lang="en-US" sz="2000" dirty="0" smtClean="0"/>
          </a:p>
          <a:p>
            <a:pPr marL="342900" indent="-342900">
              <a:buFont typeface="Arial" panose="020B0604020202020204" pitchFamily="34" charset="0"/>
              <a:buChar char="•"/>
            </a:pPr>
            <a:r>
              <a:rPr lang="en-US" sz="2000" b="1" dirty="0" smtClean="0"/>
              <a:t>Limit pie wedges to six. </a:t>
            </a:r>
            <a:r>
              <a:rPr lang="en-US" sz="2000" dirty="0" smtClean="0"/>
              <a:t>If you have more than six proportions to communicate, consider a bar chart. </a:t>
            </a:r>
          </a:p>
          <a:p>
            <a:pPr marL="342900" indent="-342900">
              <a:buFont typeface="Arial" panose="020B0604020202020204" pitchFamily="34" charset="0"/>
              <a:buChar char="•"/>
            </a:pPr>
            <a:r>
              <a:rPr lang="en-US" sz="2000" dirty="0" smtClean="0"/>
              <a:t>It becomes too hard to meaningfully interpret the pie pieces when the number of wedges gets too high. </a:t>
            </a:r>
          </a:p>
          <a:p>
            <a:pPr marL="800100" lvl="1" indent="-342900">
              <a:buFont typeface="Arial" panose="020B0604020202020204" pitchFamily="34" charset="0"/>
              <a:buChar char="•"/>
            </a:pPr>
            <a:r>
              <a:rPr lang="en-US" sz="2000" b="1" dirty="0" smtClean="0"/>
              <a:t>When </a:t>
            </a:r>
            <a:r>
              <a:rPr lang="en-US" sz="2000" b="1" dirty="0"/>
              <a:t>to use pie charts: </a:t>
            </a:r>
            <a:endParaRPr lang="en-US" sz="2000" dirty="0"/>
          </a:p>
          <a:p>
            <a:pPr marL="800100" lvl="1" indent="-342900">
              <a:buFont typeface="Arial" panose="020B0604020202020204" pitchFamily="34" charset="0"/>
              <a:buChar char="•"/>
            </a:pPr>
            <a:r>
              <a:rPr lang="en-US" sz="2000" b="1" dirty="0"/>
              <a:t>Showing proportions. </a:t>
            </a:r>
            <a:r>
              <a:rPr lang="en-US" sz="2000" dirty="0"/>
              <a:t>Examples: percentage of budget spent on different departments, response categories from a survey, breakdown of how Americans spend their leisure time </a:t>
            </a:r>
          </a:p>
        </p:txBody>
      </p:sp>
    </p:spTree>
    <p:extLst>
      <p:ext uri="{BB962C8B-B14F-4D97-AF65-F5344CB8AC3E}">
        <p14:creationId xmlns:p14="http://schemas.microsoft.com/office/powerpoint/2010/main" val="4254502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2123658"/>
          </a:xfrm>
          <a:prstGeom prst="rect">
            <a:avLst/>
          </a:prstGeom>
        </p:spPr>
        <p:txBody>
          <a:bodyPr wrap="square">
            <a:spAutoFit/>
          </a:bodyPr>
          <a:lstStyle/>
          <a:p>
            <a:r>
              <a:rPr lang="en-US" sz="2400" b="1" dirty="0" smtClean="0"/>
              <a:t>Overlay </a:t>
            </a:r>
            <a:r>
              <a:rPr lang="en-US" sz="2400" b="1" dirty="0"/>
              <a:t>pies on maps. </a:t>
            </a:r>
            <a:r>
              <a:rPr lang="en-US" sz="2400" dirty="0"/>
              <a:t>Pies can be an interesting way to highlight geographical trends in your data. If you choose to use this technique, use pies with only a couple of wedges to keep it easy to understand</a:t>
            </a:r>
            <a:r>
              <a:rPr lang="en-US" sz="2000" dirty="0"/>
              <a:t>. </a:t>
            </a:r>
          </a:p>
          <a:p>
            <a:endParaRPr lang="en-US" dirty="0" smtClean="0"/>
          </a:p>
          <a:p>
            <a:endParaRPr lang="en-US" dirty="0"/>
          </a:p>
        </p:txBody>
      </p:sp>
      <p:pic>
        <p:nvPicPr>
          <p:cNvPr id="5123" name="Picture 3">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61" t="28504" r="34241" b="8428"/>
          <a:stretch/>
        </p:blipFill>
        <p:spPr bwMode="auto">
          <a:xfrm>
            <a:off x="1924909" y="1600200"/>
            <a:ext cx="721909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1981200"/>
            <a:ext cx="1606253" cy="2308324"/>
          </a:xfrm>
          <a:prstGeom prst="rect">
            <a:avLst/>
          </a:prstGeom>
        </p:spPr>
        <p:txBody>
          <a:bodyPr wrap="square">
            <a:spAutoFit/>
          </a:bodyPr>
          <a:lstStyle/>
          <a:p>
            <a:endParaRPr lang="en-US" dirty="0"/>
          </a:p>
          <a:p>
            <a:r>
              <a:rPr lang="en-US" i="1" dirty="0"/>
              <a:t>Using pie charts on this map shows the distribution of oil rigs on land vs. offshore in Europe. </a:t>
            </a:r>
            <a:endParaRPr lang="en-US" dirty="0"/>
          </a:p>
        </p:txBody>
      </p:sp>
    </p:spTree>
    <p:extLst>
      <p:ext uri="{BB962C8B-B14F-4D97-AF65-F5344CB8AC3E}">
        <p14:creationId xmlns:p14="http://schemas.microsoft.com/office/powerpoint/2010/main" val="4026865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1407</Words>
  <Application>Microsoft Office PowerPoint</Application>
  <PresentationFormat>On-screen Show (4:3)</PresentationFormat>
  <Paragraphs>107</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   Which Chart or Graph is Right for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peggy</dc:creator>
  <cp:lastModifiedBy>Owner</cp:lastModifiedBy>
  <cp:revision>15</cp:revision>
  <dcterms:created xsi:type="dcterms:W3CDTF">2012-09-02T00:59:46Z</dcterms:created>
  <dcterms:modified xsi:type="dcterms:W3CDTF">2014-08-14T01:13:18Z</dcterms:modified>
</cp:coreProperties>
</file>