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30"/>
  </p:notesMasterIdLst>
  <p:sldIdLst>
    <p:sldId id="263" r:id="rId2"/>
    <p:sldId id="310" r:id="rId3"/>
    <p:sldId id="262" r:id="rId4"/>
    <p:sldId id="269" r:id="rId5"/>
    <p:sldId id="270" r:id="rId6"/>
    <p:sldId id="265" r:id="rId7"/>
    <p:sldId id="295" r:id="rId8"/>
    <p:sldId id="266" r:id="rId9"/>
    <p:sldId id="276" r:id="rId10"/>
    <p:sldId id="298" r:id="rId11"/>
    <p:sldId id="272" r:id="rId12"/>
    <p:sldId id="299" r:id="rId13"/>
    <p:sldId id="300" r:id="rId14"/>
    <p:sldId id="274" r:id="rId15"/>
    <p:sldId id="275" r:id="rId16"/>
    <p:sldId id="277" r:id="rId17"/>
    <p:sldId id="278" r:id="rId18"/>
    <p:sldId id="273" r:id="rId19"/>
    <p:sldId id="317" r:id="rId20"/>
    <p:sldId id="302" r:id="rId21"/>
    <p:sldId id="301" r:id="rId22"/>
    <p:sldId id="282" r:id="rId23"/>
    <p:sldId id="283" r:id="rId24"/>
    <p:sldId id="306" r:id="rId25"/>
    <p:sldId id="305" r:id="rId26"/>
    <p:sldId id="307" r:id="rId27"/>
    <p:sldId id="286" r:id="rId28"/>
    <p:sldId id="287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C7BCE49-C01C-40B4-B513-60EACB6E7079}" type="datetimeFigureOut">
              <a:rPr lang="en-US"/>
              <a:pPr>
                <a:defRPr/>
              </a:pPr>
              <a:t>8/21/2012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C7020D2-998C-41A3-AB81-64C3DB5FDC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59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953000" y="6408738"/>
            <a:ext cx="25908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05800" y="6408738"/>
            <a:ext cx="7080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E3158D01-D938-4B2F-8473-B1826DA02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39D7CB99-6293-4525-9A31-B56D19FBB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4F687238-5878-4A1E-B810-D106C9B93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057971DF-1CB6-48FB-B676-BEDC5D800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A4DEC989-278B-4E0E-A693-2F75FE7BB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A380F76F-417A-424B-8EB4-6B57CE9D3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8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2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3087687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82000" y="6408738"/>
            <a:ext cx="63182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F498DF4D-5F31-409A-9950-EDF041908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79" r:id="rId2"/>
    <p:sldLayoutId id="2147483878" r:id="rId3"/>
    <p:sldLayoutId id="2147483877" r:id="rId4"/>
    <p:sldLayoutId id="2147483876" r:id="rId5"/>
    <p:sldLayoutId id="2147483875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pitchFamily="-72" charset="-128"/>
          <a:cs typeface="ＭＳ Ｐゴシック" pitchFamily="-7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-72" charset="2"/>
        <a:buChar char=""/>
        <a:defRPr sz="27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-72" charset="0"/>
        <a:buChar char="◦"/>
        <a:defRPr sz="23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-72" charset="2"/>
        <a:buChar char=""/>
        <a:defRPr sz="21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-72" charset="2"/>
        <a:buChar char=""/>
        <a:defRPr sz="19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-72" charset="2"/>
        <a:buChar char=""/>
        <a:defRPr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Terabyte" TargetMode="External"/><Relationship Id="rId13" Type="http://schemas.openxmlformats.org/officeDocument/2006/relationships/hyperlink" Target="http://en.wikipedia.org/wiki/Information" TargetMode="External"/><Relationship Id="rId18" Type="http://schemas.openxmlformats.org/officeDocument/2006/relationships/hyperlink" Target="http://en.wikipedia.org/wiki/Exabytes" TargetMode="External"/><Relationship Id="rId3" Type="http://schemas.openxmlformats.org/officeDocument/2006/relationships/hyperlink" Target="http://en.wikipedia.org/wiki/SI_prefix" TargetMode="External"/><Relationship Id="rId21" Type="http://schemas.openxmlformats.org/officeDocument/2006/relationships/hyperlink" Target="http://en.wikipedia.org/wiki/Zebibyte" TargetMode="External"/><Relationship Id="rId7" Type="http://schemas.openxmlformats.org/officeDocument/2006/relationships/hyperlink" Target="http://en.wikipedia.org/wiki/Gigabyte" TargetMode="External"/><Relationship Id="rId12" Type="http://schemas.openxmlformats.org/officeDocument/2006/relationships/hyperlink" Target="http://en.wikipedia.org/wiki/Zetta-" TargetMode="External"/><Relationship Id="rId17" Type="http://schemas.openxmlformats.org/officeDocument/2006/relationships/hyperlink" Target="http://en.wikipedia.org/wiki/World" TargetMode="External"/><Relationship Id="rId2" Type="http://schemas.openxmlformats.org/officeDocument/2006/relationships/hyperlink" Target="http://en.wikipedia.org/wiki/Byte" TargetMode="External"/><Relationship Id="rId16" Type="http://schemas.openxmlformats.org/officeDocument/2006/relationships/hyperlink" Target="http://en.wikipedia.org/wiki/Hard_drive" TargetMode="External"/><Relationship Id="rId20" Type="http://schemas.openxmlformats.org/officeDocument/2006/relationships/hyperlink" Target="http://en.wikipedia.org/wiki/World_Wide_Web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en.wikipedia.org/wiki/Megabyte" TargetMode="External"/><Relationship Id="rId11" Type="http://schemas.openxmlformats.org/officeDocument/2006/relationships/hyperlink" Target="http://en.wikipedia.org/wiki/Yottabyte" TargetMode="External"/><Relationship Id="rId5" Type="http://schemas.openxmlformats.org/officeDocument/2006/relationships/hyperlink" Target="http://en.wikipedia.org/wiki/Kilobyte" TargetMode="External"/><Relationship Id="rId15" Type="http://schemas.openxmlformats.org/officeDocument/2006/relationships/hyperlink" Target="http://en.wikipedia.org/wiki/Sextillion" TargetMode="External"/><Relationship Id="rId10" Type="http://schemas.openxmlformats.org/officeDocument/2006/relationships/hyperlink" Target="http://en.wikipedia.org/wiki/Exabyte" TargetMode="External"/><Relationship Id="rId19" Type="http://schemas.openxmlformats.org/officeDocument/2006/relationships/hyperlink" Target="http://en.wikipedia.org/wiki/Zettabyte" TargetMode="External"/><Relationship Id="rId4" Type="http://schemas.openxmlformats.org/officeDocument/2006/relationships/hyperlink" Target="http://en.wikipedia.org/wiki/Binary_prefix" TargetMode="External"/><Relationship Id="rId9" Type="http://schemas.openxmlformats.org/officeDocument/2006/relationships/hyperlink" Target="http://en.wikipedia.org/wiki/Petabyte" TargetMode="External"/><Relationship Id="rId14" Type="http://schemas.openxmlformats.org/officeDocument/2006/relationships/hyperlink" Target="http://en.wikipedia.org/wiki/Computer_storag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Chapter 1: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Introduction to Business Analytics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685800" y="2378075"/>
            <a:ext cx="6442075" cy="1655763"/>
          </a:xfrm>
          <a:prstGeom prst="rect">
            <a:avLst/>
          </a:prstGeom>
          <a:solidFill>
            <a:schemeClr val="bg2">
              <a:alpha val="30196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182880" tIns="182880" rIns="182880" bIns="182880" anchor="ctr">
            <a:prstTxWarp prst="textNoShape">
              <a:avLst/>
            </a:prstTxWarp>
            <a:spAutoFit/>
          </a:bodyPr>
          <a:lstStyle/>
          <a:p>
            <a:r>
              <a:rPr lang="en-US" sz="2800" i="1"/>
              <a:t>Business Analytics</a:t>
            </a:r>
            <a:r>
              <a:rPr lang="en-US" sz="2800"/>
              <a:t>: </a:t>
            </a:r>
            <a:r>
              <a:rPr lang="en-US" sz="2800" i="1"/>
              <a:t>Methods, Models, </a:t>
            </a:r>
          </a:p>
          <a:p>
            <a:r>
              <a:rPr lang="en-US" sz="2800" i="1"/>
              <a:t>and Decisions</a:t>
            </a:r>
            <a:r>
              <a:rPr lang="en-US" sz="2800"/>
              <a:t>, 1</a:t>
            </a:r>
            <a:r>
              <a:rPr lang="en-US" sz="2800" baseline="30000"/>
              <a:t>st</a:t>
            </a:r>
            <a:r>
              <a:rPr lang="en-US" sz="2800"/>
              <a:t> edition</a:t>
            </a:r>
          </a:p>
          <a:p>
            <a:r>
              <a:rPr lang="en-US" sz="2800"/>
              <a:t>James R. Evans</a:t>
            </a:r>
          </a:p>
        </p:txBody>
      </p:sp>
      <p:sp>
        <p:nvSpPr>
          <p:cNvPr id="27651" name="Footer Placeholder 8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27652" name="Slide Number Placeholder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0A1296F5-9F6C-4AC7-A1BE-F8A6115FDCD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1.2    A Sales Transaction Database File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for Business Analytics</a:t>
            </a:r>
          </a:p>
        </p:txBody>
      </p:sp>
      <p:sp>
        <p:nvSpPr>
          <p:cNvPr id="40963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0964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EB0A1086-F709-4B00-8687-37F81F3C9BC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7467600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Box 6"/>
          <p:cNvSpPr txBox="1">
            <a:spLocks noChangeArrowheads="1"/>
          </p:cNvSpPr>
          <p:nvPr/>
        </p:nvSpPr>
        <p:spPr bwMode="auto">
          <a:xfrm>
            <a:off x="7143750" y="5135563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1.1</a:t>
            </a:r>
          </a:p>
        </p:txBody>
      </p:sp>
      <p:sp>
        <p:nvSpPr>
          <p:cNvPr id="40967" name="TextBox 2"/>
          <p:cNvSpPr txBox="1">
            <a:spLocks noChangeArrowheads="1"/>
          </p:cNvSpPr>
          <p:nvPr/>
        </p:nvSpPr>
        <p:spPr bwMode="auto">
          <a:xfrm>
            <a:off x="838200" y="5432425"/>
            <a:ext cx="93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Entities</a:t>
            </a:r>
          </a:p>
        </p:txBody>
      </p:sp>
      <p:cxnSp>
        <p:nvCxnSpPr>
          <p:cNvPr id="6" name="Straight Arrow Connector 5"/>
          <p:cNvCxnSpPr>
            <a:stCxn id="40967" idx="0"/>
          </p:cNvCxnSpPr>
          <p:nvPr/>
        </p:nvCxnSpPr>
        <p:spPr>
          <a:xfrm flipV="1">
            <a:off x="1304925" y="4937125"/>
            <a:ext cx="0" cy="4953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7924800" y="2971800"/>
            <a:ext cx="152400" cy="190500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0970" name="TextBox 10"/>
          <p:cNvSpPr txBox="1">
            <a:spLocks noChangeArrowheads="1"/>
          </p:cNvSpPr>
          <p:nvPr/>
        </p:nvSpPr>
        <p:spPr bwMode="auto">
          <a:xfrm>
            <a:off x="7958138" y="3554413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Records</a:t>
            </a:r>
          </a:p>
        </p:txBody>
      </p:sp>
      <p:sp>
        <p:nvSpPr>
          <p:cNvPr id="13" name="Left Brace 12"/>
          <p:cNvSpPr/>
          <p:nvPr/>
        </p:nvSpPr>
        <p:spPr>
          <a:xfrm rot="-5400000">
            <a:off x="4572000" y="1935163"/>
            <a:ext cx="304800" cy="640080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0972" name="TextBox 14"/>
          <p:cNvSpPr txBox="1">
            <a:spLocks noChangeArrowheads="1"/>
          </p:cNvSpPr>
          <p:nvPr/>
        </p:nvSpPr>
        <p:spPr bwMode="auto">
          <a:xfrm>
            <a:off x="3886200" y="5351463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Fields or Attributes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Four Types Data Based on Measurement Scale</a:t>
            </a:r>
            <a:r>
              <a:rPr lang="en-US" dirty="0" smtClean="0">
                <a:ea typeface="+mn-ea"/>
                <a:cs typeface="+mn-cs"/>
              </a:rPr>
              <a:t>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Categorical (nominal) data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Ordinal data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Interval data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Ratio data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for Business Analytics</a:t>
            </a:r>
          </a:p>
        </p:txBody>
      </p:sp>
      <p:sp>
        <p:nvSpPr>
          <p:cNvPr id="41987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1988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808655ED-4D22-4754-B038-A0F36B981B5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1.3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z="2600" u="sng" smtClean="0"/>
              <a:t>Classifying Data Elements in a Purchasing Database</a:t>
            </a:r>
            <a:endParaRPr lang="en-US" sz="260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for Business Analytics</a:t>
            </a:r>
          </a:p>
        </p:txBody>
      </p:sp>
      <p:sp>
        <p:nvSpPr>
          <p:cNvPr id="43011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3012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471B2280-0CB9-4EF6-A23C-1E3B787A0B2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0"/>
            <a:ext cx="8594725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Box 6"/>
          <p:cNvSpPr txBox="1">
            <a:spLocks noChangeArrowheads="1"/>
          </p:cNvSpPr>
          <p:nvPr/>
        </p:nvSpPr>
        <p:spPr bwMode="auto">
          <a:xfrm>
            <a:off x="8135938" y="5222875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1185862"/>
          </a:xfrm>
        </p:spPr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1.3  (continued)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z="2600" u="sng" smtClean="0"/>
              <a:t>Classifying Data Elements in a Purchasing Database</a:t>
            </a:r>
            <a:endParaRPr lang="en-US" sz="260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for Business Analytics</a:t>
            </a:r>
          </a:p>
        </p:txBody>
      </p:sp>
      <p:sp>
        <p:nvSpPr>
          <p:cNvPr id="44035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4036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20095A84-A188-4B5C-85DD-245D0D80E6C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0"/>
            <a:ext cx="8594725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Box 9"/>
          <p:cNvSpPr txBox="1">
            <a:spLocks noChangeArrowheads="1"/>
          </p:cNvSpPr>
          <p:nvPr/>
        </p:nvSpPr>
        <p:spPr bwMode="auto">
          <a:xfrm rot="2700000">
            <a:off x="1840707" y="5469731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Categorical</a:t>
            </a:r>
          </a:p>
        </p:txBody>
      </p:sp>
      <p:sp>
        <p:nvSpPr>
          <p:cNvPr id="44039" name="TextBox 10"/>
          <p:cNvSpPr txBox="1">
            <a:spLocks noChangeArrowheads="1"/>
          </p:cNvSpPr>
          <p:nvPr/>
        </p:nvSpPr>
        <p:spPr bwMode="auto">
          <a:xfrm rot="2700000">
            <a:off x="2445544" y="5476082"/>
            <a:ext cx="1339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Categorical</a:t>
            </a:r>
          </a:p>
        </p:txBody>
      </p:sp>
      <p:sp>
        <p:nvSpPr>
          <p:cNvPr id="44040" name="TextBox 11"/>
          <p:cNvSpPr txBox="1">
            <a:spLocks noChangeArrowheads="1"/>
          </p:cNvSpPr>
          <p:nvPr/>
        </p:nvSpPr>
        <p:spPr bwMode="auto">
          <a:xfrm rot="2700000">
            <a:off x="3326607" y="5471318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Categorical</a:t>
            </a:r>
          </a:p>
        </p:txBody>
      </p:sp>
      <p:sp>
        <p:nvSpPr>
          <p:cNvPr id="44041" name="TextBox 12"/>
          <p:cNvSpPr txBox="1">
            <a:spLocks noChangeArrowheads="1"/>
          </p:cNvSpPr>
          <p:nvPr/>
        </p:nvSpPr>
        <p:spPr bwMode="auto">
          <a:xfrm rot="2700000">
            <a:off x="4368007" y="5257006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Ratio</a:t>
            </a:r>
          </a:p>
        </p:txBody>
      </p:sp>
      <p:sp>
        <p:nvSpPr>
          <p:cNvPr id="44042" name="TextBox 13"/>
          <p:cNvSpPr txBox="1">
            <a:spLocks noChangeArrowheads="1"/>
          </p:cNvSpPr>
          <p:nvPr/>
        </p:nvSpPr>
        <p:spPr bwMode="auto">
          <a:xfrm rot="2700000">
            <a:off x="900907" y="5469731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Categorical</a:t>
            </a:r>
          </a:p>
        </p:txBody>
      </p:sp>
      <p:sp>
        <p:nvSpPr>
          <p:cNvPr id="44043" name="TextBox 14"/>
          <p:cNvSpPr txBox="1">
            <a:spLocks noChangeArrowheads="1"/>
          </p:cNvSpPr>
          <p:nvPr/>
        </p:nvSpPr>
        <p:spPr bwMode="auto">
          <a:xfrm rot="2700000">
            <a:off x="4906169" y="5291932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Ratio</a:t>
            </a:r>
          </a:p>
        </p:txBody>
      </p:sp>
      <p:sp>
        <p:nvSpPr>
          <p:cNvPr id="44044" name="TextBox 15"/>
          <p:cNvSpPr txBox="1">
            <a:spLocks noChangeArrowheads="1"/>
          </p:cNvSpPr>
          <p:nvPr/>
        </p:nvSpPr>
        <p:spPr bwMode="auto">
          <a:xfrm rot="2700000">
            <a:off x="5680869" y="5282407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Ratio</a:t>
            </a:r>
          </a:p>
        </p:txBody>
      </p:sp>
      <p:sp>
        <p:nvSpPr>
          <p:cNvPr id="44045" name="TextBox 16"/>
          <p:cNvSpPr txBox="1">
            <a:spLocks noChangeArrowheads="1"/>
          </p:cNvSpPr>
          <p:nvPr/>
        </p:nvSpPr>
        <p:spPr bwMode="auto">
          <a:xfrm rot="2700000">
            <a:off x="6579394" y="5271294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Ratio</a:t>
            </a:r>
          </a:p>
        </p:txBody>
      </p:sp>
      <p:sp>
        <p:nvSpPr>
          <p:cNvPr id="44046" name="TextBox 18"/>
          <p:cNvSpPr txBox="1">
            <a:spLocks noChangeArrowheads="1"/>
          </p:cNvSpPr>
          <p:nvPr/>
        </p:nvSpPr>
        <p:spPr bwMode="auto">
          <a:xfrm rot="2700000">
            <a:off x="7428707" y="5377656"/>
            <a:ext cx="93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Interval</a:t>
            </a:r>
          </a:p>
        </p:txBody>
      </p:sp>
      <p:sp>
        <p:nvSpPr>
          <p:cNvPr id="44047" name="TextBox 19"/>
          <p:cNvSpPr txBox="1">
            <a:spLocks noChangeArrowheads="1"/>
          </p:cNvSpPr>
          <p:nvPr/>
        </p:nvSpPr>
        <p:spPr bwMode="auto">
          <a:xfrm rot="2700000">
            <a:off x="8103394" y="5371307"/>
            <a:ext cx="93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Interval</a:t>
            </a:r>
          </a:p>
        </p:txBody>
      </p:sp>
      <p:sp>
        <p:nvSpPr>
          <p:cNvPr id="44048" name="TextBox 17"/>
          <p:cNvSpPr txBox="1">
            <a:spLocks noChangeArrowheads="1"/>
          </p:cNvSpPr>
          <p:nvPr/>
        </p:nvSpPr>
        <p:spPr bwMode="auto">
          <a:xfrm>
            <a:off x="228600" y="5192713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Categorical (nominal) Data</a:t>
            </a: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Data placed in </a:t>
            </a:r>
            <a:r>
              <a:rPr lang="en-US" dirty="0">
                <a:ea typeface="+mn-ea"/>
                <a:cs typeface="+mn-cs"/>
              </a:rPr>
              <a:t>categories according to a specified </a:t>
            </a:r>
            <a:r>
              <a:rPr lang="en-US" dirty="0" smtClean="0">
                <a:ea typeface="+mn-ea"/>
                <a:cs typeface="+mn-cs"/>
              </a:rPr>
              <a:t>characteristic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Categories </a:t>
            </a:r>
            <a:r>
              <a:rPr lang="en-US" dirty="0">
                <a:ea typeface="+mn-ea"/>
                <a:cs typeface="+mn-cs"/>
              </a:rPr>
              <a:t>bear no quantitative relationship to one </a:t>
            </a:r>
            <a:r>
              <a:rPr lang="en-US" dirty="0" smtClean="0">
                <a:ea typeface="+mn-ea"/>
                <a:cs typeface="+mn-cs"/>
              </a:rPr>
              <a:t>another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Examples: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customer’s location (America, Europe, Asia)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- employee classification (manager, supervisor,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associate)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for Business Analytics</a:t>
            </a:r>
          </a:p>
        </p:txBody>
      </p:sp>
      <p:sp>
        <p:nvSpPr>
          <p:cNvPr id="45059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5060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26FD3EE5-512E-46F2-B0B5-7C55FD5B518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Ordinal Data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Data that is ranked or ordered according to some relationship with one another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No fixed units of measurement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Examples: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college football rankings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survey responses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(</a:t>
            </a:r>
            <a:r>
              <a:rPr lang="en-US" dirty="0">
                <a:ea typeface="+mn-ea"/>
                <a:cs typeface="+mn-cs"/>
              </a:rPr>
              <a:t>poor, average, good, </a:t>
            </a:r>
            <a:r>
              <a:rPr lang="en-US" dirty="0" smtClean="0">
                <a:ea typeface="+mn-ea"/>
                <a:cs typeface="+mn-cs"/>
              </a:rPr>
              <a:t>very good, excellent)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for Business Analytics</a:t>
            </a:r>
          </a:p>
        </p:txBody>
      </p:sp>
      <p:sp>
        <p:nvSpPr>
          <p:cNvPr id="46083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6084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792D50E2-5B3C-497D-85EC-E8C4E54C80D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Interval Data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Ordinal data but with constant differences between observations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Ratios are not meaningful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Examples</a:t>
            </a:r>
            <a:r>
              <a:rPr lang="en-US" dirty="0" smtClean="0">
                <a:ea typeface="+mn-ea"/>
                <a:cs typeface="+mn-cs"/>
              </a:rPr>
              <a:t>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temperature readings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SAT scores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for Business Analytics</a:t>
            </a:r>
          </a:p>
        </p:txBody>
      </p:sp>
      <p:sp>
        <p:nvSpPr>
          <p:cNvPr id="47107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7108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4339325D-C40A-4BCC-AE4C-CF6A714E96A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Ratio Data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Continuous values and have a natural zero point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Ratios are meaningful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Examples: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monthly sales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delivery times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for Business Analytics</a:t>
            </a:r>
          </a:p>
        </p:txBody>
      </p:sp>
      <p:sp>
        <p:nvSpPr>
          <p:cNvPr id="48131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8132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9E11284B-7D71-485D-B798-86135E23589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Model</a:t>
            </a:r>
            <a:r>
              <a:rPr lang="en-US" dirty="0" smtClean="0">
                <a:ea typeface="+mn-ea"/>
                <a:cs typeface="+mn-cs"/>
              </a:rPr>
              <a:t>: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An abstraction or representation of a real system, idea, or object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Captures the most important features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Can be a </a:t>
            </a:r>
            <a:r>
              <a:rPr lang="en-US" b="1" dirty="0" smtClean="0">
                <a:ea typeface="+mn-ea"/>
                <a:cs typeface="+mn-cs"/>
              </a:rPr>
              <a:t>written or verbal </a:t>
            </a:r>
            <a:r>
              <a:rPr lang="en-US" dirty="0" smtClean="0">
                <a:ea typeface="+mn-ea"/>
                <a:cs typeface="+mn-cs"/>
              </a:rPr>
              <a:t>description, a </a:t>
            </a:r>
            <a:r>
              <a:rPr lang="en-US" b="1" dirty="0" smtClean="0">
                <a:ea typeface="+mn-ea"/>
                <a:cs typeface="+mn-cs"/>
              </a:rPr>
              <a:t>visual display</a:t>
            </a:r>
            <a:r>
              <a:rPr lang="en-US" dirty="0" smtClean="0">
                <a:ea typeface="+mn-ea"/>
                <a:cs typeface="+mn-cs"/>
              </a:rPr>
              <a:t>, a </a:t>
            </a:r>
            <a:r>
              <a:rPr lang="en-US" b="1" dirty="0" smtClean="0">
                <a:ea typeface="+mn-ea"/>
                <a:cs typeface="+mn-cs"/>
              </a:rPr>
              <a:t>mathematical formula</a:t>
            </a:r>
            <a:r>
              <a:rPr lang="en-US" dirty="0" smtClean="0">
                <a:ea typeface="+mn-ea"/>
                <a:cs typeface="+mn-cs"/>
              </a:rPr>
              <a:t>, or a </a:t>
            </a:r>
            <a:r>
              <a:rPr lang="en-US" b="1" dirty="0" smtClean="0">
                <a:ea typeface="+mn-ea"/>
                <a:cs typeface="+mn-cs"/>
              </a:rPr>
              <a:t>spreadsheet</a:t>
            </a:r>
            <a:r>
              <a:rPr lang="en-US" dirty="0" smtClean="0">
                <a:ea typeface="+mn-ea"/>
                <a:cs typeface="+mn-cs"/>
              </a:rPr>
              <a:t> representation 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49155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9156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E7B2E48C-2B81-4658-97EC-959A74A2B71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1143000" y="381000"/>
            <a:ext cx="3390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tx2"/>
                </a:solidFill>
              </a:rPr>
              <a:t>Decision Models</a:t>
            </a:r>
            <a:endParaRPr lang="en-US"/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1143000" y="1143000"/>
            <a:ext cx="54054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u="sng"/>
              <a:t>Example 1.4   Three Forms of a Model</a:t>
            </a:r>
            <a:endParaRPr lang="en-US"/>
          </a:p>
          <a:p>
            <a:endParaRPr lang="en-US"/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1479550" y="1230313"/>
            <a:ext cx="667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1981200" y="1447800"/>
            <a:ext cx="556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1676400" y="1447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1066800" y="1676400"/>
            <a:ext cx="705193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The sales of a new produce, such as a first-</a:t>
            </a:r>
          </a:p>
          <a:p>
            <a:r>
              <a:rPr lang="en-US" dirty="0"/>
              <a:t>generation </a:t>
            </a:r>
            <a:r>
              <a:rPr lang="en-US" dirty="0" err="1"/>
              <a:t>iPad</a:t>
            </a:r>
            <a:r>
              <a:rPr lang="en-US" dirty="0"/>
              <a:t> or 3D television, often follow a</a:t>
            </a:r>
          </a:p>
          <a:p>
            <a:r>
              <a:rPr lang="en-US" dirty="0"/>
              <a:t>common pattern.</a:t>
            </a:r>
          </a:p>
          <a:p>
            <a:pPr>
              <a:buFontTx/>
              <a:buChar char="•"/>
            </a:pPr>
            <a:r>
              <a:rPr lang="en-US" dirty="0"/>
              <a:t>  Sales might grow at an increasing rate over time</a:t>
            </a:r>
          </a:p>
          <a:p>
            <a:r>
              <a:rPr lang="en-US" dirty="0"/>
              <a:t>as positive customer feedback spreads.</a:t>
            </a:r>
          </a:p>
          <a:p>
            <a:r>
              <a:rPr lang="en-US" dirty="0"/>
              <a:t>(See the </a:t>
            </a:r>
            <a:r>
              <a:rPr lang="en-US" i="1" dirty="0"/>
              <a:t>S</a:t>
            </a:r>
            <a:r>
              <a:rPr lang="en-US" dirty="0"/>
              <a:t>-shaped curve on the following slide.)</a:t>
            </a:r>
          </a:p>
          <a:p>
            <a:pPr>
              <a:buFontTx/>
              <a:buChar char="•"/>
            </a:pPr>
            <a:r>
              <a:rPr lang="en-US" dirty="0"/>
              <a:t>  A </a:t>
            </a:r>
            <a:r>
              <a:rPr lang="en-US" b="1" dirty="0"/>
              <a:t>mathematical model </a:t>
            </a:r>
            <a:r>
              <a:rPr lang="en-US" dirty="0"/>
              <a:t>of the S-curve can be </a:t>
            </a:r>
          </a:p>
          <a:p>
            <a:r>
              <a:rPr lang="en-US" dirty="0"/>
              <a:t>identified; for example, </a:t>
            </a:r>
            <a:r>
              <a:rPr lang="en-US" i="1" dirty="0"/>
              <a:t>S</a:t>
            </a:r>
            <a:r>
              <a:rPr lang="en-US" dirty="0"/>
              <a:t> = </a:t>
            </a:r>
            <a:r>
              <a:rPr lang="en-US" i="1" dirty="0" err="1"/>
              <a:t>ae</a:t>
            </a:r>
            <a:r>
              <a:rPr lang="en-US" i="1" baseline="30000" dirty="0" err="1"/>
              <a:t>be</a:t>
            </a:r>
            <a:r>
              <a:rPr lang="en-US" i="1" baseline="46000" dirty="0" err="1"/>
              <a:t>ct</a:t>
            </a:r>
            <a:r>
              <a:rPr lang="en-US" dirty="0"/>
              <a:t>, where </a:t>
            </a:r>
            <a:r>
              <a:rPr lang="en-US" i="1" dirty="0"/>
              <a:t>S</a:t>
            </a:r>
            <a:r>
              <a:rPr lang="en-US" dirty="0"/>
              <a:t> is</a:t>
            </a:r>
          </a:p>
          <a:p>
            <a:r>
              <a:rPr lang="en-US" dirty="0"/>
              <a:t>sales, </a:t>
            </a:r>
            <a:r>
              <a:rPr lang="en-US" i="1" dirty="0"/>
              <a:t>t</a:t>
            </a:r>
            <a:r>
              <a:rPr lang="en-US" dirty="0"/>
              <a:t> is time, </a:t>
            </a:r>
            <a:r>
              <a:rPr lang="en-US" i="1" dirty="0"/>
              <a:t>e</a:t>
            </a:r>
            <a:r>
              <a:rPr lang="en-US" dirty="0"/>
              <a:t> is the base of natural logarithms,</a:t>
            </a:r>
          </a:p>
          <a:p>
            <a:r>
              <a:rPr lang="en-US" dirty="0"/>
              <a:t>and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 and </a:t>
            </a:r>
            <a:r>
              <a:rPr lang="en-US" i="1" dirty="0"/>
              <a:t>c</a:t>
            </a:r>
            <a:r>
              <a:rPr lang="en-US" dirty="0"/>
              <a:t> are constants.</a:t>
            </a: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8534400" y="6553200"/>
            <a:ext cx="412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/>
              <a:t>1-23</a:t>
            </a:r>
            <a:endParaRPr lang="en-US" sz="800"/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3733800" y="5867400"/>
            <a:ext cx="408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/>
              <a:t>Copyright © 2013 Pearson Education, Inc. </a:t>
            </a:r>
          </a:p>
          <a:p>
            <a:r>
              <a:rPr lang="en-US" sz="1000"/>
              <a:t>            publishing as Prentice Hall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oter Placeholder 8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28674" name="Slide Number Placeholder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6534926C-6B3D-47B4-82A5-6A06BFFC39A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209796"/>
              </p:ext>
            </p:extLst>
          </p:nvPr>
        </p:nvGraphicFramePr>
        <p:xfrm>
          <a:off x="827584" y="765387"/>
          <a:ext cx="7920880" cy="4019580"/>
        </p:xfrm>
        <a:graphic>
          <a:graphicData uri="http://schemas.openxmlformats.org/drawingml/2006/table">
            <a:tbl>
              <a:tblPr/>
              <a:tblGrid>
                <a:gridCol w="1584176"/>
                <a:gridCol w="720080"/>
                <a:gridCol w="2448272"/>
                <a:gridCol w="1584176"/>
                <a:gridCol w="1584176"/>
              </a:tblGrid>
              <a:tr h="385094">
                <a:tc gridSpan="5">
                  <a:txBody>
                    <a:bodyPr/>
                    <a:lstStyle/>
                    <a:p>
                      <a:r>
                        <a:rPr lang="en-US" sz="1300" dirty="0" smtClean="0">
                          <a:effectLst/>
                        </a:rPr>
                        <a:t>Multiples </a:t>
                      </a:r>
                      <a:r>
                        <a:rPr lang="en-US" sz="1300" dirty="0">
                          <a:effectLst/>
                        </a:rPr>
                        <a:t>of </a:t>
                      </a:r>
                      <a:r>
                        <a:rPr lang="en-US" sz="1300" dirty="0">
                          <a:effectLst/>
                          <a:hlinkClick r:id="rId2" tooltip="Byte"/>
                        </a:rPr>
                        <a:t>bytes</a:t>
                      </a:r>
                      <a:endParaRPr lang="en-US" sz="1300" dirty="0">
                        <a:effectLst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01">
                <a:tc gridSpan="2">
                  <a:txBody>
                    <a:bodyPr/>
                    <a:lstStyle/>
                    <a:p>
                      <a:r>
                        <a:rPr lang="en-US" sz="1300">
                          <a:effectLst/>
                          <a:hlinkClick r:id="rId3" tooltip="SI prefix"/>
                        </a:rPr>
                        <a:t>SI decimal prefixes</a:t>
                      </a:r>
                      <a:endParaRPr lang="en-US" sz="1300">
                        <a:effectLst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300">
                          <a:effectLst/>
                          <a:hlinkClick r:id="rId4" tooltip="Binary prefix"/>
                        </a:rPr>
                        <a:t>Binary</a:t>
                      </a:r>
                      <a:br>
                        <a:rPr lang="en-US" sz="1300">
                          <a:effectLst/>
                          <a:hlinkClick r:id="rId4" tooltip="Binary prefix"/>
                        </a:rPr>
                      </a:br>
                      <a:r>
                        <a:rPr lang="en-US" sz="1300">
                          <a:effectLst/>
                          <a:hlinkClick r:id="rId4" tooltip="Binary prefix"/>
                        </a:rPr>
                        <a:t>usage</a:t>
                      </a:r>
                      <a:endParaRPr lang="en-US" sz="1300">
                        <a:effectLst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DD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300" dirty="0">
                        <a:effectLst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0026"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Name</a:t>
                      </a:r>
                      <a:br>
                        <a:rPr lang="en-US" sz="1300">
                          <a:effectLst/>
                        </a:rPr>
                      </a:br>
                      <a:r>
                        <a:rPr lang="en-US" sz="1300">
                          <a:effectLst/>
                        </a:rPr>
                        <a:t>(Symbol)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D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Value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DD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>
                        <a:effectLst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DD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300">
                        <a:effectLst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DDFF"/>
                    </a:solidFill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  <a:hlinkClick r:id="rId5" tooltip="Kilobyte"/>
                        </a:rPr>
                        <a:t>kilobyte</a:t>
                      </a:r>
                      <a:r>
                        <a:rPr lang="en-US" sz="1300">
                          <a:effectLst/>
                        </a:rPr>
                        <a:t> (kB)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10</a:t>
                      </a:r>
                      <a:r>
                        <a:rPr lang="en-US" sz="1300" baseline="30000"/>
                        <a:t>3</a:t>
                      </a:r>
                      <a:endParaRPr lang="en-US" sz="130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</a:t>
                      </a:r>
                      <a:r>
                        <a:rPr lang="en-US" sz="1300" baseline="30000"/>
                        <a:t>10</a:t>
                      </a:r>
                      <a:endParaRPr lang="en-US" sz="130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dirty="0">
                        <a:effectLst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0026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  <a:hlinkClick r:id="rId6" tooltip="Megabyte"/>
                        </a:rPr>
                        <a:t>megabyte</a:t>
                      </a:r>
                      <a:r>
                        <a:rPr lang="en-US" sz="1300">
                          <a:effectLst/>
                        </a:rPr>
                        <a:t> (MB)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10</a:t>
                      </a:r>
                      <a:r>
                        <a:rPr lang="en-US" sz="1300" baseline="30000"/>
                        <a:t>6</a:t>
                      </a:r>
                      <a:endParaRPr lang="en-US" sz="130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</a:t>
                      </a:r>
                      <a:r>
                        <a:rPr lang="en-US" sz="1300" baseline="30000"/>
                        <a:t>20</a:t>
                      </a:r>
                      <a:endParaRPr lang="en-US" sz="130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dirty="0">
                        <a:effectLst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  <a:hlinkClick r:id="rId7" tooltip="Gigabyte"/>
                        </a:rPr>
                        <a:t>gigabyte</a:t>
                      </a:r>
                      <a:r>
                        <a:rPr lang="en-US" sz="1300">
                          <a:effectLst/>
                        </a:rPr>
                        <a:t> (GB)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10</a:t>
                      </a:r>
                      <a:r>
                        <a:rPr lang="en-US" sz="1300" baseline="30000"/>
                        <a:t>9</a:t>
                      </a:r>
                      <a:endParaRPr lang="en-US" sz="130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2</a:t>
                      </a:r>
                      <a:r>
                        <a:rPr lang="en-US" sz="1300" baseline="30000" dirty="0"/>
                        <a:t>30</a:t>
                      </a:r>
                      <a:endParaRPr lang="en-US" sz="1300" dirty="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dirty="0">
                        <a:effectLst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  <a:hlinkClick r:id="rId8" tooltip="Terabyte"/>
                        </a:rPr>
                        <a:t>terabyte</a:t>
                      </a:r>
                      <a:r>
                        <a:rPr lang="en-US" sz="1300">
                          <a:effectLst/>
                        </a:rPr>
                        <a:t> (TB)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10</a:t>
                      </a:r>
                      <a:r>
                        <a:rPr lang="en-US" sz="1300" baseline="30000"/>
                        <a:t>12</a:t>
                      </a:r>
                      <a:endParaRPr lang="en-US" sz="130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</a:t>
                      </a:r>
                      <a:r>
                        <a:rPr lang="en-US" sz="1300" baseline="30000"/>
                        <a:t>40</a:t>
                      </a:r>
                      <a:endParaRPr lang="en-US" sz="130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dirty="0">
                        <a:effectLst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  <a:hlinkClick r:id="rId9" tooltip="Petabyte"/>
                        </a:rPr>
                        <a:t>petabyte</a:t>
                      </a:r>
                      <a:r>
                        <a:rPr lang="en-US" sz="1300">
                          <a:effectLst/>
                        </a:rPr>
                        <a:t> (PB)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10</a:t>
                      </a:r>
                      <a:r>
                        <a:rPr lang="en-US" sz="1300" baseline="30000"/>
                        <a:t>15</a:t>
                      </a:r>
                      <a:endParaRPr lang="en-US" sz="130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</a:t>
                      </a:r>
                      <a:r>
                        <a:rPr lang="en-US" sz="1300" baseline="30000"/>
                        <a:t>50</a:t>
                      </a:r>
                      <a:endParaRPr lang="en-US" sz="130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dirty="0">
                        <a:effectLst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  <a:hlinkClick r:id="rId10" tooltip="Exabyte"/>
                        </a:rPr>
                        <a:t>exabyte</a:t>
                      </a:r>
                      <a:r>
                        <a:rPr lang="en-US" sz="1300">
                          <a:effectLst/>
                        </a:rPr>
                        <a:t> (EB)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10</a:t>
                      </a:r>
                      <a:r>
                        <a:rPr lang="en-US" sz="1300" baseline="30000"/>
                        <a:t>18</a:t>
                      </a:r>
                      <a:endParaRPr lang="en-US" sz="130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</a:t>
                      </a:r>
                      <a:r>
                        <a:rPr lang="en-US" sz="1300" baseline="30000"/>
                        <a:t>60</a:t>
                      </a:r>
                      <a:endParaRPr lang="en-US" sz="130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dirty="0">
                        <a:effectLst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0026">
                <a:tc>
                  <a:txBody>
                    <a:bodyPr/>
                    <a:lstStyle/>
                    <a:p>
                      <a:pPr algn="l"/>
                      <a:r>
                        <a:rPr lang="en-US" sz="1300" b="1">
                          <a:effectLst/>
                        </a:rPr>
                        <a:t>zettabyte</a:t>
                      </a:r>
                      <a:r>
                        <a:rPr lang="en-US" sz="1300">
                          <a:effectLst/>
                        </a:rPr>
                        <a:t> (ZB)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10</a:t>
                      </a:r>
                      <a:r>
                        <a:rPr lang="en-US" sz="1300" baseline="30000"/>
                        <a:t>21</a:t>
                      </a:r>
                      <a:endParaRPr lang="en-US" sz="130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</a:t>
                      </a:r>
                      <a:r>
                        <a:rPr lang="en-US" sz="1300" baseline="30000"/>
                        <a:t>70</a:t>
                      </a:r>
                      <a:endParaRPr lang="en-US" sz="130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dirty="0">
                        <a:effectLst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01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  <a:hlinkClick r:id="rId11" tooltip="Yottabyte"/>
                        </a:rPr>
                        <a:t>yottabyte</a:t>
                      </a:r>
                      <a:r>
                        <a:rPr lang="en-US" sz="1300">
                          <a:effectLst/>
                        </a:rPr>
                        <a:t> (YB)</a:t>
                      </a: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10</a:t>
                      </a:r>
                      <a:r>
                        <a:rPr lang="en-US" sz="1300" baseline="30000"/>
                        <a:t>24</a:t>
                      </a:r>
                      <a:endParaRPr lang="en-US" sz="130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2</a:t>
                      </a:r>
                      <a:r>
                        <a:rPr lang="en-US" sz="1300" baseline="30000"/>
                        <a:t>80</a:t>
                      </a:r>
                      <a:endParaRPr lang="en-US" sz="130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300" dirty="0">
                        <a:effectLst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301">
                <a:tc gridSpan="5">
                  <a:txBody>
                    <a:bodyPr/>
                    <a:lstStyle/>
                    <a:p>
                      <a:endParaRPr lang="en-US" sz="1300" dirty="0">
                        <a:effectLst/>
                      </a:endParaRPr>
                    </a:p>
                  </a:txBody>
                  <a:tcPr marL="68575" marR="68575" marT="34288" marB="342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51920" y="764704"/>
            <a:ext cx="4896544" cy="4031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hangingPunct="0">
              <a:buFontTx/>
              <a:buChar char="•"/>
            </a:pPr>
            <a:r>
              <a:rPr lang="en-US" sz="1600" dirty="0">
                <a:latin typeface="Arial" charset="0"/>
                <a:cs typeface="Arial" charset="0"/>
              </a:rPr>
              <a:t>A </a:t>
            </a:r>
            <a:r>
              <a:rPr lang="en-US" sz="1600" b="1" dirty="0" err="1">
                <a:latin typeface="Arial" charset="0"/>
                <a:cs typeface="Arial" charset="0"/>
              </a:rPr>
              <a:t>zettabyte</a:t>
            </a:r>
            <a:r>
              <a:rPr lang="en-US" sz="1600" dirty="0">
                <a:latin typeface="Arial" charset="0"/>
                <a:cs typeface="Arial" charset="0"/>
              </a:rPr>
              <a:t> (symbol </a:t>
            </a:r>
            <a:r>
              <a:rPr lang="en-US" sz="1600" b="1" dirty="0">
                <a:latin typeface="Arial" charset="0"/>
                <a:cs typeface="Arial" charset="0"/>
              </a:rPr>
              <a:t>ZB</a:t>
            </a:r>
            <a:r>
              <a:rPr lang="en-US" sz="1600" dirty="0">
                <a:latin typeface="Arial" charset="0"/>
                <a:cs typeface="Arial" charset="0"/>
              </a:rPr>
              <a:t>, derived from the </a:t>
            </a:r>
            <a:r>
              <a:rPr lang="en-US" sz="1600" dirty="0">
                <a:latin typeface="Arial" charset="0"/>
                <a:cs typeface="Arial" charset="0"/>
                <a:hlinkClick r:id="rId3" tooltip="SI prefix"/>
              </a:rPr>
              <a:t>SI prefix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cs typeface="Arial" charset="0"/>
                <a:hlinkClick r:id="rId12" tooltip="Zetta-"/>
              </a:rPr>
              <a:t>zetta</a:t>
            </a:r>
            <a:r>
              <a:rPr lang="en-US" sz="1600" i="1" dirty="0">
                <a:latin typeface="Arial" charset="0"/>
                <a:cs typeface="Arial" charset="0"/>
                <a:hlinkClick r:id="rId12" tooltip="Zetta-"/>
              </a:rPr>
              <a:t>-</a:t>
            </a:r>
            <a:r>
              <a:rPr lang="en-US" sz="1600" dirty="0">
                <a:latin typeface="Arial" charset="0"/>
                <a:cs typeface="Arial" charset="0"/>
              </a:rPr>
              <a:t>) is a unit of </a:t>
            </a:r>
            <a:r>
              <a:rPr lang="en-US" sz="1600" dirty="0">
                <a:latin typeface="Arial" charset="0"/>
                <a:cs typeface="Arial" charset="0"/>
                <a:hlinkClick r:id="rId13" tooltip="Information"/>
              </a:rPr>
              <a:t>information</a:t>
            </a:r>
            <a:r>
              <a:rPr lang="en-US" sz="1600" dirty="0">
                <a:latin typeface="Arial" charset="0"/>
                <a:cs typeface="Arial" charset="0"/>
              </a:rPr>
              <a:t> or </a:t>
            </a:r>
            <a:r>
              <a:rPr lang="en-US" sz="1600" dirty="0">
                <a:latin typeface="Arial" charset="0"/>
                <a:cs typeface="Arial" charset="0"/>
                <a:hlinkClick r:id="rId14" tooltip="Computer storage"/>
              </a:rPr>
              <a:t>computer storage</a:t>
            </a:r>
            <a:r>
              <a:rPr lang="en-US" sz="1600" dirty="0">
                <a:latin typeface="Arial" charset="0"/>
                <a:cs typeface="Arial" charset="0"/>
              </a:rPr>
              <a:t> equal to one </a:t>
            </a:r>
            <a:r>
              <a:rPr lang="en-US" sz="1600" dirty="0">
                <a:latin typeface="Arial" charset="0"/>
                <a:cs typeface="Arial" charset="0"/>
                <a:hlinkClick r:id="rId15" tooltip="Sextillion"/>
              </a:rPr>
              <a:t>sextillion</a:t>
            </a:r>
            <a:r>
              <a:rPr lang="en-US" sz="1600" dirty="0">
                <a:latin typeface="Arial" charset="0"/>
                <a:cs typeface="Arial" charset="0"/>
              </a:rPr>
              <a:t> </a:t>
            </a:r>
            <a:r>
              <a:rPr lang="en-US" sz="1600" dirty="0" smtClean="0">
                <a:latin typeface="Arial" charset="0"/>
                <a:cs typeface="Arial" charset="0"/>
                <a:hlinkClick r:id="rId2" tooltip="Byte"/>
              </a:rPr>
              <a:t>bytes</a:t>
            </a:r>
            <a:endParaRPr lang="en-US" sz="1600" dirty="0" smtClean="0">
              <a:latin typeface="Arial" charset="0"/>
              <a:cs typeface="Arial" charset="0"/>
            </a:endParaRPr>
          </a:p>
          <a:p>
            <a:pPr lvl="0" eaLnBrk="0" hangingPunct="0">
              <a:buFontTx/>
              <a:buChar char="•"/>
            </a:pPr>
            <a:r>
              <a:rPr lang="en-US" sz="1600" dirty="0" smtClean="0">
                <a:latin typeface="Arial" charset="0"/>
                <a:cs typeface="Arial" charset="0"/>
              </a:rPr>
              <a:t>As </a:t>
            </a:r>
            <a:r>
              <a:rPr lang="en-US" sz="1600" dirty="0">
                <a:latin typeface="Arial" charset="0"/>
                <a:cs typeface="Arial" charset="0"/>
              </a:rPr>
              <a:t>of April 2012, no storage system has achieved one </a:t>
            </a:r>
            <a:r>
              <a:rPr lang="en-US" sz="1600" dirty="0" err="1">
                <a:latin typeface="Arial" charset="0"/>
                <a:cs typeface="Arial" charset="0"/>
              </a:rPr>
              <a:t>zettabyte</a:t>
            </a:r>
            <a:r>
              <a:rPr lang="en-US" sz="1600" dirty="0">
                <a:latin typeface="Arial" charset="0"/>
                <a:cs typeface="Arial" charset="0"/>
              </a:rPr>
              <a:t> of information. The combined space of all computer </a:t>
            </a:r>
            <a:r>
              <a:rPr lang="en-US" sz="1600" dirty="0">
                <a:latin typeface="Arial" charset="0"/>
                <a:cs typeface="Arial" charset="0"/>
                <a:hlinkClick r:id="rId16" tooltip="Hard drive"/>
              </a:rPr>
              <a:t>hard drives</a:t>
            </a:r>
            <a:r>
              <a:rPr lang="en-US" sz="1600" dirty="0">
                <a:latin typeface="Arial" charset="0"/>
                <a:cs typeface="Arial" charset="0"/>
              </a:rPr>
              <a:t> in the </a:t>
            </a:r>
            <a:r>
              <a:rPr lang="en-US" sz="1600" dirty="0">
                <a:latin typeface="Arial" charset="0"/>
                <a:cs typeface="Arial" charset="0"/>
                <a:hlinkClick r:id="rId17" tooltip="World"/>
              </a:rPr>
              <a:t>world</a:t>
            </a:r>
            <a:r>
              <a:rPr lang="en-US" sz="1600" dirty="0">
                <a:latin typeface="Arial" charset="0"/>
                <a:cs typeface="Arial" charset="0"/>
              </a:rPr>
              <a:t> was estimated at approximately 160 </a:t>
            </a:r>
            <a:r>
              <a:rPr lang="en-US" sz="1600" dirty="0" err="1">
                <a:latin typeface="Arial" charset="0"/>
                <a:cs typeface="Arial" charset="0"/>
                <a:hlinkClick r:id="rId18" tooltip="Exabytes"/>
              </a:rPr>
              <a:t>exabytes</a:t>
            </a:r>
            <a:r>
              <a:rPr lang="en-US" sz="1600" dirty="0">
                <a:latin typeface="Arial" charset="0"/>
                <a:cs typeface="Arial" charset="0"/>
              </a:rPr>
              <a:t> in 2006.</a:t>
            </a:r>
            <a:r>
              <a:rPr lang="en-US" sz="1600" baseline="30000" dirty="0">
                <a:latin typeface="Arial" charset="0"/>
                <a:cs typeface="Arial" charset="0"/>
                <a:hlinkClick r:id="rId19"/>
              </a:rPr>
              <a:t>[6]</a:t>
            </a:r>
            <a:r>
              <a:rPr lang="en-US" sz="1600" dirty="0">
                <a:latin typeface="Arial" charset="0"/>
                <a:cs typeface="Arial" charset="0"/>
              </a:rPr>
              <a:t> This has increased rapidly however, as Seagate reported selling 330 </a:t>
            </a:r>
            <a:r>
              <a:rPr lang="en-US" sz="1600" dirty="0" err="1">
                <a:latin typeface="Arial" charset="0"/>
                <a:cs typeface="Arial" charset="0"/>
              </a:rPr>
              <a:t>exabytes</a:t>
            </a:r>
            <a:r>
              <a:rPr lang="en-US" sz="1600" dirty="0">
                <a:latin typeface="Arial" charset="0"/>
                <a:cs typeface="Arial" charset="0"/>
              </a:rPr>
              <a:t> worth of hard drives during the 2011 Fiscal Year.</a:t>
            </a:r>
            <a:r>
              <a:rPr lang="en-US" sz="1600" baseline="30000" dirty="0">
                <a:latin typeface="Arial" charset="0"/>
                <a:cs typeface="Arial" charset="0"/>
                <a:hlinkClick r:id="rId19"/>
              </a:rPr>
              <a:t>[7]</a:t>
            </a:r>
            <a:r>
              <a:rPr lang="en-US" sz="1600" dirty="0">
                <a:latin typeface="Arial" charset="0"/>
                <a:cs typeface="Arial" charset="0"/>
              </a:rPr>
              <a:t> As of 2009, the entire </a:t>
            </a:r>
            <a:r>
              <a:rPr lang="en-US" sz="1600" dirty="0">
                <a:latin typeface="Arial" charset="0"/>
                <a:cs typeface="Arial" charset="0"/>
                <a:hlinkClick r:id="rId20" tooltip="World Wide Web"/>
              </a:rPr>
              <a:t>World Wide Web</a:t>
            </a:r>
            <a:r>
              <a:rPr lang="en-US" sz="1600" dirty="0">
                <a:latin typeface="Arial" charset="0"/>
                <a:cs typeface="Arial" charset="0"/>
              </a:rPr>
              <a:t> was estimated to contain close to 500 </a:t>
            </a:r>
            <a:r>
              <a:rPr lang="en-US" sz="1600" dirty="0" err="1">
                <a:latin typeface="Arial" charset="0"/>
                <a:cs typeface="Arial" charset="0"/>
              </a:rPr>
              <a:t>exabytes</a:t>
            </a:r>
            <a:r>
              <a:rPr lang="en-US" sz="1600" dirty="0">
                <a:latin typeface="Arial" charset="0"/>
                <a:cs typeface="Arial" charset="0"/>
              </a:rPr>
              <a:t>.</a:t>
            </a:r>
            <a:r>
              <a:rPr lang="en-US" sz="1600" baseline="30000" dirty="0">
                <a:latin typeface="Arial" charset="0"/>
                <a:cs typeface="Arial" charset="0"/>
                <a:hlinkClick r:id="rId19"/>
              </a:rPr>
              <a:t>[8]</a:t>
            </a:r>
            <a:r>
              <a:rPr lang="en-US" sz="1600" dirty="0">
                <a:latin typeface="Arial" charset="0"/>
                <a:cs typeface="Arial" charset="0"/>
              </a:rPr>
              <a:t> This is a half </a:t>
            </a:r>
            <a:r>
              <a:rPr lang="en-US" sz="1600" dirty="0" err="1">
                <a:latin typeface="Arial" charset="0"/>
                <a:cs typeface="Arial" charset="0"/>
              </a:rPr>
              <a:t>zettabyte</a:t>
            </a:r>
            <a:r>
              <a:rPr lang="en-US" sz="1600" dirty="0">
                <a:latin typeface="Arial" charset="0"/>
                <a:cs typeface="Arial" charset="0"/>
              </a:rPr>
              <a:t>.</a:t>
            </a:r>
          </a:p>
          <a:p>
            <a:pPr lvl="0" eaLnBrk="0" hangingPunct="0">
              <a:buFontTx/>
              <a:buChar char="•"/>
            </a:pPr>
            <a:r>
              <a:rPr lang="en-US" sz="1600" dirty="0">
                <a:latin typeface="Arial" charset="0"/>
                <a:cs typeface="Arial" charset="0"/>
              </a:rPr>
              <a:t>1,000,000,000,000,000,000,000 bytes = 1000</a:t>
            </a:r>
            <a:r>
              <a:rPr lang="en-US" sz="1600" baseline="30000" dirty="0">
                <a:latin typeface="Arial" charset="0"/>
                <a:cs typeface="Arial" charset="0"/>
              </a:rPr>
              <a:t>7</a:t>
            </a:r>
            <a:r>
              <a:rPr lang="en-US" sz="1600" dirty="0">
                <a:latin typeface="Arial" charset="0"/>
                <a:cs typeface="Arial" charset="0"/>
              </a:rPr>
              <a:t> bytes = 10</a:t>
            </a:r>
            <a:r>
              <a:rPr lang="en-US" sz="1600" baseline="30000" dirty="0">
                <a:latin typeface="Arial" charset="0"/>
                <a:cs typeface="Arial" charset="0"/>
              </a:rPr>
              <a:t>21</a:t>
            </a:r>
            <a:r>
              <a:rPr lang="en-US" sz="1600" dirty="0">
                <a:latin typeface="Arial" charset="0"/>
                <a:cs typeface="Arial" charset="0"/>
              </a:rPr>
              <a:t> bytes </a:t>
            </a:r>
          </a:p>
          <a:p>
            <a:pPr lvl="0" eaLnBrk="0" hangingPunct="0"/>
            <a:r>
              <a:rPr lang="en-US" sz="1600" dirty="0">
                <a:latin typeface="Arial" charset="0"/>
                <a:cs typeface="Arial" charset="0"/>
              </a:rPr>
              <a:t>The term "</a:t>
            </a:r>
            <a:r>
              <a:rPr lang="en-US" sz="1600" dirty="0" err="1">
                <a:latin typeface="Arial" charset="0"/>
                <a:cs typeface="Arial" charset="0"/>
                <a:hlinkClick r:id="rId21" tooltip="Zebibyte"/>
              </a:rPr>
              <a:t>zebibyte</a:t>
            </a:r>
            <a:r>
              <a:rPr lang="en-US" sz="1600" dirty="0">
                <a:latin typeface="Arial" charset="0"/>
                <a:cs typeface="Arial" charset="0"/>
              </a:rPr>
              <a:t>" (</a:t>
            </a:r>
            <a:r>
              <a:rPr lang="en-US" sz="1600" dirty="0" err="1">
                <a:latin typeface="Arial" charset="0"/>
                <a:cs typeface="Arial" charset="0"/>
              </a:rPr>
              <a:t>ZiB</a:t>
            </a:r>
            <a:r>
              <a:rPr lang="en-US" sz="1600" dirty="0">
                <a:latin typeface="Arial" charset="0"/>
                <a:cs typeface="Arial" charset="0"/>
              </a:rPr>
              <a:t>), using a </a:t>
            </a:r>
            <a:r>
              <a:rPr lang="en-US" sz="1600" dirty="0">
                <a:latin typeface="Arial" charset="0"/>
                <a:cs typeface="Arial" charset="0"/>
                <a:hlinkClick r:id="rId4" tooltip="Binary prefix"/>
              </a:rPr>
              <a:t>binary prefix</a:t>
            </a:r>
            <a:r>
              <a:rPr lang="en-US" sz="1600" dirty="0">
                <a:latin typeface="Arial" charset="0"/>
                <a:cs typeface="Arial" charset="0"/>
              </a:rPr>
              <a:t>, is used for the corresponding power of 1024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260648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sz="2800" dirty="0" smtClean="0"/>
              <a:t>Big Data”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51202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1203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F9CDA63C-D943-4267-A418-79CCA32AFDD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2771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Box 6"/>
          <p:cNvSpPr txBox="1">
            <a:spLocks noChangeArrowheads="1"/>
          </p:cNvSpPr>
          <p:nvPr/>
        </p:nvSpPr>
        <p:spPr bwMode="auto">
          <a:xfrm>
            <a:off x="7127875" y="5967413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 </a:t>
            </a:r>
            <a:r>
              <a:rPr lang="en-US" u="sng" dirty="0" smtClean="0">
                <a:ea typeface="+mn-ea"/>
                <a:cs typeface="+mn-cs"/>
              </a:rPr>
              <a:t>decision model</a:t>
            </a:r>
            <a:r>
              <a:rPr lang="en-US" dirty="0" smtClean="0">
                <a:ea typeface="+mn-ea"/>
                <a:cs typeface="+mn-cs"/>
              </a:rPr>
              <a:t> is a model used to understand, analyze, or facilitate decision making.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Types of model </a:t>
            </a:r>
            <a:r>
              <a:rPr lang="en-US" u="sng" dirty="0" smtClean="0">
                <a:ea typeface="+mn-ea"/>
                <a:cs typeface="+mn-cs"/>
              </a:rPr>
              <a:t>input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- </a:t>
            </a:r>
            <a:r>
              <a:rPr lang="en-US" b="1" dirty="0" smtClean="0">
                <a:ea typeface="+mn-ea"/>
                <a:cs typeface="+mn-cs"/>
              </a:rPr>
              <a:t>data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>
                <a:ea typeface="+mn-ea"/>
                <a:cs typeface="+mn-cs"/>
              </a:rPr>
              <a:t> </a:t>
            </a:r>
            <a:r>
              <a:rPr lang="en-US" b="1" dirty="0" smtClean="0">
                <a:ea typeface="+mn-ea"/>
                <a:cs typeface="+mn-cs"/>
              </a:rPr>
              <a:t>  - uncontrollable variables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>
                <a:ea typeface="+mn-ea"/>
                <a:cs typeface="+mn-cs"/>
              </a:rPr>
              <a:t> </a:t>
            </a:r>
            <a:r>
              <a:rPr lang="en-US" b="1" dirty="0" smtClean="0">
                <a:ea typeface="+mn-ea"/>
                <a:cs typeface="+mn-cs"/>
              </a:rPr>
              <a:t>  - decision variables (controllable)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Types of model </a:t>
            </a:r>
            <a:r>
              <a:rPr lang="en-US" u="sng" dirty="0" smtClean="0">
                <a:ea typeface="+mn-ea"/>
                <a:cs typeface="+mn-cs"/>
              </a:rPr>
              <a:t>output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performance measures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- behavioral measures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52227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2228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E0329A75-5562-474A-B8C7-6344837BF09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1566862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u="sng" dirty="0" smtClean="0">
                <a:ea typeface="+mn-ea"/>
                <a:cs typeface="+mn-cs"/>
              </a:rPr>
              <a:t>Descriptive Decision Models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Simply tell “what is” and describe relationships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Do not tell managers what to do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6057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56323" name="Content Placeholder 1"/>
          <p:cNvSpPr txBox="1">
            <a:spLocks/>
          </p:cNvSpPr>
          <p:nvPr/>
        </p:nvSpPr>
        <p:spPr bwMode="auto">
          <a:xfrm>
            <a:off x="739775" y="3810000"/>
            <a:ext cx="4060825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0953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None/>
            </a:pPr>
            <a:r>
              <a:rPr lang="en-US" sz="2700"/>
              <a:t>Influence Diagrams visually show how various model elements relate to one another.</a:t>
            </a:r>
          </a:p>
        </p:txBody>
      </p:sp>
      <p:sp>
        <p:nvSpPr>
          <p:cNvPr id="56324" name="TextBox 5"/>
          <p:cNvSpPr txBox="1">
            <a:spLocks noChangeArrowheads="1"/>
          </p:cNvSpPr>
          <p:nvPr/>
        </p:nvSpPr>
        <p:spPr bwMode="auto">
          <a:xfrm>
            <a:off x="533400" y="3028950"/>
            <a:ext cx="75692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 u="sng"/>
              <a:t>Example 1.6  An Influence Diagram for Total Cost</a:t>
            </a:r>
          </a:p>
          <a:p>
            <a:endParaRPr lang="en-US" sz="1800"/>
          </a:p>
        </p:txBody>
      </p:sp>
      <p:sp>
        <p:nvSpPr>
          <p:cNvPr id="56325" name="Footer Placeholder 9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6326" name="Slide Number Placeholder 10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FA684607-583E-4632-BA24-39166F36160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6327" name="TextBox 8"/>
          <p:cNvSpPr txBox="1">
            <a:spLocks noChangeArrowheads="1"/>
          </p:cNvSpPr>
          <p:nvPr/>
        </p:nvSpPr>
        <p:spPr bwMode="auto">
          <a:xfrm>
            <a:off x="7712075" y="6075363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1.5</a:t>
            </a:r>
          </a:p>
        </p:txBody>
      </p:sp>
      <p:pic>
        <p:nvPicPr>
          <p:cNvPr id="563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8350" y="3886200"/>
            <a:ext cx="3736975" cy="2176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dirty="0" smtClean="0"/>
              <a:t>Example 1.7  </a:t>
            </a:r>
            <a:r>
              <a:rPr lang="en-US" b="1" u="sng" dirty="0" smtClean="0"/>
              <a:t>A Mathematical Model </a:t>
            </a:r>
            <a:r>
              <a:rPr lang="en-US" u="sng" dirty="0" smtClean="0"/>
              <a:t>for Total Cost</a:t>
            </a:r>
          </a:p>
          <a:p>
            <a:pPr marL="109538" indent="0" eaLnBrk="1" hangingPunct="1">
              <a:buFont typeface="Wingdings 3" pitchFamily="-72" charset="2"/>
              <a:buNone/>
            </a:pPr>
            <a:endParaRPr lang="en-US" dirty="0" smtClean="0"/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dirty="0" smtClean="0"/>
              <a:t>   </a:t>
            </a:r>
            <a:r>
              <a:rPr lang="en-US" i="1" dirty="0" smtClean="0"/>
              <a:t>TC = F +VQ</a:t>
            </a:r>
            <a:endParaRPr lang="en-US" dirty="0" smtClean="0"/>
          </a:p>
          <a:p>
            <a:pPr marL="109538" indent="0" eaLnBrk="1" hangingPunct="1">
              <a:buFont typeface="Wingdings 3" pitchFamily="-72" charset="2"/>
              <a:buNone/>
            </a:pPr>
            <a:endParaRPr lang="en-US" dirty="0" smtClean="0"/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i="1" dirty="0" smtClean="0"/>
              <a:t>TC</a:t>
            </a:r>
            <a:r>
              <a:rPr lang="en-US" dirty="0" smtClean="0"/>
              <a:t> is Total Cost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i="1" dirty="0" smtClean="0"/>
              <a:t>F</a:t>
            </a:r>
            <a:r>
              <a:rPr lang="en-US" dirty="0" smtClean="0"/>
              <a:t> is Fixed cost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i="1" dirty="0" smtClean="0"/>
              <a:t>V</a:t>
            </a:r>
            <a:r>
              <a:rPr lang="en-US" dirty="0" smtClean="0"/>
              <a:t> is Variable unit cost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i="1" dirty="0" smtClean="0"/>
              <a:t>Q</a:t>
            </a:r>
            <a:r>
              <a:rPr lang="en-US" dirty="0" smtClean="0"/>
              <a:t> is Quantity produced</a:t>
            </a:r>
          </a:p>
          <a:p>
            <a:pPr marL="109538" indent="0" eaLnBrk="1" hangingPunct="1">
              <a:buFont typeface="Wingdings 3" pitchFamily="-72" charset="2"/>
              <a:buNone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4863" y="2438400"/>
            <a:ext cx="3775075" cy="2765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7348" name="Footer Placeholder 8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7349" name="Slide Number Placeholder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98BDF409-904F-47EB-B3DE-91AC97CABC2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7350" name="TextBox 6"/>
          <p:cNvSpPr txBox="1">
            <a:spLocks noChangeArrowheads="1"/>
          </p:cNvSpPr>
          <p:nvPr/>
        </p:nvSpPr>
        <p:spPr bwMode="auto">
          <a:xfrm>
            <a:off x="7700963" y="5203825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1.6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ontent Placeholder 1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1.8   A Break-even Decision Model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i="1" smtClean="0"/>
              <a:t>TC</a:t>
            </a:r>
            <a:r>
              <a:rPr lang="en-US" smtClean="0"/>
              <a:t>(manufacturing) = $50,000 + $125*</a:t>
            </a:r>
            <a:r>
              <a:rPr lang="en-US" i="1" smtClean="0"/>
              <a:t>Q</a:t>
            </a:r>
            <a:endParaRPr lang="en-US" smtClean="0"/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i="1" smtClean="0"/>
              <a:t>TC</a:t>
            </a:r>
            <a:r>
              <a:rPr lang="en-US" smtClean="0"/>
              <a:t>(outsourcing) = $175*</a:t>
            </a:r>
            <a:r>
              <a:rPr lang="en-US" i="1" smtClean="0"/>
              <a:t>Q</a:t>
            </a:r>
            <a:endParaRPr lang="en-US" smtClean="0"/>
          </a:p>
          <a:p>
            <a:pPr marL="109538" indent="0" eaLnBrk="1" hangingPunct="1">
              <a:spcBef>
                <a:spcPts val="1200"/>
              </a:spcBef>
              <a:buFont typeface="Wingdings 3" pitchFamily="-72" charset="2"/>
              <a:buNone/>
            </a:pPr>
            <a:r>
              <a:rPr lang="en-US" u="sng" smtClean="0"/>
              <a:t>Breakeven Point</a:t>
            </a:r>
            <a:r>
              <a:rPr lang="en-US" smtClean="0"/>
              <a:t>: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mtClean="0"/>
              <a:t>Set </a:t>
            </a:r>
            <a:r>
              <a:rPr lang="en-US" i="1" smtClean="0"/>
              <a:t>TC</a:t>
            </a:r>
            <a:r>
              <a:rPr lang="en-US" smtClean="0"/>
              <a:t>(manufacturing)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mtClean="0"/>
              <a:t>      = </a:t>
            </a:r>
            <a:r>
              <a:rPr lang="en-US" i="1" smtClean="0"/>
              <a:t>TC</a:t>
            </a:r>
            <a:r>
              <a:rPr lang="en-US" smtClean="0"/>
              <a:t>(outsourcing)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mtClean="0"/>
              <a:t>Solve for </a:t>
            </a:r>
            <a:r>
              <a:rPr lang="en-US" i="1" smtClean="0"/>
              <a:t>Q</a:t>
            </a:r>
            <a:r>
              <a:rPr lang="en-US" smtClean="0"/>
              <a:t> = 1000 units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58371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8372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8991C370-EFD4-4B20-884B-7408BA79BC9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819400"/>
            <a:ext cx="43068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Box 6"/>
          <p:cNvSpPr txBox="1">
            <a:spLocks noChangeArrowheads="1"/>
          </p:cNvSpPr>
          <p:nvPr/>
        </p:nvSpPr>
        <p:spPr bwMode="auto">
          <a:xfrm>
            <a:off x="8037513" y="5410200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1.7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ontent Placeholder 1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1.9    A Linear Demand Prediction Model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mtClean="0"/>
              <a:t>As price increases, demand falls.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3538" y="2362200"/>
            <a:ext cx="571500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9397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55061575-0BF5-4FF7-8D8F-CA73D92AC58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9398" name="TextBox 6"/>
          <p:cNvSpPr txBox="1">
            <a:spLocks noChangeArrowheads="1"/>
          </p:cNvSpPr>
          <p:nvPr/>
        </p:nvSpPr>
        <p:spPr bwMode="auto">
          <a:xfrm>
            <a:off x="6589713" y="5775325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1.8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ontent Placeholder 1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sz="2600" u="sng" smtClean="0"/>
              <a:t>Example 1.10   A Nonlinear Demand Prediction Model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z="2600" smtClean="0"/>
              <a:t>Assumes price elasticity (constant ratio of % change in demand to % change in price)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60419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0420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37156255-925C-472C-854E-7A77F1594D7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604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590800"/>
            <a:ext cx="5715000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TextBox 6"/>
          <p:cNvSpPr txBox="1">
            <a:spLocks noChangeArrowheads="1"/>
          </p:cNvSpPr>
          <p:nvPr/>
        </p:nvSpPr>
        <p:spPr bwMode="auto">
          <a:xfrm>
            <a:off x="6562725" y="6062663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1.9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Predictive Decision </a:t>
            </a:r>
            <a:r>
              <a:rPr lang="en-US" dirty="0" smtClean="0"/>
              <a:t>Models often incorporate uncertainty to help managers </a:t>
            </a:r>
            <a:r>
              <a:rPr lang="en-US" b="1" dirty="0" smtClean="0"/>
              <a:t>analyze risk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Aim to predict what will happen in the future.</a:t>
            </a:r>
          </a:p>
          <a:p>
            <a:pPr eaLnBrk="1" hangingPunct="1"/>
            <a:r>
              <a:rPr lang="en-US" u="sng" dirty="0" smtClean="0"/>
              <a:t>Uncertainty</a:t>
            </a:r>
            <a:r>
              <a:rPr lang="en-US" dirty="0" smtClean="0"/>
              <a:t> is imperfect knowledge of what will happen in the future.</a:t>
            </a:r>
          </a:p>
          <a:p>
            <a:pPr eaLnBrk="1" hangingPunct="1"/>
            <a:r>
              <a:rPr lang="en-US" u="sng" dirty="0" smtClean="0"/>
              <a:t>Risk</a:t>
            </a:r>
            <a:r>
              <a:rPr lang="en-US" dirty="0" smtClean="0"/>
              <a:t> is associated with the consequences of what actually happens.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61443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1444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A07C0465-1E8E-4D16-A8C1-F695016D333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Prescriptive Decision Models</a:t>
            </a:r>
            <a:r>
              <a:rPr lang="en-US" dirty="0" smtClean="0">
                <a:ea typeface="+mn-ea"/>
                <a:cs typeface="+mn-cs"/>
              </a:rPr>
              <a:t> help decision makers identify the best solution.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Optimization</a:t>
            </a:r>
            <a:r>
              <a:rPr lang="en-US" dirty="0" smtClean="0">
                <a:ea typeface="+mn-ea"/>
                <a:cs typeface="+mn-cs"/>
              </a:rPr>
              <a:t> - finding values of decision variables that minimize (or maximize) something such as cost (or profit).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Objective function</a:t>
            </a:r>
            <a:r>
              <a:rPr lang="en-US" b="1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- the equation that minimizes (or maximizes) the quantity of interest.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Constraints</a:t>
            </a:r>
            <a:r>
              <a:rPr lang="en-US" dirty="0" smtClean="0">
                <a:ea typeface="+mn-ea"/>
                <a:cs typeface="+mn-cs"/>
              </a:rPr>
              <a:t> - limitations or restrictions.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Optimal solution</a:t>
            </a:r>
            <a:r>
              <a:rPr lang="en-US" dirty="0" smtClean="0">
                <a:ea typeface="+mn-ea"/>
                <a:cs typeface="+mn-cs"/>
              </a:rPr>
              <a:t> - values of the decision variables at the minimum (or maximum) point.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62467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2468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A9CE56E1-8D5D-47A7-9521-6E424CD5497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sz="2800" b="1" dirty="0"/>
              <a:t>Analytics</a:t>
            </a:r>
            <a:r>
              <a:rPr lang="en-US" sz="2800" dirty="0"/>
              <a:t> is the use of: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z="2800" dirty="0"/>
              <a:t>	data,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z="2800" dirty="0"/>
              <a:t>	information technology,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z="2800" dirty="0"/>
              <a:t>	statistical analysis,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z="2800" dirty="0"/>
              <a:t>	quantitative methods, and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z="2800" dirty="0"/>
              <a:t>	mathematical or computer-based models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z="2800" dirty="0"/>
              <a:t>to help managers gain improved insight about their business operations and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z="2800" dirty="0"/>
              <a:t>make better, fact-based decisions.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What is Business Analytics?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0723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0724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65CBDD9B-04C7-4A3D-9EE2-5674522A911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u="sng" dirty="0">
                <a:ea typeface="+mn-ea"/>
                <a:cs typeface="+mn-cs"/>
              </a:rPr>
              <a:t>Business Analytics Applications</a:t>
            </a:r>
            <a:endParaRPr lang="en-US" u="sng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Management of customer relationships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Financial and marketing activities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Supply chain management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Human resource planning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Pricing decisions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Sport team game strategies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What is Business Analytics?</a:t>
            </a:r>
          </a:p>
        </p:txBody>
      </p:sp>
      <p:sp>
        <p:nvSpPr>
          <p:cNvPr id="31747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1748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FD697E7A-8CB1-44A0-8BE8-262E85672F6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u="sng" dirty="0">
                <a:ea typeface="+mn-ea"/>
                <a:cs typeface="+mn-cs"/>
              </a:rPr>
              <a:t>Importance of Business Analytics</a:t>
            </a:r>
            <a:endParaRPr lang="en-US" u="sng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There is a strong relationship of BA with: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	- profitability of businesses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	</a:t>
            </a:r>
            <a:r>
              <a:rPr lang="en-US" dirty="0" smtClean="0">
                <a:ea typeface="+mn-ea"/>
                <a:cs typeface="+mn-cs"/>
              </a:rPr>
              <a:t>- revenue of businesses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	</a:t>
            </a:r>
            <a:r>
              <a:rPr lang="en-US" dirty="0" smtClean="0">
                <a:ea typeface="+mn-ea"/>
                <a:cs typeface="+mn-cs"/>
              </a:rPr>
              <a:t>- shareholder return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BA enhances understanding of data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BA is vital for businesses to remain competitive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BA enables creation of informative reports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What is Business Analytics?</a:t>
            </a:r>
          </a:p>
        </p:txBody>
      </p:sp>
      <p:sp>
        <p:nvSpPr>
          <p:cNvPr id="32771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2772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8AFBD827-F054-45EE-A042-21F777F8487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Descriptive analytics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	</a:t>
            </a:r>
            <a:r>
              <a:rPr lang="en-US" dirty="0" smtClean="0">
                <a:ea typeface="+mn-ea"/>
                <a:cs typeface="+mn-cs"/>
              </a:rPr>
              <a:t>- uses data to understand past and present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Predictive analytics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	</a:t>
            </a:r>
            <a:r>
              <a:rPr lang="en-US" dirty="0" smtClean="0">
                <a:ea typeface="+mn-ea"/>
                <a:cs typeface="+mn-cs"/>
              </a:rPr>
              <a:t>- analyzes past performance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Prescriptive analytics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	</a:t>
            </a:r>
            <a:r>
              <a:rPr lang="en-US" dirty="0" smtClean="0">
                <a:ea typeface="+mn-ea"/>
                <a:cs typeface="+mn-cs"/>
              </a:rPr>
              <a:t>- uses optimization techniques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Scope of Business Analytics</a:t>
            </a:r>
          </a:p>
        </p:txBody>
      </p:sp>
      <p:sp>
        <p:nvSpPr>
          <p:cNvPr id="34819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4820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87252445-6B2D-47DB-AD82-C0C92F061FF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1.1    Retail Markdown Decisions</a:t>
            </a: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ea typeface="+mn-ea"/>
                <a:cs typeface="+mn-cs"/>
              </a:rPr>
              <a:t>Most department stores clear seasonal inventory by reducing </a:t>
            </a:r>
            <a:r>
              <a:rPr lang="en-US" dirty="0" smtClean="0">
                <a:ea typeface="+mn-ea"/>
                <a:cs typeface="+mn-cs"/>
              </a:rPr>
              <a:t>prices.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The question is: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When to reduce the price and by how much?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>
                <a:ea typeface="+mn-ea"/>
                <a:cs typeface="+mn-cs"/>
              </a:rPr>
              <a:t>Descriptive analytics</a:t>
            </a:r>
            <a:r>
              <a:rPr lang="en-US" dirty="0" smtClean="0">
                <a:ea typeface="+mn-ea"/>
                <a:cs typeface="+mn-cs"/>
              </a:rPr>
              <a:t>: examine historical data for similar products (prices, units sold, advertising, …)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>
                <a:ea typeface="+mn-ea"/>
                <a:cs typeface="+mn-cs"/>
              </a:rPr>
              <a:t>Predictive analytics</a:t>
            </a:r>
            <a:r>
              <a:rPr lang="en-US" dirty="0" smtClean="0">
                <a:ea typeface="+mn-ea"/>
                <a:cs typeface="+mn-cs"/>
              </a:rPr>
              <a:t>: predict sales based on price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>
                <a:ea typeface="+mn-ea"/>
                <a:cs typeface="+mn-cs"/>
              </a:rPr>
              <a:t>Prescriptive analytics</a:t>
            </a:r>
            <a:r>
              <a:rPr lang="en-US" dirty="0" smtClean="0">
                <a:ea typeface="+mn-ea"/>
                <a:cs typeface="+mn-cs"/>
              </a:rPr>
              <a:t>: find the best sets of pricing and advertising to maximize sales revenue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Scope of Business Analytics</a:t>
            </a:r>
          </a:p>
        </p:txBody>
      </p:sp>
      <p:sp>
        <p:nvSpPr>
          <p:cNvPr id="35843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5844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805BF966-BD69-4F4A-902E-ECBD672D303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DATA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- collected facts and figures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DATABASE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collection of computer files containing data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INFORMATION</a:t>
            </a:r>
            <a:endParaRPr lang="en-US" dirty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</a:t>
            </a:r>
            <a:r>
              <a:rPr lang="en-US" dirty="0">
                <a:ea typeface="+mn-ea"/>
                <a:cs typeface="+mn-cs"/>
              </a:rPr>
              <a:t>comes from analyzing data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for Business Analytics</a:t>
            </a:r>
          </a:p>
        </p:txBody>
      </p:sp>
      <p:sp>
        <p:nvSpPr>
          <p:cNvPr id="37891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7892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D0729C47-7195-4C96-B124-64C34585800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Metrics</a:t>
            </a:r>
            <a:r>
              <a:rPr lang="en-US" b="1" dirty="0" smtClean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are used to quantify performance.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Measures</a:t>
            </a:r>
            <a:r>
              <a:rPr lang="en-US" dirty="0" smtClean="0">
                <a:ea typeface="+mn-ea"/>
                <a:cs typeface="+mn-cs"/>
              </a:rPr>
              <a:t> are numerical values of metrics.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Discrete</a:t>
            </a:r>
            <a:r>
              <a:rPr lang="en-US" dirty="0" smtClean="0">
                <a:ea typeface="+mn-ea"/>
                <a:cs typeface="+mn-cs"/>
              </a:rPr>
              <a:t> metrics involve counting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- on time or not on time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- number or proportion of on time deliveries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Continuous</a:t>
            </a:r>
            <a:r>
              <a:rPr lang="en-US" dirty="0" smtClean="0">
                <a:ea typeface="+mn-ea"/>
                <a:cs typeface="+mn-cs"/>
              </a:rPr>
              <a:t> metrics are measured on a continuum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delivery time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package weight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purchase price 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for Business Analytics</a:t>
            </a:r>
          </a:p>
        </p:txBody>
      </p:sp>
      <p:sp>
        <p:nvSpPr>
          <p:cNvPr id="39939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9940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AD85A74E-1878-4ED2-A45C-788A2A48171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1529</Words>
  <Application>Microsoft Office PowerPoint</Application>
  <PresentationFormat>On-screen Show (4:3)</PresentationFormat>
  <Paragraphs>286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Concourse</vt:lpstr>
      <vt:lpstr>Chapter 1: Introduction to Business Analytics</vt:lpstr>
      <vt:lpstr>PowerPoint Presentation</vt:lpstr>
      <vt:lpstr>What is Business Analytics?</vt:lpstr>
      <vt:lpstr>What is Business Analytics?</vt:lpstr>
      <vt:lpstr>What is Business Analytics?</vt:lpstr>
      <vt:lpstr>Scope of Business Analytics</vt:lpstr>
      <vt:lpstr>Scope of Business Analytics</vt:lpstr>
      <vt:lpstr>Data for Business Analytics</vt:lpstr>
      <vt:lpstr>Data for Business Analytics</vt:lpstr>
      <vt:lpstr>Data for Business Analytics</vt:lpstr>
      <vt:lpstr>Data for Business Analytics</vt:lpstr>
      <vt:lpstr>Data for Business Analytics</vt:lpstr>
      <vt:lpstr>Data for Business Analytics</vt:lpstr>
      <vt:lpstr>Data for Business Analytics</vt:lpstr>
      <vt:lpstr>Data for Business Analytics</vt:lpstr>
      <vt:lpstr>Data for Business Analytics</vt:lpstr>
      <vt:lpstr>Data for Business Analytics</vt:lpstr>
      <vt:lpstr>Decision Models</vt:lpstr>
      <vt:lpstr>PowerPoint Presentation</vt:lpstr>
      <vt:lpstr>Decision Models</vt:lpstr>
      <vt:lpstr>Decision Models</vt:lpstr>
      <vt:lpstr>Decision Models</vt:lpstr>
      <vt:lpstr>Decision Models</vt:lpstr>
      <vt:lpstr>Decision Models</vt:lpstr>
      <vt:lpstr>Decision Models</vt:lpstr>
      <vt:lpstr>Decision Models</vt:lpstr>
      <vt:lpstr>Decision Models</vt:lpstr>
      <vt:lpstr>Decision Models</vt:lpstr>
    </vt:vector>
  </TitlesOfParts>
  <Company>University of South Carolina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 to Business Analytics</dc:title>
  <dc:creator>Joan Donohue</dc:creator>
  <cp:lastModifiedBy>peggy</cp:lastModifiedBy>
  <cp:revision>85</cp:revision>
  <dcterms:created xsi:type="dcterms:W3CDTF">2011-11-27T17:51:45Z</dcterms:created>
  <dcterms:modified xsi:type="dcterms:W3CDTF">2012-08-21T20:58:32Z</dcterms:modified>
</cp:coreProperties>
</file>