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wav" ContentType="audio/wav"/>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9"/>
  </p:notesMasterIdLst>
  <p:sldIdLst>
    <p:sldId id="256" r:id="rId2"/>
    <p:sldId id="318" r:id="rId3"/>
    <p:sldId id="320" r:id="rId4"/>
    <p:sldId id="321" r:id="rId5"/>
    <p:sldId id="322" r:id="rId6"/>
    <p:sldId id="323" r:id="rId7"/>
    <p:sldId id="324" r:id="rId8"/>
    <p:sldId id="325" r:id="rId9"/>
    <p:sldId id="326" r:id="rId10"/>
    <p:sldId id="327" r:id="rId11"/>
    <p:sldId id="328" r:id="rId12"/>
    <p:sldId id="329" r:id="rId13"/>
    <p:sldId id="330" r:id="rId14"/>
    <p:sldId id="331" r:id="rId15"/>
    <p:sldId id="339" r:id="rId16"/>
    <p:sldId id="332" r:id="rId17"/>
    <p:sldId id="333" r:id="rId18"/>
    <p:sldId id="340" r:id="rId19"/>
    <p:sldId id="347" r:id="rId20"/>
    <p:sldId id="341" r:id="rId21"/>
    <p:sldId id="342" r:id="rId22"/>
    <p:sldId id="345" r:id="rId23"/>
    <p:sldId id="343" r:id="rId24"/>
    <p:sldId id="346" r:id="rId25"/>
    <p:sldId id="344" r:id="rId26"/>
    <p:sldId id="261" r:id="rId27"/>
    <p:sldId id="338"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53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EB3907-8390-489F-9682-49402C60F861}" type="datetimeFigureOut">
              <a:rPr lang="en-US" smtClean="0"/>
              <a:t>9/3/2013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55FF11-B7A0-416F-A82D-C6B1C64749A4}" type="slidenum">
              <a:rPr lang="en-US" smtClean="0"/>
              <a:t>‹#›</a:t>
            </a:fld>
            <a:endParaRPr lang="en-US"/>
          </a:p>
        </p:txBody>
      </p:sp>
    </p:spTree>
    <p:extLst>
      <p:ext uri="{BB962C8B-B14F-4D97-AF65-F5344CB8AC3E}">
        <p14:creationId xmlns:p14="http://schemas.microsoft.com/office/powerpoint/2010/main" val="38392193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11C0D5-FBAB-41FF-BB0E-92AB2FBE0AD5}" type="slidenum">
              <a:rPr lang="en-US"/>
              <a:pPr/>
              <a:t>2</a:t>
            </a:fld>
            <a:endParaRPr lang="en-US"/>
          </a:p>
        </p:txBody>
      </p:sp>
      <p:sp>
        <p:nvSpPr>
          <p:cNvPr id="28674" name="Rectangle 2"/>
          <p:cNvSpPr>
            <a:spLocks noChangeArrowheads="1" noTextEdit="1"/>
          </p:cNvSpPr>
          <p:nvPr>
            <p:ph type="sldImg"/>
          </p:nvPr>
        </p:nvSpPr>
        <p:spPr>
          <a:xfrm>
            <a:off x="1150938" y="692150"/>
            <a:ext cx="4556125" cy="3416300"/>
          </a:xfrm>
          <a:ln/>
        </p:spPr>
      </p:sp>
      <p:sp>
        <p:nvSpPr>
          <p:cNvPr id="28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F669B50-290E-4F43-B67A-A617925701B7}" type="slidenum">
              <a:rPr lang="en-US"/>
              <a:pPr/>
              <a:t>11</a:t>
            </a:fld>
            <a:endParaRPr lang="en-US"/>
          </a:p>
        </p:txBody>
      </p:sp>
      <p:sp>
        <p:nvSpPr>
          <p:cNvPr id="38914" name="Rectangle 2"/>
          <p:cNvSpPr>
            <a:spLocks noChangeArrowheads="1" noTextEdit="1"/>
          </p:cNvSpPr>
          <p:nvPr>
            <p:ph type="sldImg"/>
          </p:nvPr>
        </p:nvSpPr>
        <p:spPr>
          <a:xfrm>
            <a:off x="1150938" y="692150"/>
            <a:ext cx="4556125" cy="3416300"/>
          </a:xfrm>
          <a:ln/>
        </p:spPr>
      </p:sp>
      <p:sp>
        <p:nvSpPr>
          <p:cNvPr id="38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CF8801-8D15-4318-9C4F-983E61715EE8}" type="slidenum">
              <a:rPr lang="en-US"/>
              <a:pPr/>
              <a:t>12</a:t>
            </a:fld>
            <a:endParaRPr lang="en-US"/>
          </a:p>
        </p:txBody>
      </p:sp>
      <p:sp>
        <p:nvSpPr>
          <p:cNvPr id="39938" name="Rectangle 2"/>
          <p:cNvSpPr>
            <a:spLocks noChangeArrowheads="1" noTextEdit="1"/>
          </p:cNvSpPr>
          <p:nvPr>
            <p:ph type="sldImg"/>
          </p:nvPr>
        </p:nvSpPr>
        <p:spPr>
          <a:xfrm>
            <a:off x="1150938" y="692150"/>
            <a:ext cx="4556125" cy="3416300"/>
          </a:xfrm>
          <a:ln/>
        </p:spPr>
      </p:sp>
      <p:sp>
        <p:nvSpPr>
          <p:cNvPr id="39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72A850-92C6-433D-836F-B81F40B1F4DF}" type="slidenum">
              <a:rPr lang="en-US"/>
              <a:pPr/>
              <a:t>13</a:t>
            </a:fld>
            <a:endParaRPr lang="en-US"/>
          </a:p>
        </p:txBody>
      </p:sp>
      <p:sp>
        <p:nvSpPr>
          <p:cNvPr id="40962" name="Rectangle 2"/>
          <p:cNvSpPr>
            <a:spLocks noChangeArrowheads="1" noTextEdit="1"/>
          </p:cNvSpPr>
          <p:nvPr>
            <p:ph type="sldImg"/>
          </p:nvPr>
        </p:nvSpPr>
        <p:spPr>
          <a:xfrm>
            <a:off x="1150938" y="692150"/>
            <a:ext cx="4556125" cy="3416300"/>
          </a:xfrm>
          <a:ln/>
        </p:spPr>
      </p:sp>
      <p:sp>
        <p:nvSpPr>
          <p:cNvPr id="40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AE691D-4120-4267-BDFE-D79F64A417DD}" type="slidenum">
              <a:rPr lang="en-US"/>
              <a:pPr/>
              <a:t>14</a:t>
            </a:fld>
            <a:endParaRPr lang="en-US"/>
          </a:p>
        </p:txBody>
      </p:sp>
      <p:sp>
        <p:nvSpPr>
          <p:cNvPr id="41986" name="Rectangle 2"/>
          <p:cNvSpPr>
            <a:spLocks noChangeArrowheads="1" noTextEdit="1"/>
          </p:cNvSpPr>
          <p:nvPr>
            <p:ph type="sldImg"/>
          </p:nvPr>
        </p:nvSpPr>
        <p:spPr>
          <a:xfrm>
            <a:off x="1150938" y="692150"/>
            <a:ext cx="4556125" cy="3416300"/>
          </a:xfrm>
          <a:ln/>
        </p:spPr>
      </p:sp>
      <p:sp>
        <p:nvSpPr>
          <p:cNvPr id="41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charset="0"/>
              </a:defRPr>
            </a:lvl1pPr>
            <a:lvl2pPr marL="742950" indent="-285750" eaLnBrk="0" hangingPunct="0">
              <a:defRPr i="1">
                <a:solidFill>
                  <a:schemeClr val="tx1"/>
                </a:solidFill>
                <a:latin typeface="Arial" charset="0"/>
              </a:defRPr>
            </a:lvl2pPr>
            <a:lvl3pPr marL="1143000" indent="-228600" eaLnBrk="0" hangingPunct="0">
              <a:defRPr i="1">
                <a:solidFill>
                  <a:schemeClr val="tx1"/>
                </a:solidFill>
                <a:latin typeface="Arial" charset="0"/>
              </a:defRPr>
            </a:lvl3pPr>
            <a:lvl4pPr marL="1600200" indent="-228600" eaLnBrk="0" hangingPunct="0">
              <a:defRPr i="1">
                <a:solidFill>
                  <a:schemeClr val="tx1"/>
                </a:solidFill>
                <a:latin typeface="Arial" charset="0"/>
              </a:defRPr>
            </a:lvl4pPr>
            <a:lvl5pPr marL="2057400" indent="-228600" eaLnBrk="0" hangingPunct="0">
              <a:defRPr i="1">
                <a:solidFill>
                  <a:schemeClr val="tx1"/>
                </a:solidFill>
                <a:latin typeface="Arial" charset="0"/>
              </a:defRPr>
            </a:lvl5pPr>
            <a:lvl6pPr marL="2514600" indent="-228600" eaLnBrk="0" fontAlgn="base" hangingPunct="0">
              <a:spcBef>
                <a:spcPct val="0"/>
              </a:spcBef>
              <a:spcAft>
                <a:spcPct val="0"/>
              </a:spcAft>
              <a:defRPr i="1">
                <a:solidFill>
                  <a:schemeClr val="tx1"/>
                </a:solidFill>
                <a:latin typeface="Arial" charset="0"/>
              </a:defRPr>
            </a:lvl6pPr>
            <a:lvl7pPr marL="2971800" indent="-228600" eaLnBrk="0" fontAlgn="base" hangingPunct="0">
              <a:spcBef>
                <a:spcPct val="0"/>
              </a:spcBef>
              <a:spcAft>
                <a:spcPct val="0"/>
              </a:spcAft>
              <a:defRPr i="1">
                <a:solidFill>
                  <a:schemeClr val="tx1"/>
                </a:solidFill>
                <a:latin typeface="Arial" charset="0"/>
              </a:defRPr>
            </a:lvl7pPr>
            <a:lvl8pPr marL="3429000" indent="-228600" eaLnBrk="0" fontAlgn="base" hangingPunct="0">
              <a:spcBef>
                <a:spcPct val="0"/>
              </a:spcBef>
              <a:spcAft>
                <a:spcPct val="0"/>
              </a:spcAft>
              <a:defRPr i="1">
                <a:solidFill>
                  <a:schemeClr val="tx1"/>
                </a:solidFill>
                <a:latin typeface="Arial" charset="0"/>
              </a:defRPr>
            </a:lvl8pPr>
            <a:lvl9pPr marL="3886200" indent="-228600" eaLnBrk="0" fontAlgn="base" hangingPunct="0">
              <a:spcBef>
                <a:spcPct val="0"/>
              </a:spcBef>
              <a:spcAft>
                <a:spcPct val="0"/>
              </a:spcAft>
              <a:defRPr i="1">
                <a:solidFill>
                  <a:schemeClr val="tx1"/>
                </a:solidFill>
                <a:latin typeface="Arial" charset="0"/>
              </a:defRPr>
            </a:lvl9pPr>
          </a:lstStyle>
          <a:p>
            <a:pPr eaLnBrk="1" hangingPunct="1"/>
            <a:r>
              <a:rPr lang="en-US" i="0" smtClean="0"/>
              <a:t>© The KTP Company, 2005</a:t>
            </a:r>
          </a:p>
          <a:p>
            <a:pPr eaLnBrk="1" hangingPunct="1"/>
            <a:endParaRPr kumimoji="0" lang="en-US" sz="1200" i="0" smtClean="0">
              <a:latin typeface="Times New Roman" pitchFamily="18" charset="0"/>
            </a:endParaRPr>
          </a:p>
        </p:txBody>
      </p:sp>
      <p:sp>
        <p:nvSpPr>
          <p:cNvPr id="1699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charset="0"/>
              </a:defRPr>
            </a:lvl1pPr>
            <a:lvl2pPr marL="742950" indent="-285750" eaLnBrk="0" hangingPunct="0">
              <a:defRPr i="1">
                <a:solidFill>
                  <a:schemeClr val="tx1"/>
                </a:solidFill>
                <a:latin typeface="Arial" charset="0"/>
              </a:defRPr>
            </a:lvl2pPr>
            <a:lvl3pPr marL="1143000" indent="-228600" eaLnBrk="0" hangingPunct="0">
              <a:defRPr i="1">
                <a:solidFill>
                  <a:schemeClr val="tx1"/>
                </a:solidFill>
                <a:latin typeface="Arial" charset="0"/>
              </a:defRPr>
            </a:lvl3pPr>
            <a:lvl4pPr marL="1600200" indent="-228600" eaLnBrk="0" hangingPunct="0">
              <a:defRPr i="1">
                <a:solidFill>
                  <a:schemeClr val="tx1"/>
                </a:solidFill>
                <a:latin typeface="Arial" charset="0"/>
              </a:defRPr>
            </a:lvl4pPr>
            <a:lvl5pPr marL="2057400" indent="-228600" eaLnBrk="0" hangingPunct="0">
              <a:defRPr i="1">
                <a:solidFill>
                  <a:schemeClr val="tx1"/>
                </a:solidFill>
                <a:latin typeface="Arial" charset="0"/>
              </a:defRPr>
            </a:lvl5pPr>
            <a:lvl6pPr marL="2514600" indent="-228600" eaLnBrk="0" fontAlgn="base" hangingPunct="0">
              <a:spcBef>
                <a:spcPct val="0"/>
              </a:spcBef>
              <a:spcAft>
                <a:spcPct val="0"/>
              </a:spcAft>
              <a:defRPr i="1">
                <a:solidFill>
                  <a:schemeClr val="tx1"/>
                </a:solidFill>
                <a:latin typeface="Arial" charset="0"/>
              </a:defRPr>
            </a:lvl6pPr>
            <a:lvl7pPr marL="2971800" indent="-228600" eaLnBrk="0" fontAlgn="base" hangingPunct="0">
              <a:spcBef>
                <a:spcPct val="0"/>
              </a:spcBef>
              <a:spcAft>
                <a:spcPct val="0"/>
              </a:spcAft>
              <a:defRPr i="1">
                <a:solidFill>
                  <a:schemeClr val="tx1"/>
                </a:solidFill>
                <a:latin typeface="Arial" charset="0"/>
              </a:defRPr>
            </a:lvl7pPr>
            <a:lvl8pPr marL="3429000" indent="-228600" eaLnBrk="0" fontAlgn="base" hangingPunct="0">
              <a:spcBef>
                <a:spcPct val="0"/>
              </a:spcBef>
              <a:spcAft>
                <a:spcPct val="0"/>
              </a:spcAft>
              <a:defRPr i="1">
                <a:solidFill>
                  <a:schemeClr val="tx1"/>
                </a:solidFill>
                <a:latin typeface="Arial" charset="0"/>
              </a:defRPr>
            </a:lvl8pPr>
            <a:lvl9pPr marL="3886200" indent="-228600" eaLnBrk="0" fontAlgn="base" hangingPunct="0">
              <a:spcBef>
                <a:spcPct val="0"/>
              </a:spcBef>
              <a:spcAft>
                <a:spcPct val="0"/>
              </a:spcAft>
              <a:defRPr i="1">
                <a:solidFill>
                  <a:schemeClr val="tx1"/>
                </a:solidFill>
                <a:latin typeface="Arial" charset="0"/>
              </a:defRPr>
            </a:lvl9pPr>
          </a:lstStyle>
          <a:p>
            <a:pPr eaLnBrk="1" hangingPunct="1"/>
            <a:fld id="{6BAE96E5-498F-4ABF-BAB6-AD5D0C813BE0}" type="slidenum">
              <a:rPr lang="en-US" i="0" smtClean="0">
                <a:latin typeface="Times New Roman" pitchFamily="18" charset="0"/>
              </a:rPr>
              <a:pPr eaLnBrk="1" hangingPunct="1"/>
              <a:t>15</a:t>
            </a:fld>
            <a:endParaRPr lang="en-US" i="0" smtClean="0">
              <a:latin typeface="Times New Roman" pitchFamily="18" charset="0"/>
            </a:endParaRPr>
          </a:p>
        </p:txBody>
      </p:sp>
      <p:sp>
        <p:nvSpPr>
          <p:cNvPr id="169988" name="Rectangle 2"/>
          <p:cNvSpPr>
            <a:spLocks noGrp="1" noRot="1" noChangeAspect="1" noChangeArrowheads="1" noTextEdit="1"/>
          </p:cNvSpPr>
          <p:nvPr>
            <p:ph type="sldImg"/>
          </p:nvPr>
        </p:nvSpPr>
        <p:spPr>
          <a:ln/>
        </p:spPr>
      </p:sp>
      <p:sp>
        <p:nvSpPr>
          <p:cNvPr id="169989" name="Rectangle 3"/>
          <p:cNvSpPr>
            <a:spLocks noGrp="1" noChangeArrowheads="1"/>
          </p:cNvSpPr>
          <p:nvPr>
            <p:ph type="body" idx="1"/>
          </p:nvPr>
        </p:nvSpPr>
        <p:spPr bwMode="auto">
          <a:xfrm>
            <a:off x="685800" y="4344025"/>
            <a:ext cx="5486400" cy="41144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85FF86-1372-45B2-B475-C5A34C5C9AAF}" type="slidenum">
              <a:rPr lang="en-US"/>
              <a:pPr/>
              <a:t>16</a:t>
            </a:fld>
            <a:endParaRPr lang="en-US"/>
          </a:p>
        </p:txBody>
      </p:sp>
      <p:sp>
        <p:nvSpPr>
          <p:cNvPr id="43010" name="Rectangle 2"/>
          <p:cNvSpPr>
            <a:spLocks noChangeArrowheads="1" noTextEdit="1"/>
          </p:cNvSpPr>
          <p:nvPr>
            <p:ph type="sldImg"/>
          </p:nvPr>
        </p:nvSpPr>
        <p:spPr>
          <a:xfrm>
            <a:off x="1150938" y="692150"/>
            <a:ext cx="4556125" cy="3416300"/>
          </a:xfrm>
          <a:ln/>
        </p:spPr>
      </p:sp>
      <p:sp>
        <p:nvSpPr>
          <p:cNvPr id="43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950F10-F21D-4F83-9646-8460DA76FEC0}" type="slidenum">
              <a:rPr lang="en-US"/>
              <a:pPr/>
              <a:t>17</a:t>
            </a:fld>
            <a:endParaRPr lang="en-US"/>
          </a:p>
        </p:txBody>
      </p:sp>
      <p:sp>
        <p:nvSpPr>
          <p:cNvPr id="68610" name="Rectangle 2"/>
          <p:cNvSpPr>
            <a:spLocks noChangeArrowheads="1" noTextEdit="1"/>
          </p:cNvSpPr>
          <p:nvPr>
            <p:ph type="sldImg"/>
          </p:nvPr>
        </p:nvSpPr>
        <p:spPr>
          <a:xfrm>
            <a:off x="1150938" y="692150"/>
            <a:ext cx="4556125" cy="3416300"/>
          </a:xfrm>
          <a:ln/>
        </p:spPr>
      </p:sp>
      <p:sp>
        <p:nvSpPr>
          <p:cNvPr id="686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70DDF1-CA40-49AA-A86A-00A46F5C97B9}" type="slidenum">
              <a:rPr lang="en-US"/>
              <a:pPr/>
              <a:t>22</a:t>
            </a:fld>
            <a:endParaRPr lang="en-US"/>
          </a:p>
        </p:txBody>
      </p:sp>
      <p:sp>
        <p:nvSpPr>
          <p:cNvPr id="71682" name="Rectangle 2"/>
          <p:cNvSpPr>
            <a:spLocks noChangeArrowheads="1" noTextEdit="1"/>
          </p:cNvSpPr>
          <p:nvPr>
            <p:ph type="sldImg"/>
          </p:nvPr>
        </p:nvSpPr>
        <p:spPr>
          <a:xfrm>
            <a:off x="1150938" y="692150"/>
            <a:ext cx="4556125" cy="3416300"/>
          </a:xfrm>
          <a:ln/>
        </p:spPr>
      </p:sp>
      <p:sp>
        <p:nvSpPr>
          <p:cNvPr id="716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82B3D4-FA01-4F52-8F34-57D5416C9F24}" type="slidenum">
              <a:rPr lang="en-US"/>
              <a:pPr/>
              <a:t>24</a:t>
            </a:fld>
            <a:endParaRPr lang="en-US"/>
          </a:p>
        </p:txBody>
      </p:sp>
      <p:sp>
        <p:nvSpPr>
          <p:cNvPr id="72706" name="Rectangle 2"/>
          <p:cNvSpPr>
            <a:spLocks noChangeArrowheads="1" noTextEdit="1"/>
          </p:cNvSpPr>
          <p:nvPr>
            <p:ph type="sldImg"/>
          </p:nvPr>
        </p:nvSpPr>
        <p:spPr>
          <a:xfrm>
            <a:off x="1150938" y="692150"/>
            <a:ext cx="4556125" cy="3416300"/>
          </a:xfrm>
          <a:ln/>
        </p:spPr>
      </p:sp>
      <p:sp>
        <p:nvSpPr>
          <p:cNvPr id="727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charset="0"/>
              </a:defRPr>
            </a:lvl1pPr>
            <a:lvl2pPr marL="742950" indent="-285750" eaLnBrk="0" hangingPunct="0">
              <a:defRPr i="1">
                <a:solidFill>
                  <a:schemeClr val="tx1"/>
                </a:solidFill>
                <a:latin typeface="Arial" charset="0"/>
              </a:defRPr>
            </a:lvl2pPr>
            <a:lvl3pPr marL="1143000" indent="-228600" eaLnBrk="0" hangingPunct="0">
              <a:defRPr i="1">
                <a:solidFill>
                  <a:schemeClr val="tx1"/>
                </a:solidFill>
                <a:latin typeface="Arial" charset="0"/>
              </a:defRPr>
            </a:lvl3pPr>
            <a:lvl4pPr marL="1600200" indent="-228600" eaLnBrk="0" hangingPunct="0">
              <a:defRPr i="1">
                <a:solidFill>
                  <a:schemeClr val="tx1"/>
                </a:solidFill>
                <a:latin typeface="Arial" charset="0"/>
              </a:defRPr>
            </a:lvl4pPr>
            <a:lvl5pPr marL="2057400" indent="-228600" eaLnBrk="0" hangingPunct="0">
              <a:defRPr i="1">
                <a:solidFill>
                  <a:schemeClr val="tx1"/>
                </a:solidFill>
                <a:latin typeface="Arial" charset="0"/>
              </a:defRPr>
            </a:lvl5pPr>
            <a:lvl6pPr marL="2514600" indent="-228600" eaLnBrk="0" fontAlgn="base" hangingPunct="0">
              <a:spcBef>
                <a:spcPct val="0"/>
              </a:spcBef>
              <a:spcAft>
                <a:spcPct val="0"/>
              </a:spcAft>
              <a:defRPr i="1">
                <a:solidFill>
                  <a:schemeClr val="tx1"/>
                </a:solidFill>
                <a:latin typeface="Arial" charset="0"/>
              </a:defRPr>
            </a:lvl6pPr>
            <a:lvl7pPr marL="2971800" indent="-228600" eaLnBrk="0" fontAlgn="base" hangingPunct="0">
              <a:spcBef>
                <a:spcPct val="0"/>
              </a:spcBef>
              <a:spcAft>
                <a:spcPct val="0"/>
              </a:spcAft>
              <a:defRPr i="1">
                <a:solidFill>
                  <a:schemeClr val="tx1"/>
                </a:solidFill>
                <a:latin typeface="Arial" charset="0"/>
              </a:defRPr>
            </a:lvl7pPr>
            <a:lvl8pPr marL="3429000" indent="-228600" eaLnBrk="0" fontAlgn="base" hangingPunct="0">
              <a:spcBef>
                <a:spcPct val="0"/>
              </a:spcBef>
              <a:spcAft>
                <a:spcPct val="0"/>
              </a:spcAft>
              <a:defRPr i="1">
                <a:solidFill>
                  <a:schemeClr val="tx1"/>
                </a:solidFill>
                <a:latin typeface="Arial" charset="0"/>
              </a:defRPr>
            </a:lvl8pPr>
            <a:lvl9pPr marL="3886200" indent="-228600" eaLnBrk="0" fontAlgn="base" hangingPunct="0">
              <a:spcBef>
                <a:spcPct val="0"/>
              </a:spcBef>
              <a:spcAft>
                <a:spcPct val="0"/>
              </a:spcAft>
              <a:defRPr i="1">
                <a:solidFill>
                  <a:schemeClr val="tx1"/>
                </a:solidFill>
                <a:latin typeface="Arial" charset="0"/>
              </a:defRPr>
            </a:lvl9pPr>
          </a:lstStyle>
          <a:p>
            <a:pPr eaLnBrk="1" hangingPunct="1"/>
            <a:fld id="{D24CC823-4980-4811-B4BB-34DF6BE1FE4C}" type="slidenum">
              <a:rPr lang="en-US" i="0" smtClean="0">
                <a:latin typeface="Times New Roman" pitchFamily="18" charset="0"/>
              </a:rPr>
              <a:pPr eaLnBrk="1" hangingPunct="1"/>
              <a:t>25</a:t>
            </a:fld>
            <a:endParaRPr lang="en-US" i="0" smtClean="0">
              <a:latin typeface="Times New Roman" pitchFamily="18" charset="0"/>
            </a:endParaRPr>
          </a:p>
        </p:txBody>
      </p:sp>
      <p:sp>
        <p:nvSpPr>
          <p:cNvPr id="174083" name="Rectangle 2"/>
          <p:cNvSpPr>
            <a:spLocks noGrp="1" noRot="1" noChangeAspect="1" noChangeArrowheads="1" noTextEdit="1"/>
          </p:cNvSpPr>
          <p:nvPr>
            <p:ph type="sldImg"/>
          </p:nvPr>
        </p:nvSpPr>
        <p:spPr>
          <a:ln/>
        </p:spPr>
      </p:sp>
      <p:sp>
        <p:nvSpPr>
          <p:cNvPr id="174084" name="Rectangle 3"/>
          <p:cNvSpPr>
            <a:spLocks noGrp="1" noChangeArrowheads="1"/>
          </p:cNvSpPr>
          <p:nvPr>
            <p:ph type="body" idx="1"/>
          </p:nvPr>
        </p:nvSpPr>
        <p:spPr bwMode="auto">
          <a:xfrm>
            <a:off x="685800" y="4344025"/>
            <a:ext cx="5486400" cy="41144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41AED4-9F70-4AEC-B1FF-C989BA883617}" type="slidenum">
              <a:rPr lang="en-US"/>
              <a:pPr/>
              <a:t>3</a:t>
            </a:fld>
            <a:endParaRPr lang="en-US"/>
          </a:p>
        </p:txBody>
      </p:sp>
      <p:sp>
        <p:nvSpPr>
          <p:cNvPr id="58370" name="Rectangle 2"/>
          <p:cNvSpPr>
            <a:spLocks noChangeArrowheads="1" noTextEdit="1"/>
          </p:cNvSpPr>
          <p:nvPr>
            <p:ph type="sldImg"/>
          </p:nvPr>
        </p:nvSpPr>
        <p:spPr>
          <a:xfrm>
            <a:off x="1150938" y="692150"/>
            <a:ext cx="4556125" cy="3416300"/>
          </a:xfrm>
          <a:ln/>
        </p:spPr>
      </p:sp>
      <p:sp>
        <p:nvSpPr>
          <p:cNvPr id="583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charset="0"/>
              </a:defRPr>
            </a:lvl1pPr>
            <a:lvl2pPr marL="742950" indent="-285750" eaLnBrk="0" hangingPunct="0">
              <a:defRPr i="1">
                <a:solidFill>
                  <a:schemeClr val="tx1"/>
                </a:solidFill>
                <a:latin typeface="Arial" charset="0"/>
              </a:defRPr>
            </a:lvl2pPr>
            <a:lvl3pPr marL="1143000" indent="-228600" eaLnBrk="0" hangingPunct="0">
              <a:defRPr i="1">
                <a:solidFill>
                  <a:schemeClr val="tx1"/>
                </a:solidFill>
                <a:latin typeface="Arial" charset="0"/>
              </a:defRPr>
            </a:lvl3pPr>
            <a:lvl4pPr marL="1600200" indent="-228600" eaLnBrk="0" hangingPunct="0">
              <a:defRPr i="1">
                <a:solidFill>
                  <a:schemeClr val="tx1"/>
                </a:solidFill>
                <a:latin typeface="Arial" charset="0"/>
              </a:defRPr>
            </a:lvl4pPr>
            <a:lvl5pPr marL="2057400" indent="-228600" eaLnBrk="0" hangingPunct="0">
              <a:defRPr i="1">
                <a:solidFill>
                  <a:schemeClr val="tx1"/>
                </a:solidFill>
                <a:latin typeface="Arial" charset="0"/>
              </a:defRPr>
            </a:lvl5pPr>
            <a:lvl6pPr marL="2514600" indent="-228600" eaLnBrk="0" fontAlgn="base" hangingPunct="0">
              <a:spcBef>
                <a:spcPct val="0"/>
              </a:spcBef>
              <a:spcAft>
                <a:spcPct val="0"/>
              </a:spcAft>
              <a:defRPr i="1">
                <a:solidFill>
                  <a:schemeClr val="tx1"/>
                </a:solidFill>
                <a:latin typeface="Arial" charset="0"/>
              </a:defRPr>
            </a:lvl6pPr>
            <a:lvl7pPr marL="2971800" indent="-228600" eaLnBrk="0" fontAlgn="base" hangingPunct="0">
              <a:spcBef>
                <a:spcPct val="0"/>
              </a:spcBef>
              <a:spcAft>
                <a:spcPct val="0"/>
              </a:spcAft>
              <a:defRPr i="1">
                <a:solidFill>
                  <a:schemeClr val="tx1"/>
                </a:solidFill>
                <a:latin typeface="Arial" charset="0"/>
              </a:defRPr>
            </a:lvl7pPr>
            <a:lvl8pPr marL="3429000" indent="-228600" eaLnBrk="0" fontAlgn="base" hangingPunct="0">
              <a:spcBef>
                <a:spcPct val="0"/>
              </a:spcBef>
              <a:spcAft>
                <a:spcPct val="0"/>
              </a:spcAft>
              <a:defRPr i="1">
                <a:solidFill>
                  <a:schemeClr val="tx1"/>
                </a:solidFill>
                <a:latin typeface="Arial" charset="0"/>
              </a:defRPr>
            </a:lvl8pPr>
            <a:lvl9pPr marL="3886200" indent="-228600" eaLnBrk="0" fontAlgn="base" hangingPunct="0">
              <a:spcBef>
                <a:spcPct val="0"/>
              </a:spcBef>
              <a:spcAft>
                <a:spcPct val="0"/>
              </a:spcAft>
              <a:defRPr i="1">
                <a:solidFill>
                  <a:schemeClr val="tx1"/>
                </a:solidFill>
                <a:latin typeface="Arial" charset="0"/>
              </a:defRPr>
            </a:lvl9pPr>
          </a:lstStyle>
          <a:p>
            <a:pPr eaLnBrk="1" hangingPunct="1"/>
            <a:fld id="{D24CC823-4980-4811-B4BB-34DF6BE1FE4C}" type="slidenum">
              <a:rPr lang="en-US" i="0" smtClean="0">
                <a:latin typeface="Times New Roman" pitchFamily="18" charset="0"/>
              </a:rPr>
              <a:pPr eaLnBrk="1" hangingPunct="1"/>
              <a:t>26</a:t>
            </a:fld>
            <a:endParaRPr lang="en-US" i="0" smtClean="0">
              <a:latin typeface="Times New Roman" pitchFamily="18" charset="0"/>
            </a:endParaRPr>
          </a:p>
        </p:txBody>
      </p:sp>
      <p:sp>
        <p:nvSpPr>
          <p:cNvPr id="174083" name="Rectangle 2"/>
          <p:cNvSpPr>
            <a:spLocks noGrp="1" noRot="1" noChangeAspect="1" noChangeArrowheads="1" noTextEdit="1"/>
          </p:cNvSpPr>
          <p:nvPr>
            <p:ph type="sldImg"/>
          </p:nvPr>
        </p:nvSpPr>
        <p:spPr>
          <a:ln/>
        </p:spPr>
      </p:sp>
      <p:sp>
        <p:nvSpPr>
          <p:cNvPr id="174084" name="Rectangle 3"/>
          <p:cNvSpPr>
            <a:spLocks noGrp="1" noChangeArrowheads="1"/>
          </p:cNvSpPr>
          <p:nvPr>
            <p:ph type="body" idx="1"/>
          </p:nvPr>
        </p:nvSpPr>
        <p:spPr bwMode="auto">
          <a:xfrm>
            <a:off x="685800" y="4344025"/>
            <a:ext cx="5486400" cy="411448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34F39F-A6A9-4B2D-A791-FEFF16309650}" type="slidenum">
              <a:rPr lang="en-US"/>
              <a:pPr/>
              <a:t>27</a:t>
            </a:fld>
            <a:endParaRPr lang="en-US"/>
          </a:p>
        </p:txBody>
      </p:sp>
      <p:sp>
        <p:nvSpPr>
          <p:cNvPr id="44034" name="Rectangle 2"/>
          <p:cNvSpPr>
            <a:spLocks noChangeArrowheads="1" noTextEdit="1"/>
          </p:cNvSpPr>
          <p:nvPr>
            <p:ph type="sldImg"/>
          </p:nvPr>
        </p:nvSpPr>
        <p:spPr>
          <a:xfrm>
            <a:off x="1150938" y="692150"/>
            <a:ext cx="4556125" cy="3416300"/>
          </a:xfrm>
          <a:ln/>
        </p:spPr>
      </p:sp>
      <p:sp>
        <p:nvSpPr>
          <p:cNvPr id="44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49412B-1791-4077-BDC0-F054728A3C17}" type="slidenum">
              <a:rPr lang="en-US"/>
              <a:pPr/>
              <a:t>4</a:t>
            </a:fld>
            <a:endParaRPr lang="en-US"/>
          </a:p>
        </p:txBody>
      </p:sp>
      <p:sp>
        <p:nvSpPr>
          <p:cNvPr id="59394" name="Rectangle 2"/>
          <p:cNvSpPr>
            <a:spLocks noChangeArrowheads="1" noTextEdit="1"/>
          </p:cNvSpPr>
          <p:nvPr>
            <p:ph type="sldImg"/>
          </p:nvPr>
        </p:nvSpPr>
        <p:spPr>
          <a:xfrm>
            <a:off x="1150938" y="692150"/>
            <a:ext cx="4556125" cy="3416300"/>
          </a:xfrm>
          <a:ln/>
        </p:spPr>
      </p:sp>
      <p:sp>
        <p:nvSpPr>
          <p:cNvPr id="59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06EB35-EE13-4E2C-9188-EBACB0886ED3}" type="slidenum">
              <a:rPr lang="en-US"/>
              <a:pPr/>
              <a:t>5</a:t>
            </a:fld>
            <a:endParaRPr lang="en-US"/>
          </a:p>
        </p:txBody>
      </p:sp>
      <p:sp>
        <p:nvSpPr>
          <p:cNvPr id="60418" name="Rectangle 2"/>
          <p:cNvSpPr>
            <a:spLocks noChangeArrowheads="1" noTextEdit="1"/>
          </p:cNvSpPr>
          <p:nvPr>
            <p:ph type="sldImg"/>
          </p:nvPr>
        </p:nvSpPr>
        <p:spPr>
          <a:xfrm>
            <a:off x="1150938" y="692150"/>
            <a:ext cx="4556125" cy="3416300"/>
          </a:xfrm>
          <a:ln/>
        </p:spPr>
      </p:sp>
      <p:sp>
        <p:nvSpPr>
          <p:cNvPr id="60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0C961D-D960-4D60-985A-71B9AC6D3A94}" type="slidenum">
              <a:rPr lang="en-US"/>
              <a:pPr/>
              <a:t>6</a:t>
            </a:fld>
            <a:endParaRPr lang="en-US"/>
          </a:p>
        </p:txBody>
      </p:sp>
      <p:sp>
        <p:nvSpPr>
          <p:cNvPr id="61442" name="Rectangle 2"/>
          <p:cNvSpPr>
            <a:spLocks noChangeArrowheads="1" noTextEdit="1"/>
          </p:cNvSpPr>
          <p:nvPr>
            <p:ph type="sldImg"/>
          </p:nvPr>
        </p:nvSpPr>
        <p:spPr>
          <a:xfrm>
            <a:off x="1150938" y="692150"/>
            <a:ext cx="4556125" cy="3416300"/>
          </a:xfrm>
          <a:ln/>
        </p:spPr>
      </p:sp>
      <p:sp>
        <p:nvSpPr>
          <p:cNvPr id="61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7F0FD8B-A8D9-4596-A9DE-AEDB110DF0B5}" type="slidenum">
              <a:rPr lang="en-US"/>
              <a:pPr/>
              <a:t>7</a:t>
            </a:fld>
            <a:endParaRPr lang="en-US"/>
          </a:p>
        </p:txBody>
      </p:sp>
      <p:sp>
        <p:nvSpPr>
          <p:cNvPr id="29698" name="Rectangle 2"/>
          <p:cNvSpPr>
            <a:spLocks noChangeArrowheads="1" noTextEdit="1"/>
          </p:cNvSpPr>
          <p:nvPr>
            <p:ph type="sldImg"/>
          </p:nvPr>
        </p:nvSpPr>
        <p:spPr>
          <a:xfrm>
            <a:off x="1150938" y="692150"/>
            <a:ext cx="4556125" cy="3416300"/>
          </a:xfrm>
          <a:ln/>
        </p:spPr>
      </p:sp>
      <p:sp>
        <p:nvSpPr>
          <p:cNvPr id="29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AF5CA1-FE1A-4C41-B441-9F565CBEAE3E}" type="slidenum">
              <a:rPr lang="en-US"/>
              <a:pPr/>
              <a:t>8</a:t>
            </a:fld>
            <a:endParaRPr lang="en-US"/>
          </a:p>
        </p:txBody>
      </p:sp>
      <p:sp>
        <p:nvSpPr>
          <p:cNvPr id="35842" name="Rectangle 2"/>
          <p:cNvSpPr>
            <a:spLocks noChangeArrowheads="1" noTextEdit="1"/>
          </p:cNvSpPr>
          <p:nvPr>
            <p:ph type="sldImg"/>
          </p:nvPr>
        </p:nvSpPr>
        <p:spPr>
          <a:xfrm>
            <a:off x="1150938" y="692150"/>
            <a:ext cx="4556125" cy="3416300"/>
          </a:xfrm>
          <a:ln/>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0EA568-8814-4321-AA9E-5D2F0B4B49D3}" type="slidenum">
              <a:rPr lang="en-US"/>
              <a:pPr/>
              <a:t>9</a:t>
            </a:fld>
            <a:endParaRPr lang="en-US"/>
          </a:p>
        </p:txBody>
      </p:sp>
      <p:sp>
        <p:nvSpPr>
          <p:cNvPr id="36866" name="Rectangle 2"/>
          <p:cNvSpPr>
            <a:spLocks noChangeArrowheads="1" noTextEdit="1"/>
          </p:cNvSpPr>
          <p:nvPr>
            <p:ph type="sldImg"/>
          </p:nvPr>
        </p:nvSpPr>
        <p:spPr>
          <a:xfrm>
            <a:off x="1150938" y="692150"/>
            <a:ext cx="4556125" cy="3416300"/>
          </a:xfrm>
          <a:ln/>
        </p:spPr>
      </p:sp>
      <p:sp>
        <p:nvSpPr>
          <p:cNvPr id="36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2A1448-F2F7-406E-8501-188818B33327}" type="slidenum">
              <a:rPr lang="en-US"/>
              <a:pPr/>
              <a:t>10</a:t>
            </a:fld>
            <a:endParaRPr lang="en-US"/>
          </a:p>
        </p:txBody>
      </p:sp>
      <p:sp>
        <p:nvSpPr>
          <p:cNvPr id="37890" name="Rectangle 2"/>
          <p:cNvSpPr>
            <a:spLocks noChangeArrowheads="1" noTextEdit="1"/>
          </p:cNvSpPr>
          <p:nvPr>
            <p:ph type="sldImg"/>
          </p:nvPr>
        </p:nvSpPr>
        <p:spPr>
          <a:xfrm>
            <a:off x="1150938" y="692150"/>
            <a:ext cx="4556125" cy="3416300"/>
          </a:xfrm>
          <a:ln/>
        </p:spPr>
      </p:sp>
      <p:sp>
        <p:nvSpPr>
          <p:cNvPr id="3789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9/3/2013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1502423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9/3/2013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880633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9/3/2013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2438160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9/3/2013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320651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9/3/2013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3520972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9/3/2013</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1890836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9/3/2013</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932194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9/3/2013</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2640831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9/3/2013</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642935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9/3/2013</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12610097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9/3/2013</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232534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eaLnBrk="1" latinLnBrk="0" hangingPunct="1"/>
            <a:fld id="{C699CB88-5E1A-4FAC-892A-60949ACB1F6F}" type="datetimeFigureOut">
              <a:rPr lang="en-US" smtClean="0"/>
              <a:pPr eaLnBrk="1" latinLnBrk="0" hangingPunct="1"/>
              <a:t>9/3/2013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0"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260440268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image" Target="../media/image3.wmf"/><Relationship Id="rId3" Type="http://schemas.openxmlformats.org/officeDocument/2006/relationships/notesSlide" Target="../notesSlides/notesSlide21.xml"/><Relationship Id="rId7"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1.bin"/><Relationship Id="rId4" Type="http://schemas.openxmlformats.org/officeDocument/2006/relationships/audio" Target="../media/audio1.wav"/></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762000"/>
            <a:ext cx="6400800" cy="1752600"/>
          </a:xfrm>
        </p:spPr>
        <p:txBody>
          <a:bodyPr>
            <a:normAutofit/>
          </a:bodyPr>
          <a:lstStyle/>
          <a:p>
            <a:r>
              <a:rPr lang="en-US" sz="4400" dirty="0">
                <a:solidFill>
                  <a:schemeClr val="tx1"/>
                </a:solidFill>
              </a:rPr>
              <a:t>Introduction to Modeling </a:t>
            </a:r>
            <a:br>
              <a:rPr lang="en-US" sz="4400" dirty="0">
                <a:solidFill>
                  <a:schemeClr val="tx1"/>
                </a:solidFill>
              </a:rPr>
            </a:br>
            <a:r>
              <a:rPr lang="en-US" sz="4400" dirty="0">
                <a:solidFill>
                  <a:schemeClr val="tx1"/>
                </a:solidFill>
              </a:rPr>
              <a:t>&amp; Problem Solving</a:t>
            </a:r>
            <a:endParaRPr lang="en-US" sz="4400" dirty="0"/>
          </a:p>
        </p:txBody>
      </p:sp>
      <p:sp>
        <p:nvSpPr>
          <p:cNvPr id="4" name="Title 3"/>
          <p:cNvSpPr>
            <a:spLocks noGrp="1"/>
          </p:cNvSpPr>
          <p:nvPr>
            <p:ph type="ctrTitle"/>
          </p:nvPr>
        </p:nvSpPr>
        <p:spPr/>
        <p:txBody>
          <a:bodyPr/>
          <a:lstStyle/>
          <a:p>
            <a:endParaRPr lang="en-US"/>
          </a:p>
        </p:txBody>
      </p:sp>
    </p:spTree>
    <p:extLst>
      <p:ext uri="{BB962C8B-B14F-4D97-AF65-F5344CB8AC3E}">
        <p14:creationId xmlns:p14="http://schemas.microsoft.com/office/powerpoint/2010/main" val="22180940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376238"/>
            <a:ext cx="7772400" cy="561975"/>
          </a:xfrm>
          <a:noFill/>
          <a:ln/>
        </p:spPr>
        <p:txBody>
          <a:bodyPr lIns="92075" tIns="46038" rIns="92075" bIns="46038">
            <a:normAutofit fontScale="90000"/>
          </a:bodyPr>
          <a:lstStyle/>
          <a:p>
            <a:r>
              <a:rPr lang="en-US" sz="3600" i="1">
                <a:solidFill>
                  <a:schemeClr val="hlink"/>
                </a:solidFill>
              </a:rPr>
              <a:t>Benefits of Modeling</a:t>
            </a:r>
          </a:p>
        </p:txBody>
      </p:sp>
      <p:sp>
        <p:nvSpPr>
          <p:cNvPr id="16387" name="Rectangle 3"/>
          <p:cNvSpPr>
            <a:spLocks noGrp="1" noChangeArrowheads="1"/>
          </p:cNvSpPr>
          <p:nvPr>
            <p:ph type="body" idx="1"/>
          </p:nvPr>
        </p:nvSpPr>
        <p:spPr>
          <a:xfrm>
            <a:off x="457200" y="952500"/>
            <a:ext cx="7772400" cy="5372100"/>
          </a:xfrm>
          <a:noFill/>
          <a:ln/>
        </p:spPr>
        <p:txBody>
          <a:bodyPr lIns="92075" tIns="46038" rIns="92075" bIns="46038"/>
          <a:lstStyle/>
          <a:p>
            <a:pPr marL="466725" indent="-466725"/>
            <a:r>
              <a:rPr lang="en-US" u="sng"/>
              <a:t>Economy</a:t>
            </a:r>
            <a:r>
              <a:rPr lang="en-US"/>
              <a:t> - It is often less costly to analyze decision problems using models.</a:t>
            </a:r>
          </a:p>
          <a:p>
            <a:pPr marL="466725" indent="-466725"/>
            <a:r>
              <a:rPr lang="en-US" u="sng"/>
              <a:t>Timeliness</a:t>
            </a:r>
            <a:r>
              <a:rPr lang="en-US"/>
              <a:t> - Models often deliver needed information more quickly than their real-world counterparts.</a:t>
            </a:r>
          </a:p>
          <a:p>
            <a:pPr marL="466725" indent="-466725"/>
            <a:r>
              <a:rPr lang="en-US" u="sng"/>
              <a:t>Feasibility</a:t>
            </a:r>
            <a:r>
              <a:rPr lang="en-US"/>
              <a:t> - Models can be used to do things that would be impossible.</a:t>
            </a:r>
          </a:p>
          <a:p>
            <a:pPr marL="466725" indent="-466725"/>
            <a:r>
              <a:rPr lang="en-US"/>
              <a:t>Models give us </a:t>
            </a:r>
            <a:r>
              <a:rPr lang="en-US" u="sng"/>
              <a:t>insight</a:t>
            </a:r>
            <a:r>
              <a:rPr lang="en-US"/>
              <a:t> &amp; </a:t>
            </a:r>
            <a:r>
              <a:rPr lang="en-US" u="sng"/>
              <a:t>understanding</a:t>
            </a:r>
            <a:r>
              <a:rPr lang="en-US"/>
              <a:t> that improves decision making.</a:t>
            </a:r>
          </a:p>
        </p:txBody>
      </p:sp>
    </p:spTree>
    <p:extLst>
      <p:ext uri="{BB962C8B-B14F-4D97-AF65-F5344CB8AC3E}">
        <p14:creationId xmlns:p14="http://schemas.microsoft.com/office/powerpoint/2010/main" val="37658556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6387">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16387">
                                            <p:txEl>
                                              <p:pRg st="0" end="0"/>
                                            </p:txEl>
                                          </p:spTgt>
                                        </p:tgtEl>
                                        <p:attrNameLst>
                                          <p:attrName>ppt_c</p:attrName>
                                        </p:attrNameLst>
                                      </p:cBhvr>
                                      <p:to>
                                        <a:srgbClr val="C0C0C0"/>
                                      </p:to>
                                    </p:animClr>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6387">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16387">
                                            <p:txEl>
                                              <p:pRg st="1" end="1"/>
                                            </p:txEl>
                                          </p:spTgt>
                                        </p:tgtEl>
                                        <p:attrNameLst>
                                          <p:attrName>ppt_c</p:attrName>
                                        </p:attrNameLst>
                                      </p:cBhvr>
                                      <p:to>
                                        <a:srgbClr val="C0C0C0"/>
                                      </p:to>
                                    </p:animClr>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6387">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16387">
                                            <p:txEl>
                                              <p:pRg st="2" end="2"/>
                                            </p:txEl>
                                          </p:spTgt>
                                        </p:tgtEl>
                                        <p:attrNameLst>
                                          <p:attrName>ppt_c</p:attrName>
                                        </p:attrNameLst>
                                      </p:cBhvr>
                                      <p:to>
                                        <a:srgbClr val="C0C0C0"/>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638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533400" y="342900"/>
            <a:ext cx="7696200" cy="1049338"/>
          </a:xfrm>
          <a:noFill/>
          <a:ln/>
        </p:spPr>
        <p:txBody>
          <a:bodyPr lIns="92075" tIns="46038" rIns="92075" bIns="46038"/>
          <a:lstStyle/>
          <a:p>
            <a:pPr>
              <a:lnSpc>
                <a:spcPct val="90000"/>
              </a:lnSpc>
            </a:pPr>
            <a:r>
              <a:rPr lang="en-US" sz="3600" i="1">
                <a:solidFill>
                  <a:schemeClr val="hlink"/>
                </a:solidFill>
              </a:rPr>
              <a:t>Example of a Mathematical Model</a:t>
            </a:r>
          </a:p>
        </p:txBody>
      </p:sp>
      <p:sp>
        <p:nvSpPr>
          <p:cNvPr id="17411" name="Rectangle 3"/>
          <p:cNvSpPr>
            <a:spLocks noGrp="1" noChangeArrowheads="1"/>
          </p:cNvSpPr>
          <p:nvPr>
            <p:ph type="body" idx="1"/>
          </p:nvPr>
        </p:nvSpPr>
        <p:spPr>
          <a:xfrm>
            <a:off x="685800" y="1181100"/>
            <a:ext cx="7772400" cy="4152900"/>
          </a:xfrm>
          <a:noFill/>
          <a:ln/>
        </p:spPr>
        <p:txBody>
          <a:bodyPr lIns="92075" tIns="46038" rIns="92075" bIns="46038"/>
          <a:lstStyle/>
          <a:p>
            <a:pPr>
              <a:buFont typeface="Wingdings" pitchFamily="2" charset="2"/>
              <a:buNone/>
            </a:pPr>
            <a:endParaRPr lang="en-US"/>
          </a:p>
          <a:p>
            <a:pPr>
              <a:buFont typeface="Wingdings" pitchFamily="2" charset="2"/>
              <a:buNone/>
            </a:pPr>
            <a:r>
              <a:rPr lang="en-US"/>
              <a:t>		Profit = Revenue - Expenses</a:t>
            </a:r>
          </a:p>
          <a:p>
            <a:pPr>
              <a:buFont typeface="Wingdings" pitchFamily="2" charset="2"/>
              <a:buNone/>
            </a:pPr>
            <a:r>
              <a:rPr lang="en-US"/>
              <a:t>	or 	</a:t>
            </a:r>
          </a:p>
          <a:p>
            <a:pPr>
              <a:buFont typeface="Wingdings" pitchFamily="2" charset="2"/>
              <a:buNone/>
            </a:pPr>
            <a:r>
              <a:rPr lang="en-US"/>
              <a:t>		Profit = </a:t>
            </a:r>
            <a:r>
              <a:rPr lang="en-US" b="1" i="1">
                <a:latin typeface="Times New Roman" pitchFamily="18" charset="0"/>
              </a:rPr>
              <a:t>f</a:t>
            </a:r>
            <a:r>
              <a:rPr lang="en-US"/>
              <a:t>(Revenue, Expenses)</a:t>
            </a:r>
          </a:p>
          <a:p>
            <a:pPr>
              <a:buFont typeface="Wingdings" pitchFamily="2" charset="2"/>
              <a:buNone/>
            </a:pPr>
            <a:r>
              <a:rPr lang="en-US"/>
              <a:t>	or	</a:t>
            </a:r>
          </a:p>
          <a:p>
            <a:pPr>
              <a:buFont typeface="Wingdings" pitchFamily="2" charset="2"/>
              <a:buNone/>
            </a:pPr>
            <a:r>
              <a:rPr lang="en-US"/>
              <a:t>		Y = 	</a:t>
            </a:r>
            <a:r>
              <a:rPr lang="en-US" b="1" i="1">
                <a:latin typeface="Times New Roman" pitchFamily="18" charset="0"/>
              </a:rPr>
              <a:t>f</a:t>
            </a:r>
            <a:r>
              <a:rPr lang="en-US"/>
              <a:t>(X</a:t>
            </a:r>
            <a:r>
              <a:rPr lang="en-US" baseline="-25000"/>
              <a:t>1</a:t>
            </a:r>
            <a:r>
              <a:rPr lang="en-US"/>
              <a:t>, X</a:t>
            </a:r>
            <a:r>
              <a:rPr lang="en-US" baseline="-25000"/>
              <a:t>2</a:t>
            </a:r>
            <a:r>
              <a:rPr lang="en-US"/>
              <a:t>)</a:t>
            </a:r>
          </a:p>
          <a:p>
            <a:pPr>
              <a:buFont typeface="Wingdings" pitchFamily="2" charset="2"/>
              <a:buNone/>
            </a:pPr>
            <a:endParaRPr lang="en-US"/>
          </a:p>
        </p:txBody>
      </p:sp>
    </p:spTree>
    <p:extLst>
      <p:ext uri="{BB962C8B-B14F-4D97-AF65-F5344CB8AC3E}">
        <p14:creationId xmlns:p14="http://schemas.microsoft.com/office/powerpoint/2010/main" val="12878135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noFill/>
          <a:ln/>
        </p:spPr>
        <p:txBody>
          <a:bodyPr lIns="92075" tIns="46038" rIns="92075" bIns="46038"/>
          <a:lstStyle/>
          <a:p>
            <a:r>
              <a:rPr lang="en-US" sz="3600" i="1">
                <a:solidFill>
                  <a:schemeClr val="hlink"/>
                </a:solidFill>
              </a:rPr>
              <a:t>A</a:t>
            </a:r>
            <a:r>
              <a:rPr lang="en-US" sz="3600" i="1"/>
              <a:t> </a:t>
            </a:r>
            <a:r>
              <a:rPr lang="en-US" sz="3600" i="1">
                <a:solidFill>
                  <a:schemeClr val="hlink"/>
                </a:solidFill>
              </a:rPr>
              <a:t>Generic Mathematical Model</a:t>
            </a:r>
          </a:p>
        </p:txBody>
      </p:sp>
      <p:sp>
        <p:nvSpPr>
          <p:cNvPr id="18435" name="Rectangle 3"/>
          <p:cNvSpPr>
            <a:spLocks noChangeArrowheads="1"/>
          </p:cNvSpPr>
          <p:nvPr/>
        </p:nvSpPr>
        <p:spPr bwMode="auto">
          <a:xfrm>
            <a:off x="2524125" y="1584325"/>
            <a:ext cx="3876675"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eaLnBrk="0" hangingPunct="0">
              <a:lnSpc>
                <a:spcPct val="90000"/>
              </a:lnSpc>
              <a:spcBef>
                <a:spcPct val="20000"/>
              </a:spcBef>
            </a:pPr>
            <a:r>
              <a:rPr lang="en-US" sz="3200"/>
              <a:t>Y = 	</a:t>
            </a:r>
            <a:r>
              <a:rPr lang="en-US" sz="3200" b="1" i="1">
                <a:latin typeface="Times New Roman" pitchFamily="18" charset="0"/>
              </a:rPr>
              <a:t>f</a:t>
            </a:r>
            <a:r>
              <a:rPr lang="en-US" sz="3200"/>
              <a:t>(X</a:t>
            </a:r>
            <a:r>
              <a:rPr lang="en-US" sz="3200" baseline="-25000"/>
              <a:t>1</a:t>
            </a:r>
            <a:r>
              <a:rPr lang="en-US" sz="3200"/>
              <a:t>, X</a:t>
            </a:r>
            <a:r>
              <a:rPr lang="en-US" sz="3200" baseline="-25000"/>
              <a:t>2</a:t>
            </a:r>
            <a:r>
              <a:rPr lang="en-US" sz="3200"/>
              <a:t>,</a:t>
            </a:r>
            <a:r>
              <a:rPr lang="en-US" sz="3200" baseline="-25000"/>
              <a:t> </a:t>
            </a:r>
            <a:r>
              <a:rPr lang="en-US" sz="3200"/>
              <a:t>…,</a:t>
            </a:r>
            <a:r>
              <a:rPr lang="en-US" sz="3200" baseline="-25000"/>
              <a:t> </a:t>
            </a:r>
            <a:r>
              <a:rPr lang="en-US" sz="3200"/>
              <a:t>X</a:t>
            </a:r>
            <a:r>
              <a:rPr lang="en-US" sz="3200" baseline="-25000"/>
              <a:t>n</a:t>
            </a:r>
            <a:r>
              <a:rPr lang="en-US" sz="3200"/>
              <a:t>)</a:t>
            </a:r>
          </a:p>
        </p:txBody>
      </p:sp>
      <p:sp>
        <p:nvSpPr>
          <p:cNvPr id="18436" name="Rectangle 4"/>
          <p:cNvSpPr>
            <a:spLocks noChangeArrowheads="1"/>
          </p:cNvSpPr>
          <p:nvPr/>
        </p:nvSpPr>
        <p:spPr bwMode="auto">
          <a:xfrm>
            <a:off x="228600" y="2971800"/>
            <a:ext cx="8839200" cy="3249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eaLnBrk="0" hangingPunct="0">
              <a:lnSpc>
                <a:spcPct val="80000"/>
              </a:lnSpc>
              <a:spcBef>
                <a:spcPct val="50000"/>
              </a:spcBef>
            </a:pPr>
            <a:r>
              <a:rPr lang="en-US" sz="2500">
                <a:latin typeface="Tahoma" pitchFamily="34" charset="0"/>
              </a:rPr>
              <a:t>   Y = dependent variable </a:t>
            </a:r>
          </a:p>
          <a:p>
            <a:pPr eaLnBrk="0" hangingPunct="0">
              <a:lnSpc>
                <a:spcPct val="80000"/>
              </a:lnSpc>
              <a:spcBef>
                <a:spcPct val="50000"/>
              </a:spcBef>
            </a:pPr>
            <a:r>
              <a:rPr lang="en-US" sz="2500">
                <a:latin typeface="Tahoma" pitchFamily="34" charset="0"/>
              </a:rPr>
              <a:t>         (</a:t>
            </a:r>
            <a:r>
              <a:rPr lang="en-US" sz="2500" i="1">
                <a:latin typeface="Tahoma" pitchFamily="34" charset="0"/>
              </a:rPr>
              <a:t>aka</a:t>
            </a:r>
            <a:r>
              <a:rPr lang="en-US" sz="2500">
                <a:latin typeface="Tahoma" pitchFamily="34" charset="0"/>
              </a:rPr>
              <a:t> bottom-line performance measure)</a:t>
            </a:r>
          </a:p>
          <a:p>
            <a:pPr eaLnBrk="0" hangingPunct="0">
              <a:lnSpc>
                <a:spcPct val="80000"/>
              </a:lnSpc>
              <a:spcBef>
                <a:spcPct val="50000"/>
              </a:spcBef>
            </a:pPr>
            <a:endParaRPr lang="en-US" sz="2500">
              <a:latin typeface="Tahoma" pitchFamily="34" charset="0"/>
            </a:endParaRPr>
          </a:p>
          <a:p>
            <a:pPr eaLnBrk="0" hangingPunct="0">
              <a:lnSpc>
                <a:spcPct val="80000"/>
              </a:lnSpc>
              <a:spcBef>
                <a:spcPct val="50000"/>
              </a:spcBef>
            </a:pPr>
            <a:r>
              <a:rPr lang="en-US" sz="2400">
                <a:latin typeface="Tahoma" pitchFamily="34" charset="0"/>
              </a:rPr>
              <a:t>   X</a:t>
            </a:r>
            <a:r>
              <a:rPr lang="en-US" sz="2800" i="1" baseline="-25000">
                <a:latin typeface="Tahoma" pitchFamily="34" charset="0"/>
              </a:rPr>
              <a:t>i</a:t>
            </a:r>
            <a:r>
              <a:rPr lang="en-US" sz="2400">
                <a:latin typeface="Tahoma" pitchFamily="34" charset="0"/>
              </a:rPr>
              <a:t> = independent variables (inputs having an impact on Y)</a:t>
            </a:r>
          </a:p>
          <a:p>
            <a:pPr eaLnBrk="0" hangingPunct="0">
              <a:lnSpc>
                <a:spcPct val="80000"/>
              </a:lnSpc>
              <a:spcBef>
                <a:spcPct val="50000"/>
              </a:spcBef>
            </a:pPr>
            <a:endParaRPr lang="en-US" sz="2400">
              <a:latin typeface="Tahoma" pitchFamily="34" charset="0"/>
            </a:endParaRPr>
          </a:p>
          <a:p>
            <a:pPr eaLnBrk="0" hangingPunct="0">
              <a:lnSpc>
                <a:spcPct val="80000"/>
              </a:lnSpc>
              <a:spcBef>
                <a:spcPct val="50000"/>
              </a:spcBef>
            </a:pPr>
            <a:r>
              <a:rPr lang="en-US" sz="2400" b="1" i="1">
                <a:latin typeface="Tahoma" pitchFamily="34" charset="0"/>
              </a:rPr>
              <a:t>   </a:t>
            </a:r>
            <a:r>
              <a:rPr lang="en-US" sz="2400" b="1" i="1">
                <a:latin typeface="Times New Roman" pitchFamily="18" charset="0"/>
              </a:rPr>
              <a:t>f</a:t>
            </a:r>
            <a:r>
              <a:rPr lang="en-US" sz="2400">
                <a:latin typeface="Tahoma" pitchFamily="34" charset="0"/>
              </a:rPr>
              <a:t>(</a:t>
            </a:r>
            <a:r>
              <a:rPr lang="en-US" sz="2800" b="1" baseline="24000">
                <a:latin typeface="Tahoma" pitchFamily="34" charset="0"/>
              </a:rPr>
              <a:t>.</a:t>
            </a:r>
            <a:r>
              <a:rPr lang="en-US" sz="2400">
                <a:latin typeface="Tahoma" pitchFamily="34" charset="0"/>
              </a:rPr>
              <a:t>) = function defining the relationship between the X</a:t>
            </a:r>
            <a:r>
              <a:rPr lang="en-US" sz="2800" i="1" baseline="-25000">
                <a:latin typeface="Tahoma" pitchFamily="34" charset="0"/>
              </a:rPr>
              <a:t>i</a:t>
            </a:r>
            <a:r>
              <a:rPr lang="en-US" sz="2400">
                <a:latin typeface="Tahoma" pitchFamily="34" charset="0"/>
              </a:rPr>
              <a:t> &amp; Y</a:t>
            </a:r>
          </a:p>
          <a:p>
            <a:pPr eaLnBrk="0" hangingPunct="0">
              <a:lnSpc>
                <a:spcPct val="70000"/>
              </a:lnSpc>
              <a:spcBef>
                <a:spcPct val="50000"/>
              </a:spcBef>
            </a:pPr>
            <a:endParaRPr lang="en-US" sz="2400">
              <a:latin typeface="Tahoma" pitchFamily="34" charset="0"/>
            </a:endParaRPr>
          </a:p>
        </p:txBody>
      </p:sp>
      <p:sp>
        <p:nvSpPr>
          <p:cNvPr id="18437" name="Rectangle 5"/>
          <p:cNvSpPr>
            <a:spLocks noChangeArrowheads="1"/>
          </p:cNvSpPr>
          <p:nvPr/>
        </p:nvSpPr>
        <p:spPr bwMode="auto">
          <a:xfrm>
            <a:off x="457200" y="2270125"/>
            <a:ext cx="11668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eaLnBrk="0" hangingPunct="0"/>
            <a:r>
              <a:rPr lang="en-US" sz="2400">
                <a:latin typeface="Tahoma" pitchFamily="34" charset="0"/>
              </a:rPr>
              <a:t>Where:</a:t>
            </a:r>
          </a:p>
        </p:txBody>
      </p:sp>
    </p:spTree>
    <p:extLst>
      <p:ext uri="{BB962C8B-B14F-4D97-AF65-F5344CB8AC3E}">
        <p14:creationId xmlns:p14="http://schemas.microsoft.com/office/powerpoint/2010/main" val="24242066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noFill/>
          <a:ln/>
        </p:spPr>
        <p:txBody>
          <a:bodyPr lIns="92075" tIns="46038" rIns="92075" bIns="46038"/>
          <a:lstStyle/>
          <a:p>
            <a:r>
              <a:rPr lang="en-US" sz="3600" i="1">
                <a:solidFill>
                  <a:schemeClr val="hlink"/>
                </a:solidFill>
              </a:rPr>
              <a:t>Mathematical Models &amp; Spreadsheets</a:t>
            </a:r>
          </a:p>
        </p:txBody>
      </p:sp>
      <p:sp>
        <p:nvSpPr>
          <p:cNvPr id="19459" name="Rectangle 3"/>
          <p:cNvSpPr>
            <a:spLocks noGrp="1" noChangeArrowheads="1"/>
          </p:cNvSpPr>
          <p:nvPr>
            <p:ph type="body" idx="1"/>
          </p:nvPr>
        </p:nvSpPr>
        <p:spPr>
          <a:xfrm>
            <a:off x="533400" y="1638300"/>
            <a:ext cx="8382000" cy="2324100"/>
          </a:xfrm>
          <a:noFill/>
          <a:ln/>
        </p:spPr>
        <p:txBody>
          <a:bodyPr lIns="92075" tIns="46038" rIns="92075" bIns="46038"/>
          <a:lstStyle/>
          <a:p>
            <a:pPr marL="407988" indent="-407988"/>
            <a:r>
              <a:rPr lang="en-US"/>
              <a:t>Most spreadsheet models are very similar  to our generic mathematical model:</a:t>
            </a:r>
          </a:p>
        </p:txBody>
      </p:sp>
      <p:sp>
        <p:nvSpPr>
          <p:cNvPr id="19460" name="Rectangle 4"/>
          <p:cNvSpPr>
            <a:spLocks noChangeArrowheads="1"/>
          </p:cNvSpPr>
          <p:nvPr/>
        </p:nvSpPr>
        <p:spPr bwMode="auto">
          <a:xfrm>
            <a:off x="2447925" y="3260725"/>
            <a:ext cx="3876675"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eaLnBrk="0" hangingPunct="0">
              <a:lnSpc>
                <a:spcPct val="90000"/>
              </a:lnSpc>
              <a:spcBef>
                <a:spcPct val="20000"/>
              </a:spcBef>
            </a:pPr>
            <a:r>
              <a:rPr lang="en-US" sz="3200"/>
              <a:t>Y = 	</a:t>
            </a:r>
            <a:r>
              <a:rPr lang="en-US" sz="3200" b="1" i="1">
                <a:latin typeface="Times New Roman" pitchFamily="18" charset="0"/>
              </a:rPr>
              <a:t>f</a:t>
            </a:r>
            <a:r>
              <a:rPr lang="en-US" sz="3200"/>
              <a:t>(X</a:t>
            </a:r>
            <a:r>
              <a:rPr lang="en-US" sz="3200" baseline="-25000"/>
              <a:t>1</a:t>
            </a:r>
            <a:r>
              <a:rPr lang="en-US" sz="3200"/>
              <a:t>, X</a:t>
            </a:r>
            <a:r>
              <a:rPr lang="en-US" sz="3200" baseline="-25000"/>
              <a:t>2</a:t>
            </a:r>
            <a:r>
              <a:rPr lang="en-US" sz="3200"/>
              <a:t>,</a:t>
            </a:r>
            <a:r>
              <a:rPr lang="en-US" sz="3200" baseline="-25000"/>
              <a:t> </a:t>
            </a:r>
            <a:r>
              <a:rPr lang="en-US" sz="3200"/>
              <a:t>…,</a:t>
            </a:r>
            <a:r>
              <a:rPr lang="en-US" sz="3200" baseline="-25000"/>
              <a:t> </a:t>
            </a:r>
            <a:r>
              <a:rPr lang="en-US" sz="3200"/>
              <a:t>X</a:t>
            </a:r>
            <a:r>
              <a:rPr lang="en-US" sz="3200" baseline="-25000"/>
              <a:t>n</a:t>
            </a:r>
            <a:r>
              <a:rPr lang="en-US" sz="3200"/>
              <a:t>)</a:t>
            </a:r>
          </a:p>
        </p:txBody>
      </p:sp>
      <p:sp>
        <p:nvSpPr>
          <p:cNvPr id="19461" name="Rectangle 5"/>
          <p:cNvSpPr>
            <a:spLocks noChangeArrowheads="1"/>
          </p:cNvSpPr>
          <p:nvPr/>
        </p:nvSpPr>
        <p:spPr bwMode="auto">
          <a:xfrm>
            <a:off x="533400" y="4000500"/>
            <a:ext cx="8458200" cy="2628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407988" indent="-407988">
              <a:spcBef>
                <a:spcPct val="20000"/>
              </a:spcBef>
              <a:buClr>
                <a:schemeClr val="hlink"/>
              </a:buClr>
              <a:buFont typeface="Wingdings" pitchFamily="2" charset="2"/>
              <a:buChar char="§"/>
            </a:pPr>
            <a:r>
              <a:rPr lang="en-US" sz="3200">
                <a:latin typeface="Tahoma" pitchFamily="34" charset="0"/>
              </a:rPr>
              <a:t>Most spreadsheets have input cells (representing X</a:t>
            </a:r>
            <a:r>
              <a:rPr lang="en-US" sz="3200" baseline="-25000">
                <a:latin typeface="Tahoma" pitchFamily="34" charset="0"/>
              </a:rPr>
              <a:t>i</a:t>
            </a:r>
            <a:r>
              <a:rPr lang="en-US" sz="3200">
                <a:latin typeface="Tahoma" pitchFamily="34" charset="0"/>
              </a:rPr>
              <a:t>) to which mathematical functions ( </a:t>
            </a:r>
            <a:r>
              <a:rPr lang="en-US" sz="3200" i="1">
                <a:latin typeface="Times New Roman" pitchFamily="18" charset="0"/>
              </a:rPr>
              <a:t>f</a:t>
            </a:r>
            <a:r>
              <a:rPr lang="en-US" sz="3200">
                <a:latin typeface="Tahoma" pitchFamily="34" charset="0"/>
              </a:rPr>
              <a:t>(</a:t>
            </a:r>
            <a:r>
              <a:rPr lang="en-US" sz="3200" baseline="30000">
                <a:latin typeface="Tahoma" pitchFamily="34" charset="0"/>
              </a:rPr>
              <a:t>.</a:t>
            </a:r>
            <a:r>
              <a:rPr lang="en-US" sz="3200">
                <a:latin typeface="Tahoma" pitchFamily="34" charset="0"/>
              </a:rPr>
              <a:t>))  are applied to compute a bottom-line performance measure (or Y).</a:t>
            </a:r>
          </a:p>
        </p:txBody>
      </p:sp>
    </p:spTree>
    <p:extLst>
      <p:ext uri="{BB962C8B-B14F-4D97-AF65-F5344CB8AC3E}">
        <p14:creationId xmlns:p14="http://schemas.microsoft.com/office/powerpoint/2010/main" val="17811398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946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1"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81038" y="274638"/>
            <a:ext cx="7515225" cy="593725"/>
          </a:xfrm>
          <a:noFill/>
          <a:ln/>
        </p:spPr>
        <p:txBody>
          <a:bodyPr lIns="92075" tIns="46038" rIns="92075" bIns="46038">
            <a:normAutofit fontScale="90000"/>
          </a:bodyPr>
          <a:lstStyle/>
          <a:p>
            <a:r>
              <a:rPr lang="en-US" sz="3600" i="1">
                <a:solidFill>
                  <a:schemeClr val="hlink"/>
                </a:solidFill>
              </a:rPr>
              <a:t>Categories of Mathematical Models</a:t>
            </a:r>
          </a:p>
        </p:txBody>
      </p:sp>
      <p:sp>
        <p:nvSpPr>
          <p:cNvPr id="22531" name="Rectangle 3"/>
          <p:cNvSpPr>
            <a:spLocks noGrp="1" noChangeArrowheads="1"/>
          </p:cNvSpPr>
          <p:nvPr>
            <p:ph type="body" idx="1"/>
          </p:nvPr>
        </p:nvSpPr>
        <p:spPr>
          <a:xfrm>
            <a:off x="457200" y="1943100"/>
            <a:ext cx="8534400" cy="3924300"/>
          </a:xfrm>
          <a:noFill/>
          <a:ln/>
        </p:spPr>
        <p:txBody>
          <a:bodyPr lIns="92075" tIns="46038" rIns="92075" bIns="46038">
            <a:normAutofit lnSpcReduction="10000"/>
          </a:bodyPr>
          <a:lstStyle/>
          <a:p>
            <a:pPr marL="0" indent="0" defTabSz="1001713">
              <a:buFont typeface="Wingdings" pitchFamily="2" charset="2"/>
              <a:buNone/>
              <a:tabLst>
                <a:tab pos="119063" algn="l"/>
                <a:tab pos="2347913" algn="ctr"/>
                <a:tab pos="4286250" algn="ctr"/>
                <a:tab pos="6923088" algn="ctr"/>
              </a:tabLst>
            </a:pPr>
            <a:r>
              <a:rPr lang="en-US" sz="2000"/>
              <a:t>Prescriptive	known,	known or under	LP, Networks, IP,</a:t>
            </a:r>
          </a:p>
          <a:p>
            <a:pPr marL="0" indent="0" defTabSz="1001713">
              <a:buFont typeface="Wingdings" pitchFamily="2" charset="2"/>
              <a:buNone/>
              <a:tabLst>
                <a:tab pos="119063" algn="l"/>
                <a:tab pos="2347913" algn="ctr"/>
                <a:tab pos="4286250" algn="ctr"/>
                <a:tab pos="6923088" algn="ctr"/>
              </a:tabLst>
            </a:pPr>
            <a:r>
              <a:rPr lang="en-US" sz="2000"/>
              <a:t>		well-defined	decision maker’s	CPM, EOQ, NLP,</a:t>
            </a:r>
          </a:p>
          <a:p>
            <a:pPr marL="0" indent="0" defTabSz="1001713">
              <a:buFont typeface="Wingdings" pitchFamily="2" charset="2"/>
              <a:buNone/>
              <a:tabLst>
                <a:tab pos="119063" algn="l"/>
                <a:tab pos="2347913" algn="ctr"/>
                <a:tab pos="4286250" algn="ctr"/>
                <a:tab pos="6923088" algn="ctr"/>
              </a:tabLst>
            </a:pPr>
            <a:r>
              <a:rPr lang="en-US" sz="2000"/>
              <a:t>			control	GP, MOLP</a:t>
            </a:r>
          </a:p>
          <a:p>
            <a:pPr marL="0" indent="0" defTabSz="1001713">
              <a:buFont typeface="Wingdings" pitchFamily="2" charset="2"/>
              <a:buNone/>
              <a:tabLst>
                <a:tab pos="119063" algn="l"/>
                <a:tab pos="2347913" algn="ctr"/>
                <a:tab pos="4286250" algn="ctr"/>
                <a:tab pos="6923088" algn="ctr"/>
              </a:tabLst>
            </a:pPr>
            <a:endParaRPr lang="en-US" sz="2000"/>
          </a:p>
          <a:p>
            <a:pPr marL="0" indent="0" defTabSz="1001713">
              <a:buFont typeface="Wingdings" pitchFamily="2" charset="2"/>
              <a:buNone/>
              <a:tabLst>
                <a:tab pos="119063" algn="l"/>
                <a:tab pos="2347913" algn="ctr"/>
                <a:tab pos="4286250" algn="ctr"/>
                <a:tab pos="6923088" algn="ctr"/>
              </a:tabLst>
            </a:pPr>
            <a:r>
              <a:rPr lang="en-US" sz="2000"/>
              <a:t>Predictive	unknown,	known or under	Regression Analysis, </a:t>
            </a:r>
          </a:p>
          <a:p>
            <a:pPr marL="0" indent="0" defTabSz="1001713">
              <a:buFont typeface="Wingdings" pitchFamily="2" charset="2"/>
              <a:buNone/>
              <a:tabLst>
                <a:tab pos="119063" algn="l"/>
                <a:tab pos="2347913" algn="ctr"/>
                <a:tab pos="4286250" algn="ctr"/>
                <a:tab pos="6923088" algn="ctr"/>
              </a:tabLst>
            </a:pPr>
            <a:r>
              <a:rPr lang="en-US" sz="2000"/>
              <a:t>		ill-defined	decision maker’s	Time Series Analysis,</a:t>
            </a:r>
          </a:p>
          <a:p>
            <a:pPr marL="0" indent="0" defTabSz="1001713">
              <a:buFont typeface="Wingdings" pitchFamily="2" charset="2"/>
              <a:buNone/>
              <a:tabLst>
                <a:tab pos="119063" algn="l"/>
                <a:tab pos="2347913" algn="ctr"/>
                <a:tab pos="4286250" algn="ctr"/>
                <a:tab pos="6923088" algn="ctr"/>
              </a:tabLst>
            </a:pPr>
            <a:r>
              <a:rPr lang="en-US" sz="2000"/>
              <a:t>		 	control	 Discriminant Analysis</a:t>
            </a:r>
          </a:p>
          <a:p>
            <a:pPr marL="0" indent="0" defTabSz="1001713">
              <a:buFont typeface="Wingdings" pitchFamily="2" charset="2"/>
              <a:buNone/>
              <a:tabLst>
                <a:tab pos="119063" algn="l"/>
                <a:tab pos="2347913" algn="ctr"/>
                <a:tab pos="4286250" algn="ctr"/>
                <a:tab pos="6923088" algn="ctr"/>
              </a:tabLst>
            </a:pPr>
            <a:endParaRPr lang="en-US" sz="2000"/>
          </a:p>
          <a:p>
            <a:pPr marL="0" indent="0" defTabSz="1001713">
              <a:buFont typeface="Wingdings" pitchFamily="2" charset="2"/>
              <a:buNone/>
              <a:tabLst>
                <a:tab pos="119063" algn="l"/>
                <a:tab pos="2347913" algn="ctr"/>
                <a:tab pos="4286250" algn="ctr"/>
                <a:tab pos="6923088" algn="ctr"/>
              </a:tabLst>
            </a:pPr>
            <a:r>
              <a:rPr lang="en-US" sz="2000"/>
              <a:t>Descriptive	known,	unknown or	Simulation, PERT,			well-defined	uncertain	Queueing, 					Inventory Models</a:t>
            </a:r>
          </a:p>
        </p:txBody>
      </p:sp>
      <p:sp>
        <p:nvSpPr>
          <p:cNvPr id="22532" name="Rectangle 4"/>
          <p:cNvSpPr>
            <a:spLocks noChangeArrowheads="1"/>
          </p:cNvSpPr>
          <p:nvPr/>
        </p:nvSpPr>
        <p:spPr bwMode="auto">
          <a:xfrm>
            <a:off x="533400" y="1066800"/>
            <a:ext cx="8001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eaLnBrk="0" hangingPunct="0">
              <a:spcBef>
                <a:spcPct val="20000"/>
              </a:spcBef>
              <a:tabLst>
                <a:tab pos="628650" algn="ctr"/>
                <a:tab pos="2228850" algn="ctr"/>
                <a:tab pos="4167188" algn="ctr"/>
                <a:tab pos="6565900" algn="ctr"/>
              </a:tabLst>
            </a:pPr>
            <a:r>
              <a:rPr lang="en-US" sz="2000" b="1"/>
              <a:t>	Model		Independent 	OR/MS</a:t>
            </a:r>
          </a:p>
          <a:p>
            <a:pPr eaLnBrk="0" hangingPunct="0">
              <a:spcBef>
                <a:spcPct val="20000"/>
              </a:spcBef>
              <a:tabLst>
                <a:tab pos="628650" algn="ctr"/>
                <a:tab pos="2228850" algn="ctr"/>
                <a:tab pos="4167188" algn="ctr"/>
                <a:tab pos="6565900" algn="ctr"/>
              </a:tabLst>
            </a:pPr>
            <a:r>
              <a:rPr lang="en-US" sz="2000" b="1"/>
              <a:t>	Category	Form of </a:t>
            </a:r>
            <a:r>
              <a:rPr lang="en-US" sz="2000" b="1" i="1">
                <a:latin typeface="Times New Roman" pitchFamily="18" charset="0"/>
              </a:rPr>
              <a:t>f</a:t>
            </a:r>
            <a:r>
              <a:rPr lang="en-US" sz="2000" b="1"/>
              <a:t>(</a:t>
            </a:r>
            <a:r>
              <a:rPr lang="en-US" sz="2000" b="1" baseline="24000"/>
              <a:t>.</a:t>
            </a:r>
            <a:r>
              <a:rPr lang="en-US" sz="2000" b="1"/>
              <a:t>)	Variables	 Techniques</a:t>
            </a:r>
          </a:p>
        </p:txBody>
      </p:sp>
      <p:sp>
        <p:nvSpPr>
          <p:cNvPr id="22533" name="Line 5"/>
          <p:cNvSpPr>
            <a:spLocks noChangeShapeType="1"/>
          </p:cNvSpPr>
          <p:nvPr/>
        </p:nvSpPr>
        <p:spPr bwMode="auto">
          <a:xfrm>
            <a:off x="457200" y="1828800"/>
            <a:ext cx="8305800" cy="0"/>
          </a:xfrm>
          <a:prstGeom prst="line">
            <a:avLst/>
          </a:prstGeom>
          <a:noFill/>
          <a:ln w="47625" cmpd="thinThick">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824173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04F20CE5-3943-4C67-8F5A-661B09448496}" type="slidenum">
              <a:rPr lang="en-US" altLang="en-US"/>
              <a:pPr>
                <a:defRPr/>
              </a:pPr>
              <a:t>15</a:t>
            </a:fld>
            <a:endParaRPr lang="en-US" altLang="en-US"/>
          </a:p>
        </p:txBody>
      </p:sp>
      <p:sp>
        <p:nvSpPr>
          <p:cNvPr id="59395" name="Rectangle 2"/>
          <p:cNvSpPr>
            <a:spLocks noGrp="1" noChangeArrowheads="1"/>
          </p:cNvSpPr>
          <p:nvPr>
            <p:ph type="title"/>
          </p:nvPr>
        </p:nvSpPr>
        <p:spPr/>
        <p:txBody>
          <a:bodyPr/>
          <a:lstStyle/>
          <a:p>
            <a:pPr eaLnBrk="1" hangingPunct="1"/>
            <a:r>
              <a:rPr lang="en-US" dirty="0" smtClean="0"/>
              <a:t>Decision Analysis</a:t>
            </a:r>
            <a:endParaRPr lang="en-US" sz="2800" dirty="0" smtClean="0"/>
          </a:p>
        </p:txBody>
      </p:sp>
      <p:sp>
        <p:nvSpPr>
          <p:cNvPr id="59396" name="Rectangle 3"/>
          <p:cNvSpPr>
            <a:spLocks noGrp="1" noChangeArrowheads="1"/>
          </p:cNvSpPr>
          <p:nvPr>
            <p:ph type="body" idx="1"/>
          </p:nvPr>
        </p:nvSpPr>
        <p:spPr>
          <a:xfrm>
            <a:off x="600075" y="1185863"/>
            <a:ext cx="8086725" cy="4530725"/>
          </a:xfrm>
        </p:spPr>
        <p:txBody>
          <a:bodyPr>
            <a:normAutofit/>
          </a:bodyPr>
          <a:lstStyle/>
          <a:p>
            <a:pPr eaLnBrk="1" hangingPunct="1"/>
            <a:r>
              <a:rPr lang="en-US" dirty="0" smtClean="0">
                <a:solidFill>
                  <a:schemeClr val="tx2"/>
                </a:solidFill>
              </a:rPr>
              <a:t>Effective decision-making requires that we understand:</a:t>
            </a:r>
          </a:p>
          <a:p>
            <a:pPr lvl="1" eaLnBrk="1" hangingPunct="1"/>
            <a:r>
              <a:rPr lang="en-US" dirty="0" smtClean="0">
                <a:solidFill>
                  <a:schemeClr val="tx2"/>
                </a:solidFill>
              </a:rPr>
              <a:t>The nature of the decision that must be made</a:t>
            </a:r>
          </a:p>
          <a:p>
            <a:pPr lvl="1" eaLnBrk="1" hangingPunct="1"/>
            <a:r>
              <a:rPr lang="en-US" dirty="0" smtClean="0">
                <a:solidFill>
                  <a:schemeClr val="tx2"/>
                </a:solidFill>
              </a:rPr>
              <a:t>The values, goals, and objectives that are relevant to the decision problem</a:t>
            </a:r>
          </a:p>
          <a:p>
            <a:pPr lvl="1" eaLnBrk="1" hangingPunct="1"/>
            <a:r>
              <a:rPr lang="en-US" dirty="0" smtClean="0">
                <a:solidFill>
                  <a:schemeClr val="tx2"/>
                </a:solidFill>
              </a:rPr>
              <a:t>The areas of uncertainty that affect the decision</a:t>
            </a:r>
          </a:p>
          <a:p>
            <a:pPr lvl="1" eaLnBrk="1" hangingPunct="1"/>
            <a:r>
              <a:rPr lang="en-US" dirty="0" smtClean="0">
                <a:solidFill>
                  <a:schemeClr val="tx2"/>
                </a:solidFill>
              </a:rPr>
              <a:t>The consequences of each possible decision</a:t>
            </a:r>
          </a:p>
        </p:txBody>
      </p:sp>
    </p:spTree>
    <p:extLst>
      <p:ext uri="{BB962C8B-B14F-4D97-AF65-F5344CB8AC3E}">
        <p14:creationId xmlns:p14="http://schemas.microsoft.com/office/powerpoint/2010/main" val="34008297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66" name="Line 14"/>
          <p:cNvSpPr>
            <a:spLocks noChangeShapeType="1"/>
          </p:cNvSpPr>
          <p:nvPr/>
        </p:nvSpPr>
        <p:spPr bwMode="auto">
          <a:xfrm>
            <a:off x="3810000" y="3289300"/>
            <a:ext cx="304800" cy="0"/>
          </a:xfrm>
          <a:prstGeom prst="line">
            <a:avLst/>
          </a:prstGeom>
          <a:noFill/>
          <a:ln w="127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65" name="Line 13"/>
          <p:cNvSpPr>
            <a:spLocks noChangeShapeType="1"/>
          </p:cNvSpPr>
          <p:nvPr/>
        </p:nvSpPr>
        <p:spPr bwMode="auto">
          <a:xfrm>
            <a:off x="1543050" y="3238500"/>
            <a:ext cx="533400" cy="12700"/>
          </a:xfrm>
          <a:prstGeom prst="line">
            <a:avLst/>
          </a:prstGeom>
          <a:noFill/>
          <a:ln w="127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54" name="Rectangle 2"/>
          <p:cNvSpPr>
            <a:spLocks noGrp="1" noChangeArrowheads="1"/>
          </p:cNvSpPr>
          <p:nvPr>
            <p:ph type="title"/>
          </p:nvPr>
        </p:nvSpPr>
        <p:spPr>
          <a:xfrm>
            <a:off x="457200" y="479425"/>
            <a:ext cx="7772400" cy="815975"/>
          </a:xfrm>
          <a:noFill/>
          <a:ln/>
        </p:spPr>
        <p:txBody>
          <a:bodyPr lIns="92075" tIns="46038" rIns="92075" bIns="46038"/>
          <a:lstStyle/>
          <a:p>
            <a:r>
              <a:rPr lang="en-US" sz="3600" i="1">
                <a:solidFill>
                  <a:schemeClr val="hlink"/>
                </a:solidFill>
              </a:rPr>
              <a:t>The Problem Solving Process</a:t>
            </a:r>
          </a:p>
        </p:txBody>
      </p:sp>
      <p:sp>
        <p:nvSpPr>
          <p:cNvPr id="23555" name="Rectangle 3"/>
          <p:cNvSpPr>
            <a:spLocks noChangeArrowheads="1"/>
          </p:cNvSpPr>
          <p:nvPr/>
        </p:nvSpPr>
        <p:spPr bwMode="auto">
          <a:xfrm>
            <a:off x="438150" y="2854325"/>
            <a:ext cx="1371600" cy="727075"/>
          </a:xfrm>
          <a:prstGeom prst="rect">
            <a:avLst/>
          </a:prstGeom>
          <a:gradFill rotWithShape="1">
            <a:gsLst>
              <a:gs pos="0">
                <a:schemeClr val="accent1"/>
              </a:gs>
              <a:gs pos="100000">
                <a:schemeClr val="accent1">
                  <a:gamma/>
                  <a:shade val="46275"/>
                  <a:invGamma/>
                </a:schemeClr>
              </a:gs>
            </a:gsLst>
            <a:lin ang="5400000" scaled="1"/>
          </a:gra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ctr" eaLnBrk="0" hangingPunct="0">
              <a:spcBef>
                <a:spcPct val="50000"/>
              </a:spcBef>
            </a:pPr>
            <a:r>
              <a:rPr lang="en-US" sz="2000" b="1"/>
              <a:t>Identify Problem</a:t>
            </a:r>
          </a:p>
        </p:txBody>
      </p:sp>
      <p:sp>
        <p:nvSpPr>
          <p:cNvPr id="23556" name="Rectangle 4"/>
          <p:cNvSpPr>
            <a:spLocks noChangeArrowheads="1"/>
          </p:cNvSpPr>
          <p:nvPr/>
        </p:nvSpPr>
        <p:spPr bwMode="auto">
          <a:xfrm>
            <a:off x="2095500" y="2743200"/>
            <a:ext cx="1752600" cy="1031875"/>
          </a:xfrm>
          <a:prstGeom prst="rect">
            <a:avLst/>
          </a:prstGeom>
          <a:gradFill rotWithShape="1">
            <a:gsLst>
              <a:gs pos="0">
                <a:schemeClr val="accent1"/>
              </a:gs>
              <a:gs pos="100000">
                <a:schemeClr val="accent1">
                  <a:gamma/>
                  <a:shade val="46275"/>
                  <a:invGamma/>
                </a:schemeClr>
              </a:gs>
            </a:gsLst>
            <a:lin ang="5400000" scaled="1"/>
          </a:gradFill>
          <a:ln w="254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ctr" eaLnBrk="0" hangingPunct="0">
              <a:spcBef>
                <a:spcPct val="50000"/>
              </a:spcBef>
            </a:pPr>
            <a:r>
              <a:rPr lang="en-US" sz="2000" b="1"/>
              <a:t>Formulate &amp; Implement Model</a:t>
            </a:r>
          </a:p>
        </p:txBody>
      </p:sp>
      <p:sp>
        <p:nvSpPr>
          <p:cNvPr id="23557" name="Rectangle 5"/>
          <p:cNvSpPr>
            <a:spLocks noChangeArrowheads="1"/>
          </p:cNvSpPr>
          <p:nvPr/>
        </p:nvSpPr>
        <p:spPr bwMode="auto">
          <a:xfrm>
            <a:off x="4114800" y="3048000"/>
            <a:ext cx="1219200" cy="727075"/>
          </a:xfrm>
          <a:prstGeom prst="rect">
            <a:avLst/>
          </a:prstGeom>
          <a:gradFill rotWithShape="1">
            <a:gsLst>
              <a:gs pos="0">
                <a:schemeClr val="accent1"/>
              </a:gs>
              <a:gs pos="100000">
                <a:schemeClr val="accent1">
                  <a:gamma/>
                  <a:shade val="46275"/>
                  <a:invGamma/>
                </a:schemeClr>
              </a:gs>
            </a:gsLst>
            <a:lin ang="5400000" scaled="1"/>
          </a:gradFill>
          <a:ln w="254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ctr" eaLnBrk="0" hangingPunct="0">
              <a:spcBef>
                <a:spcPct val="50000"/>
              </a:spcBef>
            </a:pPr>
            <a:r>
              <a:rPr lang="en-US" sz="2000" b="1"/>
              <a:t>Analyze Model</a:t>
            </a:r>
          </a:p>
        </p:txBody>
      </p:sp>
      <p:sp>
        <p:nvSpPr>
          <p:cNvPr id="23558" name="Rectangle 6"/>
          <p:cNvSpPr>
            <a:spLocks noChangeArrowheads="1"/>
          </p:cNvSpPr>
          <p:nvPr/>
        </p:nvSpPr>
        <p:spPr bwMode="auto">
          <a:xfrm>
            <a:off x="5626100" y="3048000"/>
            <a:ext cx="1143000" cy="727075"/>
          </a:xfrm>
          <a:prstGeom prst="rect">
            <a:avLst/>
          </a:prstGeom>
          <a:gradFill rotWithShape="1">
            <a:gsLst>
              <a:gs pos="0">
                <a:schemeClr val="accent1"/>
              </a:gs>
              <a:gs pos="100000">
                <a:schemeClr val="accent1">
                  <a:gamma/>
                  <a:shade val="46275"/>
                  <a:invGamma/>
                </a:schemeClr>
              </a:gs>
            </a:gsLst>
            <a:lin ang="5400000" scaled="1"/>
          </a:gradFill>
          <a:ln w="254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ctr" eaLnBrk="0" hangingPunct="0">
              <a:spcBef>
                <a:spcPct val="50000"/>
              </a:spcBef>
            </a:pPr>
            <a:r>
              <a:rPr lang="en-US" sz="2000" b="1"/>
              <a:t>Test Results</a:t>
            </a:r>
          </a:p>
        </p:txBody>
      </p:sp>
      <p:sp>
        <p:nvSpPr>
          <p:cNvPr id="23559" name="Rectangle 7"/>
          <p:cNvSpPr>
            <a:spLocks noChangeArrowheads="1"/>
          </p:cNvSpPr>
          <p:nvPr/>
        </p:nvSpPr>
        <p:spPr bwMode="auto">
          <a:xfrm>
            <a:off x="7086600" y="3048000"/>
            <a:ext cx="1600200" cy="727075"/>
          </a:xfrm>
          <a:prstGeom prst="rect">
            <a:avLst/>
          </a:prstGeom>
          <a:gradFill rotWithShape="1">
            <a:gsLst>
              <a:gs pos="0">
                <a:schemeClr val="accent1"/>
              </a:gs>
              <a:gs pos="100000">
                <a:schemeClr val="accent1">
                  <a:gamma/>
                  <a:shade val="46275"/>
                  <a:invGamma/>
                </a:schemeClr>
              </a:gs>
            </a:gsLst>
            <a:lin ang="5400000" scaled="1"/>
          </a:gradFill>
          <a:ln w="254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ctr" eaLnBrk="0" hangingPunct="0">
              <a:spcBef>
                <a:spcPct val="50000"/>
              </a:spcBef>
            </a:pPr>
            <a:r>
              <a:rPr lang="en-US" sz="2000" b="1"/>
              <a:t>Implement Solution</a:t>
            </a:r>
          </a:p>
        </p:txBody>
      </p:sp>
      <p:sp>
        <p:nvSpPr>
          <p:cNvPr id="23560" name="Rectangle 8"/>
          <p:cNvSpPr>
            <a:spLocks noChangeArrowheads="1"/>
          </p:cNvSpPr>
          <p:nvPr/>
        </p:nvSpPr>
        <p:spPr bwMode="auto">
          <a:xfrm>
            <a:off x="3505200" y="4508500"/>
            <a:ext cx="2133600" cy="74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ctr" eaLnBrk="0" hangingPunct="0">
              <a:spcBef>
                <a:spcPct val="50000"/>
              </a:spcBef>
            </a:pPr>
            <a:r>
              <a:rPr lang="en-US" sz="2400"/>
              <a:t>unsatisfactory</a:t>
            </a:r>
          </a:p>
          <a:p>
            <a:pPr algn="ctr" eaLnBrk="0" hangingPunct="0">
              <a:lnSpc>
                <a:spcPct val="30000"/>
              </a:lnSpc>
              <a:spcBef>
                <a:spcPct val="50000"/>
              </a:spcBef>
            </a:pPr>
            <a:r>
              <a:rPr lang="en-US" sz="2400"/>
              <a:t>results</a:t>
            </a:r>
          </a:p>
        </p:txBody>
      </p:sp>
      <p:sp>
        <p:nvSpPr>
          <p:cNvPr id="23561" name="Line 9"/>
          <p:cNvSpPr>
            <a:spLocks noChangeShapeType="1"/>
          </p:cNvSpPr>
          <p:nvPr/>
        </p:nvSpPr>
        <p:spPr bwMode="auto">
          <a:xfrm>
            <a:off x="6172200" y="3822700"/>
            <a:ext cx="0" cy="99060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62" name="Line 10"/>
          <p:cNvSpPr>
            <a:spLocks noChangeShapeType="1"/>
          </p:cNvSpPr>
          <p:nvPr/>
        </p:nvSpPr>
        <p:spPr bwMode="auto">
          <a:xfrm flipH="1">
            <a:off x="5638800" y="4813300"/>
            <a:ext cx="533400" cy="0"/>
          </a:xfrm>
          <a:prstGeom prst="line">
            <a:avLst/>
          </a:prstGeom>
          <a:noFill/>
          <a:ln w="254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63" name="Line 11"/>
          <p:cNvSpPr>
            <a:spLocks noChangeShapeType="1"/>
          </p:cNvSpPr>
          <p:nvPr/>
        </p:nvSpPr>
        <p:spPr bwMode="auto">
          <a:xfrm flipH="1">
            <a:off x="2819400" y="4813300"/>
            <a:ext cx="762000" cy="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64" name="Line 12"/>
          <p:cNvSpPr>
            <a:spLocks noChangeShapeType="1"/>
          </p:cNvSpPr>
          <p:nvPr/>
        </p:nvSpPr>
        <p:spPr bwMode="auto">
          <a:xfrm flipV="1">
            <a:off x="2819400" y="3822700"/>
            <a:ext cx="0" cy="990600"/>
          </a:xfrm>
          <a:prstGeom prst="line">
            <a:avLst/>
          </a:prstGeom>
          <a:noFill/>
          <a:ln w="254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67" name="Line 15"/>
          <p:cNvSpPr>
            <a:spLocks noChangeShapeType="1"/>
          </p:cNvSpPr>
          <p:nvPr/>
        </p:nvSpPr>
        <p:spPr bwMode="auto">
          <a:xfrm>
            <a:off x="5334000" y="3365500"/>
            <a:ext cx="304800" cy="0"/>
          </a:xfrm>
          <a:prstGeom prst="line">
            <a:avLst/>
          </a:prstGeom>
          <a:noFill/>
          <a:ln w="127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568" name="Line 16"/>
          <p:cNvSpPr>
            <a:spLocks noChangeShapeType="1"/>
          </p:cNvSpPr>
          <p:nvPr/>
        </p:nvSpPr>
        <p:spPr bwMode="auto">
          <a:xfrm>
            <a:off x="6781800" y="3365500"/>
            <a:ext cx="304800" cy="0"/>
          </a:xfrm>
          <a:prstGeom prst="line">
            <a:avLst/>
          </a:prstGeom>
          <a:noFill/>
          <a:ln w="127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 name="TextBox 16"/>
          <p:cNvSpPr txBox="1"/>
          <p:nvPr/>
        </p:nvSpPr>
        <p:spPr>
          <a:xfrm>
            <a:off x="422787" y="3943813"/>
            <a:ext cx="1219200" cy="646331"/>
          </a:xfrm>
          <a:prstGeom prst="rect">
            <a:avLst/>
          </a:prstGeom>
          <a:noFill/>
        </p:spPr>
        <p:txBody>
          <a:bodyPr wrap="square" rtlCol="0">
            <a:spAutoFit/>
          </a:bodyPr>
          <a:lstStyle/>
          <a:p>
            <a:r>
              <a:rPr lang="en-US" dirty="0" smtClean="0"/>
              <a:t>Most important</a:t>
            </a:r>
            <a:endParaRPr lang="en-US" dirty="0"/>
          </a:p>
        </p:txBody>
      </p:sp>
      <p:cxnSp>
        <p:nvCxnSpPr>
          <p:cNvPr id="3" name="Straight Arrow Connector 2"/>
          <p:cNvCxnSpPr/>
          <p:nvPr/>
        </p:nvCxnSpPr>
        <p:spPr>
          <a:xfrm flipV="1">
            <a:off x="838200" y="3581400"/>
            <a:ext cx="194187" cy="3624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4901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457200" y="274638"/>
            <a:ext cx="8229600" cy="788987"/>
          </a:xfrm>
        </p:spPr>
        <p:txBody>
          <a:bodyPr/>
          <a:lstStyle/>
          <a:p>
            <a:r>
              <a:rPr lang="en-US" sz="3600" i="1">
                <a:solidFill>
                  <a:schemeClr val="hlink"/>
                </a:solidFill>
              </a:rPr>
              <a:t>The Psychology of Decision Making</a:t>
            </a:r>
          </a:p>
        </p:txBody>
      </p:sp>
      <p:sp>
        <p:nvSpPr>
          <p:cNvPr id="63491" name="Rectangle 3"/>
          <p:cNvSpPr>
            <a:spLocks noGrp="1" noChangeArrowheads="1"/>
          </p:cNvSpPr>
          <p:nvPr>
            <p:ph type="body" idx="1"/>
          </p:nvPr>
        </p:nvSpPr>
        <p:spPr>
          <a:xfrm>
            <a:off x="609600" y="1524000"/>
            <a:ext cx="7772400" cy="4191000"/>
          </a:xfrm>
        </p:spPr>
        <p:txBody>
          <a:bodyPr/>
          <a:lstStyle/>
          <a:p>
            <a:r>
              <a:rPr lang="en-US"/>
              <a:t>Models can be used for structurable aspects of decision problems.</a:t>
            </a:r>
          </a:p>
          <a:p>
            <a:r>
              <a:rPr lang="en-US"/>
              <a:t>Other aspects cannot be structured easily, requiring intuition and judgment.</a:t>
            </a:r>
          </a:p>
          <a:p>
            <a:r>
              <a:rPr lang="en-US" i="1"/>
              <a:t>Caution</a:t>
            </a:r>
            <a:r>
              <a:rPr lang="en-US"/>
              <a:t>: Human judgment and intuition is not always rational! </a:t>
            </a:r>
          </a:p>
        </p:txBody>
      </p:sp>
    </p:spTree>
    <p:extLst>
      <p:ext uri="{BB962C8B-B14F-4D97-AF65-F5344CB8AC3E}">
        <p14:creationId xmlns:p14="http://schemas.microsoft.com/office/powerpoint/2010/main" val="35805388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143000"/>
          </a:xfrm>
        </p:spPr>
        <p:txBody>
          <a:bodyPr/>
          <a:lstStyle/>
          <a:p>
            <a:r>
              <a:rPr lang="en-US" dirty="0" smtClean="0"/>
              <a:t>Anchoring and Framing</a:t>
            </a:r>
            <a:endParaRPr lang="en-US" dirty="0"/>
          </a:p>
        </p:txBody>
      </p:sp>
      <p:sp>
        <p:nvSpPr>
          <p:cNvPr id="3" name="Content Placeholder 2"/>
          <p:cNvSpPr>
            <a:spLocks noGrp="1"/>
          </p:cNvSpPr>
          <p:nvPr>
            <p:ph idx="1"/>
          </p:nvPr>
        </p:nvSpPr>
        <p:spPr>
          <a:xfrm>
            <a:off x="304800" y="1676400"/>
            <a:ext cx="8458200" cy="4525963"/>
          </a:xfrm>
        </p:spPr>
        <p:txBody>
          <a:bodyPr/>
          <a:lstStyle/>
          <a:p>
            <a:r>
              <a:rPr lang="en-US" dirty="0" smtClean="0"/>
              <a:t>Errors in judgment arise due to what psychologists term </a:t>
            </a:r>
            <a:r>
              <a:rPr lang="en-US" b="1" dirty="0" smtClean="0"/>
              <a:t>anchoring</a:t>
            </a:r>
            <a:r>
              <a:rPr lang="en-US" dirty="0" smtClean="0"/>
              <a:t> and </a:t>
            </a:r>
            <a:r>
              <a:rPr lang="en-US" b="1" dirty="0" smtClean="0"/>
              <a:t>framing</a:t>
            </a:r>
            <a:endParaRPr lang="en-US" b="1" dirty="0"/>
          </a:p>
        </p:txBody>
      </p:sp>
    </p:spTree>
    <p:extLst>
      <p:ext uri="{BB962C8B-B14F-4D97-AF65-F5344CB8AC3E}">
        <p14:creationId xmlns:p14="http://schemas.microsoft.com/office/powerpoint/2010/main" val="14389377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dirty="0" smtClean="0"/>
              <a:t>Anchoring</a:t>
            </a:r>
            <a:endParaRPr lang="en-US" dirty="0"/>
          </a:p>
        </p:txBody>
      </p:sp>
      <p:sp>
        <p:nvSpPr>
          <p:cNvPr id="3" name="Content Placeholder 2"/>
          <p:cNvSpPr>
            <a:spLocks noGrp="1"/>
          </p:cNvSpPr>
          <p:nvPr>
            <p:ph idx="1"/>
          </p:nvPr>
        </p:nvSpPr>
        <p:spPr>
          <a:xfrm>
            <a:off x="457200" y="1066800"/>
            <a:ext cx="8229600" cy="4525963"/>
          </a:xfrm>
        </p:spPr>
        <p:txBody>
          <a:bodyPr>
            <a:normAutofit/>
          </a:bodyPr>
          <a:lstStyle/>
          <a:p>
            <a:r>
              <a:rPr lang="en-US" dirty="0"/>
              <a:t>Arise when trivial factors influence initial thinking about a problem.</a:t>
            </a:r>
          </a:p>
          <a:p>
            <a:r>
              <a:rPr lang="en-US" dirty="0"/>
              <a:t>Decision-makers usually under-adjust from their initial “anchor”.</a:t>
            </a:r>
          </a:p>
          <a:p>
            <a:r>
              <a:rPr lang="en-US" dirty="0" smtClean="0"/>
              <a:t>2 </a:t>
            </a:r>
            <a:r>
              <a:rPr lang="en-US" dirty="0" smtClean="0"/>
              <a:t>groups are asked to estimate the value of:</a:t>
            </a:r>
          </a:p>
          <a:p>
            <a:pPr lvl="1">
              <a:buFont typeface="Wingdings" pitchFamily="2" charset="2"/>
              <a:buChar char="§"/>
            </a:pPr>
            <a:r>
              <a:rPr lang="en-US" b="1" dirty="0" smtClean="0"/>
              <a:t>1 X 2 X 3 X 4 X 5 X 6 X 7 X 8   </a:t>
            </a:r>
            <a:r>
              <a:rPr lang="en-US" b="1" u="sng" dirty="0" smtClean="0"/>
              <a:t>or</a:t>
            </a:r>
          </a:p>
          <a:p>
            <a:pPr lvl="1">
              <a:buFont typeface="Wingdings" pitchFamily="2" charset="2"/>
              <a:buChar char="§"/>
            </a:pPr>
            <a:r>
              <a:rPr lang="en-US" b="1" dirty="0" smtClean="0"/>
              <a:t>8 X 7 X 6 X 5 X 4 X 3 X 2 X </a:t>
            </a:r>
            <a:r>
              <a:rPr lang="en-US" b="1" dirty="0" smtClean="0"/>
              <a:t>1</a:t>
            </a:r>
            <a:endParaRPr lang="en-US" b="1" dirty="0" smtClean="0"/>
          </a:p>
        </p:txBody>
      </p:sp>
    </p:spTree>
    <p:extLst>
      <p:ext uri="{BB962C8B-B14F-4D97-AF65-F5344CB8AC3E}">
        <p14:creationId xmlns:p14="http://schemas.microsoft.com/office/powerpoint/2010/main" val="1041380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4213" y="285750"/>
            <a:ext cx="7775575" cy="1009650"/>
          </a:xfrm>
          <a:noFill/>
          <a:ln/>
        </p:spPr>
        <p:txBody>
          <a:bodyPr lIns="92075" tIns="46038" rIns="92075" bIns="46038"/>
          <a:lstStyle/>
          <a:p>
            <a:r>
              <a:rPr lang="en-US" sz="4000" i="1">
                <a:solidFill>
                  <a:schemeClr val="hlink"/>
                </a:solidFill>
              </a:rPr>
              <a:t>Introduction</a:t>
            </a:r>
          </a:p>
        </p:txBody>
      </p:sp>
      <p:sp>
        <p:nvSpPr>
          <p:cNvPr id="7171" name="Rectangle 3"/>
          <p:cNvSpPr>
            <a:spLocks noGrp="1" noChangeArrowheads="1"/>
          </p:cNvSpPr>
          <p:nvPr>
            <p:ph type="body" idx="1"/>
          </p:nvPr>
        </p:nvSpPr>
        <p:spPr>
          <a:xfrm>
            <a:off x="685800" y="1600200"/>
            <a:ext cx="7772400" cy="4110038"/>
          </a:xfrm>
          <a:noFill/>
          <a:ln/>
        </p:spPr>
        <p:txBody>
          <a:bodyPr lIns="92075" tIns="46038" rIns="92075" bIns="46038"/>
          <a:lstStyle/>
          <a:p>
            <a:pPr marL="466725" indent="-466725"/>
            <a:r>
              <a:rPr lang="en-US"/>
              <a:t>We face numerous decisions in life &amp; business.</a:t>
            </a:r>
          </a:p>
          <a:p>
            <a:pPr marL="466725" indent="-466725"/>
            <a:r>
              <a:rPr lang="en-US"/>
              <a:t>We can use computers to analyze the potential outcomes of decision alternatives.</a:t>
            </a:r>
          </a:p>
          <a:p>
            <a:pPr marL="466725" indent="-466725"/>
            <a:r>
              <a:rPr lang="en-US"/>
              <a:t>Spreadsheets are the tool of choice for today’s managers.</a:t>
            </a:r>
          </a:p>
        </p:txBody>
      </p:sp>
    </p:spTree>
    <p:extLst>
      <p:ext uri="{BB962C8B-B14F-4D97-AF65-F5344CB8AC3E}">
        <p14:creationId xmlns:p14="http://schemas.microsoft.com/office/powerpoint/2010/main" val="17088951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1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17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17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dirty="0" smtClean="0"/>
              <a:t>Anchoring</a:t>
            </a:r>
            <a:endParaRPr lang="en-US" dirty="0"/>
          </a:p>
        </p:txBody>
      </p:sp>
      <p:sp>
        <p:nvSpPr>
          <p:cNvPr id="3" name="Content Placeholder 2"/>
          <p:cNvSpPr>
            <a:spLocks noGrp="1"/>
          </p:cNvSpPr>
          <p:nvPr>
            <p:ph idx="1"/>
          </p:nvPr>
        </p:nvSpPr>
        <p:spPr>
          <a:xfrm>
            <a:off x="457200" y="1066800"/>
            <a:ext cx="8229600" cy="4525963"/>
          </a:xfrm>
        </p:spPr>
        <p:txBody>
          <a:bodyPr>
            <a:normAutofit/>
          </a:bodyPr>
          <a:lstStyle/>
          <a:p>
            <a:r>
              <a:rPr lang="en-US" sz="3600" dirty="0" smtClean="0"/>
              <a:t>Median </a:t>
            </a:r>
            <a:r>
              <a:rPr lang="en-US" sz="3600" dirty="0" smtClean="0"/>
              <a:t>estimate of first series was 512</a:t>
            </a:r>
          </a:p>
          <a:p>
            <a:r>
              <a:rPr lang="en-US" sz="3600" dirty="0" smtClean="0"/>
              <a:t>Median estimate of 2</a:t>
            </a:r>
            <a:r>
              <a:rPr lang="en-US" sz="3600" baseline="30000" dirty="0" smtClean="0"/>
              <a:t>nd</a:t>
            </a:r>
            <a:r>
              <a:rPr lang="en-US" sz="3600" dirty="0" smtClean="0"/>
              <a:t> series was 2,250</a:t>
            </a:r>
          </a:p>
          <a:p>
            <a:r>
              <a:rPr lang="en-US" sz="3600" dirty="0" smtClean="0"/>
              <a:t>The </a:t>
            </a:r>
            <a:r>
              <a:rPr lang="en-US" sz="3600" dirty="0" smtClean="0"/>
              <a:t>order of the numbers is, </a:t>
            </a:r>
            <a:r>
              <a:rPr lang="en-US" sz="3600" dirty="0" smtClean="0"/>
              <a:t>of course, </a:t>
            </a:r>
            <a:r>
              <a:rPr lang="en-US" sz="3600" dirty="0" smtClean="0"/>
              <a:t>meaningless </a:t>
            </a:r>
            <a:r>
              <a:rPr lang="en-US" sz="3600" dirty="0" smtClean="0"/>
              <a:t>and the answer is 40,320</a:t>
            </a:r>
            <a:endParaRPr lang="en-US" sz="3600" dirty="0"/>
          </a:p>
        </p:txBody>
      </p:sp>
    </p:spTree>
    <p:extLst>
      <p:ext uri="{BB962C8B-B14F-4D97-AF65-F5344CB8AC3E}">
        <p14:creationId xmlns:p14="http://schemas.microsoft.com/office/powerpoint/2010/main" val="27617913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8229600" cy="1143000"/>
          </a:xfrm>
        </p:spPr>
        <p:txBody>
          <a:bodyPr/>
          <a:lstStyle/>
          <a:p>
            <a:r>
              <a:rPr lang="en-US" dirty="0" smtClean="0"/>
              <a:t>Framing (Example)</a:t>
            </a:r>
            <a:endParaRPr lang="en-US" dirty="0"/>
          </a:p>
        </p:txBody>
      </p:sp>
      <p:sp>
        <p:nvSpPr>
          <p:cNvPr id="3" name="Content Placeholder 2"/>
          <p:cNvSpPr>
            <a:spLocks noGrp="1"/>
          </p:cNvSpPr>
          <p:nvPr>
            <p:ph idx="1"/>
          </p:nvPr>
        </p:nvSpPr>
        <p:spPr>
          <a:xfrm>
            <a:off x="0" y="914400"/>
            <a:ext cx="8915400" cy="4525963"/>
          </a:xfrm>
        </p:spPr>
        <p:txBody>
          <a:bodyPr>
            <a:normAutofit fontScale="92500" lnSpcReduction="10000"/>
          </a:bodyPr>
          <a:lstStyle/>
          <a:p>
            <a:r>
              <a:rPr lang="en-US" dirty="0"/>
              <a:t>Refers to how decision-makers view a problem from a win-loss perspective.</a:t>
            </a:r>
          </a:p>
          <a:p>
            <a:r>
              <a:rPr lang="en-US" dirty="0"/>
              <a:t>The way a problem is framed often influences choices in irrational ways…</a:t>
            </a:r>
          </a:p>
          <a:p>
            <a:r>
              <a:rPr lang="en-US" dirty="0"/>
              <a:t>Suppose you’ve been given $1000 and must choose between:</a:t>
            </a:r>
          </a:p>
          <a:p>
            <a:pPr lvl="2">
              <a:buFont typeface="Tahoma" pitchFamily="34" charset="0"/>
              <a:buChar char="–"/>
            </a:pPr>
            <a:r>
              <a:rPr lang="en-US" sz="2600" dirty="0"/>
              <a:t>A. Receive $500 more immediately</a:t>
            </a:r>
          </a:p>
          <a:p>
            <a:pPr lvl="2">
              <a:buFont typeface="Tahoma" pitchFamily="34" charset="0"/>
              <a:buChar char="–"/>
            </a:pPr>
            <a:r>
              <a:rPr lang="en-US" sz="2600" dirty="0"/>
              <a:t>B. Flip a coin and receive $1000 more if heads occurs or $0 more if tails </a:t>
            </a:r>
            <a:r>
              <a:rPr lang="en-US" sz="2600" dirty="0" smtClean="0"/>
              <a:t>occurs</a:t>
            </a:r>
          </a:p>
          <a:p>
            <a:r>
              <a:rPr lang="en-US" dirty="0" smtClean="0"/>
              <a:t>A) </a:t>
            </a:r>
            <a:r>
              <a:rPr lang="en-US" dirty="0"/>
              <a:t>is a sure win and the choice most people prefer</a:t>
            </a:r>
          </a:p>
          <a:p>
            <a:endParaRPr lang="en-US" dirty="0"/>
          </a:p>
        </p:txBody>
      </p:sp>
    </p:spTree>
    <p:extLst>
      <p:ext uri="{BB962C8B-B14F-4D97-AF65-F5344CB8AC3E}">
        <p14:creationId xmlns:p14="http://schemas.microsoft.com/office/powerpoint/2010/main" val="41304394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457200" y="274638"/>
            <a:ext cx="8229600" cy="788987"/>
          </a:xfrm>
        </p:spPr>
        <p:txBody>
          <a:bodyPr/>
          <a:lstStyle/>
          <a:p>
            <a:r>
              <a:rPr lang="en-US" sz="3600" i="1">
                <a:solidFill>
                  <a:schemeClr val="hlink"/>
                </a:solidFill>
              </a:rPr>
              <a:t>Framing Effects</a:t>
            </a:r>
            <a:r>
              <a:rPr lang="en-US" i="1">
                <a:solidFill>
                  <a:schemeClr val="hlink"/>
                </a:solidFill>
              </a:rPr>
              <a:t> </a:t>
            </a:r>
            <a:r>
              <a:rPr lang="en-US" sz="3600" i="1">
                <a:solidFill>
                  <a:schemeClr val="hlink"/>
                </a:solidFill>
              </a:rPr>
              <a:t>(Example)</a:t>
            </a:r>
          </a:p>
        </p:txBody>
      </p:sp>
      <p:sp>
        <p:nvSpPr>
          <p:cNvPr id="65539" name="Rectangle 3"/>
          <p:cNvSpPr>
            <a:spLocks noGrp="1" noChangeArrowheads="1"/>
          </p:cNvSpPr>
          <p:nvPr>
            <p:ph type="body" idx="1"/>
          </p:nvPr>
        </p:nvSpPr>
        <p:spPr>
          <a:xfrm>
            <a:off x="609600" y="1295400"/>
            <a:ext cx="7772400" cy="4419600"/>
          </a:xfrm>
        </p:spPr>
        <p:txBody>
          <a:bodyPr>
            <a:normAutofit fontScale="92500" lnSpcReduction="10000"/>
          </a:bodyPr>
          <a:lstStyle/>
          <a:p>
            <a:r>
              <a:rPr lang="en-US" dirty="0"/>
              <a:t>Now suppose you’ve been given $2000 and must choose between:</a:t>
            </a:r>
          </a:p>
          <a:p>
            <a:pPr lvl="2">
              <a:buFont typeface="Tahoma" pitchFamily="34" charset="0"/>
              <a:buChar char="–"/>
            </a:pPr>
            <a:r>
              <a:rPr lang="en-US" sz="2600" dirty="0"/>
              <a:t>A. Give back $500 immediately</a:t>
            </a:r>
          </a:p>
          <a:p>
            <a:pPr lvl="2">
              <a:buFont typeface="Tahoma" pitchFamily="34" charset="0"/>
              <a:buChar char="–"/>
            </a:pPr>
            <a:r>
              <a:rPr lang="en-US" sz="2600" dirty="0"/>
              <a:t>B. Flip a coin and give back $0 if heads occurs or give back $1000 if tails occurs</a:t>
            </a:r>
          </a:p>
          <a:p>
            <a:r>
              <a:rPr lang="en-US" dirty="0"/>
              <a:t>When framed this way, alternative </a:t>
            </a:r>
            <a:r>
              <a:rPr lang="en-US" dirty="0" smtClean="0"/>
              <a:t>A) </a:t>
            </a:r>
            <a:r>
              <a:rPr lang="en-US" dirty="0"/>
              <a:t>is a “sure loss” and many people who previously preferred  alternative </a:t>
            </a:r>
            <a:r>
              <a:rPr lang="en-US" dirty="0" smtClean="0"/>
              <a:t>A) </a:t>
            </a:r>
            <a:r>
              <a:rPr lang="en-US" dirty="0"/>
              <a:t>now opt for alternative </a:t>
            </a:r>
            <a:r>
              <a:rPr lang="en-US" dirty="0" smtClean="0"/>
              <a:t>B) </a:t>
            </a:r>
            <a:r>
              <a:rPr lang="en-US" dirty="0"/>
              <a:t>(because it holds a chance of avoiding a loss)</a:t>
            </a:r>
          </a:p>
          <a:p>
            <a:endParaRPr lang="en-US" dirty="0"/>
          </a:p>
        </p:txBody>
      </p:sp>
    </p:spTree>
    <p:extLst>
      <p:ext uri="{BB962C8B-B14F-4D97-AF65-F5344CB8AC3E}">
        <p14:creationId xmlns:p14="http://schemas.microsoft.com/office/powerpoint/2010/main" val="31834916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65539">
                                            <p:txEl>
                                              <p:pRg st="0" end="0"/>
                                            </p:txEl>
                                          </p:spTgt>
                                        </p:tgtEl>
                                        <p:attrNameLst>
                                          <p:attrName>style.visibility</p:attrName>
                                        </p:attrNameLst>
                                      </p:cBhvr>
                                      <p:to>
                                        <p:strVal val="visible"/>
                                      </p:to>
                                    </p:set>
                                    <p:animEffect transition="in" filter="wipe(down)">
                                      <p:cBhvr>
                                        <p:cTn id="7" dur="500"/>
                                        <p:tgtEl>
                                          <p:spTgt spid="65539">
                                            <p:txEl>
                                              <p:pRg st="0" end="0"/>
                                            </p:txEl>
                                          </p:spTgt>
                                        </p:tgtEl>
                                      </p:cBhvr>
                                    </p:animEffect>
                                  </p:childTnLst>
                                </p:cTn>
                              </p:par>
                            </p:childTnLst>
                          </p:cTn>
                        </p:par>
                        <p:par>
                          <p:cTn id="8" fill="hold" nodeType="afterGroup">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65539">
                                            <p:txEl>
                                              <p:pRg st="1" end="1"/>
                                            </p:txEl>
                                          </p:spTgt>
                                        </p:tgtEl>
                                        <p:attrNameLst>
                                          <p:attrName>style.visibility</p:attrName>
                                        </p:attrNameLst>
                                      </p:cBhvr>
                                      <p:to>
                                        <p:strVal val="visible"/>
                                      </p:to>
                                    </p:set>
                                    <p:animEffect transition="in" filter="wipe(down)">
                                      <p:cBhvr>
                                        <p:cTn id="11" dur="500"/>
                                        <p:tgtEl>
                                          <p:spTgt spid="65539">
                                            <p:txEl>
                                              <p:pRg st="1" end="1"/>
                                            </p:txEl>
                                          </p:spTgt>
                                        </p:tgtEl>
                                      </p:cBhvr>
                                    </p:animEffect>
                                  </p:childTnLst>
                                </p:cTn>
                              </p:par>
                            </p:childTnLst>
                          </p:cTn>
                        </p:par>
                        <p:par>
                          <p:cTn id="12" fill="hold" nodeType="afterGroup">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65539">
                                            <p:txEl>
                                              <p:pRg st="2" end="2"/>
                                            </p:txEl>
                                          </p:spTgt>
                                        </p:tgtEl>
                                        <p:attrNameLst>
                                          <p:attrName>style.visibility</p:attrName>
                                        </p:attrNameLst>
                                      </p:cBhvr>
                                      <p:to>
                                        <p:strVal val="visible"/>
                                      </p:to>
                                    </p:set>
                                    <p:animEffect transition="in" filter="wipe(down)">
                                      <p:cBhvr>
                                        <p:cTn id="15" dur="500"/>
                                        <p:tgtEl>
                                          <p:spTgt spid="65539">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65539">
                                            <p:txEl>
                                              <p:pRg st="3" end="3"/>
                                            </p:txEl>
                                          </p:spTgt>
                                        </p:tgtEl>
                                        <p:attrNameLst>
                                          <p:attrName>style.visibility</p:attrName>
                                        </p:attrNameLst>
                                      </p:cBhvr>
                                      <p:to>
                                        <p:strVal val="visible"/>
                                      </p:to>
                                    </p:set>
                                    <p:animEffect transition="in" filter="wipe(down)">
                                      <p:cBhvr>
                                        <p:cTn id="20" dur="500"/>
                                        <p:tgtEl>
                                          <p:spTgt spid="6553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3600" dirty="0" smtClean="0"/>
              <a:t>Framing </a:t>
            </a:r>
            <a:r>
              <a:rPr lang="en-US" sz="3600" dirty="0" smtClean="0"/>
              <a:t>(Example)</a:t>
            </a:r>
            <a:endParaRPr lang="en-US" sz="3600" dirty="0"/>
          </a:p>
        </p:txBody>
      </p:sp>
      <p:sp>
        <p:nvSpPr>
          <p:cNvPr id="3" name="Content Placeholder 2"/>
          <p:cNvSpPr>
            <a:spLocks noGrp="1"/>
          </p:cNvSpPr>
          <p:nvPr>
            <p:ph idx="1"/>
          </p:nvPr>
        </p:nvSpPr>
        <p:spPr>
          <a:xfrm>
            <a:off x="0" y="990600"/>
            <a:ext cx="9144000" cy="5867400"/>
          </a:xfrm>
        </p:spPr>
        <p:txBody>
          <a:bodyPr>
            <a:noAutofit/>
          </a:bodyPr>
          <a:lstStyle/>
          <a:p>
            <a:r>
              <a:rPr lang="en-US" dirty="0" smtClean="0"/>
              <a:t>However </a:t>
            </a:r>
            <a:r>
              <a:rPr lang="en-US" dirty="0" smtClean="0"/>
              <a:t>it is clear that that in both cases the </a:t>
            </a:r>
            <a:r>
              <a:rPr lang="en-US" dirty="0" smtClean="0"/>
              <a:t>A) </a:t>
            </a:r>
            <a:r>
              <a:rPr lang="en-US" dirty="0" smtClean="0"/>
              <a:t>alternative </a:t>
            </a:r>
            <a:r>
              <a:rPr lang="en-US" u="sng" dirty="0" smtClean="0"/>
              <a:t>guarantees</a:t>
            </a:r>
            <a:r>
              <a:rPr lang="en-US" dirty="0" smtClean="0"/>
              <a:t> a total payoff of $1,500, whereas  </a:t>
            </a:r>
            <a:r>
              <a:rPr lang="en-US" dirty="0" smtClean="0"/>
              <a:t>B) </a:t>
            </a:r>
            <a:r>
              <a:rPr lang="en-US" dirty="0" smtClean="0"/>
              <a:t>offers a 50% chance of a $2,000 total payoff and a 50% chance of $1,000 total payoff.</a:t>
            </a:r>
          </a:p>
          <a:p>
            <a:r>
              <a:rPr lang="en-US" dirty="0" smtClean="0"/>
              <a:t>A rational decision maker should focus on the consequences of his/her choices and consistently select the same alternative, regardless of how the problem is framed</a:t>
            </a:r>
            <a:endParaRPr lang="en-US" dirty="0"/>
          </a:p>
        </p:txBody>
      </p:sp>
    </p:spTree>
    <p:extLst>
      <p:ext uri="{BB962C8B-B14F-4D97-AF65-F5344CB8AC3E}">
        <p14:creationId xmlns:p14="http://schemas.microsoft.com/office/powerpoint/2010/main" val="16322285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Rectangle 4"/>
          <p:cNvSpPr>
            <a:spLocks noGrp="1" noChangeArrowheads="1"/>
          </p:cNvSpPr>
          <p:nvPr>
            <p:ph type="title"/>
          </p:nvPr>
        </p:nvSpPr>
        <p:spPr/>
        <p:txBody>
          <a:bodyPr/>
          <a:lstStyle/>
          <a:p>
            <a:r>
              <a:rPr lang="en-US" sz="3600" i="1">
                <a:solidFill>
                  <a:schemeClr val="hlink"/>
                </a:solidFill>
              </a:rPr>
              <a:t>A Decision Tree for Both Examples</a:t>
            </a:r>
          </a:p>
        </p:txBody>
      </p:sp>
      <p:grpSp>
        <p:nvGrpSpPr>
          <p:cNvPr id="66565" name="Group 5"/>
          <p:cNvGrpSpPr>
            <a:grpSpLocks noChangeAspect="1"/>
          </p:cNvGrpSpPr>
          <p:nvPr/>
        </p:nvGrpSpPr>
        <p:grpSpPr bwMode="auto">
          <a:xfrm>
            <a:off x="1524000" y="2209800"/>
            <a:ext cx="6096000" cy="2986088"/>
            <a:chOff x="2979" y="813"/>
            <a:chExt cx="8875" cy="4320"/>
          </a:xfrm>
        </p:grpSpPr>
        <p:sp>
          <p:nvSpPr>
            <p:cNvPr id="66566" name="AutoShape 6"/>
            <p:cNvSpPr>
              <a:spLocks noChangeAspect="1" noChangeArrowheads="1"/>
            </p:cNvSpPr>
            <p:nvPr/>
          </p:nvSpPr>
          <p:spPr bwMode="auto">
            <a:xfrm>
              <a:off x="2979" y="813"/>
              <a:ext cx="8875" cy="4320"/>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66567" name="Line 7"/>
            <p:cNvSpPr>
              <a:spLocks noChangeShapeType="1"/>
            </p:cNvSpPr>
            <p:nvPr/>
          </p:nvSpPr>
          <p:spPr bwMode="auto">
            <a:xfrm>
              <a:off x="6873" y="4143"/>
              <a:ext cx="543" cy="45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568" name="Line 8"/>
            <p:cNvSpPr>
              <a:spLocks noChangeShapeType="1"/>
            </p:cNvSpPr>
            <p:nvPr/>
          </p:nvSpPr>
          <p:spPr bwMode="auto">
            <a:xfrm>
              <a:off x="5152" y="2973"/>
              <a:ext cx="1449" cy="117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569" name="Line 9"/>
            <p:cNvSpPr>
              <a:spLocks noChangeShapeType="1"/>
            </p:cNvSpPr>
            <p:nvPr/>
          </p:nvSpPr>
          <p:spPr bwMode="auto">
            <a:xfrm>
              <a:off x="6902" y="1679"/>
              <a:ext cx="2717"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570" name="Line 10"/>
            <p:cNvSpPr>
              <a:spLocks noChangeShapeType="1"/>
            </p:cNvSpPr>
            <p:nvPr/>
          </p:nvSpPr>
          <p:spPr bwMode="auto">
            <a:xfrm flipV="1">
              <a:off x="5243" y="1713"/>
              <a:ext cx="1358" cy="99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571" name="Oval 11"/>
            <p:cNvSpPr>
              <a:spLocks noChangeArrowheads="1"/>
            </p:cNvSpPr>
            <p:nvPr/>
          </p:nvSpPr>
          <p:spPr bwMode="auto">
            <a:xfrm>
              <a:off x="6511" y="1443"/>
              <a:ext cx="453" cy="450"/>
            </a:xfrm>
            <a:prstGeom prst="ellipse">
              <a:avLst/>
            </a:prstGeom>
            <a:solidFill>
              <a:schemeClr val="accent1"/>
            </a:solidFill>
            <a:ln w="9525">
              <a:solidFill>
                <a:srgbClr val="000000"/>
              </a:solidFill>
              <a:round/>
              <a:headEnd/>
              <a:tailEnd/>
            </a:ln>
          </p:spPr>
          <p:txBody>
            <a:bodyPr lIns="74981" tIns="37490" rIns="74981" bIns="37490" anchor="ctr"/>
            <a:lstStyle/>
            <a:p>
              <a:pPr algn="ctr"/>
              <a:endParaRPr lang="en-US" sz="2400">
                <a:latin typeface="Times New Roman" pitchFamily="18" charset="0"/>
              </a:endParaRPr>
            </a:p>
          </p:txBody>
        </p:sp>
        <p:sp>
          <p:nvSpPr>
            <p:cNvPr id="66572" name="Rectangle 12"/>
            <p:cNvSpPr>
              <a:spLocks noChangeArrowheads="1"/>
            </p:cNvSpPr>
            <p:nvPr/>
          </p:nvSpPr>
          <p:spPr bwMode="auto">
            <a:xfrm>
              <a:off x="4881" y="2703"/>
              <a:ext cx="362" cy="360"/>
            </a:xfrm>
            <a:prstGeom prst="rect">
              <a:avLst/>
            </a:prstGeom>
            <a:solidFill>
              <a:schemeClr val="accent1"/>
            </a:solidFill>
            <a:ln w="9525">
              <a:solidFill>
                <a:srgbClr val="000000"/>
              </a:solidFill>
              <a:miter lim="800000"/>
              <a:headEnd/>
              <a:tailEnd/>
            </a:ln>
          </p:spPr>
          <p:txBody>
            <a:bodyPr anchor="ctr"/>
            <a:lstStyle/>
            <a:p>
              <a:endParaRPr lang="en-US"/>
            </a:p>
          </p:txBody>
        </p:sp>
        <p:sp>
          <p:nvSpPr>
            <p:cNvPr id="66573" name="Line 13"/>
            <p:cNvSpPr>
              <a:spLocks noChangeShapeType="1"/>
            </p:cNvSpPr>
            <p:nvPr/>
          </p:nvSpPr>
          <p:spPr bwMode="auto">
            <a:xfrm flipV="1">
              <a:off x="6902" y="3693"/>
              <a:ext cx="514" cy="41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574" name="Oval 14"/>
            <p:cNvSpPr>
              <a:spLocks noChangeArrowheads="1"/>
            </p:cNvSpPr>
            <p:nvPr/>
          </p:nvSpPr>
          <p:spPr bwMode="auto">
            <a:xfrm>
              <a:off x="6511" y="3873"/>
              <a:ext cx="453" cy="450"/>
            </a:xfrm>
            <a:prstGeom prst="ellipse">
              <a:avLst/>
            </a:prstGeom>
            <a:solidFill>
              <a:schemeClr val="accent1"/>
            </a:solidFill>
            <a:ln w="9525">
              <a:solidFill>
                <a:srgbClr val="000000"/>
              </a:solidFill>
              <a:round/>
              <a:headEnd/>
              <a:tailEnd/>
            </a:ln>
          </p:spPr>
          <p:txBody>
            <a:bodyPr lIns="74981" tIns="37490" rIns="74981" bIns="37490" anchor="ctr"/>
            <a:lstStyle/>
            <a:p>
              <a:pPr algn="ctr"/>
              <a:endParaRPr lang="en-US" sz="2400">
                <a:latin typeface="Times New Roman" pitchFamily="18" charset="0"/>
              </a:endParaRPr>
            </a:p>
          </p:txBody>
        </p:sp>
        <p:sp>
          <p:nvSpPr>
            <p:cNvPr id="66575" name="Line 15"/>
            <p:cNvSpPr>
              <a:spLocks noChangeShapeType="1"/>
            </p:cNvSpPr>
            <p:nvPr/>
          </p:nvSpPr>
          <p:spPr bwMode="auto">
            <a:xfrm>
              <a:off x="7417" y="3693"/>
              <a:ext cx="226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576" name="Line 16"/>
            <p:cNvSpPr>
              <a:spLocks noChangeShapeType="1"/>
            </p:cNvSpPr>
            <p:nvPr/>
          </p:nvSpPr>
          <p:spPr bwMode="auto">
            <a:xfrm>
              <a:off x="7417" y="4593"/>
              <a:ext cx="226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577" name="Text Box 17"/>
            <p:cNvSpPr txBox="1">
              <a:spLocks noChangeArrowheads="1"/>
            </p:cNvSpPr>
            <p:nvPr/>
          </p:nvSpPr>
          <p:spPr bwMode="auto">
            <a:xfrm>
              <a:off x="2979" y="2613"/>
              <a:ext cx="2807" cy="540"/>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Lst>
          </p:spPr>
          <p:txBody>
            <a:bodyPr lIns="74981" tIns="37490" rIns="74981" bIns="37490"/>
            <a:lstStyle/>
            <a:p>
              <a:r>
                <a:rPr lang="en-US" sz="1900">
                  <a:solidFill>
                    <a:srgbClr val="000000"/>
                  </a:solidFill>
                  <a:latin typeface="Times New Roman" pitchFamily="18" charset="0"/>
                </a:rPr>
                <a:t>Initial state</a:t>
              </a:r>
              <a:endParaRPr lang="en-US" sz="2400">
                <a:latin typeface="Times New Roman" pitchFamily="18" charset="0"/>
              </a:endParaRPr>
            </a:p>
          </p:txBody>
        </p:sp>
        <p:sp>
          <p:nvSpPr>
            <p:cNvPr id="66578" name="Text Box 18"/>
            <p:cNvSpPr txBox="1">
              <a:spLocks noChangeArrowheads="1"/>
            </p:cNvSpPr>
            <p:nvPr/>
          </p:nvSpPr>
          <p:spPr bwMode="auto">
            <a:xfrm>
              <a:off x="9681" y="1443"/>
              <a:ext cx="2082" cy="540"/>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Lst>
          </p:spPr>
          <p:txBody>
            <a:bodyPr lIns="74981" tIns="37490" rIns="74981" bIns="37490"/>
            <a:lstStyle/>
            <a:p>
              <a:r>
                <a:rPr lang="en-US" sz="1900">
                  <a:solidFill>
                    <a:srgbClr val="000000"/>
                  </a:solidFill>
                  <a:latin typeface="Times New Roman" pitchFamily="18" charset="0"/>
                </a:rPr>
                <a:t>$1,500</a:t>
              </a:r>
              <a:endParaRPr lang="en-US" sz="2400">
                <a:latin typeface="Times New Roman" pitchFamily="18" charset="0"/>
              </a:endParaRPr>
            </a:p>
          </p:txBody>
        </p:sp>
        <p:sp>
          <p:nvSpPr>
            <p:cNvPr id="66579" name="Text Box 19"/>
            <p:cNvSpPr txBox="1">
              <a:spLocks noChangeArrowheads="1"/>
            </p:cNvSpPr>
            <p:nvPr/>
          </p:nvSpPr>
          <p:spPr bwMode="auto">
            <a:xfrm>
              <a:off x="7598" y="3153"/>
              <a:ext cx="2354" cy="540"/>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Lst>
          </p:spPr>
          <p:txBody>
            <a:bodyPr lIns="74981" tIns="37490" rIns="74981" bIns="37490"/>
            <a:lstStyle/>
            <a:p>
              <a:r>
                <a:rPr lang="en-US" sz="1900">
                  <a:solidFill>
                    <a:srgbClr val="000000"/>
                  </a:solidFill>
                  <a:latin typeface="Times New Roman" pitchFamily="18" charset="0"/>
                </a:rPr>
                <a:t>Heads (50%)</a:t>
              </a:r>
              <a:endParaRPr lang="en-US" sz="2400">
                <a:latin typeface="Times New Roman" pitchFamily="18" charset="0"/>
              </a:endParaRPr>
            </a:p>
          </p:txBody>
        </p:sp>
        <p:sp>
          <p:nvSpPr>
            <p:cNvPr id="66580" name="Text Box 20"/>
            <p:cNvSpPr txBox="1">
              <a:spLocks noChangeArrowheads="1"/>
            </p:cNvSpPr>
            <p:nvPr/>
          </p:nvSpPr>
          <p:spPr bwMode="auto">
            <a:xfrm>
              <a:off x="7598" y="4593"/>
              <a:ext cx="1992" cy="540"/>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Lst>
          </p:spPr>
          <p:txBody>
            <a:bodyPr lIns="74981" tIns="37490" rIns="74981" bIns="37490"/>
            <a:lstStyle/>
            <a:p>
              <a:r>
                <a:rPr lang="en-US" sz="1900">
                  <a:solidFill>
                    <a:srgbClr val="000000"/>
                  </a:solidFill>
                  <a:latin typeface="Times New Roman" pitchFamily="18" charset="0"/>
                </a:rPr>
                <a:t>Tails (50%)</a:t>
              </a:r>
              <a:endParaRPr lang="en-US" sz="2400">
                <a:latin typeface="Times New Roman" pitchFamily="18" charset="0"/>
              </a:endParaRPr>
            </a:p>
          </p:txBody>
        </p:sp>
        <p:sp>
          <p:nvSpPr>
            <p:cNvPr id="66581" name="Text Box 21"/>
            <p:cNvSpPr txBox="1">
              <a:spLocks noChangeArrowheads="1"/>
            </p:cNvSpPr>
            <p:nvPr/>
          </p:nvSpPr>
          <p:spPr bwMode="auto">
            <a:xfrm>
              <a:off x="9771" y="3423"/>
              <a:ext cx="2083" cy="540"/>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Lst>
          </p:spPr>
          <p:txBody>
            <a:bodyPr lIns="74981" tIns="37490" rIns="74981" bIns="37490"/>
            <a:lstStyle/>
            <a:p>
              <a:r>
                <a:rPr lang="en-US" sz="1900">
                  <a:solidFill>
                    <a:srgbClr val="000000"/>
                  </a:solidFill>
                  <a:latin typeface="Times New Roman" pitchFamily="18" charset="0"/>
                </a:rPr>
                <a:t>$2,000</a:t>
              </a:r>
              <a:endParaRPr lang="en-US" sz="2400">
                <a:latin typeface="Times New Roman" pitchFamily="18" charset="0"/>
              </a:endParaRPr>
            </a:p>
          </p:txBody>
        </p:sp>
        <p:sp>
          <p:nvSpPr>
            <p:cNvPr id="66582" name="Text Box 22"/>
            <p:cNvSpPr txBox="1">
              <a:spLocks noChangeArrowheads="1"/>
            </p:cNvSpPr>
            <p:nvPr/>
          </p:nvSpPr>
          <p:spPr bwMode="auto">
            <a:xfrm>
              <a:off x="9771" y="4323"/>
              <a:ext cx="2083" cy="540"/>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Lst>
          </p:spPr>
          <p:txBody>
            <a:bodyPr lIns="74981" tIns="37490" rIns="74981" bIns="37490"/>
            <a:lstStyle/>
            <a:p>
              <a:r>
                <a:rPr lang="en-US" sz="1900">
                  <a:solidFill>
                    <a:srgbClr val="000000"/>
                  </a:solidFill>
                  <a:latin typeface="Times New Roman" pitchFamily="18" charset="0"/>
                </a:rPr>
                <a:t>$1,000</a:t>
              </a:r>
              <a:endParaRPr lang="en-US" sz="2400">
                <a:latin typeface="Times New Roman" pitchFamily="18" charset="0"/>
              </a:endParaRPr>
            </a:p>
          </p:txBody>
        </p:sp>
        <p:sp>
          <p:nvSpPr>
            <p:cNvPr id="66583" name="Text Box 23"/>
            <p:cNvSpPr txBox="1">
              <a:spLocks noChangeArrowheads="1"/>
            </p:cNvSpPr>
            <p:nvPr/>
          </p:nvSpPr>
          <p:spPr bwMode="auto">
            <a:xfrm>
              <a:off x="4066" y="1533"/>
              <a:ext cx="2626" cy="540"/>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Lst>
          </p:spPr>
          <p:txBody>
            <a:bodyPr lIns="74981" tIns="37490" rIns="74981" bIns="37490"/>
            <a:lstStyle/>
            <a:p>
              <a:r>
                <a:rPr lang="en-US" sz="1900">
                  <a:solidFill>
                    <a:srgbClr val="000000"/>
                  </a:solidFill>
                  <a:latin typeface="Times New Roman" pitchFamily="18" charset="0"/>
                </a:rPr>
                <a:t>Alternative A</a:t>
              </a:r>
              <a:endParaRPr lang="en-US" sz="2400">
                <a:latin typeface="Times New Roman" pitchFamily="18" charset="0"/>
              </a:endParaRPr>
            </a:p>
          </p:txBody>
        </p:sp>
        <p:sp>
          <p:nvSpPr>
            <p:cNvPr id="66584" name="Text Box 24"/>
            <p:cNvSpPr txBox="1">
              <a:spLocks noChangeArrowheads="1"/>
            </p:cNvSpPr>
            <p:nvPr/>
          </p:nvSpPr>
          <p:spPr bwMode="auto">
            <a:xfrm>
              <a:off x="4247" y="3873"/>
              <a:ext cx="2626" cy="540"/>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Lst>
          </p:spPr>
          <p:txBody>
            <a:bodyPr lIns="74981" tIns="37490" rIns="74981" bIns="37490"/>
            <a:lstStyle/>
            <a:p>
              <a:r>
                <a:rPr lang="en-US" sz="1900">
                  <a:solidFill>
                    <a:srgbClr val="000000"/>
                  </a:solidFill>
                  <a:latin typeface="Times New Roman" pitchFamily="18" charset="0"/>
                </a:rPr>
                <a:t>Alternative B</a:t>
              </a:r>
              <a:endParaRPr lang="en-US" sz="2400">
                <a:latin typeface="Times New Roman" pitchFamily="18" charset="0"/>
              </a:endParaRPr>
            </a:p>
          </p:txBody>
        </p:sp>
        <p:sp>
          <p:nvSpPr>
            <p:cNvPr id="66585" name="Text Box 25"/>
            <p:cNvSpPr txBox="1">
              <a:spLocks noChangeArrowheads="1"/>
            </p:cNvSpPr>
            <p:nvPr/>
          </p:nvSpPr>
          <p:spPr bwMode="auto">
            <a:xfrm>
              <a:off x="4428" y="4323"/>
              <a:ext cx="2626" cy="540"/>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Lst>
          </p:spPr>
          <p:txBody>
            <a:bodyPr lIns="74981" tIns="37490" rIns="74981" bIns="37490"/>
            <a:lstStyle/>
            <a:p>
              <a:r>
                <a:rPr lang="en-US" sz="1900">
                  <a:solidFill>
                    <a:srgbClr val="000000"/>
                  </a:solidFill>
                  <a:latin typeface="Times New Roman" pitchFamily="18" charset="0"/>
                </a:rPr>
                <a:t>(Flip coin)</a:t>
              </a:r>
              <a:endParaRPr lang="en-US" sz="2400">
                <a:latin typeface="Times New Roman" pitchFamily="18" charset="0"/>
              </a:endParaRPr>
            </a:p>
          </p:txBody>
        </p:sp>
        <p:sp>
          <p:nvSpPr>
            <p:cNvPr id="66586" name="Text Box 26"/>
            <p:cNvSpPr txBox="1">
              <a:spLocks noChangeArrowheads="1"/>
            </p:cNvSpPr>
            <p:nvPr/>
          </p:nvSpPr>
          <p:spPr bwMode="auto">
            <a:xfrm>
              <a:off x="9681" y="813"/>
              <a:ext cx="1539" cy="540"/>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rgbClr val="000000"/>
                  </a:solidFill>
                  <a:miter lim="800000"/>
                  <a:headEnd/>
                  <a:tailEnd/>
                </a14:hiddenLine>
              </a:ext>
            </a:extLst>
          </p:spPr>
          <p:txBody>
            <a:bodyPr lIns="74981" tIns="37490" rIns="74981" bIns="37490"/>
            <a:lstStyle/>
            <a:p>
              <a:r>
                <a:rPr lang="en-US" sz="1900">
                  <a:solidFill>
                    <a:srgbClr val="000000"/>
                  </a:solidFill>
                  <a:latin typeface="Times New Roman" pitchFamily="18" charset="0"/>
                </a:rPr>
                <a:t>Payoffs</a:t>
              </a:r>
              <a:endParaRPr lang="en-US" sz="2400">
                <a:latin typeface="Times New Roman" pitchFamily="18" charset="0"/>
              </a:endParaRPr>
            </a:p>
          </p:txBody>
        </p:sp>
      </p:grpSp>
    </p:spTree>
    <p:extLst>
      <p:ext uri="{BB962C8B-B14F-4D97-AF65-F5344CB8AC3E}">
        <p14:creationId xmlns:p14="http://schemas.microsoft.com/office/powerpoint/2010/main" val="404821546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58B18742-BBB3-46BB-B76B-89DDF782BFCF}" type="slidenum">
              <a:rPr lang="en-US"/>
              <a:pPr>
                <a:defRPr/>
              </a:pPr>
              <a:t>25</a:t>
            </a:fld>
            <a:endParaRPr lang="en-US"/>
          </a:p>
        </p:txBody>
      </p:sp>
      <p:sp>
        <p:nvSpPr>
          <p:cNvPr id="63491" name="Rectangle 2"/>
          <p:cNvSpPr>
            <a:spLocks noGrp="1" noChangeArrowheads="1"/>
          </p:cNvSpPr>
          <p:nvPr>
            <p:ph type="title"/>
          </p:nvPr>
        </p:nvSpPr>
        <p:spPr>
          <a:xfrm>
            <a:off x="2895600" y="381000"/>
            <a:ext cx="4648200" cy="1125538"/>
          </a:xfrm>
        </p:spPr>
        <p:txBody>
          <a:bodyPr/>
          <a:lstStyle/>
          <a:p>
            <a:pPr eaLnBrk="1" hangingPunct="1"/>
            <a:r>
              <a:rPr lang="en-US" smtClean="0"/>
              <a:t>A Framing Example</a:t>
            </a:r>
          </a:p>
        </p:txBody>
      </p:sp>
      <p:sp>
        <p:nvSpPr>
          <p:cNvPr id="63492" name="Rectangle 3"/>
          <p:cNvSpPr>
            <a:spLocks noGrp="1" noChangeArrowheads="1"/>
          </p:cNvSpPr>
          <p:nvPr>
            <p:ph type="body" idx="1"/>
          </p:nvPr>
        </p:nvSpPr>
        <p:spPr>
          <a:xfrm>
            <a:off x="933450" y="1238250"/>
            <a:ext cx="7010400" cy="3524250"/>
          </a:xfrm>
        </p:spPr>
        <p:txBody>
          <a:bodyPr/>
          <a:lstStyle/>
          <a:p>
            <a:pPr marL="0" indent="0" eaLnBrk="1" hangingPunct="1">
              <a:buFont typeface="Wingdings" pitchFamily="2" charset="2"/>
              <a:buNone/>
            </a:pPr>
            <a:r>
              <a:rPr lang="en-US" sz="2100" smtClean="0">
                <a:solidFill>
                  <a:schemeClr val="tx2"/>
                </a:solidFill>
              </a:rPr>
              <a:t>“Careful analysis at a major U.S. steel company showed it could save hundreds of thousands of dollars per year by replacing its hot-metal mixing technology, which required that metal be heated twice, with direct-pouring technology, in which the metal was only heated once.  But the move was approved only after considerable delay because senior engineers complained that the analysis did not include the cost of the hot metal mixers that had been purchased for $3 million just a few years previously.”</a:t>
            </a:r>
          </a:p>
        </p:txBody>
      </p:sp>
      <p:sp>
        <p:nvSpPr>
          <p:cNvPr id="63493" name="Text Box 4"/>
          <p:cNvSpPr txBox="1">
            <a:spLocks noChangeArrowheads="1"/>
          </p:cNvSpPr>
          <p:nvPr/>
        </p:nvSpPr>
        <p:spPr bwMode="auto">
          <a:xfrm>
            <a:off x="1524000" y="4762500"/>
            <a:ext cx="48545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i="1">
                <a:solidFill>
                  <a:schemeClr val="tx1"/>
                </a:solidFill>
                <a:latin typeface="Arial" charset="0"/>
              </a:defRPr>
            </a:lvl1pPr>
            <a:lvl2pPr marL="742950" indent="-285750" eaLnBrk="0" hangingPunct="0">
              <a:defRPr i="1">
                <a:solidFill>
                  <a:schemeClr val="tx1"/>
                </a:solidFill>
                <a:latin typeface="Arial" charset="0"/>
              </a:defRPr>
            </a:lvl2pPr>
            <a:lvl3pPr marL="1143000" indent="-228600" eaLnBrk="0" hangingPunct="0">
              <a:defRPr i="1">
                <a:solidFill>
                  <a:schemeClr val="tx1"/>
                </a:solidFill>
                <a:latin typeface="Arial" charset="0"/>
              </a:defRPr>
            </a:lvl3pPr>
            <a:lvl4pPr marL="1600200" indent="-228600" eaLnBrk="0" hangingPunct="0">
              <a:defRPr i="1">
                <a:solidFill>
                  <a:schemeClr val="tx1"/>
                </a:solidFill>
                <a:latin typeface="Arial" charset="0"/>
              </a:defRPr>
            </a:lvl4pPr>
            <a:lvl5pPr marL="2057400" indent="-228600" eaLnBrk="0" hangingPunct="0">
              <a:defRPr i="1">
                <a:solidFill>
                  <a:schemeClr val="tx1"/>
                </a:solidFill>
                <a:latin typeface="Arial" charset="0"/>
              </a:defRPr>
            </a:lvl5pPr>
            <a:lvl6pPr marL="2514600" indent="-228600" eaLnBrk="0" fontAlgn="base" hangingPunct="0">
              <a:spcBef>
                <a:spcPct val="0"/>
              </a:spcBef>
              <a:spcAft>
                <a:spcPct val="0"/>
              </a:spcAft>
              <a:defRPr i="1">
                <a:solidFill>
                  <a:schemeClr val="tx1"/>
                </a:solidFill>
                <a:latin typeface="Arial" charset="0"/>
              </a:defRPr>
            </a:lvl6pPr>
            <a:lvl7pPr marL="2971800" indent="-228600" eaLnBrk="0" fontAlgn="base" hangingPunct="0">
              <a:spcBef>
                <a:spcPct val="0"/>
              </a:spcBef>
              <a:spcAft>
                <a:spcPct val="0"/>
              </a:spcAft>
              <a:defRPr i="1">
                <a:solidFill>
                  <a:schemeClr val="tx1"/>
                </a:solidFill>
                <a:latin typeface="Arial" charset="0"/>
              </a:defRPr>
            </a:lvl7pPr>
            <a:lvl8pPr marL="3429000" indent="-228600" eaLnBrk="0" fontAlgn="base" hangingPunct="0">
              <a:spcBef>
                <a:spcPct val="0"/>
              </a:spcBef>
              <a:spcAft>
                <a:spcPct val="0"/>
              </a:spcAft>
              <a:defRPr i="1">
                <a:solidFill>
                  <a:schemeClr val="tx1"/>
                </a:solidFill>
                <a:latin typeface="Arial" charset="0"/>
              </a:defRPr>
            </a:lvl8pPr>
            <a:lvl9pPr marL="3886200" indent="-228600" eaLnBrk="0" fontAlgn="base" hangingPunct="0">
              <a:spcBef>
                <a:spcPct val="0"/>
              </a:spcBef>
              <a:spcAft>
                <a:spcPct val="0"/>
              </a:spcAft>
              <a:defRPr i="1">
                <a:solidFill>
                  <a:schemeClr val="tx1"/>
                </a:solidFill>
                <a:latin typeface="Arial" charset="0"/>
              </a:defRPr>
            </a:lvl9pPr>
          </a:lstStyle>
          <a:p>
            <a:pPr eaLnBrk="1" hangingPunct="1"/>
            <a:r>
              <a:rPr lang="en-US" sz="2000" b="1" i="0"/>
              <a:t>How would you critique this decision?</a:t>
            </a:r>
          </a:p>
        </p:txBody>
      </p:sp>
      <p:sp>
        <p:nvSpPr>
          <p:cNvPr id="63494" name="Text Box 5"/>
          <p:cNvSpPr txBox="1">
            <a:spLocks noChangeArrowheads="1"/>
          </p:cNvSpPr>
          <p:nvPr/>
        </p:nvSpPr>
        <p:spPr bwMode="auto">
          <a:xfrm>
            <a:off x="1982788" y="5564188"/>
            <a:ext cx="563721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i="1">
                <a:solidFill>
                  <a:schemeClr val="tx1"/>
                </a:solidFill>
                <a:latin typeface="Arial" charset="0"/>
              </a:defRPr>
            </a:lvl1pPr>
            <a:lvl2pPr marL="742950" indent="-285750" eaLnBrk="0" hangingPunct="0">
              <a:defRPr i="1">
                <a:solidFill>
                  <a:schemeClr val="tx1"/>
                </a:solidFill>
                <a:latin typeface="Arial" charset="0"/>
              </a:defRPr>
            </a:lvl2pPr>
            <a:lvl3pPr marL="1143000" indent="-228600" eaLnBrk="0" hangingPunct="0">
              <a:defRPr i="1">
                <a:solidFill>
                  <a:schemeClr val="tx1"/>
                </a:solidFill>
                <a:latin typeface="Arial" charset="0"/>
              </a:defRPr>
            </a:lvl3pPr>
            <a:lvl4pPr marL="1600200" indent="-228600" eaLnBrk="0" hangingPunct="0">
              <a:defRPr i="1">
                <a:solidFill>
                  <a:schemeClr val="tx1"/>
                </a:solidFill>
                <a:latin typeface="Arial" charset="0"/>
              </a:defRPr>
            </a:lvl4pPr>
            <a:lvl5pPr marL="2057400" indent="-228600" eaLnBrk="0" hangingPunct="0">
              <a:defRPr i="1">
                <a:solidFill>
                  <a:schemeClr val="tx1"/>
                </a:solidFill>
                <a:latin typeface="Arial" charset="0"/>
              </a:defRPr>
            </a:lvl5pPr>
            <a:lvl6pPr marL="2514600" indent="-228600" eaLnBrk="0" fontAlgn="base" hangingPunct="0">
              <a:spcBef>
                <a:spcPct val="0"/>
              </a:spcBef>
              <a:spcAft>
                <a:spcPct val="0"/>
              </a:spcAft>
              <a:defRPr i="1">
                <a:solidFill>
                  <a:schemeClr val="tx1"/>
                </a:solidFill>
                <a:latin typeface="Arial" charset="0"/>
              </a:defRPr>
            </a:lvl6pPr>
            <a:lvl7pPr marL="2971800" indent="-228600" eaLnBrk="0" fontAlgn="base" hangingPunct="0">
              <a:spcBef>
                <a:spcPct val="0"/>
              </a:spcBef>
              <a:spcAft>
                <a:spcPct val="0"/>
              </a:spcAft>
              <a:defRPr i="1">
                <a:solidFill>
                  <a:schemeClr val="tx1"/>
                </a:solidFill>
                <a:latin typeface="Arial" charset="0"/>
              </a:defRPr>
            </a:lvl7pPr>
            <a:lvl8pPr marL="3429000" indent="-228600" eaLnBrk="0" fontAlgn="base" hangingPunct="0">
              <a:spcBef>
                <a:spcPct val="0"/>
              </a:spcBef>
              <a:spcAft>
                <a:spcPct val="0"/>
              </a:spcAft>
              <a:defRPr i="1">
                <a:solidFill>
                  <a:schemeClr val="tx1"/>
                </a:solidFill>
                <a:latin typeface="Arial" charset="0"/>
              </a:defRPr>
            </a:lvl8pPr>
            <a:lvl9pPr marL="3886200" indent="-228600" eaLnBrk="0" fontAlgn="base" hangingPunct="0">
              <a:spcBef>
                <a:spcPct val="0"/>
              </a:spcBef>
              <a:spcAft>
                <a:spcPct val="0"/>
              </a:spcAft>
              <a:defRPr i="1">
                <a:solidFill>
                  <a:schemeClr val="tx1"/>
                </a:solidFill>
                <a:latin typeface="Arial" charset="0"/>
              </a:defRPr>
            </a:lvl9pPr>
          </a:lstStyle>
          <a:p>
            <a:pPr eaLnBrk="1" hangingPunct="1"/>
            <a:r>
              <a:rPr lang="en-US" sz="1600" i="0">
                <a:solidFill>
                  <a:srgbClr val="3D2100"/>
                </a:solidFill>
              </a:rPr>
              <a:t>Adapted from </a:t>
            </a:r>
            <a:r>
              <a:rPr lang="en-US" sz="1600">
                <a:solidFill>
                  <a:srgbClr val="3D2100"/>
                </a:solidFill>
              </a:rPr>
              <a:t>Winning Decisions, </a:t>
            </a:r>
            <a:r>
              <a:rPr lang="en-US" sz="1600" i="0">
                <a:solidFill>
                  <a:srgbClr val="3D2100"/>
                </a:solidFill>
              </a:rPr>
              <a:t>by Russo and Shoemaker</a:t>
            </a:r>
            <a:endParaRPr lang="en-US" sz="1600">
              <a:solidFill>
                <a:srgbClr val="3D2100"/>
              </a:solidFill>
            </a:endParaRPr>
          </a:p>
        </p:txBody>
      </p:sp>
    </p:spTree>
    <p:extLst>
      <p:ext uri="{BB962C8B-B14F-4D97-AF65-F5344CB8AC3E}">
        <p14:creationId xmlns:p14="http://schemas.microsoft.com/office/powerpoint/2010/main" val="39272631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pPr>
              <a:defRPr/>
            </a:pPr>
            <a:fld id="{58B18742-BBB3-46BB-B76B-89DDF782BFCF}" type="slidenum">
              <a:rPr lang="en-US"/>
              <a:pPr>
                <a:defRPr/>
              </a:pPr>
              <a:t>26</a:t>
            </a:fld>
            <a:endParaRPr lang="en-US"/>
          </a:p>
        </p:txBody>
      </p:sp>
      <p:sp>
        <p:nvSpPr>
          <p:cNvPr id="63491" name="Rectangle 2"/>
          <p:cNvSpPr>
            <a:spLocks noGrp="1" noChangeArrowheads="1"/>
          </p:cNvSpPr>
          <p:nvPr>
            <p:ph type="title"/>
          </p:nvPr>
        </p:nvSpPr>
        <p:spPr>
          <a:xfrm>
            <a:off x="2895600" y="381000"/>
            <a:ext cx="4648200" cy="1125538"/>
          </a:xfrm>
        </p:spPr>
        <p:txBody>
          <a:bodyPr/>
          <a:lstStyle/>
          <a:p>
            <a:pPr eaLnBrk="1" hangingPunct="1"/>
            <a:r>
              <a:rPr lang="en-US" smtClean="0"/>
              <a:t>A Framing Example</a:t>
            </a:r>
          </a:p>
        </p:txBody>
      </p:sp>
      <p:sp>
        <p:nvSpPr>
          <p:cNvPr id="63492" name="Rectangle 3"/>
          <p:cNvSpPr>
            <a:spLocks noGrp="1" noChangeArrowheads="1"/>
          </p:cNvSpPr>
          <p:nvPr>
            <p:ph type="body" idx="1"/>
          </p:nvPr>
        </p:nvSpPr>
        <p:spPr>
          <a:xfrm>
            <a:off x="933450" y="1238250"/>
            <a:ext cx="7010400" cy="3524250"/>
          </a:xfrm>
        </p:spPr>
        <p:txBody>
          <a:bodyPr/>
          <a:lstStyle/>
          <a:p>
            <a:pPr marL="0" indent="0" eaLnBrk="1" hangingPunct="1">
              <a:buFont typeface="Wingdings" pitchFamily="2" charset="2"/>
              <a:buNone/>
            </a:pPr>
            <a:r>
              <a:rPr lang="en-US" sz="2100" smtClean="0">
                <a:solidFill>
                  <a:schemeClr val="tx2"/>
                </a:solidFill>
              </a:rPr>
              <a:t>“Careful analysis at a major U.S. steel company showed it could save hundreds of thousands of dollars per year by replacing its hot-metal mixing technology, which required that metal be heated twice, with direct-pouring technology, in which the metal was only heated once.  But the move was approved only after considerable delay because senior engineers complained that the analysis did not include the cost of the hot metal mixers that had been purchased for $3 million just a few years previously.”</a:t>
            </a:r>
          </a:p>
        </p:txBody>
      </p:sp>
      <p:sp>
        <p:nvSpPr>
          <p:cNvPr id="63493" name="Text Box 4"/>
          <p:cNvSpPr txBox="1">
            <a:spLocks noChangeArrowheads="1"/>
          </p:cNvSpPr>
          <p:nvPr/>
        </p:nvSpPr>
        <p:spPr bwMode="auto">
          <a:xfrm>
            <a:off x="1524000" y="4762500"/>
            <a:ext cx="48545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i="1">
                <a:solidFill>
                  <a:schemeClr val="tx1"/>
                </a:solidFill>
                <a:latin typeface="Arial" charset="0"/>
              </a:defRPr>
            </a:lvl1pPr>
            <a:lvl2pPr marL="742950" indent="-285750" eaLnBrk="0" hangingPunct="0">
              <a:defRPr i="1">
                <a:solidFill>
                  <a:schemeClr val="tx1"/>
                </a:solidFill>
                <a:latin typeface="Arial" charset="0"/>
              </a:defRPr>
            </a:lvl2pPr>
            <a:lvl3pPr marL="1143000" indent="-228600" eaLnBrk="0" hangingPunct="0">
              <a:defRPr i="1">
                <a:solidFill>
                  <a:schemeClr val="tx1"/>
                </a:solidFill>
                <a:latin typeface="Arial" charset="0"/>
              </a:defRPr>
            </a:lvl3pPr>
            <a:lvl4pPr marL="1600200" indent="-228600" eaLnBrk="0" hangingPunct="0">
              <a:defRPr i="1">
                <a:solidFill>
                  <a:schemeClr val="tx1"/>
                </a:solidFill>
                <a:latin typeface="Arial" charset="0"/>
              </a:defRPr>
            </a:lvl4pPr>
            <a:lvl5pPr marL="2057400" indent="-228600" eaLnBrk="0" hangingPunct="0">
              <a:defRPr i="1">
                <a:solidFill>
                  <a:schemeClr val="tx1"/>
                </a:solidFill>
                <a:latin typeface="Arial" charset="0"/>
              </a:defRPr>
            </a:lvl5pPr>
            <a:lvl6pPr marL="2514600" indent="-228600" eaLnBrk="0" fontAlgn="base" hangingPunct="0">
              <a:spcBef>
                <a:spcPct val="0"/>
              </a:spcBef>
              <a:spcAft>
                <a:spcPct val="0"/>
              </a:spcAft>
              <a:defRPr i="1">
                <a:solidFill>
                  <a:schemeClr val="tx1"/>
                </a:solidFill>
                <a:latin typeface="Arial" charset="0"/>
              </a:defRPr>
            </a:lvl6pPr>
            <a:lvl7pPr marL="2971800" indent="-228600" eaLnBrk="0" fontAlgn="base" hangingPunct="0">
              <a:spcBef>
                <a:spcPct val="0"/>
              </a:spcBef>
              <a:spcAft>
                <a:spcPct val="0"/>
              </a:spcAft>
              <a:defRPr i="1">
                <a:solidFill>
                  <a:schemeClr val="tx1"/>
                </a:solidFill>
                <a:latin typeface="Arial" charset="0"/>
              </a:defRPr>
            </a:lvl7pPr>
            <a:lvl8pPr marL="3429000" indent="-228600" eaLnBrk="0" fontAlgn="base" hangingPunct="0">
              <a:spcBef>
                <a:spcPct val="0"/>
              </a:spcBef>
              <a:spcAft>
                <a:spcPct val="0"/>
              </a:spcAft>
              <a:defRPr i="1">
                <a:solidFill>
                  <a:schemeClr val="tx1"/>
                </a:solidFill>
                <a:latin typeface="Arial" charset="0"/>
              </a:defRPr>
            </a:lvl8pPr>
            <a:lvl9pPr marL="3886200" indent="-228600" eaLnBrk="0" fontAlgn="base" hangingPunct="0">
              <a:spcBef>
                <a:spcPct val="0"/>
              </a:spcBef>
              <a:spcAft>
                <a:spcPct val="0"/>
              </a:spcAft>
              <a:defRPr i="1">
                <a:solidFill>
                  <a:schemeClr val="tx1"/>
                </a:solidFill>
                <a:latin typeface="Arial" charset="0"/>
              </a:defRPr>
            </a:lvl9pPr>
          </a:lstStyle>
          <a:p>
            <a:pPr eaLnBrk="1" hangingPunct="1"/>
            <a:r>
              <a:rPr lang="en-US" sz="2000" b="1" i="0"/>
              <a:t>How would you critique this decision?</a:t>
            </a:r>
          </a:p>
        </p:txBody>
      </p:sp>
      <p:sp>
        <p:nvSpPr>
          <p:cNvPr id="63494" name="Text Box 5"/>
          <p:cNvSpPr txBox="1">
            <a:spLocks noChangeArrowheads="1"/>
          </p:cNvSpPr>
          <p:nvPr/>
        </p:nvSpPr>
        <p:spPr bwMode="auto">
          <a:xfrm>
            <a:off x="1982788" y="5564188"/>
            <a:ext cx="563721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i="1">
                <a:solidFill>
                  <a:schemeClr val="tx1"/>
                </a:solidFill>
                <a:latin typeface="Arial" charset="0"/>
              </a:defRPr>
            </a:lvl1pPr>
            <a:lvl2pPr marL="742950" indent="-285750" eaLnBrk="0" hangingPunct="0">
              <a:defRPr i="1">
                <a:solidFill>
                  <a:schemeClr val="tx1"/>
                </a:solidFill>
                <a:latin typeface="Arial" charset="0"/>
              </a:defRPr>
            </a:lvl2pPr>
            <a:lvl3pPr marL="1143000" indent="-228600" eaLnBrk="0" hangingPunct="0">
              <a:defRPr i="1">
                <a:solidFill>
                  <a:schemeClr val="tx1"/>
                </a:solidFill>
                <a:latin typeface="Arial" charset="0"/>
              </a:defRPr>
            </a:lvl3pPr>
            <a:lvl4pPr marL="1600200" indent="-228600" eaLnBrk="0" hangingPunct="0">
              <a:defRPr i="1">
                <a:solidFill>
                  <a:schemeClr val="tx1"/>
                </a:solidFill>
                <a:latin typeface="Arial" charset="0"/>
              </a:defRPr>
            </a:lvl4pPr>
            <a:lvl5pPr marL="2057400" indent="-228600" eaLnBrk="0" hangingPunct="0">
              <a:defRPr i="1">
                <a:solidFill>
                  <a:schemeClr val="tx1"/>
                </a:solidFill>
                <a:latin typeface="Arial" charset="0"/>
              </a:defRPr>
            </a:lvl5pPr>
            <a:lvl6pPr marL="2514600" indent="-228600" eaLnBrk="0" fontAlgn="base" hangingPunct="0">
              <a:spcBef>
                <a:spcPct val="0"/>
              </a:spcBef>
              <a:spcAft>
                <a:spcPct val="0"/>
              </a:spcAft>
              <a:defRPr i="1">
                <a:solidFill>
                  <a:schemeClr val="tx1"/>
                </a:solidFill>
                <a:latin typeface="Arial" charset="0"/>
              </a:defRPr>
            </a:lvl6pPr>
            <a:lvl7pPr marL="2971800" indent="-228600" eaLnBrk="0" fontAlgn="base" hangingPunct="0">
              <a:spcBef>
                <a:spcPct val="0"/>
              </a:spcBef>
              <a:spcAft>
                <a:spcPct val="0"/>
              </a:spcAft>
              <a:defRPr i="1">
                <a:solidFill>
                  <a:schemeClr val="tx1"/>
                </a:solidFill>
                <a:latin typeface="Arial" charset="0"/>
              </a:defRPr>
            </a:lvl7pPr>
            <a:lvl8pPr marL="3429000" indent="-228600" eaLnBrk="0" fontAlgn="base" hangingPunct="0">
              <a:spcBef>
                <a:spcPct val="0"/>
              </a:spcBef>
              <a:spcAft>
                <a:spcPct val="0"/>
              </a:spcAft>
              <a:defRPr i="1">
                <a:solidFill>
                  <a:schemeClr val="tx1"/>
                </a:solidFill>
                <a:latin typeface="Arial" charset="0"/>
              </a:defRPr>
            </a:lvl8pPr>
            <a:lvl9pPr marL="3886200" indent="-228600" eaLnBrk="0" fontAlgn="base" hangingPunct="0">
              <a:spcBef>
                <a:spcPct val="0"/>
              </a:spcBef>
              <a:spcAft>
                <a:spcPct val="0"/>
              </a:spcAft>
              <a:defRPr i="1">
                <a:solidFill>
                  <a:schemeClr val="tx1"/>
                </a:solidFill>
                <a:latin typeface="Arial" charset="0"/>
              </a:defRPr>
            </a:lvl9pPr>
          </a:lstStyle>
          <a:p>
            <a:pPr eaLnBrk="1" hangingPunct="1"/>
            <a:r>
              <a:rPr lang="en-US" sz="1600" i="0">
                <a:solidFill>
                  <a:srgbClr val="3D2100"/>
                </a:solidFill>
              </a:rPr>
              <a:t>Adapted from </a:t>
            </a:r>
            <a:r>
              <a:rPr lang="en-US" sz="1600">
                <a:solidFill>
                  <a:srgbClr val="3D2100"/>
                </a:solidFill>
              </a:rPr>
              <a:t>Winning Decisions, </a:t>
            </a:r>
            <a:r>
              <a:rPr lang="en-US" sz="1600" i="0">
                <a:solidFill>
                  <a:srgbClr val="3D2100"/>
                </a:solidFill>
              </a:rPr>
              <a:t>by Russo and Shoemaker</a:t>
            </a:r>
            <a:endParaRPr lang="en-US" sz="1600">
              <a:solidFill>
                <a:srgbClr val="3D2100"/>
              </a:solidFill>
            </a:endParaRPr>
          </a:p>
        </p:txBody>
      </p:sp>
    </p:spTree>
    <p:extLst>
      <p:ext uri="{BB962C8B-B14F-4D97-AF65-F5344CB8AC3E}">
        <p14:creationId xmlns:p14="http://schemas.microsoft.com/office/powerpoint/2010/main" val="27092521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377825"/>
            <a:ext cx="7772400" cy="684213"/>
          </a:xfrm>
          <a:noFill/>
          <a:ln/>
        </p:spPr>
        <p:txBody>
          <a:bodyPr lIns="92075" tIns="46038" rIns="92075" bIns="46038"/>
          <a:lstStyle/>
          <a:p>
            <a:r>
              <a:rPr lang="en-US" sz="3600" i="1">
                <a:solidFill>
                  <a:schemeClr val="hlink"/>
                </a:solidFill>
              </a:rPr>
              <a:t>Good Decisions vs. Good Outcomes</a:t>
            </a:r>
          </a:p>
        </p:txBody>
      </p:sp>
      <p:sp>
        <p:nvSpPr>
          <p:cNvPr id="24579" name="Rectangle 3"/>
          <p:cNvSpPr>
            <a:spLocks noGrp="1" noChangeArrowheads="1"/>
          </p:cNvSpPr>
          <p:nvPr>
            <p:ph type="body" idx="1"/>
          </p:nvPr>
        </p:nvSpPr>
        <p:spPr>
          <a:xfrm>
            <a:off x="381000" y="1371600"/>
            <a:ext cx="8458200" cy="990600"/>
          </a:xfrm>
          <a:noFill/>
          <a:ln/>
        </p:spPr>
        <p:txBody>
          <a:bodyPr lIns="92075" tIns="46038" rIns="92075" bIns="46038"/>
          <a:lstStyle/>
          <a:p>
            <a:pPr marL="466725" indent="-466725">
              <a:lnSpc>
                <a:spcPct val="90000"/>
              </a:lnSpc>
            </a:pPr>
            <a:r>
              <a:rPr lang="en-US"/>
              <a:t>Good decisions do not always lead to good outcomes...</a:t>
            </a:r>
          </a:p>
          <a:p>
            <a:pPr marL="466725" indent="-466725">
              <a:lnSpc>
                <a:spcPct val="90000"/>
              </a:lnSpc>
              <a:buFont typeface="Wingdings" pitchFamily="2" charset="2"/>
              <a:buNone/>
            </a:pPr>
            <a:endParaRPr lang="en-US"/>
          </a:p>
          <a:p>
            <a:pPr marL="466725" indent="-466725">
              <a:lnSpc>
                <a:spcPct val="90000"/>
              </a:lnSpc>
              <a:buFont typeface="Wingdings" pitchFamily="2" charset="2"/>
              <a:buNone/>
            </a:pPr>
            <a:endParaRPr lang="en-US"/>
          </a:p>
          <a:p>
            <a:pPr marL="466725" indent="-466725">
              <a:lnSpc>
                <a:spcPct val="90000"/>
              </a:lnSpc>
              <a:buFont typeface="Wingdings" pitchFamily="2" charset="2"/>
              <a:buNone/>
            </a:pPr>
            <a:endParaRPr lang="en-US"/>
          </a:p>
        </p:txBody>
      </p:sp>
      <p:graphicFrame>
        <p:nvGraphicFramePr>
          <p:cNvPr id="24581" name="Object 5"/>
          <p:cNvGraphicFramePr>
            <a:graphicFrameLocks noChangeAspect="1"/>
          </p:cNvGraphicFramePr>
          <p:nvPr/>
        </p:nvGraphicFramePr>
        <p:xfrm>
          <a:off x="3429000" y="2286000"/>
          <a:ext cx="1619250" cy="1630363"/>
        </p:xfrm>
        <a:graphic>
          <a:graphicData uri="http://schemas.openxmlformats.org/presentationml/2006/ole">
            <mc:AlternateContent xmlns:mc="http://schemas.openxmlformats.org/markup-compatibility/2006">
              <mc:Choice xmlns:v="urn:schemas-microsoft-com:vml" Requires="v">
                <p:oleObj spid="_x0000_s3082" name="Clip" r:id="rId5" imgW="1620000" imgH="1630080" progId="MS_ClipArt_Gallery.5">
                  <p:embed/>
                </p:oleObj>
              </mc:Choice>
              <mc:Fallback>
                <p:oleObj name="Clip" r:id="rId5" imgW="1620000" imgH="1630080" progId="MS_ClipArt_Gallery.5">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29000" y="2286000"/>
                        <a:ext cx="1619250" cy="1630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4583" name="Rectangle 7"/>
          <p:cNvSpPr>
            <a:spLocks noChangeArrowheads="1"/>
          </p:cNvSpPr>
          <p:nvPr/>
        </p:nvSpPr>
        <p:spPr bwMode="auto">
          <a:xfrm>
            <a:off x="457200" y="4191000"/>
            <a:ext cx="8382000" cy="1844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466725" indent="-466725">
              <a:lnSpc>
                <a:spcPct val="90000"/>
              </a:lnSpc>
              <a:spcBef>
                <a:spcPct val="20000"/>
              </a:spcBef>
              <a:buClr>
                <a:schemeClr val="hlink"/>
              </a:buClr>
              <a:buFont typeface="Wingdings" pitchFamily="2" charset="2"/>
              <a:buChar char="§"/>
            </a:pPr>
            <a:r>
              <a:rPr lang="en-US" sz="3200">
                <a:latin typeface="Tahoma" pitchFamily="34" charset="0"/>
              </a:rPr>
              <a:t>A structured, modeling approach to decision making helps us make good decisions, but can’t guarantee good outcomes.</a:t>
            </a:r>
          </a:p>
        </p:txBody>
      </p:sp>
      <p:graphicFrame>
        <p:nvGraphicFramePr>
          <p:cNvPr id="24584" name="Object 8"/>
          <p:cNvGraphicFramePr>
            <a:graphicFrameLocks noChangeAspect="1"/>
          </p:cNvGraphicFramePr>
          <p:nvPr/>
        </p:nvGraphicFramePr>
        <p:xfrm>
          <a:off x="3505200" y="2133600"/>
          <a:ext cx="1373188" cy="1735138"/>
        </p:xfrm>
        <a:graphic>
          <a:graphicData uri="http://schemas.openxmlformats.org/presentationml/2006/ole">
            <mc:AlternateContent xmlns:mc="http://schemas.openxmlformats.org/markup-compatibility/2006">
              <mc:Choice xmlns:v="urn:schemas-microsoft-com:vml" Requires="v">
                <p:oleObj spid="_x0000_s3083" name="Clip" r:id="rId7" imgW="2744640" imgH="3468960" progId="MS_ClipArt_Gallery.5">
                  <p:embed/>
                </p:oleObj>
              </mc:Choice>
              <mc:Fallback>
                <p:oleObj name="Clip" r:id="rId7" imgW="2744640" imgH="3468960" progId="MS_ClipArt_Gallery.5">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505200" y="2133600"/>
                        <a:ext cx="1373188" cy="1735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4586" name="AutoShape 10"/>
          <p:cNvSpPr>
            <a:spLocks noChangeArrowheads="1"/>
          </p:cNvSpPr>
          <p:nvPr/>
        </p:nvSpPr>
        <p:spPr bwMode="auto">
          <a:xfrm rot="6771801">
            <a:off x="2286000" y="2514600"/>
            <a:ext cx="3276600" cy="685800"/>
          </a:xfrm>
          <a:prstGeom prst="lightningBolt">
            <a:avLst/>
          </a:prstGeom>
          <a:solidFill>
            <a:srgbClr val="FFFF00"/>
          </a:solidFill>
          <a:ln w="12700">
            <a:solidFill>
              <a:schemeClr val="bg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87" name="AutoShape 11"/>
          <p:cNvSpPr>
            <a:spLocks noChangeArrowheads="1"/>
          </p:cNvSpPr>
          <p:nvPr/>
        </p:nvSpPr>
        <p:spPr bwMode="auto">
          <a:xfrm rot="6771801">
            <a:off x="2667000" y="2590800"/>
            <a:ext cx="3276600" cy="685800"/>
          </a:xfrm>
          <a:prstGeom prst="lightningBolt">
            <a:avLst/>
          </a:prstGeom>
          <a:solidFill>
            <a:srgbClr val="FFFF00"/>
          </a:solidFill>
          <a:ln w="12700">
            <a:solidFill>
              <a:schemeClr val="bg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88" name="AutoShape 12"/>
          <p:cNvSpPr>
            <a:spLocks noChangeArrowheads="1"/>
          </p:cNvSpPr>
          <p:nvPr/>
        </p:nvSpPr>
        <p:spPr bwMode="auto">
          <a:xfrm rot="6771801">
            <a:off x="2895600" y="2743200"/>
            <a:ext cx="3276600" cy="685800"/>
          </a:xfrm>
          <a:prstGeom prst="lightningBolt">
            <a:avLst/>
          </a:prstGeom>
          <a:solidFill>
            <a:srgbClr val="FFFF00"/>
          </a:solidFill>
          <a:ln w="12700">
            <a:solidFill>
              <a:schemeClr val="bg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7638628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4579">
                                            <p:txEl>
                                              <p:pRg st="0" end="0"/>
                                            </p:txEl>
                                          </p:spTgt>
                                        </p:tgtEl>
                                        <p:attrNameLst>
                                          <p:attrName>style.visibility</p:attrName>
                                        </p:attrNameLst>
                                      </p:cBhvr>
                                      <p:to>
                                        <p:strVal val="visible"/>
                                      </p:to>
                                    </p:set>
                                  </p:childTnLst>
                                </p:cTn>
                              </p:par>
                            </p:childTnLst>
                          </p:cTn>
                        </p:par>
                        <p:par>
                          <p:cTn id="7" fill="hold" nodeType="afterGroup">
                            <p:stCondLst>
                              <p:cond delay="500"/>
                            </p:stCondLst>
                            <p:childTnLst>
                              <p:par>
                                <p:cTn id="8" presetID="17" presetClass="entr" presetSubtype="10" fill="hold" nodeType="afterEffect">
                                  <p:stCondLst>
                                    <p:cond delay="1000"/>
                                  </p:stCondLst>
                                  <p:childTnLst>
                                    <p:set>
                                      <p:cBhvr>
                                        <p:cTn id="9" dur="1" fill="hold">
                                          <p:stCondLst>
                                            <p:cond delay="0"/>
                                          </p:stCondLst>
                                        </p:cTn>
                                        <p:tgtEl>
                                          <p:spTgt spid="24581"/>
                                        </p:tgtEl>
                                        <p:attrNameLst>
                                          <p:attrName>style.visibility</p:attrName>
                                        </p:attrNameLst>
                                      </p:cBhvr>
                                      <p:to>
                                        <p:strVal val="visible"/>
                                      </p:to>
                                    </p:set>
                                    <p:anim calcmode="lin" valueType="num">
                                      <p:cBhvr>
                                        <p:cTn id="10" dur="500" fill="hold"/>
                                        <p:tgtEl>
                                          <p:spTgt spid="24581"/>
                                        </p:tgtEl>
                                        <p:attrNameLst>
                                          <p:attrName>ppt_w</p:attrName>
                                        </p:attrNameLst>
                                      </p:cBhvr>
                                      <p:tavLst>
                                        <p:tav tm="0">
                                          <p:val>
                                            <p:fltVal val="0"/>
                                          </p:val>
                                        </p:tav>
                                        <p:tav tm="100000">
                                          <p:val>
                                            <p:strVal val="#ppt_w"/>
                                          </p:val>
                                        </p:tav>
                                      </p:tavLst>
                                    </p:anim>
                                    <p:anim calcmode="lin" valueType="num">
                                      <p:cBhvr>
                                        <p:cTn id="11" dur="500" fill="hold"/>
                                        <p:tgtEl>
                                          <p:spTgt spid="24581"/>
                                        </p:tgtEl>
                                        <p:attrNameLst>
                                          <p:attrName>ppt_h</p:attrName>
                                        </p:attrNameLst>
                                      </p:cBhvr>
                                      <p:tavLst>
                                        <p:tav tm="0">
                                          <p:val>
                                            <p:strVal val="#ppt_h"/>
                                          </p:val>
                                        </p:tav>
                                        <p:tav tm="100000">
                                          <p:val>
                                            <p:strVal val="#ppt_h"/>
                                          </p:val>
                                        </p:tav>
                                      </p:tavLst>
                                    </p:anim>
                                  </p:childTnLst>
                                  <p:subTnLst>
                                    <p:set>
                                      <p:cBhvr override="childStyle">
                                        <p:cTn dur="1" fill="hold" display="0" masterRel="nextClick" afterEffect="1"/>
                                        <p:tgtEl>
                                          <p:spTgt spid="24581"/>
                                        </p:tgtEl>
                                        <p:attrNameLst>
                                          <p:attrName>style.visibility</p:attrName>
                                        </p:attrNameLst>
                                      </p:cBhvr>
                                      <p:to>
                                        <p:strVal val="hidden"/>
                                      </p:to>
                                    </p:set>
                                  </p:subTnLst>
                                </p:cTn>
                              </p:par>
                            </p:childTnLst>
                          </p:cTn>
                        </p:par>
                      </p:childTnLst>
                    </p:cTn>
                  </p:par>
                  <p:par>
                    <p:cTn id="12" fill="hold" nodeType="clickPar">
                      <p:stCondLst>
                        <p:cond delay="indefinite"/>
                      </p:stCondLst>
                      <p:childTnLst>
                        <p:par>
                          <p:cTn id="13" fill="hold" nodeType="withGroup">
                            <p:stCondLst>
                              <p:cond delay="0"/>
                            </p:stCondLst>
                            <p:childTnLst>
                              <p:par>
                                <p:cTn id="14" presetID="11" presetClass="entr" presetSubtype="0" fill="hold" grpId="0" nodeType="clickEffect">
                                  <p:stCondLst>
                                    <p:cond delay="0"/>
                                  </p:stCondLst>
                                  <p:childTnLst>
                                    <p:set>
                                      <p:cBhvr>
                                        <p:cTn id="15" dur="1000">
                                          <p:stCondLst>
                                            <p:cond delay="0"/>
                                          </p:stCondLst>
                                        </p:cTn>
                                        <p:tgtEl>
                                          <p:spTgt spid="24586"/>
                                        </p:tgtEl>
                                        <p:attrNameLst>
                                          <p:attrName>style.visibility</p:attrName>
                                        </p:attrNameLst>
                                      </p:cBhvr>
                                      <p:to>
                                        <p:strVal val="visible"/>
                                      </p:to>
                                    </p:set>
                                  </p:childTnLst>
                                  <p:subTnLst>
                                    <p:set>
                                      <p:cBhvr override="childStyle">
                                        <p:cTn dur="1" fill="hold" display="0" masterRel="sameClick" afterEffect="1">
                                          <p:stCondLst>
                                            <p:cond evt="end" delay="0">
                                              <p:tn val="14"/>
                                            </p:cond>
                                          </p:stCondLst>
                                        </p:cTn>
                                        <p:tgtEl>
                                          <p:spTgt spid="24586"/>
                                        </p:tgtEl>
                                        <p:attrNameLst>
                                          <p:attrName>style.visibility</p:attrName>
                                        </p:attrNameLst>
                                      </p:cBhvr>
                                      <p:to>
                                        <p:strVal val="hidden"/>
                                      </p:to>
                                    </p:set>
                                    <p:audio>
                                      <p:cMediaNode>
                                        <p:cTn display="0" masterRel="sameClick">
                                          <p:stCondLst>
                                            <p:cond evt="begin" delay="0">
                                              <p:tn val="14"/>
                                            </p:cond>
                                          </p:stCondLst>
                                          <p:endCondLst>
                                            <p:cond evt="onStopAudio" delay="0">
                                              <p:tgtEl>
                                                <p:sldTgt/>
                                              </p:tgtEl>
                                            </p:cond>
                                          </p:endCondLst>
                                        </p:cTn>
                                        <p:tgtEl>
                                          <p:sndTgt r:embed="rId4" name="explode.wav"/>
                                        </p:tgtEl>
                                      </p:cMediaNode>
                                    </p:audio>
                                  </p:subTnLst>
                                </p:cTn>
                              </p:par>
                            </p:childTnLst>
                          </p:cTn>
                        </p:par>
                        <p:par>
                          <p:cTn id="16" fill="hold" nodeType="afterGroup">
                            <p:stCondLst>
                              <p:cond delay="1000"/>
                            </p:stCondLst>
                            <p:childTnLst>
                              <p:par>
                                <p:cTn id="17" presetID="11" presetClass="entr" presetSubtype="0" fill="hold" grpId="0" nodeType="afterEffect">
                                  <p:stCondLst>
                                    <p:cond delay="1000"/>
                                  </p:stCondLst>
                                  <p:childTnLst>
                                    <p:set>
                                      <p:cBhvr>
                                        <p:cTn id="18" dur="1000">
                                          <p:stCondLst>
                                            <p:cond delay="0"/>
                                          </p:stCondLst>
                                        </p:cTn>
                                        <p:tgtEl>
                                          <p:spTgt spid="24587"/>
                                        </p:tgtEl>
                                        <p:attrNameLst>
                                          <p:attrName>style.visibility</p:attrName>
                                        </p:attrNameLst>
                                      </p:cBhvr>
                                      <p:to>
                                        <p:strVal val="visible"/>
                                      </p:to>
                                    </p:set>
                                  </p:childTnLst>
                                  <p:subTnLst>
                                    <p:set>
                                      <p:cBhvr override="childStyle">
                                        <p:cTn dur="1" fill="hold" display="0" masterRel="sameClick" afterEffect="1">
                                          <p:stCondLst>
                                            <p:cond evt="end" delay="0">
                                              <p:tn val="17"/>
                                            </p:cond>
                                          </p:stCondLst>
                                        </p:cTn>
                                        <p:tgtEl>
                                          <p:spTgt spid="24587"/>
                                        </p:tgtEl>
                                        <p:attrNameLst>
                                          <p:attrName>style.visibility</p:attrName>
                                        </p:attrNameLst>
                                      </p:cBhvr>
                                      <p:to>
                                        <p:strVal val="hidden"/>
                                      </p:to>
                                    </p:set>
                                    <p:audio>
                                      <p:cMediaNode>
                                        <p:cTn display="0" masterRel="sameClick">
                                          <p:stCondLst>
                                            <p:cond evt="begin" delay="0">
                                              <p:tn val="17"/>
                                            </p:cond>
                                          </p:stCondLst>
                                          <p:endCondLst>
                                            <p:cond evt="onStopAudio" delay="0">
                                              <p:tgtEl>
                                                <p:sldTgt/>
                                              </p:tgtEl>
                                            </p:cond>
                                          </p:endCondLst>
                                        </p:cTn>
                                        <p:tgtEl>
                                          <p:sndTgt r:embed="rId4" name="explode.wav"/>
                                        </p:tgtEl>
                                      </p:cMediaNode>
                                    </p:audio>
                                  </p:subTnLst>
                                </p:cTn>
                              </p:par>
                            </p:childTnLst>
                          </p:cTn>
                        </p:par>
                        <p:par>
                          <p:cTn id="19" fill="hold" nodeType="afterGroup">
                            <p:stCondLst>
                              <p:cond delay="3000"/>
                            </p:stCondLst>
                            <p:childTnLst>
                              <p:par>
                                <p:cTn id="20" presetID="11" presetClass="entr" presetSubtype="0" fill="hold" grpId="0" nodeType="afterEffect">
                                  <p:stCondLst>
                                    <p:cond delay="1000"/>
                                  </p:stCondLst>
                                  <p:childTnLst>
                                    <p:set>
                                      <p:cBhvr>
                                        <p:cTn id="21" dur="1000">
                                          <p:stCondLst>
                                            <p:cond delay="0"/>
                                          </p:stCondLst>
                                        </p:cTn>
                                        <p:tgtEl>
                                          <p:spTgt spid="24588"/>
                                        </p:tgtEl>
                                        <p:attrNameLst>
                                          <p:attrName>style.visibility</p:attrName>
                                        </p:attrNameLst>
                                      </p:cBhvr>
                                      <p:to>
                                        <p:strVal val="visible"/>
                                      </p:to>
                                    </p:set>
                                  </p:childTnLst>
                                  <p:subTnLst>
                                    <p:set>
                                      <p:cBhvr override="childStyle">
                                        <p:cTn dur="1" fill="hold" display="0" masterRel="sameClick" afterEffect="1">
                                          <p:stCondLst>
                                            <p:cond evt="end" delay="0">
                                              <p:tn val="20"/>
                                            </p:cond>
                                          </p:stCondLst>
                                        </p:cTn>
                                        <p:tgtEl>
                                          <p:spTgt spid="24588"/>
                                        </p:tgtEl>
                                        <p:attrNameLst>
                                          <p:attrName>style.visibility</p:attrName>
                                        </p:attrNameLst>
                                      </p:cBhvr>
                                      <p:to>
                                        <p:strVal val="hidden"/>
                                      </p:to>
                                    </p:set>
                                    <p:audio>
                                      <p:cMediaNode>
                                        <p:cTn display="0" masterRel="sameClick">
                                          <p:stCondLst>
                                            <p:cond evt="begin" delay="0">
                                              <p:tn val="20"/>
                                            </p:cond>
                                          </p:stCondLst>
                                          <p:endCondLst>
                                            <p:cond evt="onStopAudio" delay="0">
                                              <p:tgtEl>
                                                <p:sldTgt/>
                                              </p:tgtEl>
                                            </p:cond>
                                          </p:endCondLst>
                                        </p:cTn>
                                        <p:tgtEl>
                                          <p:sndTgt r:embed="rId4" name="explode.wav"/>
                                        </p:tgtEl>
                                      </p:cMediaNode>
                                    </p:audio>
                                  </p:subTnLst>
                                </p:cTn>
                              </p:par>
                            </p:childTnLst>
                          </p:cTn>
                        </p:par>
                        <p:par>
                          <p:cTn id="22" fill="hold" nodeType="afterGroup">
                            <p:stCondLst>
                              <p:cond delay="5000"/>
                            </p:stCondLst>
                            <p:childTnLst>
                              <p:par>
                                <p:cTn id="23" presetID="2" presetClass="entr" presetSubtype="3" fill="hold" nodeType="afterEffect">
                                  <p:stCondLst>
                                    <p:cond delay="0"/>
                                  </p:stCondLst>
                                  <p:childTnLst>
                                    <p:set>
                                      <p:cBhvr>
                                        <p:cTn id="24" dur="1" fill="hold">
                                          <p:stCondLst>
                                            <p:cond delay="0"/>
                                          </p:stCondLst>
                                        </p:cTn>
                                        <p:tgtEl>
                                          <p:spTgt spid="24584"/>
                                        </p:tgtEl>
                                        <p:attrNameLst>
                                          <p:attrName>style.visibility</p:attrName>
                                        </p:attrNameLst>
                                      </p:cBhvr>
                                      <p:to>
                                        <p:strVal val="visible"/>
                                      </p:to>
                                    </p:set>
                                    <p:anim calcmode="lin" valueType="num">
                                      <p:cBhvr additive="base">
                                        <p:cTn id="25" dur="500" fill="hold"/>
                                        <p:tgtEl>
                                          <p:spTgt spid="24584"/>
                                        </p:tgtEl>
                                        <p:attrNameLst>
                                          <p:attrName>ppt_x</p:attrName>
                                        </p:attrNameLst>
                                      </p:cBhvr>
                                      <p:tavLst>
                                        <p:tav tm="0">
                                          <p:val>
                                            <p:strVal val="1+#ppt_w/2"/>
                                          </p:val>
                                        </p:tav>
                                        <p:tav tm="100000">
                                          <p:val>
                                            <p:strVal val="#ppt_x"/>
                                          </p:val>
                                        </p:tav>
                                      </p:tavLst>
                                    </p:anim>
                                    <p:anim calcmode="lin" valueType="num">
                                      <p:cBhvr additive="base">
                                        <p:cTn id="26" dur="500" fill="hold"/>
                                        <p:tgtEl>
                                          <p:spTgt spid="24584"/>
                                        </p:tgtEl>
                                        <p:attrNameLst>
                                          <p:attrName>ppt_y</p:attrName>
                                        </p:attrNameLst>
                                      </p:cBhvr>
                                      <p:tavLst>
                                        <p:tav tm="0">
                                          <p:val>
                                            <p:strVal val="0-#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4583"/>
                                        </p:tgtEl>
                                        <p:attrNameLst>
                                          <p:attrName>style.visibility</p:attrName>
                                        </p:attrNameLst>
                                      </p:cBhvr>
                                      <p:to>
                                        <p:strVal val="visible"/>
                                      </p:to>
                                    </p:set>
                                    <p:anim calcmode="lin" valueType="num">
                                      <p:cBhvr additive="base">
                                        <p:cTn id="31" dur="500" fill="hold"/>
                                        <p:tgtEl>
                                          <p:spTgt spid="24583"/>
                                        </p:tgtEl>
                                        <p:attrNameLst>
                                          <p:attrName>ppt_x</p:attrName>
                                        </p:attrNameLst>
                                      </p:cBhvr>
                                      <p:tavLst>
                                        <p:tav tm="0">
                                          <p:val>
                                            <p:strVal val="0-#ppt_w/2"/>
                                          </p:val>
                                        </p:tav>
                                        <p:tav tm="100000">
                                          <p:val>
                                            <p:strVal val="#ppt_x"/>
                                          </p:val>
                                        </p:tav>
                                      </p:tavLst>
                                    </p:anim>
                                    <p:anim calcmode="lin" valueType="num">
                                      <p:cBhvr additive="base">
                                        <p:cTn id="32" dur="500" fill="hold"/>
                                        <p:tgtEl>
                                          <p:spTgt spid="2458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bldLvl="2" autoUpdateAnimBg="0" advAuto="0"/>
      <p:bldP spid="24583" grpId="0" autoUpdateAnimBg="0"/>
      <p:bldP spid="24586" grpId="0" animBg="1"/>
      <p:bldP spid="24587" grpId="0" animBg="1"/>
      <p:bldP spid="2458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457200" y="274638"/>
            <a:ext cx="8229600" cy="788987"/>
          </a:xfrm>
        </p:spPr>
        <p:txBody>
          <a:bodyPr>
            <a:normAutofit/>
          </a:bodyPr>
          <a:lstStyle/>
          <a:p>
            <a:endParaRPr lang="en-US" sz="3600" i="1" dirty="0">
              <a:solidFill>
                <a:schemeClr val="hlink"/>
              </a:solidFill>
            </a:endParaRPr>
          </a:p>
        </p:txBody>
      </p:sp>
      <p:sp>
        <p:nvSpPr>
          <p:cNvPr id="54275" name="Rectangle 3"/>
          <p:cNvSpPr>
            <a:spLocks noGrp="1" noChangeArrowheads="1"/>
          </p:cNvSpPr>
          <p:nvPr>
            <p:ph type="body" idx="1"/>
          </p:nvPr>
        </p:nvSpPr>
        <p:spPr>
          <a:xfrm>
            <a:off x="685800" y="1524000"/>
            <a:ext cx="7772400" cy="4191000"/>
          </a:xfrm>
        </p:spPr>
        <p:txBody>
          <a:bodyPr>
            <a:normAutofit lnSpcReduction="10000"/>
          </a:bodyPr>
          <a:lstStyle/>
          <a:p>
            <a:r>
              <a:rPr lang="en-US"/>
              <a:t>Motorola</a:t>
            </a:r>
          </a:p>
          <a:p>
            <a:pPr lvl="1"/>
            <a:r>
              <a:rPr lang="en-US"/>
              <a:t>Procurement of goods and services account for 50% of its costs</a:t>
            </a:r>
          </a:p>
          <a:p>
            <a:pPr lvl="1"/>
            <a:r>
              <a:rPr lang="en-US"/>
              <a:t>Developed an Internet-based auction system for negotiations with suppliers </a:t>
            </a:r>
          </a:p>
          <a:p>
            <a:pPr lvl="1"/>
            <a:r>
              <a:rPr lang="en-US"/>
              <a:t>The system optimized multi-product, multi-vendor contract awards</a:t>
            </a:r>
          </a:p>
          <a:p>
            <a:pPr lvl="1"/>
            <a:r>
              <a:rPr lang="en-US"/>
              <a:t>Benefits: </a:t>
            </a:r>
          </a:p>
          <a:p>
            <a:pPr lvl="2">
              <a:buFont typeface="Wingdings" pitchFamily="2" charset="2"/>
              <a:buBlip>
                <a:blip r:embed="rId3"/>
              </a:buBlip>
            </a:pPr>
            <a:r>
              <a:rPr lang="en-US"/>
              <a:t>$600 million in savings</a:t>
            </a:r>
          </a:p>
          <a:p>
            <a:pPr lvl="1"/>
            <a:endParaRPr lang="en-US"/>
          </a:p>
          <a:p>
            <a:pPr lvl="1"/>
            <a:endParaRPr lang="en-US"/>
          </a:p>
          <a:p>
            <a:pPr lvl="2">
              <a:buFont typeface="Wingdings" pitchFamily="2" charset="2"/>
              <a:buNone/>
            </a:pPr>
            <a:endParaRPr lang="en-US"/>
          </a:p>
        </p:txBody>
      </p:sp>
    </p:spTree>
    <p:extLst>
      <p:ext uri="{BB962C8B-B14F-4D97-AF65-F5344CB8AC3E}">
        <p14:creationId xmlns:p14="http://schemas.microsoft.com/office/powerpoint/2010/main" val="27323057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withEffect">
                                  <p:stCondLst>
                                    <p:cond delay="0"/>
                                  </p:stCondLst>
                                  <p:childTnLst>
                                    <p:set>
                                      <p:cBhvr>
                                        <p:cTn id="6" dur="1" fill="hold">
                                          <p:stCondLst>
                                            <p:cond delay="0"/>
                                          </p:stCondLst>
                                        </p:cTn>
                                        <p:tgtEl>
                                          <p:spTgt spid="54275">
                                            <p:txEl>
                                              <p:pRg st="0" end="0"/>
                                            </p:txEl>
                                          </p:spTgt>
                                        </p:tgtEl>
                                        <p:attrNameLst>
                                          <p:attrName>style.visibility</p:attrName>
                                        </p:attrNameLst>
                                      </p:cBhvr>
                                      <p:to>
                                        <p:strVal val="visible"/>
                                      </p:to>
                                    </p:set>
                                    <p:animEffect transition="in" filter="blinds(horizontal)">
                                      <p:cBhvr>
                                        <p:cTn id="7" dur="500"/>
                                        <p:tgtEl>
                                          <p:spTgt spid="542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4275">
                                            <p:txEl>
                                              <p:pRg st="1" end="1"/>
                                            </p:txEl>
                                          </p:spTgt>
                                        </p:tgtEl>
                                        <p:attrNameLst>
                                          <p:attrName>style.visibility</p:attrName>
                                        </p:attrNameLst>
                                      </p:cBhvr>
                                      <p:to>
                                        <p:strVal val="visible"/>
                                      </p:to>
                                    </p:set>
                                    <p:animEffect transition="in" filter="blinds(horizontal)">
                                      <p:cBhvr>
                                        <p:cTn id="12" dur="500"/>
                                        <p:tgtEl>
                                          <p:spTgt spid="54275">
                                            <p:txEl>
                                              <p:pRg st="1" end="1"/>
                                            </p:txEl>
                                          </p:spTgt>
                                        </p:tgtEl>
                                      </p:cBhvr>
                                    </p:animEffect>
                                  </p:childTnLst>
                                </p:cTn>
                              </p:par>
                            </p:childTnLst>
                          </p:cTn>
                        </p:par>
                        <p:par>
                          <p:cTn id="13" fill="hold" nodeType="afterGroup">
                            <p:stCondLst>
                              <p:cond delay="500"/>
                            </p:stCondLst>
                            <p:childTnLst>
                              <p:par>
                                <p:cTn id="14" presetID="3" presetClass="entr" presetSubtype="10" fill="hold" grpId="0" nodeType="afterEffect">
                                  <p:stCondLst>
                                    <p:cond delay="0"/>
                                  </p:stCondLst>
                                  <p:childTnLst>
                                    <p:set>
                                      <p:cBhvr>
                                        <p:cTn id="15" dur="1" fill="hold">
                                          <p:stCondLst>
                                            <p:cond delay="0"/>
                                          </p:stCondLst>
                                        </p:cTn>
                                        <p:tgtEl>
                                          <p:spTgt spid="54275">
                                            <p:txEl>
                                              <p:pRg st="2" end="2"/>
                                            </p:txEl>
                                          </p:spTgt>
                                        </p:tgtEl>
                                        <p:attrNameLst>
                                          <p:attrName>style.visibility</p:attrName>
                                        </p:attrNameLst>
                                      </p:cBhvr>
                                      <p:to>
                                        <p:strVal val="visible"/>
                                      </p:to>
                                    </p:set>
                                    <p:animEffect transition="in" filter="blinds(horizontal)">
                                      <p:cBhvr>
                                        <p:cTn id="16" dur="500"/>
                                        <p:tgtEl>
                                          <p:spTgt spid="54275">
                                            <p:txEl>
                                              <p:pRg st="2" end="2"/>
                                            </p:txEl>
                                          </p:spTgt>
                                        </p:tgtEl>
                                      </p:cBhvr>
                                    </p:animEffect>
                                  </p:childTnLst>
                                </p:cTn>
                              </p:par>
                            </p:childTnLst>
                          </p:cTn>
                        </p:par>
                        <p:par>
                          <p:cTn id="17" fill="hold" nodeType="afterGroup">
                            <p:stCondLst>
                              <p:cond delay="1000"/>
                            </p:stCondLst>
                            <p:childTnLst>
                              <p:par>
                                <p:cTn id="18" presetID="3" presetClass="entr" presetSubtype="10" fill="hold" grpId="0" nodeType="afterEffect">
                                  <p:stCondLst>
                                    <p:cond delay="0"/>
                                  </p:stCondLst>
                                  <p:childTnLst>
                                    <p:set>
                                      <p:cBhvr>
                                        <p:cTn id="19" dur="1" fill="hold">
                                          <p:stCondLst>
                                            <p:cond delay="0"/>
                                          </p:stCondLst>
                                        </p:cTn>
                                        <p:tgtEl>
                                          <p:spTgt spid="54275">
                                            <p:txEl>
                                              <p:pRg st="3" end="3"/>
                                            </p:txEl>
                                          </p:spTgt>
                                        </p:tgtEl>
                                        <p:attrNameLst>
                                          <p:attrName>style.visibility</p:attrName>
                                        </p:attrNameLst>
                                      </p:cBhvr>
                                      <p:to>
                                        <p:strVal val="visible"/>
                                      </p:to>
                                    </p:set>
                                    <p:animEffect transition="in" filter="blinds(horizontal)">
                                      <p:cBhvr>
                                        <p:cTn id="20" dur="500"/>
                                        <p:tgtEl>
                                          <p:spTgt spid="54275">
                                            <p:txEl>
                                              <p:pRg st="3" end="3"/>
                                            </p:txEl>
                                          </p:spTgt>
                                        </p:tgtEl>
                                      </p:cBhvr>
                                    </p:animEffect>
                                  </p:childTnLst>
                                </p:cTn>
                              </p:par>
                            </p:childTnLst>
                          </p:cTn>
                        </p:par>
                        <p:par>
                          <p:cTn id="21" fill="hold" nodeType="afterGroup">
                            <p:stCondLst>
                              <p:cond delay="1500"/>
                            </p:stCondLst>
                            <p:childTnLst>
                              <p:par>
                                <p:cTn id="22" presetID="3" presetClass="entr" presetSubtype="10" fill="hold" grpId="0" nodeType="afterEffect">
                                  <p:stCondLst>
                                    <p:cond delay="0"/>
                                  </p:stCondLst>
                                  <p:childTnLst>
                                    <p:set>
                                      <p:cBhvr>
                                        <p:cTn id="23" dur="1" fill="hold">
                                          <p:stCondLst>
                                            <p:cond delay="0"/>
                                          </p:stCondLst>
                                        </p:cTn>
                                        <p:tgtEl>
                                          <p:spTgt spid="54275">
                                            <p:txEl>
                                              <p:pRg st="4" end="4"/>
                                            </p:txEl>
                                          </p:spTgt>
                                        </p:tgtEl>
                                        <p:attrNameLst>
                                          <p:attrName>style.visibility</p:attrName>
                                        </p:attrNameLst>
                                      </p:cBhvr>
                                      <p:to>
                                        <p:strVal val="visible"/>
                                      </p:to>
                                    </p:set>
                                    <p:animEffect transition="in" filter="blinds(horizontal)">
                                      <p:cBhvr>
                                        <p:cTn id="24" dur="500"/>
                                        <p:tgtEl>
                                          <p:spTgt spid="54275">
                                            <p:txEl>
                                              <p:pRg st="4" end="4"/>
                                            </p:txEl>
                                          </p:spTgt>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54275">
                                            <p:txEl>
                                              <p:pRg st="5" end="5"/>
                                            </p:txEl>
                                          </p:spTgt>
                                        </p:tgtEl>
                                        <p:attrNameLst>
                                          <p:attrName>style.visibility</p:attrName>
                                        </p:attrNameLst>
                                      </p:cBhvr>
                                      <p:to>
                                        <p:strVal val="visible"/>
                                      </p:to>
                                    </p:set>
                                    <p:animEffect transition="in" filter="blinds(horizontal)">
                                      <p:cBhvr>
                                        <p:cTn id="27" dur="500"/>
                                        <p:tgtEl>
                                          <p:spTgt spid="542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457200" y="446088"/>
            <a:ext cx="8229600" cy="617537"/>
          </a:xfrm>
        </p:spPr>
        <p:txBody>
          <a:bodyPr>
            <a:normAutofit fontScale="90000"/>
          </a:bodyPr>
          <a:lstStyle/>
          <a:p>
            <a:endParaRPr lang="en-US" sz="3600" i="1" dirty="0">
              <a:solidFill>
                <a:schemeClr val="hlink"/>
              </a:solidFill>
            </a:endParaRPr>
          </a:p>
        </p:txBody>
      </p:sp>
      <p:sp>
        <p:nvSpPr>
          <p:cNvPr id="55299" name="Rectangle 3"/>
          <p:cNvSpPr>
            <a:spLocks noGrp="1" noChangeArrowheads="1"/>
          </p:cNvSpPr>
          <p:nvPr>
            <p:ph type="body" idx="1"/>
          </p:nvPr>
        </p:nvSpPr>
        <p:spPr>
          <a:xfrm>
            <a:off x="457200" y="1524000"/>
            <a:ext cx="8382000" cy="4191000"/>
          </a:xfrm>
        </p:spPr>
        <p:txBody>
          <a:bodyPr>
            <a:normAutofit lnSpcReduction="10000"/>
          </a:bodyPr>
          <a:lstStyle/>
          <a:p>
            <a:r>
              <a:rPr lang="en-US"/>
              <a:t>Waste Management</a:t>
            </a:r>
          </a:p>
          <a:p>
            <a:pPr lvl="1"/>
            <a:r>
              <a:rPr lang="en-US"/>
              <a:t>Leading waste collection company in North America</a:t>
            </a:r>
          </a:p>
          <a:p>
            <a:pPr lvl="1"/>
            <a:r>
              <a:rPr lang="en-US"/>
              <a:t>26,000 vehicles service 20 million residential &amp; 2 million commercial customers</a:t>
            </a:r>
          </a:p>
          <a:p>
            <a:pPr lvl="1"/>
            <a:r>
              <a:rPr lang="en-US"/>
              <a:t>Developed vehicle routing optimization system</a:t>
            </a:r>
          </a:p>
          <a:p>
            <a:pPr lvl="1"/>
            <a:r>
              <a:rPr lang="en-US"/>
              <a:t>Benefits:</a:t>
            </a:r>
          </a:p>
          <a:p>
            <a:pPr lvl="2">
              <a:buClr>
                <a:srgbClr val="FFFFFF"/>
              </a:buClr>
              <a:buFont typeface="Wingdings" pitchFamily="2" charset="2"/>
              <a:buBlip>
                <a:blip r:embed="rId3"/>
              </a:buBlip>
            </a:pPr>
            <a:r>
              <a:rPr lang="en-US"/>
              <a:t>Eliminated 1,000 routes</a:t>
            </a:r>
          </a:p>
          <a:p>
            <a:pPr lvl="2">
              <a:buClr>
                <a:srgbClr val="FFFFFF"/>
              </a:buClr>
              <a:buFont typeface="Wingdings" pitchFamily="2" charset="2"/>
              <a:buBlip>
                <a:blip r:embed="rId3"/>
              </a:buBlip>
            </a:pPr>
            <a:r>
              <a:rPr lang="en-US"/>
              <a:t>Annual savings of $44 million</a:t>
            </a:r>
          </a:p>
          <a:p>
            <a:pPr lvl="1"/>
            <a:endParaRPr lang="en-US"/>
          </a:p>
          <a:p>
            <a:pPr lvl="2">
              <a:buFont typeface="Wingdings" pitchFamily="2" charset="2"/>
              <a:buNone/>
            </a:pPr>
            <a:endParaRPr lang="en-US"/>
          </a:p>
        </p:txBody>
      </p:sp>
    </p:spTree>
    <p:extLst>
      <p:ext uri="{BB962C8B-B14F-4D97-AF65-F5344CB8AC3E}">
        <p14:creationId xmlns:p14="http://schemas.microsoft.com/office/powerpoint/2010/main" val="18017500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animEffect transition="in" filter="box(in)">
                                      <p:cBhvr>
                                        <p:cTn id="7" dur="500"/>
                                        <p:tgtEl>
                                          <p:spTgt spid="552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5299">
                                            <p:txEl>
                                              <p:pRg st="1" end="1"/>
                                            </p:txEl>
                                          </p:spTgt>
                                        </p:tgtEl>
                                        <p:attrNameLst>
                                          <p:attrName>style.visibility</p:attrName>
                                        </p:attrNameLst>
                                      </p:cBhvr>
                                      <p:to>
                                        <p:strVal val="visible"/>
                                      </p:to>
                                    </p:set>
                                    <p:animEffect transition="in" filter="box(in)">
                                      <p:cBhvr>
                                        <p:cTn id="12" dur="500"/>
                                        <p:tgtEl>
                                          <p:spTgt spid="55299">
                                            <p:txEl>
                                              <p:pRg st="1" end="1"/>
                                            </p:txEl>
                                          </p:spTgt>
                                        </p:tgtEl>
                                      </p:cBhvr>
                                    </p:animEffect>
                                  </p:childTnLst>
                                </p:cTn>
                              </p:par>
                            </p:childTnLst>
                          </p:cTn>
                        </p:par>
                        <p:par>
                          <p:cTn id="13" fill="hold" nodeType="afterGroup">
                            <p:stCondLst>
                              <p:cond delay="500"/>
                            </p:stCondLst>
                            <p:childTnLst>
                              <p:par>
                                <p:cTn id="14" presetID="4" presetClass="entr" presetSubtype="16" fill="hold" grpId="0" nodeType="afterEffect">
                                  <p:stCondLst>
                                    <p:cond delay="0"/>
                                  </p:stCondLst>
                                  <p:childTnLst>
                                    <p:set>
                                      <p:cBhvr>
                                        <p:cTn id="15" dur="1" fill="hold">
                                          <p:stCondLst>
                                            <p:cond delay="0"/>
                                          </p:stCondLst>
                                        </p:cTn>
                                        <p:tgtEl>
                                          <p:spTgt spid="55299">
                                            <p:txEl>
                                              <p:pRg st="2" end="2"/>
                                            </p:txEl>
                                          </p:spTgt>
                                        </p:tgtEl>
                                        <p:attrNameLst>
                                          <p:attrName>style.visibility</p:attrName>
                                        </p:attrNameLst>
                                      </p:cBhvr>
                                      <p:to>
                                        <p:strVal val="visible"/>
                                      </p:to>
                                    </p:set>
                                    <p:animEffect transition="in" filter="box(in)">
                                      <p:cBhvr>
                                        <p:cTn id="16" dur="500"/>
                                        <p:tgtEl>
                                          <p:spTgt spid="55299">
                                            <p:txEl>
                                              <p:pRg st="2" end="2"/>
                                            </p:txEl>
                                          </p:spTgt>
                                        </p:tgtEl>
                                      </p:cBhvr>
                                    </p:animEffect>
                                  </p:childTnLst>
                                </p:cTn>
                              </p:par>
                            </p:childTnLst>
                          </p:cTn>
                        </p:par>
                        <p:par>
                          <p:cTn id="17" fill="hold" nodeType="afterGroup">
                            <p:stCondLst>
                              <p:cond delay="1000"/>
                            </p:stCondLst>
                            <p:childTnLst>
                              <p:par>
                                <p:cTn id="18" presetID="4" presetClass="entr" presetSubtype="16" fill="hold" grpId="0" nodeType="afterEffect">
                                  <p:stCondLst>
                                    <p:cond delay="0"/>
                                  </p:stCondLst>
                                  <p:childTnLst>
                                    <p:set>
                                      <p:cBhvr>
                                        <p:cTn id="19" dur="1" fill="hold">
                                          <p:stCondLst>
                                            <p:cond delay="0"/>
                                          </p:stCondLst>
                                        </p:cTn>
                                        <p:tgtEl>
                                          <p:spTgt spid="55299">
                                            <p:txEl>
                                              <p:pRg st="3" end="3"/>
                                            </p:txEl>
                                          </p:spTgt>
                                        </p:tgtEl>
                                        <p:attrNameLst>
                                          <p:attrName>style.visibility</p:attrName>
                                        </p:attrNameLst>
                                      </p:cBhvr>
                                      <p:to>
                                        <p:strVal val="visible"/>
                                      </p:to>
                                    </p:set>
                                    <p:animEffect transition="in" filter="box(in)">
                                      <p:cBhvr>
                                        <p:cTn id="20" dur="500"/>
                                        <p:tgtEl>
                                          <p:spTgt spid="55299">
                                            <p:txEl>
                                              <p:pRg st="3" end="3"/>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4" presetClass="entr" presetSubtype="16" fill="hold" grpId="0" nodeType="clickEffect">
                                  <p:stCondLst>
                                    <p:cond delay="0"/>
                                  </p:stCondLst>
                                  <p:childTnLst>
                                    <p:set>
                                      <p:cBhvr>
                                        <p:cTn id="24" dur="1" fill="hold">
                                          <p:stCondLst>
                                            <p:cond delay="0"/>
                                          </p:stCondLst>
                                        </p:cTn>
                                        <p:tgtEl>
                                          <p:spTgt spid="55299">
                                            <p:txEl>
                                              <p:pRg st="4" end="4"/>
                                            </p:txEl>
                                          </p:spTgt>
                                        </p:tgtEl>
                                        <p:attrNameLst>
                                          <p:attrName>style.visibility</p:attrName>
                                        </p:attrNameLst>
                                      </p:cBhvr>
                                      <p:to>
                                        <p:strVal val="visible"/>
                                      </p:to>
                                    </p:set>
                                    <p:animEffect transition="in" filter="box(in)">
                                      <p:cBhvr>
                                        <p:cTn id="25" dur="500"/>
                                        <p:tgtEl>
                                          <p:spTgt spid="55299">
                                            <p:txEl>
                                              <p:pRg st="4" end="4"/>
                                            </p:txEl>
                                          </p:spTgt>
                                        </p:tgtEl>
                                      </p:cBhvr>
                                    </p:animEffect>
                                  </p:childTnLst>
                                </p:cTn>
                              </p:par>
                            </p:childTnLst>
                          </p:cTn>
                        </p:par>
                        <p:par>
                          <p:cTn id="26" fill="hold" nodeType="afterGroup">
                            <p:stCondLst>
                              <p:cond delay="500"/>
                            </p:stCondLst>
                            <p:childTnLst>
                              <p:par>
                                <p:cTn id="27" presetID="4" presetClass="entr" presetSubtype="16" fill="hold" grpId="0" nodeType="afterEffect">
                                  <p:stCondLst>
                                    <p:cond delay="0"/>
                                  </p:stCondLst>
                                  <p:childTnLst>
                                    <p:set>
                                      <p:cBhvr>
                                        <p:cTn id="28" dur="1" fill="hold">
                                          <p:stCondLst>
                                            <p:cond delay="0"/>
                                          </p:stCondLst>
                                        </p:cTn>
                                        <p:tgtEl>
                                          <p:spTgt spid="55299">
                                            <p:txEl>
                                              <p:pRg st="5" end="5"/>
                                            </p:txEl>
                                          </p:spTgt>
                                        </p:tgtEl>
                                        <p:attrNameLst>
                                          <p:attrName>style.visibility</p:attrName>
                                        </p:attrNameLst>
                                      </p:cBhvr>
                                      <p:to>
                                        <p:strVal val="visible"/>
                                      </p:to>
                                    </p:set>
                                    <p:animEffect transition="in" filter="box(in)">
                                      <p:cBhvr>
                                        <p:cTn id="29" dur="500"/>
                                        <p:tgtEl>
                                          <p:spTgt spid="55299">
                                            <p:txEl>
                                              <p:pRg st="5" end="5"/>
                                            </p:txEl>
                                          </p:spTgt>
                                        </p:tgtEl>
                                      </p:cBhvr>
                                    </p:animEffect>
                                  </p:childTnLst>
                                </p:cTn>
                              </p:par>
                            </p:childTnLst>
                          </p:cTn>
                        </p:par>
                        <p:par>
                          <p:cTn id="30" fill="hold" nodeType="afterGroup">
                            <p:stCondLst>
                              <p:cond delay="1000"/>
                            </p:stCondLst>
                            <p:childTnLst>
                              <p:par>
                                <p:cTn id="31" presetID="4" presetClass="entr" presetSubtype="16" fill="hold" grpId="0" nodeType="afterEffect">
                                  <p:stCondLst>
                                    <p:cond delay="0"/>
                                  </p:stCondLst>
                                  <p:childTnLst>
                                    <p:set>
                                      <p:cBhvr>
                                        <p:cTn id="32" dur="1" fill="hold">
                                          <p:stCondLst>
                                            <p:cond delay="0"/>
                                          </p:stCondLst>
                                        </p:cTn>
                                        <p:tgtEl>
                                          <p:spTgt spid="55299">
                                            <p:txEl>
                                              <p:pRg st="6" end="6"/>
                                            </p:txEl>
                                          </p:spTgt>
                                        </p:tgtEl>
                                        <p:attrNameLst>
                                          <p:attrName>style.visibility</p:attrName>
                                        </p:attrNameLst>
                                      </p:cBhvr>
                                      <p:to>
                                        <p:strVal val="visible"/>
                                      </p:to>
                                    </p:set>
                                    <p:animEffect transition="in" filter="box(in)">
                                      <p:cBhvr>
                                        <p:cTn id="33" dur="500"/>
                                        <p:tgtEl>
                                          <p:spTgt spid="5529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457200" y="301625"/>
            <a:ext cx="8229600" cy="617538"/>
          </a:xfrm>
        </p:spPr>
        <p:txBody>
          <a:bodyPr>
            <a:normAutofit fontScale="90000"/>
          </a:bodyPr>
          <a:lstStyle/>
          <a:p>
            <a:endParaRPr lang="en-US" sz="3600" i="1" dirty="0">
              <a:solidFill>
                <a:schemeClr val="hlink"/>
              </a:solidFill>
            </a:endParaRPr>
          </a:p>
        </p:txBody>
      </p:sp>
      <p:sp>
        <p:nvSpPr>
          <p:cNvPr id="56323" name="Rectangle 3"/>
          <p:cNvSpPr>
            <a:spLocks noGrp="1" noChangeArrowheads="1"/>
          </p:cNvSpPr>
          <p:nvPr>
            <p:ph type="body" idx="1"/>
          </p:nvPr>
        </p:nvSpPr>
        <p:spPr>
          <a:xfrm>
            <a:off x="457200" y="1219200"/>
            <a:ext cx="8001000" cy="4191000"/>
          </a:xfrm>
        </p:spPr>
        <p:txBody>
          <a:bodyPr>
            <a:normAutofit fontScale="92500" lnSpcReduction="20000"/>
          </a:bodyPr>
          <a:lstStyle/>
          <a:p>
            <a:r>
              <a:rPr lang="en-US"/>
              <a:t>Hong Kong International Terminals</a:t>
            </a:r>
          </a:p>
          <a:p>
            <a:pPr lvl="1"/>
            <a:r>
              <a:rPr lang="en-US"/>
              <a:t>Busiest container terminal in the world</a:t>
            </a:r>
          </a:p>
          <a:p>
            <a:pPr lvl="1"/>
            <a:r>
              <a:rPr lang="en-US"/>
              <a:t>122 yard cranes serve 125 ships per week</a:t>
            </a:r>
          </a:p>
          <a:p>
            <a:pPr lvl="1"/>
            <a:r>
              <a:rPr lang="en-US"/>
              <a:t>Thousands of trucks move containers in &amp; out of storage yard</a:t>
            </a:r>
          </a:p>
          <a:p>
            <a:pPr lvl="1"/>
            <a:r>
              <a:rPr lang="en-US"/>
              <a:t>Used DSS to optimize operational decisions involving trucks, cranes &amp; storage locations</a:t>
            </a:r>
          </a:p>
          <a:p>
            <a:pPr lvl="1"/>
            <a:r>
              <a:rPr lang="en-US"/>
              <a:t>Benefits:</a:t>
            </a:r>
          </a:p>
          <a:p>
            <a:pPr lvl="2"/>
            <a:r>
              <a:rPr lang="en-US"/>
              <a:t>35% reduction in container handling costs</a:t>
            </a:r>
          </a:p>
          <a:p>
            <a:pPr lvl="2"/>
            <a:r>
              <a:rPr lang="en-US"/>
              <a:t>50% increase in throughput</a:t>
            </a:r>
          </a:p>
          <a:p>
            <a:pPr lvl="2"/>
            <a:r>
              <a:rPr lang="en-US"/>
              <a:t>30% improvement in vessel turnaround time</a:t>
            </a:r>
          </a:p>
        </p:txBody>
      </p:sp>
    </p:spTree>
    <p:extLst>
      <p:ext uri="{BB962C8B-B14F-4D97-AF65-F5344CB8AC3E}">
        <p14:creationId xmlns:p14="http://schemas.microsoft.com/office/powerpoint/2010/main" val="40143323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animEffect transition="in" filter="blinds(horizontal)">
                                      <p:cBhvr>
                                        <p:cTn id="7" dur="500"/>
                                        <p:tgtEl>
                                          <p:spTgt spid="56323">
                                            <p:txEl>
                                              <p:pRg st="0" end="0"/>
                                            </p:txEl>
                                          </p:spTgt>
                                        </p:tgtEl>
                                      </p:cBhvr>
                                    </p:animEffect>
                                  </p:childTnLst>
                                </p:cTn>
                              </p:par>
                            </p:childTnLst>
                          </p:cTn>
                        </p:par>
                        <p:par>
                          <p:cTn id="8" fill="hold" nodeType="afterGroup">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56323">
                                            <p:txEl>
                                              <p:pRg st="1" end="1"/>
                                            </p:txEl>
                                          </p:spTgt>
                                        </p:tgtEl>
                                        <p:attrNameLst>
                                          <p:attrName>style.visibility</p:attrName>
                                        </p:attrNameLst>
                                      </p:cBhvr>
                                      <p:to>
                                        <p:strVal val="visible"/>
                                      </p:to>
                                    </p:set>
                                    <p:animEffect transition="in" filter="blinds(horizontal)">
                                      <p:cBhvr>
                                        <p:cTn id="11" dur="500"/>
                                        <p:tgtEl>
                                          <p:spTgt spid="56323">
                                            <p:txEl>
                                              <p:pRg st="1" end="1"/>
                                            </p:txEl>
                                          </p:spTgt>
                                        </p:tgtEl>
                                      </p:cBhvr>
                                    </p:animEffect>
                                  </p:childTnLst>
                                </p:cTn>
                              </p:par>
                            </p:childTnLst>
                          </p:cTn>
                        </p:par>
                        <p:par>
                          <p:cTn id="12" fill="hold" nodeType="afterGroup">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56323">
                                            <p:txEl>
                                              <p:pRg st="2" end="2"/>
                                            </p:txEl>
                                          </p:spTgt>
                                        </p:tgtEl>
                                        <p:attrNameLst>
                                          <p:attrName>style.visibility</p:attrName>
                                        </p:attrNameLst>
                                      </p:cBhvr>
                                      <p:to>
                                        <p:strVal val="visible"/>
                                      </p:to>
                                    </p:set>
                                    <p:animEffect transition="in" filter="blinds(horizontal)">
                                      <p:cBhvr>
                                        <p:cTn id="15" dur="500"/>
                                        <p:tgtEl>
                                          <p:spTgt spid="56323">
                                            <p:txEl>
                                              <p:pRg st="2" end="2"/>
                                            </p:txEl>
                                          </p:spTgt>
                                        </p:tgtEl>
                                      </p:cBhvr>
                                    </p:animEffect>
                                  </p:childTnLst>
                                </p:cTn>
                              </p:par>
                            </p:childTnLst>
                          </p:cTn>
                        </p:par>
                        <p:par>
                          <p:cTn id="16" fill="hold" nodeType="afterGroup">
                            <p:stCondLst>
                              <p:cond delay="1500"/>
                            </p:stCondLst>
                            <p:childTnLst>
                              <p:par>
                                <p:cTn id="17" presetID="3" presetClass="entr" presetSubtype="10" fill="hold" grpId="0" nodeType="afterEffect">
                                  <p:stCondLst>
                                    <p:cond delay="0"/>
                                  </p:stCondLst>
                                  <p:childTnLst>
                                    <p:set>
                                      <p:cBhvr>
                                        <p:cTn id="18" dur="1" fill="hold">
                                          <p:stCondLst>
                                            <p:cond delay="0"/>
                                          </p:stCondLst>
                                        </p:cTn>
                                        <p:tgtEl>
                                          <p:spTgt spid="56323">
                                            <p:txEl>
                                              <p:pRg st="3" end="3"/>
                                            </p:txEl>
                                          </p:spTgt>
                                        </p:tgtEl>
                                        <p:attrNameLst>
                                          <p:attrName>style.visibility</p:attrName>
                                        </p:attrNameLst>
                                      </p:cBhvr>
                                      <p:to>
                                        <p:strVal val="visible"/>
                                      </p:to>
                                    </p:set>
                                    <p:animEffect transition="in" filter="blinds(horizontal)">
                                      <p:cBhvr>
                                        <p:cTn id="19" dur="500"/>
                                        <p:tgtEl>
                                          <p:spTgt spid="56323">
                                            <p:txEl>
                                              <p:pRg st="3" end="3"/>
                                            </p:txEl>
                                          </p:spTgt>
                                        </p:tgtEl>
                                      </p:cBhvr>
                                    </p:animEffect>
                                  </p:childTnLst>
                                </p:cTn>
                              </p:par>
                            </p:childTnLst>
                          </p:cTn>
                        </p:par>
                        <p:par>
                          <p:cTn id="20" fill="hold" nodeType="afterGroup">
                            <p:stCondLst>
                              <p:cond delay="2000"/>
                            </p:stCondLst>
                            <p:childTnLst>
                              <p:par>
                                <p:cTn id="21" presetID="3" presetClass="entr" presetSubtype="10" fill="hold" grpId="0" nodeType="afterEffect">
                                  <p:stCondLst>
                                    <p:cond delay="0"/>
                                  </p:stCondLst>
                                  <p:childTnLst>
                                    <p:set>
                                      <p:cBhvr>
                                        <p:cTn id="22" dur="1" fill="hold">
                                          <p:stCondLst>
                                            <p:cond delay="0"/>
                                          </p:stCondLst>
                                        </p:cTn>
                                        <p:tgtEl>
                                          <p:spTgt spid="56323">
                                            <p:txEl>
                                              <p:pRg st="4" end="4"/>
                                            </p:txEl>
                                          </p:spTgt>
                                        </p:tgtEl>
                                        <p:attrNameLst>
                                          <p:attrName>style.visibility</p:attrName>
                                        </p:attrNameLst>
                                      </p:cBhvr>
                                      <p:to>
                                        <p:strVal val="visible"/>
                                      </p:to>
                                    </p:set>
                                    <p:animEffect transition="in" filter="blinds(horizontal)">
                                      <p:cBhvr>
                                        <p:cTn id="23" dur="500"/>
                                        <p:tgtEl>
                                          <p:spTgt spid="56323">
                                            <p:txEl>
                                              <p:pRg st="4" end="4"/>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56323">
                                            <p:txEl>
                                              <p:pRg st="5" end="5"/>
                                            </p:txEl>
                                          </p:spTgt>
                                        </p:tgtEl>
                                        <p:attrNameLst>
                                          <p:attrName>style.visibility</p:attrName>
                                        </p:attrNameLst>
                                      </p:cBhvr>
                                      <p:to>
                                        <p:strVal val="visible"/>
                                      </p:to>
                                    </p:set>
                                    <p:animEffect transition="in" filter="blinds(horizontal)">
                                      <p:cBhvr>
                                        <p:cTn id="28" dur="500"/>
                                        <p:tgtEl>
                                          <p:spTgt spid="56323">
                                            <p:txEl>
                                              <p:pRg st="5" end="5"/>
                                            </p:txEl>
                                          </p:spTgt>
                                        </p:tgtEl>
                                      </p:cBhvr>
                                    </p:animEffect>
                                  </p:childTnLst>
                                </p:cTn>
                              </p:par>
                            </p:childTnLst>
                          </p:cTn>
                        </p:par>
                        <p:par>
                          <p:cTn id="29" fill="hold" nodeType="afterGroup">
                            <p:stCondLst>
                              <p:cond delay="500"/>
                            </p:stCondLst>
                            <p:childTnLst>
                              <p:par>
                                <p:cTn id="30" presetID="3" presetClass="entr" presetSubtype="10" fill="hold" grpId="0" nodeType="afterEffect">
                                  <p:stCondLst>
                                    <p:cond delay="0"/>
                                  </p:stCondLst>
                                  <p:childTnLst>
                                    <p:set>
                                      <p:cBhvr>
                                        <p:cTn id="31" dur="1" fill="hold">
                                          <p:stCondLst>
                                            <p:cond delay="0"/>
                                          </p:stCondLst>
                                        </p:cTn>
                                        <p:tgtEl>
                                          <p:spTgt spid="56323">
                                            <p:txEl>
                                              <p:pRg st="6" end="6"/>
                                            </p:txEl>
                                          </p:spTgt>
                                        </p:tgtEl>
                                        <p:attrNameLst>
                                          <p:attrName>style.visibility</p:attrName>
                                        </p:attrNameLst>
                                      </p:cBhvr>
                                      <p:to>
                                        <p:strVal val="visible"/>
                                      </p:to>
                                    </p:set>
                                    <p:animEffect transition="in" filter="blinds(horizontal)">
                                      <p:cBhvr>
                                        <p:cTn id="32" dur="500"/>
                                        <p:tgtEl>
                                          <p:spTgt spid="56323">
                                            <p:txEl>
                                              <p:pRg st="6" end="6"/>
                                            </p:txEl>
                                          </p:spTgt>
                                        </p:tgtEl>
                                      </p:cBhvr>
                                    </p:animEffect>
                                  </p:childTnLst>
                                </p:cTn>
                              </p:par>
                              <p:par>
                                <p:cTn id="33" presetID="3" presetClass="entr" presetSubtype="10" fill="hold" grpId="0" nodeType="withEffect">
                                  <p:stCondLst>
                                    <p:cond delay="0"/>
                                  </p:stCondLst>
                                  <p:childTnLst>
                                    <p:set>
                                      <p:cBhvr>
                                        <p:cTn id="34" dur="1" fill="hold">
                                          <p:stCondLst>
                                            <p:cond delay="0"/>
                                          </p:stCondLst>
                                        </p:cTn>
                                        <p:tgtEl>
                                          <p:spTgt spid="56323">
                                            <p:txEl>
                                              <p:pRg st="7" end="7"/>
                                            </p:txEl>
                                          </p:spTgt>
                                        </p:tgtEl>
                                        <p:attrNameLst>
                                          <p:attrName>style.visibility</p:attrName>
                                        </p:attrNameLst>
                                      </p:cBhvr>
                                      <p:to>
                                        <p:strVal val="visible"/>
                                      </p:to>
                                    </p:set>
                                    <p:animEffect transition="in" filter="blinds(horizontal)">
                                      <p:cBhvr>
                                        <p:cTn id="35" dur="500"/>
                                        <p:tgtEl>
                                          <p:spTgt spid="56323">
                                            <p:txEl>
                                              <p:pRg st="7" end="7"/>
                                            </p:txEl>
                                          </p:spTgt>
                                        </p:tgtEl>
                                      </p:cBhvr>
                                    </p:animEffect>
                                  </p:childTnLst>
                                </p:cTn>
                              </p:par>
                              <p:par>
                                <p:cTn id="36" presetID="3" presetClass="entr" presetSubtype="10" fill="hold" grpId="0" nodeType="withEffect">
                                  <p:stCondLst>
                                    <p:cond delay="0"/>
                                  </p:stCondLst>
                                  <p:childTnLst>
                                    <p:set>
                                      <p:cBhvr>
                                        <p:cTn id="37" dur="1" fill="hold">
                                          <p:stCondLst>
                                            <p:cond delay="0"/>
                                          </p:stCondLst>
                                        </p:cTn>
                                        <p:tgtEl>
                                          <p:spTgt spid="56323">
                                            <p:txEl>
                                              <p:pRg st="8" end="8"/>
                                            </p:txEl>
                                          </p:spTgt>
                                        </p:tgtEl>
                                        <p:attrNameLst>
                                          <p:attrName>style.visibility</p:attrName>
                                        </p:attrNameLst>
                                      </p:cBhvr>
                                      <p:to>
                                        <p:strVal val="visible"/>
                                      </p:to>
                                    </p:set>
                                    <p:animEffect transition="in" filter="blinds(horizontal)">
                                      <p:cBhvr>
                                        <p:cTn id="38" dur="500"/>
                                        <p:tgtEl>
                                          <p:spTgt spid="5632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457200" y="293688"/>
            <a:ext cx="8229600" cy="617537"/>
          </a:xfrm>
        </p:spPr>
        <p:txBody>
          <a:bodyPr>
            <a:normAutofit fontScale="90000"/>
          </a:bodyPr>
          <a:lstStyle/>
          <a:p>
            <a:endParaRPr lang="en-US" sz="3600" i="1" dirty="0">
              <a:solidFill>
                <a:schemeClr val="hlink"/>
              </a:solidFill>
            </a:endParaRPr>
          </a:p>
        </p:txBody>
      </p:sp>
      <p:sp>
        <p:nvSpPr>
          <p:cNvPr id="57347" name="Rectangle 3"/>
          <p:cNvSpPr>
            <a:spLocks noGrp="1" noChangeArrowheads="1"/>
          </p:cNvSpPr>
          <p:nvPr>
            <p:ph type="body" idx="1"/>
          </p:nvPr>
        </p:nvSpPr>
        <p:spPr>
          <a:xfrm>
            <a:off x="685800" y="1219200"/>
            <a:ext cx="7772400" cy="4191000"/>
          </a:xfrm>
        </p:spPr>
        <p:txBody>
          <a:bodyPr>
            <a:normAutofit fontScale="92500" lnSpcReduction="20000"/>
          </a:bodyPr>
          <a:lstStyle/>
          <a:p>
            <a:r>
              <a:rPr lang="en-US"/>
              <a:t>John Deere Company</a:t>
            </a:r>
          </a:p>
          <a:p>
            <a:pPr lvl="1"/>
            <a:r>
              <a:rPr lang="en-US"/>
              <a:t>2500 dealers sell lawn equipment &amp; tractors with support of 5 warehouses</a:t>
            </a:r>
          </a:p>
          <a:p>
            <a:pPr lvl="1"/>
            <a:r>
              <a:rPr lang="en-US"/>
              <a:t>Each dealer stocks 100 products, creating 250,000 product-stocking locations </a:t>
            </a:r>
          </a:p>
          <a:p>
            <a:pPr lvl="1"/>
            <a:r>
              <a:rPr lang="en-US"/>
              <a:t>Demand is highly seasonal and erratic</a:t>
            </a:r>
          </a:p>
          <a:p>
            <a:pPr lvl="1"/>
            <a:r>
              <a:rPr lang="en-US"/>
              <a:t>Developed inventory system to optimize stocking levels over a 26-week horizon</a:t>
            </a:r>
          </a:p>
          <a:p>
            <a:pPr lvl="1"/>
            <a:r>
              <a:rPr lang="en-US"/>
              <a:t>Benefits:</a:t>
            </a:r>
          </a:p>
          <a:p>
            <a:pPr lvl="2"/>
            <a:r>
              <a:rPr lang="en-US"/>
              <a:t> $1 billion in reduced inventory</a:t>
            </a:r>
          </a:p>
          <a:p>
            <a:pPr lvl="2"/>
            <a:r>
              <a:rPr lang="en-US"/>
              <a:t> Improved customer-service levels</a:t>
            </a:r>
          </a:p>
          <a:p>
            <a:pPr lvl="2">
              <a:buFont typeface="Wingdings" pitchFamily="2" charset="2"/>
              <a:buNone/>
            </a:pPr>
            <a:endParaRPr lang="en-US"/>
          </a:p>
        </p:txBody>
      </p:sp>
    </p:spTree>
    <p:extLst>
      <p:ext uri="{BB962C8B-B14F-4D97-AF65-F5344CB8AC3E}">
        <p14:creationId xmlns:p14="http://schemas.microsoft.com/office/powerpoint/2010/main" val="15216379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animEffect transition="in" filter="blinds(horizontal)">
                                      <p:cBhvr>
                                        <p:cTn id="7" dur="500"/>
                                        <p:tgtEl>
                                          <p:spTgt spid="57347">
                                            <p:txEl>
                                              <p:pRg st="0" end="0"/>
                                            </p:txEl>
                                          </p:spTgt>
                                        </p:tgtEl>
                                      </p:cBhvr>
                                    </p:animEffect>
                                  </p:childTnLst>
                                </p:cTn>
                              </p:par>
                            </p:childTnLst>
                          </p:cTn>
                        </p:par>
                        <p:par>
                          <p:cTn id="8" fill="hold" nodeType="afterGroup">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57347">
                                            <p:txEl>
                                              <p:pRg st="1" end="1"/>
                                            </p:txEl>
                                          </p:spTgt>
                                        </p:tgtEl>
                                        <p:attrNameLst>
                                          <p:attrName>style.visibility</p:attrName>
                                        </p:attrNameLst>
                                      </p:cBhvr>
                                      <p:to>
                                        <p:strVal val="visible"/>
                                      </p:to>
                                    </p:set>
                                    <p:animEffect transition="in" filter="blinds(horizontal)">
                                      <p:cBhvr>
                                        <p:cTn id="11" dur="500"/>
                                        <p:tgtEl>
                                          <p:spTgt spid="57347">
                                            <p:txEl>
                                              <p:pRg st="1" end="1"/>
                                            </p:txEl>
                                          </p:spTgt>
                                        </p:tgtEl>
                                      </p:cBhvr>
                                    </p:animEffect>
                                  </p:childTnLst>
                                </p:cTn>
                              </p:par>
                            </p:childTnLst>
                          </p:cTn>
                        </p:par>
                        <p:par>
                          <p:cTn id="12" fill="hold" nodeType="afterGroup">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57347">
                                            <p:txEl>
                                              <p:pRg st="2" end="2"/>
                                            </p:txEl>
                                          </p:spTgt>
                                        </p:tgtEl>
                                        <p:attrNameLst>
                                          <p:attrName>style.visibility</p:attrName>
                                        </p:attrNameLst>
                                      </p:cBhvr>
                                      <p:to>
                                        <p:strVal val="visible"/>
                                      </p:to>
                                    </p:set>
                                    <p:animEffect transition="in" filter="blinds(horizontal)">
                                      <p:cBhvr>
                                        <p:cTn id="15" dur="500"/>
                                        <p:tgtEl>
                                          <p:spTgt spid="57347">
                                            <p:txEl>
                                              <p:pRg st="2" end="2"/>
                                            </p:txEl>
                                          </p:spTgt>
                                        </p:tgtEl>
                                      </p:cBhvr>
                                    </p:animEffect>
                                  </p:childTnLst>
                                </p:cTn>
                              </p:par>
                            </p:childTnLst>
                          </p:cTn>
                        </p:par>
                        <p:par>
                          <p:cTn id="16" fill="hold" nodeType="afterGroup">
                            <p:stCondLst>
                              <p:cond delay="1500"/>
                            </p:stCondLst>
                            <p:childTnLst>
                              <p:par>
                                <p:cTn id="17" presetID="3" presetClass="entr" presetSubtype="10" fill="hold" grpId="0" nodeType="afterEffect">
                                  <p:stCondLst>
                                    <p:cond delay="0"/>
                                  </p:stCondLst>
                                  <p:childTnLst>
                                    <p:set>
                                      <p:cBhvr>
                                        <p:cTn id="18" dur="1" fill="hold">
                                          <p:stCondLst>
                                            <p:cond delay="0"/>
                                          </p:stCondLst>
                                        </p:cTn>
                                        <p:tgtEl>
                                          <p:spTgt spid="57347">
                                            <p:txEl>
                                              <p:pRg st="3" end="3"/>
                                            </p:txEl>
                                          </p:spTgt>
                                        </p:tgtEl>
                                        <p:attrNameLst>
                                          <p:attrName>style.visibility</p:attrName>
                                        </p:attrNameLst>
                                      </p:cBhvr>
                                      <p:to>
                                        <p:strVal val="visible"/>
                                      </p:to>
                                    </p:set>
                                    <p:animEffect transition="in" filter="blinds(horizontal)">
                                      <p:cBhvr>
                                        <p:cTn id="19" dur="500"/>
                                        <p:tgtEl>
                                          <p:spTgt spid="57347">
                                            <p:txEl>
                                              <p:pRg st="3" end="3"/>
                                            </p:txEl>
                                          </p:spTgt>
                                        </p:tgtEl>
                                      </p:cBhvr>
                                    </p:animEffect>
                                  </p:childTnLst>
                                </p:cTn>
                              </p:par>
                            </p:childTnLst>
                          </p:cTn>
                        </p:par>
                        <p:par>
                          <p:cTn id="20" fill="hold" nodeType="afterGroup">
                            <p:stCondLst>
                              <p:cond delay="2000"/>
                            </p:stCondLst>
                            <p:childTnLst>
                              <p:par>
                                <p:cTn id="21" presetID="3" presetClass="entr" presetSubtype="10" fill="hold" grpId="0" nodeType="afterEffect">
                                  <p:stCondLst>
                                    <p:cond delay="0"/>
                                  </p:stCondLst>
                                  <p:childTnLst>
                                    <p:set>
                                      <p:cBhvr>
                                        <p:cTn id="22" dur="1" fill="hold">
                                          <p:stCondLst>
                                            <p:cond delay="0"/>
                                          </p:stCondLst>
                                        </p:cTn>
                                        <p:tgtEl>
                                          <p:spTgt spid="57347">
                                            <p:txEl>
                                              <p:pRg st="4" end="4"/>
                                            </p:txEl>
                                          </p:spTgt>
                                        </p:tgtEl>
                                        <p:attrNameLst>
                                          <p:attrName>style.visibility</p:attrName>
                                        </p:attrNameLst>
                                      </p:cBhvr>
                                      <p:to>
                                        <p:strVal val="visible"/>
                                      </p:to>
                                    </p:set>
                                    <p:animEffect transition="in" filter="blinds(horizontal)">
                                      <p:cBhvr>
                                        <p:cTn id="23" dur="500"/>
                                        <p:tgtEl>
                                          <p:spTgt spid="57347">
                                            <p:txEl>
                                              <p:pRg st="4" end="4"/>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57347">
                                            <p:txEl>
                                              <p:pRg st="5" end="5"/>
                                            </p:txEl>
                                          </p:spTgt>
                                        </p:tgtEl>
                                        <p:attrNameLst>
                                          <p:attrName>style.visibility</p:attrName>
                                        </p:attrNameLst>
                                      </p:cBhvr>
                                      <p:to>
                                        <p:strVal val="visible"/>
                                      </p:to>
                                    </p:set>
                                    <p:animEffect transition="in" filter="blinds(horizontal)">
                                      <p:cBhvr>
                                        <p:cTn id="28" dur="500"/>
                                        <p:tgtEl>
                                          <p:spTgt spid="57347">
                                            <p:txEl>
                                              <p:pRg st="5" end="5"/>
                                            </p:txEl>
                                          </p:spTgt>
                                        </p:tgtEl>
                                      </p:cBhvr>
                                    </p:animEffect>
                                  </p:childTnLst>
                                </p:cTn>
                              </p:par>
                            </p:childTnLst>
                          </p:cTn>
                        </p:par>
                        <p:par>
                          <p:cTn id="29" fill="hold" nodeType="afterGroup">
                            <p:stCondLst>
                              <p:cond delay="500"/>
                            </p:stCondLst>
                            <p:childTnLst>
                              <p:par>
                                <p:cTn id="30" presetID="3" presetClass="entr" presetSubtype="10" fill="hold" grpId="0" nodeType="afterEffect">
                                  <p:stCondLst>
                                    <p:cond delay="0"/>
                                  </p:stCondLst>
                                  <p:childTnLst>
                                    <p:set>
                                      <p:cBhvr>
                                        <p:cTn id="31" dur="1" fill="hold">
                                          <p:stCondLst>
                                            <p:cond delay="0"/>
                                          </p:stCondLst>
                                        </p:cTn>
                                        <p:tgtEl>
                                          <p:spTgt spid="57347">
                                            <p:txEl>
                                              <p:pRg st="6" end="6"/>
                                            </p:txEl>
                                          </p:spTgt>
                                        </p:tgtEl>
                                        <p:attrNameLst>
                                          <p:attrName>style.visibility</p:attrName>
                                        </p:attrNameLst>
                                      </p:cBhvr>
                                      <p:to>
                                        <p:strVal val="visible"/>
                                      </p:to>
                                    </p:set>
                                    <p:animEffect transition="in" filter="blinds(horizontal)">
                                      <p:cBhvr>
                                        <p:cTn id="32" dur="500"/>
                                        <p:tgtEl>
                                          <p:spTgt spid="57347">
                                            <p:txEl>
                                              <p:pRg st="6" end="6"/>
                                            </p:txEl>
                                          </p:spTgt>
                                        </p:tgtEl>
                                      </p:cBhvr>
                                    </p:animEffect>
                                  </p:childTnLst>
                                </p:cTn>
                              </p:par>
                              <p:par>
                                <p:cTn id="33" presetID="3" presetClass="entr" presetSubtype="10" fill="hold" grpId="0" nodeType="withEffect">
                                  <p:stCondLst>
                                    <p:cond delay="0"/>
                                  </p:stCondLst>
                                  <p:childTnLst>
                                    <p:set>
                                      <p:cBhvr>
                                        <p:cTn id="34" dur="1" fill="hold">
                                          <p:stCondLst>
                                            <p:cond delay="0"/>
                                          </p:stCondLst>
                                        </p:cTn>
                                        <p:tgtEl>
                                          <p:spTgt spid="57347">
                                            <p:txEl>
                                              <p:pRg st="7" end="7"/>
                                            </p:txEl>
                                          </p:spTgt>
                                        </p:tgtEl>
                                        <p:attrNameLst>
                                          <p:attrName>style.visibility</p:attrName>
                                        </p:attrNameLst>
                                      </p:cBhvr>
                                      <p:to>
                                        <p:strVal val="visible"/>
                                      </p:to>
                                    </p:set>
                                    <p:animEffect transition="in" filter="blinds(horizontal)">
                                      <p:cBhvr>
                                        <p:cTn id="35" dur="500"/>
                                        <p:tgtEl>
                                          <p:spTgt spid="5734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noFill/>
          <a:ln/>
        </p:spPr>
        <p:txBody>
          <a:bodyPr lIns="92075" tIns="46038" rIns="92075" bIns="46038"/>
          <a:lstStyle/>
          <a:p>
            <a:r>
              <a:rPr lang="en-US" sz="3600" i="1">
                <a:solidFill>
                  <a:schemeClr val="hlink"/>
                </a:solidFill>
              </a:rPr>
              <a:t>What is a “Computer Model”?</a:t>
            </a:r>
          </a:p>
        </p:txBody>
      </p:sp>
      <p:sp>
        <p:nvSpPr>
          <p:cNvPr id="8195" name="Rectangle 3"/>
          <p:cNvSpPr>
            <a:spLocks noGrp="1" noChangeArrowheads="1"/>
          </p:cNvSpPr>
          <p:nvPr>
            <p:ph type="body" idx="1"/>
          </p:nvPr>
        </p:nvSpPr>
        <p:spPr>
          <a:noFill/>
          <a:ln/>
        </p:spPr>
        <p:txBody>
          <a:bodyPr lIns="92075" tIns="46038" rIns="92075" bIns="46038"/>
          <a:lstStyle/>
          <a:p>
            <a:r>
              <a:rPr lang="en-US"/>
              <a:t>A set of mathematical relationships and logical assumptions implemented in a computer as an abstract representation of a real-world object of phenomenon.</a:t>
            </a:r>
          </a:p>
          <a:p>
            <a:r>
              <a:rPr lang="en-US"/>
              <a:t>Spreadsheets provide the most convenient way for business people to build computer models. </a:t>
            </a:r>
          </a:p>
        </p:txBody>
      </p:sp>
    </p:spTree>
    <p:extLst>
      <p:ext uri="{BB962C8B-B14F-4D97-AF65-F5344CB8AC3E}">
        <p14:creationId xmlns:p14="http://schemas.microsoft.com/office/powerpoint/2010/main" val="2982556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1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819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77838" y="539750"/>
            <a:ext cx="7999412" cy="758825"/>
          </a:xfrm>
          <a:noFill/>
          <a:ln/>
        </p:spPr>
        <p:txBody>
          <a:bodyPr lIns="92075" tIns="46038" rIns="92075" bIns="46038">
            <a:normAutofit fontScale="90000"/>
          </a:bodyPr>
          <a:lstStyle/>
          <a:p>
            <a:r>
              <a:rPr lang="en-US" sz="3600" i="1">
                <a:solidFill>
                  <a:schemeClr val="hlink"/>
                </a:solidFill>
              </a:rPr>
              <a:t>The Modeling Approach </a:t>
            </a:r>
            <a:br>
              <a:rPr lang="en-US" sz="3600" i="1">
                <a:solidFill>
                  <a:schemeClr val="hlink"/>
                </a:solidFill>
              </a:rPr>
            </a:br>
            <a:r>
              <a:rPr lang="en-US" sz="3600" i="1">
                <a:solidFill>
                  <a:schemeClr val="hlink"/>
                </a:solidFill>
              </a:rPr>
              <a:t>to Decision Making</a:t>
            </a:r>
          </a:p>
        </p:txBody>
      </p:sp>
      <p:sp>
        <p:nvSpPr>
          <p:cNvPr id="14339" name="Rectangle 3"/>
          <p:cNvSpPr>
            <a:spLocks noGrp="1" noChangeArrowheads="1"/>
          </p:cNvSpPr>
          <p:nvPr>
            <p:ph type="body" idx="1"/>
          </p:nvPr>
        </p:nvSpPr>
        <p:spPr>
          <a:xfrm>
            <a:off x="685800" y="1752600"/>
            <a:ext cx="7772400" cy="4186238"/>
          </a:xfrm>
          <a:noFill/>
          <a:ln/>
        </p:spPr>
        <p:txBody>
          <a:bodyPr lIns="92075" tIns="46038" rIns="92075" bIns="46038"/>
          <a:lstStyle/>
          <a:p>
            <a:r>
              <a:rPr lang="en-US"/>
              <a:t>Everyone uses models to make decisions.</a:t>
            </a:r>
          </a:p>
          <a:p>
            <a:r>
              <a:rPr lang="en-US"/>
              <a:t>Types of models:</a:t>
            </a:r>
          </a:p>
          <a:p>
            <a:pPr lvl="1">
              <a:buFont typeface="Tahoma" pitchFamily="34" charset="0"/>
              <a:buChar char="–"/>
            </a:pPr>
            <a:r>
              <a:rPr lang="en-US"/>
              <a:t>Mental (arranging furniture)</a:t>
            </a:r>
          </a:p>
          <a:p>
            <a:pPr lvl="1">
              <a:buFont typeface="Tahoma" pitchFamily="34" charset="0"/>
              <a:buChar char="–"/>
            </a:pPr>
            <a:r>
              <a:rPr lang="en-US"/>
              <a:t>Visual (blueprints, road maps)</a:t>
            </a:r>
          </a:p>
          <a:p>
            <a:pPr lvl="1">
              <a:buFont typeface="Tahoma" pitchFamily="34" charset="0"/>
              <a:buChar char="–"/>
            </a:pPr>
            <a:r>
              <a:rPr lang="en-US"/>
              <a:t>Physical/Scale (aerodynamics, buildings)</a:t>
            </a:r>
          </a:p>
          <a:p>
            <a:pPr lvl="1">
              <a:buFont typeface="Tahoma" pitchFamily="34" charset="0"/>
              <a:buChar char="–"/>
            </a:pPr>
            <a:r>
              <a:rPr lang="en-US"/>
              <a:t>Mathematical (what we’ll be studying) </a:t>
            </a:r>
          </a:p>
        </p:txBody>
      </p:sp>
    </p:spTree>
    <p:extLst>
      <p:ext uri="{BB962C8B-B14F-4D97-AF65-F5344CB8AC3E}">
        <p14:creationId xmlns:p14="http://schemas.microsoft.com/office/powerpoint/2010/main" val="13239384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43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433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1433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14339">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14339">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1433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a:ln/>
        </p:spPr>
        <p:txBody>
          <a:bodyPr lIns="92075" tIns="46038" rIns="92075" bIns="46038"/>
          <a:lstStyle/>
          <a:p>
            <a:r>
              <a:rPr lang="en-US" sz="3600" i="1">
                <a:solidFill>
                  <a:schemeClr val="hlink"/>
                </a:solidFill>
              </a:rPr>
              <a:t>Characteristics of Models</a:t>
            </a:r>
          </a:p>
        </p:txBody>
      </p:sp>
      <p:sp>
        <p:nvSpPr>
          <p:cNvPr id="15363" name="Rectangle 3"/>
          <p:cNvSpPr>
            <a:spLocks noGrp="1" noChangeArrowheads="1"/>
          </p:cNvSpPr>
          <p:nvPr>
            <p:ph type="body" idx="1"/>
          </p:nvPr>
        </p:nvSpPr>
        <p:spPr>
          <a:xfrm>
            <a:off x="457200" y="1717675"/>
            <a:ext cx="8229600" cy="4530725"/>
          </a:xfrm>
          <a:noFill/>
          <a:ln/>
        </p:spPr>
        <p:txBody>
          <a:bodyPr lIns="92075" tIns="46038" rIns="92075" bIns="46038"/>
          <a:lstStyle/>
          <a:p>
            <a:pPr marL="466725" indent="-466725"/>
            <a:r>
              <a:rPr lang="en-US"/>
              <a:t>Models are usually </a:t>
            </a:r>
            <a:r>
              <a:rPr lang="en-US" u="sng"/>
              <a:t>simplified</a:t>
            </a:r>
            <a:r>
              <a:rPr lang="en-US"/>
              <a:t> versions of the things they represent</a:t>
            </a:r>
          </a:p>
          <a:p>
            <a:pPr marL="466725" indent="-466725"/>
            <a:r>
              <a:rPr lang="en-US"/>
              <a:t>A </a:t>
            </a:r>
            <a:r>
              <a:rPr lang="en-US" u="sng"/>
              <a:t>valid</a:t>
            </a:r>
            <a:r>
              <a:rPr lang="en-US"/>
              <a:t> model accurately represents the relevant characteristics of the object or decision being studied</a:t>
            </a:r>
          </a:p>
        </p:txBody>
      </p:sp>
    </p:spTree>
    <p:extLst>
      <p:ext uri="{BB962C8B-B14F-4D97-AF65-F5344CB8AC3E}">
        <p14:creationId xmlns:p14="http://schemas.microsoft.com/office/powerpoint/2010/main" val="37653682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536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536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175</TotalTime>
  <Words>1262</Words>
  <Application>Microsoft Office PowerPoint</Application>
  <PresentationFormat>On-screen Show (4:3)</PresentationFormat>
  <Paragraphs>180</Paragraphs>
  <Slides>27</Slides>
  <Notes>21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29" baseType="lpstr">
      <vt:lpstr>Office Theme</vt:lpstr>
      <vt:lpstr>Microsoft Clip Gallery</vt:lpstr>
      <vt:lpstr>PowerPoint Presentation</vt:lpstr>
      <vt:lpstr>Introduction</vt:lpstr>
      <vt:lpstr>PowerPoint Presentation</vt:lpstr>
      <vt:lpstr>PowerPoint Presentation</vt:lpstr>
      <vt:lpstr>PowerPoint Presentation</vt:lpstr>
      <vt:lpstr>PowerPoint Presentation</vt:lpstr>
      <vt:lpstr>What is a “Computer Model”?</vt:lpstr>
      <vt:lpstr>The Modeling Approach  to Decision Making</vt:lpstr>
      <vt:lpstr>Characteristics of Models</vt:lpstr>
      <vt:lpstr>Benefits of Modeling</vt:lpstr>
      <vt:lpstr>Example of a Mathematical Model</vt:lpstr>
      <vt:lpstr>A Generic Mathematical Model</vt:lpstr>
      <vt:lpstr>Mathematical Models &amp; Spreadsheets</vt:lpstr>
      <vt:lpstr>Categories of Mathematical Models</vt:lpstr>
      <vt:lpstr>Decision Analysis</vt:lpstr>
      <vt:lpstr>The Problem Solving Process</vt:lpstr>
      <vt:lpstr>The Psychology of Decision Making</vt:lpstr>
      <vt:lpstr>Anchoring and Framing</vt:lpstr>
      <vt:lpstr>Anchoring</vt:lpstr>
      <vt:lpstr>Anchoring</vt:lpstr>
      <vt:lpstr>Framing (Example)</vt:lpstr>
      <vt:lpstr>Framing Effects (Example)</vt:lpstr>
      <vt:lpstr>Framing (Example)</vt:lpstr>
      <vt:lpstr>A Decision Tree for Both Examples</vt:lpstr>
      <vt:lpstr>A Framing Example</vt:lpstr>
      <vt:lpstr>A Framing Example</vt:lpstr>
      <vt:lpstr>Good Decisions vs. Good Outcomes</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Decision Analysis</dc:title>
  <dc:creator>peggy</dc:creator>
  <cp:lastModifiedBy>peggy</cp:lastModifiedBy>
  <cp:revision>28</cp:revision>
  <dcterms:created xsi:type="dcterms:W3CDTF">2013-08-16T19:35:11Z</dcterms:created>
  <dcterms:modified xsi:type="dcterms:W3CDTF">2013-09-03T21:53:37Z</dcterms:modified>
</cp:coreProperties>
</file>