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453F-0F0A-4A77-8FEB-E9E12ABF26F9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81DC-A547-4647-BCB8-955AE38D3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453F-0F0A-4A77-8FEB-E9E12ABF26F9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81DC-A547-4647-BCB8-955AE38D3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453F-0F0A-4A77-8FEB-E9E12ABF26F9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81DC-A547-4647-BCB8-955AE38D3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453F-0F0A-4A77-8FEB-E9E12ABF26F9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81DC-A547-4647-BCB8-955AE38D3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453F-0F0A-4A77-8FEB-E9E12ABF26F9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81DC-A547-4647-BCB8-955AE38D3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453F-0F0A-4A77-8FEB-E9E12ABF26F9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81DC-A547-4647-BCB8-955AE38D3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453F-0F0A-4A77-8FEB-E9E12ABF26F9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81DC-A547-4647-BCB8-955AE38D3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453F-0F0A-4A77-8FEB-E9E12ABF26F9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81DC-A547-4647-BCB8-955AE38D3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453F-0F0A-4A77-8FEB-E9E12ABF26F9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81DC-A547-4647-BCB8-955AE38D3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453F-0F0A-4A77-8FEB-E9E12ABF26F9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81DC-A547-4647-BCB8-955AE38D33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453F-0F0A-4A77-8FEB-E9E12ABF26F9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C981DC-A547-4647-BCB8-955AE38D33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EC981DC-A547-4647-BCB8-955AE38D33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00D453F-0F0A-4A77-8FEB-E9E12ABF26F9}" type="datetimeFigureOut">
              <a:rPr lang="en-US" smtClean="0"/>
              <a:t>10/22/2012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Simulation </a:t>
            </a:r>
            <a:r>
              <a:rPr lang="en-US" dirty="0" smtClean="0">
                <a:ea typeface="+mj-ea"/>
                <a:cs typeface="+mj-cs"/>
              </a:rPr>
              <a:t>and Risk Analysis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867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8676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AE322B79-6FF0-4891-AD1F-88ABDF8F13F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31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1"/>
          <p:cNvSpPr>
            <a:spLocks noGrp="1"/>
          </p:cNvSpPr>
          <p:nvPr>
            <p:ph idx="1"/>
          </p:nvPr>
        </p:nvSpPr>
        <p:spPr>
          <a:xfrm>
            <a:off x="423863" y="9906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11.2 (continued) Using Data Tables for Monte Carlo Spreadsheet Simulation</a:t>
            </a:r>
            <a:endParaRPr lang="en-US" i="1" u="sng" smtClean="0"/>
          </a:p>
          <a:p>
            <a:endParaRPr lang="en-US" smtClean="0"/>
          </a:p>
        </p:txBody>
      </p:sp>
      <p:sp>
        <p:nvSpPr>
          <p:cNvPr id="38915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8916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B158444B-A503-45E1-B70D-C199A7FF58B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5307013" y="6051550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11.2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Spreadsheet Models with Random Variables</a:t>
            </a:r>
            <a:endParaRPr lang="en-US" sz="2800" dirty="0"/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6732588" y="3200400"/>
            <a:ext cx="1905000" cy="925513"/>
          </a:xfrm>
          <a:prstGeom prst="rect">
            <a:avLst/>
          </a:prstGeom>
          <a:solidFill>
            <a:srgbClr val="F1FB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Now outsourcing is chosen in only 35% of the trials.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52625"/>
            <a:ext cx="5349875" cy="4067175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2344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Monte Carlo Simulation Using </a:t>
            </a:r>
            <a:r>
              <a:rPr lang="en-US" sz="3200" i="1" dirty="0" smtClean="0">
                <a:ea typeface="+mj-ea"/>
                <a:cs typeface="+mj-cs"/>
              </a:rPr>
              <a:t>Risk Solver 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Steps for Simulating with the </a:t>
            </a:r>
            <a:r>
              <a:rPr lang="en-US" i="1" u="sng" dirty="0" smtClean="0">
                <a:ea typeface="+mn-ea"/>
                <a:cs typeface="+mn-cs"/>
              </a:rPr>
              <a:t>Risk Solver Platform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1. Develop a spreadsheet model.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2. Determine probability distributions for uncertain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input variables.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3. Identify output variables you want to predict.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4. Choose the number of trials and replications.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5. Run the simulation.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6. Interpret the results.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9938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9939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53CE042D-1526-46EC-A0A6-46C3B5C34C8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99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Monte Carlo Simulation Using </a:t>
            </a:r>
            <a:r>
              <a:rPr lang="en-US" sz="3200" i="1" dirty="0" smtClean="0">
                <a:ea typeface="+mj-ea"/>
                <a:cs typeface="+mj-cs"/>
              </a:rPr>
              <a:t>Risk Solver 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40961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11.3  Using </a:t>
            </a:r>
            <a:r>
              <a:rPr lang="en-US" i="1" u="sng" smtClean="0"/>
              <a:t>Risk Solver Platform </a:t>
            </a:r>
            <a:r>
              <a:rPr lang="en-US" u="sng" smtClean="0"/>
              <a:t>Probability Distribution Functions</a:t>
            </a:r>
            <a:endParaRPr lang="en-US" i="1" u="sng" smtClean="0"/>
          </a:p>
          <a:p>
            <a:r>
              <a:rPr lang="en-US" smtClean="0"/>
              <a:t>For the </a:t>
            </a:r>
            <a:r>
              <a:rPr lang="en-US" i="1" smtClean="0"/>
              <a:t>Outsourcing Decision Model, </a:t>
            </a:r>
            <a:r>
              <a:rPr lang="en-US" smtClean="0"/>
              <a:t>assume that two inputs are uncertain – demand and unit cost.</a:t>
            </a:r>
          </a:p>
          <a:p>
            <a:r>
              <a:rPr lang="en-US" smtClean="0"/>
              <a:t>Demand (production volume) is normally distributed with a mean of 1000 and standard deviation of 100 units.</a:t>
            </a:r>
          </a:p>
          <a:p>
            <a:r>
              <a:rPr lang="en-US" smtClean="0"/>
              <a:t>Unit cost has a triangular distribution with a minimum of $160, most likely value of $175, and a maximum of $200.</a:t>
            </a:r>
          </a:p>
          <a:p>
            <a:endParaRPr lang="en-US" smtClean="0"/>
          </a:p>
        </p:txBody>
      </p:sp>
      <p:sp>
        <p:nvSpPr>
          <p:cNvPr id="40962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0963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59FE687D-8D9A-4454-A796-8510023345C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7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Monte Carlo Simulation Using </a:t>
            </a:r>
            <a:r>
              <a:rPr lang="en-US" sz="3200" i="1" dirty="0" smtClean="0">
                <a:ea typeface="+mj-ea"/>
                <a:cs typeface="+mj-cs"/>
              </a:rPr>
              <a:t>Risk Solver 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41985" name="Content Placeholder 1"/>
          <p:cNvSpPr>
            <a:spLocks noGrp="1"/>
          </p:cNvSpPr>
          <p:nvPr>
            <p:ph idx="1"/>
          </p:nvPr>
        </p:nvSpPr>
        <p:spPr>
          <a:xfrm>
            <a:off x="522288" y="13716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11.3 (continued) Using </a:t>
            </a:r>
            <a:r>
              <a:rPr lang="en-US" i="1" u="sng" smtClean="0"/>
              <a:t>Risk Solver Platform </a:t>
            </a:r>
            <a:r>
              <a:rPr lang="en-US" u="sng" smtClean="0"/>
              <a:t>Probability Distribution Functions</a:t>
            </a:r>
            <a:endParaRPr lang="en-US" i="1" u="sng" smtClean="0"/>
          </a:p>
          <a:p>
            <a:endParaRPr lang="en-US" smtClean="0"/>
          </a:p>
        </p:txBody>
      </p:sp>
      <p:sp>
        <p:nvSpPr>
          <p:cNvPr id="41986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1987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FF573C6B-F24B-4FAB-92A8-6864E0B2FA5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2825"/>
            <a:ext cx="3552825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3649663" y="6015038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11.3</a:t>
            </a:r>
          </a:p>
        </p:txBody>
      </p:sp>
      <p:sp>
        <p:nvSpPr>
          <p:cNvPr id="41990" name="TextBox 2"/>
          <p:cNvSpPr txBox="1">
            <a:spLocks noChangeArrowheads="1"/>
          </p:cNvSpPr>
          <p:nvPr/>
        </p:nvSpPr>
        <p:spPr bwMode="auto">
          <a:xfrm>
            <a:off x="4452938" y="4354513"/>
            <a:ext cx="3392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=ROUND(PsiNormal(1000,100)</a:t>
            </a:r>
          </a:p>
        </p:txBody>
      </p:sp>
      <p:sp>
        <p:nvSpPr>
          <p:cNvPr id="41991" name="TextBox 8"/>
          <p:cNvSpPr txBox="1">
            <a:spLocks noChangeArrowheads="1"/>
          </p:cNvSpPr>
          <p:nvPr/>
        </p:nvSpPr>
        <p:spPr bwMode="auto">
          <a:xfrm>
            <a:off x="4452938" y="3963988"/>
            <a:ext cx="4065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=ROUND(PsiTriangular(160,175, 200)</a:t>
            </a:r>
          </a:p>
        </p:txBody>
      </p:sp>
      <p:sp>
        <p:nvSpPr>
          <p:cNvPr id="41992" name="TextBox 5"/>
          <p:cNvSpPr txBox="1">
            <a:spLocks noChangeArrowheads="1"/>
          </p:cNvSpPr>
          <p:nvPr/>
        </p:nvSpPr>
        <p:spPr bwMode="auto">
          <a:xfrm>
            <a:off x="4064000" y="39639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41993" name="TextBox 11"/>
          <p:cNvSpPr txBox="1">
            <a:spLocks noChangeArrowheads="1"/>
          </p:cNvSpPr>
          <p:nvPr/>
        </p:nvSpPr>
        <p:spPr bwMode="auto">
          <a:xfrm>
            <a:off x="4040188" y="43021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607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Monte Carlo Simulation Using </a:t>
            </a:r>
            <a:r>
              <a:rPr lang="en-US" sz="3200" i="1" dirty="0" smtClean="0">
                <a:ea typeface="+mj-ea"/>
                <a:cs typeface="+mj-cs"/>
              </a:rPr>
              <a:t>Risk Solver 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430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11.4  Using the </a:t>
            </a:r>
            <a:r>
              <a:rPr lang="en-US" i="1" u="sng" smtClean="0"/>
              <a:t>Distributions </a:t>
            </a:r>
            <a:r>
              <a:rPr lang="en-US" u="sng" smtClean="0"/>
              <a:t>Button in </a:t>
            </a:r>
            <a:r>
              <a:rPr lang="en-US" i="1" u="sng" smtClean="0"/>
              <a:t>Risk Solver Platform</a:t>
            </a:r>
            <a:r>
              <a:rPr lang="en-US" u="sng" smtClean="0"/>
              <a:t> </a:t>
            </a:r>
            <a:endParaRPr lang="en-US" i="1" u="sng" smtClean="0"/>
          </a:p>
          <a:p>
            <a:endParaRPr lang="en-US" smtClean="0"/>
          </a:p>
        </p:txBody>
      </p:sp>
      <p:sp>
        <p:nvSpPr>
          <p:cNvPr id="43011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3012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DC74CA5D-AE9D-4A6A-A521-6CD35CA3F5D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7597775" y="618172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11.3</a:t>
            </a: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351088"/>
            <a:ext cx="5302250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2"/>
          <p:cNvSpPr txBox="1">
            <a:spLocks noChangeArrowheads="1"/>
          </p:cNvSpPr>
          <p:nvPr/>
        </p:nvSpPr>
        <p:spPr bwMode="auto">
          <a:xfrm>
            <a:off x="762000" y="2541588"/>
            <a:ext cx="209073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Select cell B12.</a:t>
            </a:r>
          </a:p>
          <a:p>
            <a:r>
              <a:rPr lang="en-US" sz="2000" i="1"/>
              <a:t>  Risk Solver</a:t>
            </a:r>
          </a:p>
          <a:p>
            <a:r>
              <a:rPr lang="en-US" sz="2000" i="1"/>
              <a:t>  Distributions</a:t>
            </a:r>
          </a:p>
          <a:p>
            <a:r>
              <a:rPr lang="en-US" sz="2000" i="1"/>
              <a:t>  Common</a:t>
            </a:r>
          </a:p>
          <a:p>
            <a:r>
              <a:rPr lang="en-US" sz="2000" i="1"/>
              <a:t>  Normal</a:t>
            </a:r>
          </a:p>
          <a:p>
            <a:r>
              <a:rPr lang="en-US" sz="2000"/>
              <a:t>     Mean=1000</a:t>
            </a:r>
          </a:p>
          <a:p>
            <a:r>
              <a:rPr lang="en-US" sz="2000"/>
              <a:t>     Stdev=100</a:t>
            </a:r>
          </a:p>
          <a:p>
            <a:endParaRPr lang="en-US" sz="2000"/>
          </a:p>
          <a:p>
            <a:r>
              <a:rPr lang="en-US" sz="2000"/>
              <a:t>Select cell B10</a:t>
            </a:r>
          </a:p>
          <a:p>
            <a:r>
              <a:rPr lang="en-US" sz="2000"/>
              <a:t>and enter unit</a:t>
            </a:r>
          </a:p>
          <a:p>
            <a:r>
              <a:rPr lang="en-US" sz="2000"/>
              <a:t>cost distribution. </a:t>
            </a:r>
          </a:p>
        </p:txBody>
      </p:sp>
    </p:spTree>
    <p:extLst>
      <p:ext uri="{BB962C8B-B14F-4D97-AF65-F5344CB8AC3E}">
        <p14:creationId xmlns:p14="http://schemas.microsoft.com/office/powerpoint/2010/main" val="15049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Monte Carlo Simulation Using </a:t>
            </a:r>
            <a:r>
              <a:rPr lang="en-US" sz="3200" i="1" dirty="0" smtClean="0">
                <a:ea typeface="+mj-ea"/>
                <a:cs typeface="+mj-cs"/>
              </a:rPr>
              <a:t>Risk Solver 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44033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11.4 (continued) Using the </a:t>
            </a:r>
            <a:r>
              <a:rPr lang="en-US" i="1" u="sng" smtClean="0"/>
              <a:t>Distributions </a:t>
            </a:r>
            <a:r>
              <a:rPr lang="en-US" u="sng" smtClean="0"/>
              <a:t>Button in </a:t>
            </a:r>
            <a:r>
              <a:rPr lang="en-US" i="1" u="sng" smtClean="0"/>
              <a:t>Risk Solver Platform</a:t>
            </a:r>
            <a:r>
              <a:rPr lang="en-US" u="sng" smtClean="0"/>
              <a:t> </a:t>
            </a:r>
            <a:endParaRPr lang="en-US" smtClean="0"/>
          </a:p>
        </p:txBody>
      </p:sp>
      <p:sp>
        <p:nvSpPr>
          <p:cNvPr id="44035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4036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5D986571-F123-48BC-9F30-34042BF03CF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6924675" y="604678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11.4</a:t>
            </a: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533650"/>
            <a:ext cx="546735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Box 2"/>
          <p:cNvSpPr txBox="1">
            <a:spLocks noChangeArrowheads="1"/>
          </p:cNvSpPr>
          <p:nvPr/>
        </p:nvSpPr>
        <p:spPr bwMode="auto">
          <a:xfrm>
            <a:off x="2343150" y="2163763"/>
            <a:ext cx="5176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Normal Distribution dialog </a:t>
            </a:r>
            <a:r>
              <a:rPr lang="en-US"/>
              <a:t>for Demand in cell B12</a:t>
            </a:r>
          </a:p>
        </p:txBody>
      </p:sp>
      <p:sp>
        <p:nvSpPr>
          <p:cNvPr id="7" name="Oval 6"/>
          <p:cNvSpPr/>
          <p:nvPr/>
        </p:nvSpPr>
        <p:spPr>
          <a:xfrm>
            <a:off x="5116513" y="2533650"/>
            <a:ext cx="381000" cy="3143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Monte Carlo Simulation Using </a:t>
            </a:r>
            <a:r>
              <a:rPr lang="en-US" sz="3200" i="1" dirty="0" smtClean="0">
                <a:ea typeface="+mj-ea"/>
                <a:cs typeface="+mj-cs"/>
              </a:rPr>
              <a:t>Risk Solver 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45057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/>
              <a:t>Example 11.4 (continued) Using the </a:t>
            </a:r>
            <a:r>
              <a:rPr lang="en-US" i="1" u="sng"/>
              <a:t>Distributions </a:t>
            </a:r>
            <a:r>
              <a:rPr lang="en-US" u="sng"/>
              <a:t>Button in </a:t>
            </a:r>
            <a:r>
              <a:rPr lang="en-US" i="1" u="sng"/>
              <a:t>Risk Solver Platform</a:t>
            </a:r>
            <a:r>
              <a:rPr lang="en-US" u="sng"/>
              <a:t> </a:t>
            </a:r>
            <a:endParaRPr lang="en-US"/>
          </a:p>
        </p:txBody>
      </p:sp>
      <p:sp>
        <p:nvSpPr>
          <p:cNvPr id="45059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5060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23C1D331-441A-4A69-B90C-070703006D6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6797675" y="603408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11.5</a:t>
            </a: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6275" y="2363788"/>
            <a:ext cx="5713413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1946275" y="2028825"/>
            <a:ext cx="561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Triangular Distribution dialog </a:t>
            </a:r>
            <a:r>
              <a:rPr lang="en-US"/>
              <a:t>for Unit Cost in cell B10.</a:t>
            </a:r>
          </a:p>
        </p:txBody>
      </p:sp>
      <p:sp>
        <p:nvSpPr>
          <p:cNvPr id="9" name="Oval 8"/>
          <p:cNvSpPr/>
          <p:nvPr/>
        </p:nvSpPr>
        <p:spPr>
          <a:xfrm>
            <a:off x="4870450" y="2363788"/>
            <a:ext cx="381000" cy="3143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Monte Carlo Simulation Using </a:t>
            </a:r>
            <a:r>
              <a:rPr lang="en-US" sz="3200" i="1" dirty="0" smtClean="0">
                <a:ea typeface="+mj-ea"/>
                <a:cs typeface="+mj-cs"/>
              </a:rPr>
              <a:t>Risk Solver 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46081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Defining Uncertain Cells in Risk Solver</a:t>
            </a:r>
            <a:endParaRPr lang="en-US" i="1" u="sng" smtClean="0"/>
          </a:p>
          <a:p>
            <a:r>
              <a:rPr lang="en-US" smtClean="0"/>
              <a:t>Define worksheet cells for the </a:t>
            </a:r>
            <a:r>
              <a:rPr lang="en-US" u="sng" smtClean="0"/>
              <a:t>output</a:t>
            </a:r>
            <a:r>
              <a:rPr lang="en-US" smtClean="0"/>
              <a:t> variables you want to predict using the </a:t>
            </a:r>
            <a:r>
              <a:rPr lang="en-US" i="1" smtClean="0"/>
              <a:t>Results button </a:t>
            </a:r>
            <a:r>
              <a:rPr lang="en-US" smtClean="0"/>
              <a:t>in the </a:t>
            </a:r>
            <a:r>
              <a:rPr lang="en-US" i="1" smtClean="0"/>
              <a:t>Simulation Model </a:t>
            </a:r>
            <a:r>
              <a:rPr lang="en-US" smtClean="0"/>
              <a:t>group.</a:t>
            </a:r>
          </a:p>
          <a:p>
            <a:r>
              <a:rPr lang="en-US" i="1" smtClean="0"/>
              <a:t>Risk Solver </a:t>
            </a:r>
            <a:r>
              <a:rPr lang="en-US" smtClean="0"/>
              <a:t>calls these</a:t>
            </a:r>
            <a:r>
              <a:rPr lang="en-US" i="1" smtClean="0"/>
              <a:t> </a:t>
            </a:r>
            <a:r>
              <a:rPr lang="en-US" u="sng" smtClean="0"/>
              <a:t>uncertain cells</a:t>
            </a:r>
            <a:r>
              <a:rPr lang="en-US" i="1" smtClean="0"/>
              <a:t>.</a:t>
            </a:r>
          </a:p>
          <a:p>
            <a:r>
              <a:rPr lang="en-US" smtClean="0"/>
              <a:t>Uncertain cells must be numeric.</a:t>
            </a:r>
          </a:p>
          <a:p>
            <a:r>
              <a:rPr lang="en-US" smtClean="0"/>
              <a:t>The values of these cells will be computed using the randomly generated input values.</a:t>
            </a:r>
          </a:p>
          <a:p>
            <a:r>
              <a:rPr lang="en-US" smtClean="0"/>
              <a:t>There will be one value of each uncertain cell generated on each trial of the simulation.</a:t>
            </a:r>
          </a:p>
        </p:txBody>
      </p:sp>
      <p:sp>
        <p:nvSpPr>
          <p:cNvPr id="46082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6083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D4D83F71-0860-4E9E-AFD1-A74761739CC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2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Monte Carlo Simulation Using </a:t>
            </a:r>
            <a:r>
              <a:rPr lang="en-US" sz="3200" i="1" dirty="0" smtClean="0">
                <a:ea typeface="+mj-ea"/>
                <a:cs typeface="+mj-cs"/>
              </a:rPr>
              <a:t>Risk Solver 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47105" name="Content Placeholder 1"/>
          <p:cNvSpPr>
            <a:spLocks noGrp="1"/>
          </p:cNvSpPr>
          <p:nvPr>
            <p:ph idx="1"/>
          </p:nvPr>
        </p:nvSpPr>
        <p:spPr>
          <a:xfrm>
            <a:off x="495300" y="1360488"/>
            <a:ext cx="8229600" cy="4525962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11.5 (continued) Using the Results Button in </a:t>
            </a:r>
            <a:r>
              <a:rPr lang="en-US" i="1" u="sng" smtClean="0"/>
              <a:t>Risk Solver Platform</a:t>
            </a:r>
          </a:p>
          <a:p>
            <a:endParaRPr lang="en-US" smtClean="0"/>
          </a:p>
        </p:txBody>
      </p:sp>
      <p:sp>
        <p:nvSpPr>
          <p:cNvPr id="47107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7108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16BD64EF-E0DF-4242-BC85-4405B975C04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7951788" y="6116638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11.6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2362200"/>
            <a:ext cx="5364162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762000" y="2541588"/>
            <a:ext cx="23622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Select cell B19.</a:t>
            </a:r>
          </a:p>
          <a:p>
            <a:r>
              <a:rPr lang="en-US" sz="2000" i="1"/>
              <a:t>  Risk Solver</a:t>
            </a:r>
          </a:p>
          <a:p>
            <a:r>
              <a:rPr lang="en-US" sz="2000" i="1"/>
              <a:t>  Results</a:t>
            </a:r>
          </a:p>
          <a:p>
            <a:r>
              <a:rPr lang="en-US" sz="2000" i="1"/>
              <a:t>  Output</a:t>
            </a:r>
          </a:p>
          <a:p>
            <a:r>
              <a:rPr lang="en-US" sz="2000" i="1"/>
              <a:t>  In Cell</a:t>
            </a:r>
          </a:p>
          <a:p>
            <a:pPr>
              <a:spcBef>
                <a:spcPts val="600"/>
              </a:spcBef>
            </a:pPr>
            <a:r>
              <a:rPr lang="en-US" sz="2000"/>
              <a:t>Risk Solver then modifies cell B19 (you can do this manually as well). </a:t>
            </a:r>
          </a:p>
        </p:txBody>
      </p:sp>
      <p:sp>
        <p:nvSpPr>
          <p:cNvPr id="47111" name="TextBox 2"/>
          <p:cNvSpPr txBox="1">
            <a:spLocks noChangeArrowheads="1"/>
          </p:cNvSpPr>
          <p:nvPr/>
        </p:nvSpPr>
        <p:spPr bwMode="auto">
          <a:xfrm>
            <a:off x="6181725" y="5732463"/>
            <a:ext cx="1992313" cy="3143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=B16-B17+PsiOutput()</a:t>
            </a:r>
          </a:p>
        </p:txBody>
      </p:sp>
      <p:sp>
        <p:nvSpPr>
          <p:cNvPr id="47112" name="TextBox 3"/>
          <p:cNvSpPr txBox="1">
            <a:spLocks noChangeArrowheads="1"/>
          </p:cNvSpPr>
          <p:nvPr/>
        </p:nvSpPr>
        <p:spPr bwMode="auto">
          <a:xfrm>
            <a:off x="5797550" y="56753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8135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Monte Carlo Simulation Using </a:t>
            </a:r>
            <a:r>
              <a:rPr lang="en-US" sz="3200" i="1" dirty="0" smtClean="0">
                <a:ea typeface="+mj-ea"/>
                <a:cs typeface="+mj-cs"/>
              </a:rPr>
              <a:t>Risk Solver 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4267200" cy="5351463"/>
          </a:xfrm>
        </p:spPr>
        <p:txBody>
          <a:bodyPr>
            <a:normAutofit/>
          </a:bodyPr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Running a Simulation</a:t>
            </a:r>
            <a:endParaRPr lang="en-US" i="1" u="sng" smtClean="0"/>
          </a:p>
          <a:p>
            <a:pPr>
              <a:spcBef>
                <a:spcPct val="0"/>
              </a:spcBef>
            </a:pPr>
            <a:r>
              <a:rPr lang="en-US" sz="2000" i="1" smtClean="0"/>
              <a:t>Options, All Options</a:t>
            </a:r>
          </a:p>
          <a:p>
            <a:pPr>
              <a:spcBef>
                <a:spcPct val="0"/>
              </a:spcBef>
            </a:pPr>
            <a:r>
              <a:rPr lang="en-US" sz="2000" i="1" smtClean="0"/>
              <a:t>Simulation Tab</a:t>
            </a:r>
          </a:p>
          <a:p>
            <a:pPr>
              <a:spcBef>
                <a:spcPct val="0"/>
              </a:spcBef>
            </a:pPr>
            <a:r>
              <a:rPr lang="en-US" sz="2000" i="1" smtClean="0"/>
              <a:t>Trials per Simulation</a:t>
            </a:r>
          </a:p>
          <a:p>
            <a:pPr>
              <a:spcBef>
                <a:spcPct val="0"/>
              </a:spcBef>
              <a:buFont typeface="Wingdings 3" pitchFamily="-72" charset="2"/>
              <a:buNone/>
            </a:pPr>
            <a:r>
              <a:rPr lang="en-US" sz="2000" smtClean="0"/>
              <a:t>        Use at least 5000 trials.</a:t>
            </a:r>
          </a:p>
          <a:p>
            <a:pPr>
              <a:spcBef>
                <a:spcPct val="0"/>
              </a:spcBef>
            </a:pPr>
            <a:r>
              <a:rPr lang="en-US" sz="2000" i="1" smtClean="0"/>
              <a:t>Simulations to Run</a:t>
            </a:r>
          </a:p>
          <a:p>
            <a:pPr>
              <a:spcBef>
                <a:spcPct val="0"/>
              </a:spcBef>
              <a:buFont typeface="Wingdings 3" pitchFamily="-72" charset="2"/>
              <a:buNone/>
            </a:pPr>
            <a:r>
              <a:rPr lang="en-US" sz="2000" smtClean="0"/>
              <a:t>        Use more than 1 run if</a:t>
            </a:r>
          </a:p>
          <a:p>
            <a:pPr>
              <a:spcBef>
                <a:spcPct val="0"/>
              </a:spcBef>
              <a:buFont typeface="Wingdings 3" pitchFamily="-72" charset="2"/>
              <a:buNone/>
            </a:pPr>
            <a:r>
              <a:rPr lang="en-US" sz="2000" smtClean="0"/>
              <a:t>        you want to examine </a:t>
            </a:r>
          </a:p>
          <a:p>
            <a:pPr>
              <a:spcBef>
                <a:spcPct val="0"/>
              </a:spcBef>
              <a:buFont typeface="Wingdings 3" pitchFamily="-72" charset="2"/>
              <a:buNone/>
            </a:pPr>
            <a:r>
              <a:rPr lang="en-US" sz="2000" smtClean="0"/>
              <a:t>        variation between runs.</a:t>
            </a:r>
          </a:p>
          <a:p>
            <a:pPr>
              <a:spcBef>
                <a:spcPct val="0"/>
              </a:spcBef>
            </a:pPr>
            <a:r>
              <a:rPr lang="en-US" sz="2000" i="1" smtClean="0"/>
              <a:t>Simulation Random Seed</a:t>
            </a:r>
          </a:p>
          <a:p>
            <a:pPr>
              <a:spcBef>
                <a:spcPct val="0"/>
              </a:spcBef>
              <a:buFont typeface="Wingdings 3" pitchFamily="-72" charset="2"/>
              <a:buNone/>
            </a:pPr>
            <a:r>
              <a:rPr lang="en-US" sz="2000" i="1" smtClean="0"/>
              <a:t>        Choose a nonzero number</a:t>
            </a:r>
          </a:p>
          <a:p>
            <a:pPr>
              <a:spcBef>
                <a:spcPct val="0"/>
              </a:spcBef>
              <a:buFont typeface="Wingdings 3" pitchFamily="-72" charset="2"/>
              <a:buNone/>
            </a:pPr>
            <a:r>
              <a:rPr lang="en-US" sz="2000" i="1" smtClean="0"/>
              <a:t>        if you want to reproduce the</a:t>
            </a:r>
          </a:p>
          <a:p>
            <a:pPr>
              <a:spcBef>
                <a:spcPct val="0"/>
              </a:spcBef>
              <a:buFont typeface="Wingdings 3" pitchFamily="-72" charset="2"/>
              <a:buNone/>
            </a:pPr>
            <a:r>
              <a:rPr lang="en-US" sz="2000" i="1" smtClean="0"/>
              <a:t>        exact same results.</a:t>
            </a:r>
          </a:p>
          <a:p>
            <a:pPr>
              <a:spcBef>
                <a:spcPct val="0"/>
              </a:spcBef>
            </a:pPr>
            <a:r>
              <a:rPr lang="en-US" sz="2000" i="1" smtClean="0"/>
              <a:t>Sampling Method</a:t>
            </a:r>
          </a:p>
          <a:p>
            <a:pPr>
              <a:spcBef>
                <a:spcPct val="0"/>
              </a:spcBef>
              <a:buFont typeface="Wingdings 3" pitchFamily="-72" charset="2"/>
              <a:buNone/>
            </a:pPr>
            <a:r>
              <a:rPr lang="en-US" sz="2000" i="1" smtClean="0"/>
              <a:t>        Use Monte Carlo for more </a:t>
            </a:r>
          </a:p>
          <a:p>
            <a:pPr>
              <a:spcBef>
                <a:spcPct val="0"/>
              </a:spcBef>
              <a:buFont typeface="Wingdings 3" pitchFamily="-72" charset="2"/>
              <a:buNone/>
            </a:pPr>
            <a:r>
              <a:rPr lang="en-US" sz="2000" i="1" smtClean="0"/>
              <a:t>        randomized sampling.</a:t>
            </a:r>
          </a:p>
        </p:txBody>
      </p:sp>
      <p:sp>
        <p:nvSpPr>
          <p:cNvPr id="48132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8133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7D945534-5372-4173-ABC7-17C40E7570D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7608888" y="5551488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11.7</a:t>
            </a: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2650" y="1524000"/>
            <a:ext cx="3648075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80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</a:t>
            </a:r>
            <a:r>
              <a:rPr lang="en-US" sz="3200" dirty="0" smtClean="0">
                <a:ea typeface="+mj-ea"/>
                <a:cs typeface="+mj-cs"/>
              </a:rPr>
              <a:t>Topics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0721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/>
              <a:t>Simulation and Risk Analysis</a:t>
            </a:r>
          </a:p>
          <a:p>
            <a:r>
              <a:rPr lang="en-US" sz="2800"/>
              <a:t>Spreadsheet Models with Random Variables</a:t>
            </a:r>
          </a:p>
          <a:p>
            <a:r>
              <a:rPr lang="en-US" sz="2800"/>
              <a:t>Monte Carlo Simulation Using </a:t>
            </a:r>
            <a:r>
              <a:rPr lang="en-US" sz="2800" i="1"/>
              <a:t>Risk Solver </a:t>
            </a:r>
          </a:p>
          <a:p>
            <a:r>
              <a:rPr lang="en-US" sz="2800"/>
              <a:t>New-Product Development Model</a:t>
            </a:r>
          </a:p>
          <a:p>
            <a:r>
              <a:rPr lang="en-US" sz="2800"/>
              <a:t>Newsvendor Model</a:t>
            </a:r>
          </a:p>
          <a:p>
            <a:r>
              <a:rPr lang="en-US" sz="2800"/>
              <a:t>Overbooking Model</a:t>
            </a:r>
          </a:p>
          <a:p>
            <a:r>
              <a:rPr lang="en-US" sz="2800"/>
              <a:t>Cash Budget Model</a:t>
            </a:r>
          </a:p>
          <a:p>
            <a:endParaRPr lang="en-US" sz="2800"/>
          </a:p>
          <a:p>
            <a:endParaRPr lang="en-US" sz="2800" i="1"/>
          </a:p>
          <a:p>
            <a:endParaRPr lang="en-US" sz="2800" i="1"/>
          </a:p>
          <a:p>
            <a:endParaRPr lang="en-US"/>
          </a:p>
        </p:txBody>
      </p:sp>
      <p:sp>
        <p:nvSpPr>
          <p:cNvPr id="30723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0724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8274E384-B4EE-46BC-9914-CBEE74B4F6B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80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Monte Carlo Simulation Using </a:t>
            </a:r>
            <a:r>
              <a:rPr lang="en-US" sz="3200" i="1" dirty="0" smtClean="0">
                <a:ea typeface="+mj-ea"/>
                <a:cs typeface="+mj-cs"/>
              </a:rPr>
              <a:t>Risk Solver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49153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Run and View Simulation Results in </a:t>
            </a:r>
            <a:r>
              <a:rPr lang="en-US" i="1" u="sng" smtClean="0"/>
              <a:t>Risk Solver</a:t>
            </a:r>
          </a:p>
          <a:p>
            <a:r>
              <a:rPr lang="en-US" sz="2400" smtClean="0"/>
              <a:t>Choose Simulate, Run Once</a:t>
            </a: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z="2400" i="1" smtClean="0"/>
          </a:p>
          <a:p>
            <a:r>
              <a:rPr lang="en-US" sz="2400" i="1" smtClean="0"/>
              <a:t>Frequency</a:t>
            </a:r>
            <a:r>
              <a:rPr lang="en-US" sz="2400" smtClean="0"/>
              <a:t> tab displays a histogram and summary statistics for the output variable.</a:t>
            </a:r>
          </a:p>
          <a:p>
            <a:r>
              <a:rPr lang="en-US" sz="2400" i="1" smtClean="0"/>
              <a:t>Chart Statistics</a:t>
            </a:r>
            <a:r>
              <a:rPr lang="en-US" sz="2400" smtClean="0"/>
              <a:t> support risk analysis via changes to upper/lower cutoffs.</a:t>
            </a:r>
          </a:p>
          <a:p>
            <a:r>
              <a:rPr lang="en-US" sz="2400" smtClean="0"/>
              <a:t>Click the down arrow next to </a:t>
            </a:r>
            <a:r>
              <a:rPr lang="en-US" sz="2400" i="1" smtClean="0"/>
              <a:t>Statistics</a:t>
            </a:r>
            <a:r>
              <a:rPr lang="en-US" sz="2400" smtClean="0"/>
              <a:t> to change the results displayed.</a:t>
            </a:r>
          </a:p>
          <a:p>
            <a:r>
              <a:rPr lang="en-US" sz="2400" smtClean="0"/>
              <a:t>Double click on any uncertain output cell to view                   		its results.</a:t>
            </a:r>
            <a:r>
              <a:rPr lang="en-US" smtClean="0"/>
              <a:t> </a:t>
            </a:r>
          </a:p>
        </p:txBody>
      </p:sp>
      <p:sp>
        <p:nvSpPr>
          <p:cNvPr id="49155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9156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7CE3D946-A0CB-4B6B-96AF-1D104D99D23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9157" name="TextBox 8"/>
          <p:cNvSpPr txBox="1">
            <a:spLocks noChangeArrowheads="1"/>
          </p:cNvSpPr>
          <p:nvPr/>
        </p:nvSpPr>
        <p:spPr bwMode="auto">
          <a:xfrm>
            <a:off x="7934325" y="18161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8.23</a:t>
            </a:r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84582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886200" y="2143125"/>
            <a:ext cx="457200" cy="676275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Monte Carlo Simulation Using </a:t>
            </a:r>
            <a:r>
              <a:rPr lang="en-US" sz="3200" i="1" dirty="0" smtClean="0">
                <a:ea typeface="+mj-ea"/>
                <a:cs typeface="+mj-cs"/>
              </a:rPr>
              <a:t>Risk Solver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7675" y="1066800"/>
            <a:ext cx="82296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11.6  Analyzing Simulation Results for the </a:t>
            </a:r>
            <a:r>
              <a:rPr lang="en-US" i="1" u="sng" dirty="0" smtClean="0">
                <a:ea typeface="+mn-ea"/>
                <a:cs typeface="+mn-cs"/>
              </a:rPr>
              <a:t>Outsourcing Decision Model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0179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0180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8F5F438B-07B5-4CB4-83A1-5CB18AEF110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7315200" y="606742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11.8</a:t>
            </a:r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54213"/>
            <a:ext cx="715327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7773988" y="2514600"/>
            <a:ext cx="304800" cy="165100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Monte Carlo Simulation Using </a:t>
            </a:r>
            <a:r>
              <a:rPr lang="en-US" sz="2800" i="1" dirty="0" smtClean="0">
                <a:ea typeface="+mj-ea"/>
                <a:cs typeface="+mj-cs"/>
              </a:rPr>
              <a:t>Risk Solver</a:t>
            </a:r>
            <a:endParaRPr lang="en-US" sz="2800" i="1" dirty="0">
              <a:ea typeface="+mj-ea"/>
              <a:cs typeface="+mj-cs"/>
            </a:endParaRPr>
          </a:p>
        </p:txBody>
      </p:sp>
      <p:sp>
        <p:nvSpPr>
          <p:cNvPr id="51201" name="Content Placeholder 1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/>
              <a:t>Example 11.6 (continued) Analyzing Simulation Results for the </a:t>
            </a:r>
            <a:r>
              <a:rPr lang="en-US" i="1" u="sng"/>
              <a:t>Outsourcing Decision Model</a:t>
            </a:r>
          </a:p>
          <a:p>
            <a:endParaRPr lang="en-US"/>
          </a:p>
        </p:txBody>
      </p:sp>
      <p:sp>
        <p:nvSpPr>
          <p:cNvPr id="51204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1205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2F29E2AB-97F7-402A-85C0-DED99CFA303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7805738" y="6167438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11.9</a:t>
            </a:r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00238"/>
            <a:ext cx="7480300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7239000" y="3146425"/>
            <a:ext cx="381000" cy="228600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43200" y="3048000"/>
            <a:ext cx="566738" cy="327025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New-Product Development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5222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i="1" u="sng" smtClean="0"/>
              <a:t>Moore Pharmaceuticals</a:t>
            </a:r>
            <a:r>
              <a:rPr lang="en-US" u="sng" smtClean="0"/>
              <a:t> Model for New Product Development </a:t>
            </a:r>
            <a:endParaRPr lang="en-US" smtClean="0"/>
          </a:p>
        </p:txBody>
      </p:sp>
      <p:sp>
        <p:nvSpPr>
          <p:cNvPr id="52227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2228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AD99AD7A-3DBA-4622-ABE9-3923EFDAD01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2229" name="TextBox 8"/>
          <p:cNvSpPr txBox="1">
            <a:spLocks noChangeArrowheads="1"/>
          </p:cNvSpPr>
          <p:nvPr/>
        </p:nvSpPr>
        <p:spPr bwMode="auto">
          <a:xfrm>
            <a:off x="7848600" y="594360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11.10</a:t>
            </a:r>
          </a:p>
        </p:txBody>
      </p:sp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9850" y="2179638"/>
            <a:ext cx="4783138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Box 2"/>
          <p:cNvSpPr txBox="1">
            <a:spLocks noChangeArrowheads="1"/>
          </p:cNvSpPr>
          <p:nvPr/>
        </p:nvSpPr>
        <p:spPr bwMode="auto">
          <a:xfrm>
            <a:off x="685800" y="2179638"/>
            <a:ext cx="29622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u="sng"/>
              <a:t>Uncertain Inputs</a:t>
            </a:r>
            <a:r>
              <a:rPr lang="en-US" sz="2400"/>
              <a:t>:</a:t>
            </a:r>
          </a:p>
          <a:p>
            <a:r>
              <a:rPr lang="en-US" sz="2400"/>
              <a:t>Market size</a:t>
            </a:r>
          </a:p>
          <a:p>
            <a:r>
              <a:rPr lang="en-US" sz="2400"/>
              <a:t>R&amp;D costs</a:t>
            </a:r>
          </a:p>
          <a:p>
            <a:r>
              <a:rPr lang="en-US" sz="2400"/>
              <a:t>Clinical trial costs</a:t>
            </a:r>
          </a:p>
          <a:p>
            <a:r>
              <a:rPr lang="en-US" sz="2400"/>
              <a:t>Market growth factor</a:t>
            </a:r>
          </a:p>
          <a:p>
            <a:r>
              <a:rPr lang="en-US" sz="2400"/>
              <a:t>Market share </a:t>
            </a:r>
          </a:p>
          <a:p>
            <a:r>
              <a:rPr lang="en-US" sz="2400"/>
              <a:t>       growth rate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0625" y="2687638"/>
            <a:ext cx="2203450" cy="120015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Original model from Chapter 8 with constant (certain) model inputs.</a:t>
            </a:r>
          </a:p>
        </p:txBody>
      </p:sp>
    </p:spTree>
    <p:extLst>
      <p:ext uri="{BB962C8B-B14F-4D97-AF65-F5344CB8AC3E}">
        <p14:creationId xmlns:p14="http://schemas.microsoft.com/office/powerpoint/2010/main" val="13373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New-Product Development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53249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11.7  Setting Up the Simulation Model for </a:t>
            </a:r>
            <a:r>
              <a:rPr lang="en-US" i="1" u="sng" smtClean="0"/>
              <a:t>Moore Pharmaceuticals</a:t>
            </a:r>
          </a:p>
          <a:p>
            <a:endParaRPr lang="en-US" smtClean="0"/>
          </a:p>
        </p:txBody>
      </p:sp>
      <p:sp>
        <p:nvSpPr>
          <p:cNvPr id="53251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3252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BB24FBE9-721D-4508-835A-F35C3807219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7934325" y="594360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11.10</a:t>
            </a:r>
          </a:p>
        </p:txBody>
      </p:sp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3988" y="2179638"/>
            <a:ext cx="4784725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Box 2"/>
          <p:cNvSpPr txBox="1">
            <a:spLocks noChangeArrowheads="1"/>
          </p:cNvSpPr>
          <p:nvPr/>
        </p:nvSpPr>
        <p:spPr bwMode="auto">
          <a:xfrm>
            <a:off x="731838" y="4060825"/>
            <a:ext cx="320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Define the 6 green cells as the output cells (profit and NPV).</a:t>
            </a:r>
          </a:p>
        </p:txBody>
      </p:sp>
      <p:sp>
        <p:nvSpPr>
          <p:cNvPr id="53256" name="TextBox 8"/>
          <p:cNvSpPr txBox="1">
            <a:spLocks noChangeArrowheads="1"/>
          </p:cNvSpPr>
          <p:nvPr/>
        </p:nvSpPr>
        <p:spPr bwMode="auto">
          <a:xfrm>
            <a:off x="763588" y="2286000"/>
            <a:ext cx="320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Define the input distributions for the </a:t>
            </a:r>
          </a:p>
          <a:p>
            <a:r>
              <a:rPr lang="en-US" sz="2400"/>
              <a:t>5 uncertain inputs</a:t>
            </a:r>
          </a:p>
          <a:p>
            <a:r>
              <a:rPr lang="en-US" sz="2400"/>
              <a:t>(13 blue-boxed cells).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38800" y="2809875"/>
            <a:ext cx="457200" cy="152400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86388" y="3521075"/>
            <a:ext cx="685800" cy="228600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00800" y="4352925"/>
            <a:ext cx="342900" cy="109538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53100" y="4352925"/>
            <a:ext cx="342900" cy="109538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86600" y="4368800"/>
            <a:ext cx="342900" cy="109538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96200" y="4368800"/>
            <a:ext cx="342900" cy="109538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405813" y="4370388"/>
            <a:ext cx="280987" cy="109537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74063" y="4583113"/>
            <a:ext cx="312737" cy="109537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04138" y="4592638"/>
            <a:ext cx="342900" cy="111125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50088" y="4592638"/>
            <a:ext cx="342900" cy="111125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00800" y="4592638"/>
            <a:ext cx="342900" cy="111125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35638" y="4591050"/>
            <a:ext cx="342900" cy="109538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1"/>
          <p:cNvSpPr txBox="1">
            <a:spLocks noChangeArrowheads="1"/>
          </p:cNvSpPr>
          <p:nvPr/>
        </p:nvSpPr>
        <p:spPr bwMode="auto">
          <a:xfrm>
            <a:off x="7729538" y="604837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8.3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93863"/>
            <a:ext cx="5891213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New-Product Development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54275" name="Content Placeholder 1"/>
          <p:cNvSpPr>
            <a:spLocks noGrp="1"/>
          </p:cNvSpPr>
          <p:nvPr>
            <p:ph idx="1"/>
          </p:nvPr>
        </p:nvSpPr>
        <p:spPr>
          <a:xfrm>
            <a:off x="457200" y="1223963"/>
            <a:ext cx="8229600" cy="4525962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11.7  (continued) Setting up the Simulation</a:t>
            </a:r>
          </a:p>
          <a:p>
            <a:endParaRPr lang="en-US" smtClean="0"/>
          </a:p>
        </p:txBody>
      </p:sp>
      <p:sp>
        <p:nvSpPr>
          <p:cNvPr id="54277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4278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80D2188E-05DD-41AA-9211-2A622BA2D79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286000"/>
            <a:ext cx="1722438" cy="30226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Examples of defining 2 input distribution cells 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2 uncertain output cells.</a:t>
            </a:r>
          </a:p>
        </p:txBody>
      </p:sp>
      <p:sp>
        <p:nvSpPr>
          <p:cNvPr id="54280" name="TextBox 9"/>
          <p:cNvSpPr txBox="1">
            <a:spLocks noChangeArrowheads="1"/>
          </p:cNvSpPr>
          <p:nvPr/>
        </p:nvSpPr>
        <p:spPr bwMode="auto">
          <a:xfrm>
            <a:off x="4306888" y="5778500"/>
            <a:ext cx="1997075" cy="2381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/>
              <a:t>=NPV(B8,B26:F6)-B13+PsiOutput()</a:t>
            </a:r>
          </a:p>
        </p:txBody>
      </p: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4306888" y="5508625"/>
            <a:ext cx="1377950" cy="2381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/>
              <a:t>=B28+B26+PsiOutput()</a:t>
            </a:r>
          </a:p>
        </p:txBody>
      </p:sp>
      <p:sp>
        <p:nvSpPr>
          <p:cNvPr id="54282" name="TextBox 14"/>
          <p:cNvSpPr txBox="1">
            <a:spLocks noChangeArrowheads="1"/>
          </p:cNvSpPr>
          <p:nvPr/>
        </p:nvSpPr>
        <p:spPr bwMode="auto">
          <a:xfrm>
            <a:off x="4306888" y="2362200"/>
            <a:ext cx="1754187" cy="2381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/>
              <a:t>=PsiNormal(2000000, 400000)</a:t>
            </a:r>
          </a:p>
        </p:txBody>
      </p:sp>
      <p:sp>
        <p:nvSpPr>
          <p:cNvPr id="54283" name="TextBox 16"/>
          <p:cNvSpPr txBox="1">
            <a:spLocks noChangeArrowheads="1"/>
          </p:cNvSpPr>
          <p:nvPr/>
        </p:nvSpPr>
        <p:spPr bwMode="auto">
          <a:xfrm>
            <a:off x="4306888" y="3200400"/>
            <a:ext cx="2103437" cy="2381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/>
              <a:t>=PsiUniform(600000000, 800000000)</a:t>
            </a:r>
          </a:p>
        </p:txBody>
      </p:sp>
    </p:spTree>
    <p:extLst>
      <p:ext uri="{BB962C8B-B14F-4D97-AF65-F5344CB8AC3E}">
        <p14:creationId xmlns:p14="http://schemas.microsoft.com/office/powerpoint/2010/main" val="483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New-Product Development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Example 11.8  </a:t>
            </a:r>
          </a:p>
          <a:p>
            <a:pPr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Risk Analysis for </a:t>
            </a:r>
            <a:r>
              <a:rPr lang="en-US" i="1" u="sng" smtClean="0"/>
              <a:t>Moore Pharmaceuticals</a:t>
            </a:r>
          </a:p>
          <a:p>
            <a:pPr>
              <a:lnSpc>
                <a:spcPct val="90000"/>
              </a:lnSpc>
            </a:pPr>
            <a:r>
              <a:rPr lang="en-US" smtClean="0"/>
              <a:t>Run the simulation using 10,000 trials.</a:t>
            </a:r>
          </a:p>
          <a:p>
            <a:pPr>
              <a:lnSpc>
                <a:spcPct val="90000"/>
              </a:lnSpc>
            </a:pPr>
            <a:r>
              <a:rPr lang="en-US" smtClean="0"/>
              <a:t>Use the results to answer 3 risk analysis questions: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1000"/>
              <a:buFont typeface="Wingdings 3" pitchFamily="-72" charset="2"/>
              <a:buNone/>
            </a:pPr>
            <a:r>
              <a:rPr lang="en-US" smtClean="0"/>
              <a:t>	1. What is the risk that the NPV over the 5 years will not be positive?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1000"/>
              <a:buFont typeface="Wingdings 3" pitchFamily="-72" charset="2"/>
              <a:buNone/>
            </a:pPr>
            <a:r>
              <a:rPr lang="en-US" smtClean="0"/>
              <a:t>	2. What are the chances the product will show a cumulative net profit in the third year?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1000"/>
              <a:buFont typeface="Wingdings 3" pitchFamily="-72" charset="2"/>
              <a:buNone/>
            </a:pPr>
            <a:r>
              <a:rPr lang="en-US" smtClean="0"/>
              <a:t>	3. What cumulative profit in the 5</a:t>
            </a:r>
            <a:r>
              <a:rPr lang="en-US" baseline="30000" smtClean="0"/>
              <a:t>th</a:t>
            </a:r>
            <a:r>
              <a:rPr lang="en-US" smtClean="0"/>
              <a:t> year are we likely to realize with a probability of at least 0.90 (that is, the 10</a:t>
            </a:r>
            <a:r>
              <a:rPr lang="en-US" baseline="30000" smtClean="0"/>
              <a:t>th</a:t>
            </a:r>
            <a:r>
              <a:rPr lang="en-US" smtClean="0"/>
              <a:t> percentile)?</a:t>
            </a:r>
          </a:p>
          <a:p>
            <a:pPr>
              <a:lnSpc>
                <a:spcPct val="90000"/>
              </a:lnSpc>
              <a:buFont typeface="Wingdings 3" pitchFamily="-72" charset="2"/>
              <a:buAutoNum type="arabicPeriod"/>
            </a:pPr>
            <a:endParaRPr lang="en-US"/>
          </a:p>
        </p:txBody>
      </p:sp>
      <p:sp>
        <p:nvSpPr>
          <p:cNvPr id="55299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5300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CE74DC03-656E-48F7-8CED-59A66699A39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4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New-Product Development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56321" name="Content Placeholder 1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11.8  (continued) Risk Analysis</a:t>
            </a:r>
          </a:p>
          <a:p>
            <a:pPr>
              <a:buFont typeface="Wingdings 3" pitchFamily="-72" charset="2"/>
              <a:buNone/>
            </a:pPr>
            <a:r>
              <a:rPr lang="en-US" smtClean="0"/>
              <a:t>#1. Probability of a non-positive NPV = 17.91%</a:t>
            </a:r>
            <a:endParaRPr lang="en-US" i="1" smtClean="0"/>
          </a:p>
          <a:p>
            <a:endParaRPr lang="en-US" smtClean="0"/>
          </a:p>
        </p:txBody>
      </p:sp>
      <p:sp>
        <p:nvSpPr>
          <p:cNvPr id="56324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6325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9290981F-9E15-4A2D-838A-802334FE1AD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7635875" y="6186488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11.11</a:t>
            </a:r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330450"/>
            <a:ext cx="6707188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7254875" y="3417888"/>
            <a:ext cx="381000" cy="228600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95600" y="3368675"/>
            <a:ext cx="566738" cy="327025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2392363"/>
            <a:ext cx="1143000" cy="257333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Double click on the NPV cell B30 to open the results shown here.</a:t>
            </a:r>
          </a:p>
        </p:txBody>
      </p:sp>
    </p:spTree>
    <p:extLst>
      <p:ext uri="{BB962C8B-B14F-4D97-AF65-F5344CB8AC3E}">
        <p14:creationId xmlns:p14="http://schemas.microsoft.com/office/powerpoint/2010/main" val="8493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New-Product Development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5734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11.8  (continued) Risk Analysis</a:t>
            </a:r>
          </a:p>
          <a:p>
            <a:pPr>
              <a:spcBef>
                <a:spcPct val="0"/>
              </a:spcBef>
              <a:buFont typeface="Wingdings 3" pitchFamily="-72" charset="2"/>
              <a:buNone/>
            </a:pPr>
            <a:r>
              <a:rPr lang="en-US" sz="2500" smtClean="0"/>
              <a:t>#2. </a:t>
            </a:r>
            <a:r>
              <a:rPr lang="en-US" sz="2400" smtClean="0"/>
              <a:t>Probability of a cumulative net profit in 3</a:t>
            </a:r>
            <a:r>
              <a:rPr lang="en-US" sz="2400" baseline="30000" smtClean="0"/>
              <a:t>rd</a:t>
            </a:r>
            <a:r>
              <a:rPr lang="en-US" sz="2400" smtClean="0"/>
              <a:t> year = 8.95%</a:t>
            </a:r>
          </a:p>
        </p:txBody>
      </p:sp>
      <p:sp>
        <p:nvSpPr>
          <p:cNvPr id="57348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7349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2E30E052-E5D6-456B-A65E-343A317637C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7761288" y="5994400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11.12</a:t>
            </a:r>
          </a:p>
        </p:txBody>
      </p:sp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092325"/>
            <a:ext cx="68326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2392363"/>
            <a:ext cx="1143000" cy="22987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Double click on cell D28 to open the results shown here.</a:t>
            </a:r>
          </a:p>
        </p:txBody>
      </p:sp>
      <p:sp>
        <p:nvSpPr>
          <p:cNvPr id="9" name="Oval 8"/>
          <p:cNvSpPr/>
          <p:nvPr/>
        </p:nvSpPr>
        <p:spPr>
          <a:xfrm>
            <a:off x="7385050" y="2922588"/>
            <a:ext cx="320675" cy="177800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24400" y="3135313"/>
            <a:ext cx="520700" cy="282575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New-Product Development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55700"/>
            <a:ext cx="8229600" cy="4525963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11.8  (continued) </a:t>
            </a:r>
            <a:r>
              <a:rPr lang="en-US" u="sng" dirty="0">
                <a:ea typeface="+mn-ea"/>
                <a:cs typeface="+mn-cs"/>
              </a:rPr>
              <a:t>Risk Analysis</a:t>
            </a:r>
            <a:endParaRPr lang="en-US" u="sng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500" dirty="0" smtClean="0">
                <a:ea typeface="+mn-ea"/>
                <a:cs typeface="+mn-cs"/>
              </a:rPr>
              <a:t>#3. 10</a:t>
            </a:r>
            <a:r>
              <a:rPr lang="en-US" sz="2500" baseline="30000" dirty="0" smtClean="0">
                <a:ea typeface="+mn-ea"/>
                <a:cs typeface="+mn-cs"/>
              </a:rPr>
              <a:t>th</a:t>
            </a:r>
            <a:r>
              <a:rPr lang="en-US" sz="2500" dirty="0" smtClean="0">
                <a:ea typeface="+mn-ea"/>
                <a:cs typeface="+mn-cs"/>
              </a:rPr>
              <a:t> percentile for 5</a:t>
            </a:r>
            <a:r>
              <a:rPr lang="en-US" sz="2500" baseline="30000" dirty="0" smtClean="0">
                <a:ea typeface="+mn-ea"/>
                <a:cs typeface="+mn-cs"/>
              </a:rPr>
              <a:t>th</a:t>
            </a:r>
            <a:r>
              <a:rPr lang="en-US" sz="2500" dirty="0" smtClean="0">
                <a:ea typeface="+mn-ea"/>
                <a:cs typeface="+mn-cs"/>
              </a:rPr>
              <a:t> year net profit = $180,048,542</a:t>
            </a:r>
            <a:endParaRPr lang="en-US" sz="2500" i="1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8372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8373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62615774-4DE3-4C8D-AA42-114A369C305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8371" name="TextBox 5"/>
          <p:cNvSpPr txBox="1">
            <a:spLocks noChangeArrowheads="1"/>
          </p:cNvSpPr>
          <p:nvPr/>
        </p:nvSpPr>
        <p:spPr bwMode="auto">
          <a:xfrm>
            <a:off x="7794625" y="6099175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11.13</a:t>
            </a:r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7050" y="2133600"/>
            <a:ext cx="68961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2392363"/>
            <a:ext cx="1143000" cy="22987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Double click on cell F28 to open the results shown here.</a:t>
            </a:r>
          </a:p>
        </p:txBody>
      </p:sp>
      <p:sp>
        <p:nvSpPr>
          <p:cNvPr id="9" name="Oval 8"/>
          <p:cNvSpPr/>
          <p:nvPr/>
        </p:nvSpPr>
        <p:spPr>
          <a:xfrm>
            <a:off x="6172200" y="2667000"/>
            <a:ext cx="762000" cy="176213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05538" y="4191000"/>
            <a:ext cx="520700" cy="284163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Simulation and Risk Analysis</a:t>
            </a:r>
          </a:p>
        </p:txBody>
      </p:sp>
      <p:sp>
        <p:nvSpPr>
          <p:cNvPr id="3174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mtClean="0"/>
              <a:t>Models that include randomness are called </a:t>
            </a:r>
            <a:r>
              <a:rPr lang="en-US" u="sng" smtClean="0"/>
              <a:t>stochastic</a:t>
            </a:r>
            <a:r>
              <a:rPr lang="en-US" smtClean="0"/>
              <a:t> or </a:t>
            </a:r>
            <a:r>
              <a:rPr lang="en-US" u="sng" smtClean="0"/>
              <a:t>probabilistic</a:t>
            </a:r>
            <a:r>
              <a:rPr lang="en-US" smtClean="0"/>
              <a:t>.</a:t>
            </a:r>
          </a:p>
          <a:p>
            <a:r>
              <a:rPr lang="en-US" smtClean="0"/>
              <a:t>These models help us evaluate risks associated with undesirable consequences.</a:t>
            </a:r>
          </a:p>
          <a:p>
            <a:r>
              <a:rPr lang="en-US" u="sng" smtClean="0"/>
              <a:t>Risk</a:t>
            </a:r>
            <a:r>
              <a:rPr lang="en-US" i="1" smtClean="0"/>
              <a:t> </a:t>
            </a:r>
            <a:r>
              <a:rPr lang="en-US" smtClean="0"/>
              <a:t>is simply the probability of occurrence of an undesirable outcome.</a:t>
            </a:r>
          </a:p>
          <a:p>
            <a:r>
              <a:rPr lang="en-US" u="sng" smtClean="0"/>
              <a:t>Risk analysis</a:t>
            </a:r>
            <a:r>
              <a:rPr lang="en-US" i="1" smtClean="0"/>
              <a:t> </a:t>
            </a:r>
            <a:r>
              <a:rPr lang="en-US" smtClean="0"/>
              <a:t>seeks to examine the impact of uncertain inputs on various outputs.</a:t>
            </a:r>
          </a:p>
          <a:p>
            <a:r>
              <a:rPr lang="en-US" u="sng" smtClean="0"/>
              <a:t>Simulation</a:t>
            </a:r>
            <a:r>
              <a:rPr lang="en-US" smtClean="0"/>
              <a:t> involves generating values for the uncertain model inputs. </a:t>
            </a:r>
          </a:p>
        </p:txBody>
      </p:sp>
      <p:sp>
        <p:nvSpPr>
          <p:cNvPr id="31747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1748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BA3C7960-42E5-4685-A3F2-EFF9ADB47F5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64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New-Product Development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11.9  A Confidence Interval for the Mean Net Present Value 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(</a:t>
            </a:r>
            <a:r>
              <a:rPr lang="en-US" i="1" dirty="0" smtClean="0">
                <a:ea typeface="+mn-ea"/>
                <a:cs typeface="+mn-cs"/>
              </a:rPr>
              <a:t>Moore Pharmaceuticals </a:t>
            </a:r>
            <a:r>
              <a:rPr lang="en-US" dirty="0" smtClean="0">
                <a:ea typeface="+mn-ea"/>
                <a:cs typeface="+mn-cs"/>
              </a:rPr>
              <a:t>data) </a:t>
            </a:r>
            <a:endParaRPr lang="en-US" i="1" dirty="0" smtClean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9395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9396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FA751C52-04E3-4330-82E0-C7D9890E548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1338" y="3652838"/>
            <a:ext cx="230028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Box 6"/>
          <p:cNvSpPr txBox="1">
            <a:spLocks noChangeArrowheads="1"/>
          </p:cNvSpPr>
          <p:nvPr/>
        </p:nvSpPr>
        <p:spPr bwMode="auto">
          <a:xfrm>
            <a:off x="7608888" y="5994400"/>
            <a:ext cx="1228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11.11</a:t>
            </a:r>
          </a:p>
        </p:txBody>
      </p:sp>
      <p:sp>
        <p:nvSpPr>
          <p:cNvPr id="59399" name="TextBox 2"/>
          <p:cNvSpPr txBox="1">
            <a:spLocks noChangeArrowheads="1"/>
          </p:cNvSpPr>
          <p:nvPr/>
        </p:nvSpPr>
        <p:spPr bwMode="auto">
          <a:xfrm>
            <a:off x="696913" y="2667000"/>
            <a:ext cx="480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700"/>
              <a:t>Compute a 95% confidence interval for the mean NPV.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2165" y="4201710"/>
            <a:ext cx="5009641" cy="465064"/>
          </a:xfrm>
          <a:prstGeom prst="rect">
            <a:avLst/>
          </a:prstGeom>
          <a:blipFill rotWithShape="1">
            <a:blip r:embed="rId3"/>
            <a:stretch>
              <a:fillRect b="-1039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594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704975"/>
            <a:ext cx="3062288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2" name="TextBox 13"/>
          <p:cNvSpPr txBox="1">
            <a:spLocks noChangeArrowheads="1"/>
          </p:cNvSpPr>
          <p:nvPr/>
        </p:nvSpPr>
        <p:spPr bwMode="auto">
          <a:xfrm>
            <a:off x="696913" y="4876800"/>
            <a:ext cx="467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95% CI for mean NPV: </a:t>
            </a:r>
          </a:p>
          <a:p>
            <a:r>
              <a:rPr lang="en-US" sz="2400"/>
              <a:t>$196 billion to $205 billion</a:t>
            </a:r>
          </a:p>
        </p:txBody>
      </p:sp>
    </p:spTree>
    <p:extLst>
      <p:ext uri="{BB962C8B-B14F-4D97-AF65-F5344CB8AC3E}">
        <p14:creationId xmlns:p14="http://schemas.microsoft.com/office/powerpoint/2010/main" val="2640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New-Product Development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Sensitivity Charts in </a:t>
            </a:r>
            <a:r>
              <a:rPr lang="en-US" i="1" u="sng"/>
              <a:t>Risk Solver </a:t>
            </a:r>
            <a:endParaRPr lang="en-US" i="1" u="sng" smtClean="0"/>
          </a:p>
          <a:p>
            <a:pPr>
              <a:lnSpc>
                <a:spcPct val="90000"/>
              </a:lnSpc>
            </a:pPr>
            <a:r>
              <a:rPr lang="en-US"/>
              <a:t>D</a:t>
            </a:r>
            <a:r>
              <a:rPr lang="en-US" smtClean="0"/>
              <a:t>isplay rankings of uncertain variables according to their impact on an output cell.</a:t>
            </a:r>
          </a:p>
          <a:p>
            <a:pPr>
              <a:lnSpc>
                <a:spcPct val="90000"/>
              </a:lnSpc>
            </a:pPr>
            <a:r>
              <a:rPr lang="en-US" smtClean="0"/>
              <a:t>Sensitivity charts provide 3 benefits: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Wingdings 3" pitchFamily="-72" charset="2"/>
              <a:buNone/>
            </a:pPr>
            <a:r>
              <a:rPr lang="en-US" smtClean="0"/>
              <a:t>	1. Provide </a:t>
            </a:r>
            <a:r>
              <a:rPr lang="en-US"/>
              <a:t>an understanding of </a:t>
            </a:r>
            <a:r>
              <a:rPr lang="en-US" smtClean="0"/>
              <a:t>the relative </a:t>
            </a:r>
            <a:r>
              <a:rPr lang="en-US"/>
              <a:t>sensitivity of the model outputs to the inputs.  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Wingdings 3" pitchFamily="-72" charset="2"/>
              <a:buNone/>
            </a:pPr>
            <a:r>
              <a:rPr lang="en-US" smtClean="0"/>
              <a:t>	2. Used to determine which uncertain input variables influence output variables the most and would benefit the most from better estimates.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Wingdings 3" pitchFamily="-72" charset="2"/>
              <a:buNone/>
            </a:pPr>
            <a:r>
              <a:rPr lang="en-US" smtClean="0"/>
              <a:t>	3. Identify which input variables influence output variables the least and could possibly be ignored or set as constants.</a:t>
            </a:r>
          </a:p>
        </p:txBody>
      </p:sp>
      <p:sp>
        <p:nvSpPr>
          <p:cNvPr id="60419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0420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ABD9C21F-AE50-46B7-A933-0B7AF16E171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6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New-Product Development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7350" y="1066800"/>
            <a:ext cx="8229600" cy="14478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11.10 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u="sng" dirty="0" smtClean="0">
                <a:ea typeface="+mn-ea"/>
                <a:cs typeface="+mn-cs"/>
              </a:rPr>
              <a:t>Interpreting the Sensitivity Chart for NPV (at </a:t>
            </a:r>
            <a:r>
              <a:rPr lang="en-US" i="1" u="sng" dirty="0" smtClean="0">
                <a:ea typeface="+mn-ea"/>
                <a:cs typeface="+mn-cs"/>
              </a:rPr>
              <a:t>Moore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                                                    </a:t>
            </a:r>
            <a:r>
              <a:rPr lang="en-US" i="1" u="sng" dirty="0" smtClean="0">
                <a:ea typeface="+mn-ea"/>
                <a:cs typeface="+mn-cs"/>
              </a:rPr>
              <a:t>Pharmaceuticals</a:t>
            </a:r>
            <a:r>
              <a:rPr lang="en-US" u="sng" dirty="0" smtClean="0">
                <a:ea typeface="+mn-ea"/>
                <a:cs typeface="+mn-cs"/>
              </a:rPr>
              <a:t>)</a:t>
            </a:r>
            <a:endParaRPr lang="en-US" i="1" u="sng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1444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1445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8F3FA801-C037-46E8-91F4-878BE1164FE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1443" name="TextBox 5"/>
          <p:cNvSpPr txBox="1">
            <a:spLocks noChangeArrowheads="1"/>
          </p:cNvSpPr>
          <p:nvPr/>
        </p:nvSpPr>
        <p:spPr bwMode="auto">
          <a:xfrm>
            <a:off x="4800600" y="601980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11.14</a:t>
            </a: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63750"/>
            <a:ext cx="50863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Box 2"/>
          <p:cNvSpPr txBox="1">
            <a:spLocks noChangeArrowheads="1"/>
          </p:cNvSpPr>
          <p:nvPr/>
        </p:nvSpPr>
        <p:spPr bwMode="auto">
          <a:xfrm>
            <a:off x="5867400" y="2613025"/>
            <a:ext cx="2743200" cy="2847975"/>
          </a:xfrm>
          <a:prstGeom prst="rect">
            <a:avLst/>
          </a:prstGeom>
          <a:solidFill>
            <a:schemeClr val="accent1">
              <a:alpha val="705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/>
              <a:t>Correlation</a:t>
            </a:r>
            <a:r>
              <a:rPr lang="en-US"/>
              <a:t>    </a:t>
            </a:r>
            <a:r>
              <a:rPr lang="en-US" u="sng"/>
              <a:t>Input Var</a:t>
            </a:r>
            <a:r>
              <a:rPr lang="en-US"/>
              <a:t>.</a:t>
            </a:r>
          </a:p>
          <a:p>
            <a:r>
              <a:rPr lang="en-US"/>
              <a:t> 0.949         Market size </a:t>
            </a:r>
          </a:p>
          <a:p>
            <a:r>
              <a:rPr lang="en-US"/>
              <a:t>-0.245         R&amp;D costs</a:t>
            </a:r>
          </a:p>
          <a:p>
            <a:r>
              <a:rPr lang="en-US"/>
              <a:t>-0.153         Clinical trials</a:t>
            </a:r>
          </a:p>
          <a:p>
            <a:endParaRPr lang="en-US"/>
          </a:p>
          <a:p>
            <a:r>
              <a:rPr lang="en-US"/>
              <a:t>Better information on these inputs would reduce variation in  forecasted NPV.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New-Product Development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219200"/>
            <a:ext cx="8229600" cy="17526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11.11  Creating an Overlay Chart  </a:t>
            </a:r>
            <a:endParaRPr lang="en-US" i="1" u="sng" dirty="0" smtClean="0">
              <a:ea typeface="+mn-ea"/>
              <a:cs typeface="+mn-cs"/>
            </a:endParaRP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Compare cumulative net profit in years 1 and 5 for</a:t>
            </a:r>
          </a:p>
          <a:p>
            <a:pPr marL="109728" indent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new product development </a:t>
            </a:r>
          </a:p>
          <a:p>
            <a:pPr marL="109728" indent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at </a:t>
            </a:r>
            <a:r>
              <a:rPr lang="en-US" i="1" dirty="0" smtClean="0">
                <a:ea typeface="+mn-ea"/>
                <a:cs typeface="+mn-cs"/>
              </a:rPr>
              <a:t>Moore Pharmaceuticals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62468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2469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1E9AA06C-6ECE-4C21-83C5-44BDC25605E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7848600" y="609600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11.15</a:t>
            </a:r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4713" y="2209800"/>
            <a:ext cx="40163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extBox 2"/>
          <p:cNvSpPr txBox="1">
            <a:spLocks noChangeArrowheads="1"/>
          </p:cNvSpPr>
          <p:nvPr/>
        </p:nvSpPr>
        <p:spPr bwMode="auto">
          <a:xfrm>
            <a:off x="731838" y="3135313"/>
            <a:ext cx="2894012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/>
              <a:t>Risk Solver</a:t>
            </a:r>
          </a:p>
          <a:p>
            <a:r>
              <a:rPr lang="en-US" sz="2400" i="1"/>
              <a:t>Charts</a:t>
            </a:r>
          </a:p>
          <a:p>
            <a:r>
              <a:rPr lang="en-US" sz="2400" i="1"/>
              <a:t>Multiple Simulations</a:t>
            </a:r>
          </a:p>
          <a:p>
            <a:r>
              <a:rPr lang="en-US" sz="2400" i="1"/>
              <a:t>Overlay</a:t>
            </a:r>
          </a:p>
          <a:p>
            <a:r>
              <a:rPr lang="en-US" sz="2400"/>
              <a:t>   B28, F28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New-Product Development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63489" name="Content Placeholder 1"/>
          <p:cNvSpPr>
            <a:spLocks noGrp="1"/>
          </p:cNvSpPr>
          <p:nvPr>
            <p:ph idx="1"/>
          </p:nvPr>
        </p:nvSpPr>
        <p:spPr>
          <a:xfrm>
            <a:off x="508000" y="12192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11.11 (continued) Creating an Overlay Chart</a:t>
            </a:r>
            <a:r>
              <a:rPr lang="en-US" smtClean="0"/>
              <a:t> (net profit at </a:t>
            </a:r>
            <a:r>
              <a:rPr lang="en-US" i="1" smtClean="0"/>
              <a:t>Moore Pharmaceuticals</a:t>
            </a:r>
            <a:r>
              <a:rPr lang="en-US" smtClean="0"/>
              <a:t>) </a:t>
            </a:r>
            <a:r>
              <a:rPr lang="en-US" u="sng" smtClean="0"/>
              <a:t>  </a:t>
            </a:r>
            <a:endParaRPr lang="en-US" i="1" u="sng" smtClean="0"/>
          </a:p>
          <a:p>
            <a:endParaRPr lang="en-US" smtClean="0"/>
          </a:p>
        </p:txBody>
      </p:sp>
      <p:sp>
        <p:nvSpPr>
          <p:cNvPr id="63492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3493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391B32CF-C87C-4406-9596-BAF21E19B55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3491" name="TextBox 5"/>
          <p:cNvSpPr txBox="1">
            <a:spLocks noChangeArrowheads="1"/>
          </p:cNvSpPr>
          <p:nvPr/>
        </p:nvSpPr>
        <p:spPr bwMode="auto">
          <a:xfrm>
            <a:off x="4419600" y="6084888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11.16</a:t>
            </a:r>
          </a:p>
        </p:txBody>
      </p:sp>
      <p:pic>
        <p:nvPicPr>
          <p:cNvPr id="634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12963"/>
            <a:ext cx="46228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TextBox 7"/>
          <p:cNvSpPr txBox="1">
            <a:spLocks noChangeArrowheads="1"/>
          </p:cNvSpPr>
          <p:nvPr/>
        </p:nvSpPr>
        <p:spPr bwMode="auto">
          <a:xfrm>
            <a:off x="5486400" y="2819400"/>
            <a:ext cx="3200400" cy="19272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The mean and variance of forecasted cumulative net profit are much smaller for year 1 than for year 5.</a:t>
            </a:r>
          </a:p>
        </p:txBody>
      </p:sp>
    </p:spTree>
    <p:extLst>
      <p:ext uri="{BB962C8B-B14F-4D97-AF65-F5344CB8AC3E}">
        <p14:creationId xmlns:p14="http://schemas.microsoft.com/office/powerpoint/2010/main" val="2492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New-Product Development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21336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11.12  Creating a Trend Chart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Trend chart for </a:t>
            </a:r>
            <a:r>
              <a:rPr lang="en-US" i="1" dirty="0">
                <a:ea typeface="+mn-ea"/>
                <a:cs typeface="+mn-cs"/>
              </a:rPr>
              <a:t>Moore 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Pharmaceuticals</a:t>
            </a:r>
            <a:r>
              <a:rPr lang="en-US" u="sng" dirty="0" smtClean="0">
                <a:ea typeface="+mn-ea"/>
                <a:cs typeface="+mn-cs"/>
              </a:rPr>
              <a:t>   </a:t>
            </a:r>
            <a:endParaRPr lang="en-US" i="1" u="sng" dirty="0">
              <a:ea typeface="+mn-ea"/>
              <a:cs typeface="+mn-cs"/>
            </a:endParaRPr>
          </a:p>
          <a:p>
            <a:pPr marL="365760" indent="-25603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cumulative net </a:t>
            </a:r>
          </a:p>
          <a:p>
            <a:pPr marL="365760" indent="-25603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profit over 5 years</a:t>
            </a:r>
          </a:p>
        </p:txBody>
      </p:sp>
      <p:sp>
        <p:nvSpPr>
          <p:cNvPr id="64516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4517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8030D876-C3BD-4C25-8AD2-A093C507F68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4515" name="TextBox 5"/>
          <p:cNvSpPr txBox="1">
            <a:spLocks noChangeArrowheads="1"/>
          </p:cNvSpPr>
          <p:nvPr/>
        </p:nvSpPr>
        <p:spPr bwMode="auto">
          <a:xfrm>
            <a:off x="7429500" y="5608638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11.17</a:t>
            </a:r>
          </a:p>
        </p:txBody>
      </p:sp>
      <p:pic>
        <p:nvPicPr>
          <p:cNvPr id="645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725613"/>
            <a:ext cx="451802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TextBox 7"/>
          <p:cNvSpPr txBox="1">
            <a:spLocks noChangeArrowheads="1"/>
          </p:cNvSpPr>
          <p:nvPr/>
        </p:nvSpPr>
        <p:spPr bwMode="auto">
          <a:xfrm>
            <a:off x="655638" y="3484563"/>
            <a:ext cx="29003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i="1"/>
              <a:t>Risk Solver</a:t>
            </a:r>
          </a:p>
          <a:p>
            <a:pPr>
              <a:lnSpc>
                <a:spcPts val="2700"/>
              </a:lnSpc>
            </a:pPr>
            <a:r>
              <a:rPr lang="en-US" sz="2400" i="1"/>
              <a:t>Charts</a:t>
            </a:r>
          </a:p>
          <a:p>
            <a:pPr>
              <a:lnSpc>
                <a:spcPts val="2700"/>
              </a:lnSpc>
            </a:pPr>
            <a:r>
              <a:rPr lang="en-US" sz="2400" i="1"/>
              <a:t>Multiple Simulations</a:t>
            </a:r>
          </a:p>
          <a:p>
            <a:pPr>
              <a:lnSpc>
                <a:spcPts val="2700"/>
              </a:lnSpc>
            </a:pPr>
            <a:r>
              <a:rPr lang="en-US" sz="2400" i="1"/>
              <a:t>Trend</a:t>
            </a:r>
          </a:p>
          <a:p>
            <a:pPr>
              <a:lnSpc>
                <a:spcPts val="2700"/>
              </a:lnSpc>
            </a:pPr>
            <a:r>
              <a:rPr lang="en-US" sz="2400"/>
              <a:t>   B28:F28</a:t>
            </a:r>
            <a:endParaRPr lang="en-US"/>
          </a:p>
        </p:txBody>
      </p:sp>
      <p:sp>
        <p:nvSpPr>
          <p:cNvPr id="64520" name="TextBox 8"/>
          <p:cNvSpPr txBox="1">
            <a:spLocks noChangeArrowheads="1"/>
          </p:cNvSpPr>
          <p:nvPr/>
        </p:nvSpPr>
        <p:spPr bwMode="auto">
          <a:xfrm>
            <a:off x="2667000" y="5730875"/>
            <a:ext cx="44196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Uncertainty in the forecasts is increasing</a:t>
            </a:r>
            <a:r>
              <a:rPr 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24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New-Product Development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1175" y="1143000"/>
            <a:ext cx="8062913" cy="4525963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Box-Whisker Chart</a:t>
            </a:r>
            <a:r>
              <a:rPr lang="en-US" dirty="0" smtClean="0">
                <a:ea typeface="+mn-ea"/>
                <a:cs typeface="+mn-cs"/>
              </a:rPr>
              <a:t> (</a:t>
            </a:r>
            <a:r>
              <a:rPr lang="en-US" i="1" dirty="0">
                <a:ea typeface="+mn-ea"/>
                <a:cs typeface="+mn-cs"/>
              </a:rPr>
              <a:t>Moore </a:t>
            </a:r>
            <a:r>
              <a:rPr lang="en-US" i="1" dirty="0" smtClean="0">
                <a:ea typeface="+mn-ea"/>
                <a:cs typeface="+mn-cs"/>
              </a:rPr>
              <a:t>Pharmaceuticals</a:t>
            </a:r>
            <a:r>
              <a:rPr lang="en-US" u="sng" dirty="0" smtClean="0">
                <a:ea typeface="+mn-ea"/>
                <a:cs typeface="+mn-cs"/>
              </a:rPr>
              <a:t>   </a:t>
            </a:r>
            <a:endParaRPr lang="en-US" i="1" u="sng" dirty="0">
              <a:ea typeface="+mn-ea"/>
              <a:cs typeface="+mn-cs"/>
            </a:endParaRPr>
          </a:p>
          <a:p>
            <a:pPr marL="365760" indent="-256032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cumulative net </a:t>
            </a:r>
            <a:r>
              <a:rPr lang="en-US" dirty="0" smtClean="0">
                <a:ea typeface="+mn-ea"/>
                <a:cs typeface="+mn-cs"/>
              </a:rPr>
              <a:t>profit </a:t>
            </a:r>
            <a:r>
              <a:rPr lang="en-US" dirty="0">
                <a:ea typeface="+mn-ea"/>
                <a:cs typeface="+mn-cs"/>
              </a:rPr>
              <a:t>over 5 years)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 </a:t>
            </a:r>
            <a:endParaRPr lang="en-US" i="1" u="sng" dirty="0" smtClean="0">
              <a:ea typeface="+mn-ea"/>
              <a:cs typeface="+mn-cs"/>
            </a:endParaRPr>
          </a:p>
        </p:txBody>
      </p:sp>
      <p:sp>
        <p:nvSpPr>
          <p:cNvPr id="65540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5541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E9F01B72-D076-4261-8603-13E95781579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5539" name="TextBox 5"/>
          <p:cNvSpPr txBox="1">
            <a:spLocks noChangeArrowheads="1"/>
          </p:cNvSpPr>
          <p:nvPr/>
        </p:nvSpPr>
        <p:spPr bwMode="auto">
          <a:xfrm>
            <a:off x="7675563" y="5953125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11.18</a:t>
            </a: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1288" y="1981200"/>
            <a:ext cx="46228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TextBox 7"/>
          <p:cNvSpPr txBox="1">
            <a:spLocks noChangeArrowheads="1"/>
          </p:cNvSpPr>
          <p:nvPr/>
        </p:nvSpPr>
        <p:spPr bwMode="auto">
          <a:xfrm>
            <a:off x="723900" y="4427538"/>
            <a:ext cx="2784475" cy="1371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en-US"/>
              <a:t>Again, uncertainty in forecasted net profit is increasing as we go further into the future.</a:t>
            </a:r>
            <a:endParaRPr lang="en-US" sz="2400"/>
          </a:p>
        </p:txBody>
      </p:sp>
      <p:sp>
        <p:nvSpPr>
          <p:cNvPr id="65544" name="TextBox 8"/>
          <p:cNvSpPr txBox="1">
            <a:spLocks noChangeArrowheads="1"/>
          </p:cNvSpPr>
          <p:nvPr/>
        </p:nvSpPr>
        <p:spPr bwMode="auto">
          <a:xfrm>
            <a:off x="665163" y="2133600"/>
            <a:ext cx="29019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i="1"/>
              <a:t>Risk Solver</a:t>
            </a:r>
          </a:p>
          <a:p>
            <a:pPr>
              <a:lnSpc>
                <a:spcPts val="2700"/>
              </a:lnSpc>
            </a:pPr>
            <a:r>
              <a:rPr lang="en-US" sz="2400" i="1"/>
              <a:t>Charts</a:t>
            </a:r>
          </a:p>
          <a:p>
            <a:pPr>
              <a:lnSpc>
                <a:spcPts val="2700"/>
              </a:lnSpc>
            </a:pPr>
            <a:r>
              <a:rPr lang="en-US" sz="2400" i="1"/>
              <a:t>Multiple Simulation</a:t>
            </a:r>
          </a:p>
          <a:p>
            <a:pPr>
              <a:lnSpc>
                <a:spcPts val="2700"/>
              </a:lnSpc>
            </a:pPr>
            <a:r>
              <a:rPr lang="en-US" sz="2400" i="1"/>
              <a:t>   Results</a:t>
            </a:r>
          </a:p>
          <a:p>
            <a:pPr>
              <a:lnSpc>
                <a:spcPts val="2700"/>
              </a:lnSpc>
            </a:pPr>
            <a:r>
              <a:rPr lang="en-US" sz="2400" i="1"/>
              <a:t>Box-Whisker</a:t>
            </a:r>
          </a:p>
          <a:p>
            <a:pPr>
              <a:lnSpc>
                <a:spcPts val="2700"/>
              </a:lnSpc>
            </a:pPr>
            <a:r>
              <a:rPr lang="en-US" sz="2400"/>
              <a:t>  </a:t>
            </a:r>
            <a:r>
              <a:rPr lang="en-US" sz="2400" i="1"/>
              <a:t>Add:</a:t>
            </a:r>
            <a:r>
              <a:rPr lang="en-US" sz="2400"/>
              <a:t> B28:F28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74763"/>
            <a:ext cx="8229600" cy="4792662"/>
          </a:xfrm>
        </p:spPr>
        <p:txBody>
          <a:bodyPr>
            <a:normAutofit/>
          </a:bodyPr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Recall from Chapter 8, Example 8.4</a:t>
            </a:r>
          </a:p>
          <a:p>
            <a:r>
              <a:rPr lang="en-US" smtClean="0"/>
              <a:t>A small candy store sells Valentine’s Day gift boxes that cost $12 and sell for $18.</a:t>
            </a:r>
          </a:p>
          <a:p>
            <a:r>
              <a:rPr lang="en-US" smtClean="0"/>
              <a:t>In the past, at least 40 boxes have sold by Valentine’s Day but the actual amount is unknown.</a:t>
            </a:r>
          </a:p>
          <a:p>
            <a:r>
              <a:rPr lang="en-US" smtClean="0"/>
              <a:t>After the holiday, boxes are discounted 50%. </a:t>
            </a:r>
          </a:p>
          <a:p>
            <a:pPr>
              <a:buFont typeface="Wingdings 3" pitchFamily="-72" charset="2"/>
              <a:buNone/>
            </a:pPr>
            <a:r>
              <a:rPr lang="en-US" u="sng" smtClean="0"/>
              <a:t>Determine net profit on the gift boxes</a:t>
            </a:r>
            <a:r>
              <a:rPr lang="en-US" smtClean="0"/>
              <a:t>.</a:t>
            </a:r>
          </a:p>
          <a:p>
            <a:r>
              <a:rPr lang="en-US" i="1" smtClean="0"/>
              <a:t>C</a:t>
            </a:r>
            <a:r>
              <a:rPr lang="en-US" smtClean="0"/>
              <a:t> = 12, </a:t>
            </a:r>
            <a:r>
              <a:rPr lang="en-US" i="1" smtClean="0"/>
              <a:t>R </a:t>
            </a:r>
            <a:r>
              <a:rPr lang="en-US" smtClean="0"/>
              <a:t>= 18, </a:t>
            </a:r>
            <a:r>
              <a:rPr lang="en-US" i="1" smtClean="0"/>
              <a:t>S </a:t>
            </a:r>
            <a:r>
              <a:rPr lang="en-US" smtClean="0"/>
              <a:t>= 9</a:t>
            </a:r>
          </a:p>
          <a:p>
            <a:r>
              <a:rPr lang="en-US" smtClean="0"/>
              <a:t>Net profit = </a:t>
            </a:r>
            <a:r>
              <a:rPr lang="en-US" i="1" smtClean="0"/>
              <a:t>R(</a:t>
            </a:r>
            <a:r>
              <a:rPr lang="en-US" smtClean="0"/>
              <a:t>min</a:t>
            </a:r>
            <a:r>
              <a:rPr lang="en-US" i="1" smtClean="0"/>
              <a:t>{Q,D}) + S(</a:t>
            </a:r>
            <a:r>
              <a:rPr lang="en-US" smtClean="0"/>
              <a:t>max</a:t>
            </a:r>
            <a:r>
              <a:rPr lang="en-US" i="1" smtClean="0"/>
              <a:t>{0,Q</a:t>
            </a:r>
            <a:r>
              <a:rPr lang="en-US" i="1" smtClean="0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 i="1" smtClean="0"/>
              <a:t>D}) </a:t>
            </a:r>
            <a:r>
              <a:rPr lang="en-US" i="1" smtClean="0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 i="1" smtClean="0"/>
              <a:t> CQ</a:t>
            </a:r>
          </a:p>
          <a:p>
            <a:pPr>
              <a:buFont typeface="Wingdings 3" pitchFamily="-72" charset="2"/>
              <a:buNone/>
            </a:pPr>
            <a:r>
              <a:rPr lang="en-US" i="1" smtClean="0"/>
              <a:t>                  =</a:t>
            </a:r>
            <a:r>
              <a:rPr lang="en-US" smtClean="0"/>
              <a:t>18</a:t>
            </a:r>
            <a:r>
              <a:rPr lang="en-US" i="1" smtClean="0"/>
              <a:t>(</a:t>
            </a:r>
            <a:r>
              <a:rPr lang="en-US" smtClean="0"/>
              <a:t>min</a:t>
            </a:r>
            <a:r>
              <a:rPr lang="en-US" i="1" smtClean="0"/>
              <a:t>{Q,D}) + </a:t>
            </a:r>
            <a:r>
              <a:rPr lang="en-US" smtClean="0"/>
              <a:t>9</a:t>
            </a:r>
            <a:r>
              <a:rPr lang="en-US" i="1" smtClean="0"/>
              <a:t>(</a:t>
            </a:r>
            <a:r>
              <a:rPr lang="en-US" smtClean="0"/>
              <a:t>max</a:t>
            </a:r>
            <a:r>
              <a:rPr lang="en-US" i="1" smtClean="0"/>
              <a:t>{0,Q</a:t>
            </a:r>
            <a:r>
              <a:rPr lang="en-US" i="1" smtClean="0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 i="1" smtClean="0"/>
              <a:t>D}) </a:t>
            </a:r>
            <a:r>
              <a:rPr lang="en-US" i="1" smtClean="0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 i="1" smtClean="0"/>
              <a:t> </a:t>
            </a:r>
            <a:r>
              <a:rPr lang="en-US" smtClean="0"/>
              <a:t>12</a:t>
            </a:r>
            <a:r>
              <a:rPr lang="en-US" i="1" smtClean="0"/>
              <a:t>Q                 </a:t>
            </a:r>
          </a:p>
          <a:p>
            <a:pPr>
              <a:buFont typeface="Wingdings 3" pitchFamily="-72" charset="2"/>
              <a:buNone/>
            </a:pPr>
            <a:endParaRPr lang="en-US" i="1" smtClean="0"/>
          </a:p>
        </p:txBody>
      </p:sp>
      <p:sp>
        <p:nvSpPr>
          <p:cNvPr id="66562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6563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D5F053C3-EF4B-4855-9508-811347286CA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Newsvendor Model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7742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Newsvendor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67586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7587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75D48E93-D418-4D3F-B8CE-189AE7133E4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7588" name="TextBox 7"/>
          <p:cNvSpPr txBox="1">
            <a:spLocks noChangeArrowheads="1"/>
          </p:cNvSpPr>
          <p:nvPr/>
        </p:nvSpPr>
        <p:spPr bwMode="auto">
          <a:xfrm>
            <a:off x="8004175" y="578802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8.4</a:t>
            </a:r>
          </a:p>
        </p:txBody>
      </p:sp>
      <p:pic>
        <p:nvPicPr>
          <p:cNvPr id="675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2088" y="2622550"/>
            <a:ext cx="34909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TextBox 2"/>
          <p:cNvSpPr txBox="1">
            <a:spLocks noChangeArrowheads="1"/>
          </p:cNvSpPr>
          <p:nvPr/>
        </p:nvSpPr>
        <p:spPr bwMode="auto">
          <a:xfrm>
            <a:off x="533400" y="32004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67591" name="TextBox 6"/>
          <p:cNvSpPr txBox="1">
            <a:spLocks noChangeArrowheads="1"/>
          </p:cNvSpPr>
          <p:nvPr/>
        </p:nvSpPr>
        <p:spPr bwMode="auto">
          <a:xfrm>
            <a:off x="533400" y="1219200"/>
            <a:ext cx="79898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700"/>
              <a:t>Suppose the store owner kept records for the past 20 years on number of boxes sold.  </a:t>
            </a:r>
          </a:p>
        </p:txBody>
      </p:sp>
      <p:pic>
        <p:nvPicPr>
          <p:cNvPr id="675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" y="2684463"/>
            <a:ext cx="381952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TextBox 3"/>
          <p:cNvSpPr txBox="1">
            <a:spLocks noChangeArrowheads="1"/>
          </p:cNvSpPr>
          <p:nvPr/>
        </p:nvSpPr>
        <p:spPr bwMode="auto">
          <a:xfrm>
            <a:off x="5508625" y="2336800"/>
            <a:ext cx="2992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Original Newsvendor Model</a:t>
            </a:r>
          </a:p>
        </p:txBody>
      </p:sp>
      <p:sp>
        <p:nvSpPr>
          <p:cNvPr id="67594" name="TextBox 12"/>
          <p:cNvSpPr txBox="1">
            <a:spLocks noChangeArrowheads="1"/>
          </p:cNvSpPr>
          <p:nvPr/>
        </p:nvSpPr>
        <p:spPr bwMode="auto">
          <a:xfrm>
            <a:off x="917575" y="2316163"/>
            <a:ext cx="3106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Historical data on boxes sold</a:t>
            </a:r>
            <a:endParaRPr lang="en-US"/>
          </a:p>
        </p:txBody>
      </p:sp>
      <p:sp>
        <p:nvSpPr>
          <p:cNvPr id="67595" name="TextBox 13"/>
          <p:cNvSpPr txBox="1">
            <a:spLocks noChangeArrowheads="1"/>
          </p:cNvSpPr>
          <p:nvPr/>
        </p:nvSpPr>
        <p:spPr bwMode="auto">
          <a:xfrm>
            <a:off x="3355975" y="5081588"/>
            <a:ext cx="1228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11.19</a:t>
            </a:r>
          </a:p>
        </p:txBody>
      </p:sp>
    </p:spTree>
    <p:extLst>
      <p:ext uri="{BB962C8B-B14F-4D97-AF65-F5344CB8AC3E}">
        <p14:creationId xmlns:p14="http://schemas.microsoft.com/office/powerpoint/2010/main" val="4487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Newsvendor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68611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8612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FF955F65-9E88-4089-9B3E-02DB83800B9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7108825" y="6011863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11.19</a:t>
            </a:r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49375"/>
            <a:ext cx="6940550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3314700" y="1490663"/>
            <a:ext cx="1409700" cy="3048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Spreadsheet Models with </a:t>
            </a:r>
            <a:r>
              <a:rPr lang="en-US" sz="2800" dirty="0" smtClean="0">
                <a:ea typeface="+mj-ea"/>
                <a:cs typeface="+mj-cs"/>
              </a:rPr>
              <a:t>Random Variables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>
            <a:normAutofit/>
          </a:bodyPr>
          <a:lstStyle/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11.1  Incorporating Uncertainty in the </a:t>
            </a:r>
            <a:r>
              <a:rPr lang="en-US" i="1" u="sng" dirty="0" smtClean="0">
                <a:ea typeface="+mn-ea"/>
                <a:cs typeface="+mn-cs"/>
              </a:rPr>
              <a:t>Outsourcing Decision Model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ea typeface="+mn-ea"/>
                <a:cs typeface="+mn-cs"/>
              </a:rPr>
              <a:t>Suppose production volume is uncertain.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ea typeface="+mn-ea"/>
                <a:cs typeface="+mn-cs"/>
              </a:rPr>
              <a:t>Replace cell B12 with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600" dirty="0" smtClean="0">
                <a:ea typeface="+mn-ea"/>
                <a:cs typeface="+mn-cs"/>
              </a:rPr>
              <a:t>   =ROUND(NORM.INV(RAND(), 1000, 100, true), 0)</a:t>
            </a:r>
            <a:endParaRPr lang="en-US" sz="2600" dirty="0">
              <a:ea typeface="+mn-ea"/>
              <a:cs typeface="+mn-cs"/>
            </a:endParaRPr>
          </a:p>
        </p:txBody>
      </p:sp>
      <p:sp>
        <p:nvSpPr>
          <p:cNvPr id="32772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2773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C2B8A8AA-69E9-4E4B-8BEB-0F996DEBE42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3352800" y="627062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11.1</a:t>
            </a:r>
          </a:p>
        </p:txBody>
      </p:sp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3048000"/>
            <a:ext cx="7691437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7824788" y="6270625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2.13</a:t>
            </a:r>
          </a:p>
        </p:txBody>
      </p:sp>
      <p:sp>
        <p:nvSpPr>
          <p:cNvPr id="32776" name="TextBox 2"/>
          <p:cNvSpPr txBox="1">
            <a:spLocks noChangeArrowheads="1"/>
          </p:cNvSpPr>
          <p:nvPr/>
        </p:nvSpPr>
        <p:spPr bwMode="auto">
          <a:xfrm>
            <a:off x="6934200" y="4005263"/>
            <a:ext cx="1552575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Press F9</a:t>
            </a:r>
          </a:p>
          <a:p>
            <a:r>
              <a:rPr lang="en-US"/>
              <a:t>to recalculate</a:t>
            </a:r>
          </a:p>
        </p:txBody>
      </p:sp>
      <p:sp>
        <p:nvSpPr>
          <p:cNvPr id="32777" name="TextBox 3"/>
          <p:cNvSpPr txBox="1">
            <a:spLocks noChangeArrowheads="1"/>
          </p:cNvSpPr>
          <p:nvPr/>
        </p:nvSpPr>
        <p:spPr bwMode="auto">
          <a:xfrm>
            <a:off x="6400800" y="4846638"/>
            <a:ext cx="2362200" cy="346075"/>
          </a:xfrm>
          <a:prstGeom prst="rect">
            <a:avLst/>
          </a:prstGeom>
          <a:solidFill>
            <a:srgbClr val="F1FB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800"/>
              <a:t>=ROUND(NORM.INV(RAND(),1000,100,true),0)</a:t>
            </a:r>
          </a:p>
        </p:txBody>
      </p:sp>
    </p:spTree>
    <p:extLst>
      <p:ext uri="{BB962C8B-B14F-4D97-AF65-F5344CB8AC3E}">
        <p14:creationId xmlns:p14="http://schemas.microsoft.com/office/powerpoint/2010/main" val="16256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Newsvendor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Flaw of Averages</a:t>
            </a:r>
            <a:r>
              <a:rPr lang="en-US" i="1" u="sng" dirty="0" smtClean="0">
                <a:ea typeface="+mn-ea"/>
                <a:cs typeface="+mn-cs"/>
              </a:rPr>
              <a:t>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Different average output values often result when there are uncertain model inputs depending upon how the model is evaluated: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1. Using average values for uncertain inputs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2. Using random values (with the same averages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used in #1 above) </a:t>
            </a:r>
            <a:r>
              <a:rPr lang="en-US" dirty="0">
                <a:ea typeface="+mn-ea"/>
                <a:cs typeface="+mn-cs"/>
              </a:rPr>
              <a:t>for uncertain </a:t>
            </a:r>
            <a:r>
              <a:rPr lang="en-US" dirty="0" smtClean="0">
                <a:ea typeface="+mn-ea"/>
                <a:cs typeface="+mn-cs"/>
              </a:rPr>
              <a:t>inputs</a:t>
            </a:r>
          </a:p>
          <a:p>
            <a:pPr marL="365760" indent="-256032" fontAlgn="auto">
              <a:spcBef>
                <a:spcPts val="12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Using averages (as in #1) can conceal risk.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This is why Monte Carlo simulation is so valuable.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69635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9636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9C8F97C4-B334-4610-8686-0FA5E9A761A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20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Newsvendor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219200"/>
            <a:ext cx="8229600" cy="9906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11.13  Using Average Values in the </a:t>
            </a:r>
            <a:r>
              <a:rPr lang="en-US" i="1" u="sng" dirty="0" smtClean="0">
                <a:ea typeface="+mn-ea"/>
                <a:cs typeface="+mn-cs"/>
              </a:rPr>
              <a:t>Newsvendor Model 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0660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0661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775C83D2-E1AD-48FF-978D-91A39F188EC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0659" name="TextBox 5"/>
          <p:cNvSpPr txBox="1">
            <a:spLocks noChangeArrowheads="1"/>
          </p:cNvSpPr>
          <p:nvPr/>
        </p:nvSpPr>
        <p:spPr bwMode="auto">
          <a:xfrm>
            <a:off x="7848600" y="601980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11.20</a:t>
            </a:r>
          </a:p>
        </p:txBody>
      </p:sp>
      <p:pic>
        <p:nvPicPr>
          <p:cNvPr id="706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4788" y="2095500"/>
            <a:ext cx="47339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TextBox 2"/>
          <p:cNvSpPr txBox="1">
            <a:spLocks noChangeArrowheads="1"/>
          </p:cNvSpPr>
          <p:nvPr/>
        </p:nvSpPr>
        <p:spPr bwMode="auto">
          <a:xfrm>
            <a:off x="449263" y="2286000"/>
            <a:ext cx="35655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u="sng"/>
              <a:t>Using Historical Candy Sales</a:t>
            </a:r>
            <a:endParaRPr lang="en-US" sz="2000"/>
          </a:p>
          <a:p>
            <a:r>
              <a:rPr lang="en-US" sz="2000"/>
              <a:t>Average Sales = 44 boxes</a:t>
            </a:r>
          </a:p>
          <a:p>
            <a:r>
              <a:rPr lang="en-US" sz="2000"/>
              <a:t>Average Profit = $255.90</a:t>
            </a:r>
          </a:p>
          <a:p>
            <a:endParaRPr lang="en-US" sz="2000"/>
          </a:p>
          <a:p>
            <a:r>
              <a:rPr lang="en-US" sz="2000" u="sng"/>
              <a:t>Using Demand Model</a:t>
            </a:r>
            <a:endParaRPr lang="en-US" sz="2000"/>
          </a:p>
          <a:p>
            <a:r>
              <a:rPr lang="en-US" sz="2000"/>
              <a:t>Set demand = 44 boxes</a:t>
            </a:r>
          </a:p>
          <a:p>
            <a:r>
              <a:rPr lang="en-US" sz="2000"/>
              <a:t>Compute Profit = $264.00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955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Newsvendor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906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11.14  Simulating the </a:t>
            </a:r>
            <a:r>
              <a:rPr lang="en-US" i="1" u="sng" dirty="0" smtClean="0">
                <a:ea typeface="+mn-ea"/>
                <a:cs typeface="+mn-cs"/>
              </a:rPr>
              <a:t>Newsvendor Model </a:t>
            </a:r>
            <a:r>
              <a:rPr lang="en-US" u="sng" dirty="0" smtClean="0">
                <a:ea typeface="+mn-ea"/>
                <a:cs typeface="+mn-cs"/>
              </a:rPr>
              <a:t>Using Resampling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1683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1684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A082532A-DB0A-4817-87CF-CC00B4CB3FD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1685" name="TextBox 7"/>
          <p:cNvSpPr txBox="1">
            <a:spLocks noChangeArrowheads="1"/>
          </p:cNvSpPr>
          <p:nvPr/>
        </p:nvSpPr>
        <p:spPr bwMode="auto">
          <a:xfrm>
            <a:off x="7848600" y="601980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11.20</a:t>
            </a:r>
          </a:p>
        </p:txBody>
      </p:sp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4788" y="2095500"/>
            <a:ext cx="47339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TextBox 3"/>
          <p:cNvSpPr txBox="1">
            <a:spLocks noChangeArrowheads="1"/>
          </p:cNvSpPr>
          <p:nvPr/>
        </p:nvSpPr>
        <p:spPr bwMode="auto">
          <a:xfrm>
            <a:off x="490538" y="2265363"/>
            <a:ext cx="3524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Generate candy sales by resampling from the 20 historical values.</a:t>
            </a:r>
          </a:p>
          <a:p>
            <a:pPr>
              <a:spcBef>
                <a:spcPts val="1200"/>
              </a:spcBef>
            </a:pPr>
            <a:r>
              <a:rPr lang="en-US" sz="2400"/>
              <a:t>Set demand in B11 as a random variable.</a:t>
            </a:r>
          </a:p>
          <a:p>
            <a:pPr>
              <a:spcBef>
                <a:spcPts val="1200"/>
              </a:spcBef>
            </a:pPr>
            <a:r>
              <a:rPr lang="en-US" sz="2400"/>
              <a:t>Set profit in B17 as the uncertain output.</a:t>
            </a:r>
          </a:p>
        </p:txBody>
      </p:sp>
      <p:sp>
        <p:nvSpPr>
          <p:cNvPr id="71688" name="TextBox 11"/>
          <p:cNvSpPr txBox="1">
            <a:spLocks noChangeArrowheads="1"/>
          </p:cNvSpPr>
          <p:nvPr/>
        </p:nvSpPr>
        <p:spPr bwMode="auto">
          <a:xfrm>
            <a:off x="5970588" y="3941763"/>
            <a:ext cx="1447800" cy="2381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/>
              <a:t>=PsiDisUniform(D2:D21)</a:t>
            </a:r>
          </a:p>
        </p:txBody>
      </p:sp>
      <p:sp>
        <p:nvSpPr>
          <p:cNvPr id="71689" name="TextBox 12"/>
          <p:cNvSpPr txBox="1">
            <a:spLocks noChangeArrowheads="1"/>
          </p:cNvSpPr>
          <p:nvPr/>
        </p:nvSpPr>
        <p:spPr bwMode="auto">
          <a:xfrm>
            <a:off x="5667375" y="4887913"/>
            <a:ext cx="2173288" cy="2381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/>
              <a:t>=B14*B5+B15*B7-B12*B6+PsiOutput()</a:t>
            </a:r>
          </a:p>
        </p:txBody>
      </p:sp>
    </p:spTree>
    <p:extLst>
      <p:ext uri="{BB962C8B-B14F-4D97-AF65-F5344CB8AC3E}">
        <p14:creationId xmlns:p14="http://schemas.microsoft.com/office/powerpoint/2010/main" val="31354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Newsvendor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72705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11.14 (continued) Simulating the </a:t>
            </a:r>
            <a:r>
              <a:rPr lang="en-US" i="1" u="sng" smtClean="0"/>
              <a:t>Newsvendor Model </a:t>
            </a:r>
            <a:r>
              <a:rPr lang="en-US" u="sng" smtClean="0"/>
              <a:t>Using Resampling </a:t>
            </a:r>
          </a:p>
          <a:p>
            <a:endParaRPr lang="en-US" smtClean="0"/>
          </a:p>
        </p:txBody>
      </p:sp>
      <p:sp>
        <p:nvSpPr>
          <p:cNvPr id="72708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2709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42A88AF4-9B52-42BB-B4A5-94B4F8547A9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2707" name="TextBox 5"/>
          <p:cNvSpPr txBox="1">
            <a:spLocks noChangeArrowheads="1"/>
          </p:cNvSpPr>
          <p:nvPr/>
        </p:nvSpPr>
        <p:spPr bwMode="auto">
          <a:xfrm>
            <a:off x="7038975" y="6015038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11.21</a:t>
            </a:r>
          </a:p>
        </p:txBody>
      </p:sp>
      <p:pic>
        <p:nvPicPr>
          <p:cNvPr id="727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49475"/>
            <a:ext cx="670560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781800" y="3505200"/>
            <a:ext cx="381000" cy="228600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Newsvendor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11.15  Using a Fitted Distribution for Monte Carlo Simulation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3731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3732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26F7C1C4-7704-43EA-A0C0-750A279F6E1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4788" y="2095500"/>
            <a:ext cx="47339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TextBox 8"/>
          <p:cNvSpPr txBox="1">
            <a:spLocks noChangeArrowheads="1"/>
          </p:cNvSpPr>
          <p:nvPr/>
        </p:nvSpPr>
        <p:spPr bwMode="auto">
          <a:xfrm>
            <a:off x="6094413" y="3941763"/>
            <a:ext cx="406400" cy="2381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/>
              <a:t>=D2</a:t>
            </a:r>
          </a:p>
        </p:txBody>
      </p:sp>
      <p:sp>
        <p:nvSpPr>
          <p:cNvPr id="73735" name="TextBox 9"/>
          <p:cNvSpPr txBox="1">
            <a:spLocks noChangeArrowheads="1"/>
          </p:cNvSpPr>
          <p:nvPr/>
        </p:nvSpPr>
        <p:spPr bwMode="auto">
          <a:xfrm>
            <a:off x="6094413" y="4887913"/>
            <a:ext cx="2173287" cy="2381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/>
              <a:t>=B14*B5+B15*B7-B12*B6+PsiOutput()</a:t>
            </a:r>
          </a:p>
        </p:txBody>
      </p:sp>
      <p:sp>
        <p:nvSpPr>
          <p:cNvPr id="73736" name="TextBox 11"/>
          <p:cNvSpPr txBox="1">
            <a:spLocks noChangeArrowheads="1"/>
          </p:cNvSpPr>
          <p:nvPr/>
        </p:nvSpPr>
        <p:spPr bwMode="auto">
          <a:xfrm>
            <a:off x="7848600" y="601980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11.20</a:t>
            </a:r>
          </a:p>
        </p:txBody>
      </p:sp>
      <p:sp>
        <p:nvSpPr>
          <p:cNvPr id="73737" name="TextBox 12"/>
          <p:cNvSpPr txBox="1">
            <a:spLocks noChangeArrowheads="1"/>
          </p:cNvSpPr>
          <p:nvPr/>
        </p:nvSpPr>
        <p:spPr bwMode="auto">
          <a:xfrm>
            <a:off x="490538" y="2190750"/>
            <a:ext cx="352425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Generate candy sales by fitting a probability distribution to the 20 historical sales values.</a:t>
            </a:r>
          </a:p>
          <a:p>
            <a:pPr>
              <a:spcBef>
                <a:spcPts val="1200"/>
              </a:spcBef>
            </a:pPr>
            <a:r>
              <a:rPr lang="en-US" sz="2000"/>
              <a:t>Highlight D2:D21</a:t>
            </a:r>
          </a:p>
          <a:p>
            <a:r>
              <a:rPr lang="en-US" sz="2000" i="1"/>
              <a:t>   Risk Solver</a:t>
            </a:r>
          </a:p>
          <a:p>
            <a:r>
              <a:rPr lang="en-US" sz="2000" i="1"/>
              <a:t>   Fit, Discrete, Fit Options</a:t>
            </a:r>
          </a:p>
          <a:p>
            <a:r>
              <a:rPr lang="en-US" sz="2000" i="1"/>
              <a:t>   Negative Binomial</a:t>
            </a:r>
          </a:p>
          <a:p>
            <a:r>
              <a:rPr lang="en-US" sz="2000"/>
              <a:t>Accept</a:t>
            </a:r>
          </a:p>
          <a:p>
            <a:r>
              <a:rPr lang="en-US" sz="2000"/>
              <a:t>=D2 in Demand cell B11</a:t>
            </a:r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14" name="Oval 13"/>
          <p:cNvSpPr/>
          <p:nvPr/>
        </p:nvSpPr>
        <p:spPr>
          <a:xfrm>
            <a:off x="7658100" y="2471738"/>
            <a:ext cx="381000" cy="228600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Newsvendor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74753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11.15 (continued) Using a Fitted Distribution for Monte Carlo Simulation</a:t>
            </a:r>
          </a:p>
          <a:p>
            <a:endParaRPr lang="en-US" smtClean="0"/>
          </a:p>
        </p:txBody>
      </p:sp>
      <p:sp>
        <p:nvSpPr>
          <p:cNvPr id="74756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4757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6822436F-BC49-44F2-BFE6-90FFB8A71DF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4755" name="TextBox 5"/>
          <p:cNvSpPr txBox="1">
            <a:spLocks noChangeArrowheads="1"/>
          </p:cNvSpPr>
          <p:nvPr/>
        </p:nvSpPr>
        <p:spPr bwMode="auto">
          <a:xfrm>
            <a:off x="7377113" y="5815013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11.22</a:t>
            </a:r>
          </a:p>
        </p:txBody>
      </p:sp>
      <p:pic>
        <p:nvPicPr>
          <p:cNvPr id="747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33600"/>
            <a:ext cx="76231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91200" y="2971800"/>
            <a:ext cx="2362200" cy="152400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760" name="TextBox 3"/>
          <p:cNvSpPr txBox="1">
            <a:spLocks noChangeArrowheads="1"/>
          </p:cNvSpPr>
          <p:nvPr/>
        </p:nvSpPr>
        <p:spPr bwMode="auto">
          <a:xfrm>
            <a:off x="8001000" y="2863850"/>
            <a:ext cx="763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Wingdings" pitchFamily="-72" charset="2"/>
              </a:rPr>
              <a:t> D2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Newsvendor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7577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11.15 (continued) Using a Fitted Distribution for Monte Carlo Simulation</a:t>
            </a:r>
          </a:p>
          <a:p>
            <a:endParaRPr lang="en-US" smtClean="0"/>
          </a:p>
        </p:txBody>
      </p:sp>
      <p:sp>
        <p:nvSpPr>
          <p:cNvPr id="75780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5781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BFF451D0-DD16-47E9-B89A-854A2D8C254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5779" name="TextBox 5"/>
          <p:cNvSpPr txBox="1">
            <a:spLocks noChangeArrowheads="1"/>
          </p:cNvSpPr>
          <p:nvPr/>
        </p:nvSpPr>
        <p:spPr bwMode="auto">
          <a:xfrm>
            <a:off x="6821488" y="6019800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11.23</a:t>
            </a:r>
          </a:p>
        </p:txBody>
      </p:sp>
      <p:pic>
        <p:nvPicPr>
          <p:cNvPr id="757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44725"/>
            <a:ext cx="65659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591300" y="3559175"/>
            <a:ext cx="381000" cy="228600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0" y="2114550"/>
            <a:ext cx="3363913" cy="37623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Original purchase quantity = 44</a:t>
            </a:r>
          </a:p>
        </p:txBody>
      </p:sp>
    </p:spTree>
    <p:extLst>
      <p:ext uri="{BB962C8B-B14F-4D97-AF65-F5344CB8AC3E}">
        <p14:creationId xmlns:p14="http://schemas.microsoft.com/office/powerpoint/2010/main" val="38158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Newsvendor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76801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11.15 (continued) Using a Fitted Distribution for Monte Carlo Simulation</a:t>
            </a:r>
          </a:p>
        </p:txBody>
      </p:sp>
      <p:sp>
        <p:nvSpPr>
          <p:cNvPr id="76804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6805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7FD3CE36-BC4D-4C97-BD1B-352B724FA12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6803" name="TextBox 5"/>
          <p:cNvSpPr txBox="1">
            <a:spLocks noChangeArrowheads="1"/>
          </p:cNvSpPr>
          <p:nvPr/>
        </p:nvSpPr>
        <p:spPr bwMode="auto">
          <a:xfrm>
            <a:off x="7123113" y="6138863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11.24</a:t>
            </a:r>
          </a:p>
        </p:txBody>
      </p:sp>
      <p:pic>
        <p:nvPicPr>
          <p:cNvPr id="768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3975" y="2298700"/>
            <a:ext cx="6688138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95600" y="2125663"/>
            <a:ext cx="3630613" cy="376237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Specifying purchase quantity = 50</a:t>
            </a:r>
          </a:p>
        </p:txBody>
      </p:sp>
    </p:spTree>
    <p:extLst>
      <p:ext uri="{BB962C8B-B14F-4D97-AF65-F5344CB8AC3E}">
        <p14:creationId xmlns:p14="http://schemas.microsoft.com/office/powerpoint/2010/main" val="11536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Overbooking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77825" name="Content Placeholder 1"/>
          <p:cNvSpPr>
            <a:spLocks noGrp="1"/>
          </p:cNvSpPr>
          <p:nvPr>
            <p:ph idx="1"/>
          </p:nvPr>
        </p:nvSpPr>
        <p:spPr>
          <a:xfrm>
            <a:off x="457200" y="1349375"/>
            <a:ext cx="83820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Hotel Overbooking Model from Chapter 8</a:t>
            </a:r>
            <a:endParaRPr lang="en-US" i="1" u="sng" smtClean="0"/>
          </a:p>
          <a:p>
            <a:pPr>
              <a:buFont typeface="Wingdings 3" pitchFamily="-72" charset="2"/>
              <a:buNone/>
            </a:pPr>
            <a:r>
              <a:rPr lang="en-US" smtClean="0"/>
              <a:t>Net revenue = 120(min{300</a:t>
            </a:r>
            <a:r>
              <a:rPr lang="en-US" i="1" smtClean="0"/>
              <a:t>,D</a:t>
            </a:r>
            <a:r>
              <a:rPr lang="en-US" smtClean="0"/>
              <a:t>})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 smtClean="0"/>
              <a:t>100(max{0</a:t>
            </a:r>
            <a:r>
              <a:rPr lang="en-US" i="1" smtClean="0"/>
              <a:t>,D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 smtClean="0"/>
              <a:t>300})</a:t>
            </a:r>
          </a:p>
        </p:txBody>
      </p:sp>
      <p:sp>
        <p:nvSpPr>
          <p:cNvPr id="77827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7828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97028D74-7A09-4467-BC7E-DEBA86B15BC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7829" name="TextBox 7"/>
          <p:cNvSpPr txBox="1">
            <a:spLocks noChangeArrowheads="1"/>
          </p:cNvSpPr>
          <p:nvPr/>
        </p:nvSpPr>
        <p:spPr bwMode="auto">
          <a:xfrm>
            <a:off x="7369175" y="58420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8.5</a:t>
            </a:r>
          </a:p>
        </p:txBody>
      </p:sp>
      <p:pic>
        <p:nvPicPr>
          <p:cNvPr id="778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" y="2409825"/>
            <a:ext cx="279082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6225" y="2409825"/>
            <a:ext cx="40417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3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Overbooking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78849" name="Content Placeholder 1"/>
          <p:cNvSpPr>
            <a:spLocks noGrp="1"/>
          </p:cNvSpPr>
          <p:nvPr>
            <p:ph idx="1"/>
          </p:nvPr>
        </p:nvSpPr>
        <p:spPr>
          <a:xfrm>
            <a:off x="457200" y="1349375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Hotel Overbooking Model with Uncertain Demand</a:t>
            </a:r>
            <a:endParaRPr lang="en-US" i="1" u="sng" smtClean="0"/>
          </a:p>
          <a:p>
            <a:r>
              <a:rPr lang="en-US" smtClean="0"/>
              <a:t>Historical data has been used to define a custom distribution for demand</a:t>
            </a:r>
          </a:p>
        </p:txBody>
      </p:sp>
      <p:sp>
        <p:nvSpPr>
          <p:cNvPr id="78852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8853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450DB272-0A05-48DA-8977-72266B63452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6186488" y="5875338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11.25</a:t>
            </a:r>
          </a:p>
        </p:txBody>
      </p:sp>
      <p:pic>
        <p:nvPicPr>
          <p:cNvPr id="788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817813"/>
            <a:ext cx="4495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3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Spreadsheet Models with </a:t>
            </a:r>
            <a:r>
              <a:rPr lang="en-US" sz="2800" dirty="0" smtClean="0">
                <a:ea typeface="+mj-ea"/>
                <a:cs typeface="+mj-cs"/>
              </a:rPr>
              <a:t>Random Variables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33793" name="Content Placeholder 1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Font typeface="Wingdings 3" pitchFamily="-72" charset="2"/>
              <a:buNone/>
            </a:pPr>
            <a:r>
              <a:rPr lang="en-US" u="sng" dirty="0" smtClean="0"/>
              <a:t>Example 11.1 (continued)  Incorporating Uncertainty in the </a:t>
            </a:r>
            <a:r>
              <a:rPr lang="en-US" i="1" u="sng" dirty="0" smtClean="0"/>
              <a:t>Outsourcing Decision Model</a:t>
            </a:r>
          </a:p>
          <a:p>
            <a:pPr>
              <a:spcBef>
                <a:spcPct val="0"/>
              </a:spcBef>
            </a:pPr>
            <a:r>
              <a:rPr lang="en-US" sz="2600" dirty="0" smtClean="0"/>
              <a:t>The results of two more simulations</a:t>
            </a:r>
          </a:p>
        </p:txBody>
      </p:sp>
      <p:sp>
        <p:nvSpPr>
          <p:cNvPr id="33796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3797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00645CE1-AE76-448F-AA0A-8818D4BFAA5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6400800" y="5948363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11.1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362200"/>
            <a:ext cx="2843213" cy="3565525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62200"/>
            <a:ext cx="2816225" cy="3565525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33800" name="TextBox 12"/>
          <p:cNvSpPr txBox="1">
            <a:spLocks noChangeArrowheads="1"/>
          </p:cNvSpPr>
          <p:nvPr/>
        </p:nvSpPr>
        <p:spPr bwMode="auto">
          <a:xfrm>
            <a:off x="2773363" y="5976938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11.1</a:t>
            </a:r>
          </a:p>
        </p:txBody>
      </p:sp>
    </p:spTree>
    <p:extLst>
      <p:ext uri="{BB962C8B-B14F-4D97-AF65-F5344CB8AC3E}">
        <p14:creationId xmlns:p14="http://schemas.microsoft.com/office/powerpoint/2010/main" val="42316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Overbooking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4663" y="1287463"/>
            <a:ext cx="8229600" cy="4525962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11.16  Defining a Custom Distribution in </a:t>
            </a:r>
            <a:r>
              <a:rPr lang="en-US" i="1" u="sng" dirty="0" smtClean="0">
                <a:ea typeface="+mn-ea"/>
                <a:cs typeface="+mn-cs"/>
              </a:rPr>
              <a:t>Risk Solver Platform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9875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9876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B13E2875-6777-43AF-985C-C87036F0655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9877" name="TextBox 7"/>
          <p:cNvSpPr txBox="1">
            <a:spLocks noChangeArrowheads="1"/>
          </p:cNvSpPr>
          <p:nvPr/>
        </p:nvSpPr>
        <p:spPr bwMode="auto">
          <a:xfrm>
            <a:off x="490538" y="2190750"/>
            <a:ext cx="352425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Generate </a:t>
            </a:r>
            <a:r>
              <a:rPr lang="en-US" sz="2400" i="1"/>
              <a:t>demand</a:t>
            </a:r>
            <a:r>
              <a:rPr lang="en-US" sz="2400"/>
              <a:t> using a custom distribution.</a:t>
            </a:r>
          </a:p>
          <a:p>
            <a:pPr>
              <a:spcBef>
                <a:spcPts val="1200"/>
              </a:spcBef>
            </a:pPr>
            <a:r>
              <a:rPr lang="en-US" sz="2400"/>
              <a:t>Select B12 (demand).</a:t>
            </a:r>
          </a:p>
          <a:p>
            <a:r>
              <a:rPr lang="en-US" sz="2400" i="1"/>
              <a:t>   Risk Solver</a:t>
            </a:r>
          </a:p>
          <a:p>
            <a:r>
              <a:rPr lang="en-US" sz="2400" i="1"/>
              <a:t>   Distributions</a:t>
            </a:r>
          </a:p>
          <a:p>
            <a:r>
              <a:rPr lang="en-US" sz="2400" i="1"/>
              <a:t>   Custom</a:t>
            </a:r>
          </a:p>
          <a:p>
            <a:r>
              <a:rPr lang="en-US" sz="2400" i="1"/>
              <a:t>   Values: </a:t>
            </a:r>
            <a:r>
              <a:rPr lang="en-US" sz="2400"/>
              <a:t>D2:D13</a:t>
            </a:r>
          </a:p>
          <a:p>
            <a:r>
              <a:rPr lang="en-US" sz="2400" i="1"/>
              <a:t>   Weights: </a:t>
            </a:r>
            <a:r>
              <a:rPr lang="en-US" sz="2400"/>
              <a:t>E2:E13</a:t>
            </a:r>
          </a:p>
        </p:txBody>
      </p:sp>
      <p:sp>
        <p:nvSpPr>
          <p:cNvPr id="79878" name="TextBox 8"/>
          <p:cNvSpPr txBox="1">
            <a:spLocks noChangeArrowheads="1"/>
          </p:cNvSpPr>
          <p:nvPr/>
        </p:nvSpPr>
        <p:spPr bwMode="auto">
          <a:xfrm>
            <a:off x="7916863" y="5202238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11.25</a:t>
            </a:r>
          </a:p>
        </p:txBody>
      </p:sp>
      <p:pic>
        <p:nvPicPr>
          <p:cNvPr id="798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897063"/>
            <a:ext cx="4859338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TextBox 11"/>
          <p:cNvSpPr txBox="1">
            <a:spLocks noChangeArrowheads="1"/>
          </p:cNvSpPr>
          <p:nvPr/>
        </p:nvSpPr>
        <p:spPr bwMode="auto">
          <a:xfrm>
            <a:off x="6629400" y="3927475"/>
            <a:ext cx="2185988" cy="2381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/>
              <a:t>=PsiDiscrete($D$2:$D$13, E$2:$E$13)</a:t>
            </a:r>
          </a:p>
        </p:txBody>
      </p:sp>
      <p:sp>
        <p:nvSpPr>
          <p:cNvPr id="79881" name="TextBox 12"/>
          <p:cNvSpPr txBox="1">
            <a:spLocks noChangeArrowheads="1"/>
          </p:cNvSpPr>
          <p:nvPr/>
        </p:nvSpPr>
        <p:spPr bwMode="auto">
          <a:xfrm>
            <a:off x="490538" y="5459413"/>
            <a:ext cx="768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Generate </a:t>
            </a:r>
            <a:r>
              <a:rPr lang="en-US" sz="2400" u="sng"/>
              <a:t>cancellations</a:t>
            </a:r>
            <a:r>
              <a:rPr lang="en-US" sz="2400"/>
              <a:t> using a binomial distribution.</a:t>
            </a:r>
          </a:p>
        </p:txBody>
      </p:sp>
      <p:sp>
        <p:nvSpPr>
          <p:cNvPr id="79882" name="TextBox 13"/>
          <p:cNvSpPr txBox="1">
            <a:spLocks noChangeArrowheads="1"/>
          </p:cNvSpPr>
          <p:nvPr/>
        </p:nvSpPr>
        <p:spPr bwMode="auto">
          <a:xfrm>
            <a:off x="6643688" y="4264025"/>
            <a:ext cx="1422400" cy="2381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/>
              <a:t>=PsiBinomial(B13, 0.04)</a:t>
            </a:r>
          </a:p>
        </p:txBody>
      </p:sp>
      <p:sp>
        <p:nvSpPr>
          <p:cNvPr id="79883" name="TextBox 16"/>
          <p:cNvSpPr txBox="1">
            <a:spLocks noChangeArrowheads="1"/>
          </p:cNvSpPr>
          <p:nvPr/>
        </p:nvSpPr>
        <p:spPr bwMode="auto">
          <a:xfrm>
            <a:off x="6629400" y="4760913"/>
            <a:ext cx="1704975" cy="2381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/>
              <a:t>=MAX(0,B15-B5)+PsiOutput()</a:t>
            </a:r>
          </a:p>
        </p:txBody>
      </p:sp>
      <p:sp>
        <p:nvSpPr>
          <p:cNvPr id="79884" name="TextBox 17"/>
          <p:cNvSpPr txBox="1">
            <a:spLocks noChangeArrowheads="1"/>
          </p:cNvSpPr>
          <p:nvPr/>
        </p:nvSpPr>
        <p:spPr bwMode="auto">
          <a:xfrm>
            <a:off x="6656388" y="4972050"/>
            <a:ext cx="2176462" cy="2381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/>
              <a:t>=MIN(B15,B5)*B6-B16*B7+PsiOutput()</a:t>
            </a:r>
          </a:p>
        </p:txBody>
      </p:sp>
    </p:spTree>
    <p:extLst>
      <p:ext uri="{BB962C8B-B14F-4D97-AF65-F5344CB8AC3E}">
        <p14:creationId xmlns:p14="http://schemas.microsoft.com/office/powerpoint/2010/main" val="28691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Overbooking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80897" name="Content Placeholder 1"/>
          <p:cNvSpPr>
            <a:spLocks noGrp="1"/>
          </p:cNvSpPr>
          <p:nvPr>
            <p:ph idx="1"/>
          </p:nvPr>
        </p:nvSpPr>
        <p:spPr>
          <a:xfrm>
            <a:off x="490538" y="1143000"/>
            <a:ext cx="8229600" cy="1047750"/>
          </a:xfrm>
        </p:spPr>
        <p:txBody>
          <a:bodyPr>
            <a:normAutofit/>
          </a:bodyPr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11.16 (continued) Defining a Custom Distribution in </a:t>
            </a:r>
            <a:r>
              <a:rPr lang="en-US" i="1" u="sng" smtClean="0"/>
              <a:t>Risk Solver Platform</a:t>
            </a:r>
          </a:p>
          <a:p>
            <a:endParaRPr lang="en-US" smtClean="0"/>
          </a:p>
        </p:txBody>
      </p:sp>
      <p:sp>
        <p:nvSpPr>
          <p:cNvPr id="80900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0901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FAA62C4D-CF38-44FE-87E9-C48F0289BE7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0899" name="TextBox 5"/>
          <p:cNvSpPr txBox="1">
            <a:spLocks noChangeArrowheads="1"/>
          </p:cNvSpPr>
          <p:nvPr/>
        </p:nvSpPr>
        <p:spPr bwMode="auto">
          <a:xfrm>
            <a:off x="7772400" y="5915025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11.26</a:t>
            </a:r>
          </a:p>
        </p:txBody>
      </p:sp>
      <p:pic>
        <p:nvPicPr>
          <p:cNvPr id="809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190750"/>
            <a:ext cx="5722937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2687638"/>
            <a:ext cx="1947863" cy="11969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Custom distribution for </a:t>
            </a:r>
            <a:r>
              <a:rPr lang="en-US" sz="2400" u="sng" dirty="0">
                <a:latin typeface="+mn-lt"/>
                <a:ea typeface="+mn-ea"/>
                <a:cs typeface="+mn-cs"/>
              </a:rPr>
              <a:t>demand</a:t>
            </a:r>
            <a:endParaRPr 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391400" y="3581400"/>
            <a:ext cx="1028700" cy="455613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Overbooking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81921" name="Content Placeholder 1"/>
          <p:cNvSpPr>
            <a:spLocks noGrp="1"/>
          </p:cNvSpPr>
          <p:nvPr>
            <p:ph idx="1"/>
          </p:nvPr>
        </p:nvSpPr>
        <p:spPr>
          <a:xfrm>
            <a:off x="442913" y="1265238"/>
            <a:ext cx="8229600" cy="4525962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11.16 (continued) Defining a Custom Distribution in </a:t>
            </a:r>
            <a:r>
              <a:rPr lang="en-US" i="1" u="sng" smtClean="0"/>
              <a:t>Risk Solver Platform</a:t>
            </a:r>
          </a:p>
          <a:p>
            <a:endParaRPr lang="en-US" smtClean="0"/>
          </a:p>
        </p:txBody>
      </p:sp>
      <p:sp>
        <p:nvSpPr>
          <p:cNvPr id="81924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1925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B343038E-EBFD-45CD-8FB3-C46610FC703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1923" name="TextBox 5"/>
          <p:cNvSpPr txBox="1">
            <a:spLocks noChangeArrowheads="1"/>
          </p:cNvSpPr>
          <p:nvPr/>
        </p:nvSpPr>
        <p:spPr bwMode="auto">
          <a:xfrm>
            <a:off x="7772400" y="579120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11.27</a:t>
            </a:r>
          </a:p>
        </p:txBody>
      </p:sp>
      <p:pic>
        <p:nvPicPr>
          <p:cNvPr id="819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185988"/>
            <a:ext cx="5591175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2995613"/>
            <a:ext cx="2209800" cy="11969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Binomial distribution for </a:t>
            </a:r>
            <a:r>
              <a:rPr lang="en-US" sz="2400" u="sng" dirty="0">
                <a:latin typeface="+mn-lt"/>
                <a:ea typeface="+mn-ea"/>
                <a:cs typeface="+mn-cs"/>
              </a:rPr>
              <a:t>cancellations</a:t>
            </a:r>
            <a:endParaRPr 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32688" y="3595688"/>
            <a:ext cx="598487" cy="314325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Overbooking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82945" name="Content Placeholder 1"/>
          <p:cNvSpPr>
            <a:spLocks noGrp="1"/>
          </p:cNvSpPr>
          <p:nvPr>
            <p:ph idx="1"/>
          </p:nvPr>
        </p:nvSpPr>
        <p:spPr>
          <a:xfrm>
            <a:off x="442913" y="127635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11.16 (continued) Defining a Custom Distribution in </a:t>
            </a:r>
            <a:r>
              <a:rPr lang="en-US" i="1" u="sng" smtClean="0"/>
              <a:t>Risk Solver Platform</a:t>
            </a:r>
          </a:p>
          <a:p>
            <a:endParaRPr lang="en-US" smtClean="0"/>
          </a:p>
        </p:txBody>
      </p:sp>
      <p:sp>
        <p:nvSpPr>
          <p:cNvPr id="82948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2949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CE8E187B-37A8-4B02-A238-BC885AD6748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2947" name="TextBox 5"/>
          <p:cNvSpPr txBox="1">
            <a:spLocks noChangeArrowheads="1"/>
          </p:cNvSpPr>
          <p:nvPr/>
        </p:nvSpPr>
        <p:spPr bwMode="auto">
          <a:xfrm>
            <a:off x="7772400" y="579120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11.28</a:t>
            </a:r>
          </a:p>
        </p:txBody>
      </p:sp>
      <p:pic>
        <p:nvPicPr>
          <p:cNvPr id="829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4925" y="2286000"/>
            <a:ext cx="60975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4988" y="2986088"/>
            <a:ext cx="1905000" cy="11969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Number of overbooked customers</a:t>
            </a:r>
          </a:p>
        </p:txBody>
      </p:sp>
      <p:sp>
        <p:nvSpPr>
          <p:cNvPr id="9" name="Oval 8"/>
          <p:cNvSpPr/>
          <p:nvPr/>
        </p:nvSpPr>
        <p:spPr>
          <a:xfrm>
            <a:off x="7539038" y="3519488"/>
            <a:ext cx="466725" cy="152400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Overbooking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83969" name="Content Placeholder 1"/>
          <p:cNvSpPr>
            <a:spLocks noGrp="1"/>
          </p:cNvSpPr>
          <p:nvPr>
            <p:ph idx="1"/>
          </p:nvPr>
        </p:nvSpPr>
        <p:spPr>
          <a:xfrm>
            <a:off x="442913" y="1254125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11.16 (continued) Defining a Custom Distribution in </a:t>
            </a:r>
            <a:r>
              <a:rPr lang="en-US" i="1" u="sng" smtClean="0"/>
              <a:t>Risk Solver Platform</a:t>
            </a:r>
          </a:p>
        </p:txBody>
      </p:sp>
      <p:sp>
        <p:nvSpPr>
          <p:cNvPr id="83972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3973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70D4EC04-A6C1-4C76-AC3B-088DD9E8332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3971" name="TextBox 5"/>
          <p:cNvSpPr txBox="1">
            <a:spLocks noChangeArrowheads="1"/>
          </p:cNvSpPr>
          <p:nvPr/>
        </p:nvSpPr>
        <p:spPr bwMode="auto">
          <a:xfrm>
            <a:off x="7772400" y="6037263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11.29</a:t>
            </a:r>
          </a:p>
        </p:txBody>
      </p:sp>
      <p:pic>
        <p:nvPicPr>
          <p:cNvPr id="839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303463"/>
            <a:ext cx="64944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2995613"/>
            <a:ext cx="1524000" cy="83185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Net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revenue</a:t>
            </a:r>
          </a:p>
        </p:txBody>
      </p:sp>
      <p:sp>
        <p:nvSpPr>
          <p:cNvPr id="9" name="Oval 8"/>
          <p:cNvSpPr/>
          <p:nvPr/>
        </p:nvSpPr>
        <p:spPr>
          <a:xfrm>
            <a:off x="7391400" y="3657600"/>
            <a:ext cx="468313" cy="166688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Cash Budget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Cash Budgeting</a:t>
            </a:r>
            <a:endParaRPr lang="en-US" i="1" u="sng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process of projecting and summarizing a company’s cash inflows and outflows expected during a planning horizon.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Most cash budgets are based on </a:t>
            </a:r>
            <a:r>
              <a:rPr lang="en-US" u="sng" dirty="0" smtClean="0">
                <a:ea typeface="+mn-ea"/>
                <a:cs typeface="+mn-cs"/>
              </a:rPr>
              <a:t>sales forecasts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Because of the inherent uncertainty in sales forecasts, Monte Carlo simulation is an appropriate tool for modeling cash budgets.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84995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4996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8DDDD919-4BB9-43CF-89A0-35B0DFCDF1F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66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Cash Budget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Expected Cash Inflows and Outflows Example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86020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6021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BA303D99-715A-4EBF-AF1E-26879D5F84A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6019" name="TextBox 5"/>
          <p:cNvSpPr txBox="1">
            <a:spLocks noChangeArrowheads="1"/>
          </p:cNvSpPr>
          <p:nvPr/>
        </p:nvSpPr>
        <p:spPr bwMode="auto">
          <a:xfrm>
            <a:off x="7583488" y="6092825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11.30</a:t>
            </a:r>
          </a:p>
        </p:txBody>
      </p:sp>
      <p:pic>
        <p:nvPicPr>
          <p:cNvPr id="860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688263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44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Cash Budget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87041" name="Content Placeholder 1"/>
          <p:cNvSpPr>
            <a:spLocks noGrp="1"/>
          </p:cNvSpPr>
          <p:nvPr>
            <p:ph idx="1"/>
          </p:nvPr>
        </p:nvSpPr>
        <p:spPr>
          <a:xfrm>
            <a:off x="534988" y="990600"/>
            <a:ext cx="8229600" cy="4525963"/>
          </a:xfrm>
        </p:spPr>
        <p:txBody>
          <a:bodyPr/>
          <a:lstStyle/>
          <a:p>
            <a:pPr marL="109538" indent="0">
              <a:buFont typeface="Wingdings 3" pitchFamily="-72" charset="2"/>
              <a:buNone/>
            </a:pPr>
            <a:r>
              <a:rPr lang="en-US" smtClean="0"/>
              <a:t>Formulas for the </a:t>
            </a:r>
            <a:r>
              <a:rPr lang="en-US" i="1" smtClean="0"/>
              <a:t>Cash Budget Model</a:t>
            </a:r>
          </a:p>
        </p:txBody>
      </p:sp>
      <p:sp>
        <p:nvSpPr>
          <p:cNvPr id="87044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7045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590AF9FB-AD42-41AB-B707-EAC9D38CE9A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7043" name="TextBox 5"/>
          <p:cNvSpPr txBox="1">
            <a:spLocks noChangeArrowheads="1"/>
          </p:cNvSpPr>
          <p:nvPr/>
        </p:nvSpPr>
        <p:spPr bwMode="auto">
          <a:xfrm>
            <a:off x="7150100" y="6029325"/>
            <a:ext cx="1228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11.30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90663"/>
            <a:ext cx="7362825" cy="4505325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789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Cash Budget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942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11.17  Simulating the </a:t>
            </a:r>
            <a:r>
              <a:rPr lang="en-US" i="1" u="sng" dirty="0" smtClean="0">
                <a:ea typeface="+mn-ea"/>
                <a:cs typeface="+mn-cs"/>
              </a:rPr>
              <a:t>Cash Budget Model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Sales in April-October are normally distributed with a standard deviation equal to 10% of the mean values shown in cells E5:K5.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Percent of sales collected in the first month following sales (B7) are uniform between 15% and 20%.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Percent of sales collected in the second month (B8) are </a:t>
            </a:r>
            <a:r>
              <a:rPr lang="en-US" dirty="0">
                <a:ea typeface="+mn-ea"/>
                <a:cs typeface="+mn-cs"/>
              </a:rPr>
              <a:t>uniformly distributed between </a:t>
            </a:r>
            <a:r>
              <a:rPr lang="en-US" dirty="0" smtClean="0">
                <a:ea typeface="+mn-ea"/>
                <a:cs typeface="+mn-cs"/>
              </a:rPr>
              <a:t>40% and 50%.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All remaining revenues are collected in the third </a:t>
            </a:r>
            <a:r>
              <a:rPr lang="en-US" dirty="0">
                <a:ea typeface="+mn-ea"/>
                <a:cs typeface="+mn-cs"/>
              </a:rPr>
              <a:t>month following sales (B9).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Available Balances (E25:J25) are the output variables.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88067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8068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A97961EA-F483-4EB8-9B5D-CA0E80F155B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78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Cash Budget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89089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11.17 (continued)</a:t>
            </a:r>
          </a:p>
          <a:p>
            <a:pPr>
              <a:buFont typeface="Wingdings 3" pitchFamily="-72" charset="2"/>
              <a:buNone/>
            </a:pPr>
            <a:r>
              <a:rPr lang="en-US" u="sng" smtClean="0"/>
              <a:t>Simulating the </a:t>
            </a:r>
            <a:r>
              <a:rPr lang="en-US" i="1" u="sng" smtClean="0"/>
              <a:t>Cash Budget Model</a:t>
            </a:r>
          </a:p>
        </p:txBody>
      </p:sp>
      <p:sp>
        <p:nvSpPr>
          <p:cNvPr id="89092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9093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8D3C3A51-23E2-4AA4-9EC2-CBA67648C47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9091" name="TextBox 5"/>
          <p:cNvSpPr txBox="1">
            <a:spLocks noChangeArrowheads="1"/>
          </p:cNvSpPr>
          <p:nvPr/>
        </p:nvSpPr>
        <p:spPr bwMode="auto">
          <a:xfrm>
            <a:off x="4314825" y="5976938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11.31</a:t>
            </a:r>
          </a:p>
        </p:txBody>
      </p:sp>
      <p:pic>
        <p:nvPicPr>
          <p:cNvPr id="890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27250"/>
            <a:ext cx="4452938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5" name="TextBox 2"/>
          <p:cNvSpPr txBox="1">
            <a:spLocks noChangeArrowheads="1"/>
          </p:cNvSpPr>
          <p:nvPr/>
        </p:nvSpPr>
        <p:spPr bwMode="auto">
          <a:xfrm>
            <a:off x="5410200" y="2590800"/>
            <a:ext cx="3048000" cy="22923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Trend chart of available balances April-October</a:t>
            </a:r>
          </a:p>
          <a:p>
            <a:r>
              <a:rPr lang="en-US" sz="2400"/>
              <a:t>shows a possibility of negative balances in the first 3 months.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11.2  Using Data Tables for Monte Carlo Spreadsheet Simulation </a:t>
            </a:r>
            <a:endParaRPr lang="en-US" i="1" u="sng" dirty="0" smtClean="0">
              <a:ea typeface="+mn-ea"/>
              <a:cs typeface="+mn-cs"/>
            </a:endParaRPr>
          </a:p>
          <a:p>
            <a:pPr marL="109728" indent="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Prepare a data table for simulating uncertain demand in the </a:t>
            </a:r>
            <a:r>
              <a:rPr lang="en-US" i="1" dirty="0" smtClean="0">
                <a:ea typeface="+mn-ea"/>
                <a:cs typeface="+mn-cs"/>
              </a:rPr>
              <a:t>Outsourcing Decision Model</a:t>
            </a:r>
            <a:r>
              <a:rPr lang="en-US" dirty="0">
                <a:ea typeface="+mn-ea"/>
                <a:cs typeface="+mn-cs"/>
              </a:rPr>
              <a:t>.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Enter the trial number (1 to 20) in column D.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Reference the cells associated with demand in row 3 (E3, F3, G3) </a:t>
            </a:r>
            <a:r>
              <a:rPr lang="en-US" dirty="0" smtClean="0">
                <a:ea typeface="+mn-ea"/>
                <a:cs typeface="+mn-cs"/>
                <a:sym typeface="Wingdings" pitchFamily="2" charset="2"/>
              </a:rPr>
              <a:t> (=B12, =B19, =B20)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Select the range for the data table (D3:G23)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Chose </a:t>
            </a:r>
            <a:r>
              <a:rPr lang="en-US" i="1" dirty="0" smtClean="0">
                <a:ea typeface="+mn-ea"/>
                <a:cs typeface="+mn-cs"/>
              </a:rPr>
              <a:t>Data Table </a:t>
            </a:r>
            <a:r>
              <a:rPr lang="en-US" dirty="0" smtClean="0">
                <a:ea typeface="+mn-ea"/>
                <a:cs typeface="+mn-cs"/>
              </a:rPr>
              <a:t>from </a:t>
            </a:r>
            <a:r>
              <a:rPr lang="en-US" i="1" dirty="0" smtClean="0">
                <a:ea typeface="+mn-ea"/>
                <a:cs typeface="+mn-cs"/>
              </a:rPr>
              <a:t>What-If Analysis </a:t>
            </a:r>
            <a:r>
              <a:rPr lang="en-US" dirty="0" smtClean="0">
                <a:ea typeface="+mn-ea"/>
                <a:cs typeface="+mn-cs"/>
              </a:rPr>
              <a:t>menu.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u="sng" dirty="0" smtClean="0">
                <a:ea typeface="+mn-ea"/>
                <a:cs typeface="+mn-cs"/>
              </a:rPr>
              <a:t>Row Input Cell:</a:t>
            </a:r>
            <a:r>
              <a:rPr lang="en-US" dirty="0" smtClean="0">
                <a:ea typeface="+mn-ea"/>
                <a:cs typeface="+mn-cs"/>
              </a:rPr>
              <a:t> (none)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u="sng" dirty="0" smtClean="0">
                <a:ea typeface="+mn-ea"/>
                <a:cs typeface="+mn-cs"/>
              </a:rPr>
              <a:t>Column Input Cell</a:t>
            </a:r>
            <a:r>
              <a:rPr lang="en-US" dirty="0" smtClean="0">
                <a:ea typeface="+mn-ea"/>
                <a:cs typeface="+mn-cs"/>
              </a:rPr>
              <a:t>: enter any blank cell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4818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4819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2EF3F654-894E-48C3-9B80-09760FE607A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Spreadsheet Models with Random Variables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81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Cash Budget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90113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11.17 (continued)  Simulating the </a:t>
            </a:r>
            <a:r>
              <a:rPr lang="en-US" i="1" u="sng" smtClean="0"/>
              <a:t>Cash Budget Model</a:t>
            </a:r>
          </a:p>
          <a:p>
            <a:endParaRPr lang="en-US" smtClean="0"/>
          </a:p>
        </p:txBody>
      </p:sp>
      <p:sp>
        <p:nvSpPr>
          <p:cNvPr id="90116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0117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FB74DDF7-3B11-42D9-B5C4-49583009E59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90115" name="TextBox 5"/>
          <p:cNvSpPr txBox="1">
            <a:spLocks noChangeArrowheads="1"/>
          </p:cNvSpPr>
          <p:nvPr/>
        </p:nvSpPr>
        <p:spPr bwMode="auto">
          <a:xfrm>
            <a:off x="7253288" y="6067425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11.32</a:t>
            </a:r>
          </a:p>
        </p:txBody>
      </p:sp>
      <p:pic>
        <p:nvPicPr>
          <p:cNvPr id="901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5813"/>
            <a:ext cx="6934200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590800" y="3124200"/>
            <a:ext cx="598488" cy="314325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86300" y="2108200"/>
            <a:ext cx="598488" cy="315913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9588" y="2944813"/>
            <a:ext cx="471487" cy="157162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122" name="TextBox 2"/>
          <p:cNvSpPr txBox="1">
            <a:spLocks noChangeArrowheads="1"/>
          </p:cNvSpPr>
          <p:nvPr/>
        </p:nvSpPr>
        <p:spPr bwMode="auto">
          <a:xfrm>
            <a:off x="3722688" y="1728788"/>
            <a:ext cx="2532062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April Available Balance</a:t>
            </a:r>
          </a:p>
        </p:txBody>
      </p:sp>
      <p:sp>
        <p:nvSpPr>
          <p:cNvPr id="12" name="Oval 11"/>
          <p:cNvSpPr/>
          <p:nvPr/>
        </p:nvSpPr>
        <p:spPr>
          <a:xfrm>
            <a:off x="6859588" y="3500438"/>
            <a:ext cx="754062" cy="157162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Cash Budget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11.18  Incorporating Correlations in </a:t>
            </a:r>
            <a:r>
              <a:rPr lang="en-US" i="1" u="sng" dirty="0" smtClean="0">
                <a:ea typeface="+mn-ea"/>
                <a:cs typeface="+mn-cs"/>
              </a:rPr>
              <a:t>Risk Solver Platform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Suppose sales </a:t>
            </a:r>
            <a:r>
              <a:rPr lang="en-US" dirty="0">
                <a:ea typeface="+mn-ea"/>
                <a:cs typeface="+mn-cs"/>
              </a:rPr>
              <a:t>in adjacent months </a:t>
            </a:r>
            <a:r>
              <a:rPr lang="en-US" dirty="0" smtClean="0">
                <a:ea typeface="+mn-ea"/>
                <a:cs typeface="+mn-cs"/>
              </a:rPr>
              <a:t>(April, May), (May, June), …, (September, October) </a:t>
            </a:r>
            <a:r>
              <a:rPr lang="en-US" dirty="0">
                <a:ea typeface="+mn-ea"/>
                <a:cs typeface="+mn-cs"/>
              </a:rPr>
              <a:t>have a correlation coefficient of 0.6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Set up the following correlation matrix.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91140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1141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CB26F607-FB33-4AB7-85D0-82BDA1F6D18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91139" name="TextBox 5"/>
          <p:cNvSpPr txBox="1">
            <a:spLocks noChangeArrowheads="1"/>
          </p:cNvSpPr>
          <p:nvPr/>
        </p:nvSpPr>
        <p:spPr bwMode="auto">
          <a:xfrm>
            <a:off x="7627938" y="5648325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11.33</a:t>
            </a:r>
          </a:p>
        </p:txBody>
      </p:sp>
      <p:pic>
        <p:nvPicPr>
          <p:cNvPr id="911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038600"/>
            <a:ext cx="76676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32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Cash Budget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92161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11.18 (continued) Incorporating Correlations in </a:t>
            </a:r>
            <a:r>
              <a:rPr lang="en-US" i="1" u="sng" smtClean="0"/>
              <a:t>Risk Solver Platform</a:t>
            </a:r>
          </a:p>
        </p:txBody>
      </p:sp>
      <p:sp>
        <p:nvSpPr>
          <p:cNvPr id="92164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2165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8964A4A8-9DA6-4A5E-ABBC-FCDC96C47FA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92163" name="TextBox 5"/>
          <p:cNvSpPr txBox="1">
            <a:spLocks noChangeArrowheads="1"/>
          </p:cNvSpPr>
          <p:nvPr/>
        </p:nvSpPr>
        <p:spPr bwMode="auto">
          <a:xfrm>
            <a:off x="7685088" y="6019800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11.34</a:t>
            </a:r>
          </a:p>
        </p:txBody>
      </p:sp>
      <p:pic>
        <p:nvPicPr>
          <p:cNvPr id="921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32025"/>
            <a:ext cx="5591175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TextBox 2"/>
          <p:cNvSpPr txBox="1">
            <a:spLocks noChangeArrowheads="1"/>
          </p:cNvSpPr>
          <p:nvPr/>
        </p:nvSpPr>
        <p:spPr bwMode="auto">
          <a:xfrm>
            <a:off x="609600" y="2232025"/>
            <a:ext cx="2209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Select E5:K5</a:t>
            </a:r>
          </a:p>
          <a:p>
            <a:r>
              <a:rPr lang="en-US" sz="2400"/>
              <a:t>   (Sales cells) </a:t>
            </a:r>
            <a:r>
              <a:rPr lang="en-US" sz="2400" i="1"/>
              <a:t>Risk Solver</a:t>
            </a:r>
          </a:p>
          <a:p>
            <a:r>
              <a:rPr lang="en-US" sz="2400" i="1"/>
              <a:t>Correlations</a:t>
            </a:r>
          </a:p>
          <a:p>
            <a:r>
              <a:rPr lang="en-US" sz="2400" i="1"/>
              <a:t>Matrices</a:t>
            </a:r>
          </a:p>
          <a:p>
            <a:r>
              <a:rPr lang="en-US" sz="2400" i="1"/>
              <a:t>New</a:t>
            </a:r>
          </a:p>
          <a:p>
            <a:r>
              <a:rPr lang="en-US" sz="2400" i="1"/>
              <a:t>  </a:t>
            </a:r>
            <a:r>
              <a:rPr lang="en-US" sz="2400"/>
              <a:t>Highlight the</a:t>
            </a:r>
          </a:p>
          <a:p>
            <a:r>
              <a:rPr lang="en-US" sz="2400"/>
              <a:t>  correlation  </a:t>
            </a:r>
          </a:p>
          <a:p>
            <a:r>
              <a:rPr lang="en-US" sz="2400"/>
              <a:t>  matrix cells</a:t>
            </a:r>
          </a:p>
          <a:p>
            <a:r>
              <a:rPr lang="en-US" sz="2400"/>
              <a:t>  C33:I39</a:t>
            </a:r>
          </a:p>
          <a:p>
            <a:r>
              <a:rPr lang="en-US" sz="2400"/>
              <a:t>  </a:t>
            </a:r>
          </a:p>
          <a:p>
            <a:endParaRPr lang="en-US" sz="2400" i="1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94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Cash Budget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93185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11.18 (continued) Incorporating Correlations in </a:t>
            </a:r>
            <a:r>
              <a:rPr lang="en-US" i="1" u="sng" smtClean="0"/>
              <a:t>Risk Solver Platform</a:t>
            </a:r>
          </a:p>
        </p:txBody>
      </p:sp>
      <p:sp>
        <p:nvSpPr>
          <p:cNvPr id="93188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3189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3DC6581C-5EDC-4E37-8A98-FF3973970C6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93187" name="TextBox 5"/>
          <p:cNvSpPr txBox="1">
            <a:spLocks noChangeArrowheads="1"/>
          </p:cNvSpPr>
          <p:nvPr/>
        </p:nvSpPr>
        <p:spPr bwMode="auto">
          <a:xfrm>
            <a:off x="7583488" y="6143625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11.35</a:t>
            </a:r>
          </a:p>
        </p:txBody>
      </p:sp>
      <p:pic>
        <p:nvPicPr>
          <p:cNvPr id="931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0575" y="2105025"/>
            <a:ext cx="5153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386263" y="2105025"/>
            <a:ext cx="414337" cy="409575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192" name="TextBox 8"/>
          <p:cNvSpPr txBox="1">
            <a:spLocks noChangeArrowheads="1"/>
          </p:cNvSpPr>
          <p:nvPr/>
        </p:nvSpPr>
        <p:spPr bwMode="auto">
          <a:xfrm>
            <a:off x="838200" y="2138363"/>
            <a:ext cx="22098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Click Validate or PSD</a:t>
            </a:r>
            <a:r>
              <a:rPr lang="en-US" sz="2400" i="1"/>
              <a:t> </a:t>
            </a:r>
            <a:r>
              <a:rPr lang="en-US" sz="2400"/>
              <a:t>(positive semidefinite)  </a:t>
            </a:r>
          </a:p>
          <a:p>
            <a:pPr>
              <a:spcBef>
                <a:spcPts val="1200"/>
              </a:spcBef>
            </a:pPr>
            <a:r>
              <a:rPr lang="en-US" sz="2400" i="1"/>
              <a:t>Risk Solver</a:t>
            </a:r>
          </a:p>
          <a:p>
            <a:r>
              <a:rPr lang="en-US" sz="2400"/>
              <a:t>adjusts the</a:t>
            </a:r>
          </a:p>
          <a:p>
            <a:r>
              <a:rPr lang="en-US" sz="2400"/>
              <a:t>correlations </a:t>
            </a:r>
          </a:p>
          <a:p>
            <a:r>
              <a:rPr lang="en-US" sz="2400"/>
              <a:t>to ensure mathematical consistency.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708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Cash Budget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94209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11.18 (continued) Incorporating Correlations in </a:t>
            </a:r>
            <a:r>
              <a:rPr lang="en-US" i="1" u="sng" smtClean="0"/>
              <a:t>Risk Solver Platform</a:t>
            </a:r>
          </a:p>
        </p:txBody>
      </p:sp>
      <p:sp>
        <p:nvSpPr>
          <p:cNvPr id="94212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4213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60323A43-0EF8-4EAE-ACCC-8C91D24E42B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94211" name="TextBox 5"/>
          <p:cNvSpPr txBox="1">
            <a:spLocks noChangeArrowheads="1"/>
          </p:cNvSpPr>
          <p:nvPr/>
        </p:nvSpPr>
        <p:spPr bwMode="auto">
          <a:xfrm>
            <a:off x="7899400" y="5921375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11.36</a:t>
            </a:r>
          </a:p>
        </p:txBody>
      </p:sp>
      <p:pic>
        <p:nvPicPr>
          <p:cNvPr id="942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1113" y="2003425"/>
            <a:ext cx="4999037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5" name="TextBox 7"/>
          <p:cNvSpPr txBox="1">
            <a:spLocks noChangeArrowheads="1"/>
          </p:cNvSpPr>
          <p:nvPr/>
        </p:nvSpPr>
        <p:spPr bwMode="auto">
          <a:xfrm>
            <a:off x="609600" y="2138363"/>
            <a:ext cx="32004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Updated Correlation Matrix</a:t>
            </a:r>
          </a:p>
          <a:p>
            <a:pPr>
              <a:spcBef>
                <a:spcPts val="1200"/>
              </a:spcBef>
            </a:pPr>
            <a:r>
              <a:rPr lang="en-US" sz="2200"/>
              <a:t>Formulas in cells E5:K5 are updated:</a:t>
            </a:r>
          </a:p>
        </p:txBody>
      </p:sp>
      <p:sp>
        <p:nvSpPr>
          <p:cNvPr id="94216" name="TextBox 2"/>
          <p:cNvSpPr txBox="1">
            <a:spLocks noChangeArrowheads="1"/>
          </p:cNvSpPr>
          <p:nvPr/>
        </p:nvSpPr>
        <p:spPr bwMode="auto">
          <a:xfrm>
            <a:off x="609600" y="3733800"/>
            <a:ext cx="33528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/>
              <a:t>Fo</a:t>
            </a:r>
            <a:r>
              <a:rPr lang="en-US" sz="2200"/>
              <a:t>rmu</a:t>
            </a:r>
            <a:r>
              <a:rPr lang="en-US" sz="2000"/>
              <a:t>la </a:t>
            </a:r>
            <a:r>
              <a:rPr lang="en-US"/>
              <a:t>Cell E5:</a:t>
            </a:r>
          </a:p>
          <a:p>
            <a:pPr>
              <a:spcBef>
                <a:spcPts val="600"/>
              </a:spcBef>
            </a:pPr>
            <a:r>
              <a:rPr lang="en-US"/>
              <a:t>=PsiNormal(600000,60000,</a:t>
            </a:r>
          </a:p>
          <a:p>
            <a:r>
              <a:rPr lang="en-US"/>
              <a:t>PsiCorrMatrix($C$33:$I$39,1))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Cash Budget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95233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11.18 (continued) Incorporating Correlations in </a:t>
            </a:r>
            <a:r>
              <a:rPr lang="en-US" i="1" u="sng" smtClean="0"/>
              <a:t>Risk Solver Platform</a:t>
            </a:r>
          </a:p>
        </p:txBody>
      </p:sp>
      <p:sp>
        <p:nvSpPr>
          <p:cNvPr id="95235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5236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BCB53E11-4DD7-44D9-8241-AEF6B83F304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95237" name="TextBox 7"/>
          <p:cNvSpPr txBox="1">
            <a:spLocks noChangeArrowheads="1"/>
          </p:cNvSpPr>
          <p:nvPr/>
        </p:nvSpPr>
        <p:spPr bwMode="auto">
          <a:xfrm>
            <a:off x="762000" y="2138363"/>
            <a:ext cx="2133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Validated correlation matrix in regular </a:t>
            </a:r>
          </a:p>
          <a:p>
            <a:r>
              <a:rPr lang="en-US" sz="2400"/>
              <a:t>(not Premium) </a:t>
            </a:r>
          </a:p>
          <a:p>
            <a:r>
              <a:rPr lang="en-US" sz="2400" i="1"/>
              <a:t>Risk Solver</a:t>
            </a:r>
            <a:endParaRPr lang="en-US" sz="2400"/>
          </a:p>
        </p:txBody>
      </p:sp>
      <p:pic>
        <p:nvPicPr>
          <p:cNvPr id="952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030413"/>
            <a:ext cx="559593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3657600" y="2133600"/>
            <a:ext cx="414338" cy="509588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Cash Budget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96257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11.18 (continued) Incorporating Correlations in </a:t>
            </a:r>
            <a:r>
              <a:rPr lang="en-US" i="1" u="sng" smtClean="0"/>
              <a:t>Risk Solver Platform</a:t>
            </a:r>
          </a:p>
        </p:txBody>
      </p:sp>
      <p:sp>
        <p:nvSpPr>
          <p:cNvPr id="96259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6260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89E9DC8C-6E56-4E31-A2DE-1AC490E3953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79625"/>
            <a:ext cx="7654925" cy="4114800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3" name="Rounded Rectangle 2"/>
          <p:cNvSpPr/>
          <p:nvPr/>
        </p:nvSpPr>
        <p:spPr>
          <a:xfrm>
            <a:off x="1447800" y="5334000"/>
            <a:ext cx="5867400" cy="8604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86200" y="2438400"/>
            <a:ext cx="4648200" cy="3048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825" y="2079625"/>
            <a:ext cx="7648575" cy="4267200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Cash Budget Model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9728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11.17 (continued)  Simulating the </a:t>
            </a:r>
            <a:r>
              <a:rPr lang="en-US" i="1" u="sng" smtClean="0"/>
              <a:t>Cash Budget Model</a:t>
            </a:r>
          </a:p>
          <a:p>
            <a:endParaRPr lang="en-US" smtClean="0"/>
          </a:p>
        </p:txBody>
      </p:sp>
      <p:sp>
        <p:nvSpPr>
          <p:cNvPr id="97284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7285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C27FC1DE-A029-413A-8174-8CFCF035709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09800" y="3259138"/>
            <a:ext cx="598488" cy="315912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6800" y="2079625"/>
            <a:ext cx="598488" cy="315913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18338" y="3006725"/>
            <a:ext cx="471487" cy="158750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289" name="TextBox 2"/>
          <p:cNvSpPr txBox="1">
            <a:spLocks noChangeArrowheads="1"/>
          </p:cNvSpPr>
          <p:nvPr/>
        </p:nvSpPr>
        <p:spPr bwMode="auto">
          <a:xfrm>
            <a:off x="3722688" y="1728788"/>
            <a:ext cx="2532062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April Available Balance</a:t>
            </a:r>
          </a:p>
        </p:txBody>
      </p:sp>
      <p:sp>
        <p:nvSpPr>
          <p:cNvPr id="14" name="Oval 13"/>
          <p:cNvSpPr/>
          <p:nvPr/>
        </p:nvSpPr>
        <p:spPr>
          <a:xfrm>
            <a:off x="7018338" y="3657600"/>
            <a:ext cx="754062" cy="157163"/>
          </a:xfrm>
          <a:prstGeom prst="ellipse">
            <a:avLst/>
          </a:prstGeom>
          <a:noFill/>
          <a:ln w="19431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Monte Carlo Simulation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8305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 3" pitchFamily="-72" charset="2"/>
              <a:buNone/>
            </a:pPr>
            <a:r>
              <a:rPr lang="en-US" u="sng" dirty="0" smtClean="0"/>
              <a:t>Analytics in Practice: </a:t>
            </a:r>
          </a:p>
          <a:p>
            <a:pPr>
              <a:buFont typeface="Wingdings 3" pitchFamily="-72" charset="2"/>
              <a:buNone/>
            </a:pPr>
            <a:r>
              <a:rPr lang="en-US" u="sng" dirty="0" smtClean="0"/>
              <a:t>Implementing Large-Scale</a:t>
            </a:r>
          </a:p>
          <a:p>
            <a:pPr>
              <a:spcBef>
                <a:spcPct val="0"/>
              </a:spcBef>
              <a:buFont typeface="Wingdings 3" pitchFamily="-72" charset="2"/>
              <a:buNone/>
            </a:pPr>
            <a:r>
              <a:rPr lang="en-US" u="sng" dirty="0" smtClean="0"/>
              <a:t>Monte Carlo Spreadsheet Models</a:t>
            </a:r>
          </a:p>
          <a:p>
            <a:r>
              <a:rPr lang="en-US" dirty="0" smtClean="0"/>
              <a:t>Hypo Real Estate Bank International is based in Stuttgart, Germany.</a:t>
            </a:r>
          </a:p>
          <a:p>
            <a:r>
              <a:rPr lang="en-US" dirty="0" smtClean="0"/>
              <a:t>Hypo uses sophisticated Monte Carlo simulation models for real estate credit risk analysis.</a:t>
            </a:r>
          </a:p>
          <a:p>
            <a:r>
              <a:rPr lang="en-US" dirty="0" smtClean="0"/>
              <a:t>SFS (Specialized Finance System) software has improved insight into structuring new loans, making them less risky and more profitable.</a:t>
            </a:r>
          </a:p>
        </p:txBody>
      </p:sp>
      <p:sp>
        <p:nvSpPr>
          <p:cNvPr id="98307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8308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C72A66A0-EAB9-4F95-B2DB-EDCDD5955D2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983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28600"/>
            <a:ext cx="215582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68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</a:t>
            </a:r>
            <a:r>
              <a:rPr lang="en-US" sz="3200" dirty="0" smtClean="0">
                <a:ea typeface="+mj-ea"/>
                <a:cs typeface="+mj-cs"/>
              </a:rPr>
              <a:t>- </a:t>
            </a:r>
            <a:r>
              <a:rPr lang="en-US" sz="3200" dirty="0" smtClean="0">
                <a:ea typeface="+mj-ea"/>
                <a:cs typeface="+mj-cs"/>
              </a:rPr>
              <a:t>Key Terms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9331" name="Content Placeholder 1"/>
          <p:cNvSpPr>
            <a:spLocks noGrp="1"/>
          </p:cNvSpPr>
          <p:nvPr>
            <p:ph idx="1"/>
          </p:nvPr>
        </p:nvSpPr>
        <p:spPr>
          <a:xfrm>
            <a:off x="468313" y="1358900"/>
            <a:ext cx="7761287" cy="4889500"/>
          </a:xfrm>
        </p:spPr>
        <p:txBody>
          <a:bodyPr>
            <a:normAutofit/>
          </a:bodyPr>
          <a:lstStyle/>
          <a:p>
            <a:r>
              <a:rPr lang="en-US" smtClean="0"/>
              <a:t>Box-whisker chart</a:t>
            </a:r>
          </a:p>
          <a:p>
            <a:r>
              <a:rPr lang="en-US" smtClean="0"/>
              <a:t>Flaw of averages</a:t>
            </a:r>
          </a:p>
          <a:p>
            <a:r>
              <a:rPr lang="en-US" smtClean="0"/>
              <a:t>Marker line</a:t>
            </a:r>
          </a:p>
          <a:p>
            <a:r>
              <a:rPr lang="en-US" smtClean="0"/>
              <a:t>Monte Carlo simulation</a:t>
            </a:r>
          </a:p>
          <a:p>
            <a:r>
              <a:rPr lang="en-US" smtClean="0"/>
              <a:t>Overlay chart</a:t>
            </a:r>
          </a:p>
          <a:p>
            <a:r>
              <a:rPr lang="en-US" smtClean="0"/>
              <a:t>Risk</a:t>
            </a:r>
          </a:p>
          <a:p>
            <a:r>
              <a:rPr lang="en-US" smtClean="0"/>
              <a:t>Risk analysis</a:t>
            </a:r>
          </a:p>
          <a:p>
            <a:r>
              <a:rPr lang="en-US" smtClean="0"/>
              <a:t>Sensitivity chart</a:t>
            </a:r>
          </a:p>
          <a:p>
            <a:r>
              <a:rPr lang="en-US" smtClean="0"/>
              <a:t>Trend chart</a:t>
            </a:r>
          </a:p>
          <a:p>
            <a:r>
              <a:rPr lang="en-US" smtClean="0"/>
              <a:t>Uncertain function</a:t>
            </a:r>
          </a:p>
        </p:txBody>
      </p:sp>
      <p:sp>
        <p:nvSpPr>
          <p:cNvPr id="9932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93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369C09D2-98C1-4BE6-B492-D0D5F942EC4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84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11.2 (continued) Using Data Tables for Monte Carlo Spreadsheet Simulation</a:t>
            </a:r>
            <a:endParaRPr lang="en-US" i="1" u="sng" smtClean="0"/>
          </a:p>
          <a:p>
            <a:endParaRPr lang="en-US" smtClean="0"/>
          </a:p>
        </p:txBody>
      </p:sp>
      <p:sp>
        <p:nvSpPr>
          <p:cNvPr id="35843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5844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61E4B2A2-83DF-4478-B7AA-1EF801BEB62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7391400" y="5924550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11.2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Spreadsheet Models with Random Variables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90750"/>
            <a:ext cx="7991475" cy="3733800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35847" name="TextBox 2"/>
          <p:cNvSpPr txBox="1">
            <a:spLocks noChangeArrowheads="1"/>
          </p:cNvSpPr>
          <p:nvPr/>
        </p:nvSpPr>
        <p:spPr bwMode="auto">
          <a:xfrm>
            <a:off x="5486400" y="3735388"/>
            <a:ext cx="18827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Data Table Cells</a:t>
            </a:r>
          </a:p>
          <a:p>
            <a:pPr algn="ctr"/>
            <a:r>
              <a:rPr lang="en-US"/>
              <a:t>D3:G23</a:t>
            </a:r>
          </a:p>
        </p:txBody>
      </p:sp>
    </p:spTree>
    <p:extLst>
      <p:ext uri="{BB962C8B-B14F-4D97-AF65-F5344CB8AC3E}">
        <p14:creationId xmlns:p14="http://schemas.microsoft.com/office/powerpoint/2010/main" val="42079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" y="2108200"/>
            <a:ext cx="8153400" cy="3805238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36866" name="Content Placeholder 1"/>
          <p:cNvSpPr>
            <a:spLocks noGrp="1"/>
          </p:cNvSpPr>
          <p:nvPr>
            <p:ph idx="1"/>
          </p:nvPr>
        </p:nvSpPr>
        <p:spPr>
          <a:xfrm>
            <a:off x="587375" y="1055688"/>
            <a:ext cx="8229600" cy="4525962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11.2 (continued) Using Data Tables for Monte Carlo Spreadsheet Simulation</a:t>
            </a:r>
            <a:endParaRPr lang="en-US" i="1" u="sng" smtClean="0"/>
          </a:p>
          <a:p>
            <a:endParaRPr lang="en-US" smtClean="0"/>
          </a:p>
        </p:txBody>
      </p:sp>
      <p:sp>
        <p:nvSpPr>
          <p:cNvPr id="36868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6869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5548C1DD-4552-494A-B86A-3277CFF1A96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7391400" y="5924550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11.2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Spreadsheet Models with Random Variables</a:t>
            </a:r>
            <a:endParaRPr lang="en-US" sz="2800" dirty="0"/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5334000" y="3749675"/>
            <a:ext cx="2362200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Formulas that appear after running the Data Table</a:t>
            </a:r>
          </a:p>
        </p:txBody>
      </p:sp>
    </p:spTree>
    <p:extLst>
      <p:ext uri="{BB962C8B-B14F-4D97-AF65-F5344CB8AC3E}">
        <p14:creationId xmlns:p14="http://schemas.microsoft.com/office/powerpoint/2010/main" val="296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1"/>
          <p:cNvSpPr>
            <a:spLocks noGrp="1"/>
          </p:cNvSpPr>
          <p:nvPr>
            <p:ph idx="1"/>
          </p:nvPr>
        </p:nvSpPr>
        <p:spPr>
          <a:xfrm>
            <a:off x="457200" y="1033463"/>
            <a:ext cx="8229600" cy="4525962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11.2 (continued) Using Data Tables for Monte Carlo Spreadsheet Simulation</a:t>
            </a:r>
            <a:endParaRPr lang="en-US" i="1" u="sng" smtClean="0"/>
          </a:p>
          <a:p>
            <a:endParaRPr lang="en-US" smtClean="0"/>
          </a:p>
        </p:txBody>
      </p:sp>
      <p:sp>
        <p:nvSpPr>
          <p:cNvPr id="37891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7892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11-</a:t>
            </a:r>
            <a:fld id="{9C7D655D-E0A3-4861-B5D9-AADF879DD2C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5592763" y="6099175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11.2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Spreadsheet Models with Random Variables</a:t>
            </a:r>
            <a:endParaRPr lang="en-US" sz="2800" dirty="0"/>
          </a:p>
        </p:txBody>
      </p:sp>
      <p:sp>
        <p:nvSpPr>
          <p:cNvPr id="37894" name="TextBox 2"/>
          <p:cNvSpPr txBox="1">
            <a:spLocks noChangeArrowheads="1"/>
          </p:cNvSpPr>
          <p:nvPr/>
        </p:nvSpPr>
        <p:spPr bwMode="auto">
          <a:xfrm>
            <a:off x="7162800" y="2209800"/>
            <a:ext cx="1447800" cy="1200150"/>
          </a:xfrm>
          <a:prstGeom prst="rect">
            <a:avLst/>
          </a:prstGeom>
          <a:solidFill>
            <a:srgbClr val="F1FB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Outsourcing chosen in 55% of the  20 trials.</a:t>
            </a:r>
          </a:p>
        </p:txBody>
      </p:sp>
      <p:sp>
        <p:nvSpPr>
          <p:cNvPr id="37895" name="TextBox 9"/>
          <p:cNvSpPr txBox="1">
            <a:spLocks noChangeArrowheads="1"/>
          </p:cNvSpPr>
          <p:nvPr/>
        </p:nvSpPr>
        <p:spPr bwMode="auto">
          <a:xfrm>
            <a:off x="7227888" y="3810000"/>
            <a:ext cx="1447800" cy="1200150"/>
          </a:xfrm>
          <a:prstGeom prst="rect">
            <a:avLst/>
          </a:prstGeom>
          <a:solidFill>
            <a:srgbClr val="F1FB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Press F9 to simulate another 20 trials.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0" y="1962150"/>
            <a:ext cx="5867400" cy="4114800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9292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</TotalTime>
  <Words>3607</Words>
  <Application>Microsoft Office PowerPoint</Application>
  <PresentationFormat>On-screen Show (4:3)</PresentationFormat>
  <Paragraphs>617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Adjacency</vt:lpstr>
      <vt:lpstr>Simulation and Risk Analysis</vt:lpstr>
      <vt:lpstr>Chapter Topics</vt:lpstr>
      <vt:lpstr>Simulation and Risk Analysis</vt:lpstr>
      <vt:lpstr>Spreadsheet Models with Random Variables</vt:lpstr>
      <vt:lpstr>Spreadsheet Models with Random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Monte Carlo Simulation Using Risk Solver </vt:lpstr>
      <vt:lpstr>Monte Carlo Simulation Using Risk Solver </vt:lpstr>
      <vt:lpstr>Monte Carlo Simulation Using Risk Solver </vt:lpstr>
      <vt:lpstr>Monte Carlo Simulation Using Risk Solver </vt:lpstr>
      <vt:lpstr>Monte Carlo Simulation Using Risk Solver </vt:lpstr>
      <vt:lpstr>Monte Carlo Simulation Using Risk Solver </vt:lpstr>
      <vt:lpstr>Monte Carlo Simulation Using Risk Solver </vt:lpstr>
      <vt:lpstr>Monte Carlo Simulation Using Risk Solver </vt:lpstr>
      <vt:lpstr>Monte Carlo Simulation Using Risk Solver </vt:lpstr>
      <vt:lpstr>Monte Carlo Simulation Using Risk Solver</vt:lpstr>
      <vt:lpstr>Monte Carlo Simulation Using Risk Solver</vt:lpstr>
      <vt:lpstr>Monte Carlo Simulation Using Risk Solver</vt:lpstr>
      <vt:lpstr>New-Product Development Model</vt:lpstr>
      <vt:lpstr>New-Product Development Model</vt:lpstr>
      <vt:lpstr>New-Product Development Model</vt:lpstr>
      <vt:lpstr>New-Product Development Model</vt:lpstr>
      <vt:lpstr>New-Product Development Model</vt:lpstr>
      <vt:lpstr>New-Product Development Model</vt:lpstr>
      <vt:lpstr>New-Product Development Model</vt:lpstr>
      <vt:lpstr>New-Product Development Model</vt:lpstr>
      <vt:lpstr>New-Product Development Model</vt:lpstr>
      <vt:lpstr>New-Product Development Model</vt:lpstr>
      <vt:lpstr>New-Product Development Model</vt:lpstr>
      <vt:lpstr>New-Product Development Model</vt:lpstr>
      <vt:lpstr>New-Product Development Model</vt:lpstr>
      <vt:lpstr>New-Product Development Model</vt:lpstr>
      <vt:lpstr>PowerPoint Presentation</vt:lpstr>
      <vt:lpstr>Newsvendor Model</vt:lpstr>
      <vt:lpstr>Newsvendor Model</vt:lpstr>
      <vt:lpstr>Newsvendor Model</vt:lpstr>
      <vt:lpstr>Newsvendor Model</vt:lpstr>
      <vt:lpstr>Newsvendor Model</vt:lpstr>
      <vt:lpstr>Newsvendor Model</vt:lpstr>
      <vt:lpstr>Newsvendor Model</vt:lpstr>
      <vt:lpstr>Newsvendor Model</vt:lpstr>
      <vt:lpstr>Newsvendor Model</vt:lpstr>
      <vt:lpstr>Newsvendor Model</vt:lpstr>
      <vt:lpstr>Overbooking Model</vt:lpstr>
      <vt:lpstr>Overbooking Model</vt:lpstr>
      <vt:lpstr>Overbooking Model</vt:lpstr>
      <vt:lpstr>Overbooking Model</vt:lpstr>
      <vt:lpstr>Overbooking Model</vt:lpstr>
      <vt:lpstr>Overbooking Model</vt:lpstr>
      <vt:lpstr>Overbooking Model</vt:lpstr>
      <vt:lpstr>Cash Budget Model</vt:lpstr>
      <vt:lpstr>Cash Budget Model</vt:lpstr>
      <vt:lpstr>Cash Budget Model</vt:lpstr>
      <vt:lpstr>Cash Budget Model</vt:lpstr>
      <vt:lpstr>Cash Budget Model</vt:lpstr>
      <vt:lpstr>Cash Budget Model</vt:lpstr>
      <vt:lpstr>Cash Budget Model</vt:lpstr>
      <vt:lpstr>Cash Budget Model</vt:lpstr>
      <vt:lpstr>Cash Budget Model</vt:lpstr>
      <vt:lpstr>Cash Budget Model</vt:lpstr>
      <vt:lpstr>Cash Budget Model</vt:lpstr>
      <vt:lpstr>Cash Budget Model</vt:lpstr>
      <vt:lpstr>Cash Budget Model</vt:lpstr>
      <vt:lpstr>Monte Carlo Simulation</vt:lpstr>
      <vt:lpstr>Chapter - Key Terms</vt:lpstr>
    </vt:vector>
  </TitlesOfParts>
  <Company>Furman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and Risk Analysis</dc:title>
  <dc:creator>CS Dept</dc:creator>
  <cp:lastModifiedBy>CS Dept</cp:lastModifiedBy>
  <cp:revision>1</cp:revision>
  <dcterms:created xsi:type="dcterms:W3CDTF">2012-10-22T18:10:32Z</dcterms:created>
  <dcterms:modified xsi:type="dcterms:W3CDTF">2012-10-22T18:13:47Z</dcterms:modified>
</cp:coreProperties>
</file>