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3945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6534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5662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7930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5030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055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4509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9333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06255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632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18179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0287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Tableau Lab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Calculations and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6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sequence of zero or more characters. For example, "Wisconsin", "ID-44400", and "Tom Sawyer" are all strings. </a:t>
            </a:r>
          </a:p>
          <a:p>
            <a:r>
              <a:rPr lang="en-US" dirty="0" smtClean="0"/>
              <a:t>Strings are recognized by single or double quotes. </a:t>
            </a:r>
          </a:p>
          <a:p>
            <a:r>
              <a:rPr lang="en-US" dirty="0" smtClean="0"/>
              <a:t>The quote character itself can be included in a string by repeating it. For example, ‘O''</a:t>
            </a:r>
            <a:r>
              <a:rPr lang="en-US" dirty="0" err="1" smtClean="0"/>
              <a:t>Hanrahan</a:t>
            </a:r>
            <a:r>
              <a:rPr lang="en-US" dirty="0" smtClean="0"/>
              <a:t>’.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9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DATE/DATETIME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date or a </a:t>
            </a:r>
            <a:r>
              <a:rPr lang="en-US" dirty="0" err="1" smtClean="0"/>
              <a:t>datetime</a:t>
            </a:r>
            <a:r>
              <a:rPr lang="en-US" dirty="0" smtClean="0"/>
              <a:t>. For example "January 23, 1972" or "January 23, 1972 12:32:00 AM".</a:t>
            </a:r>
          </a:p>
          <a:p>
            <a:r>
              <a:rPr lang="en-US" dirty="0" smtClean="0"/>
              <a:t>If you would like a date written in long-hand style to be interpreted as a </a:t>
            </a:r>
            <a:r>
              <a:rPr lang="en-US" dirty="0" err="1" smtClean="0"/>
              <a:t>a</a:t>
            </a:r>
            <a:r>
              <a:rPr lang="en-US" dirty="0" smtClean="0"/>
              <a:t> date/</a:t>
            </a:r>
            <a:r>
              <a:rPr lang="en-US" dirty="0" err="1" smtClean="0"/>
              <a:t>datetime</a:t>
            </a:r>
            <a:r>
              <a:rPr lang="en-US" dirty="0" smtClean="0"/>
              <a:t>, place the # sign on either side of it. </a:t>
            </a:r>
          </a:p>
          <a:p>
            <a:r>
              <a:rPr lang="en-US" dirty="0" smtClean="0"/>
              <a:t>For instance, “January 23, 1972” is treated as a string data type but #January 23, 1972# is treated as a date/</a:t>
            </a:r>
            <a:r>
              <a:rPr lang="en-US" dirty="0" err="1" smtClean="0"/>
              <a:t>datetime</a:t>
            </a:r>
            <a:r>
              <a:rPr lang="en-US" dirty="0" smtClean="0"/>
              <a:t> data type.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7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BOOLEAN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field that contains the values TRUE or FALSE.</a:t>
            </a:r>
          </a:p>
          <a:p>
            <a:r>
              <a:rPr lang="en-US" dirty="0" smtClean="0"/>
              <a:t>An unknown value arises when the result of a comparison is unknown. </a:t>
            </a:r>
          </a:p>
          <a:p>
            <a:r>
              <a:rPr lang="en-US" dirty="0" smtClean="0"/>
              <a:t>For example, the expression 7 &gt; Null yields unknown. </a:t>
            </a:r>
          </a:p>
          <a:p>
            <a:r>
              <a:rPr lang="en-US" dirty="0" smtClean="0"/>
              <a:t>Unknown </a:t>
            </a:r>
            <a:r>
              <a:rPr lang="en-US" dirty="0" err="1" smtClean="0"/>
              <a:t>booleans</a:t>
            </a:r>
            <a:r>
              <a:rPr lang="en-US" dirty="0" smtClean="0"/>
              <a:t> are automatically converted to Null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0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Float and Integer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Float - Stands for floating point</a:t>
            </a:r>
          </a:p>
          <a:p>
            <a:pPr lvl="1"/>
            <a:r>
              <a:rPr lang="en-US" dirty="0" smtClean="0"/>
              <a:t>The number can contain a decimal component</a:t>
            </a:r>
          </a:p>
          <a:p>
            <a:r>
              <a:rPr lang="en-US" dirty="0" smtClean="0"/>
              <a:t>Integer – whole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300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IIF( </a:t>
            </a:r>
          </a:p>
          <a:p>
            <a:pPr marL="0" indent="0">
              <a:buNone/>
            </a:pPr>
            <a:r>
              <a:rPr lang="en-US" dirty="0" smtClean="0"/>
              <a:t>         SUM([Pledge Amount]) &gt;= 100000, </a:t>
            </a:r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dirty="0" smtClean="0">
                <a:solidFill>
                  <a:srgbClr val="92D050"/>
                </a:solidFill>
              </a:rPr>
              <a:t>//if condition is true</a:t>
            </a:r>
          </a:p>
          <a:p>
            <a:pPr marL="0" indent="0">
              <a:buNone/>
            </a:pPr>
            <a:r>
              <a:rPr lang="en-US" dirty="0" smtClean="0"/>
              <a:t>         "Major Gift Donor", </a:t>
            </a:r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dirty="0" smtClean="0">
                <a:solidFill>
                  <a:srgbClr val="92D050"/>
                </a:solidFill>
              </a:rPr>
              <a:t>//otherwise</a:t>
            </a:r>
          </a:p>
          <a:p>
            <a:pPr marL="0" indent="0">
              <a:buNone/>
            </a:pPr>
            <a:r>
              <a:rPr lang="en-US" dirty="0" smtClean="0"/>
              <a:t>         "Regular Donor"</a:t>
            </a:r>
          </a:p>
          <a:p>
            <a:pPr marL="0" indent="0">
              <a:buNone/>
            </a:pPr>
            <a:r>
              <a:rPr lang="en-US" dirty="0" smtClean="0"/>
              <a:t>     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2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/>
              <a:t>Data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16001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fundraising data set uses a JOIN to combine two worksheets - Funds and Pledges - from one source Excel workbook. The column common between the two worksheets, Fund ID, was used as the linking field. 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3" t="63684" r="29194" b="12083"/>
          <a:stretch/>
        </p:blipFill>
        <p:spPr bwMode="auto">
          <a:xfrm>
            <a:off x="304800" y="2895600"/>
            <a:ext cx="8488680" cy="204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2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838200"/>
          </a:xfrm>
        </p:spPr>
        <p:txBody>
          <a:bodyPr/>
          <a:lstStyle/>
          <a:p>
            <a:r>
              <a:rPr lang="en-US" dirty="0" smtClean="0"/>
              <a:t>Calculated Fields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1117431"/>
            <a:ext cx="830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To create a calculated field, click on the dropdown arrow icon near the magnifying lens in the Dimensions window and select "Create Calculated Field..."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0" t="16667" r="16500" b="67500"/>
          <a:stretch/>
        </p:blipFill>
        <p:spPr bwMode="auto">
          <a:xfrm>
            <a:off x="2413370" y="2505163"/>
            <a:ext cx="6696217" cy="139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6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153400" cy="838200"/>
          </a:xfrm>
        </p:spPr>
        <p:txBody>
          <a:bodyPr/>
          <a:lstStyle/>
          <a:p>
            <a:r>
              <a:rPr lang="en-US" dirty="0" smtClean="0"/>
              <a:t>Calculated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12" y="609600"/>
            <a:ext cx="3699387" cy="4572000"/>
          </a:xfrm>
        </p:spPr>
        <p:txBody>
          <a:bodyPr>
            <a:noAutofit/>
          </a:bodyPr>
          <a:lstStyle/>
          <a:p>
            <a:r>
              <a:rPr lang="en-US" sz="1700" dirty="0"/>
              <a:t>In the Formula text area, you can include fields, parameters and functions.</a:t>
            </a:r>
          </a:p>
          <a:p>
            <a:r>
              <a:rPr lang="en-US" sz="1700" dirty="0"/>
              <a:t>- </a:t>
            </a:r>
            <a:r>
              <a:rPr lang="en-US" sz="1700" b="1" dirty="0"/>
              <a:t>Fields </a:t>
            </a:r>
            <a:r>
              <a:rPr lang="en-US" sz="1700" dirty="0"/>
              <a:t>are the columns available from your data sources. You can double click them to include them in your formula, or simply type the name in.</a:t>
            </a:r>
          </a:p>
          <a:p>
            <a:r>
              <a:rPr lang="en-US" sz="1700" dirty="0"/>
              <a:t>- </a:t>
            </a:r>
            <a:r>
              <a:rPr lang="en-US" sz="1700" b="1" dirty="0"/>
              <a:t>Parameters </a:t>
            </a:r>
            <a:r>
              <a:rPr lang="en-US" sz="1700" dirty="0"/>
              <a:t>are user-driven values. You can include your user's input in the formula, and allow users to change the input via a parameter control on a worksheet or dashboard.</a:t>
            </a:r>
          </a:p>
          <a:p>
            <a:r>
              <a:rPr lang="en-US" sz="1700" dirty="0"/>
              <a:t>- </a:t>
            </a:r>
            <a:r>
              <a:rPr lang="en-US" sz="1700" b="1" dirty="0"/>
              <a:t>Functions </a:t>
            </a:r>
            <a:r>
              <a:rPr lang="en-US" sz="1700" dirty="0"/>
              <a:t>provide specific functionalities and computations. Tableau has a library of functions that you </a:t>
            </a:r>
            <a:r>
              <a:rPr lang="en-US" sz="1700" dirty="0" smtClean="0"/>
              <a:t>can use</a:t>
            </a:r>
            <a:r>
              <a:rPr lang="en-US" sz="1700" dirty="0"/>
              <a:t>. If you are unfamiliar with these, you can click on a function name and its name, syntax, and an example will show up in the right hand descriptions pane.</a:t>
            </a:r>
          </a:p>
          <a:p>
            <a:endParaRPr lang="en-US" sz="17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9" t="17036" r="19055" b="11996"/>
          <a:stretch/>
        </p:blipFill>
        <p:spPr bwMode="auto">
          <a:xfrm>
            <a:off x="3733800" y="533400"/>
            <a:ext cx="5220929" cy="519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22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add interactivity and allow your users to interact with your worksheets and dashboards using parameters. Parameters are values that can change and drive other information in your views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70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create a parameter, click on the dropdown arrow icon near the magnifying lens in the Dimensions window and select "Create Parameter..."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4" t="23958" r="37219" b="61250"/>
          <a:stretch/>
        </p:blipFill>
        <p:spPr bwMode="auto">
          <a:xfrm>
            <a:off x="3962400" y="3291840"/>
            <a:ext cx="446253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24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2971800" cy="56388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This opens up a parameter dialog box. In this window, you can fill in the Name, Properties, and depending on the allowable values, a few more settings.</a:t>
            </a:r>
          </a:p>
          <a:p>
            <a:r>
              <a:rPr lang="en-US" dirty="0"/>
              <a:t>In the Formula text area, you can include fields, parameters and functions.</a:t>
            </a:r>
          </a:p>
          <a:p>
            <a:endParaRPr lang="en-US" dirty="0"/>
          </a:p>
          <a:p>
            <a:r>
              <a:rPr lang="en-US" dirty="0"/>
              <a:t>The data types can be Integer, Float, String, Boolean, Date and Date &amp; time. The display formats can be changed accordingly.</a:t>
            </a:r>
          </a:p>
          <a:p>
            <a:endParaRPr lang="en-US" dirty="0"/>
          </a:p>
          <a:p>
            <a:r>
              <a:rPr lang="en-US" dirty="0"/>
              <a:t>You can also constrain the allowable values to a list, or a range. 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5" t="16458" r="17072" b="36667"/>
          <a:stretch/>
        </p:blipFill>
        <p:spPr bwMode="auto">
          <a:xfrm>
            <a:off x="3276600" y="1737360"/>
            <a:ext cx="545592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19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317"/>
            <a:ext cx="8382000" cy="4525963"/>
          </a:xfrm>
        </p:spPr>
        <p:txBody>
          <a:bodyPr/>
          <a:lstStyle/>
          <a:p>
            <a:r>
              <a:rPr lang="en-US" dirty="0"/>
              <a:t>If you want your users to control the parameter value, you will need to show the parameter control.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do this, right click on the parameter in the Parameters section, and select "Show Parameter Control"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9" t="66874" r="35695" b="11667"/>
          <a:stretch/>
        </p:blipFill>
        <p:spPr bwMode="auto">
          <a:xfrm>
            <a:off x="3650054" y="4114800"/>
            <a:ext cx="4716706" cy="234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24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Data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915400" cy="4525963"/>
          </a:xfrm>
        </p:spPr>
        <p:txBody>
          <a:bodyPr>
            <a:noAutofit/>
          </a:bodyPr>
          <a:lstStyle/>
          <a:p>
            <a:r>
              <a:rPr lang="en-US" sz="2000" b="1" dirty="0"/>
              <a:t>D</a:t>
            </a:r>
            <a:r>
              <a:rPr lang="en-US" sz="2000" b="1" dirty="0" smtClean="0"/>
              <a:t>ata type</a:t>
            </a:r>
            <a:r>
              <a:rPr lang="en-US" sz="2000" dirty="0" smtClean="0"/>
              <a:t> or simply </a:t>
            </a:r>
            <a:r>
              <a:rPr lang="en-US" sz="2000" b="1" dirty="0" smtClean="0"/>
              <a:t>type</a:t>
            </a:r>
            <a:r>
              <a:rPr lang="en-US" sz="2000" dirty="0" smtClean="0"/>
              <a:t> is a classification identifying one of various types of data</a:t>
            </a:r>
            <a:endParaRPr lang="en-US" sz="2000" dirty="0" smtClean="0">
              <a:effectLst/>
            </a:endParaRPr>
          </a:p>
          <a:p>
            <a:r>
              <a:rPr lang="en-US" sz="2000" dirty="0" smtClean="0">
                <a:effectLst/>
              </a:rPr>
              <a:t>Tableau supports string, date/</a:t>
            </a:r>
            <a:r>
              <a:rPr lang="en-US" sz="2000" dirty="0" err="1" smtClean="0">
                <a:effectLst/>
              </a:rPr>
              <a:t>datetime</a:t>
            </a:r>
            <a:r>
              <a:rPr lang="en-US" sz="2000" dirty="0" smtClean="0">
                <a:effectLst/>
              </a:rPr>
              <a:t>, number, and </a:t>
            </a:r>
            <a:r>
              <a:rPr lang="en-US" sz="2000" dirty="0" err="1" smtClean="0">
                <a:effectLst/>
              </a:rPr>
              <a:t>boolean</a:t>
            </a:r>
            <a:r>
              <a:rPr lang="en-US" sz="2000" dirty="0" smtClean="0">
                <a:effectLst/>
              </a:rPr>
              <a:t> data types. </a:t>
            </a:r>
          </a:p>
          <a:p>
            <a:r>
              <a:rPr lang="en-US" sz="2000" dirty="0" smtClean="0">
                <a:effectLst/>
              </a:rPr>
              <a:t>These data types are automatically handled in the proper fashion.</a:t>
            </a:r>
          </a:p>
          <a:p>
            <a:r>
              <a:rPr lang="en-US" sz="2000" dirty="0" smtClean="0">
                <a:effectLst/>
              </a:rPr>
              <a:t>However, if you create calculated fields of your own, you need to be aware of how to use and combine the different data types in formulas.</a:t>
            </a:r>
          </a:p>
          <a:p>
            <a:r>
              <a:rPr lang="en-US" sz="2000" dirty="0" smtClean="0">
                <a:effectLst/>
              </a:rPr>
              <a:t>For example, you cannot add a string to a number. </a:t>
            </a:r>
          </a:p>
          <a:p>
            <a:r>
              <a:rPr lang="en-US" sz="2000" dirty="0" smtClean="0">
                <a:effectLst/>
              </a:rPr>
              <a:t>Also, many functions that are available to you when you define a calculation only work when they are applied to specific data types. </a:t>
            </a:r>
          </a:p>
          <a:p>
            <a:pPr lvl="1"/>
            <a:r>
              <a:rPr lang="en-US" sz="2000" dirty="0" smtClean="0">
                <a:effectLst/>
              </a:rPr>
              <a:t>For example, the DATEPART() function can accept only a date/</a:t>
            </a:r>
            <a:r>
              <a:rPr lang="en-US" sz="2000" dirty="0" err="1" smtClean="0">
                <a:effectLst/>
              </a:rPr>
              <a:t>datetime</a:t>
            </a:r>
            <a:r>
              <a:rPr lang="en-US" sz="2000" dirty="0" smtClean="0">
                <a:effectLst/>
              </a:rPr>
              <a:t> data type as an argument. </a:t>
            </a:r>
          </a:p>
          <a:p>
            <a:pPr lvl="1"/>
            <a:r>
              <a:rPr lang="en-US" sz="2000" dirty="0" smtClean="0">
                <a:effectLst/>
              </a:rPr>
              <a:t>So, you can write DATEPART('</a:t>
            </a:r>
            <a:r>
              <a:rPr lang="en-US" sz="2000" dirty="0" err="1" smtClean="0">
                <a:effectLst/>
              </a:rPr>
              <a:t>year',#April</a:t>
            </a:r>
            <a:r>
              <a:rPr lang="en-US" sz="2000" dirty="0" smtClean="0">
                <a:effectLst/>
              </a:rPr>
              <a:t> 15,2004#) and expect a valid result: 2004.</a:t>
            </a:r>
          </a:p>
          <a:p>
            <a:pPr lvl="1"/>
            <a:r>
              <a:rPr lang="en-US" sz="2000" dirty="0" smtClean="0">
                <a:effectLst/>
              </a:rPr>
              <a:t> You cannot write DATEPART('</a:t>
            </a:r>
            <a:r>
              <a:rPr lang="en-US" sz="2000" dirty="0" err="1" smtClean="0">
                <a:effectLst/>
              </a:rPr>
              <a:t>year',"Tom</a:t>
            </a:r>
            <a:r>
              <a:rPr lang="en-US" sz="2000" dirty="0" smtClean="0">
                <a:effectLst/>
              </a:rPr>
              <a:t> Sawyer") and expect a valid result. In fact, this example returns an error because "Tom Sawyer" is a string, not a date/</a:t>
            </a:r>
            <a:r>
              <a:rPr lang="en-US" sz="2000" dirty="0" err="1" smtClean="0">
                <a:effectLst/>
              </a:rPr>
              <a:t>datetime</a:t>
            </a:r>
            <a:r>
              <a:rPr lang="en-US" sz="2000" dirty="0" smtClean="0">
                <a:effectLst/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effectLst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61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821</Words>
  <Application>Microsoft Office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Tableau Lab 2</vt:lpstr>
      <vt:lpstr>Data Set</vt:lpstr>
      <vt:lpstr>Calculated Fields</vt:lpstr>
      <vt:lpstr>Calculated Fields</vt:lpstr>
      <vt:lpstr>Parameters</vt:lpstr>
      <vt:lpstr>Parameters</vt:lpstr>
      <vt:lpstr>Parameters</vt:lpstr>
      <vt:lpstr>Parameters</vt:lpstr>
      <vt:lpstr>Data Type</vt:lpstr>
      <vt:lpstr>STRING</vt:lpstr>
      <vt:lpstr>DATE/DATETIME</vt:lpstr>
      <vt:lpstr>BOOLEAN </vt:lpstr>
      <vt:lpstr>Float and Integer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peggy</dc:creator>
  <cp:lastModifiedBy>peggy</cp:lastModifiedBy>
  <cp:revision>10</cp:revision>
  <dcterms:created xsi:type="dcterms:W3CDTF">2013-09-28T17:11:27Z</dcterms:created>
  <dcterms:modified xsi:type="dcterms:W3CDTF">2013-09-28T21:08:04Z</dcterms:modified>
</cp:coreProperties>
</file>