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6" r:id="rId5"/>
    <p:sldId id="267" r:id="rId6"/>
    <p:sldId id="260" r:id="rId7"/>
    <p:sldId id="268" r:id="rId8"/>
    <p:sldId id="261" r:id="rId9"/>
    <p:sldId id="262"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2"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B" initials="LB" lastIdx="6" clrIdx="0"/>
  <p:cmAuthor id="1" name="Radford University" initials="RU" lastIdx="0" clrIdx="1"/>
  <p:cmAuthor id="2" name="Judy Ann Levine" initials="jal" lastIdx="3" clrIdx="2"/>
  <p:cmAuthor id="3" name="Bisi, Meghan" initials="BM"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12" autoAdjust="0"/>
  </p:normalViewPr>
  <p:slideViewPr>
    <p:cSldViewPr>
      <p:cViewPr varScale="1">
        <p:scale>
          <a:sx n="62" d="100"/>
          <a:sy n="62" d="100"/>
        </p:scale>
        <p:origin x="-159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5C4BB-136A-4E8A-8C0D-4EA7A5034EB9}" type="datetimeFigureOut">
              <a:rPr lang="en-US" smtClean="0"/>
              <a:pPr/>
              <a:t>10/4/2012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F846F-A3E5-4C0D-9E2E-DC382416709D}" type="slidenum">
              <a:rPr lang="en-US" smtClean="0"/>
              <a:pPr/>
              <a:t>‹#›</a:t>
            </a:fld>
            <a:endParaRPr lang="en-US" dirty="0"/>
          </a:p>
        </p:txBody>
      </p:sp>
    </p:spTree>
    <p:extLst>
      <p:ext uri="{BB962C8B-B14F-4D97-AF65-F5344CB8AC3E}">
        <p14:creationId xmlns:p14="http://schemas.microsoft.com/office/powerpoint/2010/main" val="163302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chapter 2, Creating an Excel application you will explore the software development life cycle (SDLC) to create an application in Excel. Also, you will create forms, use financial functions, create function procedures, create a list, and prepare an application for distribution.</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a:t>
            </a:fld>
            <a:endParaRPr lang="en-US" dirty="0"/>
          </a:p>
        </p:txBody>
      </p:sp>
    </p:spTree>
    <p:extLst>
      <p:ext uri="{BB962C8B-B14F-4D97-AF65-F5344CB8AC3E}">
        <p14:creationId xmlns:p14="http://schemas.microsoft.com/office/powerpoint/2010/main" val="1614456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change an </a:t>
            </a:r>
            <a:r>
              <a:rPr lang="en-US" sz="1200" b="1" i="0" u="none" strike="noStrike" kern="1200" baseline="0" dirty="0" smtClean="0">
                <a:solidFill>
                  <a:schemeClr val="tx1"/>
                </a:solidFill>
                <a:latin typeface="+mn-lt"/>
                <a:ea typeface="+mn-ea"/>
                <a:cs typeface="+mn-cs"/>
              </a:rPr>
              <a:t>object’s characteristics</a:t>
            </a:r>
            <a:r>
              <a:rPr lang="en-US" sz="1200" b="0" i="0" u="none" strike="noStrike" kern="1200" baseline="0" dirty="0" smtClean="0">
                <a:solidFill>
                  <a:schemeClr val="tx1"/>
                </a:solidFill>
                <a:latin typeface="+mn-lt"/>
                <a:ea typeface="+mn-ea"/>
                <a:cs typeface="+mn-cs"/>
              </a:rPr>
              <a:t>, you can use an assignment statement to set the value of a property. The object reference and property name are separated by a period, and an equal sign assigns a value to the property. An example of a </a:t>
            </a:r>
            <a:r>
              <a:rPr lang="en-US" sz="1200" b="1" i="0" u="none" strike="noStrike" kern="1200" baseline="0" dirty="0" smtClean="0">
                <a:solidFill>
                  <a:schemeClr val="tx1"/>
                </a:solidFill>
                <a:latin typeface="+mn-lt"/>
                <a:ea typeface="+mn-ea"/>
                <a:cs typeface="+mn-cs"/>
              </a:rPr>
              <a:t>method</a:t>
            </a:r>
            <a:r>
              <a:rPr lang="en-US" sz="1200" b="0" i="0" u="none" strike="noStrike" kern="1200" baseline="0" dirty="0" smtClean="0">
                <a:solidFill>
                  <a:schemeClr val="tx1"/>
                </a:solidFill>
                <a:latin typeface="+mn-lt"/>
                <a:ea typeface="+mn-ea"/>
                <a:cs typeface="+mn-cs"/>
              </a:rPr>
              <a:t>, the Worksheet objects have an Activate method, which makes a specified worksheet the active sheet. Range objects have a Clear method, which clears all the cells in a range. Recall that VBA is an event-driven language in which program statements execute at run time to process information or perform actions in response to </a:t>
            </a:r>
            <a:r>
              <a:rPr lang="en-US" sz="1200" b="1" i="0" u="none" strike="noStrike" kern="1200" baseline="0" dirty="0" smtClean="0">
                <a:solidFill>
                  <a:schemeClr val="tx1"/>
                </a:solidFill>
                <a:latin typeface="+mn-lt"/>
                <a:ea typeface="+mn-ea"/>
                <a:cs typeface="+mn-cs"/>
              </a:rPr>
              <a:t>events</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10</a:t>
            </a:fld>
            <a:endParaRPr lang="en-US" dirty="0"/>
          </a:p>
        </p:txBody>
      </p:sp>
    </p:spTree>
    <p:extLst>
      <p:ext uri="{BB962C8B-B14F-4D97-AF65-F5344CB8AC3E}">
        <p14:creationId xmlns:p14="http://schemas.microsoft.com/office/powerpoint/2010/main" val="1036471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By default, a UserForm is given the name </a:t>
            </a:r>
            <a:r>
              <a:rPr lang="en-US" sz="1200" b="0" i="1" u="none" strike="noStrike" kern="1200" baseline="0" dirty="0" smtClean="0">
                <a:solidFill>
                  <a:schemeClr val="tx1"/>
                </a:solidFill>
                <a:latin typeface="+mn-lt"/>
                <a:ea typeface="+mn-ea"/>
                <a:cs typeface="+mn-cs"/>
              </a:rPr>
              <a:t>UserForm1 </a:t>
            </a:r>
            <a:r>
              <a:rPr lang="en-US" sz="1200" b="0" i="0" u="none" strike="noStrike" kern="1200" baseline="0" dirty="0" smtClean="0">
                <a:solidFill>
                  <a:schemeClr val="tx1"/>
                </a:solidFill>
                <a:latin typeface="+mn-lt"/>
                <a:ea typeface="+mn-ea"/>
                <a:cs typeface="+mn-cs"/>
              </a:rPr>
              <a:t>or another integer value if more than one form has been added to an application. Adding a UserForm to an application also opens the Control Toolbox so that you can add controls to your form. After you insert a new UserForm object, you should set the form’s properties. Most of the form properties control the appearance of the form.</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11</a:t>
            </a:fld>
            <a:endParaRPr lang="en-US" dirty="0"/>
          </a:p>
        </p:txBody>
      </p:sp>
    </p:spTree>
    <p:extLst>
      <p:ext uri="{BB962C8B-B14F-4D97-AF65-F5344CB8AC3E}">
        <p14:creationId xmlns:p14="http://schemas.microsoft.com/office/powerpoint/2010/main" val="2127080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Common form controls include labels, text boxes, buttons, list boxes, check boxes, options buttons, and image controls. Each control provides specific functionality to a form. </a:t>
            </a:r>
            <a:r>
              <a:rPr lang="en-US" sz="1200" b="1" i="0" u="none" strike="noStrike" kern="1200" baseline="0" dirty="0" smtClean="0">
                <a:solidFill>
                  <a:schemeClr val="tx1"/>
                </a:solidFill>
                <a:latin typeface="+mn-lt"/>
                <a:ea typeface="+mn-ea"/>
                <a:cs typeface="+mn-cs"/>
              </a:rPr>
              <a:t>To add a control to a form</a:t>
            </a:r>
            <a:r>
              <a:rPr lang="en-US" sz="1200" b="0" i="0" u="none" strike="noStrike" kern="1200" baseline="0" dirty="0" smtClean="0">
                <a:solidFill>
                  <a:schemeClr val="tx1"/>
                </a:solidFill>
                <a:latin typeface="+mn-lt"/>
                <a:ea typeface="+mn-ea"/>
                <a:cs typeface="+mn-cs"/>
              </a:rPr>
              <a:t>, click a control icon in the Toolbox, and then drag to create the control on the form. Use the sizing handles to resize the control. You can also adjust the alignment, spacing, and appearance of the control using commands on the Format menu.</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12</a:t>
            </a:fld>
            <a:endParaRPr lang="en-US" dirty="0"/>
          </a:p>
        </p:txBody>
      </p:sp>
    </p:spTree>
    <p:extLst>
      <p:ext uri="{BB962C8B-B14F-4D97-AF65-F5344CB8AC3E}">
        <p14:creationId xmlns:p14="http://schemas.microsoft.com/office/powerpoint/2010/main" val="2892557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Name property </a:t>
            </a:r>
            <a:r>
              <a:rPr lang="en-US" sz="1200" b="0" i="0" u="none" strike="noStrike" kern="1200" baseline="0" dirty="0" smtClean="0">
                <a:solidFill>
                  <a:schemeClr val="tx1"/>
                </a:solidFill>
                <a:latin typeface="+mn-lt"/>
                <a:ea typeface="+mn-ea"/>
                <a:cs typeface="+mn-cs"/>
              </a:rPr>
              <a:t>is an object or control’s attribute with which you reference that object in code. You should have names long enough to be meaningful but short enough to be easily understood. The </a:t>
            </a:r>
            <a:r>
              <a:rPr lang="en-US" sz="1200" b="1" i="0" u="none" strike="noStrike" kern="1200" baseline="0" dirty="0" smtClean="0">
                <a:solidFill>
                  <a:schemeClr val="tx1"/>
                </a:solidFill>
                <a:latin typeface="+mn-lt"/>
                <a:ea typeface="+mn-ea"/>
                <a:cs typeface="+mn-cs"/>
              </a:rPr>
              <a:t>Modified Hungarian Notation </a:t>
            </a:r>
            <a:r>
              <a:rPr lang="en-US" sz="1200" b="0" i="0" u="none" strike="noStrike" kern="1200" baseline="0" dirty="0" smtClean="0">
                <a:solidFill>
                  <a:schemeClr val="tx1"/>
                </a:solidFill>
                <a:latin typeface="+mn-lt"/>
                <a:ea typeface="+mn-ea"/>
                <a:cs typeface="+mn-cs"/>
              </a:rPr>
              <a:t>is the most common standard for naming controls in Visual Basic. This convention precedes the name of each instance of a control with a three-character prefix to the control and a descriptive title for the control. The three-character prefix appears in lowercase, and the descriptive title starts with an uppercase character. In the example, </a:t>
            </a:r>
            <a:r>
              <a:rPr lang="en-US" sz="1200" b="1" i="0" u="none" strike="noStrike" kern="1200" baseline="0" dirty="0" smtClean="0">
                <a:solidFill>
                  <a:schemeClr val="tx1"/>
                </a:solidFill>
                <a:latin typeface="+mn-lt"/>
                <a:ea typeface="+mn-ea"/>
                <a:cs typeface="+mn-cs"/>
              </a:rPr>
              <a:t>cmdExit</a:t>
            </a:r>
            <a:r>
              <a:rPr lang="en-US" sz="1200" b="0" i="0" u="none" strike="noStrike" kern="1200" baseline="0" dirty="0" smtClean="0">
                <a:solidFill>
                  <a:schemeClr val="tx1"/>
                </a:solidFill>
                <a:latin typeface="+mn-lt"/>
                <a:ea typeface="+mn-ea"/>
                <a:cs typeface="+mn-cs"/>
              </a:rPr>
              <a:t>, lower case </a:t>
            </a:r>
            <a:r>
              <a:rPr lang="en-US" sz="1200" b="1" i="0" u="none" strike="noStrike" kern="1200" baseline="0" dirty="0" smtClean="0">
                <a:solidFill>
                  <a:schemeClr val="tx1"/>
                </a:solidFill>
                <a:latin typeface="+mn-lt"/>
                <a:ea typeface="+mn-ea"/>
                <a:cs typeface="+mn-cs"/>
              </a:rPr>
              <a:t>cmd</a:t>
            </a:r>
            <a:r>
              <a:rPr lang="en-US" sz="1200" b="0" i="0" u="none" strike="noStrike" kern="1200" baseline="0" dirty="0" smtClean="0">
                <a:solidFill>
                  <a:schemeClr val="tx1"/>
                </a:solidFill>
                <a:latin typeface="+mn-lt"/>
                <a:ea typeface="+mn-ea"/>
                <a:cs typeface="+mn-cs"/>
              </a:rPr>
              <a:t> represents the Command Button control and the </a:t>
            </a:r>
            <a:r>
              <a:rPr lang="en-US" sz="1200" b="1" i="0" u="none" strike="noStrike" kern="1200" baseline="0" dirty="0" smtClean="0">
                <a:solidFill>
                  <a:schemeClr val="tx1"/>
                </a:solidFill>
                <a:latin typeface="+mn-lt"/>
                <a:ea typeface="+mn-ea"/>
                <a:cs typeface="+mn-cs"/>
              </a:rPr>
              <a:t>Exit</a:t>
            </a:r>
            <a:r>
              <a:rPr lang="en-US" sz="1200" b="0" i="0" u="none" strike="noStrike" kern="1200" baseline="0" dirty="0" smtClean="0">
                <a:solidFill>
                  <a:schemeClr val="tx1"/>
                </a:solidFill>
                <a:latin typeface="+mn-lt"/>
                <a:ea typeface="+mn-ea"/>
                <a:cs typeface="+mn-cs"/>
              </a:rPr>
              <a:t>, represents the button name.</a:t>
            </a: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13</a:t>
            </a:fld>
            <a:endParaRPr lang="en-US" dirty="0"/>
          </a:p>
        </p:txBody>
      </p:sp>
    </p:spTree>
    <p:extLst>
      <p:ext uri="{BB962C8B-B14F-4D97-AF65-F5344CB8AC3E}">
        <p14:creationId xmlns:p14="http://schemas.microsoft.com/office/powerpoint/2010/main" val="3022669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bound control </a:t>
            </a:r>
            <a:r>
              <a:rPr lang="en-US" sz="1200" b="0" i="0" u="none" strike="noStrike" kern="1200" baseline="0" dirty="0" smtClean="0">
                <a:solidFill>
                  <a:schemeClr val="tx1"/>
                </a:solidFill>
                <a:latin typeface="+mn-lt"/>
                <a:ea typeface="+mn-ea"/>
                <a:cs typeface="+mn-cs"/>
              </a:rPr>
              <a:t>is connected to a data source in the host application. An </a:t>
            </a:r>
            <a:r>
              <a:rPr lang="en-US" sz="1200" b="1" i="0" u="none" strike="noStrike" kern="1200" baseline="0" dirty="0" smtClean="0">
                <a:solidFill>
                  <a:schemeClr val="tx1"/>
                </a:solidFill>
                <a:latin typeface="+mn-lt"/>
                <a:ea typeface="+mn-ea"/>
                <a:cs typeface="+mn-cs"/>
              </a:rPr>
              <a:t>unbound control </a:t>
            </a:r>
            <a:r>
              <a:rPr lang="en-US" sz="1200" b="0" i="0" u="none" strike="noStrike" kern="1200" baseline="0" dirty="0" smtClean="0">
                <a:solidFill>
                  <a:schemeClr val="tx1"/>
                </a:solidFill>
                <a:latin typeface="+mn-lt"/>
                <a:ea typeface="+mn-ea"/>
                <a:cs typeface="+mn-cs"/>
              </a:rPr>
              <a:t>is not connected to a data source in the host application. The </a:t>
            </a:r>
            <a:r>
              <a:rPr lang="en-US" sz="1200" b="1" i="0" u="none" strike="noStrike" kern="1200" baseline="0" dirty="0" smtClean="0">
                <a:solidFill>
                  <a:schemeClr val="tx1"/>
                </a:solidFill>
                <a:latin typeface="+mn-lt"/>
                <a:ea typeface="+mn-ea"/>
                <a:cs typeface="+mn-cs"/>
              </a:rPr>
              <a:t>ControlSource property </a:t>
            </a:r>
            <a:r>
              <a:rPr lang="en-US" sz="1200" b="0" i="0" u="none" strike="noStrike" kern="1200" baseline="0" dirty="0" smtClean="0">
                <a:solidFill>
                  <a:schemeClr val="tx1"/>
                </a:solidFill>
                <a:latin typeface="+mn-lt"/>
                <a:ea typeface="+mn-ea"/>
                <a:cs typeface="+mn-cs"/>
              </a:rPr>
              <a:t>is an attribute that defines the cell to which a control is bound. The </a:t>
            </a:r>
            <a:r>
              <a:rPr lang="en-US" sz="1200" b="1" i="0" u="none" strike="noStrike" kern="1200" baseline="0" dirty="0" smtClean="0">
                <a:solidFill>
                  <a:schemeClr val="tx1"/>
                </a:solidFill>
                <a:latin typeface="+mn-lt"/>
                <a:ea typeface="+mn-ea"/>
                <a:cs typeface="+mn-cs"/>
              </a:rPr>
              <a:t>RowSource property </a:t>
            </a:r>
            <a:r>
              <a:rPr lang="en-US" sz="1200" b="0" i="0" u="none" strike="noStrike" kern="1200" baseline="0" dirty="0" smtClean="0">
                <a:solidFill>
                  <a:schemeClr val="tx1"/>
                </a:solidFill>
                <a:latin typeface="+mn-lt"/>
                <a:ea typeface="+mn-ea"/>
                <a:cs typeface="+mn-cs"/>
              </a:rPr>
              <a:t>specifies items through a worksheet range that will appear in a list box or combo box at run time.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14</a:t>
            </a:fld>
            <a:endParaRPr lang="en-US" dirty="0"/>
          </a:p>
        </p:txBody>
      </p:sp>
    </p:spTree>
    <p:extLst>
      <p:ext uri="{BB962C8B-B14F-4D97-AF65-F5344CB8AC3E}">
        <p14:creationId xmlns:p14="http://schemas.microsoft.com/office/powerpoint/2010/main" val="2647759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Setting Control Properties</a:t>
            </a:r>
            <a:r>
              <a:rPr lang="en-US" baseline="0" dirty="0" smtClean="0"/>
              <a:t> ensures that the Control functions correctly for the users and allows for the use of the Tab key for quick data entry.</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15</a:t>
            </a:fld>
            <a:endParaRPr lang="en-US" dirty="0"/>
          </a:p>
        </p:txBody>
      </p:sp>
    </p:spTree>
    <p:extLst>
      <p:ext uri="{BB962C8B-B14F-4D97-AF65-F5344CB8AC3E}">
        <p14:creationId xmlns:p14="http://schemas.microsoft.com/office/powerpoint/2010/main" val="4149769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By taking advantage of Excel and VBA functions, your custom application can perform virtually any task. Examples of VBA Financial functions include: </a:t>
            </a:r>
            <a:r>
              <a:rPr lang="en-US" sz="1200" b="1" i="0" u="none" strike="noStrike" kern="1200" baseline="0" dirty="0" smtClean="0">
                <a:solidFill>
                  <a:schemeClr val="tx1"/>
                </a:solidFill>
                <a:latin typeface="+mn-lt"/>
                <a:ea typeface="+mn-ea"/>
                <a:cs typeface="+mn-cs"/>
              </a:rPr>
              <a:t>IPmt, Pmt, PPmt </a:t>
            </a:r>
            <a:r>
              <a:rPr lang="en-US" sz="1200" b="0" i="0" u="none" strike="noStrike" kern="1200" baseline="0" dirty="0" smtClean="0">
                <a:solidFill>
                  <a:schemeClr val="tx1"/>
                </a:solidFill>
                <a:latin typeface="+mn-lt"/>
                <a:ea typeface="+mn-ea"/>
                <a:cs typeface="+mn-cs"/>
              </a:rPr>
              <a:t>calculates payments; </a:t>
            </a:r>
            <a:r>
              <a:rPr lang="en-US" sz="1200" b="1" i="0" u="none" strike="noStrike" kern="1200" baseline="0" dirty="0" smtClean="0">
                <a:solidFill>
                  <a:schemeClr val="tx1"/>
                </a:solidFill>
                <a:latin typeface="+mn-lt"/>
                <a:ea typeface="+mn-ea"/>
                <a:cs typeface="+mn-cs"/>
              </a:rPr>
              <a:t>NPV, PV </a:t>
            </a:r>
            <a:r>
              <a:rPr lang="en-US" sz="1200" b="0" i="0" u="none" strike="noStrike" kern="1200" baseline="0" dirty="0" smtClean="0">
                <a:solidFill>
                  <a:schemeClr val="tx1"/>
                </a:solidFill>
                <a:latin typeface="+mn-lt"/>
                <a:ea typeface="+mn-ea"/>
                <a:cs typeface="+mn-cs"/>
              </a:rPr>
              <a:t>calculates present value; </a:t>
            </a:r>
            <a:r>
              <a:rPr lang="en-US" sz="1200" b="1" i="0" u="none" strike="noStrike" kern="1200" baseline="0" dirty="0" smtClean="0">
                <a:solidFill>
                  <a:schemeClr val="tx1"/>
                </a:solidFill>
                <a:latin typeface="+mn-lt"/>
                <a:ea typeface="+mn-ea"/>
                <a:cs typeface="+mn-cs"/>
              </a:rPr>
              <a:t>Rate </a:t>
            </a:r>
            <a:r>
              <a:rPr lang="en-US" sz="1200" b="0" i="0" u="none" strike="noStrike" kern="1200" baseline="0" dirty="0" smtClean="0">
                <a:solidFill>
                  <a:schemeClr val="tx1"/>
                </a:solidFill>
                <a:latin typeface="+mn-lt"/>
                <a:ea typeface="+mn-ea"/>
                <a:cs typeface="+mn-cs"/>
              </a:rPr>
              <a:t>calculates an interest rate; and </a:t>
            </a:r>
            <a:r>
              <a:rPr lang="en-US" sz="1200" b="1" i="0" u="none" strike="noStrike" kern="1200" baseline="0" dirty="0" smtClean="0">
                <a:solidFill>
                  <a:schemeClr val="tx1"/>
                </a:solidFill>
                <a:latin typeface="+mn-lt"/>
                <a:ea typeface="+mn-ea"/>
                <a:cs typeface="+mn-cs"/>
              </a:rPr>
              <a:t>DDB, SLN, SYD </a:t>
            </a:r>
            <a:r>
              <a:rPr lang="en-US" sz="1200" b="0" i="0" u="none" strike="noStrike" kern="1200" baseline="0" dirty="0" smtClean="0">
                <a:solidFill>
                  <a:schemeClr val="tx1"/>
                </a:solidFill>
                <a:latin typeface="+mn-lt"/>
                <a:ea typeface="+mn-ea"/>
                <a:cs typeface="+mn-cs"/>
              </a:rPr>
              <a:t>calculates depreciation.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16</a:t>
            </a:fld>
            <a:endParaRPr lang="en-US" dirty="0"/>
          </a:p>
        </p:txBody>
      </p:sp>
    </p:spTree>
    <p:extLst>
      <p:ext uri="{BB962C8B-B14F-4D97-AF65-F5344CB8AC3E}">
        <p14:creationId xmlns:p14="http://schemas.microsoft.com/office/powerpoint/2010/main" val="3812385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calling procedure </a:t>
            </a:r>
            <a:r>
              <a:rPr lang="en-US" sz="1200" b="0" i="0" u="none" strike="noStrike" kern="1200" baseline="0" dirty="0" smtClean="0">
                <a:solidFill>
                  <a:schemeClr val="tx1"/>
                </a:solidFill>
                <a:latin typeface="+mn-lt"/>
                <a:ea typeface="+mn-ea"/>
                <a:cs typeface="+mn-cs"/>
              </a:rPr>
              <a:t>is a statement within a procedure that calls or executes a function.</a:t>
            </a:r>
          </a:p>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function</a:t>
            </a:r>
            <a:r>
              <a:rPr lang="en-US" sz="1200" b="0" i="0" u="none" strike="noStrike" kern="1200" baseline="0" dirty="0" smtClean="0">
                <a:solidFill>
                  <a:schemeClr val="tx1"/>
                </a:solidFill>
                <a:latin typeface="+mn-lt"/>
                <a:ea typeface="+mn-ea"/>
                <a:cs typeface="+mn-cs"/>
              </a:rPr>
              <a:t> returns a value back to the calling procedure.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17</a:t>
            </a:fld>
            <a:endParaRPr lang="en-US" dirty="0"/>
          </a:p>
        </p:txBody>
      </p:sp>
    </p:spTree>
    <p:extLst>
      <p:ext uri="{BB962C8B-B14F-4D97-AF65-F5344CB8AC3E}">
        <p14:creationId xmlns:p14="http://schemas.microsoft.com/office/powerpoint/2010/main" val="1203499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Loan_Payment sub procedure is the main procedure. The procedure declares four variables. The procedure also displays input boxes to obtain the values from the user, and converts the data to values before storing the values in the declared variables. The procedure calls the function LoanPayment and also passes three pieces of data, curPrincipal, sngRate, and intTerm to the function. The function LoanPayment accepts the values into three arguments, Principal, Rate, and Term. The values in the three arguments are used to calculate the loan payment. The result is returned to the calling procedure and placed in curPayment.</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18</a:t>
            </a:fld>
            <a:endParaRPr lang="en-US" dirty="0"/>
          </a:p>
        </p:txBody>
      </p:sp>
    </p:spTree>
    <p:extLst>
      <p:ext uri="{BB962C8B-B14F-4D97-AF65-F5344CB8AC3E}">
        <p14:creationId xmlns:p14="http://schemas.microsoft.com/office/powerpoint/2010/main" val="2797490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insert a control, click the Developer tab, click Insert in the Controls group, and then click the icon for the type of control you want to insert. When you add a control from the Control Toolbox to an Excel worksheet, the control is in Design mode, which enables you to edit the control. You can also display the Properties window for a control in Design mode.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19</a:t>
            </a:fld>
            <a:endParaRPr lang="en-US" dirty="0"/>
          </a:p>
        </p:txBody>
      </p:sp>
    </p:spTree>
    <p:extLst>
      <p:ext uri="{BB962C8B-B14F-4D97-AF65-F5344CB8AC3E}">
        <p14:creationId xmlns:p14="http://schemas.microsoft.com/office/powerpoint/2010/main" val="417582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is good practice to follow a structured application development process. The </a:t>
            </a:r>
            <a:r>
              <a:rPr lang="en-US" sz="1200" b="1" i="0" u="none" strike="noStrike" kern="1200" baseline="0" dirty="0" smtClean="0">
                <a:solidFill>
                  <a:schemeClr val="tx1"/>
                </a:solidFill>
                <a:latin typeface="+mn-lt"/>
                <a:ea typeface="+mn-ea"/>
                <a:cs typeface="+mn-cs"/>
              </a:rPr>
              <a:t>software development life cycle (SDLC) </a:t>
            </a:r>
            <a:r>
              <a:rPr lang="en-US" sz="1200" b="0" i="0" u="none" strike="noStrike" kern="1200" baseline="0" dirty="0" smtClean="0">
                <a:solidFill>
                  <a:schemeClr val="tx1"/>
                </a:solidFill>
                <a:latin typeface="+mn-lt"/>
                <a:ea typeface="+mn-ea"/>
                <a:cs typeface="+mn-cs"/>
              </a:rPr>
              <a:t>is a structured process for planning, designing, testing, and implementing an application.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a:t>
            </a:fld>
            <a:endParaRPr lang="en-US" dirty="0"/>
          </a:p>
        </p:txBody>
      </p:sp>
    </p:spTree>
    <p:extLst>
      <p:ext uri="{BB962C8B-B14F-4D97-AF65-F5344CB8AC3E}">
        <p14:creationId xmlns:p14="http://schemas.microsoft.com/office/powerpoint/2010/main" val="203563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command button that displays the data entry form handles a click event that opens the</a:t>
            </a:r>
          </a:p>
          <a:p>
            <a:r>
              <a:rPr lang="en-US" sz="1200" b="0" i="0" u="none" strike="noStrike" kern="1200" baseline="0" dirty="0" smtClean="0">
                <a:solidFill>
                  <a:schemeClr val="tx1"/>
                </a:solidFill>
                <a:latin typeface="+mn-lt"/>
                <a:ea typeface="+mn-ea"/>
                <a:cs typeface="+mn-cs"/>
              </a:rPr>
              <a:t>form from the worksheet. The Show method displays the form. The Hide method closes the form. To unload a form from memory, use the statement Unload frmFormName.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20</a:t>
            </a:fld>
            <a:endParaRPr lang="en-US" dirty="0"/>
          </a:p>
        </p:txBody>
      </p:sp>
    </p:spTree>
    <p:extLst>
      <p:ext uri="{BB962C8B-B14F-4D97-AF65-F5344CB8AC3E}">
        <p14:creationId xmlns:p14="http://schemas.microsoft.com/office/powerpoint/2010/main" val="1857989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Sometimes, it is useful to write VBA code that creates a list or search within an existing list</a:t>
            </a:r>
          </a:p>
          <a:p>
            <a:r>
              <a:rPr lang="en-US" sz="1200" b="0" i="0" u="none" strike="noStrike" kern="1200" baseline="0" dirty="0" smtClean="0">
                <a:solidFill>
                  <a:schemeClr val="tx1"/>
                </a:solidFill>
                <a:latin typeface="+mn-lt"/>
                <a:ea typeface="+mn-ea"/>
                <a:cs typeface="+mn-cs"/>
              </a:rPr>
              <a:t>in a worksheet. For example, you might want to create an amortization table that lists each monthly payment’s details for a particular loan. You can use a repetition structure (i.e., loop) to create a list where through each iteration, data is entered on the next blank line in the list.</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21</a:t>
            </a:fld>
            <a:endParaRPr lang="en-US" dirty="0"/>
          </a:p>
        </p:txBody>
      </p:sp>
    </p:spTree>
    <p:extLst>
      <p:ext uri="{BB962C8B-B14F-4D97-AF65-F5344CB8AC3E}">
        <p14:creationId xmlns:p14="http://schemas.microsoft.com/office/powerpoint/2010/main" val="1189467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Payment Schedule worksheet to display the loan principal, term, rate, monthly payment, and closing costs. It also displays the following details for each monthly payment: </a:t>
            </a:r>
          </a:p>
          <a:p>
            <a:r>
              <a:rPr lang="en-US" sz="1200" b="0" i="0" u="none" strike="noStrike" kern="1200" baseline="0" dirty="0" smtClean="0">
                <a:solidFill>
                  <a:schemeClr val="tx1"/>
                </a:solidFill>
                <a:latin typeface="+mn-lt"/>
                <a:ea typeface="+mn-ea"/>
                <a:cs typeface="+mn-cs"/>
              </a:rPr>
              <a:t>the payment number, the amount of the monthly payment that applies to the loan principal, </a:t>
            </a:r>
          </a:p>
          <a:p>
            <a:r>
              <a:rPr lang="en-US" sz="1200" b="0" i="0" u="none" strike="noStrike" kern="1200" baseline="0" dirty="0" smtClean="0">
                <a:solidFill>
                  <a:schemeClr val="tx1"/>
                </a:solidFill>
                <a:latin typeface="+mn-lt"/>
                <a:ea typeface="+mn-ea"/>
                <a:cs typeface="+mn-cs"/>
              </a:rPr>
              <a:t>the amount of the monthly payment that applies to the loan interest, the principal paid to date, the interest paid to date, the total principal and interest paid to date, and the outstanding loan balance.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22</a:t>
            </a:fld>
            <a:endParaRPr lang="en-US" dirty="0"/>
          </a:p>
        </p:txBody>
      </p:sp>
    </p:spTree>
    <p:extLst>
      <p:ext uri="{BB962C8B-B14F-4D97-AF65-F5344CB8AC3E}">
        <p14:creationId xmlns:p14="http://schemas.microsoft.com/office/powerpoint/2010/main" val="57806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create a custom application you should test its functionality before you distribute it. However, before testing the application, you should prepare the application for distribution.</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23</a:t>
            </a:fld>
            <a:endParaRPr lang="en-US" dirty="0"/>
          </a:p>
        </p:txBody>
      </p:sp>
    </p:spTree>
    <p:extLst>
      <p:ext uri="{BB962C8B-B14F-4D97-AF65-F5344CB8AC3E}">
        <p14:creationId xmlns:p14="http://schemas.microsoft.com/office/powerpoint/2010/main" val="1824714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Addressing these questions helps you design a custom application. Although the applications you customize in this chapter are relatively simple, getting into the practice of following the SDLC will help you as you learn to design more complex applications.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3</a:t>
            </a:fld>
            <a:endParaRPr lang="en-US" dirty="0"/>
          </a:p>
        </p:txBody>
      </p:sp>
    </p:spTree>
    <p:extLst>
      <p:ext uri="{BB962C8B-B14F-4D97-AF65-F5344CB8AC3E}">
        <p14:creationId xmlns:p14="http://schemas.microsoft.com/office/powerpoint/2010/main" val="341930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designing the user interface</a:t>
            </a:r>
            <a:r>
              <a:rPr lang="en-US" baseline="0" dirty="0" smtClean="0"/>
              <a:t> the developer will plan instructions for the user of the application, plan out any input forms necessary for data input and calculations, and display the calculated worksheets.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a:t>
            </a:fld>
            <a:endParaRPr lang="en-US" dirty="0"/>
          </a:p>
        </p:txBody>
      </p:sp>
    </p:spTree>
    <p:extLst>
      <p:ext uri="{BB962C8B-B14F-4D97-AF65-F5344CB8AC3E}">
        <p14:creationId xmlns:p14="http://schemas.microsoft.com/office/powerpoint/2010/main" val="122140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third step in designing an application is writing the VBA code procedures that handle</a:t>
            </a:r>
          </a:p>
          <a:p>
            <a:r>
              <a:rPr lang="en-US" sz="1200" b="0" i="0" u="none" strike="noStrike" kern="1200" baseline="0" dirty="0" smtClean="0">
                <a:solidFill>
                  <a:schemeClr val="tx1"/>
                </a:solidFill>
                <a:latin typeface="+mn-lt"/>
                <a:ea typeface="+mn-ea"/>
                <a:cs typeface="+mn-cs"/>
              </a:rPr>
              <a:t>events and perform actions. The procedures created will associate each button’s</a:t>
            </a:r>
          </a:p>
          <a:p>
            <a:r>
              <a:rPr lang="en-US" sz="1200" b="0" i="0" u="none" strike="noStrike" kern="1200" baseline="0" dirty="0" smtClean="0">
                <a:solidFill>
                  <a:schemeClr val="tx1"/>
                </a:solidFill>
                <a:latin typeface="+mn-lt"/>
                <a:ea typeface="+mn-ea"/>
                <a:cs typeface="+mn-cs"/>
              </a:rPr>
              <a:t>Click event and, in the case of the form for entering data, the Change events for two</a:t>
            </a:r>
          </a:p>
          <a:p>
            <a:r>
              <a:rPr lang="en-US" sz="1200" b="0" i="0" u="none" strike="noStrike" kern="1200" baseline="0" dirty="0" smtClean="0">
                <a:solidFill>
                  <a:schemeClr val="tx1"/>
                </a:solidFill>
                <a:latin typeface="+mn-lt"/>
                <a:ea typeface="+mn-ea"/>
                <a:cs typeface="+mn-cs"/>
              </a:rPr>
              <a:t>controls.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5</a:t>
            </a:fld>
            <a:endParaRPr lang="en-US" dirty="0"/>
          </a:p>
        </p:txBody>
      </p:sp>
    </p:spTree>
    <p:extLst>
      <p:ext uri="{BB962C8B-B14F-4D97-AF65-F5344CB8AC3E}">
        <p14:creationId xmlns:p14="http://schemas.microsoft.com/office/powerpoint/2010/main" val="400580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testing a custom application, check for the following:</a:t>
            </a:r>
          </a:p>
          <a:p>
            <a:r>
              <a:rPr lang="en-US" sz="1200" b="1" i="0" u="none" strike="noStrike" kern="1200" baseline="0" dirty="0" smtClean="0">
                <a:solidFill>
                  <a:schemeClr val="tx1"/>
                </a:solidFill>
                <a:latin typeface="+mn-lt"/>
                <a:ea typeface="+mn-ea"/>
                <a:cs typeface="+mn-cs"/>
              </a:rPr>
              <a:t>• Usability: </a:t>
            </a:r>
            <a:r>
              <a:rPr lang="en-US" sz="1200" b="0" i="0" u="none" strike="noStrike" kern="1200" baseline="0" dirty="0" smtClean="0">
                <a:solidFill>
                  <a:schemeClr val="tx1"/>
                </a:solidFill>
                <a:latin typeface="+mn-lt"/>
                <a:ea typeface="+mn-ea"/>
                <a:cs typeface="+mn-cs"/>
              </a:rPr>
              <a:t>the interface is intuitive and easy to use, controls are clearly labeled, and the</a:t>
            </a:r>
          </a:p>
          <a:p>
            <a:r>
              <a:rPr lang="en-US" sz="1200" b="0" i="0" u="none" strike="noStrike" kern="1200" baseline="0" dirty="0" smtClean="0">
                <a:solidFill>
                  <a:schemeClr val="tx1"/>
                </a:solidFill>
                <a:latin typeface="+mn-lt"/>
                <a:ea typeface="+mn-ea"/>
                <a:cs typeface="+mn-cs"/>
              </a:rPr>
              <a:t>flow of controls is easy to read</a:t>
            </a:r>
          </a:p>
          <a:p>
            <a:r>
              <a:rPr lang="en-US" sz="1200" b="1" i="0" u="none" strike="noStrike" kern="1200" baseline="0" dirty="0" smtClean="0">
                <a:solidFill>
                  <a:schemeClr val="tx1"/>
                </a:solidFill>
                <a:latin typeface="+mn-lt"/>
                <a:ea typeface="+mn-ea"/>
                <a:cs typeface="+mn-cs"/>
              </a:rPr>
              <a:t>• Accuracy: </a:t>
            </a:r>
            <a:r>
              <a:rPr lang="en-US" sz="1200" b="0" i="0" u="none" strike="noStrike" kern="1200" baseline="0" dirty="0" smtClean="0">
                <a:solidFill>
                  <a:schemeClr val="tx1"/>
                </a:solidFill>
                <a:latin typeface="+mn-lt"/>
                <a:ea typeface="+mn-ea"/>
                <a:cs typeface="+mn-cs"/>
              </a:rPr>
              <a:t>the calculations produce correct values based on input values entered</a:t>
            </a:r>
          </a:p>
          <a:p>
            <a:r>
              <a:rPr lang="en-US" sz="1200" b="1" i="0" u="none" strike="noStrike" kern="1200" baseline="0" dirty="0" smtClean="0">
                <a:solidFill>
                  <a:schemeClr val="tx1"/>
                </a:solidFill>
                <a:latin typeface="+mn-lt"/>
                <a:ea typeface="+mn-ea"/>
                <a:cs typeface="+mn-cs"/>
              </a:rPr>
              <a:t>• Protection: </a:t>
            </a:r>
            <a:r>
              <a:rPr lang="en-US" sz="1200" b="0" i="0" u="none" strike="noStrike" kern="1200" baseline="0" dirty="0" smtClean="0">
                <a:solidFill>
                  <a:schemeClr val="tx1"/>
                </a:solidFill>
                <a:latin typeface="+mn-lt"/>
                <a:ea typeface="+mn-ea"/>
                <a:cs typeface="+mn-cs"/>
              </a:rPr>
              <a:t>the application anticipates user events and protects the application from modification that adversely impacts its use</a:t>
            </a:r>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6</a:t>
            </a:fld>
            <a:endParaRPr lang="en-US" dirty="0"/>
          </a:p>
        </p:txBody>
      </p:sp>
    </p:spTree>
    <p:extLst>
      <p:ext uri="{BB962C8B-B14F-4D97-AF65-F5344CB8AC3E}">
        <p14:creationId xmlns:p14="http://schemas.microsoft.com/office/powerpoint/2010/main" val="46558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object model </a:t>
            </a:r>
            <a:r>
              <a:rPr lang="en-US" sz="1200" b="0" i="0" u="none" strike="noStrike" kern="1200" baseline="0" dirty="0" smtClean="0">
                <a:solidFill>
                  <a:schemeClr val="tx1"/>
                </a:solidFill>
                <a:latin typeface="+mn-lt"/>
                <a:ea typeface="+mn-ea"/>
                <a:cs typeface="+mn-cs"/>
              </a:rPr>
              <a:t>is a framework that organizes objects into a hierarchy. An </a:t>
            </a:r>
            <a:r>
              <a:rPr lang="en-US" sz="1200" b="1" i="0" u="none" strike="noStrike" kern="1200" baseline="0" dirty="0" smtClean="0">
                <a:solidFill>
                  <a:schemeClr val="tx1"/>
                </a:solidFill>
                <a:latin typeface="+mn-lt"/>
                <a:ea typeface="+mn-ea"/>
                <a:cs typeface="+mn-cs"/>
              </a:rPr>
              <a:t>object </a:t>
            </a:r>
            <a:r>
              <a:rPr lang="en-US" sz="1200" b="0" i="0" u="none" strike="noStrike" kern="1200" baseline="0" dirty="0" smtClean="0">
                <a:solidFill>
                  <a:schemeClr val="tx1"/>
                </a:solidFill>
                <a:latin typeface="+mn-lt"/>
                <a:ea typeface="+mn-ea"/>
                <a:cs typeface="+mn-cs"/>
              </a:rPr>
              <a:t>is an element, such as a worksheet cell, within a host application. A </a:t>
            </a:r>
            <a:r>
              <a:rPr lang="en-US" sz="1200" b="1" i="0" u="none" strike="noStrike" kern="1200" baseline="0" dirty="0" smtClean="0">
                <a:solidFill>
                  <a:schemeClr val="tx1"/>
                </a:solidFill>
                <a:latin typeface="+mn-lt"/>
                <a:ea typeface="+mn-ea"/>
                <a:cs typeface="+mn-cs"/>
              </a:rPr>
              <a:t>collection </a:t>
            </a:r>
            <a:r>
              <a:rPr lang="en-US" sz="1200" b="0" i="0" u="none" strike="noStrike" kern="1200" baseline="0" dirty="0" smtClean="0">
                <a:solidFill>
                  <a:schemeClr val="tx1"/>
                </a:solidFill>
                <a:latin typeface="+mn-lt"/>
                <a:ea typeface="+mn-ea"/>
                <a:cs typeface="+mn-cs"/>
              </a:rPr>
              <a:t>is a group of objects with similar characteristics and behaviors.</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7</a:t>
            </a:fld>
            <a:endParaRPr lang="en-US" dirty="0"/>
          </a:p>
        </p:txBody>
      </p:sp>
    </p:spTree>
    <p:extLst>
      <p:ext uri="{BB962C8B-B14F-4D97-AF65-F5344CB8AC3E}">
        <p14:creationId xmlns:p14="http://schemas.microsoft.com/office/powerpoint/2010/main" val="3803978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Assume you are creating a VBA procedure that needs to obtain a value from the Payment worksheet. The worksheet is a member of the Worksheets collection. Therefore, you specify the Worksheets object with the worksheet object name enclosed in quotation marks within the parentheses.</a:t>
            </a:r>
          </a:p>
          <a:p>
            <a:r>
              <a:rPr lang="en-US" sz="1200" b="0" i="0" u="none" strike="noStrike" kern="1200" baseline="0" dirty="0" smtClean="0">
                <a:solidFill>
                  <a:schemeClr val="tx1"/>
                </a:solidFill>
                <a:latin typeface="+mn-lt"/>
                <a:ea typeface="+mn-ea"/>
                <a:cs typeface="+mn-cs"/>
              </a:rPr>
              <a:t>If you are working with two workbooks that both have a worksheet named Payment, you need to indicate which worksheet you want to manipulate, by indicating the name of the workbook. </a:t>
            </a:r>
          </a:p>
          <a:p>
            <a:r>
              <a:rPr lang="en-US" sz="1200" b="0" i="0" u="none" strike="noStrike" kern="1200" baseline="0" dirty="0" smtClean="0">
                <a:solidFill>
                  <a:schemeClr val="tx1"/>
                </a:solidFill>
                <a:latin typeface="+mn-lt"/>
                <a:ea typeface="+mn-ea"/>
                <a:cs typeface="+mn-cs"/>
              </a:rPr>
              <a:t>When you reference multiple objects in a hierarchy, the top-level object is referenced first. A period (dot) separates the object references.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8</a:t>
            </a:fld>
            <a:endParaRPr lang="en-US" dirty="0"/>
          </a:p>
        </p:txBody>
      </p:sp>
    </p:spTree>
    <p:extLst>
      <p:ext uri="{BB962C8B-B14F-4D97-AF65-F5344CB8AC3E}">
        <p14:creationId xmlns:p14="http://schemas.microsoft.com/office/powerpoint/2010/main" val="280818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Line 1 </a:t>
            </a:r>
            <a:r>
              <a:rPr lang="en-US" sz="1200" b="0" i="0" u="none" strike="noStrike" kern="1200" baseline="0" dirty="0" smtClean="0">
                <a:solidFill>
                  <a:schemeClr val="tx1"/>
                </a:solidFill>
                <a:latin typeface="+mn-lt"/>
                <a:ea typeface="+mn-ea"/>
                <a:cs typeface="+mn-cs"/>
              </a:rPr>
              <a:t>of the code in the example Code Window shows how to write code to change the value in a range (cell B5) in a specific worksheet (Payment) in a specific workbook (Loan Calculator). </a:t>
            </a:r>
            <a:r>
              <a:rPr lang="en-US" sz="1200" b="1" i="0" u="none" strike="noStrike" kern="1200" baseline="0" dirty="0" smtClean="0">
                <a:solidFill>
                  <a:schemeClr val="tx1"/>
                </a:solidFill>
                <a:latin typeface="+mn-lt"/>
                <a:ea typeface="+mn-ea"/>
                <a:cs typeface="+mn-cs"/>
              </a:rPr>
              <a:t>Line 2 </a:t>
            </a:r>
            <a:r>
              <a:rPr lang="en-US" sz="1200" b="0" i="0" u="none" strike="noStrike" kern="1200" baseline="0" dirty="0" smtClean="0">
                <a:solidFill>
                  <a:schemeClr val="tx1"/>
                </a:solidFill>
                <a:latin typeface="+mn-lt"/>
                <a:ea typeface="+mn-ea"/>
                <a:cs typeface="+mn-cs"/>
              </a:rPr>
              <a:t>of the code uses ActiveCell.Offset to move the active cell to the same row (0) and to the right one cell (1) and use the Activate method to activate that cell. </a:t>
            </a:r>
            <a:r>
              <a:rPr lang="en-US" sz="1200" b="1" i="0" u="none" strike="noStrike" kern="1200" baseline="0" dirty="0" smtClean="0">
                <a:solidFill>
                  <a:schemeClr val="tx1"/>
                </a:solidFill>
                <a:latin typeface="+mn-lt"/>
                <a:ea typeface="+mn-ea"/>
                <a:cs typeface="+mn-cs"/>
              </a:rPr>
              <a:t>Line 3 </a:t>
            </a:r>
            <a:r>
              <a:rPr lang="en-US" sz="1200" b="0" i="0" u="none" strike="noStrike" kern="1200" baseline="0" dirty="0" smtClean="0">
                <a:solidFill>
                  <a:schemeClr val="tx1"/>
                </a:solidFill>
                <a:latin typeface="+mn-lt"/>
                <a:ea typeface="+mn-ea"/>
                <a:cs typeface="+mn-cs"/>
              </a:rPr>
              <a:t>of the code uses ActiveCell.FormulaR1C1 to assign the content of the variable strFirst to the active cell. </a:t>
            </a:r>
            <a:r>
              <a:rPr lang="en-US" sz="1200" b="1" i="0" u="none" strike="noStrike" kern="1200" baseline="0" dirty="0" smtClean="0">
                <a:solidFill>
                  <a:schemeClr val="tx1"/>
                </a:solidFill>
                <a:latin typeface="+mn-lt"/>
                <a:ea typeface="+mn-ea"/>
                <a:cs typeface="+mn-cs"/>
              </a:rPr>
              <a:t>Line 4 </a:t>
            </a:r>
            <a:r>
              <a:rPr lang="en-US" sz="1200" b="0" i="0" u="none" strike="noStrike" kern="1200" baseline="0" dirty="0" smtClean="0">
                <a:solidFill>
                  <a:schemeClr val="tx1"/>
                </a:solidFill>
                <a:latin typeface="+mn-lt"/>
                <a:ea typeface="+mn-ea"/>
                <a:cs typeface="+mn-cs"/>
              </a:rPr>
              <a:t>of the code uses the Activate method to activate a specific worksheet (Customer Information). </a:t>
            </a:r>
            <a:r>
              <a:rPr lang="en-US" sz="1200" b="1" i="0" u="none" strike="noStrike" kern="1200" baseline="0" dirty="0" smtClean="0">
                <a:solidFill>
                  <a:schemeClr val="tx1"/>
                </a:solidFill>
                <a:latin typeface="+mn-lt"/>
                <a:ea typeface="+mn-ea"/>
                <a:cs typeface="+mn-cs"/>
              </a:rPr>
              <a:t>The last block </a:t>
            </a:r>
            <a:r>
              <a:rPr lang="en-US" sz="1200" b="0" i="0" u="none" strike="noStrike" kern="1200" baseline="0" dirty="0" smtClean="0">
                <a:solidFill>
                  <a:schemeClr val="tx1"/>
                </a:solidFill>
                <a:latin typeface="+mn-lt"/>
                <a:ea typeface="+mn-ea"/>
                <a:cs typeface="+mn-cs"/>
              </a:rPr>
              <a:t>of the code applies several Font property values (Bold, Color, Name, and Size) to a selected range at one time.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9</a:t>
            </a:fld>
            <a:endParaRPr lang="en-US" dirty="0"/>
          </a:p>
        </p:txBody>
      </p:sp>
    </p:spTree>
    <p:extLst>
      <p:ext uri="{BB962C8B-B14F-4D97-AF65-F5344CB8AC3E}">
        <p14:creationId xmlns:p14="http://schemas.microsoft.com/office/powerpoint/2010/main" val="3343482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Footer Placeholder 4"/>
          <p:cNvSpPr txBox="1">
            <a:spLocks/>
          </p:cNvSpPr>
          <p:nvPr userDrawn="1"/>
        </p:nvSpPr>
        <p:spPr>
          <a:xfrm>
            <a:off x="2057400" y="65087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1">
                  <a:tint val="75000"/>
                </a:schemeClr>
              </a:solidFill>
              <a:effectLst/>
              <a:uLnTx/>
              <a:uFillTx/>
              <a:latin typeface="Garamond"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Garamond" pitchFamily="18" charset="0"/>
                <a:ea typeface="+mn-ea"/>
                <a:cs typeface="+mn-cs"/>
              </a:rPr>
              <a:t>Copyright © 2012 Pearson Education, Inc. Publishing as Prentice Hall.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tint val="75000"/>
                </a:schemeClr>
              </a:solidFill>
              <a:effectLst/>
              <a:uLnTx/>
              <a:uFillTx/>
              <a:latin typeface="Garamond" pitchFamily="18" charset="0"/>
              <a:ea typeface="+mn-ea"/>
              <a:cs typeface="+mn-cs"/>
            </a:endParaRPr>
          </a:p>
        </p:txBody>
      </p:sp>
      <p:sp>
        <p:nvSpPr>
          <p:cNvPr id="8" name="Slide Number Placeholder 5"/>
          <p:cNvSpPr>
            <a:spLocks noGrp="1"/>
          </p:cNvSpPr>
          <p:nvPr>
            <p:ph type="sldNum" sz="quarter" idx="4"/>
          </p:nvPr>
        </p:nvSpPr>
        <p:spPr>
          <a:xfrm>
            <a:off x="8229600" y="6492875"/>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8"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9"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7"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Excel and VBA</a:t>
            </a:r>
            <a:br>
              <a:rPr lang="en-US" dirty="0"/>
            </a:br>
            <a:r>
              <a:rPr lang="en-US" dirty="0"/>
              <a:t>Creating an Excel Application</a:t>
            </a:r>
            <a:endParaRPr lang="en-US" dirty="0"/>
          </a:p>
        </p:txBody>
      </p:sp>
      <p:sp>
        <p:nvSpPr>
          <p:cNvPr id="5" name="Content Placeholder 4"/>
          <p:cNvSpPr>
            <a:spLocks noGrp="1"/>
          </p:cNvSpPr>
          <p:nvPr>
            <p:ph idx="1"/>
          </p:nvPr>
        </p:nvSpPr>
        <p:spPr/>
        <p:txBody>
          <a:bodyPr>
            <a:normAutofit lnSpcReduction="10000"/>
          </a:bodyPr>
          <a:lstStyle/>
          <a:p>
            <a:r>
              <a:rPr lang="en-US" dirty="0"/>
              <a:t>Complete a software development life cycle</a:t>
            </a:r>
          </a:p>
          <a:p>
            <a:r>
              <a:rPr lang="en-US" dirty="0" smtClean="0"/>
              <a:t>Use </a:t>
            </a:r>
            <a:r>
              <a:rPr lang="en-US" dirty="0"/>
              <a:t>the Excel Object Model in VBA code</a:t>
            </a:r>
          </a:p>
          <a:p>
            <a:r>
              <a:rPr lang="en-US" dirty="0" smtClean="0"/>
              <a:t>Create </a:t>
            </a:r>
            <a:r>
              <a:rPr lang="en-US" dirty="0"/>
              <a:t>forms</a:t>
            </a:r>
          </a:p>
          <a:p>
            <a:r>
              <a:rPr lang="en-US" dirty="0" smtClean="0"/>
              <a:t>Use </a:t>
            </a:r>
            <a:r>
              <a:rPr lang="en-US" dirty="0"/>
              <a:t>financial </a:t>
            </a:r>
            <a:r>
              <a:rPr lang="en-US" dirty="0" smtClean="0"/>
              <a:t>functions</a:t>
            </a:r>
          </a:p>
          <a:p>
            <a:r>
              <a:rPr lang="en-US" dirty="0"/>
              <a:t>Create function procedures</a:t>
            </a:r>
          </a:p>
          <a:p>
            <a:r>
              <a:rPr lang="en-US" dirty="0" smtClean="0"/>
              <a:t>Initialize</a:t>
            </a:r>
            <a:r>
              <a:rPr lang="en-US" dirty="0"/>
              <a:t>, display, and close forms</a:t>
            </a:r>
          </a:p>
          <a:p>
            <a:r>
              <a:rPr lang="en-US" dirty="0" smtClean="0"/>
              <a:t>Create </a:t>
            </a:r>
            <a:r>
              <a:rPr lang="en-US" dirty="0"/>
              <a:t>or search a list in a worksheet</a:t>
            </a:r>
          </a:p>
          <a:p>
            <a:r>
              <a:rPr lang="en-US" dirty="0" smtClean="0"/>
              <a:t>Prepare </a:t>
            </a:r>
            <a:r>
              <a:rPr lang="en-US" dirty="0"/>
              <a:t>an application for distribution</a:t>
            </a:r>
          </a:p>
        </p:txBody>
      </p:sp>
      <p:sp>
        <p:nvSpPr>
          <p:cNvPr id="2" name="Footer Placeholder 1"/>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3" name="Slide Number Placeholder 2"/>
          <p:cNvSpPr>
            <a:spLocks noGrp="1"/>
          </p:cNvSpPr>
          <p:nvPr>
            <p:ph type="sldNum" sz="quarter" idx="4"/>
          </p:nvPr>
        </p:nvSpPr>
        <p:spPr/>
        <p:txBody>
          <a:bodyPr/>
          <a:lstStyle/>
          <a:p>
            <a:fld id="{97F33F24-5111-4524-9375-24241E4B6E0C}"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Manipulate Object Properties, Methods, and Events</a:t>
            </a:r>
          </a:p>
        </p:txBody>
      </p:sp>
      <p:sp>
        <p:nvSpPr>
          <p:cNvPr id="3" name="Content Placeholder 2"/>
          <p:cNvSpPr>
            <a:spLocks noGrp="1"/>
          </p:cNvSpPr>
          <p:nvPr>
            <p:ph sz="half" idx="1"/>
          </p:nvPr>
        </p:nvSpPr>
        <p:spPr/>
        <p:txBody>
          <a:bodyPr>
            <a:noAutofit/>
          </a:bodyPr>
          <a:lstStyle/>
          <a:p>
            <a:r>
              <a:rPr lang="en-US" sz="3200" dirty="0"/>
              <a:t>A </a:t>
            </a:r>
            <a:r>
              <a:rPr lang="en-US" sz="3200" b="1" dirty="0"/>
              <a:t>property</a:t>
            </a:r>
            <a:r>
              <a:rPr lang="en-US" sz="3200" dirty="0"/>
              <a:t> is an attribute of an object that defines one of the object’s </a:t>
            </a:r>
            <a:r>
              <a:rPr lang="en-US" sz="3200" dirty="0" smtClean="0"/>
              <a:t>characteristics such </a:t>
            </a:r>
            <a:r>
              <a:rPr lang="en-US" sz="3200" dirty="0"/>
              <a:t>as size or </a:t>
            </a:r>
            <a:r>
              <a:rPr lang="en-US" sz="3200" dirty="0" smtClean="0"/>
              <a:t>color</a:t>
            </a:r>
          </a:p>
          <a:p>
            <a:r>
              <a:rPr lang="en-US" sz="3200" dirty="0"/>
              <a:t>A </a:t>
            </a:r>
            <a:r>
              <a:rPr lang="en-US" sz="3200" b="1" dirty="0"/>
              <a:t>method</a:t>
            </a:r>
            <a:r>
              <a:rPr lang="en-US" sz="3200" dirty="0"/>
              <a:t> is an action that an object can </a:t>
            </a:r>
            <a:r>
              <a:rPr lang="en-US" sz="3200" dirty="0" smtClean="0"/>
              <a:t>perform. </a:t>
            </a:r>
            <a:endParaRPr lang="en-US" sz="3200" dirty="0"/>
          </a:p>
        </p:txBody>
      </p:sp>
      <p:sp>
        <p:nvSpPr>
          <p:cNvPr id="4" name="Content Placeholder 3"/>
          <p:cNvSpPr>
            <a:spLocks noGrp="1"/>
          </p:cNvSpPr>
          <p:nvPr>
            <p:ph sz="half" idx="2"/>
          </p:nvPr>
        </p:nvSpPr>
        <p:spPr/>
        <p:txBody>
          <a:bodyPr>
            <a:normAutofit/>
          </a:bodyPr>
          <a:lstStyle/>
          <a:p>
            <a:r>
              <a:rPr lang="en-US" sz="3200" dirty="0"/>
              <a:t>An </a:t>
            </a:r>
            <a:r>
              <a:rPr lang="en-US" sz="3200" b="1" dirty="0"/>
              <a:t>event</a:t>
            </a:r>
            <a:r>
              <a:rPr lang="en-US" sz="3200" dirty="0"/>
              <a:t> is an action occurring at run time that triggers a program instruction</a:t>
            </a:r>
            <a:r>
              <a:rPr lang="en-US" dirty="0"/>
              <a:t>.</a:t>
            </a:r>
          </a:p>
        </p:txBody>
      </p:sp>
      <p:sp>
        <p:nvSpPr>
          <p:cNvPr id="5" name="Footer Placeholder 4"/>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6" name="Slide Number Placeholder 5"/>
          <p:cNvSpPr>
            <a:spLocks noGrp="1"/>
          </p:cNvSpPr>
          <p:nvPr>
            <p:ph type="sldNum" sz="quarter" idx="4"/>
          </p:nvPr>
        </p:nvSpPr>
        <p:spPr/>
        <p:txBody>
          <a:bodyPr/>
          <a:lstStyle/>
          <a:p>
            <a:fld id="{97F33F24-5111-4524-9375-24241E4B6E0C}" type="slidenum">
              <a:rPr lang="en-US" smtClean="0"/>
              <a:pPr/>
              <a:t>10</a:t>
            </a:fld>
            <a:endParaRPr lang="en-US" dirty="0"/>
          </a:p>
        </p:txBody>
      </p:sp>
    </p:spTree>
    <p:extLst>
      <p:ext uri="{BB962C8B-B14F-4D97-AF65-F5344CB8AC3E}">
        <p14:creationId xmlns:p14="http://schemas.microsoft.com/office/powerpoint/2010/main" val="147724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Forms</a:t>
            </a:r>
          </a:p>
        </p:txBody>
      </p:sp>
      <p:sp>
        <p:nvSpPr>
          <p:cNvPr id="3" name="Content Placeholder 2"/>
          <p:cNvSpPr>
            <a:spLocks noGrp="1"/>
          </p:cNvSpPr>
          <p:nvPr>
            <p:ph sz="half" idx="1"/>
          </p:nvPr>
        </p:nvSpPr>
        <p:spPr>
          <a:xfrm>
            <a:off x="457200" y="1600201"/>
            <a:ext cx="3733800" cy="4267200"/>
          </a:xfrm>
        </p:spPr>
        <p:txBody>
          <a:bodyPr/>
          <a:lstStyle/>
          <a:p>
            <a:r>
              <a:rPr lang="en-US" dirty="0"/>
              <a:t>A</a:t>
            </a:r>
            <a:r>
              <a:rPr lang="en-US" dirty="0" smtClean="0"/>
              <a:t>dd </a:t>
            </a:r>
            <a:r>
              <a:rPr lang="en-US" dirty="0"/>
              <a:t>a UserForm object to an Excel </a:t>
            </a:r>
            <a:r>
              <a:rPr lang="en-US" dirty="0" smtClean="0"/>
              <a:t>workbook.</a:t>
            </a:r>
          </a:p>
          <a:p>
            <a:r>
              <a:rPr lang="en-US" dirty="0" smtClean="0"/>
              <a:t>Click </a:t>
            </a:r>
            <a:r>
              <a:rPr lang="en-US" dirty="0"/>
              <a:t>Insert on the VBA menu bar</a:t>
            </a:r>
            <a:r>
              <a:rPr lang="en-US" dirty="0" smtClean="0"/>
              <a:t>, and </a:t>
            </a:r>
            <a:r>
              <a:rPr lang="en-US" dirty="0"/>
              <a:t>then select </a:t>
            </a:r>
            <a:r>
              <a:rPr lang="en-US" dirty="0" smtClean="0"/>
              <a:t>UserForm.</a:t>
            </a:r>
          </a:p>
          <a:p>
            <a:r>
              <a:rPr lang="en-US" dirty="0"/>
              <a:t>S</a:t>
            </a:r>
            <a:r>
              <a:rPr lang="en-US" dirty="0" smtClean="0"/>
              <a:t>et </a:t>
            </a:r>
            <a:r>
              <a:rPr lang="en-US" dirty="0"/>
              <a:t>the form’s </a:t>
            </a:r>
            <a:r>
              <a:rPr lang="en-US" dirty="0" smtClean="0"/>
              <a:t>properties, such as Name and Caption.</a:t>
            </a:r>
            <a:endParaRPr lang="en-US" dirty="0"/>
          </a:p>
        </p:txBody>
      </p:sp>
      <p:sp>
        <p:nvSpPr>
          <p:cNvPr id="5" name="Footer Placeholder 4"/>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6" name="Slide Number Placeholder 5"/>
          <p:cNvSpPr>
            <a:spLocks noGrp="1"/>
          </p:cNvSpPr>
          <p:nvPr>
            <p:ph type="sldNum" sz="quarter" idx="4"/>
          </p:nvPr>
        </p:nvSpPr>
        <p:spPr/>
        <p:txBody>
          <a:bodyPr/>
          <a:lstStyle/>
          <a:p>
            <a:fld id="{97F33F24-5111-4524-9375-24241E4B6E0C}" type="slidenum">
              <a:rPr lang="en-US" smtClean="0"/>
              <a:pPr/>
              <a:t>11</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023533"/>
            <a:ext cx="4662311" cy="349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621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t>
            </a:r>
            <a:r>
              <a:rPr lang="en-US" dirty="0" smtClean="0"/>
              <a:t>Forms (Cont.)</a:t>
            </a:r>
            <a:endParaRPr lang="en-US" dirty="0"/>
          </a:p>
        </p:txBody>
      </p:sp>
      <p:sp>
        <p:nvSpPr>
          <p:cNvPr id="3" name="Content Placeholder 2"/>
          <p:cNvSpPr>
            <a:spLocks noGrp="1"/>
          </p:cNvSpPr>
          <p:nvPr>
            <p:ph sz="half" idx="1"/>
          </p:nvPr>
        </p:nvSpPr>
        <p:spPr>
          <a:xfrm>
            <a:off x="457200" y="1600200"/>
            <a:ext cx="3708400" cy="4571999"/>
          </a:xfrm>
        </p:spPr>
        <p:txBody>
          <a:bodyPr>
            <a:normAutofit fontScale="92500"/>
          </a:bodyPr>
          <a:lstStyle/>
          <a:p>
            <a:r>
              <a:rPr lang="en-US" sz="3000" dirty="0"/>
              <a:t>Add </a:t>
            </a:r>
            <a:r>
              <a:rPr lang="en-US" sz="3000" dirty="0" smtClean="0"/>
              <a:t>controls </a:t>
            </a:r>
            <a:r>
              <a:rPr lang="en-US" sz="3000" dirty="0"/>
              <a:t>to </a:t>
            </a:r>
            <a:r>
              <a:rPr lang="en-US" sz="3000" dirty="0" smtClean="0"/>
              <a:t>Forms</a:t>
            </a:r>
          </a:p>
          <a:p>
            <a:r>
              <a:rPr lang="en-US" sz="3000" dirty="0"/>
              <a:t>T</a:t>
            </a:r>
            <a:r>
              <a:rPr lang="en-US" sz="3000" dirty="0" smtClean="0"/>
              <a:t>he </a:t>
            </a:r>
            <a:r>
              <a:rPr lang="en-US" sz="3000" b="1" dirty="0"/>
              <a:t>Toolbox</a:t>
            </a:r>
            <a:r>
              <a:rPr lang="en-US" sz="3000" dirty="0"/>
              <a:t>, </a:t>
            </a:r>
            <a:r>
              <a:rPr lang="en-US" sz="3000" dirty="0" smtClean="0"/>
              <a:t>contains </a:t>
            </a:r>
            <a:r>
              <a:rPr lang="en-US" sz="3000" dirty="0"/>
              <a:t>the </a:t>
            </a:r>
            <a:r>
              <a:rPr lang="en-US" sz="3000" dirty="0" smtClean="0"/>
              <a:t>standard controls:</a:t>
            </a:r>
          </a:p>
          <a:p>
            <a:pPr lvl="1"/>
            <a:r>
              <a:rPr lang="en-US" sz="2600" dirty="0" smtClean="0"/>
              <a:t>Text boxes or buttons</a:t>
            </a:r>
          </a:p>
          <a:p>
            <a:r>
              <a:rPr lang="en-US" sz="3000" dirty="0"/>
              <a:t>To add a control to a form, click a control icon in the </a:t>
            </a:r>
            <a:r>
              <a:rPr lang="en-US" sz="3000" dirty="0" smtClean="0"/>
              <a:t>Toolbox, then </a:t>
            </a:r>
            <a:r>
              <a:rPr lang="en-US" sz="3000" dirty="0"/>
              <a:t>drag to create the </a:t>
            </a:r>
            <a:r>
              <a:rPr lang="en-US" sz="3000" dirty="0" smtClean="0"/>
              <a:t>control </a:t>
            </a:r>
            <a:r>
              <a:rPr lang="en-US" sz="3000" dirty="0"/>
              <a:t>on the form. </a:t>
            </a:r>
            <a:endParaRPr lang="en-US" sz="3000" dirty="0" smtClean="0"/>
          </a:p>
          <a:p>
            <a:pPr marL="0" indent="0">
              <a:buNone/>
            </a:pPr>
            <a:endParaRPr lang="en-US" dirty="0"/>
          </a:p>
        </p:txBody>
      </p:sp>
      <p:sp>
        <p:nvSpPr>
          <p:cNvPr id="5" name="Footer Placeholder 4"/>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6" name="Slide Number Placeholder 5"/>
          <p:cNvSpPr>
            <a:spLocks noGrp="1"/>
          </p:cNvSpPr>
          <p:nvPr>
            <p:ph type="sldNum" sz="quarter" idx="4"/>
          </p:nvPr>
        </p:nvSpPr>
        <p:spPr/>
        <p:txBody>
          <a:bodyPr/>
          <a:lstStyle/>
          <a:p>
            <a:fld id="{97F33F24-5111-4524-9375-24241E4B6E0C}" type="slidenum">
              <a:rPr lang="en-US" smtClean="0"/>
              <a:pPr/>
              <a:t>12</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1905000"/>
            <a:ext cx="4775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675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Forms </a:t>
            </a:r>
            <a:r>
              <a:rPr lang="en-US" dirty="0" smtClean="0"/>
              <a:t>(Cont.)</a:t>
            </a:r>
            <a:endParaRPr lang="en-US" dirty="0"/>
          </a:p>
        </p:txBody>
      </p:sp>
      <p:sp>
        <p:nvSpPr>
          <p:cNvPr id="3" name="Content Placeholder 2"/>
          <p:cNvSpPr>
            <a:spLocks noGrp="1"/>
          </p:cNvSpPr>
          <p:nvPr>
            <p:ph sz="half" idx="1"/>
          </p:nvPr>
        </p:nvSpPr>
        <p:spPr/>
        <p:txBody>
          <a:bodyPr>
            <a:normAutofit/>
          </a:bodyPr>
          <a:lstStyle/>
          <a:p>
            <a:r>
              <a:rPr lang="en-US" sz="3200" dirty="0"/>
              <a:t>An important property of all objects and controls is the </a:t>
            </a:r>
            <a:r>
              <a:rPr lang="en-US" sz="3200" b="1" dirty="0"/>
              <a:t>Name</a:t>
            </a:r>
            <a:r>
              <a:rPr lang="en-US" sz="3200" dirty="0"/>
              <a:t> </a:t>
            </a:r>
            <a:r>
              <a:rPr lang="en-US" sz="3200" dirty="0" smtClean="0"/>
              <a:t>property.</a:t>
            </a:r>
          </a:p>
          <a:p>
            <a:pPr lvl="1"/>
            <a:r>
              <a:rPr lang="en-US" dirty="0" smtClean="0"/>
              <a:t>Used </a:t>
            </a:r>
            <a:r>
              <a:rPr lang="en-US" dirty="0"/>
              <a:t>to reference the object in the program </a:t>
            </a:r>
            <a:r>
              <a:rPr lang="en-US" dirty="0" smtClean="0"/>
              <a:t>code</a:t>
            </a:r>
          </a:p>
          <a:p>
            <a:pPr lvl="1"/>
            <a:r>
              <a:rPr lang="en-US" dirty="0" smtClean="0"/>
              <a:t>Example: cmdExit for a command button</a:t>
            </a:r>
            <a:endParaRPr lang="en-US" dirty="0"/>
          </a:p>
        </p:txBody>
      </p:sp>
      <p:sp>
        <p:nvSpPr>
          <p:cNvPr id="4" name="Content Placeholder 3"/>
          <p:cNvSpPr>
            <a:spLocks noGrp="1"/>
          </p:cNvSpPr>
          <p:nvPr>
            <p:ph sz="half" idx="2"/>
          </p:nvPr>
        </p:nvSpPr>
        <p:spPr/>
        <p:txBody>
          <a:bodyPr>
            <a:normAutofit/>
          </a:bodyPr>
          <a:lstStyle/>
          <a:p>
            <a:r>
              <a:rPr lang="en-US" sz="3200" dirty="0" smtClean="0"/>
              <a:t>The </a:t>
            </a:r>
            <a:r>
              <a:rPr lang="en-US" sz="3200" dirty="0"/>
              <a:t>Properties </a:t>
            </a:r>
            <a:r>
              <a:rPr lang="en-US" sz="3200" dirty="0" smtClean="0"/>
              <a:t>window is used </a:t>
            </a:r>
            <a:r>
              <a:rPr lang="en-US" sz="3200" dirty="0"/>
              <a:t>to change the control’s </a:t>
            </a:r>
            <a:r>
              <a:rPr lang="en-US" sz="3200" dirty="0" smtClean="0"/>
              <a:t>properties.</a:t>
            </a:r>
          </a:p>
          <a:p>
            <a:pPr lvl="1"/>
            <a:r>
              <a:rPr lang="en-US" dirty="0" smtClean="0"/>
              <a:t>Displays </a:t>
            </a:r>
            <a:r>
              <a:rPr lang="en-US" dirty="0"/>
              <a:t>the properties and current settings for the selected </a:t>
            </a:r>
            <a:r>
              <a:rPr lang="en-US" dirty="0" smtClean="0"/>
              <a:t>object</a:t>
            </a:r>
          </a:p>
          <a:p>
            <a:endParaRPr lang="en-US" dirty="0"/>
          </a:p>
        </p:txBody>
      </p:sp>
      <p:sp>
        <p:nvSpPr>
          <p:cNvPr id="5" name="Footer Placeholder 4"/>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6" name="Slide Number Placeholder 5"/>
          <p:cNvSpPr>
            <a:spLocks noGrp="1"/>
          </p:cNvSpPr>
          <p:nvPr>
            <p:ph type="sldNum" sz="quarter" idx="4"/>
          </p:nvPr>
        </p:nvSpPr>
        <p:spPr/>
        <p:txBody>
          <a:bodyPr/>
          <a:lstStyle/>
          <a:p>
            <a:fld id="{97F33F24-5111-4524-9375-24241E4B6E0C}" type="slidenum">
              <a:rPr lang="en-US" smtClean="0"/>
              <a:pPr/>
              <a:t>13</a:t>
            </a:fld>
            <a:endParaRPr lang="en-US" dirty="0"/>
          </a:p>
        </p:txBody>
      </p:sp>
    </p:spTree>
    <p:extLst>
      <p:ext uri="{BB962C8B-B14F-4D97-AF65-F5344CB8AC3E}">
        <p14:creationId xmlns:p14="http://schemas.microsoft.com/office/powerpoint/2010/main" val="781570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Bound and Unbound Controls</a:t>
            </a:r>
          </a:p>
        </p:txBody>
      </p:sp>
      <p:sp>
        <p:nvSpPr>
          <p:cNvPr id="3" name="Content Placeholder 2"/>
          <p:cNvSpPr>
            <a:spLocks noGrp="1"/>
          </p:cNvSpPr>
          <p:nvPr>
            <p:ph sz="half" idx="1"/>
          </p:nvPr>
        </p:nvSpPr>
        <p:spPr>
          <a:xfrm>
            <a:off x="457200" y="1600201"/>
            <a:ext cx="3636390" cy="4495800"/>
          </a:xfrm>
        </p:spPr>
        <p:txBody>
          <a:bodyPr>
            <a:normAutofit lnSpcReduction="10000"/>
          </a:bodyPr>
          <a:lstStyle/>
          <a:p>
            <a:r>
              <a:rPr lang="en-US" dirty="0"/>
              <a:t>A </a:t>
            </a:r>
            <a:r>
              <a:rPr lang="en-US" b="1" dirty="0"/>
              <a:t>bound </a:t>
            </a:r>
            <a:r>
              <a:rPr lang="en-US" b="1" dirty="0" smtClean="0"/>
              <a:t>control</a:t>
            </a:r>
            <a:r>
              <a:rPr lang="en-US" b="1" i="1" dirty="0" smtClean="0"/>
              <a:t> </a:t>
            </a:r>
            <a:r>
              <a:rPr lang="en-US" dirty="0" smtClean="0"/>
              <a:t>is</a:t>
            </a:r>
            <a:r>
              <a:rPr lang="en-US" b="1" i="1" dirty="0" smtClean="0"/>
              <a:t> </a:t>
            </a:r>
            <a:r>
              <a:rPr lang="en-US" dirty="0" smtClean="0"/>
              <a:t>connected to a </a:t>
            </a:r>
            <a:r>
              <a:rPr lang="en-US" dirty="0"/>
              <a:t>data </a:t>
            </a:r>
            <a:r>
              <a:rPr lang="en-US" dirty="0" smtClean="0"/>
              <a:t>source in the application.</a:t>
            </a:r>
          </a:p>
          <a:p>
            <a:r>
              <a:rPr lang="en-US" dirty="0" smtClean="0"/>
              <a:t>The data source can be a cell or a range of cells.</a:t>
            </a:r>
          </a:p>
          <a:p>
            <a:r>
              <a:rPr lang="en-US" dirty="0" smtClean="0"/>
              <a:t>An </a:t>
            </a:r>
            <a:r>
              <a:rPr lang="en-US" b="1" dirty="0" smtClean="0"/>
              <a:t>unbound control </a:t>
            </a:r>
            <a:r>
              <a:rPr lang="en-US" dirty="0" smtClean="0"/>
              <a:t>is not connected to data in the application.</a:t>
            </a:r>
          </a:p>
        </p:txBody>
      </p:sp>
      <p:sp>
        <p:nvSpPr>
          <p:cNvPr id="5" name="Footer Placeholder 4"/>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6" name="Slide Number Placeholder 5"/>
          <p:cNvSpPr>
            <a:spLocks noGrp="1"/>
          </p:cNvSpPr>
          <p:nvPr>
            <p:ph type="sldNum" sz="quarter" idx="4"/>
          </p:nvPr>
        </p:nvSpPr>
        <p:spPr/>
        <p:txBody>
          <a:bodyPr/>
          <a:lstStyle/>
          <a:p>
            <a:fld id="{97F33F24-5111-4524-9375-24241E4B6E0C}" type="slidenum">
              <a:rPr lang="en-US" smtClean="0"/>
              <a:pPr/>
              <a:t>14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3590" y="1828800"/>
            <a:ext cx="496059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870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a:t>
            </a:r>
            <a:r>
              <a:rPr lang="en-US" dirty="0"/>
              <a:t>Other Control Properties</a:t>
            </a:r>
          </a:p>
        </p:txBody>
      </p:sp>
      <p:sp>
        <p:nvSpPr>
          <p:cNvPr id="3" name="Content Placeholder 2"/>
          <p:cNvSpPr>
            <a:spLocks noGrp="1"/>
          </p:cNvSpPr>
          <p:nvPr>
            <p:ph sz="half" idx="1"/>
          </p:nvPr>
        </p:nvSpPr>
        <p:spPr>
          <a:xfrm>
            <a:off x="457200" y="1600201"/>
            <a:ext cx="8001000" cy="4419599"/>
          </a:xfrm>
        </p:spPr>
        <p:txBody>
          <a:bodyPr>
            <a:normAutofit/>
          </a:bodyPr>
          <a:lstStyle/>
          <a:p>
            <a:r>
              <a:rPr lang="en-US" dirty="0"/>
              <a:t>The </a:t>
            </a:r>
            <a:r>
              <a:rPr lang="en-US" b="1" dirty="0"/>
              <a:t>Enabled property</a:t>
            </a:r>
            <a:r>
              <a:rPr lang="en-US" b="1" i="1" dirty="0"/>
              <a:t> </a:t>
            </a:r>
            <a:r>
              <a:rPr lang="en-US" dirty="0"/>
              <a:t>determines if a control can receive focus </a:t>
            </a:r>
            <a:r>
              <a:rPr lang="en-US" dirty="0" smtClean="0"/>
              <a:t>and </a:t>
            </a:r>
            <a:r>
              <a:rPr lang="en-US" dirty="0"/>
              <a:t>if </a:t>
            </a:r>
            <a:r>
              <a:rPr lang="en-US" dirty="0" smtClean="0"/>
              <a:t>that control </a:t>
            </a:r>
            <a:r>
              <a:rPr lang="en-US" dirty="0"/>
              <a:t>can respond to the user</a:t>
            </a:r>
            <a:r>
              <a:rPr lang="en-US" dirty="0" smtClean="0"/>
              <a:t>.</a:t>
            </a:r>
          </a:p>
          <a:p>
            <a:r>
              <a:rPr lang="en-US" dirty="0"/>
              <a:t>The </a:t>
            </a:r>
            <a:r>
              <a:rPr lang="en-US" b="1" dirty="0"/>
              <a:t>TabStop </a:t>
            </a:r>
            <a:r>
              <a:rPr lang="en-US" b="1" dirty="0" smtClean="0"/>
              <a:t>property </a:t>
            </a:r>
            <a:r>
              <a:rPr lang="en-US" dirty="0" smtClean="0"/>
              <a:t>determines whether </a:t>
            </a:r>
            <a:r>
              <a:rPr lang="en-US" dirty="0"/>
              <a:t>a control </a:t>
            </a:r>
            <a:r>
              <a:rPr lang="en-US" dirty="0" smtClean="0"/>
              <a:t>receives focus </a:t>
            </a:r>
            <a:r>
              <a:rPr lang="en-US" dirty="0"/>
              <a:t>when the Tab key </a:t>
            </a:r>
            <a:r>
              <a:rPr lang="en-US" dirty="0" smtClean="0"/>
              <a:t>is pressed</a:t>
            </a:r>
            <a:r>
              <a:rPr lang="en-US" dirty="0"/>
              <a:t>.</a:t>
            </a:r>
          </a:p>
          <a:p>
            <a:r>
              <a:rPr lang="en-US" dirty="0"/>
              <a:t>The </a:t>
            </a:r>
            <a:r>
              <a:rPr lang="en-US" b="1" dirty="0"/>
              <a:t>TabIndex </a:t>
            </a:r>
            <a:r>
              <a:rPr lang="en-US" b="1" dirty="0" smtClean="0"/>
              <a:t>property </a:t>
            </a:r>
            <a:r>
              <a:rPr lang="en-US" dirty="0" smtClean="0"/>
              <a:t>determines the </a:t>
            </a:r>
            <a:r>
              <a:rPr lang="en-US" dirty="0"/>
              <a:t>order in which a </a:t>
            </a:r>
            <a:r>
              <a:rPr lang="en-US" dirty="0" smtClean="0"/>
              <a:t>control receives </a:t>
            </a:r>
            <a:r>
              <a:rPr lang="en-US" dirty="0"/>
              <a:t>the focus</a:t>
            </a:r>
            <a:r>
              <a:rPr lang="en-US" dirty="0" smtClean="0"/>
              <a:t>.</a:t>
            </a:r>
          </a:p>
          <a:p>
            <a:r>
              <a:rPr lang="en-US" dirty="0"/>
              <a:t>The </a:t>
            </a:r>
            <a:r>
              <a:rPr lang="en-US" b="1" dirty="0"/>
              <a:t>TextAlign property </a:t>
            </a:r>
            <a:r>
              <a:rPr lang="en-US" dirty="0" smtClean="0"/>
              <a:t>specifies the alignment </a:t>
            </a:r>
            <a:r>
              <a:rPr lang="en-US" dirty="0"/>
              <a:t>of </a:t>
            </a:r>
            <a:r>
              <a:rPr lang="en-US" dirty="0" smtClean="0"/>
              <a:t>a caption </a:t>
            </a:r>
            <a:r>
              <a:rPr lang="en-US" dirty="0"/>
              <a:t>appearing in a label.</a:t>
            </a:r>
            <a:endParaRPr lang="en-US" dirty="0" smtClean="0"/>
          </a:p>
          <a:p>
            <a:endParaRPr lang="en-US" dirty="0"/>
          </a:p>
        </p:txBody>
      </p:sp>
      <p:sp>
        <p:nvSpPr>
          <p:cNvPr id="5" name="Footer Placeholder 4"/>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6" name="Slide Number Placeholder 5"/>
          <p:cNvSpPr>
            <a:spLocks noGrp="1"/>
          </p:cNvSpPr>
          <p:nvPr>
            <p:ph type="sldNum" sz="quarter" idx="4"/>
          </p:nvPr>
        </p:nvSpPr>
        <p:spPr/>
        <p:txBody>
          <a:bodyPr/>
          <a:lstStyle/>
          <a:p>
            <a:fld id="{97F33F24-5111-4524-9375-24241E4B6E0C}" type="slidenum">
              <a:rPr lang="en-US" smtClean="0"/>
              <a:pPr/>
              <a:t>15</a:t>
            </a:fld>
            <a:endParaRPr lang="en-US" dirty="0"/>
          </a:p>
        </p:txBody>
      </p:sp>
    </p:spTree>
    <p:extLst>
      <p:ext uri="{BB962C8B-B14F-4D97-AF65-F5344CB8AC3E}">
        <p14:creationId xmlns:p14="http://schemas.microsoft.com/office/powerpoint/2010/main" val="2270328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Financial Functions</a:t>
            </a:r>
          </a:p>
        </p:txBody>
      </p:sp>
      <p:sp>
        <p:nvSpPr>
          <p:cNvPr id="3" name="Content Placeholder 2"/>
          <p:cNvSpPr>
            <a:spLocks noGrp="1"/>
          </p:cNvSpPr>
          <p:nvPr>
            <p:ph sz="half" idx="1"/>
          </p:nvPr>
        </p:nvSpPr>
        <p:spPr>
          <a:xfrm>
            <a:off x="457200" y="1600200"/>
            <a:ext cx="3810000" cy="4572000"/>
          </a:xfrm>
        </p:spPr>
        <p:txBody>
          <a:bodyPr/>
          <a:lstStyle/>
          <a:p>
            <a:r>
              <a:rPr lang="en-US" dirty="0"/>
              <a:t>Excel and VBA include a set of financial </a:t>
            </a:r>
            <a:r>
              <a:rPr lang="en-US" dirty="0" smtClean="0"/>
              <a:t>functions for </a:t>
            </a:r>
            <a:r>
              <a:rPr lang="en-US" dirty="0"/>
              <a:t>performing </a:t>
            </a:r>
            <a:r>
              <a:rPr lang="en-US" dirty="0" smtClean="0"/>
              <a:t>calculations </a:t>
            </a:r>
            <a:r>
              <a:rPr lang="en-US" dirty="0"/>
              <a:t>related </a:t>
            </a:r>
            <a:r>
              <a:rPr lang="en-US" dirty="0" smtClean="0"/>
              <a:t>to:</a:t>
            </a:r>
          </a:p>
          <a:p>
            <a:pPr lvl="1"/>
            <a:r>
              <a:rPr lang="en-US" dirty="0" smtClean="0"/>
              <a:t>Payments</a:t>
            </a:r>
          </a:p>
          <a:p>
            <a:pPr lvl="1"/>
            <a:r>
              <a:rPr lang="en-US" dirty="0" smtClean="0"/>
              <a:t>Investments</a:t>
            </a:r>
          </a:p>
          <a:p>
            <a:pPr lvl="1"/>
            <a:r>
              <a:rPr lang="en-US" dirty="0" smtClean="0"/>
              <a:t>Depreciation </a:t>
            </a:r>
            <a:r>
              <a:rPr lang="en-US" dirty="0"/>
              <a:t>of </a:t>
            </a:r>
            <a:r>
              <a:rPr lang="en-US" dirty="0" smtClean="0"/>
              <a:t>assets</a:t>
            </a:r>
            <a:endParaRPr lang="en-US" dirty="0"/>
          </a:p>
        </p:txBody>
      </p:sp>
      <p:sp>
        <p:nvSpPr>
          <p:cNvPr id="5" name="Footer Placeholder 4"/>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6" name="Slide Number Placeholder 5"/>
          <p:cNvSpPr>
            <a:spLocks noGrp="1"/>
          </p:cNvSpPr>
          <p:nvPr>
            <p:ph type="sldNum" sz="quarter" idx="4"/>
          </p:nvPr>
        </p:nvSpPr>
        <p:spPr/>
        <p:txBody>
          <a:bodyPr/>
          <a:lstStyle/>
          <a:p>
            <a:fld id="{97F33F24-5111-4524-9375-24241E4B6E0C}" type="slidenum">
              <a:rPr lang="en-US" smtClean="0"/>
              <a:pPr/>
              <a:t>16</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09800"/>
            <a:ext cx="4671891"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634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Function Procedures</a:t>
            </a:r>
          </a:p>
        </p:txBody>
      </p:sp>
      <p:sp>
        <p:nvSpPr>
          <p:cNvPr id="3" name="Content Placeholder 2"/>
          <p:cNvSpPr>
            <a:spLocks noGrp="1"/>
          </p:cNvSpPr>
          <p:nvPr>
            <p:ph sz="half" idx="1"/>
          </p:nvPr>
        </p:nvSpPr>
        <p:spPr>
          <a:xfrm>
            <a:off x="457200" y="1600201"/>
            <a:ext cx="6858000" cy="4190999"/>
          </a:xfrm>
        </p:spPr>
        <p:txBody>
          <a:bodyPr>
            <a:noAutofit/>
          </a:bodyPr>
          <a:lstStyle/>
          <a:p>
            <a:r>
              <a:rPr lang="en-US" sz="3200" dirty="0"/>
              <a:t>A function procedure begins with </a:t>
            </a:r>
            <a:r>
              <a:rPr lang="en-US" sz="3200" dirty="0" smtClean="0"/>
              <a:t>the</a:t>
            </a:r>
            <a:r>
              <a:rPr lang="en-US" sz="3200" i="1" dirty="0" smtClean="0"/>
              <a:t> </a:t>
            </a:r>
            <a:r>
              <a:rPr lang="en-US" sz="3200" dirty="0" smtClean="0"/>
              <a:t>Function</a:t>
            </a:r>
            <a:r>
              <a:rPr lang="en-US" sz="3200" i="1" dirty="0" smtClean="0"/>
              <a:t> </a:t>
            </a:r>
            <a:r>
              <a:rPr lang="en-US" sz="3200" dirty="0" smtClean="0"/>
              <a:t>statement and concludes with </a:t>
            </a:r>
            <a:r>
              <a:rPr lang="en-US" sz="3200" dirty="0"/>
              <a:t>the End Function statement</a:t>
            </a:r>
            <a:r>
              <a:rPr lang="en-US" sz="3200" dirty="0" smtClean="0"/>
              <a:t>.</a:t>
            </a:r>
          </a:p>
          <a:p>
            <a:r>
              <a:rPr lang="en-US" sz="3200" dirty="0" smtClean="0"/>
              <a:t>A function procedure returns a value back to the calling procedure.</a:t>
            </a:r>
          </a:p>
          <a:p>
            <a:r>
              <a:rPr lang="en-US" sz="3200" dirty="0" smtClean="0"/>
              <a:t>Functions can be used multiple times in an application.</a:t>
            </a:r>
            <a:endParaRPr lang="en-US" sz="3200" dirty="0"/>
          </a:p>
        </p:txBody>
      </p:sp>
      <p:sp>
        <p:nvSpPr>
          <p:cNvPr id="5" name="Footer Placeholder 4"/>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6" name="Slide Number Placeholder 5"/>
          <p:cNvSpPr>
            <a:spLocks noGrp="1"/>
          </p:cNvSpPr>
          <p:nvPr>
            <p:ph type="sldNum" sz="quarter" idx="4"/>
          </p:nvPr>
        </p:nvSpPr>
        <p:spPr/>
        <p:txBody>
          <a:bodyPr/>
          <a:lstStyle/>
          <a:p>
            <a:fld id="{97F33F24-5111-4524-9375-24241E4B6E0C}" type="slidenum">
              <a:rPr lang="en-US" smtClean="0"/>
              <a:pPr/>
              <a:t>17</a:t>
            </a:fld>
            <a:endParaRPr lang="en-US" dirty="0"/>
          </a:p>
        </p:txBody>
      </p:sp>
    </p:spTree>
    <p:extLst>
      <p:ext uri="{BB962C8B-B14F-4D97-AF65-F5344CB8AC3E}">
        <p14:creationId xmlns:p14="http://schemas.microsoft.com/office/powerpoint/2010/main" val="2353064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Function Procedure</a:t>
            </a:r>
            <a:endParaRPr lang="en-US" dirty="0"/>
          </a:p>
        </p:txBody>
      </p:sp>
      <p:sp>
        <p:nvSpPr>
          <p:cNvPr id="5" name="Footer Placeholder 4"/>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6" name="Slide Number Placeholder 5"/>
          <p:cNvSpPr>
            <a:spLocks noGrp="1"/>
          </p:cNvSpPr>
          <p:nvPr>
            <p:ph type="sldNum" sz="quarter" idx="4"/>
          </p:nvPr>
        </p:nvSpPr>
        <p:spPr/>
        <p:txBody>
          <a:bodyPr/>
          <a:lstStyle/>
          <a:p>
            <a:fld id="{97F33F24-5111-4524-9375-24241E4B6E0C}" type="slidenum">
              <a:rPr lang="en-US" smtClean="0"/>
              <a:pPr/>
              <a:t>18</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752600"/>
            <a:ext cx="58102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088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Controls on a Worksheet</a:t>
            </a:r>
          </a:p>
        </p:txBody>
      </p:sp>
      <p:sp>
        <p:nvSpPr>
          <p:cNvPr id="7" name="Content Placeholder 6"/>
          <p:cNvSpPr>
            <a:spLocks noGrp="1"/>
          </p:cNvSpPr>
          <p:nvPr>
            <p:ph idx="1"/>
          </p:nvPr>
        </p:nvSpPr>
        <p:spPr/>
        <p:txBody>
          <a:bodyPr/>
          <a:lstStyle/>
          <a:p>
            <a:r>
              <a:rPr lang="en-US" dirty="0" smtClean="0"/>
              <a:t>A worksheet control</a:t>
            </a:r>
            <a:r>
              <a:rPr lang="en-US" dirty="0"/>
              <a:t>, such as a command button, </a:t>
            </a:r>
            <a:r>
              <a:rPr lang="en-US" dirty="0" smtClean="0"/>
              <a:t>is used to </a:t>
            </a:r>
            <a:r>
              <a:rPr lang="en-US" dirty="0"/>
              <a:t>open the </a:t>
            </a:r>
            <a:r>
              <a:rPr lang="en-US" dirty="0" smtClean="0"/>
              <a:t>form and </a:t>
            </a:r>
            <a:r>
              <a:rPr lang="en-US" dirty="0"/>
              <a:t>initialize the application</a:t>
            </a:r>
            <a:r>
              <a:rPr lang="en-US" dirty="0" smtClean="0"/>
              <a:t>.</a:t>
            </a:r>
          </a:p>
          <a:p>
            <a:r>
              <a:rPr lang="en-US" dirty="0"/>
              <a:t>The first task is to insert a button on </a:t>
            </a:r>
            <a:r>
              <a:rPr lang="en-US" dirty="0" smtClean="0"/>
              <a:t>the worksheet that </a:t>
            </a:r>
            <a:r>
              <a:rPr lang="en-US" dirty="0"/>
              <a:t>displays and initializes the </a:t>
            </a:r>
            <a:r>
              <a:rPr lang="en-US" dirty="0" smtClean="0"/>
              <a:t>user </a:t>
            </a:r>
            <a:r>
              <a:rPr lang="en-US" dirty="0"/>
              <a:t>form</a:t>
            </a:r>
            <a:r>
              <a:rPr lang="en-US" dirty="0" smtClean="0"/>
              <a:t>.</a:t>
            </a:r>
          </a:p>
          <a:p>
            <a:r>
              <a:rPr lang="en-US" dirty="0" smtClean="0"/>
              <a:t>The second task is to edit </a:t>
            </a:r>
            <a:r>
              <a:rPr lang="en-US" dirty="0"/>
              <a:t>the </a:t>
            </a:r>
            <a:r>
              <a:rPr lang="en-US" dirty="0" smtClean="0"/>
              <a:t>control and set properties.</a:t>
            </a:r>
          </a:p>
          <a:p>
            <a:endParaRPr lang="en-US" dirty="0"/>
          </a:p>
        </p:txBody>
      </p:sp>
      <p:sp>
        <p:nvSpPr>
          <p:cNvPr id="5" name="Footer Placeholder 4"/>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6" name="Slide Number Placeholder 5"/>
          <p:cNvSpPr>
            <a:spLocks noGrp="1"/>
          </p:cNvSpPr>
          <p:nvPr>
            <p:ph type="sldNum" sz="quarter" idx="4"/>
          </p:nvPr>
        </p:nvSpPr>
        <p:spPr/>
        <p:txBody>
          <a:bodyPr/>
          <a:lstStyle/>
          <a:p>
            <a:fld id="{97F33F24-5111-4524-9375-24241E4B6E0C}" type="slidenum">
              <a:rPr lang="en-US" smtClean="0"/>
              <a:pPr/>
              <a:t>19</a:t>
            </a:fld>
            <a:endParaRPr lang="en-US" dirty="0"/>
          </a:p>
        </p:txBody>
      </p:sp>
    </p:spTree>
    <p:extLst>
      <p:ext uri="{BB962C8B-B14F-4D97-AF65-F5344CB8AC3E}">
        <p14:creationId xmlns:p14="http://schemas.microsoft.com/office/powerpoint/2010/main" val="515409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Completing a Software</a:t>
            </a:r>
            <a:br>
              <a:rPr lang="en-US" dirty="0"/>
            </a:br>
            <a:r>
              <a:rPr lang="en-US" dirty="0"/>
              <a:t>Development Life Cycle</a:t>
            </a:r>
          </a:p>
        </p:txBody>
      </p:sp>
      <p:sp>
        <p:nvSpPr>
          <p:cNvPr id="9" name="Content Placeholder 8"/>
          <p:cNvSpPr>
            <a:spLocks noGrp="1"/>
          </p:cNvSpPr>
          <p:nvPr>
            <p:ph idx="1"/>
          </p:nvPr>
        </p:nvSpPr>
        <p:spPr/>
        <p:txBody>
          <a:bodyPr>
            <a:normAutofit/>
          </a:bodyPr>
          <a:lstStyle/>
          <a:p>
            <a:r>
              <a:rPr lang="en-US" dirty="0" smtClean="0"/>
              <a:t>Software developers use the </a:t>
            </a:r>
            <a:r>
              <a:rPr lang="en-US" b="1" dirty="0"/>
              <a:t>software development life cycle (SDLC</a:t>
            </a:r>
            <a:r>
              <a:rPr lang="en-US" b="1" dirty="0" smtClean="0"/>
              <a:t>)</a:t>
            </a:r>
            <a:r>
              <a:rPr lang="en-US" b="1" i="1" dirty="0" smtClean="0"/>
              <a:t> </a:t>
            </a:r>
            <a:r>
              <a:rPr lang="en-US" dirty="0" smtClean="0"/>
              <a:t>to develop applications. Steps in the SDLC include:</a:t>
            </a:r>
            <a:endParaRPr lang="en-US" b="1" i="1" dirty="0"/>
          </a:p>
          <a:p>
            <a:pPr marL="0" indent="0">
              <a:buNone/>
            </a:pPr>
            <a:r>
              <a:rPr lang="en-US" dirty="0" smtClean="0"/>
              <a:t>	1</a:t>
            </a:r>
            <a:r>
              <a:rPr lang="en-US" dirty="0"/>
              <a:t>. Plan the </a:t>
            </a:r>
            <a:r>
              <a:rPr lang="en-US" dirty="0" smtClean="0"/>
              <a:t>application.</a:t>
            </a:r>
            <a:endParaRPr lang="en-US" dirty="0"/>
          </a:p>
          <a:p>
            <a:pPr marL="0" indent="0">
              <a:buNone/>
            </a:pPr>
            <a:r>
              <a:rPr lang="en-US" dirty="0" smtClean="0"/>
              <a:t>	2</a:t>
            </a:r>
            <a:r>
              <a:rPr lang="en-US" dirty="0"/>
              <a:t>. Design the user interface.</a:t>
            </a:r>
          </a:p>
          <a:p>
            <a:pPr marL="0" indent="0">
              <a:buNone/>
            </a:pPr>
            <a:r>
              <a:rPr lang="en-US" dirty="0" smtClean="0"/>
              <a:t>	3</a:t>
            </a:r>
            <a:r>
              <a:rPr lang="en-US" dirty="0"/>
              <a:t>. Write code to handle events.</a:t>
            </a:r>
          </a:p>
          <a:p>
            <a:pPr marL="0" indent="0">
              <a:buNone/>
            </a:pPr>
            <a:r>
              <a:rPr lang="en-US" dirty="0" smtClean="0"/>
              <a:t>	4</a:t>
            </a:r>
            <a:r>
              <a:rPr lang="en-US" dirty="0"/>
              <a:t>. Run and test the application to verify that </a:t>
            </a:r>
            <a:r>
              <a:rPr lang="en-US" dirty="0" smtClean="0"/>
              <a:t>	it </a:t>
            </a:r>
            <a:r>
              <a:rPr lang="en-US" dirty="0"/>
              <a:t>produces the intended results.</a:t>
            </a:r>
          </a:p>
          <a:p>
            <a:endParaRPr lang="en-US" dirty="0" smtClean="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 Hide, and Unload Forms</a:t>
            </a:r>
          </a:p>
        </p:txBody>
      </p:sp>
      <p:sp>
        <p:nvSpPr>
          <p:cNvPr id="3" name="Content Placeholder 2"/>
          <p:cNvSpPr>
            <a:spLocks noGrp="1"/>
          </p:cNvSpPr>
          <p:nvPr>
            <p:ph sz="half" idx="1"/>
          </p:nvPr>
        </p:nvSpPr>
        <p:spPr/>
        <p:txBody>
          <a:bodyPr>
            <a:normAutofit/>
          </a:bodyPr>
          <a:lstStyle/>
          <a:p>
            <a:r>
              <a:rPr lang="en-US" dirty="0"/>
              <a:t>The form displays as a modal form</a:t>
            </a:r>
            <a:r>
              <a:rPr lang="en-US" dirty="0" smtClean="0"/>
              <a:t>.</a:t>
            </a:r>
          </a:p>
          <a:p>
            <a:r>
              <a:rPr lang="en-US" dirty="0"/>
              <a:t>A modal </a:t>
            </a:r>
            <a:r>
              <a:rPr lang="en-US" dirty="0" smtClean="0"/>
              <a:t>form disables </a:t>
            </a:r>
            <a:r>
              <a:rPr lang="en-US" dirty="0"/>
              <a:t>all other worksheet objects until the form is closed</a:t>
            </a:r>
            <a:r>
              <a:rPr lang="en-US" dirty="0" smtClean="0"/>
              <a:t>.</a:t>
            </a:r>
          </a:p>
          <a:p>
            <a:r>
              <a:rPr lang="en-US" dirty="0"/>
              <a:t>All data entry and editing </a:t>
            </a:r>
            <a:r>
              <a:rPr lang="en-US" dirty="0" smtClean="0"/>
              <a:t>must be </a:t>
            </a:r>
            <a:r>
              <a:rPr lang="en-US" dirty="0"/>
              <a:t>done while the form is open.</a:t>
            </a:r>
            <a:endParaRPr lang="en-US" dirty="0" smtClean="0"/>
          </a:p>
          <a:p>
            <a:endParaRPr lang="en-US" dirty="0"/>
          </a:p>
        </p:txBody>
      </p:sp>
      <p:sp>
        <p:nvSpPr>
          <p:cNvPr id="4" name="Content Placeholder 3"/>
          <p:cNvSpPr>
            <a:spLocks noGrp="1"/>
          </p:cNvSpPr>
          <p:nvPr>
            <p:ph sz="half" idx="2"/>
          </p:nvPr>
        </p:nvSpPr>
        <p:spPr>
          <a:xfrm>
            <a:off x="4495800" y="1676400"/>
            <a:ext cx="4191000" cy="4449763"/>
          </a:xfrm>
        </p:spPr>
        <p:txBody>
          <a:bodyPr>
            <a:normAutofit/>
          </a:bodyPr>
          <a:lstStyle/>
          <a:p>
            <a:r>
              <a:rPr lang="en-US" dirty="0"/>
              <a:t>The Show method displays the form</a:t>
            </a:r>
            <a:r>
              <a:rPr lang="en-US" dirty="0" smtClean="0"/>
              <a:t>.</a:t>
            </a:r>
          </a:p>
          <a:p>
            <a:r>
              <a:rPr lang="en-US" dirty="0"/>
              <a:t>The Hide method closes the form, but does </a:t>
            </a:r>
            <a:r>
              <a:rPr lang="en-US" dirty="0" smtClean="0"/>
              <a:t>not remove </a:t>
            </a:r>
            <a:r>
              <a:rPr lang="en-US" dirty="0"/>
              <a:t>it from memory</a:t>
            </a:r>
            <a:r>
              <a:rPr lang="en-US" dirty="0" smtClean="0"/>
              <a:t>.</a:t>
            </a:r>
          </a:p>
          <a:p>
            <a:r>
              <a:rPr lang="en-US" dirty="0"/>
              <a:t>To unload a form from memory, use the </a:t>
            </a:r>
            <a:r>
              <a:rPr lang="en-US" dirty="0" smtClean="0"/>
              <a:t>Unload frmFormName statement.</a:t>
            </a:r>
            <a:endParaRPr lang="en-US" dirty="0"/>
          </a:p>
        </p:txBody>
      </p:sp>
      <p:sp>
        <p:nvSpPr>
          <p:cNvPr id="5" name="Footer Placeholder 4"/>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6" name="Slide Number Placeholder 5"/>
          <p:cNvSpPr>
            <a:spLocks noGrp="1"/>
          </p:cNvSpPr>
          <p:nvPr>
            <p:ph type="sldNum" sz="quarter" idx="4"/>
          </p:nvPr>
        </p:nvSpPr>
        <p:spPr/>
        <p:txBody>
          <a:bodyPr/>
          <a:lstStyle/>
          <a:p>
            <a:fld id="{97F33F24-5111-4524-9375-24241E4B6E0C}" type="slidenum">
              <a:rPr lang="en-US" smtClean="0"/>
              <a:pPr/>
              <a:t>20</a:t>
            </a:fld>
            <a:endParaRPr lang="en-US" dirty="0"/>
          </a:p>
        </p:txBody>
      </p:sp>
    </p:spTree>
    <p:extLst>
      <p:ext uri="{BB962C8B-B14F-4D97-AF65-F5344CB8AC3E}">
        <p14:creationId xmlns:p14="http://schemas.microsoft.com/office/powerpoint/2010/main" val="2516430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or Searching a List</a:t>
            </a:r>
          </a:p>
        </p:txBody>
      </p:sp>
      <p:sp>
        <p:nvSpPr>
          <p:cNvPr id="3" name="Content Placeholder 2"/>
          <p:cNvSpPr>
            <a:spLocks noGrp="1"/>
          </p:cNvSpPr>
          <p:nvPr>
            <p:ph sz="half" idx="1"/>
          </p:nvPr>
        </p:nvSpPr>
        <p:spPr/>
        <p:txBody>
          <a:bodyPr/>
          <a:lstStyle/>
          <a:p>
            <a:r>
              <a:rPr lang="en-US" sz="3200" dirty="0"/>
              <a:t>Programmers can write VBA code that creates a list.</a:t>
            </a:r>
          </a:p>
          <a:p>
            <a:r>
              <a:rPr lang="en-US" sz="3200" dirty="0"/>
              <a:t>Programmers also write VBA code to search within an existing list in a worksheet.</a:t>
            </a:r>
          </a:p>
          <a:p>
            <a:endParaRPr lang="en-US" dirty="0"/>
          </a:p>
        </p:txBody>
      </p:sp>
      <p:sp>
        <p:nvSpPr>
          <p:cNvPr id="4" name="Content Placeholder 3"/>
          <p:cNvSpPr>
            <a:spLocks noGrp="1"/>
          </p:cNvSpPr>
          <p:nvPr>
            <p:ph sz="half" idx="2"/>
          </p:nvPr>
        </p:nvSpPr>
        <p:spPr/>
        <p:txBody>
          <a:bodyPr/>
          <a:lstStyle/>
          <a:p>
            <a:r>
              <a:rPr lang="en-US" sz="3200" dirty="0"/>
              <a:t>U</a:t>
            </a:r>
            <a:r>
              <a:rPr lang="en-US" sz="3200" dirty="0" smtClean="0"/>
              <a:t>se </a:t>
            </a:r>
            <a:r>
              <a:rPr lang="en-US" sz="3200" dirty="0"/>
              <a:t>a repetition structure (i.e., loop</a:t>
            </a:r>
            <a:r>
              <a:rPr lang="en-US" sz="3200" dirty="0" smtClean="0"/>
              <a:t>) to create </a:t>
            </a:r>
            <a:r>
              <a:rPr lang="en-US" sz="3200" dirty="0"/>
              <a:t>a </a:t>
            </a:r>
            <a:r>
              <a:rPr lang="en-US" sz="3200" dirty="0" smtClean="0"/>
              <a:t>list.</a:t>
            </a:r>
          </a:p>
          <a:p>
            <a:r>
              <a:rPr lang="en-US" sz="3200" dirty="0"/>
              <a:t>E</a:t>
            </a:r>
            <a:r>
              <a:rPr lang="en-US" sz="3200" dirty="0" smtClean="0"/>
              <a:t>ach iteration through the loop, </a:t>
            </a:r>
            <a:r>
              <a:rPr lang="en-US" sz="3200" dirty="0"/>
              <a:t>data is entered on the next blank line in the list</a:t>
            </a:r>
            <a:r>
              <a:rPr lang="en-US" sz="3200" dirty="0" smtClean="0"/>
              <a:t>.</a:t>
            </a:r>
          </a:p>
          <a:p>
            <a:endParaRPr lang="en-US" dirty="0"/>
          </a:p>
        </p:txBody>
      </p:sp>
      <p:sp>
        <p:nvSpPr>
          <p:cNvPr id="5" name="Footer Placeholder 4"/>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6" name="Slide Number Placeholder 5"/>
          <p:cNvSpPr>
            <a:spLocks noGrp="1"/>
          </p:cNvSpPr>
          <p:nvPr>
            <p:ph type="sldNum" sz="quarter" idx="4"/>
          </p:nvPr>
        </p:nvSpPr>
        <p:spPr/>
        <p:txBody>
          <a:bodyPr/>
          <a:lstStyle/>
          <a:p>
            <a:fld id="{97F33F24-5111-4524-9375-24241E4B6E0C}" type="slidenum">
              <a:rPr lang="en-US" smtClean="0"/>
              <a:pPr/>
              <a:t>21</a:t>
            </a:fld>
            <a:endParaRPr lang="en-US" dirty="0"/>
          </a:p>
        </p:txBody>
      </p:sp>
    </p:spTree>
    <p:extLst>
      <p:ext uri="{BB962C8B-B14F-4D97-AF65-F5344CB8AC3E}">
        <p14:creationId xmlns:p14="http://schemas.microsoft.com/office/powerpoint/2010/main" val="2104993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Creating or Searching a </a:t>
            </a:r>
            <a:r>
              <a:rPr lang="en-US" dirty="0" smtClean="0"/>
              <a:t>List (Cont.)</a:t>
            </a:r>
            <a:endParaRPr lang="en-US" dirty="0"/>
          </a:p>
        </p:txBody>
      </p:sp>
      <p:sp>
        <p:nvSpPr>
          <p:cNvPr id="5" name="Footer Placeholder 4"/>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6" name="Slide Number Placeholder 5"/>
          <p:cNvSpPr>
            <a:spLocks noGrp="1"/>
          </p:cNvSpPr>
          <p:nvPr>
            <p:ph type="sldNum" sz="quarter" idx="4"/>
          </p:nvPr>
        </p:nvSpPr>
        <p:spPr/>
        <p:txBody>
          <a:bodyPr/>
          <a:lstStyle/>
          <a:p>
            <a:fld id="{97F33F24-5111-4524-9375-24241E4B6E0C}" type="slidenum">
              <a:rPr lang="en-US" smtClean="0"/>
              <a:pPr/>
              <a:t>22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66913"/>
            <a:ext cx="6629400" cy="376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7467600" y="2286000"/>
            <a:ext cx="1219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Closing costs</a:t>
            </a:r>
          </a:p>
        </p:txBody>
      </p:sp>
      <p:sp>
        <p:nvSpPr>
          <p:cNvPr id="11" name="Rounded Rectangle 10"/>
          <p:cNvSpPr/>
          <p:nvPr/>
        </p:nvSpPr>
        <p:spPr>
          <a:xfrm>
            <a:off x="381000" y="2286000"/>
            <a:ext cx="12192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Loan details</a:t>
            </a:r>
          </a:p>
        </p:txBody>
      </p:sp>
      <p:sp>
        <p:nvSpPr>
          <p:cNvPr id="12" name="Rounded Rectangle 11"/>
          <p:cNvSpPr/>
          <p:nvPr/>
        </p:nvSpPr>
        <p:spPr>
          <a:xfrm>
            <a:off x="304800" y="3962400"/>
            <a:ext cx="16002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List created through</a:t>
            </a:r>
          </a:p>
          <a:p>
            <a:r>
              <a:rPr lang="en-US" dirty="0"/>
              <a:t>repetition structure</a:t>
            </a:r>
          </a:p>
        </p:txBody>
      </p:sp>
      <p:cxnSp>
        <p:nvCxnSpPr>
          <p:cNvPr id="14" name="Straight Arrow Connector 13"/>
          <p:cNvCxnSpPr/>
          <p:nvPr/>
        </p:nvCxnSpPr>
        <p:spPr>
          <a:xfrm>
            <a:off x="1447800" y="2600325"/>
            <a:ext cx="914400"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010400" y="2716106"/>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600200" y="4492625"/>
            <a:ext cx="914400"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56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Preparing an Application for Distribution</a:t>
            </a:r>
          </a:p>
        </p:txBody>
      </p:sp>
      <p:sp>
        <p:nvSpPr>
          <p:cNvPr id="3" name="Content Placeholder 2"/>
          <p:cNvSpPr>
            <a:spLocks noGrp="1"/>
          </p:cNvSpPr>
          <p:nvPr>
            <p:ph sz="half" idx="1"/>
          </p:nvPr>
        </p:nvSpPr>
        <p:spPr>
          <a:xfrm>
            <a:off x="457200" y="1600201"/>
            <a:ext cx="7696200" cy="4343400"/>
          </a:xfrm>
        </p:spPr>
        <p:txBody>
          <a:bodyPr>
            <a:normAutofit/>
          </a:bodyPr>
          <a:lstStyle/>
          <a:p>
            <a:r>
              <a:rPr lang="en-US" dirty="0" smtClean="0"/>
              <a:t>When all </a:t>
            </a:r>
            <a:r>
              <a:rPr lang="en-US" dirty="0"/>
              <a:t>data entry is through the form, </a:t>
            </a:r>
            <a:r>
              <a:rPr lang="en-US" dirty="0" smtClean="0"/>
              <a:t>the </a:t>
            </a:r>
            <a:r>
              <a:rPr lang="en-US" dirty="0"/>
              <a:t>worksheets </a:t>
            </a:r>
            <a:r>
              <a:rPr lang="en-US" dirty="0" smtClean="0"/>
              <a:t>need to </a:t>
            </a:r>
            <a:r>
              <a:rPr lang="en-US" dirty="0"/>
              <a:t>have protection </a:t>
            </a:r>
            <a:r>
              <a:rPr lang="en-US" dirty="0" smtClean="0"/>
              <a:t>set.</a:t>
            </a:r>
          </a:p>
          <a:p>
            <a:r>
              <a:rPr lang="en-US" dirty="0"/>
              <a:t>T</a:t>
            </a:r>
            <a:r>
              <a:rPr lang="en-US" dirty="0" smtClean="0"/>
              <a:t>he </a:t>
            </a:r>
            <a:r>
              <a:rPr lang="en-US" dirty="0"/>
              <a:t>formula bar and row and column headings can </a:t>
            </a:r>
            <a:r>
              <a:rPr lang="en-US" dirty="0" smtClean="0"/>
              <a:t>be hidden.</a:t>
            </a:r>
          </a:p>
          <a:p>
            <a:r>
              <a:rPr lang="en-US" dirty="0" smtClean="0"/>
              <a:t>This improves </a:t>
            </a:r>
            <a:r>
              <a:rPr lang="en-US" dirty="0"/>
              <a:t>the user </a:t>
            </a:r>
            <a:r>
              <a:rPr lang="en-US" dirty="0" smtClean="0"/>
              <a:t>interface and prevents </a:t>
            </a:r>
            <a:r>
              <a:rPr lang="en-US" dirty="0"/>
              <a:t>users from trying to make changes </a:t>
            </a:r>
            <a:r>
              <a:rPr lang="en-US" dirty="0" smtClean="0"/>
              <a:t>directly to </a:t>
            </a:r>
            <a:r>
              <a:rPr lang="en-US" dirty="0"/>
              <a:t>worksheet cells</a:t>
            </a:r>
            <a:r>
              <a:rPr lang="en-US" dirty="0" smtClean="0"/>
              <a:t>.</a:t>
            </a:r>
          </a:p>
          <a:p>
            <a:r>
              <a:rPr lang="en-US" dirty="0" smtClean="0"/>
              <a:t>Do final testing of the application for functionality.</a:t>
            </a:r>
          </a:p>
          <a:p>
            <a:endParaRPr lang="en-US" dirty="0" smtClean="0"/>
          </a:p>
          <a:p>
            <a:endParaRPr lang="en-US" dirty="0"/>
          </a:p>
        </p:txBody>
      </p:sp>
      <p:sp>
        <p:nvSpPr>
          <p:cNvPr id="5" name="Footer Placeholder 4"/>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6" name="Slide Number Placeholder 5"/>
          <p:cNvSpPr>
            <a:spLocks noGrp="1"/>
          </p:cNvSpPr>
          <p:nvPr>
            <p:ph type="sldNum" sz="quarter" idx="4"/>
          </p:nvPr>
        </p:nvSpPr>
        <p:spPr/>
        <p:txBody>
          <a:bodyPr/>
          <a:lstStyle/>
          <a:p>
            <a:fld id="{97F33F24-5111-4524-9375-24241E4B6E0C}" type="slidenum">
              <a:rPr lang="en-US" smtClean="0"/>
              <a:pPr/>
              <a:t>23</a:t>
            </a:fld>
            <a:endParaRPr lang="en-US" dirty="0"/>
          </a:p>
        </p:txBody>
      </p:sp>
    </p:spTree>
    <p:extLst>
      <p:ext uri="{BB962C8B-B14F-4D97-AF65-F5344CB8AC3E}">
        <p14:creationId xmlns:p14="http://schemas.microsoft.com/office/powerpoint/2010/main" val="3693268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Step 1: Plan the Application</a:t>
            </a:r>
            <a:endParaRPr lang="en-US" dirty="0"/>
          </a:p>
        </p:txBody>
      </p:sp>
      <p:sp>
        <p:nvSpPr>
          <p:cNvPr id="9" name="Content Placeholder 8"/>
          <p:cNvSpPr>
            <a:spLocks noGrp="1"/>
          </p:cNvSpPr>
          <p:nvPr>
            <p:ph idx="1"/>
          </p:nvPr>
        </p:nvSpPr>
        <p:spPr/>
        <p:txBody>
          <a:bodyPr/>
          <a:lstStyle/>
          <a:p>
            <a:r>
              <a:rPr lang="en-US" dirty="0"/>
              <a:t>What information </a:t>
            </a:r>
            <a:r>
              <a:rPr lang="en-US" dirty="0" smtClean="0"/>
              <a:t>to </a:t>
            </a:r>
            <a:r>
              <a:rPr lang="en-US" dirty="0"/>
              <a:t>obtain from the </a:t>
            </a:r>
            <a:r>
              <a:rPr lang="en-US" dirty="0" smtClean="0"/>
              <a:t>user?</a:t>
            </a:r>
            <a:endParaRPr lang="en-US" dirty="0"/>
          </a:p>
          <a:p>
            <a:r>
              <a:rPr lang="en-US" dirty="0" smtClean="0"/>
              <a:t>How </a:t>
            </a:r>
            <a:r>
              <a:rPr lang="en-US" dirty="0"/>
              <a:t>to manage and store user </a:t>
            </a:r>
            <a:r>
              <a:rPr lang="en-US" dirty="0" smtClean="0"/>
              <a:t>input?</a:t>
            </a:r>
            <a:endParaRPr lang="en-US" dirty="0"/>
          </a:p>
          <a:p>
            <a:r>
              <a:rPr lang="en-US" dirty="0"/>
              <a:t>How the applications act upon this information (calculations, data storage, and </a:t>
            </a:r>
            <a:r>
              <a:rPr lang="en-US" dirty="0" smtClean="0"/>
              <a:t>results)?</a:t>
            </a:r>
            <a:endParaRPr lang="en-US" dirty="0"/>
          </a:p>
          <a:p>
            <a:r>
              <a:rPr lang="en-US" dirty="0"/>
              <a:t>How to return the program results to the </a:t>
            </a:r>
            <a:r>
              <a:rPr lang="en-US" dirty="0" smtClean="0"/>
              <a:t>user?</a:t>
            </a:r>
            <a:endParaRPr lang="en-US" dirty="0"/>
          </a:p>
          <a:p>
            <a:r>
              <a:rPr lang="en-US" dirty="0" smtClean="0"/>
              <a:t>Define the User Inputs and Outputs?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2: Design </a:t>
            </a:r>
            <a:r>
              <a:rPr lang="en-US" dirty="0"/>
              <a:t>the User Interface</a:t>
            </a:r>
          </a:p>
        </p:txBody>
      </p:sp>
      <p:sp>
        <p:nvSpPr>
          <p:cNvPr id="3" name="Content Placeholder 2"/>
          <p:cNvSpPr>
            <a:spLocks noGrp="1"/>
          </p:cNvSpPr>
          <p:nvPr>
            <p:ph idx="1"/>
          </p:nvPr>
        </p:nvSpPr>
        <p:spPr/>
        <p:txBody>
          <a:bodyPr/>
          <a:lstStyle/>
          <a:p>
            <a:r>
              <a:rPr lang="en-US" dirty="0"/>
              <a:t>The user interface includes all the controls that provide access to your </a:t>
            </a:r>
            <a:r>
              <a:rPr lang="en-US" dirty="0" smtClean="0"/>
              <a:t>application:</a:t>
            </a:r>
          </a:p>
          <a:p>
            <a:pPr lvl="1"/>
            <a:r>
              <a:rPr lang="en-US" dirty="0"/>
              <a:t>F</a:t>
            </a:r>
            <a:r>
              <a:rPr lang="en-US" dirty="0" smtClean="0"/>
              <a:t>orms </a:t>
            </a:r>
            <a:r>
              <a:rPr lang="en-US" dirty="0"/>
              <a:t>for entering and editing </a:t>
            </a:r>
            <a:r>
              <a:rPr lang="en-US" dirty="0" smtClean="0"/>
              <a:t>data</a:t>
            </a:r>
          </a:p>
          <a:p>
            <a:pPr lvl="1"/>
            <a:r>
              <a:rPr lang="en-US" dirty="0"/>
              <a:t>B</a:t>
            </a:r>
            <a:r>
              <a:rPr lang="en-US" dirty="0" smtClean="0"/>
              <a:t>uttons </a:t>
            </a:r>
            <a:r>
              <a:rPr lang="en-US" dirty="0"/>
              <a:t>for performing </a:t>
            </a:r>
            <a:r>
              <a:rPr lang="en-US" dirty="0" smtClean="0"/>
              <a:t>actions</a:t>
            </a:r>
          </a:p>
          <a:p>
            <a:pPr lvl="1"/>
            <a:r>
              <a:rPr lang="en-US" dirty="0"/>
              <a:t>N</a:t>
            </a:r>
            <a:r>
              <a:rPr lang="en-US" dirty="0" smtClean="0"/>
              <a:t>avigating </a:t>
            </a:r>
            <a:r>
              <a:rPr lang="en-US" dirty="0"/>
              <a:t>between </a:t>
            </a:r>
            <a:r>
              <a:rPr lang="en-US" dirty="0" smtClean="0"/>
              <a:t>worksheets</a:t>
            </a:r>
          </a:p>
          <a:p>
            <a:pPr lvl="1"/>
            <a:r>
              <a:rPr lang="en-US" dirty="0"/>
              <a:t>E</a:t>
            </a:r>
            <a:r>
              <a:rPr lang="en-US" dirty="0" smtClean="0"/>
              <a:t>xiting </a:t>
            </a:r>
            <a:r>
              <a:rPr lang="en-US" dirty="0"/>
              <a:t>the </a:t>
            </a:r>
            <a:r>
              <a:rPr lang="en-US" dirty="0" smtClean="0"/>
              <a:t>application</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4</a:t>
            </a:fld>
            <a:endParaRPr lang="en-US" dirty="0"/>
          </a:p>
        </p:txBody>
      </p:sp>
    </p:spTree>
    <p:extLst>
      <p:ext uri="{BB962C8B-B14F-4D97-AF65-F5344CB8AC3E}">
        <p14:creationId xmlns:p14="http://schemas.microsoft.com/office/powerpoint/2010/main" val="942227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Write </a:t>
            </a:r>
            <a:r>
              <a:rPr lang="en-US" dirty="0"/>
              <a:t>the Code</a:t>
            </a:r>
          </a:p>
        </p:txBody>
      </p:sp>
      <p:sp>
        <p:nvSpPr>
          <p:cNvPr id="3" name="Content Placeholder 2"/>
          <p:cNvSpPr>
            <a:spLocks noGrp="1"/>
          </p:cNvSpPr>
          <p:nvPr>
            <p:ph idx="1"/>
          </p:nvPr>
        </p:nvSpPr>
        <p:spPr>
          <a:xfrm>
            <a:off x="457200" y="1600200"/>
            <a:ext cx="7848600" cy="4267199"/>
          </a:xfrm>
        </p:spPr>
        <p:txBody>
          <a:bodyPr>
            <a:noAutofit/>
          </a:bodyPr>
          <a:lstStyle/>
          <a:p>
            <a:r>
              <a:rPr lang="en-US" dirty="0" smtClean="0"/>
              <a:t>Write the VBA code to handle the following:</a:t>
            </a:r>
            <a:endParaRPr lang="en-US" dirty="0"/>
          </a:p>
          <a:p>
            <a:pPr lvl="1"/>
            <a:r>
              <a:rPr lang="en-US" dirty="0" smtClean="0"/>
              <a:t>Procedures</a:t>
            </a:r>
          </a:p>
          <a:p>
            <a:pPr lvl="1"/>
            <a:r>
              <a:rPr lang="en-US" dirty="0" smtClean="0"/>
              <a:t>Functions</a:t>
            </a:r>
            <a:endParaRPr lang="en-US" dirty="0"/>
          </a:p>
          <a:p>
            <a:pPr lvl="1"/>
            <a:r>
              <a:rPr lang="en-US" dirty="0" smtClean="0"/>
              <a:t>Click events</a:t>
            </a:r>
            <a:endParaRPr lang="en-US" dirty="0"/>
          </a:p>
          <a:p>
            <a:pPr lvl="1"/>
            <a:r>
              <a:rPr lang="en-US" dirty="0" smtClean="0"/>
              <a:t>Input forms</a:t>
            </a:r>
            <a:endParaRPr lang="en-US" dirty="0"/>
          </a:p>
          <a:p>
            <a:pPr lvl="1"/>
            <a:r>
              <a:rPr lang="en-US" dirty="0" smtClean="0"/>
              <a:t>Change property attributes</a:t>
            </a:r>
          </a:p>
          <a:p>
            <a:endParaRPr lang="en-US" dirty="0" smtClean="0"/>
          </a:p>
          <a:p>
            <a:pPr marL="0" indent="0">
              <a:buNone/>
            </a:pPr>
            <a:r>
              <a:rPr lang="en-US" dirty="0"/>
              <a:t/>
            </a:r>
            <a:br>
              <a:rPr lang="en-US" dirty="0"/>
            </a:b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5</a:t>
            </a:fld>
            <a:endParaRPr lang="en-US" dirty="0"/>
          </a:p>
        </p:txBody>
      </p:sp>
    </p:spTree>
    <p:extLst>
      <p:ext uri="{BB962C8B-B14F-4D97-AF65-F5344CB8AC3E}">
        <p14:creationId xmlns:p14="http://schemas.microsoft.com/office/powerpoint/2010/main" val="1340706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Step 4: Run </a:t>
            </a:r>
            <a:r>
              <a:rPr lang="en-US" dirty="0"/>
              <a:t>and Test the Application</a:t>
            </a:r>
          </a:p>
        </p:txBody>
      </p:sp>
      <p:sp>
        <p:nvSpPr>
          <p:cNvPr id="9" name="Content Placeholder 8"/>
          <p:cNvSpPr>
            <a:spLocks noGrp="1"/>
          </p:cNvSpPr>
          <p:nvPr>
            <p:ph idx="1"/>
          </p:nvPr>
        </p:nvSpPr>
        <p:spPr/>
        <p:txBody>
          <a:bodyPr/>
          <a:lstStyle/>
          <a:p>
            <a:r>
              <a:rPr lang="en-US" dirty="0"/>
              <a:t>Test your applications </a:t>
            </a:r>
            <a:r>
              <a:rPr lang="en-US" dirty="0" smtClean="0"/>
              <a:t>before </a:t>
            </a:r>
            <a:r>
              <a:rPr lang="en-US" dirty="0"/>
              <a:t>distributing </a:t>
            </a:r>
            <a:r>
              <a:rPr lang="en-US" dirty="0" smtClean="0"/>
              <a:t>them.</a:t>
            </a:r>
          </a:p>
          <a:p>
            <a:r>
              <a:rPr lang="en-US" dirty="0"/>
              <a:t>P</a:t>
            </a:r>
            <a:r>
              <a:rPr lang="en-US" dirty="0" smtClean="0"/>
              <a:t>repare </a:t>
            </a:r>
            <a:r>
              <a:rPr lang="en-US" dirty="0"/>
              <a:t>test cases </a:t>
            </a:r>
            <a:r>
              <a:rPr lang="en-US" dirty="0" smtClean="0"/>
              <a:t>in which </a:t>
            </a:r>
            <a:r>
              <a:rPr lang="en-US" dirty="0"/>
              <a:t>you define particular input values to </a:t>
            </a:r>
            <a:r>
              <a:rPr lang="en-US" dirty="0" smtClean="0"/>
              <a:t>enter.</a:t>
            </a:r>
          </a:p>
          <a:p>
            <a:r>
              <a:rPr lang="en-US" dirty="0"/>
              <a:t>D</a:t>
            </a:r>
            <a:r>
              <a:rPr lang="en-US" dirty="0" smtClean="0"/>
              <a:t>etermine </a:t>
            </a:r>
            <a:r>
              <a:rPr lang="en-US" dirty="0"/>
              <a:t>if the application </a:t>
            </a:r>
            <a:r>
              <a:rPr lang="en-US" dirty="0" smtClean="0"/>
              <a:t>produces the expected output.</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the Excel Object Model</a:t>
            </a:r>
            <a:br>
              <a:rPr lang="en-US" dirty="0"/>
            </a:br>
            <a:r>
              <a:rPr lang="en-US" dirty="0"/>
              <a:t>in VBA Code</a:t>
            </a:r>
          </a:p>
        </p:txBody>
      </p:sp>
      <p:sp>
        <p:nvSpPr>
          <p:cNvPr id="3" name="Content Placeholder 2"/>
          <p:cNvSpPr>
            <a:spLocks noGrp="1"/>
          </p:cNvSpPr>
          <p:nvPr>
            <p:ph idx="1"/>
          </p:nvPr>
        </p:nvSpPr>
        <p:spPr/>
        <p:txBody>
          <a:bodyPr/>
          <a:lstStyle/>
          <a:p>
            <a:r>
              <a:rPr lang="en-US" dirty="0"/>
              <a:t>A</a:t>
            </a:r>
            <a:r>
              <a:rPr lang="en-US" dirty="0" smtClean="0"/>
              <a:t>n </a:t>
            </a:r>
            <a:r>
              <a:rPr lang="en-US" b="1" dirty="0"/>
              <a:t>object</a:t>
            </a:r>
            <a:r>
              <a:rPr lang="en-US" b="1" i="1" dirty="0"/>
              <a:t> </a:t>
            </a:r>
            <a:r>
              <a:rPr lang="en-US" dirty="0"/>
              <a:t>represents an element of the host </a:t>
            </a:r>
            <a:r>
              <a:rPr lang="en-US" dirty="0" smtClean="0"/>
              <a:t>application.</a:t>
            </a:r>
          </a:p>
          <a:p>
            <a:r>
              <a:rPr lang="en-US" dirty="0"/>
              <a:t>In Excel, objects can include worksheets, cells, charts, </a:t>
            </a:r>
            <a:r>
              <a:rPr lang="en-US" dirty="0" smtClean="0"/>
              <a:t>or forms.</a:t>
            </a:r>
          </a:p>
          <a:p>
            <a:r>
              <a:rPr lang="en-US" dirty="0"/>
              <a:t>The </a:t>
            </a:r>
            <a:r>
              <a:rPr lang="en-US" b="1" dirty="0"/>
              <a:t>object model</a:t>
            </a:r>
            <a:r>
              <a:rPr lang="en-US" b="1" i="1" dirty="0"/>
              <a:t> </a:t>
            </a:r>
            <a:r>
              <a:rPr lang="en-US" dirty="0"/>
              <a:t>organizes all objects into an object </a:t>
            </a:r>
            <a:r>
              <a:rPr lang="en-US" dirty="0" smtClean="0"/>
              <a:t>hierarchy.</a:t>
            </a:r>
          </a:p>
          <a:p>
            <a:r>
              <a:rPr lang="en-US" dirty="0"/>
              <a:t>A </a:t>
            </a:r>
            <a:r>
              <a:rPr lang="en-US" b="1" dirty="0"/>
              <a:t>collection </a:t>
            </a:r>
            <a:r>
              <a:rPr lang="en-US" dirty="0"/>
              <a:t>is a group of objects with similar characteristics and </a:t>
            </a:r>
            <a:r>
              <a:rPr lang="en-US" dirty="0" smtClean="0"/>
              <a:t>behaviors.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7</a:t>
            </a:fld>
            <a:endParaRPr lang="en-US" dirty="0"/>
          </a:p>
        </p:txBody>
      </p:sp>
    </p:spTree>
    <p:extLst>
      <p:ext uri="{BB962C8B-B14F-4D97-AF65-F5344CB8AC3E}">
        <p14:creationId xmlns:p14="http://schemas.microsoft.com/office/powerpoint/2010/main" val="79517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t>
            </a:r>
            <a:r>
              <a:rPr lang="en-US" dirty="0"/>
              <a:t>Object Hierarchy</a:t>
            </a:r>
          </a:p>
        </p:txBody>
      </p:sp>
      <p:sp>
        <p:nvSpPr>
          <p:cNvPr id="3" name="Content Placeholder 2"/>
          <p:cNvSpPr>
            <a:spLocks noGrp="1"/>
          </p:cNvSpPr>
          <p:nvPr>
            <p:ph sz="half" idx="1"/>
          </p:nvPr>
        </p:nvSpPr>
        <p:spPr>
          <a:xfrm>
            <a:off x="457200" y="1600200"/>
            <a:ext cx="3962400" cy="4648200"/>
          </a:xfrm>
        </p:spPr>
        <p:txBody>
          <a:bodyPr>
            <a:normAutofit lnSpcReduction="10000"/>
          </a:bodyPr>
          <a:lstStyle/>
          <a:p>
            <a:r>
              <a:rPr lang="en-US" dirty="0" smtClean="0"/>
              <a:t>Indicate the worksheet (“Payment”)</a:t>
            </a:r>
          </a:p>
          <a:p>
            <a:r>
              <a:rPr lang="en-US" dirty="0" smtClean="0"/>
              <a:t>Indicate the workbook that contains the worksheet (“Loan Calculator.xlsx”)</a:t>
            </a:r>
          </a:p>
          <a:p>
            <a:r>
              <a:rPr lang="en-US" dirty="0" smtClean="0"/>
              <a:t>Indicate the Range (“B9”)</a:t>
            </a:r>
          </a:p>
          <a:p>
            <a:r>
              <a:rPr lang="en-US" dirty="0" smtClean="0"/>
              <a:t>Indicate the Application object to directly identify the workbook.</a:t>
            </a:r>
          </a:p>
          <a:p>
            <a:endParaRPr lang="en-US" dirty="0" smtClean="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133600"/>
            <a:ext cx="4648201"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Manipulate Object Properties, Methods, and Events</a:t>
            </a:r>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2012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9</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1938338"/>
            <a:ext cx="63150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057400" y="5105400"/>
            <a:ext cx="4419600" cy="369332"/>
          </a:xfrm>
          <a:prstGeom prst="rect">
            <a:avLst/>
          </a:prstGeom>
          <a:noFill/>
        </p:spPr>
        <p:txBody>
          <a:bodyPr wrap="square" rtlCol="0">
            <a:spAutoFit/>
          </a:bodyPr>
          <a:lstStyle/>
          <a:p>
            <a:r>
              <a:rPr lang="en-US" dirty="0" smtClean="0"/>
              <a:t>Sample VBA code to manipulate properties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1F497D"/>
      </a:dk2>
      <a:lt2>
        <a:srgbClr val="EEECE1"/>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946</TotalTime>
  <Words>2892</Words>
  <Application>Microsoft Office PowerPoint</Application>
  <PresentationFormat>On-screen Show (4:3)</PresentationFormat>
  <Paragraphs>245</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Excel and VBA Creating an Excel Application</vt:lpstr>
      <vt:lpstr>Completing a Software Development Life Cycle</vt:lpstr>
      <vt:lpstr>Step 1: Plan the Application</vt:lpstr>
      <vt:lpstr>Step 2: Design the User Interface</vt:lpstr>
      <vt:lpstr>Step 3: Write the Code</vt:lpstr>
      <vt:lpstr>Step 4: Run and Test the Application</vt:lpstr>
      <vt:lpstr>Using the Excel Object Model in VBA Code</vt:lpstr>
      <vt:lpstr>Understanding Object Hierarchy</vt:lpstr>
      <vt:lpstr>Manipulate Object Properties, Methods, and Events</vt:lpstr>
      <vt:lpstr>Manipulate Object Properties, Methods, and Events</vt:lpstr>
      <vt:lpstr>Creating Forms</vt:lpstr>
      <vt:lpstr>Creating Forms (Cont.)</vt:lpstr>
      <vt:lpstr>Creating Forms (Cont.)</vt:lpstr>
      <vt:lpstr>Use Bound and Unbound Controls</vt:lpstr>
      <vt:lpstr>Setting Other Control Properties</vt:lpstr>
      <vt:lpstr>Using Financial Functions</vt:lpstr>
      <vt:lpstr>Creating Function Procedures</vt:lpstr>
      <vt:lpstr>Example Function Procedure</vt:lpstr>
      <vt:lpstr>Insert Controls on a Worksheet</vt:lpstr>
      <vt:lpstr>Show, Hide, and Unload Forms</vt:lpstr>
      <vt:lpstr>Creating or Searching a List</vt:lpstr>
      <vt:lpstr>Creating or Searching a List (Cont.)</vt:lpstr>
      <vt:lpstr>Preparing an Application for Distribution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Exploring Series</dc:creator>
  <cp:lastModifiedBy>peggy</cp:lastModifiedBy>
  <cp:revision>141</cp:revision>
  <dcterms:created xsi:type="dcterms:W3CDTF">2009-09-02T17:31:05Z</dcterms:created>
  <dcterms:modified xsi:type="dcterms:W3CDTF">2012-10-04T20:13:38Z</dcterms:modified>
</cp:coreProperties>
</file>