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16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367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85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798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443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46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38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53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914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2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0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97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Visualizing and Exploring Data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EA7FDA2-3C9A-4FE5-BEAC-86BBD7CD1C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9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3.4  Area Chart for Energy Consumption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78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39CE968-09B8-4FEE-90B0-CDB5C0D2CF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086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7391400" y="4724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3.10</a:t>
            </a:r>
          </a:p>
        </p:txBody>
      </p:sp>
    </p:spTree>
    <p:extLst>
      <p:ext uri="{BB962C8B-B14F-4D97-AF65-F5344CB8AC3E}">
        <p14:creationId xmlns:p14="http://schemas.microsoft.com/office/powerpoint/2010/main" val="41538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3.5  Scatter Chart for Real Estate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89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8ABFFD5-76DA-485F-B00B-60C038432A8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400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650038" y="58991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4109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3.6 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Bubble Chart for Comparing Stock Characteristics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99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4308FB8-7A26-43DB-9B5A-74AC576B959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00400"/>
            <a:ext cx="637222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858000" y="5867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3.12</a:t>
            </a:r>
          </a:p>
        </p:txBody>
      </p:sp>
    </p:spTree>
    <p:extLst>
      <p:ext uri="{BB962C8B-B14F-4D97-AF65-F5344CB8AC3E}">
        <p14:creationId xmlns:p14="http://schemas.microsoft.com/office/powerpoint/2010/main" val="26281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Miscellaneous Excel Charts</a:t>
            </a:r>
          </a:p>
          <a:p>
            <a:pPr marL="109538" indent="0" eaLnBrk="1" hangingPunct="1"/>
            <a:r>
              <a:rPr lang="en-US" smtClean="0"/>
              <a:t>Stock chart</a:t>
            </a:r>
          </a:p>
          <a:p>
            <a:pPr marL="109538" indent="0" eaLnBrk="1" hangingPunct="1"/>
            <a:r>
              <a:rPr lang="en-US" smtClean="0"/>
              <a:t>Surface chart</a:t>
            </a:r>
          </a:p>
          <a:p>
            <a:pPr marL="109538" indent="0" eaLnBrk="1" hangingPunct="1"/>
            <a:r>
              <a:rPr lang="en-US" smtClean="0"/>
              <a:t>Doughnut chart</a:t>
            </a:r>
          </a:p>
          <a:p>
            <a:pPr marL="109538" indent="0" eaLnBrk="1" hangingPunct="1"/>
            <a:r>
              <a:rPr lang="en-US" smtClean="0"/>
              <a:t>Radar chart</a:t>
            </a:r>
          </a:p>
          <a:p>
            <a:pPr marL="109538" indent="0" eaLnBrk="1" hangingPunct="1"/>
            <a:r>
              <a:rPr lang="en-US" smtClean="0"/>
              <a:t>Geographic mapping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409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E23A5D-7366-429F-A6F2-2FCAAD08E8F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533400" y="1046956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3.7 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Sorting Data in the Purchase Orders Database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1E6B19A9-FEB4-4F2C-B396-7EDE95770C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156" y="2344738"/>
            <a:ext cx="8077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156" y="3782757"/>
            <a:ext cx="7734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7543800" y="3429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3.13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7453313" y="61722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3.14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762000" y="3487738"/>
            <a:ext cx="1633538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Sort by Supplier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355725" y="3825875"/>
            <a:ext cx="62547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00400" y="2700338"/>
            <a:ext cx="647700" cy="609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  <p:extLst>
      <p:ext uri="{BB962C8B-B14F-4D97-AF65-F5344CB8AC3E}">
        <p14:creationId xmlns:p14="http://schemas.microsoft.com/office/powerpoint/2010/main" val="15468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525962"/>
          </a:xfrm>
        </p:spPr>
        <p:txBody>
          <a:bodyPr>
            <a:normAutofit fontScale="925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Pareto </a:t>
            </a:r>
            <a:r>
              <a:rPr lang="en-US" u="sng" dirty="0" smtClean="0">
                <a:ea typeface="+mn-ea"/>
                <a:cs typeface="+mn-cs"/>
              </a:rPr>
              <a:t>Analysis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Italian economist, </a:t>
            </a:r>
            <a:r>
              <a:rPr lang="en-US" dirty="0" err="1" smtClean="0">
                <a:ea typeface="+mn-ea"/>
                <a:cs typeface="+mn-cs"/>
              </a:rPr>
              <a:t>Vilfredo</a:t>
            </a:r>
            <a:r>
              <a:rPr lang="en-US" dirty="0" smtClean="0">
                <a:ea typeface="+mn-ea"/>
                <a:cs typeface="+mn-cs"/>
              </a:rPr>
              <a:t> Pareto, observed in 1906 that a large proportion of the wealth in Italy was owned by a small proportion of the people.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Similarly, businesses often find that a large proportion of sales come from a small proportion of customers.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 A Pareto analysis involves sorting data and calculating cumulative proportions.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2316930-FEA5-4478-AC16-174212D5918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  <p:extLst>
      <p:ext uri="{BB962C8B-B14F-4D97-AF65-F5344CB8AC3E}">
        <p14:creationId xmlns:p14="http://schemas.microsoft.com/office/powerpoint/2010/main" val="2731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266649" y="1236663"/>
            <a:ext cx="8229600" cy="45259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3.8   Applying the Pareto Principle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dirty="0" smtClean="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523263E-D381-4E4F-97EE-FF0AB000364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565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7696200" y="5638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3.15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406525" y="5762625"/>
            <a:ext cx="6251575" cy="33972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75% of the bicycle inventory value comes from 40% (9/24) of items.</a:t>
            </a:r>
          </a:p>
        </p:txBody>
      </p: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7526338" y="1344613"/>
            <a:ext cx="831850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Sort by</a:t>
            </a:r>
          </a:p>
        </p:txBody>
      </p:sp>
      <p:cxnSp>
        <p:nvCxnSpPr>
          <p:cNvPr id="10" name="Straight Arrow Connector 9"/>
          <p:cNvCxnSpPr>
            <a:stCxn id="44040" idx="2"/>
          </p:cNvCxnSpPr>
          <p:nvPr/>
        </p:nvCxnSpPr>
        <p:spPr>
          <a:xfrm flipH="1">
            <a:off x="6856413" y="1684338"/>
            <a:ext cx="1085850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10538" y="3352800"/>
            <a:ext cx="503237" cy="152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524000" y="2341563"/>
            <a:ext cx="950913" cy="1143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37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/>
              <a:t>Example 3.9   Filtering Records by Item Description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Highlight A3:J97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/>
              <a:t>Data </a:t>
            </a:r>
            <a:r>
              <a:rPr lang="en-US"/>
              <a:t>tab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/>
              <a:t>Sort &amp; Filter </a:t>
            </a:r>
            <a:r>
              <a:rPr lang="en-US"/>
              <a:t>group</a:t>
            </a:r>
            <a:endParaRPr lang="en-US" i="1"/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/>
              <a:t>Filter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Click on the D3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dropdown arrow.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/>
              <a:t>Select Bolt-nut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package to filter out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all other items.</a:t>
            </a:r>
          </a:p>
          <a:p>
            <a:pPr marL="109538" indent="0" eaLnBrk="1" hangingPunct="1"/>
            <a:endParaRPr lang="en-US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9283455-4418-4F36-8D7C-2D044BED7C3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8626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76200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3.16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8110538" y="2514600"/>
            <a:ext cx="338137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8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3.9  (continued)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Filtering Records by Item Description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Filter results for the bolt-nut package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CCAE14D-BB70-40A9-BA37-98AE584A393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3733800"/>
            <a:ext cx="8185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7912100" y="52784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3.17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2971800" y="3254375"/>
            <a:ext cx="1447800" cy="22701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22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506" y="1241988"/>
            <a:ext cx="8229600" cy="4525963"/>
          </a:xfrm>
        </p:spPr>
        <p:txBody>
          <a:bodyPr>
            <a:normAutofit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/>
              <a:t>Example 3.10   Filtering Records by Item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dirty="0"/>
              <a:t>To identify items that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dirty="0"/>
              <a:t>  cost at least $200</a:t>
            </a:r>
          </a:p>
          <a:p>
            <a:pPr marL="109538" indent="0" eaLnBrk="1" hangingPunct="1"/>
            <a:r>
              <a:rPr lang="en-US" dirty="0"/>
              <a:t>Click on dropdown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dirty="0"/>
              <a:t>   arrow for item cost</a:t>
            </a:r>
          </a:p>
          <a:p>
            <a:pPr marL="109538" indent="0" eaLnBrk="1" hangingPunct="1"/>
            <a:r>
              <a:rPr lang="en-US" i="1" dirty="0"/>
              <a:t>Number Filters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400" i="1" dirty="0"/>
              <a:t>   Greater Than </a:t>
            </a:r>
            <a:r>
              <a:rPr lang="en-US" sz="2400" i="1" u="sng" dirty="0"/>
              <a:t>O</a:t>
            </a:r>
            <a:r>
              <a:rPr lang="en-US" sz="2400" i="1" dirty="0"/>
              <a:t>r 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400" i="1" dirty="0"/>
              <a:t>   Equal To…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z="2400" i="1" dirty="0"/>
          </a:p>
          <a:p>
            <a:pPr marL="109538" indent="0" eaLnBrk="1" hangingPunct="1"/>
            <a:endParaRPr lang="en-US" sz="2400" dirty="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1E5975-B8FD-4732-B514-C1BBD211B6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7577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7772400" y="56530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3.18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  <p:sp>
        <p:nvSpPr>
          <p:cNvPr id="8" name="Oval 7"/>
          <p:cNvSpPr/>
          <p:nvPr/>
        </p:nvSpPr>
        <p:spPr>
          <a:xfrm>
            <a:off x="8296275" y="2438400"/>
            <a:ext cx="347663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  <a:p>
            <a:pPr eaLnBrk="1" hangingPunct="1"/>
            <a:r>
              <a:rPr lang="en-US" sz="2800" smtClean="0"/>
              <a:t>Data Queries: Using Sorting and Filtering</a:t>
            </a:r>
          </a:p>
          <a:p>
            <a:pPr eaLnBrk="1" hangingPunct="1"/>
            <a:r>
              <a:rPr lang="en-US" sz="2800" smtClean="0"/>
              <a:t>Statistical Methods for Summarizing Data</a:t>
            </a:r>
          </a:p>
          <a:p>
            <a:pPr eaLnBrk="1" hangingPunct="1"/>
            <a:r>
              <a:rPr lang="en-US" sz="2800" smtClean="0"/>
              <a:t>Exploring Data Using PivotTables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70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8429432-ADE2-4844-8B1A-27EF6FA3484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5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3.10 (</a:t>
            </a:r>
            <a:r>
              <a:rPr lang="en-US" u="sng" dirty="0">
                <a:ea typeface="+mn-ea"/>
                <a:cs typeface="+mn-cs"/>
              </a:rPr>
              <a:t>continued</a:t>
            </a:r>
            <a:r>
              <a:rPr lang="en-US" u="sng" dirty="0" smtClean="0">
                <a:ea typeface="+mn-ea"/>
                <a:cs typeface="+mn-cs"/>
              </a:rPr>
              <a:t>)  Filtering by Item Cost </a:t>
            </a:r>
            <a:r>
              <a:rPr lang="en-US" dirty="0" smtClean="0">
                <a:ea typeface="+mn-ea"/>
                <a:cs typeface="+mn-cs"/>
              </a:rPr>
              <a:t>Custom </a:t>
            </a:r>
            <a:r>
              <a:rPr lang="en-US" i="1" dirty="0" smtClean="0">
                <a:ea typeface="+mn-ea"/>
                <a:cs typeface="+mn-cs"/>
              </a:rPr>
              <a:t>AutoFilter</a:t>
            </a:r>
            <a:r>
              <a:rPr lang="en-US" dirty="0" smtClean="0">
                <a:ea typeface="+mn-ea"/>
                <a:cs typeface="+mn-cs"/>
              </a:rPr>
              <a:t> dialog box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Click OK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Only items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costing at least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$200 is then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displayed.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758EA02-16EF-4631-82C2-04761E01FA7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971800"/>
            <a:ext cx="51339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696200" y="5791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3.19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  <p:extLst>
      <p:ext uri="{BB962C8B-B14F-4D97-AF65-F5344CB8AC3E}">
        <p14:creationId xmlns:p14="http://schemas.microsoft.com/office/powerpoint/2010/main" val="35949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AutoFilter</a:t>
            </a:r>
            <a:r>
              <a:rPr lang="en-US" u="sng" dirty="0" smtClean="0">
                <a:ea typeface="+mn-ea"/>
                <a:cs typeface="+mn-cs"/>
              </a:rPr>
              <a:t> criteria is based on the data type.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Number Filters </a:t>
            </a:r>
            <a:r>
              <a:rPr lang="en-US" dirty="0" smtClean="0">
                <a:ea typeface="+mn-ea"/>
                <a:cs typeface="+mn-cs"/>
              </a:rPr>
              <a:t>includes numerical criteria.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Date Filters </a:t>
            </a:r>
            <a:r>
              <a:rPr lang="en-US" dirty="0" smtClean="0">
                <a:ea typeface="+mn-ea"/>
                <a:cs typeface="+mn-cs"/>
              </a:rPr>
              <a:t>include tomorrow, next week, etc.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AutoFilter</a:t>
            </a:r>
            <a:r>
              <a:rPr lang="en-US" u="sng" dirty="0" smtClean="0">
                <a:ea typeface="+mn-ea"/>
                <a:cs typeface="+mn-cs"/>
              </a:rPr>
              <a:t> can be used sequentially.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filter by one variable.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hen filter those data by another variable.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EAF12B6-5645-4488-8909-D9656AA817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  <p:extLst>
      <p:ext uri="{BB962C8B-B14F-4D97-AF65-F5344CB8AC3E}">
        <p14:creationId xmlns:p14="http://schemas.microsoft.com/office/powerpoint/2010/main" val="18850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Discovering Value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of Data Analysis at Alders International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Duty free operations at airports, seaports, etc.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Maintain a data warehouse to track point-of-sale information and inventory levels.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Pareto analysis revealed that 80% of profits were generated from 20% of their product lines.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llows selective elimination of less profitable items.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9D81FB2-666B-48EA-8E74-1A0195D3B7B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66799"/>
            <a:ext cx="21336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Queries</a:t>
            </a:r>
            <a:r>
              <a:rPr lang="en-US" sz="3200" dirty="0" smtClean="0">
                <a:ea typeface="+mj-ea"/>
                <a:cs typeface="+mj-cs"/>
              </a:rPr>
              <a:t>: Using </a:t>
            </a:r>
            <a:r>
              <a:rPr lang="en-US" sz="3200" dirty="0">
                <a:ea typeface="+mj-ea"/>
                <a:cs typeface="+mj-cs"/>
              </a:rPr>
              <a:t>Sorting and Filtering</a:t>
            </a:r>
          </a:p>
        </p:txBody>
      </p:sp>
    </p:spTree>
    <p:extLst>
      <p:ext uri="{BB962C8B-B14F-4D97-AF65-F5344CB8AC3E}">
        <p14:creationId xmlns:p14="http://schemas.microsoft.com/office/powerpoint/2010/main" val="24579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884237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statistic</a:t>
            </a:r>
            <a:r>
              <a:rPr lang="en-US" dirty="0" smtClean="0">
                <a:ea typeface="+mn-ea"/>
                <a:cs typeface="+mn-cs"/>
              </a:rPr>
              <a:t> is a summary measure of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Descriptive statistics </a:t>
            </a:r>
            <a:r>
              <a:rPr lang="en-US" dirty="0" smtClean="0">
                <a:ea typeface="+mn-ea"/>
                <a:cs typeface="+mn-cs"/>
              </a:rPr>
              <a:t>are methods that describe and summarize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Microsoft Excel supports statistical analysis in two ways: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Statistical functions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</a:t>
            </a:r>
            <a:r>
              <a:rPr lang="en-US" i="1" dirty="0" smtClean="0">
                <a:ea typeface="+mn-ea"/>
                <a:cs typeface="+mn-cs"/>
              </a:rPr>
              <a:t>Analysis </a:t>
            </a:r>
            <a:r>
              <a:rPr lang="en-US" i="1" dirty="0" err="1" smtClean="0">
                <a:ea typeface="+mn-ea"/>
                <a:cs typeface="+mn-cs"/>
              </a:rPr>
              <a:t>Toolpak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add-in for PCs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(for Macs, </a:t>
            </a:r>
            <a:r>
              <a:rPr lang="en-US" dirty="0" err="1" smtClean="0">
                <a:ea typeface="+mn-ea"/>
                <a:cs typeface="+mn-cs"/>
              </a:rPr>
              <a:t>StatPlus</a:t>
            </a:r>
            <a:r>
              <a:rPr lang="en-US" dirty="0" smtClean="0">
                <a:ea typeface="+mn-ea"/>
                <a:cs typeface="+mn-cs"/>
              </a:rPr>
              <a:t> is similar)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87B58FF-F52A-4657-A158-75F49C8739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720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643562"/>
            <a:ext cx="7543800" cy="46672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Statistical methods are essential to Business Analytics</a:t>
            </a:r>
          </a:p>
        </p:txBody>
      </p:sp>
    </p:spTree>
    <p:extLst>
      <p:ext uri="{BB962C8B-B14F-4D97-AF65-F5344CB8AC3E}">
        <p14:creationId xmlns:p14="http://schemas.microsoft.com/office/powerpoint/2010/main" val="3318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 Constructing a Frequency Distribution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for Items in the Purchase Order Database</a:t>
            </a: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F125569-B4B6-4F8F-BC0B-DAD9197A20B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7847013" y="549116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3.20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59113"/>
            <a:ext cx="8153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609600" y="2590800"/>
            <a:ext cx="7767638" cy="400050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Copy Column D (Item Description) to Column A in a new worksheet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2957513"/>
            <a:ext cx="152400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4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(continued) Constructing a Frequency Distribution for Items in the Purchase Order Database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1C21423-0572-45FE-842D-820426F85C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629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14600"/>
            <a:ext cx="3171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762000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3.22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419100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3.21</a:t>
            </a:r>
          </a:p>
        </p:txBody>
      </p:sp>
    </p:spTree>
    <p:extLst>
      <p:ext uri="{BB962C8B-B14F-4D97-AF65-F5344CB8AC3E}">
        <p14:creationId xmlns:p14="http://schemas.microsoft.com/office/powerpoint/2010/main" val="37918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406525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3.11 (continued) Constructing a Frequency Distribution for Items in the Purchase Order Database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30B157FC-F1DB-4ABA-8C30-F60A0386452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09825"/>
            <a:ext cx="541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6324600" y="56864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3.23</a:t>
            </a:r>
          </a:p>
        </p:txBody>
      </p:sp>
    </p:spTree>
    <p:extLst>
      <p:ext uri="{BB962C8B-B14F-4D97-AF65-F5344CB8AC3E}">
        <p14:creationId xmlns:p14="http://schemas.microsoft.com/office/powerpoint/2010/main" val="40220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3.12  Constructing a Relative Frequency Distribution for Items Purchased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5B92AB5-2C80-4609-B0D9-CC2B7705E26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800" y="2667000"/>
            <a:ext cx="42243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7637463" y="56959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3.24</a:t>
            </a:r>
          </a:p>
        </p:txBody>
      </p:sp>
      <p:sp>
        <p:nvSpPr>
          <p:cNvPr id="55303" name="TextBox 5"/>
          <p:cNvSpPr txBox="1">
            <a:spLocks noChangeArrowheads="1"/>
          </p:cNvSpPr>
          <p:nvPr/>
        </p:nvSpPr>
        <p:spPr bwMode="auto">
          <a:xfrm>
            <a:off x="685800" y="274320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Compute relative frequencies by</a:t>
            </a:r>
          </a:p>
          <a:p>
            <a:r>
              <a:rPr lang="en-US" sz="2800"/>
              <a:t>dividing each frequency by 94.</a:t>
            </a:r>
          </a:p>
        </p:txBody>
      </p:sp>
    </p:spTree>
    <p:extLst>
      <p:ext uri="{BB962C8B-B14F-4D97-AF65-F5344CB8AC3E}">
        <p14:creationId xmlns:p14="http://schemas.microsoft.com/office/powerpoint/2010/main" val="37150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3.13  Frequency and Relative Frequency Distribution for A/P Terms</a:t>
            </a:r>
          </a:p>
        </p:txBody>
      </p:sp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05265DA-1AE3-4F8C-84FB-4FC7E4FD0FA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28900"/>
            <a:ext cx="3914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28900"/>
            <a:ext cx="26955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71628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3.26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3848100" y="42291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3.25</a:t>
            </a:r>
          </a:p>
        </p:txBody>
      </p:sp>
    </p:spTree>
    <p:extLst>
      <p:ext uri="{BB962C8B-B14F-4D97-AF65-F5344CB8AC3E}">
        <p14:creationId xmlns:p14="http://schemas.microsoft.com/office/powerpoint/2010/main" val="30235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Excel’s Histogram Tool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Using the </a:t>
            </a:r>
            <a:r>
              <a:rPr lang="en-US" i="1" dirty="0" smtClean="0">
                <a:ea typeface="+mn-ea"/>
                <a:cs typeface="+mn-cs"/>
              </a:rPr>
              <a:t>Analysis </a:t>
            </a:r>
            <a:r>
              <a:rPr lang="en-US" i="1" dirty="0" err="1" smtClean="0">
                <a:ea typeface="+mn-ea"/>
                <a:cs typeface="+mn-cs"/>
              </a:rPr>
              <a:t>Toolpak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Histogram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Fill in the </a:t>
            </a:r>
            <a:r>
              <a:rPr lang="en-US" i="1" dirty="0" smtClean="0">
                <a:ea typeface="+mn-ea"/>
                <a:cs typeface="+mn-cs"/>
              </a:rPr>
              <a:t>Input Range </a:t>
            </a:r>
            <a:r>
              <a:rPr lang="en-US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ea typeface="+mn-ea"/>
                <a:cs typeface="+mn-cs"/>
              </a:rPr>
              <a:t> Bin Range </a:t>
            </a:r>
            <a:r>
              <a:rPr lang="en-US" dirty="0" smtClean="0">
                <a:ea typeface="+mn-ea"/>
                <a:cs typeface="+mn-cs"/>
              </a:rPr>
              <a:t>(optional)</a:t>
            </a:r>
            <a:r>
              <a:rPr lang="en-US" i="1" dirty="0" smtClean="0">
                <a:ea typeface="+mn-ea"/>
                <a:cs typeface="+mn-cs"/>
              </a:rPr>
              <a:t>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Choose Labels </a:t>
            </a:r>
            <a:r>
              <a:rPr lang="en-US" dirty="0" smtClean="0">
                <a:ea typeface="+mn-ea"/>
                <a:cs typeface="+mn-cs"/>
              </a:rPr>
              <a:t>if columns have headers rows.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Choose</a:t>
            </a:r>
            <a:r>
              <a:rPr lang="en-US" i="1" dirty="0" smtClean="0">
                <a:ea typeface="+mn-ea"/>
                <a:cs typeface="+mn-cs"/>
              </a:rPr>
              <a:t> Chart Output.</a:t>
            </a:r>
            <a:endParaRPr lang="en-US" i="1" dirty="0">
              <a:ea typeface="+mn-ea"/>
              <a:cs typeface="+mn-cs"/>
            </a:endParaRPr>
          </a:p>
        </p:txBody>
      </p:sp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2243424-CC49-4F6E-AC22-4047574356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7573963" y="41513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3.27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1524000"/>
            <a:ext cx="35274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4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281" y="866032"/>
            <a:ext cx="8393112" cy="45259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Creating Charts in Microsoft Excel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Select the </a:t>
            </a:r>
            <a:r>
              <a:rPr lang="en-US" i="1" dirty="0" smtClean="0">
                <a:ea typeface="+mn-ea"/>
                <a:cs typeface="+mn-cs"/>
              </a:rPr>
              <a:t>insert</a:t>
            </a:r>
            <a:r>
              <a:rPr lang="en-US" dirty="0" smtClean="0">
                <a:ea typeface="+mn-ea"/>
                <a:cs typeface="+mn-cs"/>
              </a:rPr>
              <a:t> tab.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Highlight the data. 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Click on chart type, then subtype.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i="1" dirty="0" smtClean="0">
                <a:ea typeface="+mn-ea"/>
                <a:cs typeface="+mn-cs"/>
              </a:rPr>
              <a:t>chart tools</a:t>
            </a:r>
            <a:r>
              <a:rPr lang="en-US" dirty="0" smtClean="0">
                <a:ea typeface="+mn-ea"/>
                <a:cs typeface="+mn-cs"/>
              </a:rPr>
              <a:t> to customize.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125" y="-147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3710F28-6642-44C5-921E-722F036E48E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5088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03761"/>
            <a:ext cx="73850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7653338" y="41068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3.1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7519988" y="60007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</a:t>
            </a:r>
          </a:p>
        </p:txBody>
      </p:sp>
      <p:sp>
        <p:nvSpPr>
          <p:cNvPr id="3" name="Oval 2"/>
          <p:cNvSpPr/>
          <p:nvPr/>
        </p:nvSpPr>
        <p:spPr>
          <a:xfrm>
            <a:off x="3113088" y="3319463"/>
            <a:ext cx="1817687" cy="75088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5867400" y="4894263"/>
            <a:ext cx="1525588" cy="94138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757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3.14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Histogram Tool for A/P Terms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A/P data in H3:H97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Bins below in H99:H103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</a:t>
            </a:r>
            <a:r>
              <a:rPr lang="en-US" sz="2400" u="sng" dirty="0" smtClean="0">
                <a:ea typeface="+mn-ea"/>
                <a:cs typeface="+mn-cs"/>
              </a:rPr>
              <a:t>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15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25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30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 45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7B32221E-B0F4-497B-B758-FB4023F037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90800"/>
            <a:ext cx="4048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7391400" y="5562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3.28</a:t>
            </a:r>
          </a:p>
        </p:txBody>
      </p:sp>
    </p:spTree>
    <p:extLst>
      <p:ext uri="{BB962C8B-B14F-4D97-AF65-F5344CB8AC3E}">
        <p14:creationId xmlns:p14="http://schemas.microsoft.com/office/powerpoint/2010/main" val="3393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57200" y="137795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3.14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Using the Histogram Tool for A/P Terms</a:t>
            </a: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B89FAD62-8E06-4FF6-91ED-D3BF8D14B61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70866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858000" y="5791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3.29</a:t>
            </a: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1143000" y="4468813"/>
            <a:ext cx="1524000" cy="9255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Table above is </a:t>
            </a:r>
            <a:r>
              <a:rPr lang="en-US" sz="1800" u="sng"/>
              <a:t>not</a:t>
            </a:r>
            <a:r>
              <a:rPr lang="en-US" sz="1800"/>
              <a:t> linked to chart.</a:t>
            </a:r>
          </a:p>
        </p:txBody>
      </p:sp>
    </p:spTree>
    <p:extLst>
      <p:ext uri="{BB962C8B-B14F-4D97-AF65-F5344CB8AC3E}">
        <p14:creationId xmlns:p14="http://schemas.microsoft.com/office/powerpoint/2010/main" val="35651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3.15  Constructing a Frequency Distribution and Histogram for Cost Per Order</a:t>
            </a:r>
          </a:p>
        </p:txBody>
      </p:sp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E79FFF46-C282-4958-A65D-14C16D7F5AD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66445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1143000" y="4953000"/>
            <a:ext cx="2265363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5 groups with a</a:t>
            </a:r>
          </a:p>
          <a:p>
            <a:r>
              <a:rPr lang="en-US" sz="1800"/>
              <a:t>$26,000 group width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7543800" y="6096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3.30</a:t>
            </a:r>
          </a:p>
        </p:txBody>
      </p:sp>
    </p:spTree>
    <p:extLst>
      <p:ext uri="{BB962C8B-B14F-4D97-AF65-F5344CB8AC3E}">
        <p14:creationId xmlns:p14="http://schemas.microsoft.com/office/powerpoint/2010/main" val="33045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3.15 (continued) Constructing a Frequency Distribution and Histogram for Cost Per Order</a:t>
            </a:r>
          </a:p>
        </p:txBody>
      </p:sp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990E838-4879-4A20-92A7-389763335F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103" y="2682875"/>
            <a:ext cx="79390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77724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3.31</a:t>
            </a: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990600" y="5181600"/>
            <a:ext cx="2265363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 groups with a</a:t>
            </a:r>
          </a:p>
          <a:p>
            <a:r>
              <a:rPr lang="en-US" sz="1800"/>
              <a:t>$13,000 group width</a:t>
            </a:r>
          </a:p>
        </p:txBody>
      </p:sp>
    </p:spTree>
    <p:extLst>
      <p:ext uri="{BB962C8B-B14F-4D97-AF65-F5344CB8AC3E}">
        <p14:creationId xmlns:p14="http://schemas.microsoft.com/office/powerpoint/2010/main" val="3634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3.16  Computing Cumulative Relative Frequencies for the Cost Per Order Data</a:t>
            </a:r>
          </a:p>
        </p:txBody>
      </p:sp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7268E99-6DCB-4C3E-8A12-39A5DCE093E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2388"/>
            <a:ext cx="3733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2388"/>
            <a:ext cx="4038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34100" y="5073650"/>
            <a:ext cx="98107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+mn-ea"/>
                <a:cs typeface="+mn-cs"/>
              </a:rPr>
              <a:t>Ogive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7696200" y="5029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3.33</a:t>
            </a:r>
          </a:p>
        </p:txBody>
      </p:sp>
      <p:sp>
        <p:nvSpPr>
          <p:cNvPr id="62473" name="TextBox 10"/>
          <p:cNvSpPr txBox="1">
            <a:spLocks noChangeArrowheads="1"/>
          </p:cNvSpPr>
          <p:nvPr/>
        </p:nvSpPr>
        <p:spPr bwMode="auto">
          <a:xfrm>
            <a:off x="3429000" y="5410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3.32</a:t>
            </a:r>
          </a:p>
        </p:txBody>
      </p:sp>
    </p:spTree>
    <p:extLst>
      <p:ext uri="{BB962C8B-B14F-4D97-AF65-F5344CB8AC3E}">
        <p14:creationId xmlns:p14="http://schemas.microsoft.com/office/powerpoint/2010/main" val="33154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3.17  Computing Percentiles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Compute the 90</a:t>
            </a:r>
            <a:r>
              <a:rPr lang="en-US" baseline="30000" smtClean="0"/>
              <a:t>th</a:t>
            </a:r>
            <a:r>
              <a:rPr lang="en-US" smtClean="0"/>
              <a:t> percentile for </a:t>
            </a:r>
            <a:r>
              <a:rPr lang="en-US" i="1" smtClean="0"/>
              <a:t>cost per order </a:t>
            </a:r>
            <a:r>
              <a:rPr lang="en-US" smtClean="0"/>
              <a:t>in the Purchase Orders Data.</a:t>
            </a:r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Rank of </a:t>
            </a:r>
            <a:r>
              <a:rPr lang="en-US" i="1" smtClean="0"/>
              <a:t>k</a:t>
            </a:r>
            <a:r>
              <a:rPr lang="en-US" baseline="30000" smtClean="0"/>
              <a:t>th</a:t>
            </a:r>
            <a:r>
              <a:rPr lang="en-US" smtClean="0"/>
              <a:t> percentile =</a:t>
            </a:r>
          </a:p>
          <a:p>
            <a:pPr marL="109538" indent="0" eaLnBrk="1" hangingPunct="1"/>
            <a:r>
              <a:rPr lang="en-US" i="1" smtClean="0"/>
              <a:t>n</a:t>
            </a:r>
            <a:r>
              <a:rPr lang="en-US" smtClean="0"/>
              <a:t> = 94 observations</a:t>
            </a:r>
          </a:p>
          <a:p>
            <a:pPr marL="109538" indent="0" eaLnBrk="1" hangingPunct="1"/>
            <a:r>
              <a:rPr lang="en-US" i="1" smtClean="0"/>
              <a:t>k</a:t>
            </a:r>
            <a:r>
              <a:rPr lang="en-US" smtClean="0"/>
              <a:t> = 90</a:t>
            </a:r>
          </a:p>
          <a:p>
            <a:pPr marL="109538" indent="0" eaLnBrk="1" hangingPunct="1"/>
            <a:r>
              <a:rPr lang="en-US" smtClean="0"/>
              <a:t>Rank of 90</a:t>
            </a:r>
            <a:r>
              <a:rPr lang="en-US" baseline="30000" smtClean="0"/>
              <a:t>th</a:t>
            </a:r>
            <a:r>
              <a:rPr lang="en-US" smtClean="0"/>
              <a:t> percentile = 94(90)/100+0.5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                                  = 85.1 (round to 85)</a:t>
            </a:r>
          </a:p>
          <a:p>
            <a:pPr marL="109538" indent="0" eaLnBrk="1" hangingPunct="1"/>
            <a:r>
              <a:rPr lang="en-US" smtClean="0"/>
              <a:t>Value of the 85</a:t>
            </a:r>
            <a:r>
              <a:rPr lang="en-US" baseline="30000" smtClean="0"/>
              <a:t>th</a:t>
            </a:r>
            <a:r>
              <a:rPr lang="en-US" smtClean="0"/>
              <a:t> observation = $74,375</a:t>
            </a:r>
          </a:p>
          <a:p>
            <a:pPr marL="109538" indent="0" eaLnBrk="1" hangingPunct="1"/>
            <a:endParaRPr lang="en-US" u="sng" smtClean="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D523D2C-27E4-4921-95B3-5D7DA12AEC2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2819400"/>
            <a:ext cx="1447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3.18  Computing Percentiles in Excel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Compute the 90</a:t>
            </a:r>
            <a:r>
              <a:rPr lang="en-US" baseline="30000" smtClean="0"/>
              <a:t>th</a:t>
            </a:r>
            <a:r>
              <a:rPr lang="en-US" smtClean="0"/>
              <a:t> percentile for </a:t>
            </a:r>
            <a:r>
              <a:rPr lang="en-US" i="1" smtClean="0"/>
              <a:t>cost per order.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Excel function for the </a:t>
            </a:r>
            <a:r>
              <a:rPr lang="en-US" i="1" smtClean="0"/>
              <a:t>k</a:t>
            </a:r>
            <a:r>
              <a:rPr lang="en-US" baseline="30000" smtClean="0"/>
              <a:t>th</a:t>
            </a:r>
            <a:r>
              <a:rPr lang="en-US" smtClean="0"/>
              <a:t> percentile: =PERCENTILE.INC</a:t>
            </a:r>
            <a:r>
              <a:rPr lang="en-US" i="1" smtClean="0"/>
              <a:t>(array, k)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   =PERCENTILE.INC</a:t>
            </a:r>
            <a:r>
              <a:rPr lang="en-US" i="1" smtClean="0"/>
              <a:t>(</a:t>
            </a:r>
            <a:r>
              <a:rPr lang="en-US" smtClean="0"/>
              <a:t>G4:G97, 0.90</a:t>
            </a:r>
            <a:r>
              <a:rPr lang="en-US" i="1" smtClean="0"/>
              <a:t>)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= $73,737.50 </a:t>
            </a:r>
          </a:p>
          <a:p>
            <a:pPr marL="109538" indent="0" eaLnBrk="1" hangingPunct="1">
              <a:spcBef>
                <a:spcPts val="1200"/>
              </a:spcBef>
            </a:pPr>
            <a:r>
              <a:rPr lang="en-US" smtClean="0"/>
              <a:t>Excel does not use the formula on previous slide. </a:t>
            </a:r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92CBA4D-DA4A-4F90-8178-66BCB40B82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</p:spTree>
    <p:extLst>
      <p:ext uri="{BB962C8B-B14F-4D97-AF65-F5344CB8AC3E}">
        <p14:creationId xmlns:p14="http://schemas.microsoft.com/office/powerpoint/2010/main" val="14034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3.19  Excel’s </a:t>
            </a:r>
            <a:r>
              <a:rPr lang="en-US" i="1" u="sng" smtClean="0"/>
              <a:t>Rank</a:t>
            </a:r>
            <a:r>
              <a:rPr lang="en-US" u="sng" smtClean="0"/>
              <a:t> and </a:t>
            </a:r>
            <a:r>
              <a:rPr lang="en-US" i="1" u="sng" smtClean="0"/>
              <a:t>Percentile</a:t>
            </a:r>
            <a:r>
              <a:rPr lang="en-US" u="sng" smtClean="0"/>
              <a:t> Tool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Data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Data Analysis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Rank and Percentile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endParaRPr lang="en-US" i="1" smtClean="0"/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90.3</a:t>
            </a:r>
            <a:r>
              <a:rPr lang="en-US" baseline="30000" smtClean="0"/>
              <a:t>rd</a:t>
            </a:r>
            <a:r>
              <a:rPr lang="en-US" smtClean="0"/>
              <a:t> percentile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= $74,375 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(same result as 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manually computing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the 90</a:t>
            </a:r>
            <a:r>
              <a:rPr lang="en-US" baseline="30000" smtClean="0"/>
              <a:t>th</a:t>
            </a:r>
            <a:r>
              <a:rPr lang="en-US" smtClean="0"/>
              <a:t> percentile)</a:t>
            </a:r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B7464E2-56B1-4461-B5E1-670B6A2CAB9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1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75438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3.34</a:t>
            </a:r>
          </a:p>
        </p:txBody>
      </p:sp>
    </p:spTree>
    <p:extLst>
      <p:ext uri="{BB962C8B-B14F-4D97-AF65-F5344CB8AC3E}">
        <p14:creationId xmlns:p14="http://schemas.microsoft.com/office/powerpoint/2010/main" val="8060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3.20  Computing Quartiles in Excel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Compute the </a:t>
            </a:r>
            <a:r>
              <a:rPr lang="en-US" dirty="0" smtClean="0">
                <a:ea typeface="+mn-ea"/>
                <a:cs typeface="+mn-cs"/>
              </a:rPr>
              <a:t>Quartiles of the </a:t>
            </a:r>
            <a:r>
              <a:rPr lang="en-US" dirty="0">
                <a:ea typeface="+mn-ea"/>
                <a:cs typeface="+mn-cs"/>
              </a:rPr>
              <a:t>Cost per </a:t>
            </a:r>
            <a:r>
              <a:rPr lang="en-US" dirty="0" smtClean="0">
                <a:ea typeface="+mn-ea"/>
                <a:cs typeface="+mn-cs"/>
              </a:rPr>
              <a:t>Order data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Excel function for </a:t>
            </a:r>
            <a:r>
              <a:rPr lang="en-US" dirty="0" smtClean="0">
                <a:ea typeface="+mn-ea"/>
                <a:cs typeface="+mn-cs"/>
              </a:rPr>
              <a:t>quartiles: =QUARTILE.INC</a:t>
            </a:r>
            <a:r>
              <a:rPr lang="en-US" i="1" dirty="0" smtClean="0">
                <a:ea typeface="+mn-ea"/>
                <a:cs typeface="+mn-cs"/>
              </a:rPr>
              <a:t>(array</a:t>
            </a:r>
            <a:r>
              <a:rPr lang="en-US" i="1" dirty="0">
                <a:ea typeface="+mn-ea"/>
                <a:cs typeface="+mn-cs"/>
              </a:rPr>
              <a:t>, </a:t>
            </a:r>
            <a:r>
              <a:rPr lang="en-US" i="1" dirty="0" smtClean="0">
                <a:ea typeface="+mn-ea"/>
                <a:cs typeface="+mn-cs"/>
              </a:rPr>
              <a:t>quart)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=QUARTILE.INC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G4:G97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) = </a:t>
            </a:r>
            <a:r>
              <a:rPr lang="en-US" dirty="0" smtClean="0">
                <a:ea typeface="+mn-ea"/>
                <a:cs typeface="+mn-cs"/>
              </a:rPr>
              <a:t>$6,757.81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$15,656.25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$27,593.75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40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=QUARTILE.INC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G4:G97, </a:t>
            </a:r>
            <a:r>
              <a:rPr lang="en-US" dirty="0" smtClean="0">
                <a:ea typeface="+mn-ea"/>
                <a:cs typeface="+mn-cs"/>
              </a:rPr>
              <a:t>4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$127,500.00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10F2365-F7A5-4EF3-A25E-DD0A8E133BF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</p:spTree>
    <p:extLst>
      <p:ext uri="{BB962C8B-B14F-4D97-AF65-F5344CB8AC3E}">
        <p14:creationId xmlns:p14="http://schemas.microsoft.com/office/powerpoint/2010/main" val="3975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3.21  Constructing a Cross-Tabulation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Sales Transactions</a:t>
            </a:r>
            <a:r>
              <a:rPr lang="en-US" dirty="0" smtClean="0">
                <a:ea typeface="+mn-ea"/>
                <a:cs typeface="+mn-cs"/>
              </a:rPr>
              <a:t> database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 the number (and percentage) of books and DVDs ordered by region.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AD84F8C4-36D5-407C-B629-E40ABDF67AF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2743200"/>
            <a:ext cx="54244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5562600" y="4495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3.35</a:t>
            </a:r>
          </a:p>
        </p:txBody>
      </p:sp>
    </p:spTree>
    <p:extLst>
      <p:ext uri="{BB962C8B-B14F-4D97-AF65-F5344CB8AC3E}">
        <p14:creationId xmlns:p14="http://schemas.microsoft.com/office/powerpoint/2010/main" val="33861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  Creating a Column Chart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54CBDFB9-07D4-4B6F-A318-55BEC321A2B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70113"/>
            <a:ext cx="7597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7000" y="2590800"/>
            <a:ext cx="5638800" cy="685800"/>
          </a:xfrm>
          <a:prstGeom prst="rect">
            <a:avLst/>
          </a:prstGeom>
          <a:solidFill>
            <a:schemeClr val="accent1">
              <a:alpha val="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7634288" y="59610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</a:t>
            </a:r>
          </a:p>
        </p:txBody>
      </p:sp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6673850" y="1549400"/>
            <a:ext cx="1712913" cy="339725"/>
          </a:xfrm>
          <a:prstGeom prst="rect">
            <a:avLst/>
          </a:prstGeom>
          <a:solidFill>
            <a:schemeClr val="bg2">
              <a:alpha val="25098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Highlighted Cells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46888" y="1881188"/>
            <a:ext cx="620712" cy="709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525962"/>
          </a:xfrm>
        </p:spPr>
        <p:txBody>
          <a:bodyPr/>
          <a:lstStyle/>
          <a:p>
            <a:pPr eaLnBrk="1" hangingPunct="1"/>
            <a:r>
              <a:rPr lang="en-US" u="sng"/>
              <a:t>Example 3.21 (continued) Constructing a Cross-Tabulation</a:t>
            </a:r>
            <a:endParaRPr lang="en-US"/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5D8E830-5CAC-426D-84D7-6914FD9CD4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362200"/>
            <a:ext cx="42354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6473825" y="3759200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3" y="4410075"/>
            <a:ext cx="426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6548438" y="5622925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3.2</a:t>
            </a:r>
          </a:p>
        </p:txBody>
      </p:sp>
    </p:spTree>
    <p:extLst>
      <p:ext uri="{BB962C8B-B14F-4D97-AF65-F5344CB8AC3E}">
        <p14:creationId xmlns:p14="http://schemas.microsoft.com/office/powerpoint/2010/main" val="517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900" u="sng" dirty="0" smtClean="0">
                <a:ea typeface="+mn-ea"/>
                <a:cs typeface="+mn-cs"/>
              </a:rPr>
              <a:t>Example </a:t>
            </a:r>
            <a:r>
              <a:rPr lang="en-US" sz="2900" u="sng" dirty="0">
                <a:ea typeface="+mn-ea"/>
                <a:cs typeface="+mn-cs"/>
              </a:rPr>
              <a:t>3.21  (continued) Constructing a Cross-Tabulation</a:t>
            </a:r>
            <a:endParaRPr lang="en-US" sz="2900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Excel’s PivotTable (covered next) makes this easy.</a:t>
            </a:r>
          </a:p>
        </p:txBody>
      </p:sp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43E5D8BD-9BE5-4380-9C26-1CC2BE3AF8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Statistical Methods for Summarizing Data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01888"/>
            <a:ext cx="4233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9"/>
          <p:cNvSpPr txBox="1">
            <a:spLocks noChangeArrowheads="1"/>
          </p:cNvSpPr>
          <p:nvPr/>
        </p:nvSpPr>
        <p:spPr bwMode="auto">
          <a:xfrm>
            <a:off x="4038600" y="49164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3.36</a:t>
            </a: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06713"/>
            <a:ext cx="31686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Box 11"/>
          <p:cNvSpPr txBox="1">
            <a:spLocks noChangeArrowheads="1"/>
          </p:cNvSpPr>
          <p:nvPr/>
        </p:nvSpPr>
        <p:spPr bwMode="auto">
          <a:xfrm>
            <a:off x="7693025" y="4214813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</p:spTree>
    <p:extLst>
      <p:ext uri="{BB962C8B-B14F-4D97-AF65-F5344CB8AC3E}">
        <p14:creationId xmlns:p14="http://schemas.microsoft.com/office/powerpoint/2010/main" val="31962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525962"/>
          </a:xfrm>
        </p:spPr>
        <p:txBody>
          <a:bodyPr>
            <a:normAutofit fontScale="92500" lnSpcReduction="20000"/>
          </a:bodyPr>
          <a:lstStyle/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Tables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PivotTable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Follow wizard steps.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PivotTables allow: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Quick creation of cross tabulations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Numerous custom-made summary tables and charts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B291FDE-8D13-41EF-A3EB-96A305BA203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39838"/>
            <a:ext cx="39624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3.37</a:t>
            </a:r>
          </a:p>
        </p:txBody>
      </p:sp>
    </p:spTree>
    <p:extLst>
      <p:ext uri="{BB962C8B-B14F-4D97-AF65-F5344CB8AC3E}">
        <p14:creationId xmlns:p14="http://schemas.microsoft.com/office/powerpoint/2010/main" val="2823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710112"/>
          </a:xfrm>
        </p:spPr>
        <p:txBody>
          <a:bodyPr>
            <a:normAutofit fontScale="850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PivotTable Field List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Select the fields for: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Report Filter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Column Labels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Row Labels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l-GR" b="1" dirty="0" smtClean="0">
                <a:latin typeface="Cambria Math"/>
                <a:ea typeface="Cambria Math"/>
                <a:cs typeface="+mn-cs"/>
              </a:rPr>
              <a:t>Σ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Values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Or, before choosing </a:t>
            </a:r>
            <a:r>
              <a:rPr lang="en-US" i="1" dirty="0" smtClean="0">
                <a:ea typeface="+mn-ea"/>
                <a:cs typeface="+mn-cs"/>
              </a:rPr>
              <a:t>PivotTable</a:t>
            </a:r>
            <a:r>
              <a:rPr lang="en-US" dirty="0" smtClean="0">
                <a:ea typeface="+mn-ea"/>
                <a:cs typeface="+mn-cs"/>
              </a:rPr>
              <a:t>, you can select a cell in the data and let Excel prepare a default PivotTable</a:t>
            </a:r>
            <a:r>
              <a:rPr lang="en-US" i="1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F85E410A-D04E-47EB-A18A-3908C5C2196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39838"/>
            <a:ext cx="39624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Box 6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3.37</a:t>
            </a:r>
          </a:p>
        </p:txBody>
      </p:sp>
    </p:spTree>
    <p:extLst>
      <p:ext uri="{BB962C8B-B14F-4D97-AF65-F5344CB8AC3E}">
        <p14:creationId xmlns:p14="http://schemas.microsoft.com/office/powerpoint/2010/main" val="3291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29718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3.22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Creating a PivotTable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Default PivotTable for Regional Sales by Product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(sum of </a:t>
            </a:r>
            <a:r>
              <a:rPr lang="en-US" dirty="0" err="1" smtClean="0">
                <a:ea typeface="+mn-ea"/>
                <a:cs typeface="+mn-cs"/>
              </a:rPr>
              <a:t>CustID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meaningless)</a:t>
            </a:r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2DBEF74-03EE-4A24-BDC8-4AE6226A06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4953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7696200" y="6248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3.38</a:t>
            </a:r>
          </a:p>
        </p:txBody>
      </p:sp>
    </p:spTree>
    <p:extLst>
      <p:ext uri="{BB962C8B-B14F-4D97-AF65-F5344CB8AC3E}">
        <p14:creationId xmlns:p14="http://schemas.microsoft.com/office/powerpoint/2010/main" val="850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772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3.22 (continued) Creating a PivotTable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Pivot Table Tools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Options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Active Field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Field Settings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Change summarization 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method in </a:t>
            </a:r>
            <a:r>
              <a:rPr lang="en-US" i="1" dirty="0" smtClean="0">
                <a:ea typeface="+mn-ea"/>
                <a:cs typeface="+mn-cs"/>
              </a:rPr>
              <a:t>Value Field 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Settings</a:t>
            </a:r>
            <a:r>
              <a:rPr lang="en-US" dirty="0" smtClean="0">
                <a:ea typeface="+mn-ea"/>
                <a:cs typeface="+mn-cs"/>
              </a:rPr>
              <a:t> dialog box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Select Count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30B4760A-5584-4F51-BC0C-43256653BD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76200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3.39</a:t>
            </a:r>
          </a:p>
        </p:txBody>
      </p:sp>
    </p:spTree>
    <p:extLst>
      <p:ext uri="{BB962C8B-B14F-4D97-AF65-F5344CB8AC3E}">
        <p14:creationId xmlns:p14="http://schemas.microsoft.com/office/powerpoint/2010/main" val="26287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696200" cy="57626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3.22 (continued)  Creating a PivotTable</a:t>
            </a:r>
            <a:endParaRPr lang="en-US" smtClean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AD8E359-207C-431B-8DB6-D453344702F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1979613"/>
            <a:ext cx="43354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7753350" y="40370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3.40</a:t>
            </a: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4419600"/>
            <a:ext cx="4233862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Box 9"/>
          <p:cNvSpPr txBox="1">
            <a:spLocks noChangeArrowheads="1"/>
          </p:cNvSpPr>
          <p:nvPr/>
        </p:nvSpPr>
        <p:spPr bwMode="auto">
          <a:xfrm>
            <a:off x="7869238" y="6167438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3.1</a:t>
            </a:r>
          </a:p>
        </p:txBody>
      </p:sp>
      <p:sp>
        <p:nvSpPr>
          <p:cNvPr id="74761" name="Content Placeholder 1"/>
          <p:cNvSpPr txBox="1">
            <a:spLocks/>
          </p:cNvSpPr>
          <p:nvPr/>
        </p:nvSpPr>
        <p:spPr bwMode="auto">
          <a:xfrm>
            <a:off x="577850" y="2278063"/>
            <a:ext cx="3417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PivotTable for Count of Regional Sales by Product</a:t>
            </a:r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endParaRPr lang="en-US" sz="2700"/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endParaRPr lang="en-US" sz="2700"/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PivotTable results match those shown earlier in Table 3.1.</a:t>
            </a:r>
          </a:p>
        </p:txBody>
      </p:sp>
    </p:spTree>
    <p:extLst>
      <p:ext uri="{BB962C8B-B14F-4D97-AF65-F5344CB8AC3E}">
        <p14:creationId xmlns:p14="http://schemas.microsoft.com/office/powerpoint/2010/main" val="24177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647700" y="2819400"/>
            <a:ext cx="3543300" cy="3048000"/>
          </a:xfrm>
        </p:spPr>
        <p:txBody>
          <a:bodyPr>
            <a:normAutofit fontScale="92500" lnSpcReduction="10000"/>
          </a:bodyPr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Drag </a:t>
            </a:r>
            <a:r>
              <a:rPr lang="en-US" i="1" smtClean="0"/>
              <a:t>Source</a:t>
            </a:r>
            <a:r>
              <a:rPr lang="en-US" smtClean="0"/>
              <a:t> into the </a:t>
            </a:r>
            <a:r>
              <a:rPr lang="en-US" i="1" smtClean="0"/>
              <a:t>Row Labels </a:t>
            </a:r>
            <a:r>
              <a:rPr lang="en-US" smtClean="0"/>
              <a:t>box.</a:t>
            </a:r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PivotTable for Sales by Region, Product, and Order Source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5550A06-15DE-426F-AAFF-B34F3167905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3434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3.41</a:t>
            </a:r>
          </a:p>
        </p:txBody>
      </p:sp>
      <p:sp>
        <p:nvSpPr>
          <p:cNvPr id="75783" name="Content Placeholder 1"/>
          <p:cNvSpPr txBox="1">
            <a:spLocks/>
          </p:cNvSpPr>
          <p:nvPr/>
        </p:nvSpPr>
        <p:spPr bwMode="auto">
          <a:xfrm>
            <a:off x="457200" y="1481138"/>
            <a:ext cx="3962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u="sng"/>
              <a:t>Example 3.22 (continued)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 u="sng"/>
              <a:t>Creating a PivotTable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750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138"/>
            <a:ext cx="34290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3.23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Pivot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Table Report Filter</a:t>
            </a:r>
          </a:p>
          <a:p>
            <a:pPr marL="109728" indent="0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Drag </a:t>
            </a:r>
            <a:r>
              <a:rPr lang="en-US" i="1" dirty="0" smtClean="0">
                <a:ea typeface="+mn-ea"/>
                <a:cs typeface="+mn-cs"/>
              </a:rPr>
              <a:t>Payment</a:t>
            </a:r>
            <a:r>
              <a:rPr lang="en-US" dirty="0" smtClean="0">
                <a:ea typeface="+mn-ea"/>
                <a:cs typeface="+mn-cs"/>
              </a:rPr>
              <a:t> into </a:t>
            </a:r>
            <a:r>
              <a:rPr lang="en-US" i="1" dirty="0" smtClean="0">
                <a:ea typeface="+mn-ea"/>
                <a:cs typeface="+mn-cs"/>
              </a:rPr>
              <a:t>Report Filter </a:t>
            </a:r>
            <a:r>
              <a:rPr lang="en-US" dirty="0" smtClean="0">
                <a:ea typeface="+mn-ea"/>
                <a:cs typeface="+mn-cs"/>
              </a:rPr>
              <a:t>box.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PivotTable Filtered by Payment Type.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3F47D4A-89E2-410D-BF87-DD175B9A9AE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48275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Box 8"/>
          <p:cNvSpPr txBox="1">
            <a:spLocks noChangeArrowheads="1"/>
          </p:cNvSpPr>
          <p:nvPr/>
        </p:nvSpPr>
        <p:spPr bwMode="auto">
          <a:xfrm>
            <a:off x="75438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3.42</a:t>
            </a:r>
          </a:p>
        </p:txBody>
      </p:sp>
    </p:spTree>
    <p:extLst>
      <p:ext uri="{BB962C8B-B14F-4D97-AF65-F5344CB8AC3E}">
        <p14:creationId xmlns:p14="http://schemas.microsoft.com/office/powerpoint/2010/main" val="1192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9478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3.23 (continued)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the PivotTable Report Filter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Click on the drop-down arrow in row 1.</a:t>
            </a:r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</p:txBody>
      </p:sp>
      <p:sp>
        <p:nvSpPr>
          <p:cNvPr id="778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7A8B7BA-BA86-4E10-9720-B059397911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Exploring Data Using PivotTables</a:t>
            </a: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4038600"/>
            <a:ext cx="3597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7766050" y="5715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3.43</a:t>
            </a:r>
          </a:p>
        </p:txBody>
      </p:sp>
      <p:sp>
        <p:nvSpPr>
          <p:cNvPr id="77831" name="Content Placeholder 1"/>
          <p:cNvSpPr txBox="1">
            <a:spLocks/>
          </p:cNvSpPr>
          <p:nvPr/>
        </p:nvSpPr>
        <p:spPr bwMode="auto">
          <a:xfrm>
            <a:off x="457200" y="30480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Choose Credit-Card.</a:t>
            </a:r>
          </a:p>
          <a:p>
            <a:pPr marL="109538">
              <a:spcBef>
                <a:spcPts val="12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Obtain this cross-tabulation PivotTable for credit card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9394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117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3.1  </a:t>
            </a:r>
            <a:r>
              <a:rPr lang="en-US" u="sng" dirty="0">
                <a:ea typeface="+mn-ea"/>
                <a:cs typeface="+mn-cs"/>
              </a:rPr>
              <a:t>(continued</a:t>
            </a:r>
            <a:r>
              <a:rPr lang="en-US" u="sng" dirty="0" smtClean="0">
                <a:ea typeface="+mn-ea"/>
                <a:cs typeface="+mn-cs"/>
              </a:rPr>
              <a:t>)  Creating a Column Chart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Choose column chart (clustered or stacked).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Add chart title (Alabama Employment).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Rename Series1, Series2, and Series3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    (</a:t>
            </a:r>
            <a:r>
              <a:rPr lang="en-US" sz="2400" cap="small" dirty="0" smtClean="0">
                <a:ea typeface="+mn-ea"/>
                <a:cs typeface="+mn-cs"/>
              </a:rPr>
              <a:t>ALL EMPLOYEES</a:t>
            </a:r>
            <a:r>
              <a:rPr lang="en-US" sz="2400" dirty="0" smtClean="0">
                <a:ea typeface="+mn-ea"/>
                <a:cs typeface="+mn-cs"/>
              </a:rPr>
              <a:t>, Men, Women).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64B2719F-743C-494C-A387-AFE434919F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887" y="3810000"/>
            <a:ext cx="50895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711825" y="60531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</a:t>
            </a:r>
          </a:p>
        </p:txBody>
      </p:sp>
    </p:spTree>
    <p:extLst>
      <p:ext uri="{BB962C8B-B14F-4D97-AF65-F5344CB8AC3E}">
        <p14:creationId xmlns:p14="http://schemas.microsoft.com/office/powerpoint/2010/main" val="13321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3.24  A PivotChart for Sales Data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Create a chart using the PivotTable for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Sales by Region, Product, and Order Source.</a:t>
            </a:r>
          </a:p>
          <a:p>
            <a:pPr eaLnBrk="1" hangingPunct="1"/>
            <a:r>
              <a:rPr lang="en-US" i="1" smtClean="0"/>
              <a:t>Insert </a:t>
            </a:r>
          </a:p>
          <a:p>
            <a:pPr eaLnBrk="1" hangingPunct="1"/>
            <a:r>
              <a:rPr lang="en-US" i="1" smtClean="0"/>
              <a:t>Column Chart</a:t>
            </a:r>
          </a:p>
          <a:p>
            <a:pPr eaLnBrk="1" hangingPunct="1">
              <a:spcBef>
                <a:spcPts val="1800"/>
              </a:spcBef>
              <a:buFont typeface="Wingdings 3" pitchFamily="-72" charset="2"/>
              <a:buNone/>
            </a:pPr>
            <a:r>
              <a:rPr lang="en-US" smtClean="0"/>
              <a:t>To display only Book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data, click on the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Product</a:t>
            </a:r>
            <a:r>
              <a:rPr lang="en-US" smtClean="0"/>
              <a:t> button and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deselect DVD.</a:t>
            </a:r>
          </a:p>
        </p:txBody>
      </p:sp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81A3D607-0F5B-4AEB-B050-DB9C9FBA0E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Exploring Data Using Pivo</a:t>
            </a:r>
            <a:r>
              <a:rPr lang="en-US" dirty="0" smtClean="0">
                <a:ea typeface="+mj-ea"/>
                <a:cs typeface="+mj-cs"/>
              </a:rPr>
              <a:t>tTables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352800"/>
            <a:ext cx="4686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6"/>
          <p:cNvSpPr txBox="1">
            <a:spLocks noChangeArrowheads="1"/>
          </p:cNvSpPr>
          <p:nvPr/>
        </p:nvSpPr>
        <p:spPr bwMode="auto">
          <a:xfrm>
            <a:off x="7848600" y="61722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3.44</a:t>
            </a:r>
          </a:p>
        </p:txBody>
      </p:sp>
    </p:spTree>
    <p:extLst>
      <p:ext uri="{BB962C8B-B14F-4D97-AF65-F5344CB8AC3E}">
        <p14:creationId xmlns:p14="http://schemas.microsoft.com/office/powerpoint/2010/main" val="9920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CAFE198D-4FC3-4EEC-82BA-EC569501911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6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Area chart</a:t>
            </a:r>
          </a:p>
          <a:p>
            <a:pPr eaLnBrk="1" hangingPunct="1"/>
            <a:r>
              <a:rPr lang="en-US" smtClean="0"/>
              <a:t>Bar chart</a:t>
            </a:r>
          </a:p>
          <a:p>
            <a:pPr eaLnBrk="1" hangingPunct="1"/>
            <a:r>
              <a:rPr lang="en-US" smtClean="0"/>
              <a:t>Bubble chart</a:t>
            </a:r>
          </a:p>
          <a:p>
            <a:pPr eaLnBrk="1" hangingPunct="1"/>
            <a:r>
              <a:rPr lang="en-US" smtClean="0"/>
              <a:t>Column chart</a:t>
            </a:r>
          </a:p>
          <a:p>
            <a:pPr eaLnBrk="1" hangingPunct="1"/>
            <a:r>
              <a:rPr lang="en-US" smtClean="0"/>
              <a:t>Contingency table</a:t>
            </a:r>
          </a:p>
          <a:p>
            <a:pPr eaLnBrk="1" hangingPunct="1"/>
            <a:r>
              <a:rPr lang="en-US" smtClean="0"/>
              <a:t>Cross-tabulation</a:t>
            </a:r>
          </a:p>
          <a:p>
            <a:pPr eaLnBrk="1" hangingPunct="1"/>
            <a:r>
              <a:rPr lang="en-US" smtClean="0"/>
              <a:t>Cumulative relative  frequency</a:t>
            </a:r>
          </a:p>
          <a:p>
            <a:pPr eaLnBrk="1" hangingPunct="1"/>
            <a:r>
              <a:rPr lang="en-US" smtClean="0"/>
              <a:t>Cumulative relative  frequency distribution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9877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700"/>
          </a:p>
        </p:txBody>
      </p:sp>
      <p:sp>
        <p:nvSpPr>
          <p:cNvPr id="79878" name="Content Placeholder 1"/>
          <p:cNvSpPr txBox="1">
            <a:spLocks/>
          </p:cNvSpPr>
          <p:nvPr/>
        </p:nvSpPr>
        <p:spPr bwMode="auto">
          <a:xfrm>
            <a:off x="4843463" y="1382713"/>
            <a:ext cx="39528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Data profile (fractile)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Descriptive statistics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Doughnut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Frequency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Histogram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i="1"/>
              <a:t>k</a:t>
            </a:r>
            <a:r>
              <a:rPr lang="en-US" sz="2700" baseline="30000"/>
              <a:t>th</a:t>
            </a:r>
            <a:r>
              <a:rPr lang="en-US" sz="2700"/>
              <a:t> percentile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Line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Ogive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Pareto analysis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951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89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711AEC05-F521-45E1-A46D-B22EE7C17FD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900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PivotChart</a:t>
            </a:r>
          </a:p>
          <a:p>
            <a:pPr eaLnBrk="1" hangingPunct="1"/>
            <a:r>
              <a:rPr lang="en-US" smtClean="0"/>
              <a:t>PivotTable</a:t>
            </a:r>
          </a:p>
          <a:p>
            <a:pPr eaLnBrk="1" hangingPunct="1"/>
            <a:r>
              <a:rPr lang="en-US" smtClean="0"/>
              <a:t>Quartile</a:t>
            </a:r>
          </a:p>
          <a:p>
            <a:pPr eaLnBrk="1" hangingPunct="1"/>
            <a:r>
              <a:rPr lang="en-US" smtClean="0"/>
              <a:t>Radar chart</a:t>
            </a:r>
          </a:p>
          <a:p>
            <a:pPr eaLnBrk="1" hangingPunct="1"/>
            <a:r>
              <a:rPr lang="en-US" smtClean="0"/>
              <a:t>Relative frequency</a:t>
            </a:r>
          </a:p>
          <a:p>
            <a:pPr eaLnBrk="1" hangingPunct="1"/>
            <a:r>
              <a:rPr lang="en-US" smtClean="0"/>
              <a:t>Relative frequency distribution</a:t>
            </a:r>
          </a:p>
          <a:p>
            <a:pPr eaLnBrk="1" hangingPunct="1"/>
            <a:r>
              <a:rPr lang="en-US" smtClean="0"/>
              <a:t>Scatter chart</a:t>
            </a:r>
          </a:p>
          <a:p>
            <a:pPr eaLnBrk="1" hangingPunct="1"/>
            <a:r>
              <a:rPr lang="en-US" smtClean="0"/>
              <a:t>Statistic</a:t>
            </a:r>
          </a:p>
          <a:p>
            <a:pPr eaLnBrk="1" hangingPunct="1"/>
            <a:r>
              <a:rPr lang="en-US" smtClean="0"/>
              <a:t>Statistics</a:t>
            </a:r>
          </a:p>
          <a:p>
            <a:pPr eaLnBrk="1" hangingPunct="1"/>
            <a:endParaRPr lang="en-US" smtClean="0"/>
          </a:p>
        </p:txBody>
      </p:sp>
      <p:sp>
        <p:nvSpPr>
          <p:cNvPr id="80901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700"/>
          </a:p>
        </p:txBody>
      </p:sp>
      <p:sp>
        <p:nvSpPr>
          <p:cNvPr id="80902" name="Content Placeholder 1"/>
          <p:cNvSpPr txBox="1">
            <a:spLocks/>
          </p:cNvSpPr>
          <p:nvPr/>
        </p:nvSpPr>
        <p:spPr bwMode="auto">
          <a:xfrm>
            <a:off x="4843463" y="1382713"/>
            <a:ext cx="39528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Stock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Surface chart</a:t>
            </a:r>
          </a:p>
        </p:txBody>
      </p:sp>
    </p:spTree>
    <p:extLst>
      <p:ext uri="{BB962C8B-B14F-4D97-AF65-F5344CB8AC3E}">
        <p14:creationId xmlns:p14="http://schemas.microsoft.com/office/powerpoint/2010/main" val="1864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3.1  (</a:t>
            </a:r>
            <a:r>
              <a:rPr lang="en-US" u="sng" dirty="0" smtClean="0"/>
              <a:t>continued)  Creating a Column Chart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379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4E87382-D45A-4653-9BF4-2EC8364071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117" y="2773363"/>
            <a:ext cx="6202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238875" y="56388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3.5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199313" y="1847850"/>
            <a:ext cx="1171575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Clustered</a:t>
            </a:r>
          </a:p>
          <a:p>
            <a:r>
              <a:rPr lang="en-US" sz="1800"/>
              <a:t>Column</a:t>
            </a:r>
          </a:p>
          <a:p>
            <a:r>
              <a:rPr lang="en-US" sz="180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16394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3.1  (continued)  Creating a Column Chart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48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08B106FE-AC37-4395-8C6A-FF3E951C06C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251575" y="57356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3.6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974" y="2590800"/>
            <a:ext cx="5638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7315200" y="1825625"/>
            <a:ext cx="1019175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Stacked</a:t>
            </a:r>
          </a:p>
          <a:p>
            <a:r>
              <a:rPr lang="en-US" sz="1800"/>
              <a:t>Column</a:t>
            </a:r>
          </a:p>
          <a:p>
            <a:r>
              <a:rPr lang="en-US" sz="180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1756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3.2  Line Chart for U.S. Exports to China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58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2D5754E8-C6F4-44D3-B4DC-7CE6D68129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95600"/>
            <a:ext cx="6096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632575" y="58991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3.7</a:t>
            </a:r>
          </a:p>
        </p:txBody>
      </p:sp>
    </p:spTree>
    <p:extLst>
      <p:ext uri="{BB962C8B-B14F-4D97-AF65-F5344CB8AC3E}">
        <p14:creationId xmlns:p14="http://schemas.microsoft.com/office/powerpoint/2010/main" val="23242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3.3  Pie Chart for Census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Visualization</a:t>
            </a:r>
          </a:p>
        </p:txBody>
      </p:sp>
      <p:sp>
        <p:nvSpPr>
          <p:cNvPr id="3686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3-</a:t>
            </a:r>
            <a:fld id="{96D6E22F-0D0C-4BBF-BDDC-7FA2253CAF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540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71713"/>
            <a:ext cx="42195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368675" y="40386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3.8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7804150" y="52911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3.9</a:t>
            </a:r>
          </a:p>
        </p:txBody>
      </p:sp>
    </p:spTree>
    <p:extLst>
      <p:ext uri="{BB962C8B-B14F-4D97-AF65-F5344CB8AC3E}">
        <p14:creationId xmlns:p14="http://schemas.microsoft.com/office/powerpoint/2010/main" val="36293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2320</Words>
  <Application>Microsoft Office PowerPoint</Application>
  <PresentationFormat>On-screen Show (4:3)</PresentationFormat>
  <Paragraphs>478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 Visualizing and Exploring Data</vt:lpstr>
      <vt:lpstr>Topics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Visualization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Data Queries: Using Sorting and Filtering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Statistical Methods for Summarizing Data</vt:lpstr>
      <vt:lpstr>Exploring Data Using PivotTables</vt:lpstr>
      <vt:lpstr>Exploring Data Using PivotTables</vt:lpstr>
      <vt:lpstr>Exploring Data Using PivotTables</vt:lpstr>
      <vt:lpstr>Exploring Data Using PivotTables</vt:lpstr>
      <vt:lpstr>Exploring Data Using PivotTables</vt:lpstr>
      <vt:lpstr>Exploring Data Using PivotTables</vt:lpstr>
      <vt:lpstr>Exploring Data Using PivotTables</vt:lpstr>
      <vt:lpstr>Exploring Data Using PivotTables</vt:lpstr>
      <vt:lpstr>Exploring Data Using PivotTables</vt:lpstr>
      <vt:lpstr>Key Terms</vt:lpstr>
      <vt:lpstr>Key Terms (continued)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</dc:creator>
  <cp:lastModifiedBy>peggy</cp:lastModifiedBy>
  <cp:revision>4</cp:revision>
  <dcterms:created xsi:type="dcterms:W3CDTF">2013-07-28T00:28:53Z</dcterms:created>
  <dcterms:modified xsi:type="dcterms:W3CDTF">2013-08-24T22:06:28Z</dcterms:modified>
</cp:coreProperties>
</file>