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304" r:id="rId3"/>
    <p:sldId id="305" r:id="rId4"/>
    <p:sldId id="306" r:id="rId5"/>
    <p:sldId id="307" r:id="rId6"/>
    <p:sldId id="308" r:id="rId7"/>
    <p:sldId id="309" r:id="rId8"/>
    <p:sldId id="311" r:id="rId9"/>
    <p:sldId id="312" r:id="rId10"/>
    <p:sldId id="283" r:id="rId11"/>
    <p:sldId id="284" r:id="rId12"/>
    <p:sldId id="285" r:id="rId13"/>
    <p:sldId id="313" r:id="rId14"/>
    <p:sldId id="314" r:id="rId15"/>
    <p:sldId id="286" r:id="rId16"/>
    <p:sldId id="287" r:id="rId17"/>
    <p:sldId id="288" r:id="rId18"/>
    <p:sldId id="289" r:id="rId19"/>
    <p:sldId id="290" r:id="rId20"/>
    <p:sldId id="291" r:id="rId21"/>
    <p:sldId id="292" r:id="rId22"/>
    <p:sldId id="293" r:id="rId23"/>
    <p:sldId id="303" r:id="rId24"/>
    <p:sldId id="315" r:id="rId25"/>
    <p:sldId id="316" r:id="rId26"/>
    <p:sldId id="317" r:id="rId27"/>
    <p:sldId id="318" r:id="rId28"/>
    <p:sldId id="260" r:id="rId29"/>
    <p:sldId id="319" r:id="rId30"/>
    <p:sldId id="320" r:id="rId31"/>
    <p:sldId id="261" r:id="rId32"/>
    <p:sldId id="321" r:id="rId33"/>
    <p:sldId id="322" r:id="rId34"/>
    <p:sldId id="323" r:id="rId35"/>
    <p:sldId id="262" r:id="rId36"/>
    <p:sldId id="263" r:id="rId37"/>
    <p:sldId id="265" r:id="rId38"/>
    <p:sldId id="266" r:id="rId39"/>
    <p:sldId id="267" r:id="rId40"/>
    <p:sldId id="268" r:id="rId41"/>
    <p:sldId id="269" r:id="rId42"/>
    <p:sldId id="270" r:id="rId43"/>
    <p:sldId id="32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481" autoAdjust="0"/>
  </p:normalViewPr>
  <p:slideViewPr>
    <p:cSldViewPr snapToGrid="0">
      <p:cViewPr varScale="1">
        <p:scale>
          <a:sx n="56" d="100"/>
          <a:sy n="56" d="100"/>
        </p:scale>
        <p:origin x="2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AE626-1504-4F59-8090-BE69E197B328}" type="datetimeFigureOut">
              <a:rPr lang="en-US" smtClean="0"/>
              <a:t>12/5/2014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375DE-B51B-4602-9037-0BE00057E8FB}" type="slidenum">
              <a:rPr lang="en-US" smtClean="0"/>
              <a:t>‹#›</a:t>
            </a:fld>
            <a:endParaRPr lang="en-US"/>
          </a:p>
        </p:txBody>
      </p:sp>
    </p:spTree>
    <p:extLst>
      <p:ext uri="{BB962C8B-B14F-4D97-AF65-F5344CB8AC3E}">
        <p14:creationId xmlns:p14="http://schemas.microsoft.com/office/powerpoint/2010/main" val="243421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3161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dirty="0" smtClean="0">
                <a:solidFill>
                  <a:srgbClr val="717171"/>
                </a:solidFill>
              </a:rPr>
              <a:t>Ordinal data can be ranked – similarly interval and ratio data also operate on a mechanism of scale. The </a:t>
            </a:r>
            <a:r>
              <a:rPr lang="en-GB" altLang="en-US" b="1" dirty="0" smtClean="0">
                <a:solidFill>
                  <a:srgbClr val="717171"/>
                </a:solidFill>
              </a:rPr>
              <a:t>key difference is that with interval and ratio data the data is numerical and has numerically equal distances between each category.</a:t>
            </a:r>
            <a:r>
              <a:rPr lang="en-GB" altLang="en-US" dirty="0" smtClean="0">
                <a:solidFill>
                  <a:srgbClr val="717171"/>
                </a:solidFill>
              </a:rPr>
              <a:t> For example, a 5cm difference in height between 150cm and 155cm is the same as a 5cm difference between 15cm and 20cm. </a:t>
            </a:r>
          </a:p>
          <a:p>
            <a:pPr defTabSz="293688" eaLnBrk="1" hangingPunct="1">
              <a:spcBef>
                <a:spcPct val="0"/>
              </a:spcBef>
            </a:pPr>
            <a:r>
              <a:rPr lang="en-GB" altLang="en-US" dirty="0" smtClean="0">
                <a:solidFill>
                  <a:srgbClr val="717171"/>
                </a:solidFill>
              </a:rPr>
              <a:t>Imagine a 30cm ruler – it shows equal distance between each mark i.e. 10 1mm markers between each cm. </a:t>
            </a:r>
          </a:p>
          <a:p>
            <a:pPr defTabSz="293688" eaLnBrk="1" hangingPunct="1">
              <a:spcBef>
                <a:spcPct val="0"/>
              </a:spcBef>
            </a:pPr>
            <a:endParaRPr lang="en-GB" altLang="en-US" dirty="0" smtClean="0"/>
          </a:p>
        </p:txBody>
      </p:sp>
    </p:spTree>
    <p:extLst>
      <p:ext uri="{BB962C8B-B14F-4D97-AF65-F5344CB8AC3E}">
        <p14:creationId xmlns:p14="http://schemas.microsoft.com/office/powerpoint/2010/main" val="177662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smtClean="0">
                <a:solidFill>
                  <a:srgbClr val="717171"/>
                </a:solidFill>
              </a:rPr>
              <a:t>Temperature and true zero – whilst there is a zero degrees this is a measure of temperature!</a:t>
            </a:r>
          </a:p>
          <a:p>
            <a:pPr defTabSz="293688" eaLnBrk="1" hangingPunct="1">
              <a:spcBef>
                <a:spcPct val="0"/>
              </a:spcBef>
            </a:pPr>
            <a:endParaRPr lang="en-GB" altLang="en-US" smtClean="0"/>
          </a:p>
        </p:txBody>
      </p:sp>
    </p:spTree>
    <p:extLst>
      <p:ext uri="{BB962C8B-B14F-4D97-AF65-F5344CB8AC3E}">
        <p14:creationId xmlns:p14="http://schemas.microsoft.com/office/powerpoint/2010/main" val="47377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endParaRPr lang="en-GB" altLang="en-US" smtClean="0"/>
          </a:p>
        </p:txBody>
      </p:sp>
    </p:spTree>
    <p:extLst>
      <p:ext uri="{BB962C8B-B14F-4D97-AF65-F5344CB8AC3E}">
        <p14:creationId xmlns:p14="http://schemas.microsoft.com/office/powerpoint/2010/main" val="66329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Descriptive analytics, such as reporting/OLAP, dashboards, and data visualization, have been widely used for some time.  They are the core of traditional BI.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3B715A-FA07-4558-A0B0-516C97180249}" type="slidenum">
              <a:rPr lang="en-US" altLang="en-US" smtClean="0">
                <a:ea typeface="MS PGothic" panose="020B0600070205080204" pitchFamily="34" charset="-128"/>
              </a:rPr>
              <a:pPr/>
              <a:t>28</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960210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Algorithms for predictive analytics, such as regression analysis, machine learning, and neural networks, have also been around for some time.  Recently, however, software products have made them much easier to understand and use. They have also been integrated into specific applications, such as for campaign management. Marketing is the target for many predictive analytics applications.  Descriptive analytics, such as data visualization, is important in helping users interpret the output from predictive and predictive analytics.  Prescriptive analytics are often referred to as advanced analytics.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6BB850-8CF1-444E-8277-1B69E3933CE5}" type="slidenum">
              <a:rPr lang="en-US" altLang="en-US" smtClean="0">
                <a:ea typeface="MS PGothic" panose="020B0600070205080204" pitchFamily="34" charset="-128"/>
              </a:rPr>
              <a:pPr/>
              <a:t>31</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325357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Prescriptive analytics provide an optimal solution, often for the allocation of scarce resources.  They, too, have been in academia for a long time but are now finding wider use in practice. For example, the use of mathematical programming for revenue management is common for organizations that have “perishable” goods (e.g., rental cars, hotel rooms, airline seats).  Harrah’s has been using revenue management for hotel room pricing for some time.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F789C6-8B11-4B07-B80A-419B57826361}" type="slidenum">
              <a:rPr lang="en-US" altLang="en-US" smtClean="0">
                <a:ea typeface="MS PGothic" panose="020B0600070205080204" pitchFamily="34" charset="-128"/>
              </a:rPr>
              <a:pPr/>
              <a:t>35</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508126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This is the most interesting target. It occurs when a company either sees an opportunity or faces a problem that requires a new business model that can only be executed using analytics.  To an extent, analytics is the business. Without analytics, the business model cannot be execute and the company cannot compete.</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142A32-D2F5-4F51-9F53-7612899D21FA}" type="slidenum">
              <a:rPr lang="en-US" altLang="en-US" smtClean="0">
                <a:ea typeface="MS PGothic" panose="020B0600070205080204" pitchFamily="34" charset="-128"/>
              </a:rPr>
              <a:pPr/>
              <a:t>36</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35341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The relationship between the use of data and analytics in decision making and a variety of organizational performance measures is described in a 2011 study by Brynjolfsson, Hitt, and Kim in the </a:t>
            </a:r>
            <a:r>
              <a:rPr lang="en-US" altLang="en-US" i="1" smtClean="0">
                <a:latin typeface="Arial" panose="020B0604020202020204" pitchFamily="34" charset="0"/>
                <a:ea typeface="MS PGothic" panose="020B0600070205080204" pitchFamily="34" charset="-128"/>
              </a:rPr>
              <a:t>Social Science Research Network (SSRN).</a:t>
            </a:r>
            <a:endParaRPr lang="en-US" altLang="en-US" smtClean="0">
              <a:latin typeface="Arial" panose="020B0604020202020204" pitchFamily="34" charset="0"/>
              <a:ea typeface="MS PGothic" panose="020B0600070205080204" pitchFamily="34" charset="-128"/>
            </a:endParaRPr>
          </a:p>
          <a:p>
            <a:endParaRPr lang="en-US" altLang="en-US" smtClean="0">
              <a:latin typeface="Arial" panose="020B0604020202020204" pitchFamily="34" charset="0"/>
              <a:ea typeface="MS PGothic" panose="020B0600070205080204" pitchFamily="34" charset="-128"/>
            </a:endParaRPr>
          </a:p>
          <a:p>
            <a:r>
              <a:rPr lang="en-US" altLang="en-US" smtClean="0">
                <a:latin typeface="Arial" panose="020B0604020202020204" pitchFamily="34" charset="0"/>
                <a:ea typeface="MS PGothic" panose="020B0600070205080204" pitchFamily="34" charset="-128"/>
              </a:rPr>
              <a:t>Also, A 2010 IBM/</a:t>
            </a:r>
            <a:r>
              <a:rPr lang="en-US" altLang="en-US" i="1" smtClean="0">
                <a:latin typeface="Arial" panose="020B0604020202020204" pitchFamily="34" charset="0"/>
                <a:ea typeface="MS PGothic" panose="020B0600070205080204" pitchFamily="34" charset="-128"/>
              </a:rPr>
              <a:t>MIT Sloan Management Review </a:t>
            </a:r>
            <a:r>
              <a:rPr lang="en-US" altLang="en-US" smtClean="0">
                <a:latin typeface="Arial" panose="020B0604020202020204" pitchFamily="34" charset="0"/>
                <a:ea typeface="MS PGothic" panose="020B0600070205080204" pitchFamily="34" charset="-128"/>
              </a:rPr>
              <a:t>research study found that top performing companies in their industry are much more likely to use analytics rather than intuition across the widest range of possible decisions. </a:t>
            </a:r>
          </a:p>
          <a:p>
            <a:endParaRPr lang="en-US" altLang="en-US" smtClean="0">
              <a:latin typeface="Arial" panose="020B0604020202020204" pitchFamily="34" charset="0"/>
              <a:ea typeface="MS PGothic" panose="020B0600070205080204" pitchFamily="34" charset="-128"/>
            </a:endParaRPr>
          </a:p>
          <a:p>
            <a:r>
              <a:rPr lang="en-US" altLang="en-US" smtClean="0">
                <a:latin typeface="Arial" panose="020B0604020202020204" pitchFamily="34" charset="0"/>
                <a:ea typeface="MS PGothic" panose="020B0600070205080204" pitchFamily="34" charset="-128"/>
              </a:rPr>
              <a:t>A 2011 TDWI report on Big Data Analytics found that 85% of respondents indicated that their firms would be using advanced analytics within three years.</a:t>
            </a:r>
          </a:p>
          <a:p>
            <a:endParaRPr lang="en-US" altLang="en-US" smtClean="0">
              <a:latin typeface="Arial" panose="020B0604020202020204" pitchFamily="34" charset="0"/>
              <a:ea typeface="MS PGothic" panose="020B0600070205080204" pitchFamily="34" charset="-128"/>
            </a:endParaRPr>
          </a:p>
          <a:p>
            <a:r>
              <a:rPr lang="en-US" altLang="en-US" smtClean="0">
                <a:latin typeface="Arial" panose="020B0604020202020204" pitchFamily="34" charset="0"/>
                <a:ea typeface="MS PGothic" panose="020B0600070205080204" pitchFamily="34" charset="-128"/>
              </a:rPr>
              <a:t>A 2011 IDC study found that analytics is one of the top two IT priorities for this year.</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A82305-EC84-42A8-83A6-6564B1A85504}" type="slidenum">
              <a:rPr lang="en-US" altLang="en-US" smtClean="0">
                <a:ea typeface="MS PGothic" panose="020B0600070205080204" pitchFamily="34" charset="-128"/>
              </a:rPr>
              <a:pPr/>
              <a:t>37</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484536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9A445B-DC21-4748-AE30-9DD39B2CA909}" type="slidenum">
              <a:rPr lang="en-US" altLang="en-US" smtClean="0">
                <a:ea typeface="MS PGothic" panose="020B0600070205080204" pitchFamily="34" charset="-128"/>
              </a:rPr>
              <a:pPr/>
              <a:t>38</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166718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DC5440-3B52-403D-865C-B972A410CC2A}" type="slidenum">
              <a:rPr lang="en-US" altLang="en-US" smtClean="0">
                <a:ea typeface="MS PGothic" panose="020B0600070205080204" pitchFamily="34" charset="-128"/>
              </a:rPr>
              <a:pPr/>
              <a:t>39</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84084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6375DE-B51B-4602-9037-0BE00057E8FB}" type="slidenum">
              <a:rPr lang="en-US" smtClean="0"/>
              <a:t>2</a:t>
            </a:fld>
            <a:endParaRPr lang="en-US"/>
          </a:p>
        </p:txBody>
      </p:sp>
    </p:spTree>
    <p:extLst>
      <p:ext uri="{BB962C8B-B14F-4D97-AF65-F5344CB8AC3E}">
        <p14:creationId xmlns:p14="http://schemas.microsoft.com/office/powerpoint/2010/main" val="184860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Analytics are critical to high volume companies competing in the marketplace.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7C7346-E18D-4F39-A215-7E0919B49845}" type="slidenum">
              <a:rPr lang="en-US" altLang="en-US" smtClean="0">
                <a:ea typeface="MS PGothic" panose="020B0600070205080204" pitchFamily="34" charset="-128"/>
              </a:rPr>
              <a:pPr/>
              <a:t>40</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257198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Online retailers like Amazon.com and Overstock.com are great examples of high volume operations who rely on analytics to compete.  As soon as you enter, their sites a cookie is placed on your PC and all clicks are recorded.  Based on your clicks and any search terms, recommendation engines decide what products to display.  After you purchase an item, they have additional information that is used in marketing campaigns. Customer segmentation analysis is used in deciding what promotions to send you.  How profitable you are influences how the customer care center treats you.  A pricing team helps set prices and decides what prices are needed to clear out merchandise. Forecasting models are used to decide how many items to order for inventory.  Dashboards monitor all aspects of organizational performance.</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40AFF1-877B-4F67-A7B4-C220DA92521C}" type="slidenum">
              <a:rPr lang="en-US" altLang="en-US" smtClean="0">
                <a:ea typeface="MS PGothic" panose="020B0600070205080204" pitchFamily="34" charset="-128"/>
              </a:rPr>
              <a:pPr/>
              <a:t>41</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436130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rPr>
              <a:t>Online retailers like Amazon.com and Overstock.com are great examples of high volume operations who rely on analytics to compete.  As soon as you enter, their sites a cookie is placed on your PC and all clicks are recorded.  Based on your clicks and any search terms, recommendation engines decide what products to display.  After you purchase an item, they have additional information that is used in marketing campaigns. Customer segmentation analysis is used in deciding what promotions to send you.  How profitable you are influences how the customer care center treats you.  A pricing team helps set prices and decides what prices are needed to clear out merchandise. Forecasting models are used to decide how many items to order for inventory.  Dashboards monitor all aspects of organizational performance.</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33425" indent="-282575" defTabSz="931863">
              <a:defRPr>
                <a:solidFill>
                  <a:schemeClr val="tx1"/>
                </a:solidFill>
                <a:latin typeface="Arial" panose="020B0604020202020204" pitchFamily="34" charset="0"/>
                <a:cs typeface="Arial" panose="020B0604020202020204" pitchFamily="34" charset="0"/>
              </a:defRPr>
            </a:lvl2pPr>
            <a:lvl3pPr marL="1130300" indent="-225425" defTabSz="931863">
              <a:defRPr>
                <a:solidFill>
                  <a:schemeClr val="tx1"/>
                </a:solidFill>
                <a:latin typeface="Arial" panose="020B0604020202020204" pitchFamily="34" charset="0"/>
                <a:cs typeface="Arial" panose="020B0604020202020204" pitchFamily="34" charset="0"/>
              </a:defRPr>
            </a:lvl3pPr>
            <a:lvl4pPr marL="1582738" indent="-225425" defTabSz="931863">
              <a:defRPr>
                <a:solidFill>
                  <a:schemeClr val="tx1"/>
                </a:solidFill>
                <a:latin typeface="Arial" panose="020B0604020202020204" pitchFamily="34" charset="0"/>
                <a:cs typeface="Arial" panose="020B0604020202020204" pitchFamily="34" charset="0"/>
              </a:defRPr>
            </a:lvl4pPr>
            <a:lvl5pPr marL="2033588" indent="-225425" defTabSz="931863">
              <a:defRPr>
                <a:solidFill>
                  <a:schemeClr val="tx1"/>
                </a:solidFill>
                <a:latin typeface="Arial" panose="020B0604020202020204" pitchFamily="34" charset="0"/>
                <a:cs typeface="Arial" panose="020B0604020202020204" pitchFamily="34" charset="0"/>
              </a:defRPr>
            </a:lvl5pPr>
            <a:lvl6pPr marL="24907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9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51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2388" indent="-225425"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DD3BCD-6473-4E9D-8A3E-BEC40B339BA9}" type="slidenum">
              <a:rPr lang="en-US" altLang="en-US" smtClean="0">
                <a:ea typeface="MS PGothic" panose="020B0600070205080204" pitchFamily="34" charset="-128"/>
              </a:rPr>
              <a:pPr/>
              <a:t>42</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1490711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196D209-56A9-44E0-A5AB-843D1206F88A}" type="slidenum">
              <a:rPr lang="en-US" altLang="en-US" sz="1200" smtClean="0">
                <a:latin typeface="Times New Roman" panose="02020603050405020304" pitchFamily="18" charset="0"/>
              </a:rPr>
              <a:pPr/>
              <a:t>43</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242444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62000" eaLnBrk="1" hangingPunct="1">
              <a:spcBef>
                <a:spcPct val="0"/>
              </a:spcBef>
            </a:pPr>
            <a:endParaRPr lang="en-GB"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Arial" panose="020B0604020202020204" pitchFamily="34" charset="0"/>
                <a:cs typeface="Arial" panose="020B0604020202020204" pitchFamily="34" charset="0"/>
              </a:defRPr>
            </a:lvl1pPr>
            <a:lvl2pPr marL="742950" indent="-285750" defTabSz="911225" eaLnBrk="0" hangingPunct="0">
              <a:defRPr>
                <a:solidFill>
                  <a:schemeClr val="tx1"/>
                </a:solidFill>
                <a:latin typeface="Arial" panose="020B0604020202020204" pitchFamily="34" charset="0"/>
                <a:cs typeface="Arial" panose="020B0604020202020204" pitchFamily="34" charset="0"/>
              </a:defRPr>
            </a:lvl2pPr>
            <a:lvl3pPr marL="1143000" indent="-228600" defTabSz="911225" eaLnBrk="0" hangingPunct="0">
              <a:defRPr>
                <a:solidFill>
                  <a:schemeClr val="tx1"/>
                </a:solidFill>
                <a:latin typeface="Arial" panose="020B0604020202020204" pitchFamily="34" charset="0"/>
                <a:cs typeface="Arial" panose="020B0604020202020204" pitchFamily="34" charset="0"/>
              </a:defRPr>
            </a:lvl3pPr>
            <a:lvl4pPr marL="1600200" indent="-228600" defTabSz="911225" eaLnBrk="0" hangingPunct="0">
              <a:defRPr>
                <a:solidFill>
                  <a:schemeClr val="tx1"/>
                </a:solidFill>
                <a:latin typeface="Arial" panose="020B0604020202020204" pitchFamily="34" charset="0"/>
                <a:cs typeface="Arial" panose="020B0604020202020204" pitchFamily="34" charset="0"/>
              </a:defRPr>
            </a:lvl4pPr>
            <a:lvl5pPr marL="2057400" indent="-228600" defTabSz="911225" eaLnBrk="0" hangingPunct="0">
              <a:defRPr>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5E7133-1496-4E65-B15F-FCD6938F9D6D}" type="slidenum">
              <a:rPr lang="en-GB" altLang="en-US"/>
              <a:pPr eaLnBrk="1" hangingPunct="1"/>
              <a:t>11</a:t>
            </a:fld>
            <a:endParaRPr lang="en-GB" altLang="en-US"/>
          </a:p>
        </p:txBody>
      </p:sp>
    </p:spTree>
    <p:extLst>
      <p:ext uri="{BB962C8B-B14F-4D97-AF65-F5344CB8AC3E}">
        <p14:creationId xmlns:p14="http://schemas.microsoft.com/office/powerpoint/2010/main" val="18368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smtClean="0">
                <a:solidFill>
                  <a:srgbClr val="717171"/>
                </a:solidFill>
              </a:rPr>
              <a:t>When thinking about research we are looking at gathering knowledge through some form of observation.</a:t>
            </a:r>
          </a:p>
          <a:p>
            <a:pPr defTabSz="293688" eaLnBrk="1" hangingPunct="1">
              <a:spcBef>
                <a:spcPct val="0"/>
              </a:spcBef>
            </a:pPr>
            <a:r>
              <a:rPr lang="en-GB" altLang="en-US" smtClean="0">
                <a:solidFill>
                  <a:srgbClr val="717171"/>
                </a:solidFill>
              </a:rPr>
              <a:t>Research in the scientific sense, as talked about in the first lecture, involves the systematic measurement of these observations.</a:t>
            </a:r>
          </a:p>
          <a:p>
            <a:pPr defTabSz="293688" eaLnBrk="1" hangingPunct="1">
              <a:spcBef>
                <a:spcPct val="0"/>
              </a:spcBef>
            </a:pPr>
            <a:r>
              <a:rPr lang="en-GB" altLang="en-US" smtClean="0">
                <a:solidFill>
                  <a:srgbClr val="717171"/>
                </a:solidFill>
              </a:rPr>
              <a:t>When we observe something we understand that observation in terms of its attributes for example, colour or texture, and we look at how that attribute varies across our observations.</a:t>
            </a:r>
          </a:p>
          <a:p>
            <a:pPr defTabSz="293688" eaLnBrk="1" hangingPunct="1">
              <a:spcBef>
                <a:spcPct val="0"/>
              </a:spcBef>
            </a:pPr>
            <a:r>
              <a:rPr lang="en-GB" altLang="en-US" smtClean="0">
                <a:solidFill>
                  <a:srgbClr val="717171"/>
                </a:solidFill>
              </a:rPr>
              <a:t>So, when we collect or gather data we collect information from individual cases (people, organisations, businesses and so on) about particular variables.</a:t>
            </a:r>
          </a:p>
          <a:p>
            <a:pPr defTabSz="293688" eaLnBrk="1" hangingPunct="1">
              <a:spcBef>
                <a:spcPct val="0"/>
              </a:spcBef>
            </a:pPr>
            <a:r>
              <a:rPr lang="en-GB" altLang="en-US" smtClean="0"/>
              <a:t>Level of mathematical scaling? The level of mathematical precision with which the values of a variable can be expressed. </a:t>
            </a:r>
            <a:endParaRPr lang="en-GB" altLang="en-US" smtClean="0">
              <a:solidFill>
                <a:srgbClr val="717171"/>
              </a:solidFill>
            </a:endParaRPr>
          </a:p>
        </p:txBody>
      </p:sp>
    </p:spTree>
    <p:extLst>
      <p:ext uri="{BB962C8B-B14F-4D97-AF65-F5344CB8AC3E}">
        <p14:creationId xmlns:p14="http://schemas.microsoft.com/office/powerpoint/2010/main" val="99523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a:spcBef>
                <a:spcPts val="600"/>
              </a:spcBef>
              <a:spcAft>
                <a:spcPts val="1200"/>
              </a:spcAft>
            </a:pPr>
            <a:endParaRPr lang="en-GB" altLang="en-US" dirty="0" smtClean="0">
              <a:solidFill>
                <a:srgbClr val="717171"/>
              </a:solidFill>
            </a:endParaRPr>
          </a:p>
        </p:txBody>
      </p:sp>
    </p:spTree>
    <p:extLst>
      <p:ext uri="{BB962C8B-B14F-4D97-AF65-F5344CB8AC3E}">
        <p14:creationId xmlns:p14="http://schemas.microsoft.com/office/powerpoint/2010/main" val="177735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a:spcBef>
                <a:spcPts val="600"/>
              </a:spcBef>
              <a:spcAft>
                <a:spcPts val="1200"/>
              </a:spcAft>
            </a:pPr>
            <a:endParaRPr lang="en-GB" altLang="en-US" smtClean="0">
              <a:solidFill>
                <a:srgbClr val="717171"/>
              </a:solidFill>
            </a:endParaRPr>
          </a:p>
        </p:txBody>
      </p:sp>
    </p:spTree>
    <p:extLst>
      <p:ext uri="{BB962C8B-B14F-4D97-AF65-F5344CB8AC3E}">
        <p14:creationId xmlns:p14="http://schemas.microsoft.com/office/powerpoint/2010/main" val="371022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a:spcBef>
                <a:spcPts val="600"/>
              </a:spcBef>
              <a:spcAft>
                <a:spcPts val="1200"/>
              </a:spcAft>
            </a:pPr>
            <a:r>
              <a:rPr lang="en-GB" altLang="en-US" dirty="0" smtClean="0">
                <a:latin typeface="Corbel" panose="020B0503020204020204" pitchFamily="34" charset="0"/>
              </a:rPr>
              <a:t>Mutually exclusive: each observation (person, case, score) cannot fall into more than one category.</a:t>
            </a:r>
          </a:p>
          <a:p>
            <a:pPr defTabSz="293688" eaLnBrk="1" hangingPunct="1">
              <a:spcBef>
                <a:spcPct val="0"/>
              </a:spcBef>
            </a:pPr>
            <a:r>
              <a:rPr lang="en-GB" altLang="en-US" dirty="0" smtClean="0">
                <a:solidFill>
                  <a:srgbClr val="717171"/>
                </a:solidFill>
              </a:rPr>
              <a:t>Exhaustive: the system of categories system should have enough categories for all the observations.	</a:t>
            </a:r>
          </a:p>
          <a:p>
            <a:pPr defTabSz="293688" eaLnBrk="1" hangingPunct="1">
              <a:spcBef>
                <a:spcPct val="0"/>
              </a:spcBef>
            </a:pPr>
            <a:endParaRPr lang="en-GB" altLang="en-US" dirty="0" smtClean="0"/>
          </a:p>
        </p:txBody>
      </p:sp>
    </p:spTree>
    <p:extLst>
      <p:ext uri="{BB962C8B-B14F-4D97-AF65-F5344CB8AC3E}">
        <p14:creationId xmlns:p14="http://schemas.microsoft.com/office/powerpoint/2010/main" val="197619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solidFill>
                  <a:srgbClr val="717171"/>
                </a:solidFill>
              </a:rPr>
              <a:t>Ordinal data works with the same assumptions as nominal data but is more complex in that here, whilst still comprising of </a:t>
            </a:r>
            <a:r>
              <a:rPr lang="en-GB" altLang="en-US" smtClean="0"/>
              <a:t>categories, now the categories</a:t>
            </a:r>
          </a:p>
          <a:p>
            <a:r>
              <a:rPr lang="en-GB" altLang="en-US" smtClean="0"/>
              <a:t>themselves can be rank-ordered i.e. one category has more or less of some underlying quality than being in another category.</a:t>
            </a:r>
          </a:p>
          <a:p>
            <a:r>
              <a:rPr lang="en-GB" altLang="en-US" smtClean="0">
                <a:solidFill>
                  <a:srgbClr val="717171"/>
                </a:solidFill>
              </a:rPr>
              <a:t>What does this mean? We can make statistical judgements about the relative position of one value to another and can perform limited mathematical calculations.	</a:t>
            </a:r>
          </a:p>
        </p:txBody>
      </p:sp>
    </p:spTree>
    <p:extLst>
      <p:ext uri="{BB962C8B-B14F-4D97-AF65-F5344CB8AC3E}">
        <p14:creationId xmlns:p14="http://schemas.microsoft.com/office/powerpoint/2010/main" val="168912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a:xfrm>
            <a:off x="912813" y="4689475"/>
            <a:ext cx="503237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3688" eaLnBrk="1" hangingPunct="1">
              <a:spcBef>
                <a:spcPct val="0"/>
              </a:spcBef>
            </a:pPr>
            <a:r>
              <a:rPr lang="en-GB" altLang="en-US" smtClean="0">
                <a:solidFill>
                  <a:srgbClr val="717171"/>
                </a:solidFill>
              </a:rPr>
              <a:t>	</a:t>
            </a:r>
          </a:p>
          <a:p>
            <a:pPr defTabSz="293688" eaLnBrk="1" hangingPunct="1">
              <a:spcBef>
                <a:spcPct val="0"/>
              </a:spcBef>
            </a:pPr>
            <a:endParaRPr lang="en-GB" altLang="en-US" smtClean="0"/>
          </a:p>
        </p:txBody>
      </p:sp>
    </p:spTree>
    <p:extLst>
      <p:ext uri="{BB962C8B-B14F-4D97-AF65-F5344CB8AC3E}">
        <p14:creationId xmlns:p14="http://schemas.microsoft.com/office/powerpoint/2010/main" val="164709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DB38F-FEE8-4F0D-B656-FD1617FA85EF}"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41669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DB38F-FEE8-4F0D-B656-FD1617FA85EF}"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241370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DB38F-FEE8-4F0D-B656-FD1617FA85EF}"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883978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IS - Org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5178"/>
            <a:ext cx="109728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609601" y="1600200"/>
            <a:ext cx="10972793"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226834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DB38F-FEE8-4F0D-B656-FD1617FA85EF}"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36499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DB38F-FEE8-4F0D-B656-FD1617FA85EF}"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82095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CDB38F-FEE8-4F0D-B656-FD1617FA85EF}"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39051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CDB38F-FEE8-4F0D-B656-FD1617FA85EF}" type="datetimeFigureOut">
              <a:rPr lang="en-US" smtClean="0"/>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38526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DB38F-FEE8-4F0D-B656-FD1617FA85EF}" type="datetimeFigureOut">
              <a:rPr lang="en-US" smtClean="0"/>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338706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DB38F-FEE8-4F0D-B656-FD1617FA85EF}" type="datetimeFigureOut">
              <a:rPr lang="en-US" smtClean="0"/>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203500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DB38F-FEE8-4F0D-B656-FD1617FA85EF}"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06699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DB38F-FEE8-4F0D-B656-FD1617FA85EF}"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AB525-58D3-4536-B499-CC93BCB052FD}" type="slidenum">
              <a:rPr lang="en-US" smtClean="0"/>
              <a:t>‹#›</a:t>
            </a:fld>
            <a:endParaRPr lang="en-US"/>
          </a:p>
        </p:txBody>
      </p:sp>
    </p:spTree>
    <p:extLst>
      <p:ext uri="{BB962C8B-B14F-4D97-AF65-F5344CB8AC3E}">
        <p14:creationId xmlns:p14="http://schemas.microsoft.com/office/powerpoint/2010/main" val="101874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DB38F-FEE8-4F0D-B656-FD1617FA85EF}" type="datetimeFigureOut">
              <a:rPr lang="en-US" smtClean="0"/>
              <a:t>12/5/2014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AB525-58D3-4536-B499-CC93BCB052FD}" type="slidenum">
              <a:rPr lang="en-US" smtClean="0"/>
              <a:t>‹#›</a:t>
            </a:fld>
            <a:endParaRPr lang="en-US"/>
          </a:p>
        </p:txBody>
      </p:sp>
    </p:spTree>
    <p:extLst>
      <p:ext uri="{BB962C8B-B14F-4D97-AF65-F5344CB8AC3E}">
        <p14:creationId xmlns:p14="http://schemas.microsoft.com/office/powerpoint/2010/main" val="304003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C3E054-FA22-448E-AFDA-90062995F380}" type="slidenum">
              <a:rPr lang="en-US" altLang="en-US" sz="1200">
                <a:latin typeface="Garamond" panose="02020404030301010803" pitchFamily="18" charset="0"/>
              </a:rPr>
              <a:pPr>
                <a:spcBef>
                  <a:spcPct val="0"/>
                </a:spcBef>
                <a:buClrTx/>
                <a:buSzTx/>
                <a:buFontTx/>
                <a:buNone/>
              </a:pPr>
              <a:t>1</a:t>
            </a:fld>
            <a:endParaRPr lang="en-US" altLang="en-US" sz="1200">
              <a:latin typeface="Garamond" panose="02020404030301010803" pitchFamily="18" charset="0"/>
            </a:endParaRPr>
          </a:p>
        </p:txBody>
      </p:sp>
      <p:sp>
        <p:nvSpPr>
          <p:cNvPr id="25603" name="Rectangle 2"/>
          <p:cNvSpPr>
            <a:spLocks noGrp="1" noChangeArrowheads="1"/>
          </p:cNvSpPr>
          <p:nvPr>
            <p:ph type="ctrTitle"/>
          </p:nvPr>
        </p:nvSpPr>
        <p:spPr>
          <a:xfrm>
            <a:off x="1524000" y="495830"/>
            <a:ext cx="9144000" cy="2387600"/>
          </a:xfrm>
        </p:spPr>
        <p:txBody>
          <a:bodyPr>
            <a:normAutofit/>
          </a:bodyPr>
          <a:lstStyle/>
          <a:p>
            <a:pPr eaLnBrk="1" hangingPunct="1"/>
            <a:r>
              <a:rPr lang="en-US" altLang="en-US" sz="4000" b="1" dirty="0" smtClean="0"/>
              <a:t>Data </a:t>
            </a:r>
            <a:r>
              <a:rPr lang="en-US" altLang="en-US" sz="4000" b="1" dirty="0"/>
              <a:t>Analytics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448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206375"/>
            <a:ext cx="10515600" cy="1325563"/>
          </a:xfrm>
        </p:spPr>
        <p:txBody>
          <a:bodyPr/>
          <a:lstStyle/>
          <a:p>
            <a:r>
              <a:rPr lang="en-US" b="1" dirty="0" smtClean="0"/>
              <a:t>What is Big Data?</a:t>
            </a:r>
            <a:endParaRPr lang="en-US" b="1" dirty="0"/>
          </a:p>
        </p:txBody>
      </p:sp>
      <p:sp>
        <p:nvSpPr>
          <p:cNvPr id="5" name="TextBox 4"/>
          <p:cNvSpPr txBox="1"/>
          <p:nvPr/>
        </p:nvSpPr>
        <p:spPr>
          <a:xfrm>
            <a:off x="247649" y="880038"/>
            <a:ext cx="11588751" cy="637097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Information from multiple internal and external sources:</a:t>
            </a:r>
          </a:p>
          <a:p>
            <a:pPr marL="742950" lvl="1" indent="-285750">
              <a:buFont typeface="Arial" panose="020B0604020202020204" pitchFamily="34" charset="0"/>
              <a:buChar char="•"/>
            </a:pPr>
            <a:r>
              <a:rPr lang="en-US" sz="2400" dirty="0" smtClean="0"/>
              <a:t>Transactions</a:t>
            </a:r>
          </a:p>
          <a:p>
            <a:pPr marL="742950" lvl="1" indent="-285750">
              <a:buFont typeface="Arial" panose="020B0604020202020204" pitchFamily="34" charset="0"/>
              <a:buChar char="•"/>
            </a:pPr>
            <a:r>
              <a:rPr lang="en-US" sz="2400" dirty="0" smtClean="0"/>
              <a:t>Social media</a:t>
            </a:r>
          </a:p>
          <a:p>
            <a:pPr marL="742950" lvl="1" indent="-285750">
              <a:buFont typeface="Arial" panose="020B0604020202020204" pitchFamily="34" charset="0"/>
              <a:buChar char="•"/>
            </a:pPr>
            <a:r>
              <a:rPr lang="en-US" sz="2400" dirty="0" smtClean="0"/>
              <a:t>Enterprise content</a:t>
            </a:r>
          </a:p>
          <a:p>
            <a:pPr marL="742950" lvl="1" indent="-285750">
              <a:buFont typeface="Arial" panose="020B0604020202020204" pitchFamily="34" charset="0"/>
              <a:buChar char="•"/>
            </a:pPr>
            <a:r>
              <a:rPr lang="en-US" sz="2400" dirty="0" smtClean="0"/>
              <a:t>Sensors</a:t>
            </a:r>
          </a:p>
          <a:p>
            <a:pPr marL="742950" lvl="1" indent="-285750">
              <a:buFont typeface="Arial" panose="020B0604020202020204" pitchFamily="34" charset="0"/>
              <a:buChar char="•"/>
            </a:pPr>
            <a:r>
              <a:rPr lang="en-US" sz="2400" dirty="0" smtClean="0"/>
              <a:t>Mobile devices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Companies leverage data to adapt products and services to: </a:t>
            </a:r>
          </a:p>
          <a:p>
            <a:pPr marL="742950" lvl="1" indent="-285750">
              <a:buFont typeface="Arial" panose="020B0604020202020204" pitchFamily="34" charset="0"/>
              <a:buChar char="•"/>
            </a:pPr>
            <a:r>
              <a:rPr lang="en-US" sz="2400" dirty="0"/>
              <a:t>M</a:t>
            </a:r>
            <a:r>
              <a:rPr lang="en-US" sz="2400" dirty="0" smtClean="0"/>
              <a:t>eet customer needs</a:t>
            </a:r>
          </a:p>
          <a:p>
            <a:pPr marL="742950" lvl="1" indent="-285750">
              <a:buFont typeface="Arial" panose="020B0604020202020204" pitchFamily="34" charset="0"/>
              <a:buChar char="•"/>
            </a:pPr>
            <a:r>
              <a:rPr lang="en-US" sz="2400" dirty="0" smtClean="0"/>
              <a:t>Optimize operations</a:t>
            </a:r>
          </a:p>
          <a:p>
            <a:pPr marL="742950" lvl="1" indent="-285750">
              <a:buFont typeface="Arial" panose="020B0604020202020204" pitchFamily="34" charset="0"/>
              <a:buChar char="•"/>
            </a:pPr>
            <a:r>
              <a:rPr lang="en-US" sz="2400" dirty="0" smtClean="0"/>
              <a:t>Optimize infrastructure</a:t>
            </a:r>
          </a:p>
          <a:p>
            <a:pPr marL="742950" lvl="1" indent="-285750">
              <a:buFont typeface="Arial" panose="020B0604020202020204" pitchFamily="34" charset="0"/>
              <a:buChar char="•"/>
            </a:pPr>
            <a:r>
              <a:rPr lang="en-US" sz="2400" dirty="0" smtClean="0"/>
              <a:t>Find new sources of revenue</a:t>
            </a:r>
          </a:p>
          <a:p>
            <a:pPr marL="742950" lvl="1" indent="-285750">
              <a:buFont typeface="Arial" panose="020B0604020202020204" pitchFamily="34" charset="0"/>
              <a:buChar char="•"/>
            </a:pPr>
            <a:r>
              <a:rPr lang="en-US" sz="2400" dirty="0"/>
              <a:t>Can reveal more patterns and anomalies </a:t>
            </a:r>
            <a:endParaRPr lang="en-US" sz="2400" dirty="0" smtClean="0"/>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IBM estimates that by 2015 4.4 million jobs will be created globally to support big data</a:t>
            </a:r>
          </a:p>
          <a:p>
            <a:pPr marL="742950" lvl="1" indent="-285750">
              <a:buFont typeface="Arial" panose="020B0604020202020204" pitchFamily="34" charset="0"/>
              <a:buChar char="•"/>
            </a:pPr>
            <a:r>
              <a:rPr lang="en-US" sz="2400" dirty="0" smtClean="0"/>
              <a:t>1.9 million of these jobs will be in the United States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502885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0149" y="2086992"/>
            <a:ext cx="8929718" cy="936104"/>
          </a:xfrm>
        </p:spPr>
        <p:txBody>
          <a:bodyPr>
            <a:noAutofit/>
          </a:bodyPr>
          <a:lstStyle/>
          <a:p>
            <a:pPr defTabSz="762000">
              <a:defRPr/>
            </a:pPr>
            <a:r>
              <a:rPr lang="en-GB" sz="5400" b="1" dirty="0"/>
              <a:t>Types of Data</a:t>
            </a:r>
          </a:p>
        </p:txBody>
      </p:sp>
    </p:spTree>
    <p:extLst>
      <p:ext uri="{BB962C8B-B14F-4D97-AF65-F5344CB8AC3E}">
        <p14:creationId xmlns:p14="http://schemas.microsoft.com/office/powerpoint/2010/main" val="7347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847850" y="1628776"/>
            <a:ext cx="8643938" cy="3186113"/>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 When collecting or gathering data we collect data from individuals cases on particular variables. </a:t>
            </a:r>
          </a:p>
          <a:p>
            <a:pPr defTabSz="293688">
              <a:spcBef>
                <a:spcPts val="600"/>
              </a:spcBef>
              <a:spcAft>
                <a:spcPts val="1200"/>
              </a:spcAft>
              <a:buFontTx/>
              <a:buChar char="•"/>
              <a:defRPr/>
            </a:pPr>
            <a:r>
              <a:rPr lang="en-GB" sz="2600" dirty="0">
                <a:latin typeface="Corbel" pitchFamily="34" charset="0"/>
                <a:cs typeface="Arial" charset="0"/>
              </a:rPr>
              <a:t> A </a:t>
            </a:r>
            <a:r>
              <a:rPr lang="en-GB" sz="2600" i="1" dirty="0">
                <a:solidFill>
                  <a:schemeClr val="bg2">
                    <a:lumMod val="50000"/>
                  </a:schemeClr>
                </a:solidFill>
                <a:latin typeface="Corbel" pitchFamily="34" charset="0"/>
                <a:cs typeface="Arial" charset="0"/>
              </a:rPr>
              <a:t>variable</a:t>
            </a:r>
            <a:r>
              <a:rPr lang="en-GB" sz="2600" dirty="0">
                <a:latin typeface="Corbel" pitchFamily="34" charset="0"/>
                <a:cs typeface="Arial" charset="0"/>
              </a:rPr>
              <a:t> is a unit of data collection whose value can vary.</a:t>
            </a:r>
          </a:p>
          <a:p>
            <a:pPr defTabSz="293688">
              <a:spcBef>
                <a:spcPts val="600"/>
              </a:spcBef>
              <a:spcAft>
                <a:spcPts val="1200"/>
              </a:spcAft>
              <a:buFontTx/>
              <a:buChar char="•"/>
              <a:defRPr/>
            </a:pPr>
            <a:r>
              <a:rPr lang="en-GB" sz="2600" dirty="0">
                <a:latin typeface="Corbel" pitchFamily="34" charset="0"/>
                <a:cs typeface="Arial" charset="0"/>
              </a:rPr>
              <a:t>  Variables can be defined into </a:t>
            </a:r>
            <a:r>
              <a:rPr lang="en-GB" sz="2600" i="1" dirty="0">
                <a:solidFill>
                  <a:schemeClr val="bg2">
                    <a:lumMod val="50000"/>
                  </a:schemeClr>
                </a:solidFill>
                <a:latin typeface="Corbel" pitchFamily="34" charset="0"/>
                <a:cs typeface="Arial" charset="0"/>
              </a:rPr>
              <a:t>types</a:t>
            </a:r>
            <a:r>
              <a:rPr lang="en-GB" sz="2600" dirty="0">
                <a:latin typeface="Corbel" pitchFamily="34" charset="0"/>
                <a:cs typeface="Arial" charset="0"/>
              </a:rPr>
              <a:t> according to the level of mathematical scaling that can be carried out on the data.</a:t>
            </a:r>
          </a:p>
          <a:p>
            <a:pPr defTabSz="293688">
              <a:spcBef>
                <a:spcPts val="600"/>
              </a:spcBef>
              <a:spcAft>
                <a:spcPts val="1200"/>
              </a:spcAft>
              <a:buFontTx/>
              <a:buChar char="•"/>
              <a:defRPr/>
            </a:pPr>
            <a:r>
              <a:rPr lang="en-GB" sz="2600" dirty="0">
                <a:latin typeface="Corbel" pitchFamily="34" charset="0"/>
                <a:cs typeface="Arial" charset="0"/>
              </a:rPr>
              <a:t>  There are four types of data or levels of measurement:</a:t>
            </a:r>
          </a:p>
        </p:txBody>
      </p:sp>
      <p:graphicFrame>
        <p:nvGraphicFramePr>
          <p:cNvPr id="4" name="Table 3"/>
          <p:cNvGraphicFramePr>
            <a:graphicFrameLocks noGrp="1"/>
          </p:cNvGraphicFramePr>
          <p:nvPr>
            <p:extLst>
              <p:ext uri="{D42A27DB-BD31-4B8C-83A1-F6EECF244321}">
                <p14:modId xmlns:p14="http://schemas.microsoft.com/office/powerpoint/2010/main" val="1845171836"/>
              </p:ext>
            </p:extLst>
          </p:nvPr>
        </p:nvGraphicFramePr>
        <p:xfrm>
          <a:off x="4151314" y="4868863"/>
          <a:ext cx="5015546" cy="792408"/>
        </p:xfrm>
        <a:graphic>
          <a:graphicData uri="http://schemas.openxmlformats.org/drawingml/2006/table">
            <a:tbl>
              <a:tblPr firstRow="1" bandRow="1">
                <a:tableStyleId>{C4B1156A-380E-4F78-BDF5-A606A8083BF9}</a:tableStyleId>
              </a:tblPr>
              <a:tblGrid>
                <a:gridCol w="2799375"/>
                <a:gridCol w="2216171"/>
              </a:tblGrid>
              <a:tr h="396081">
                <a:tc>
                  <a:txBody>
                    <a:bodyPr/>
                    <a:lstStyle/>
                    <a:p>
                      <a:pPr marL="342900" indent="-342900">
                        <a:buNone/>
                      </a:pPr>
                      <a:r>
                        <a:rPr lang="en-GB" sz="2000" b="1" dirty="0" smtClean="0"/>
                        <a:t>1. Categorical (Nominal)</a:t>
                      </a:r>
                      <a:endParaRPr lang="en-GB" sz="2000" b="1" dirty="0"/>
                    </a:p>
                  </a:txBody>
                  <a:tcPr marL="91419" marR="91419" marT="45702" marB="45702"/>
                </a:tc>
                <a:tc>
                  <a:txBody>
                    <a:bodyPr/>
                    <a:lstStyle/>
                    <a:p>
                      <a:r>
                        <a:rPr lang="en-GB" sz="2000" b="1" dirty="0" smtClean="0"/>
                        <a:t>2. Ordinal</a:t>
                      </a:r>
                      <a:endParaRPr lang="en-GB" sz="2000" b="1" dirty="0"/>
                    </a:p>
                  </a:txBody>
                  <a:tcPr marL="91419" marR="91419" marT="45702" marB="45702"/>
                </a:tc>
              </a:tr>
              <a:tr h="396081">
                <a:tc>
                  <a:txBody>
                    <a:bodyPr/>
                    <a:lstStyle/>
                    <a:p>
                      <a:r>
                        <a:rPr lang="en-GB" sz="2000" b="1" dirty="0" smtClean="0"/>
                        <a:t>3. Interval</a:t>
                      </a:r>
                      <a:endParaRPr lang="en-GB" sz="2000" b="1" dirty="0"/>
                    </a:p>
                  </a:txBody>
                  <a:tcPr marL="91419" marR="91419" marT="45702" marB="45702"/>
                </a:tc>
                <a:tc>
                  <a:txBody>
                    <a:bodyPr/>
                    <a:lstStyle/>
                    <a:p>
                      <a:r>
                        <a:rPr lang="en-GB" sz="2000" b="1" dirty="0" smtClean="0"/>
                        <a:t>4. Ratio</a:t>
                      </a:r>
                      <a:endParaRPr lang="en-GB" sz="2000" b="1" dirty="0"/>
                    </a:p>
                  </a:txBody>
                  <a:tcPr marL="91419" marR="91419" marT="45702" marB="45702"/>
                </a:tc>
              </a:tr>
            </a:tbl>
          </a:graphicData>
        </a:graphic>
      </p:graphicFrame>
    </p:spTree>
    <p:extLst>
      <p:ext uri="{BB962C8B-B14F-4D97-AF65-F5344CB8AC3E}">
        <p14:creationId xmlns:p14="http://schemas.microsoft.com/office/powerpoint/2010/main" val="2148489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p:txBody>
          <a:bodyPr/>
          <a:lstStyle/>
          <a:p>
            <a:pPr marL="109538" indent="0">
              <a:buNone/>
            </a:pPr>
            <a:r>
              <a:rPr lang="en-US" sz="2600" u="sng" dirty="0" smtClean="0"/>
              <a:t>Classifying </a:t>
            </a:r>
            <a:r>
              <a:rPr lang="en-US" sz="2600" u="sng" dirty="0"/>
              <a:t>Data Elements in a Purchasing Database</a:t>
            </a:r>
            <a:endParaRPr lang="en-US" sz="2600" dirty="0"/>
          </a:p>
        </p:txBody>
      </p:sp>
      <p:sp>
        <p:nvSpPr>
          <p:cNvPr id="5" name="Title 4"/>
          <p:cNvSpPr>
            <a:spLocks noGrp="1"/>
          </p:cNvSpPr>
          <p:nvPr>
            <p:ph type="title"/>
          </p:nvPr>
        </p:nvSpPr>
        <p:spPr/>
        <p:txBody>
          <a:bodyPr/>
          <a:lstStyle/>
          <a:p>
            <a:pPr>
              <a:defRPr/>
            </a:pPr>
            <a:r>
              <a:rPr lang="en-US" sz="3200" dirty="0"/>
              <a:t>Data for Business Analytics</a:t>
            </a:r>
          </a:p>
        </p:txBody>
      </p:sp>
      <p:sp>
        <p:nvSpPr>
          <p:cNvPr id="43011"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43012"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471B2280-0CB9-4EF6-A23C-1E3B787A0B2D}"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pic>
        <p:nvPicPr>
          <p:cNvPr id="43013" name="Picture 2"/>
          <p:cNvPicPr>
            <a:picLocks noChangeAspect="1" noChangeArrowheads="1"/>
          </p:cNvPicPr>
          <p:nvPr/>
        </p:nvPicPr>
        <p:blipFill>
          <a:blip r:embed="rId2"/>
          <a:srcRect/>
          <a:stretch>
            <a:fillRect/>
          </a:stretch>
        </p:blipFill>
        <p:spPr bwMode="auto">
          <a:xfrm>
            <a:off x="1752601" y="2667001"/>
            <a:ext cx="8594725" cy="2538413"/>
          </a:xfrm>
          <a:prstGeom prst="rect">
            <a:avLst/>
          </a:prstGeom>
          <a:noFill/>
          <a:ln w="9525">
            <a:noFill/>
            <a:miter lim="800000"/>
            <a:headEnd/>
            <a:tailEnd/>
          </a:ln>
        </p:spPr>
      </p:pic>
      <p:sp>
        <p:nvSpPr>
          <p:cNvPr id="43014" name="TextBox 6"/>
          <p:cNvSpPr txBox="1">
            <a:spLocks noChangeArrowheads="1"/>
          </p:cNvSpPr>
          <p:nvPr/>
        </p:nvSpPr>
        <p:spPr bwMode="auto">
          <a:xfrm>
            <a:off x="9659938" y="5222876"/>
            <a:ext cx="702436" cy="246221"/>
          </a:xfrm>
          <a:prstGeom prst="rect">
            <a:avLst/>
          </a:prstGeom>
          <a:noFill/>
          <a:ln w="9525">
            <a:noFill/>
            <a:miter lim="800000"/>
            <a:headEnd/>
            <a:tailEnd/>
          </a:ln>
        </p:spPr>
        <p:txBody>
          <a:bodyPr wrap="none">
            <a:prstTxWarp prst="textNoShape">
              <a:avLst/>
            </a:prstTxWarp>
            <a:spAutoFit/>
          </a:bodyPr>
          <a:lstStyle/>
          <a:p>
            <a:r>
              <a:rPr lang="en-US" sz="1000"/>
              <a:t>Figure 1.2</a:t>
            </a:r>
          </a:p>
        </p:txBody>
      </p:sp>
    </p:spTree>
    <p:extLst>
      <p:ext uri="{BB962C8B-B14F-4D97-AF65-F5344CB8AC3E}">
        <p14:creationId xmlns:p14="http://schemas.microsoft.com/office/powerpoint/2010/main" val="1970005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idx="1"/>
          </p:nvPr>
        </p:nvSpPr>
        <p:spPr>
          <a:xfrm>
            <a:off x="1981200" y="1481138"/>
            <a:ext cx="8229600" cy="1185862"/>
          </a:xfrm>
        </p:spPr>
        <p:txBody>
          <a:bodyPr/>
          <a:lstStyle/>
          <a:p>
            <a:pPr marL="109538" indent="0">
              <a:buNone/>
            </a:pPr>
            <a:r>
              <a:rPr lang="en-US" u="sng" dirty="0" smtClean="0"/>
              <a:t>(</a:t>
            </a:r>
            <a:r>
              <a:rPr lang="en-US" u="sng" dirty="0" smtClean="0"/>
              <a:t>continued)</a:t>
            </a:r>
          </a:p>
          <a:p>
            <a:pPr marL="109538" indent="0">
              <a:buNone/>
            </a:pPr>
            <a:r>
              <a:rPr lang="en-US" sz="2600" u="sng" dirty="0"/>
              <a:t>Classifying Data Elements in a Purchasing Database</a:t>
            </a:r>
            <a:endParaRPr lang="en-US" sz="2600" dirty="0"/>
          </a:p>
        </p:txBody>
      </p:sp>
      <p:sp>
        <p:nvSpPr>
          <p:cNvPr id="5" name="Title 4"/>
          <p:cNvSpPr>
            <a:spLocks noGrp="1"/>
          </p:cNvSpPr>
          <p:nvPr>
            <p:ph type="title"/>
          </p:nvPr>
        </p:nvSpPr>
        <p:spPr/>
        <p:txBody>
          <a:bodyPr/>
          <a:lstStyle/>
          <a:p>
            <a:pPr>
              <a:defRPr/>
            </a:pPr>
            <a:r>
              <a:rPr lang="en-US" sz="3200" dirty="0"/>
              <a:t>Data for Business Analytics</a:t>
            </a:r>
          </a:p>
        </p:txBody>
      </p:sp>
      <p:sp>
        <p:nvSpPr>
          <p:cNvPr id="44035"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44036"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20095A84-A188-4B5C-85DD-245D0D80E6CE}"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pic>
        <p:nvPicPr>
          <p:cNvPr id="44037" name="Picture 2"/>
          <p:cNvPicPr>
            <a:picLocks noChangeAspect="1" noChangeArrowheads="1"/>
          </p:cNvPicPr>
          <p:nvPr/>
        </p:nvPicPr>
        <p:blipFill>
          <a:blip r:embed="rId2"/>
          <a:srcRect/>
          <a:stretch>
            <a:fillRect/>
          </a:stretch>
        </p:blipFill>
        <p:spPr bwMode="auto">
          <a:xfrm>
            <a:off x="1752601" y="2667001"/>
            <a:ext cx="8594725" cy="2538413"/>
          </a:xfrm>
          <a:prstGeom prst="rect">
            <a:avLst/>
          </a:prstGeom>
          <a:noFill/>
          <a:ln w="9525">
            <a:noFill/>
            <a:miter lim="800000"/>
            <a:headEnd/>
            <a:tailEnd/>
          </a:ln>
        </p:spPr>
      </p:pic>
      <p:sp>
        <p:nvSpPr>
          <p:cNvPr id="44038" name="TextBox 9"/>
          <p:cNvSpPr txBox="1">
            <a:spLocks noChangeArrowheads="1"/>
          </p:cNvSpPr>
          <p:nvPr/>
        </p:nvSpPr>
        <p:spPr bwMode="auto">
          <a:xfrm rot="2700000">
            <a:off x="3420586" y="5468422"/>
            <a:ext cx="1228093" cy="369332"/>
          </a:xfrm>
          <a:prstGeom prst="rect">
            <a:avLst/>
          </a:prstGeom>
          <a:noFill/>
          <a:ln w="9525">
            <a:noFill/>
            <a:miter lim="800000"/>
            <a:headEnd/>
            <a:tailEnd/>
          </a:ln>
        </p:spPr>
        <p:txBody>
          <a:bodyPr wrap="none">
            <a:prstTxWarp prst="textNoShape">
              <a:avLst/>
            </a:prstTxWarp>
            <a:spAutoFit/>
          </a:bodyPr>
          <a:lstStyle/>
          <a:p>
            <a:r>
              <a:rPr lang="en-US"/>
              <a:t>Categorical</a:t>
            </a:r>
          </a:p>
        </p:txBody>
      </p:sp>
      <p:sp>
        <p:nvSpPr>
          <p:cNvPr id="44039" name="TextBox 10"/>
          <p:cNvSpPr txBox="1">
            <a:spLocks noChangeArrowheads="1"/>
          </p:cNvSpPr>
          <p:nvPr/>
        </p:nvSpPr>
        <p:spPr bwMode="auto">
          <a:xfrm rot="2700000">
            <a:off x="4025423" y="5474772"/>
            <a:ext cx="1228093" cy="369332"/>
          </a:xfrm>
          <a:prstGeom prst="rect">
            <a:avLst/>
          </a:prstGeom>
          <a:noFill/>
          <a:ln w="9525">
            <a:noFill/>
            <a:miter lim="800000"/>
            <a:headEnd/>
            <a:tailEnd/>
          </a:ln>
        </p:spPr>
        <p:txBody>
          <a:bodyPr wrap="none">
            <a:prstTxWarp prst="textNoShape">
              <a:avLst/>
            </a:prstTxWarp>
            <a:spAutoFit/>
          </a:bodyPr>
          <a:lstStyle/>
          <a:p>
            <a:r>
              <a:rPr lang="en-US"/>
              <a:t>Categorical</a:t>
            </a:r>
          </a:p>
        </p:txBody>
      </p:sp>
      <p:sp>
        <p:nvSpPr>
          <p:cNvPr id="44040" name="TextBox 11"/>
          <p:cNvSpPr txBox="1">
            <a:spLocks noChangeArrowheads="1"/>
          </p:cNvSpPr>
          <p:nvPr/>
        </p:nvSpPr>
        <p:spPr bwMode="auto">
          <a:xfrm rot="2700000">
            <a:off x="4906486" y="5470009"/>
            <a:ext cx="1228093" cy="369332"/>
          </a:xfrm>
          <a:prstGeom prst="rect">
            <a:avLst/>
          </a:prstGeom>
          <a:noFill/>
          <a:ln w="9525">
            <a:noFill/>
            <a:miter lim="800000"/>
            <a:headEnd/>
            <a:tailEnd/>
          </a:ln>
        </p:spPr>
        <p:txBody>
          <a:bodyPr wrap="none">
            <a:prstTxWarp prst="textNoShape">
              <a:avLst/>
            </a:prstTxWarp>
            <a:spAutoFit/>
          </a:bodyPr>
          <a:lstStyle/>
          <a:p>
            <a:r>
              <a:rPr lang="en-US"/>
              <a:t>Categorical</a:t>
            </a:r>
          </a:p>
        </p:txBody>
      </p:sp>
      <p:sp>
        <p:nvSpPr>
          <p:cNvPr id="44041" name="TextBox 12"/>
          <p:cNvSpPr txBox="1">
            <a:spLocks noChangeArrowheads="1"/>
          </p:cNvSpPr>
          <p:nvPr/>
        </p:nvSpPr>
        <p:spPr bwMode="auto">
          <a:xfrm rot="2700000">
            <a:off x="5915851" y="5255697"/>
            <a:ext cx="669863" cy="369332"/>
          </a:xfrm>
          <a:prstGeom prst="rect">
            <a:avLst/>
          </a:prstGeom>
          <a:noFill/>
          <a:ln w="9525">
            <a:noFill/>
            <a:miter lim="800000"/>
            <a:headEnd/>
            <a:tailEnd/>
          </a:ln>
        </p:spPr>
        <p:txBody>
          <a:bodyPr wrap="none">
            <a:prstTxWarp prst="textNoShape">
              <a:avLst/>
            </a:prstTxWarp>
            <a:spAutoFit/>
          </a:bodyPr>
          <a:lstStyle/>
          <a:p>
            <a:r>
              <a:rPr lang="en-US"/>
              <a:t>Ratio</a:t>
            </a:r>
          </a:p>
        </p:txBody>
      </p:sp>
      <p:sp>
        <p:nvSpPr>
          <p:cNvPr id="44042" name="TextBox 13"/>
          <p:cNvSpPr txBox="1">
            <a:spLocks noChangeArrowheads="1"/>
          </p:cNvSpPr>
          <p:nvPr/>
        </p:nvSpPr>
        <p:spPr bwMode="auto">
          <a:xfrm rot="2700000">
            <a:off x="2480786" y="5468422"/>
            <a:ext cx="1228093" cy="369332"/>
          </a:xfrm>
          <a:prstGeom prst="rect">
            <a:avLst/>
          </a:prstGeom>
          <a:noFill/>
          <a:ln w="9525">
            <a:noFill/>
            <a:miter lim="800000"/>
            <a:headEnd/>
            <a:tailEnd/>
          </a:ln>
        </p:spPr>
        <p:txBody>
          <a:bodyPr wrap="none">
            <a:prstTxWarp prst="textNoShape">
              <a:avLst/>
            </a:prstTxWarp>
            <a:spAutoFit/>
          </a:bodyPr>
          <a:lstStyle/>
          <a:p>
            <a:r>
              <a:rPr lang="en-US"/>
              <a:t>Categorical</a:t>
            </a:r>
          </a:p>
        </p:txBody>
      </p:sp>
      <p:sp>
        <p:nvSpPr>
          <p:cNvPr id="44043" name="TextBox 14"/>
          <p:cNvSpPr txBox="1">
            <a:spLocks noChangeArrowheads="1"/>
          </p:cNvSpPr>
          <p:nvPr/>
        </p:nvSpPr>
        <p:spPr bwMode="auto">
          <a:xfrm rot="2700000">
            <a:off x="6454013" y="5290622"/>
            <a:ext cx="669863" cy="369332"/>
          </a:xfrm>
          <a:prstGeom prst="rect">
            <a:avLst/>
          </a:prstGeom>
          <a:noFill/>
          <a:ln w="9525">
            <a:noFill/>
            <a:miter lim="800000"/>
            <a:headEnd/>
            <a:tailEnd/>
          </a:ln>
        </p:spPr>
        <p:txBody>
          <a:bodyPr wrap="none">
            <a:prstTxWarp prst="textNoShape">
              <a:avLst/>
            </a:prstTxWarp>
            <a:spAutoFit/>
          </a:bodyPr>
          <a:lstStyle/>
          <a:p>
            <a:r>
              <a:rPr lang="en-US"/>
              <a:t>Ratio</a:t>
            </a:r>
          </a:p>
        </p:txBody>
      </p:sp>
      <p:sp>
        <p:nvSpPr>
          <p:cNvPr id="44044" name="TextBox 15"/>
          <p:cNvSpPr txBox="1">
            <a:spLocks noChangeArrowheads="1"/>
          </p:cNvSpPr>
          <p:nvPr/>
        </p:nvSpPr>
        <p:spPr bwMode="auto">
          <a:xfrm rot="2700000">
            <a:off x="7228713" y="5281097"/>
            <a:ext cx="669863" cy="369332"/>
          </a:xfrm>
          <a:prstGeom prst="rect">
            <a:avLst/>
          </a:prstGeom>
          <a:noFill/>
          <a:ln w="9525">
            <a:noFill/>
            <a:miter lim="800000"/>
            <a:headEnd/>
            <a:tailEnd/>
          </a:ln>
        </p:spPr>
        <p:txBody>
          <a:bodyPr wrap="none">
            <a:prstTxWarp prst="textNoShape">
              <a:avLst/>
            </a:prstTxWarp>
            <a:spAutoFit/>
          </a:bodyPr>
          <a:lstStyle/>
          <a:p>
            <a:r>
              <a:rPr lang="en-US"/>
              <a:t>Ratio</a:t>
            </a:r>
          </a:p>
        </p:txBody>
      </p:sp>
      <p:sp>
        <p:nvSpPr>
          <p:cNvPr id="44045" name="TextBox 16"/>
          <p:cNvSpPr txBox="1">
            <a:spLocks noChangeArrowheads="1"/>
          </p:cNvSpPr>
          <p:nvPr/>
        </p:nvSpPr>
        <p:spPr bwMode="auto">
          <a:xfrm rot="2700000">
            <a:off x="8127238" y="5269984"/>
            <a:ext cx="669863" cy="369332"/>
          </a:xfrm>
          <a:prstGeom prst="rect">
            <a:avLst/>
          </a:prstGeom>
          <a:noFill/>
          <a:ln w="9525">
            <a:noFill/>
            <a:miter lim="800000"/>
            <a:headEnd/>
            <a:tailEnd/>
          </a:ln>
        </p:spPr>
        <p:txBody>
          <a:bodyPr wrap="none">
            <a:prstTxWarp prst="textNoShape">
              <a:avLst/>
            </a:prstTxWarp>
            <a:spAutoFit/>
          </a:bodyPr>
          <a:lstStyle/>
          <a:p>
            <a:r>
              <a:rPr lang="en-US"/>
              <a:t>Ratio</a:t>
            </a:r>
          </a:p>
        </p:txBody>
      </p:sp>
      <p:sp>
        <p:nvSpPr>
          <p:cNvPr id="44046" name="TextBox 18"/>
          <p:cNvSpPr txBox="1">
            <a:spLocks noChangeArrowheads="1"/>
          </p:cNvSpPr>
          <p:nvPr/>
        </p:nvSpPr>
        <p:spPr bwMode="auto">
          <a:xfrm rot="2700000">
            <a:off x="8952707" y="5377657"/>
            <a:ext cx="933450" cy="366713"/>
          </a:xfrm>
          <a:prstGeom prst="rect">
            <a:avLst/>
          </a:prstGeom>
          <a:noFill/>
          <a:ln w="9525">
            <a:noFill/>
            <a:miter lim="800000"/>
            <a:headEnd/>
            <a:tailEnd/>
          </a:ln>
        </p:spPr>
        <p:txBody>
          <a:bodyPr wrap="none">
            <a:prstTxWarp prst="textNoShape">
              <a:avLst/>
            </a:prstTxWarp>
            <a:spAutoFit/>
          </a:bodyPr>
          <a:lstStyle/>
          <a:p>
            <a:r>
              <a:rPr lang="en-US"/>
              <a:t>Interval</a:t>
            </a:r>
          </a:p>
        </p:txBody>
      </p:sp>
      <p:sp>
        <p:nvSpPr>
          <p:cNvPr id="44047" name="TextBox 19"/>
          <p:cNvSpPr txBox="1">
            <a:spLocks noChangeArrowheads="1"/>
          </p:cNvSpPr>
          <p:nvPr/>
        </p:nvSpPr>
        <p:spPr bwMode="auto">
          <a:xfrm rot="2700000">
            <a:off x="9627394" y="5371307"/>
            <a:ext cx="933450" cy="366712"/>
          </a:xfrm>
          <a:prstGeom prst="rect">
            <a:avLst/>
          </a:prstGeom>
          <a:noFill/>
          <a:ln w="9525">
            <a:noFill/>
            <a:miter lim="800000"/>
            <a:headEnd/>
            <a:tailEnd/>
          </a:ln>
        </p:spPr>
        <p:txBody>
          <a:bodyPr wrap="none">
            <a:prstTxWarp prst="textNoShape">
              <a:avLst/>
            </a:prstTxWarp>
            <a:spAutoFit/>
          </a:bodyPr>
          <a:lstStyle/>
          <a:p>
            <a:r>
              <a:rPr lang="en-US"/>
              <a:t>Interval</a:t>
            </a:r>
          </a:p>
        </p:txBody>
      </p:sp>
      <p:sp>
        <p:nvSpPr>
          <p:cNvPr id="44048" name="TextBox 17"/>
          <p:cNvSpPr txBox="1">
            <a:spLocks noChangeArrowheads="1"/>
          </p:cNvSpPr>
          <p:nvPr/>
        </p:nvSpPr>
        <p:spPr bwMode="auto">
          <a:xfrm>
            <a:off x="1752600" y="5192714"/>
            <a:ext cx="702436" cy="246221"/>
          </a:xfrm>
          <a:prstGeom prst="rect">
            <a:avLst/>
          </a:prstGeom>
          <a:noFill/>
          <a:ln w="9525">
            <a:noFill/>
            <a:miter lim="800000"/>
            <a:headEnd/>
            <a:tailEnd/>
          </a:ln>
        </p:spPr>
        <p:txBody>
          <a:bodyPr wrap="none">
            <a:prstTxWarp prst="textNoShape">
              <a:avLst/>
            </a:prstTxWarp>
            <a:spAutoFit/>
          </a:bodyPr>
          <a:lstStyle/>
          <a:p>
            <a:r>
              <a:rPr lang="en-US" sz="1000"/>
              <a:t>Figure 1.2</a:t>
            </a:r>
          </a:p>
        </p:txBody>
      </p:sp>
    </p:spTree>
    <p:extLst>
      <p:ext uri="{BB962C8B-B14F-4D97-AF65-F5344CB8AC3E}">
        <p14:creationId xmlns:p14="http://schemas.microsoft.com/office/powerpoint/2010/main" val="1349755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50521" y="575310"/>
            <a:ext cx="11841479" cy="8033610"/>
          </a:xfrm>
          <a:prstGeom prst="rect">
            <a:avLst/>
          </a:prstGeom>
          <a:noFill/>
          <a:ln w="9525">
            <a:noFill/>
            <a:miter lim="800000"/>
            <a:headEnd/>
            <a:tailEnd/>
          </a:ln>
        </p:spPr>
        <p:txBody>
          <a:bodyPr wrap="square"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 </a:t>
            </a:r>
            <a:r>
              <a:rPr lang="en-GB" sz="2600" b="1" dirty="0">
                <a:latin typeface="Corbel" pitchFamily="34" charset="0"/>
                <a:cs typeface="Arial" charset="0"/>
              </a:rPr>
              <a:t>Nominal or categorical </a:t>
            </a:r>
            <a:r>
              <a:rPr lang="en-GB" sz="2600" dirty="0">
                <a:latin typeface="Corbel" pitchFamily="34" charset="0"/>
                <a:cs typeface="Arial" charset="0"/>
              </a:rPr>
              <a:t>data is data that comprises of categories that </a:t>
            </a:r>
            <a:r>
              <a:rPr lang="en-GB" sz="2600" i="1" dirty="0">
                <a:latin typeface="Corbel" pitchFamily="34" charset="0"/>
                <a:cs typeface="Arial" charset="0"/>
              </a:rPr>
              <a:t>cannot</a:t>
            </a:r>
            <a:r>
              <a:rPr lang="en-GB" sz="2600" dirty="0">
                <a:latin typeface="Corbel" pitchFamily="34" charset="0"/>
                <a:cs typeface="Arial" charset="0"/>
              </a:rPr>
              <a:t> be rank ordered – each category is just different. </a:t>
            </a:r>
          </a:p>
          <a:p>
            <a:pPr defTabSz="293688">
              <a:spcBef>
                <a:spcPts val="600"/>
              </a:spcBef>
              <a:spcAft>
                <a:spcPts val="1200"/>
              </a:spcAft>
              <a:buFontTx/>
              <a:buChar char="•"/>
              <a:defRPr/>
            </a:pPr>
            <a:r>
              <a:rPr lang="en-GB" sz="2600" dirty="0">
                <a:latin typeface="Corbel" pitchFamily="34" charset="0"/>
                <a:cs typeface="Arial" charset="0"/>
              </a:rPr>
              <a:t> The categories available </a:t>
            </a:r>
            <a:r>
              <a:rPr lang="en-GB" sz="2600" b="1" dirty="0">
                <a:latin typeface="Corbel" pitchFamily="34" charset="0"/>
                <a:cs typeface="Arial" charset="0"/>
              </a:rPr>
              <a:t>cannot be placed in any order </a:t>
            </a:r>
            <a:r>
              <a:rPr lang="en-GB" sz="2600" dirty="0">
                <a:latin typeface="Corbel" pitchFamily="34" charset="0"/>
                <a:cs typeface="Arial" charset="0"/>
              </a:rPr>
              <a:t>and no judgement can be made about the relative size or distance from one category to another</a:t>
            </a:r>
            <a:r>
              <a:rPr lang="en-GB" sz="2600" dirty="0" smtClean="0">
                <a:latin typeface="Corbel" pitchFamily="34" charset="0"/>
                <a:cs typeface="Arial" charset="0"/>
              </a:rPr>
              <a:t>.</a:t>
            </a:r>
          </a:p>
          <a:p>
            <a:pPr marL="365760" indent="-256032">
              <a:buFont typeface="Wingdings 3"/>
              <a:buChar char=""/>
              <a:defRPr/>
            </a:pPr>
            <a:r>
              <a:rPr lang="en-US" sz="2800" dirty="0" smtClean="0"/>
              <a:t>Categories </a:t>
            </a:r>
            <a:r>
              <a:rPr lang="en-US" sz="2800" dirty="0"/>
              <a:t>bear no quantitative relationship to one another</a:t>
            </a:r>
          </a:p>
          <a:p>
            <a:pPr marL="365760" indent="-256032">
              <a:buFont typeface="Wingdings 3"/>
              <a:buChar char=""/>
              <a:defRPr/>
            </a:pPr>
            <a:r>
              <a:rPr lang="en-US" sz="2800" dirty="0"/>
              <a:t>Examples:</a:t>
            </a:r>
          </a:p>
          <a:p>
            <a:pPr marL="109728">
              <a:defRPr/>
            </a:pPr>
            <a:r>
              <a:rPr lang="en-US" sz="2800" dirty="0"/>
              <a:t>   - customer’s location (America, Europe, Asia)</a:t>
            </a:r>
          </a:p>
          <a:p>
            <a:pPr marL="109728">
              <a:defRPr/>
            </a:pPr>
            <a:r>
              <a:rPr lang="en-US" sz="2800" dirty="0"/>
              <a:t>   - employee classification (manager, supervisor,</a:t>
            </a:r>
          </a:p>
          <a:p>
            <a:pPr marL="109728">
              <a:defRPr/>
            </a:pPr>
            <a:r>
              <a:rPr lang="en-US" sz="2800" dirty="0"/>
              <a:t>     associate)</a:t>
            </a:r>
          </a:p>
          <a:p>
            <a:pPr defTabSz="293688">
              <a:spcBef>
                <a:spcPts val="600"/>
              </a:spcBef>
              <a:spcAft>
                <a:spcPts val="1200"/>
              </a:spcAft>
              <a:buFontTx/>
              <a:buChar char="•"/>
              <a:defRPr/>
            </a:pPr>
            <a:r>
              <a:rPr lang="en-GB" sz="2600" dirty="0" smtClean="0">
                <a:latin typeface="Corbel" pitchFamily="34" charset="0"/>
                <a:cs typeface="Arial" charset="0"/>
              </a:rPr>
              <a:t> </a:t>
            </a:r>
            <a:r>
              <a:rPr lang="en-GB" sz="2600" dirty="0">
                <a:latin typeface="Corbel" pitchFamily="34" charset="0"/>
                <a:cs typeface="Arial" charset="0"/>
              </a:rPr>
              <a:t>What does this mean</a:t>
            </a:r>
            <a:r>
              <a:rPr lang="en-GB" sz="2600" b="1" dirty="0">
                <a:latin typeface="Corbel" pitchFamily="34" charset="0"/>
                <a:cs typeface="Arial" charset="0"/>
              </a:rPr>
              <a:t>? No mathematical operations can be performed on the data relative to each other</a:t>
            </a:r>
            <a:r>
              <a:rPr lang="en-GB" sz="2600" dirty="0">
                <a:latin typeface="Corbel" pitchFamily="34" charset="0"/>
                <a:cs typeface="Arial" charset="0"/>
              </a:rPr>
              <a:t>.</a:t>
            </a:r>
          </a:p>
          <a:p>
            <a:pPr defTabSz="293688">
              <a:spcBef>
                <a:spcPts val="600"/>
              </a:spcBef>
              <a:spcAft>
                <a:spcPts val="1200"/>
              </a:spcAft>
              <a:buFontTx/>
              <a:buChar char="•"/>
              <a:defRPr/>
            </a:pPr>
            <a:r>
              <a:rPr lang="en-GB" sz="2600" dirty="0">
                <a:latin typeface="Corbel" pitchFamily="34" charset="0"/>
                <a:cs typeface="Arial" charset="0"/>
              </a:rPr>
              <a:t>Therefore, nominal data reflect </a:t>
            </a:r>
            <a:r>
              <a:rPr lang="en-GB" sz="2600" b="1" dirty="0">
                <a:latin typeface="Corbel" pitchFamily="34" charset="0"/>
                <a:cs typeface="Arial" charset="0"/>
              </a:rPr>
              <a:t>qualitative differences</a:t>
            </a:r>
            <a:r>
              <a:rPr lang="en-GB" sz="2600" dirty="0">
                <a:latin typeface="Corbel" pitchFamily="34" charset="0"/>
                <a:cs typeface="Arial" charset="0"/>
              </a:rPr>
              <a:t> rather than quantitative ones.</a:t>
            </a: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26248" y="-228600"/>
            <a:ext cx="8400732" cy="1054100"/>
          </a:xfrm>
          <a:prstGeom prst="rect">
            <a:avLst/>
          </a:prstGeom>
          <a:noFill/>
          <a:ln w="9525">
            <a:noFill/>
            <a:miter lim="800000"/>
            <a:headEnd/>
            <a:tailEnd/>
          </a:ln>
        </p:spPr>
        <p:txBody>
          <a:bodyPr lIns="92075" tIns="46038" rIns="92075" bIns="46038" anchor="ctr"/>
          <a:lstStyle/>
          <a:p>
            <a:pPr defTabSz="762000">
              <a:defRPr/>
            </a:pPr>
            <a:r>
              <a:rPr lang="en-GB" sz="4400" b="1" dirty="0" smtClean="0">
                <a:solidFill>
                  <a:schemeClr val="bg2">
                    <a:lumMod val="50000"/>
                  </a:schemeClr>
                </a:solidFill>
                <a:latin typeface="Garamond" panose="02020404030301010803" pitchFamily="18" charset="0"/>
                <a:cs typeface="Arial" charset="0"/>
              </a:rPr>
              <a:t>Categorical (Nominal) data</a:t>
            </a:r>
            <a:endParaRPr lang="en-GB" sz="4400" b="1" dirty="0">
              <a:solidFill>
                <a:schemeClr val="bg2">
                  <a:lumMod val="50000"/>
                </a:schemeClr>
              </a:solidFill>
              <a:latin typeface="Garamond" panose="02020404030301010803" pitchFamily="18" charset="0"/>
              <a:cs typeface="Arial" charset="0"/>
            </a:endParaRPr>
          </a:p>
        </p:txBody>
      </p:sp>
    </p:spTree>
    <p:extLst>
      <p:ext uri="{BB962C8B-B14F-4D97-AF65-F5344CB8AC3E}">
        <p14:creationId xmlns:p14="http://schemas.microsoft.com/office/powerpoint/2010/main" val="310472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09750" y="1557339"/>
            <a:ext cx="8643938" cy="3648075"/>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defRPr/>
            </a:pPr>
            <a:r>
              <a:rPr lang="en-GB" sz="2600" dirty="0">
                <a:latin typeface="Corbel" pitchFamily="34" charset="0"/>
                <a:cs typeface="Arial" charset="0"/>
              </a:rPr>
              <a:t>Examples: </a:t>
            </a:r>
          </a:p>
          <a:p>
            <a:pPr defTabSz="293688">
              <a:spcBef>
                <a:spcPts val="600"/>
              </a:spcBef>
              <a:spcAft>
                <a:spcPts val="1200"/>
              </a:spcAft>
              <a:defRPr/>
            </a:pPr>
            <a:endParaRPr lang="en-GB" sz="2600" dirty="0">
              <a:latin typeface="Corbel" pitchFamily="34" charset="0"/>
              <a:cs typeface="Arial" charset="0"/>
            </a:endParaRPr>
          </a:p>
          <a:p>
            <a:pPr defTabSz="293688">
              <a:spcBef>
                <a:spcPts val="600"/>
              </a:spcBef>
              <a:spcAft>
                <a:spcPts val="1200"/>
              </a:spcAft>
              <a:buFontTx/>
              <a:buChar char="•"/>
              <a:defRPr/>
            </a:pPr>
            <a:endParaRPr lang="en-GB" sz="2600" dirty="0">
              <a:latin typeface="Corbel" pitchFamily="34" charset="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Nominal data</a:t>
            </a:r>
          </a:p>
        </p:txBody>
      </p:sp>
      <p:graphicFrame>
        <p:nvGraphicFramePr>
          <p:cNvPr id="5" name="Table 4"/>
          <p:cNvGraphicFramePr>
            <a:graphicFrameLocks noGrp="1"/>
          </p:cNvGraphicFramePr>
          <p:nvPr/>
        </p:nvGraphicFramePr>
        <p:xfrm>
          <a:off x="2927351" y="2636838"/>
          <a:ext cx="2303463" cy="1722436"/>
        </p:xfrm>
        <a:graphic>
          <a:graphicData uri="http://schemas.openxmlformats.org/drawingml/2006/table">
            <a:tbl>
              <a:tblPr firstRow="1" bandRow="1">
                <a:tableStyleId>{2D5ABB26-0587-4C30-8999-92F81FD0307C}</a:tableStyleId>
              </a:tblPr>
              <a:tblGrid>
                <a:gridCol w="1799580"/>
                <a:gridCol w="503883"/>
              </a:tblGrid>
              <a:tr h="609712">
                <a:tc gridSpan="2">
                  <a:txBody>
                    <a:bodyPr/>
                    <a:lstStyle/>
                    <a:p>
                      <a:r>
                        <a:rPr lang="en-GB" sz="1800" b="1" dirty="0" smtClean="0"/>
                        <a:t>What is your gender? </a:t>
                      </a:r>
                      <a:r>
                        <a:rPr lang="en-GB" sz="1600" i="1" dirty="0" smtClean="0"/>
                        <a:t>(please tick)</a:t>
                      </a:r>
                      <a:endParaRPr lang="en-GB" sz="1600" i="1" dirty="0"/>
                    </a:p>
                  </a:txBody>
                  <a:tcPr marL="91409" marR="91409"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908">
                <a:tc>
                  <a:txBody>
                    <a:bodyPr/>
                    <a:lstStyle/>
                    <a:p>
                      <a:endParaRPr lang="en-GB" sz="1800" dirty="0"/>
                    </a:p>
                  </a:txBody>
                  <a:tcPr marL="91409" marR="91409"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09" marR="91409"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908">
                <a:tc>
                  <a:txBody>
                    <a:bodyPr/>
                    <a:lstStyle/>
                    <a:p>
                      <a:r>
                        <a:rPr lang="en-GB" sz="1800" dirty="0" smtClean="0"/>
                        <a:t>Male</a:t>
                      </a:r>
                      <a:endParaRPr lang="en-GB" sz="1800" dirty="0"/>
                    </a:p>
                  </a:txBody>
                  <a:tcPr marL="91409" marR="91409" marT="45728" marB="4572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09" marR="91409"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908">
                <a:tc>
                  <a:txBody>
                    <a:bodyPr/>
                    <a:lstStyle/>
                    <a:p>
                      <a:r>
                        <a:rPr lang="en-GB" sz="1800" dirty="0" smtClean="0"/>
                        <a:t>Female</a:t>
                      </a:r>
                      <a:endParaRPr lang="en-GB" sz="1800" dirty="0"/>
                    </a:p>
                  </a:txBody>
                  <a:tcPr marL="91409" marR="91409" marT="45728" marB="4572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09" marR="91409"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6" name="Table 5"/>
          <p:cNvGraphicFramePr>
            <a:graphicFrameLocks noGrp="1"/>
          </p:cNvGraphicFramePr>
          <p:nvPr/>
        </p:nvGraphicFramePr>
        <p:xfrm>
          <a:off x="6527800" y="2636839"/>
          <a:ext cx="2160588" cy="1752599"/>
        </p:xfrm>
        <a:graphic>
          <a:graphicData uri="http://schemas.openxmlformats.org/drawingml/2006/table">
            <a:tbl>
              <a:tblPr firstRow="1" bandRow="1">
                <a:tableStyleId>{5940675A-B579-460E-94D1-54222C63F5DA}</a:tableStyleId>
              </a:tblPr>
              <a:tblGrid>
                <a:gridCol w="1728470"/>
                <a:gridCol w="432118"/>
              </a:tblGrid>
              <a:tr h="640322">
                <a:tc gridSpan="2">
                  <a:txBody>
                    <a:bodyPr/>
                    <a:lstStyle/>
                    <a:p>
                      <a:r>
                        <a:rPr lang="en-GB" sz="1800" b="1" dirty="0" smtClean="0"/>
                        <a:t>Did you</a:t>
                      </a:r>
                      <a:r>
                        <a:rPr lang="en-GB" sz="1800" b="1" baseline="0" dirty="0" smtClean="0"/>
                        <a:t> enjoy the film? </a:t>
                      </a:r>
                      <a:r>
                        <a:rPr lang="en-GB" sz="1600" i="1" dirty="0" smtClean="0"/>
                        <a:t>(please tick)</a:t>
                      </a:r>
                      <a:endParaRPr lang="en-GB" sz="1600" dirty="0"/>
                    </a:p>
                  </a:txBody>
                  <a:tcPr marL="91455" marR="91455" marT="45737" marB="45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a:p>
                  </a:txBody>
                  <a:tcPr/>
                </a:tc>
              </a:tr>
              <a:tr h="370759">
                <a:tc>
                  <a:txBody>
                    <a:bodyPr/>
                    <a:lstStyle/>
                    <a:p>
                      <a:endParaRPr lang="en-GB" sz="1800" dirty="0"/>
                    </a:p>
                  </a:txBody>
                  <a:tcPr marL="91455" marR="91455" marT="45737" marB="45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55" marR="91455" marT="45737" marB="4573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59">
                <a:tc>
                  <a:txBody>
                    <a:bodyPr/>
                    <a:lstStyle/>
                    <a:p>
                      <a:r>
                        <a:rPr lang="en-GB" sz="1800" dirty="0" smtClean="0"/>
                        <a:t>Yes</a:t>
                      </a:r>
                      <a:endParaRPr lang="en-GB" sz="1800" dirty="0"/>
                    </a:p>
                  </a:txBody>
                  <a:tcPr marL="91455" marR="91455" marT="45737" marB="457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55" marR="91455"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59">
                <a:tc>
                  <a:txBody>
                    <a:bodyPr/>
                    <a:lstStyle/>
                    <a:p>
                      <a:r>
                        <a:rPr lang="en-GB" sz="1800" dirty="0" smtClean="0"/>
                        <a:t>No</a:t>
                      </a:r>
                      <a:endParaRPr lang="en-GB" sz="1800" dirty="0"/>
                    </a:p>
                  </a:txBody>
                  <a:tcPr marL="91455" marR="91455" marT="45737" marB="457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55" marR="91455"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450383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47850" y="1700214"/>
            <a:ext cx="8643938" cy="2325687"/>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Systems for measuring nominal data must ensure that each category is </a:t>
            </a:r>
            <a:r>
              <a:rPr lang="en-GB" sz="2600" b="1" dirty="0">
                <a:latin typeface="Corbel" pitchFamily="34" charset="0"/>
                <a:cs typeface="Arial" charset="0"/>
              </a:rPr>
              <a:t>mutually exclusive </a:t>
            </a:r>
            <a:r>
              <a:rPr lang="en-GB" sz="2600" dirty="0">
                <a:latin typeface="Corbel" pitchFamily="34" charset="0"/>
                <a:cs typeface="Arial" charset="0"/>
              </a:rPr>
              <a:t>and the system of measurement needs to be </a:t>
            </a:r>
            <a:r>
              <a:rPr lang="en-GB" sz="2600" b="1" dirty="0">
                <a:latin typeface="Corbel" pitchFamily="34" charset="0"/>
                <a:cs typeface="Arial" charset="0"/>
              </a:rPr>
              <a:t>exhaustive</a:t>
            </a:r>
            <a:r>
              <a:rPr lang="en-GB" sz="2600" dirty="0">
                <a:latin typeface="Corbel" pitchFamily="34" charset="0"/>
                <a:cs typeface="Arial" charset="0"/>
              </a:rPr>
              <a:t>.</a:t>
            </a:r>
          </a:p>
          <a:p>
            <a:pPr defTabSz="293688">
              <a:spcBef>
                <a:spcPts val="600"/>
              </a:spcBef>
              <a:spcAft>
                <a:spcPts val="1200"/>
              </a:spcAft>
              <a:buFontTx/>
              <a:buChar char="•"/>
              <a:defRPr/>
            </a:pPr>
            <a:r>
              <a:rPr lang="en-GB" sz="2600" dirty="0">
                <a:cs typeface="Arial" charset="0"/>
              </a:rPr>
              <a:t>  Variables that have only two responses i.e. Yes or No, are known as </a:t>
            </a:r>
            <a:r>
              <a:rPr lang="en-GB" sz="2600" i="1" dirty="0">
                <a:solidFill>
                  <a:schemeClr val="bg2">
                    <a:lumMod val="50000"/>
                  </a:schemeClr>
                </a:solidFill>
                <a:cs typeface="Arial" charset="0"/>
              </a:rPr>
              <a:t>dichotomies</a:t>
            </a:r>
            <a:r>
              <a:rPr lang="en-GB" sz="2600" dirty="0">
                <a:cs typeface="Arial" charset="0"/>
              </a:rPr>
              <a:t>.</a:t>
            </a: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Nominal </a:t>
            </a:r>
            <a:r>
              <a:rPr lang="en-GB" sz="4400" b="1" dirty="0" smtClean="0">
                <a:solidFill>
                  <a:schemeClr val="bg2">
                    <a:lumMod val="50000"/>
                  </a:schemeClr>
                </a:solidFill>
                <a:latin typeface="Garamond" panose="02020404030301010803" pitchFamily="18" charset="0"/>
                <a:cs typeface="Arial" charset="0"/>
              </a:rPr>
              <a:t>data</a:t>
            </a:r>
            <a:endParaRPr lang="en-GB" sz="4400" b="1" dirty="0">
              <a:solidFill>
                <a:schemeClr val="bg2">
                  <a:lumMod val="50000"/>
                </a:schemeClr>
              </a:solidFill>
              <a:latin typeface="Garamond" panose="02020404030301010803" pitchFamily="18" charset="0"/>
              <a:cs typeface="Arial" charset="0"/>
            </a:endParaRPr>
          </a:p>
        </p:txBody>
      </p:sp>
    </p:spTree>
    <p:extLst>
      <p:ext uri="{BB962C8B-B14F-4D97-AF65-F5344CB8AC3E}">
        <p14:creationId xmlns:p14="http://schemas.microsoft.com/office/powerpoint/2010/main" val="2983007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20040" y="1054100"/>
            <a:ext cx="11635740" cy="5971508"/>
          </a:xfrm>
          <a:prstGeom prst="rect">
            <a:avLst/>
          </a:prstGeom>
          <a:noFill/>
          <a:ln w="9525">
            <a:noFill/>
            <a:miter lim="800000"/>
            <a:headEnd/>
            <a:tailEnd/>
          </a:ln>
        </p:spPr>
        <p:txBody>
          <a:bodyPr wrap="square"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 Ordinal data is data that </a:t>
            </a:r>
            <a:r>
              <a:rPr lang="en-GB" sz="2600" b="1" dirty="0">
                <a:latin typeface="Corbel" pitchFamily="34" charset="0"/>
                <a:cs typeface="Arial" charset="0"/>
              </a:rPr>
              <a:t>comprises of categories that </a:t>
            </a:r>
            <a:r>
              <a:rPr lang="en-GB" sz="2600" b="1" i="1" u="sng" dirty="0">
                <a:latin typeface="Corbel" pitchFamily="34" charset="0"/>
                <a:cs typeface="Arial" charset="0"/>
              </a:rPr>
              <a:t>can</a:t>
            </a:r>
            <a:r>
              <a:rPr lang="en-GB" sz="2600" b="1" dirty="0">
                <a:latin typeface="Corbel" pitchFamily="34" charset="0"/>
                <a:cs typeface="Arial" charset="0"/>
              </a:rPr>
              <a:t> be rank ordered. </a:t>
            </a:r>
          </a:p>
          <a:p>
            <a:pPr defTabSz="293688">
              <a:spcBef>
                <a:spcPts val="600"/>
              </a:spcBef>
              <a:spcAft>
                <a:spcPts val="1200"/>
              </a:spcAft>
              <a:buFontTx/>
              <a:buChar char="•"/>
              <a:defRPr/>
            </a:pPr>
            <a:r>
              <a:rPr lang="en-GB" sz="2600" dirty="0">
                <a:latin typeface="Corbel" pitchFamily="34" charset="0"/>
                <a:cs typeface="Arial" charset="0"/>
              </a:rPr>
              <a:t> Similarly with nominal data the distance between each category cannot be calculated but the </a:t>
            </a:r>
            <a:r>
              <a:rPr lang="en-GB" sz="2600" b="1" dirty="0">
                <a:latin typeface="Corbel" pitchFamily="34" charset="0"/>
                <a:cs typeface="Arial" charset="0"/>
              </a:rPr>
              <a:t>categories can be ranked above or below each other</a:t>
            </a:r>
            <a:r>
              <a:rPr lang="en-GB" sz="2600" b="1" dirty="0" smtClean="0">
                <a:latin typeface="Corbel" pitchFamily="34" charset="0"/>
                <a:cs typeface="Arial" charset="0"/>
              </a:rPr>
              <a:t>.</a:t>
            </a:r>
          </a:p>
          <a:p>
            <a:pPr marL="365760" indent="-256032">
              <a:buFont typeface="Wingdings 3"/>
              <a:buChar char=""/>
              <a:defRPr/>
            </a:pPr>
            <a:r>
              <a:rPr lang="en-US" sz="2800" dirty="0"/>
              <a:t>No fixed units of measurement</a:t>
            </a:r>
          </a:p>
          <a:p>
            <a:pPr marL="365760" indent="-256032">
              <a:buFont typeface="Wingdings 3"/>
              <a:buChar char=""/>
              <a:defRPr/>
            </a:pPr>
            <a:r>
              <a:rPr lang="en-US" sz="2800" dirty="0"/>
              <a:t>Examples:</a:t>
            </a:r>
          </a:p>
          <a:p>
            <a:pPr marL="109728">
              <a:defRPr/>
            </a:pPr>
            <a:r>
              <a:rPr lang="en-US" sz="2800" dirty="0"/>
              <a:t>   - college football rankings</a:t>
            </a:r>
          </a:p>
          <a:p>
            <a:pPr marL="109728">
              <a:defRPr/>
            </a:pPr>
            <a:r>
              <a:rPr lang="en-US" sz="2800" dirty="0"/>
              <a:t>   - survey responses </a:t>
            </a:r>
          </a:p>
          <a:p>
            <a:pPr marL="109728">
              <a:defRPr/>
            </a:pPr>
            <a:r>
              <a:rPr lang="en-US" sz="2800" dirty="0"/>
              <a:t>     (poor, average, good, very good, excellent</a:t>
            </a:r>
            <a:r>
              <a:rPr lang="en-US" sz="2800" dirty="0" smtClean="0"/>
              <a:t>)</a:t>
            </a:r>
            <a:endParaRPr lang="en-GB" sz="2600" b="1" dirty="0">
              <a:latin typeface="Corbel" pitchFamily="34" charset="0"/>
              <a:cs typeface="Arial" charset="0"/>
            </a:endParaRPr>
          </a:p>
          <a:p>
            <a:pPr defTabSz="293688">
              <a:spcBef>
                <a:spcPts val="600"/>
              </a:spcBef>
              <a:spcAft>
                <a:spcPts val="1200"/>
              </a:spcAft>
              <a:buFontTx/>
              <a:buChar char="•"/>
              <a:defRPr/>
            </a:pPr>
            <a:r>
              <a:rPr lang="en-GB" sz="2600" dirty="0">
                <a:latin typeface="Corbel" pitchFamily="34" charset="0"/>
                <a:cs typeface="Arial" charset="0"/>
              </a:rPr>
              <a:t> What does this mean? Can </a:t>
            </a:r>
            <a:r>
              <a:rPr lang="en-GB" sz="2600" b="1" dirty="0">
                <a:latin typeface="Corbel" pitchFamily="34" charset="0"/>
                <a:cs typeface="Arial" charset="0"/>
              </a:rPr>
              <a:t>make statistical judgements </a:t>
            </a:r>
            <a:r>
              <a:rPr lang="en-GB" sz="2600" dirty="0">
                <a:latin typeface="Corbel" pitchFamily="34" charset="0"/>
                <a:cs typeface="Arial" charset="0"/>
              </a:rPr>
              <a:t>and perform limited maths.</a:t>
            </a:r>
          </a:p>
          <a:p>
            <a:pPr defTabSz="293688">
              <a:spcBef>
                <a:spcPts val="600"/>
              </a:spcBef>
              <a:spcAft>
                <a:spcPts val="1200"/>
              </a:spcAft>
              <a:buFontTx/>
              <a:buChar char="•"/>
              <a:defRPr/>
            </a:pPr>
            <a:endParaRPr lang="en-GB" sz="2600" dirty="0">
              <a:latin typeface="Corbel" pitchFamily="34" charset="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847850" y="0"/>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Ordinal data</a:t>
            </a:r>
          </a:p>
        </p:txBody>
      </p:sp>
    </p:spTree>
    <p:extLst>
      <p:ext uri="{BB962C8B-B14F-4D97-AF65-F5344CB8AC3E}">
        <p14:creationId xmlns:p14="http://schemas.microsoft.com/office/powerpoint/2010/main" val="3554311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09750" y="1412876"/>
            <a:ext cx="8643938" cy="2386013"/>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defRPr/>
            </a:pPr>
            <a:r>
              <a:rPr lang="en-GB" sz="2600" dirty="0">
                <a:latin typeface="Corbel" pitchFamily="34" charset="0"/>
                <a:cs typeface="Arial" charset="0"/>
              </a:rPr>
              <a:t>Example: </a:t>
            </a:r>
          </a:p>
          <a:p>
            <a:pPr defTabSz="293688">
              <a:spcBef>
                <a:spcPts val="600"/>
              </a:spcBef>
              <a:spcAft>
                <a:spcPts val="1200"/>
              </a:spcAft>
              <a:defRPr/>
            </a:pPr>
            <a:endParaRPr lang="en-GB" sz="2600" dirty="0">
              <a:latin typeface="Corbel" pitchFamily="34" charset="0"/>
              <a:cs typeface="Arial" charset="0"/>
            </a:endParaRPr>
          </a:p>
          <a:p>
            <a:pPr defTabSz="293688">
              <a:spcBef>
                <a:spcPts val="600"/>
              </a:spcBef>
              <a:spcAft>
                <a:spcPts val="1200"/>
              </a:spcAft>
              <a:buFontTx/>
              <a:buChar char="•"/>
              <a:defRPr/>
            </a:pPr>
            <a:endParaRPr lang="en-GB" sz="2600" dirty="0">
              <a:latin typeface="Corbel" pitchFamily="34" charset="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Ordinal data</a:t>
            </a:r>
          </a:p>
        </p:txBody>
      </p:sp>
      <p:graphicFrame>
        <p:nvGraphicFramePr>
          <p:cNvPr id="5" name="Table 4"/>
          <p:cNvGraphicFramePr>
            <a:graphicFrameLocks noGrp="1"/>
          </p:cNvGraphicFramePr>
          <p:nvPr/>
        </p:nvGraphicFramePr>
        <p:xfrm>
          <a:off x="3792538" y="2349501"/>
          <a:ext cx="3960812" cy="2717899"/>
        </p:xfrm>
        <a:graphic>
          <a:graphicData uri="http://schemas.openxmlformats.org/drawingml/2006/table">
            <a:tbl>
              <a:tblPr firstRow="1" bandRow="1">
                <a:tableStyleId>{2D5ABB26-0587-4C30-8999-92F81FD0307C}</a:tableStyleId>
              </a:tblPr>
              <a:tblGrid>
                <a:gridCol w="3384694"/>
                <a:gridCol w="576118"/>
              </a:tblGrid>
              <a:tr h="639963">
                <a:tc gridSpan="2">
                  <a:txBody>
                    <a:bodyPr/>
                    <a:lstStyle/>
                    <a:p>
                      <a:r>
                        <a:rPr lang="en-GB" sz="1800" b="1" dirty="0" smtClean="0"/>
                        <a:t>How</a:t>
                      </a:r>
                      <a:r>
                        <a:rPr lang="en-GB" sz="1800" b="1" baseline="0" dirty="0" smtClean="0"/>
                        <a:t> satisfied are you with the level of service you have received</a:t>
                      </a:r>
                      <a:r>
                        <a:rPr lang="en-GB" sz="1800" b="1" dirty="0" smtClean="0"/>
                        <a:t>? </a:t>
                      </a:r>
                      <a:r>
                        <a:rPr lang="en-GB" sz="1600" i="1" dirty="0" smtClean="0"/>
                        <a:t>(please tick)</a:t>
                      </a:r>
                      <a:endParaRPr lang="en-GB" sz="1600" i="1" dirty="0"/>
                    </a:p>
                  </a:txBody>
                  <a:tcPr marL="91449" marR="91449"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23975">
                <a:tc>
                  <a:txBody>
                    <a:bodyPr/>
                    <a:lstStyle/>
                    <a:p>
                      <a:endParaRPr lang="en-GB" sz="800" dirty="0"/>
                    </a:p>
                  </a:txBody>
                  <a:tcPr marL="91449" marR="91449"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800" dirty="0"/>
                    </a:p>
                  </a:txBody>
                  <a:tcPr marL="91449" marR="91449"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Very</a:t>
                      </a:r>
                      <a:r>
                        <a:rPr lang="en-GB" sz="1800" baseline="0" dirty="0" smtClean="0"/>
                        <a:t> satisfied</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Somewhat</a:t>
                      </a:r>
                      <a:r>
                        <a:rPr lang="en-GB" sz="1800" baseline="0" dirty="0" smtClean="0"/>
                        <a:t> satisfied</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Neutral</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Somewhat</a:t>
                      </a:r>
                      <a:r>
                        <a:rPr lang="en-GB" sz="1800" baseline="0" dirty="0" smtClean="0"/>
                        <a:t> dissatisfied</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772">
                <a:tc>
                  <a:txBody>
                    <a:bodyPr/>
                    <a:lstStyle/>
                    <a:p>
                      <a:r>
                        <a:rPr lang="en-GB" sz="1800" dirty="0" smtClean="0"/>
                        <a:t>Very</a:t>
                      </a:r>
                      <a:r>
                        <a:rPr lang="en-GB" sz="1800" baseline="0" dirty="0" smtClean="0"/>
                        <a:t> dissatisfied</a:t>
                      </a:r>
                      <a:endParaRPr lang="en-GB" sz="1800" dirty="0"/>
                    </a:p>
                  </a:txBody>
                  <a:tcPr marL="91449" marR="91449" marT="45712" marB="4571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GB" sz="1800" dirty="0"/>
                    </a:p>
                  </a:txBody>
                  <a:tcPr marL="91449" marR="9144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720404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p:txBody>
          <a:bodyPr>
            <a:normAutofit lnSpcReduction="10000"/>
          </a:bodyPr>
          <a:lstStyle/>
          <a:p>
            <a:pPr marL="109538" indent="0">
              <a:buNone/>
            </a:pPr>
            <a:r>
              <a:rPr lang="en-US" b="1" dirty="0"/>
              <a:t>Analytics</a:t>
            </a:r>
            <a:r>
              <a:rPr lang="en-US" dirty="0"/>
              <a:t> is the use of:</a:t>
            </a:r>
          </a:p>
          <a:p>
            <a:pPr marL="109538" indent="0">
              <a:buNone/>
            </a:pPr>
            <a:r>
              <a:rPr lang="en-US" dirty="0"/>
              <a:t>	data, </a:t>
            </a:r>
          </a:p>
          <a:p>
            <a:pPr marL="109538" indent="0">
              <a:buNone/>
            </a:pPr>
            <a:r>
              <a:rPr lang="en-US" dirty="0"/>
              <a:t>	information technology, </a:t>
            </a:r>
          </a:p>
          <a:p>
            <a:pPr marL="109538" indent="0">
              <a:buNone/>
            </a:pPr>
            <a:r>
              <a:rPr lang="en-US" dirty="0"/>
              <a:t>	statistical analysis, </a:t>
            </a:r>
          </a:p>
          <a:p>
            <a:pPr marL="109538" indent="0">
              <a:buNone/>
            </a:pPr>
            <a:r>
              <a:rPr lang="en-US" dirty="0"/>
              <a:t>	quantitative methods, and </a:t>
            </a:r>
          </a:p>
          <a:p>
            <a:pPr marL="109538" indent="0">
              <a:buNone/>
            </a:pPr>
            <a:r>
              <a:rPr lang="en-US" dirty="0"/>
              <a:t>	mathematical or computer-based models </a:t>
            </a:r>
          </a:p>
          <a:p>
            <a:pPr marL="109538" indent="0">
              <a:buNone/>
            </a:pPr>
            <a:r>
              <a:rPr lang="en-US" dirty="0"/>
              <a:t>to help managers gain improved insight about their business operations and </a:t>
            </a:r>
            <a:r>
              <a:rPr lang="en-US" dirty="0" smtClean="0"/>
              <a:t>make </a:t>
            </a:r>
            <a:r>
              <a:rPr lang="en-US" dirty="0"/>
              <a:t>better, fact-based decisions</a:t>
            </a:r>
            <a:r>
              <a:rPr lang="en-US" dirty="0" smtClean="0"/>
              <a:t>.</a:t>
            </a:r>
            <a:endParaRPr lang="en-US" dirty="0"/>
          </a:p>
          <a:p>
            <a:pPr marL="109538" indent="0">
              <a:buNone/>
            </a:pPr>
            <a:r>
              <a:rPr lang="en-US" b="1" dirty="0" smtClean="0"/>
              <a:t>Business Analytics </a:t>
            </a:r>
            <a:r>
              <a:rPr lang="en-US" dirty="0" smtClean="0"/>
              <a:t>(BI) is a subset of </a:t>
            </a:r>
            <a:r>
              <a:rPr lang="en-US" b="1" dirty="0" smtClean="0"/>
              <a:t>Data Analytics</a:t>
            </a:r>
            <a:endParaRPr lang="en-US" b="1" dirty="0"/>
          </a:p>
        </p:txBody>
      </p:sp>
      <p:sp>
        <p:nvSpPr>
          <p:cNvPr id="5" name="Title 4"/>
          <p:cNvSpPr>
            <a:spLocks noGrp="1"/>
          </p:cNvSpPr>
          <p:nvPr>
            <p:ph type="title"/>
          </p:nvPr>
        </p:nvSpPr>
        <p:spPr/>
        <p:txBody>
          <a:bodyPr/>
          <a:lstStyle/>
          <a:p>
            <a:pPr>
              <a:defRPr/>
            </a:pPr>
            <a:r>
              <a:rPr lang="en-US" sz="3200" dirty="0"/>
              <a:t>What is </a:t>
            </a:r>
            <a:r>
              <a:rPr lang="en-US" sz="3200" dirty="0" smtClean="0"/>
              <a:t>Data </a:t>
            </a:r>
            <a:r>
              <a:rPr lang="en-US" sz="3200" dirty="0"/>
              <a:t>Analytics?</a:t>
            </a:r>
          </a:p>
        </p:txBody>
      </p:sp>
      <p:sp>
        <p:nvSpPr>
          <p:cNvPr id="30723"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30724"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65CBDD9B-04C7-4A3D-9EE2-5674522A911F}"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780038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897467" y="1557338"/>
            <a:ext cx="10972799" cy="7433446"/>
          </a:xfrm>
          <a:prstGeom prst="rect">
            <a:avLst/>
          </a:prstGeom>
          <a:noFill/>
          <a:ln w="9525">
            <a:noFill/>
            <a:miter lim="800000"/>
            <a:headEnd/>
            <a:tailEnd/>
          </a:ln>
        </p:spPr>
        <p:txBody>
          <a:bodyPr wrap="square" lIns="92075" tIns="46038" rIns="92075" bIns="46038">
            <a:spAutoFit/>
          </a:bodyPr>
          <a:lstStyle/>
          <a:p>
            <a:pPr defTabSz="293688">
              <a:spcBef>
                <a:spcPts val="600"/>
              </a:spcBef>
              <a:spcAft>
                <a:spcPts val="1200"/>
              </a:spcAft>
              <a:buFontTx/>
              <a:buChar char="•"/>
              <a:defRPr/>
            </a:pPr>
            <a:r>
              <a:rPr lang="en-GB" sz="2600" dirty="0">
                <a:latin typeface="Corbel" pitchFamily="34" charset="0"/>
                <a:cs typeface="Arial" charset="0"/>
              </a:rPr>
              <a:t> Both interval and ratio data are examples of </a:t>
            </a:r>
            <a:r>
              <a:rPr lang="en-GB" sz="2600" b="1" dirty="0">
                <a:latin typeface="Corbel" pitchFamily="34" charset="0"/>
                <a:cs typeface="Arial" charset="0"/>
              </a:rPr>
              <a:t>scale data</a:t>
            </a:r>
            <a:r>
              <a:rPr lang="en-GB" sz="2600" dirty="0">
                <a:latin typeface="Corbel" pitchFamily="34" charset="0"/>
                <a:cs typeface="Arial" charset="0"/>
              </a:rPr>
              <a:t>.</a:t>
            </a:r>
          </a:p>
          <a:p>
            <a:pPr defTabSz="293688">
              <a:spcBef>
                <a:spcPts val="600"/>
              </a:spcBef>
              <a:spcAft>
                <a:spcPts val="1200"/>
              </a:spcAft>
              <a:buFontTx/>
              <a:buChar char="•"/>
              <a:defRPr/>
            </a:pPr>
            <a:r>
              <a:rPr lang="en-GB" sz="2600" dirty="0">
                <a:latin typeface="Corbel" pitchFamily="34" charset="0"/>
                <a:cs typeface="Arial" charset="0"/>
              </a:rPr>
              <a:t> Scale data: </a:t>
            </a:r>
          </a:p>
          <a:p>
            <a:pPr lvl="1" defTabSz="293688">
              <a:spcBef>
                <a:spcPts val="600"/>
              </a:spcBef>
              <a:spcAft>
                <a:spcPts val="1200"/>
              </a:spcAft>
              <a:buFontTx/>
              <a:buChar char="•"/>
              <a:defRPr/>
            </a:pPr>
            <a:r>
              <a:rPr lang="en-GB" sz="2600" dirty="0">
                <a:latin typeface="Corbel" pitchFamily="34" charset="0"/>
                <a:cs typeface="Arial" charset="0"/>
              </a:rPr>
              <a:t> data is in numeric format </a:t>
            </a:r>
            <a:r>
              <a:rPr lang="en-GB" sz="2600" dirty="0" smtClean="0">
                <a:latin typeface="Corbel" pitchFamily="34" charset="0"/>
                <a:cs typeface="Arial" charset="0"/>
              </a:rPr>
              <a:t>($50</a:t>
            </a:r>
            <a:r>
              <a:rPr lang="en-GB" sz="2600" dirty="0">
                <a:latin typeface="Corbel" pitchFamily="34" charset="0"/>
                <a:cs typeface="Arial" charset="0"/>
              </a:rPr>
              <a:t>, </a:t>
            </a:r>
            <a:r>
              <a:rPr lang="en-GB" sz="2600" dirty="0" smtClean="0">
                <a:latin typeface="Corbel" pitchFamily="34" charset="0"/>
                <a:cs typeface="Arial" charset="0"/>
              </a:rPr>
              <a:t>$100</a:t>
            </a:r>
            <a:r>
              <a:rPr lang="en-GB" sz="2600" dirty="0">
                <a:latin typeface="Corbel" pitchFamily="34" charset="0"/>
                <a:cs typeface="Arial" charset="0"/>
              </a:rPr>
              <a:t>, </a:t>
            </a:r>
            <a:r>
              <a:rPr lang="en-GB" sz="2600" dirty="0" smtClean="0">
                <a:latin typeface="Corbel" pitchFamily="34" charset="0"/>
                <a:cs typeface="Arial" charset="0"/>
              </a:rPr>
              <a:t>$150</a:t>
            </a:r>
            <a:r>
              <a:rPr lang="en-GB" sz="2600" dirty="0">
                <a:latin typeface="Corbel" pitchFamily="34" charset="0"/>
                <a:cs typeface="Arial" charset="0"/>
              </a:rPr>
              <a:t>) </a:t>
            </a:r>
          </a:p>
          <a:p>
            <a:pPr lvl="1" defTabSz="293688">
              <a:spcBef>
                <a:spcPts val="600"/>
              </a:spcBef>
              <a:spcAft>
                <a:spcPts val="1200"/>
              </a:spcAft>
              <a:buFontTx/>
              <a:buChar char="•"/>
              <a:defRPr/>
            </a:pPr>
            <a:r>
              <a:rPr lang="en-GB" sz="2600" dirty="0">
                <a:latin typeface="Corbel" pitchFamily="34" charset="0"/>
                <a:cs typeface="Arial" charset="0"/>
              </a:rPr>
              <a:t>data that can be </a:t>
            </a:r>
            <a:r>
              <a:rPr lang="en-GB" sz="2600" b="1" dirty="0">
                <a:latin typeface="Corbel" pitchFamily="34" charset="0"/>
                <a:cs typeface="Arial" charset="0"/>
              </a:rPr>
              <a:t>measured on a continuous scale</a:t>
            </a:r>
          </a:p>
          <a:p>
            <a:pPr lvl="1" defTabSz="293688">
              <a:spcBef>
                <a:spcPts val="600"/>
              </a:spcBef>
              <a:spcAft>
                <a:spcPts val="1200"/>
              </a:spcAft>
              <a:buFontTx/>
              <a:buChar char="•"/>
              <a:defRPr/>
            </a:pPr>
            <a:r>
              <a:rPr lang="en-GB" sz="2600" dirty="0">
                <a:latin typeface="Corbel" pitchFamily="34" charset="0"/>
                <a:cs typeface="Arial" charset="0"/>
              </a:rPr>
              <a:t> the </a:t>
            </a:r>
            <a:r>
              <a:rPr lang="en-GB" sz="2600" b="1" dirty="0">
                <a:latin typeface="Corbel" pitchFamily="34" charset="0"/>
                <a:cs typeface="Arial" charset="0"/>
              </a:rPr>
              <a:t>distance</a:t>
            </a:r>
            <a:r>
              <a:rPr lang="en-GB" sz="2600" dirty="0">
                <a:latin typeface="Corbel" pitchFamily="34" charset="0"/>
                <a:cs typeface="Arial" charset="0"/>
              </a:rPr>
              <a:t> between each can be observed and as a result </a:t>
            </a:r>
            <a:r>
              <a:rPr lang="en-GB" sz="2600" b="1" dirty="0">
                <a:latin typeface="Corbel" pitchFamily="34" charset="0"/>
                <a:cs typeface="Arial" charset="0"/>
              </a:rPr>
              <a:t>measured</a:t>
            </a:r>
          </a:p>
          <a:p>
            <a:pPr lvl="1" defTabSz="293688">
              <a:spcBef>
                <a:spcPts val="600"/>
              </a:spcBef>
              <a:spcAft>
                <a:spcPts val="1200"/>
              </a:spcAft>
              <a:buFontTx/>
              <a:buChar char="•"/>
              <a:defRPr/>
            </a:pPr>
            <a:r>
              <a:rPr lang="en-GB" sz="2600" dirty="0">
                <a:latin typeface="Corbel" pitchFamily="34" charset="0"/>
                <a:cs typeface="Arial" charset="0"/>
              </a:rPr>
              <a:t> the data can be </a:t>
            </a:r>
            <a:r>
              <a:rPr lang="en-GB" sz="2600" b="1" dirty="0">
                <a:latin typeface="Corbel" pitchFamily="34" charset="0"/>
                <a:cs typeface="Arial" charset="0"/>
              </a:rPr>
              <a:t>placed in rank order</a:t>
            </a:r>
            <a:r>
              <a:rPr lang="en-GB" sz="2600" dirty="0">
                <a:latin typeface="Corbel" pitchFamily="34" charset="0"/>
                <a:cs typeface="Arial" charset="0"/>
              </a:rPr>
              <a:t>.</a:t>
            </a:r>
          </a:p>
          <a:p>
            <a:pPr defTabSz="293688">
              <a:spcBef>
                <a:spcPts val="600"/>
              </a:spcBef>
              <a:spcAft>
                <a:spcPts val="1200"/>
              </a:spcAft>
              <a:defRPr/>
            </a:pPr>
            <a:endParaRPr lang="en-GB" sz="2600" dirty="0">
              <a:latin typeface="Corbel" pitchFamily="34" charset="0"/>
              <a:cs typeface="Arial" charset="0"/>
            </a:endParaRPr>
          </a:p>
          <a:p>
            <a:pPr defTabSz="293688">
              <a:spcBef>
                <a:spcPts val="600"/>
              </a:spcBef>
              <a:spcAft>
                <a:spcPts val="1200"/>
              </a:spcAft>
              <a:defRPr/>
            </a:pPr>
            <a:endParaRPr lang="en-GB" sz="2600" dirty="0">
              <a:latin typeface="Corbel" pitchFamily="34" charset="0"/>
              <a:cs typeface="Arial" charset="0"/>
            </a:endParaRPr>
          </a:p>
          <a:p>
            <a:pPr defTabSz="293688">
              <a:spcBef>
                <a:spcPts val="600"/>
              </a:spcBef>
              <a:spcAft>
                <a:spcPts val="1200"/>
              </a:spcAft>
              <a:buFontTx/>
              <a:buChar char="•"/>
              <a:defRPr/>
            </a:pPr>
            <a:endParaRPr lang="en-GB" sz="2600" dirty="0">
              <a:latin typeface="Corbel" pitchFamily="34" charset="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Interval and ratio data</a:t>
            </a:r>
          </a:p>
        </p:txBody>
      </p:sp>
    </p:spTree>
    <p:extLst>
      <p:ext uri="{BB962C8B-B14F-4D97-AF65-F5344CB8AC3E}">
        <p14:creationId xmlns:p14="http://schemas.microsoft.com/office/powerpoint/2010/main" val="3710889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864870" y="1169988"/>
            <a:ext cx="8643938" cy="5509843"/>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defRPr/>
            </a:pPr>
            <a:endParaRPr lang="en-GB" sz="2600" dirty="0" smtClean="0">
              <a:cs typeface="Arial" charset="0"/>
            </a:endParaRPr>
          </a:p>
          <a:p>
            <a:pPr marL="566928" indent="-457200">
              <a:buFont typeface="Arial" panose="020B0604020202020204" pitchFamily="34" charset="0"/>
              <a:buChar char="•"/>
              <a:defRPr/>
            </a:pPr>
            <a:r>
              <a:rPr lang="en-US" sz="2800" dirty="0"/>
              <a:t>Ordinal data but with constant differences between observations</a:t>
            </a:r>
          </a:p>
          <a:p>
            <a:pPr marL="566928" indent="-457200">
              <a:buFont typeface="Arial" panose="020B0604020202020204" pitchFamily="34" charset="0"/>
              <a:buChar char="•"/>
              <a:defRPr/>
            </a:pPr>
            <a:r>
              <a:rPr lang="en-US" sz="2800" dirty="0"/>
              <a:t>Ratios are not meaningful</a:t>
            </a:r>
          </a:p>
          <a:p>
            <a:pPr marL="566928" indent="-457200">
              <a:buFont typeface="Arial" panose="020B0604020202020204" pitchFamily="34" charset="0"/>
              <a:buChar char="•"/>
              <a:defRPr/>
            </a:pPr>
            <a:r>
              <a:rPr lang="en-GB" sz="2600" dirty="0" smtClean="0">
                <a:cs typeface="Arial" charset="0"/>
              </a:rPr>
              <a:t>Examples</a:t>
            </a:r>
            <a:r>
              <a:rPr lang="en-GB" sz="2600" dirty="0">
                <a:cs typeface="Arial" charset="0"/>
              </a:rPr>
              <a:t>: </a:t>
            </a:r>
          </a:p>
          <a:p>
            <a:pPr lvl="1" defTabSz="293688">
              <a:spcBef>
                <a:spcPts val="600"/>
              </a:spcBef>
              <a:spcAft>
                <a:spcPts val="1200"/>
              </a:spcAft>
              <a:buFontTx/>
              <a:buChar char="•"/>
              <a:defRPr/>
            </a:pPr>
            <a:r>
              <a:rPr lang="en-GB" sz="2600" b="1" dirty="0">
                <a:cs typeface="Arial" charset="0"/>
              </a:rPr>
              <a:t>Time</a:t>
            </a:r>
            <a:r>
              <a:rPr lang="en-GB" sz="2600" dirty="0">
                <a:cs typeface="Arial" charset="0"/>
              </a:rPr>
              <a:t> – moves along a continuous measure or seconds, minutes and so on and is without a zero point of time.</a:t>
            </a:r>
          </a:p>
          <a:p>
            <a:pPr lvl="1" defTabSz="293688">
              <a:spcBef>
                <a:spcPts val="600"/>
              </a:spcBef>
              <a:spcAft>
                <a:spcPts val="1200"/>
              </a:spcAft>
              <a:buFontTx/>
              <a:buChar char="•"/>
              <a:defRPr/>
            </a:pPr>
            <a:r>
              <a:rPr lang="en-GB" sz="2600" dirty="0">
                <a:cs typeface="Arial" charset="0"/>
              </a:rPr>
              <a:t> </a:t>
            </a:r>
            <a:r>
              <a:rPr lang="en-GB" sz="2600" b="1" dirty="0">
                <a:cs typeface="Arial" charset="0"/>
              </a:rPr>
              <a:t>Temperature</a:t>
            </a:r>
            <a:r>
              <a:rPr lang="en-GB" sz="2600" dirty="0">
                <a:cs typeface="Arial" charset="0"/>
              </a:rPr>
              <a:t> – moves along a continuous measure of degrees and is without a true zero</a:t>
            </a:r>
            <a:r>
              <a:rPr lang="en-GB" sz="2600" dirty="0" smtClean="0">
                <a:cs typeface="Arial" charset="0"/>
              </a:rPr>
              <a:t>.</a:t>
            </a:r>
          </a:p>
          <a:p>
            <a:pPr lvl="1" defTabSz="293688">
              <a:spcBef>
                <a:spcPts val="600"/>
              </a:spcBef>
              <a:spcAft>
                <a:spcPts val="1200"/>
              </a:spcAft>
              <a:buFontTx/>
              <a:buChar char="•"/>
              <a:defRPr/>
            </a:pPr>
            <a:r>
              <a:rPr lang="en-GB" sz="2600" b="1" dirty="0" smtClean="0">
                <a:cs typeface="Arial" charset="0"/>
              </a:rPr>
              <a:t>SAT scores</a:t>
            </a:r>
            <a:endParaRPr lang="en-GB" sz="2600" b="1" dirty="0">
              <a:cs typeface="Arial" charset="0"/>
            </a:endParaRPr>
          </a:p>
          <a:p>
            <a:pPr defTabSz="293688">
              <a:spcBef>
                <a:spcPts val="600"/>
              </a:spcBef>
              <a:spcAft>
                <a:spcPts val="1200"/>
              </a:spcAft>
              <a:defRPr/>
            </a:pPr>
            <a:endParaRPr lang="en-GB" sz="2600"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Interval data</a:t>
            </a:r>
          </a:p>
        </p:txBody>
      </p:sp>
    </p:spTree>
    <p:extLst>
      <p:ext uri="{BB962C8B-B14F-4D97-AF65-F5344CB8AC3E}">
        <p14:creationId xmlns:p14="http://schemas.microsoft.com/office/powerpoint/2010/main" val="4042561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47850" y="1700214"/>
            <a:ext cx="8643938" cy="5571398"/>
          </a:xfrm>
          <a:prstGeom prst="rect">
            <a:avLst/>
          </a:prstGeom>
          <a:noFill/>
          <a:ln w="9525">
            <a:noFill/>
            <a:miter lim="800000"/>
            <a:headEnd/>
            <a:tailEnd/>
          </a:ln>
        </p:spPr>
        <p:txBody>
          <a:bodyPr lIns="92075" tIns="46038" rIns="92075" bIns="46038">
            <a:spAutoFit/>
          </a:bodyPr>
          <a:lstStyle/>
          <a:p>
            <a:pPr defTabSz="293688">
              <a:spcBef>
                <a:spcPts val="600"/>
              </a:spcBef>
              <a:spcAft>
                <a:spcPts val="1200"/>
              </a:spcAft>
              <a:buFontTx/>
              <a:buChar char="•"/>
              <a:defRPr/>
            </a:pPr>
            <a:r>
              <a:rPr lang="en-GB" sz="2600" dirty="0">
                <a:cs typeface="Arial" charset="0"/>
              </a:rPr>
              <a:t>  Ratio data measured on a </a:t>
            </a:r>
            <a:r>
              <a:rPr lang="en-GB" sz="2600" b="1" i="1" dirty="0">
                <a:cs typeface="Arial" charset="0"/>
              </a:rPr>
              <a:t>continuous</a:t>
            </a:r>
            <a:r>
              <a:rPr lang="en-GB" sz="2600" b="1" dirty="0">
                <a:cs typeface="Arial" charset="0"/>
              </a:rPr>
              <a:t> scale </a:t>
            </a:r>
            <a:r>
              <a:rPr lang="en-GB" sz="2600" dirty="0">
                <a:cs typeface="Arial" charset="0"/>
              </a:rPr>
              <a:t>and </a:t>
            </a:r>
            <a:r>
              <a:rPr lang="en-GB" sz="2600" b="1" i="1" dirty="0">
                <a:cs typeface="Arial" charset="0"/>
              </a:rPr>
              <a:t>does</a:t>
            </a:r>
            <a:r>
              <a:rPr lang="en-GB" sz="2600" b="1" dirty="0">
                <a:cs typeface="Arial" charset="0"/>
              </a:rPr>
              <a:t> have a </a:t>
            </a:r>
            <a:r>
              <a:rPr lang="en-GB" sz="2600" b="1" dirty="0" smtClean="0">
                <a:cs typeface="Arial" charset="0"/>
              </a:rPr>
              <a:t>natural </a:t>
            </a:r>
            <a:r>
              <a:rPr lang="en-GB" sz="2600" b="1" dirty="0">
                <a:cs typeface="Arial" charset="0"/>
              </a:rPr>
              <a:t>zero point</a:t>
            </a:r>
            <a:r>
              <a:rPr lang="en-GB" sz="2600" b="1" dirty="0" smtClean="0">
                <a:cs typeface="Arial" charset="0"/>
              </a:rPr>
              <a:t>.</a:t>
            </a:r>
          </a:p>
          <a:p>
            <a:pPr marL="365760" indent="-256032">
              <a:buFont typeface="Wingdings 3"/>
              <a:buChar char=""/>
              <a:defRPr/>
            </a:pPr>
            <a:r>
              <a:rPr lang="en-US" sz="2800" dirty="0"/>
              <a:t>Ratios are meaningful</a:t>
            </a:r>
          </a:p>
          <a:p>
            <a:pPr marL="365760" indent="-256032">
              <a:buFont typeface="Wingdings 3"/>
              <a:buChar char=""/>
              <a:defRPr/>
            </a:pPr>
            <a:r>
              <a:rPr lang="en-US" sz="2800" dirty="0"/>
              <a:t>Examples:</a:t>
            </a:r>
          </a:p>
          <a:p>
            <a:pPr marL="1024128" lvl="1" indent="-457200">
              <a:buFont typeface="Arial" panose="020B0604020202020204" pitchFamily="34" charset="0"/>
              <a:buChar char="•"/>
              <a:defRPr/>
            </a:pPr>
            <a:r>
              <a:rPr lang="en-US" sz="2800" dirty="0" smtClean="0"/>
              <a:t>monthly </a:t>
            </a:r>
            <a:r>
              <a:rPr lang="en-US" sz="2800" dirty="0"/>
              <a:t>sales</a:t>
            </a:r>
          </a:p>
          <a:p>
            <a:pPr marL="1024128" lvl="1" indent="-457200">
              <a:buFont typeface="Arial" panose="020B0604020202020204" pitchFamily="34" charset="0"/>
              <a:buChar char="•"/>
              <a:defRPr/>
            </a:pPr>
            <a:r>
              <a:rPr lang="en-US" sz="2800" dirty="0" smtClean="0"/>
              <a:t>delivery times</a:t>
            </a:r>
          </a:p>
          <a:p>
            <a:pPr lvl="1" defTabSz="293688">
              <a:spcBef>
                <a:spcPts val="600"/>
              </a:spcBef>
              <a:spcAft>
                <a:spcPts val="1200"/>
              </a:spcAft>
              <a:buFontTx/>
              <a:buChar char="•"/>
              <a:defRPr/>
            </a:pPr>
            <a:r>
              <a:rPr lang="en-GB" sz="2600" dirty="0" smtClean="0">
                <a:cs typeface="Arial" charset="0"/>
              </a:rPr>
              <a:t>     Weight</a:t>
            </a:r>
            <a:endParaRPr lang="en-GB" sz="2600" dirty="0">
              <a:cs typeface="Arial" charset="0"/>
            </a:endParaRPr>
          </a:p>
          <a:p>
            <a:pPr lvl="1" defTabSz="293688">
              <a:spcBef>
                <a:spcPts val="600"/>
              </a:spcBef>
              <a:spcAft>
                <a:spcPts val="1200"/>
              </a:spcAft>
              <a:buFontTx/>
              <a:buChar char="•"/>
              <a:defRPr/>
            </a:pPr>
            <a:r>
              <a:rPr lang="en-GB" sz="2600" dirty="0" smtClean="0">
                <a:cs typeface="Arial" charset="0"/>
              </a:rPr>
              <a:t>      Height</a:t>
            </a:r>
            <a:endParaRPr lang="en-GB" sz="2600" dirty="0">
              <a:cs typeface="Arial" charset="0"/>
            </a:endParaRPr>
          </a:p>
          <a:p>
            <a:pPr lvl="1" defTabSz="293688">
              <a:spcBef>
                <a:spcPts val="600"/>
              </a:spcBef>
              <a:spcAft>
                <a:spcPts val="1200"/>
              </a:spcAft>
              <a:buFontTx/>
              <a:buChar char="•"/>
              <a:defRPr/>
            </a:pPr>
            <a:r>
              <a:rPr lang="en-GB" sz="2600" dirty="0" smtClean="0">
                <a:cs typeface="Arial" charset="0"/>
              </a:rPr>
              <a:t>     Age</a:t>
            </a:r>
          </a:p>
          <a:p>
            <a:pPr marL="109728">
              <a:defRPr/>
            </a:pPr>
            <a:endParaRPr lang="en-US" sz="2800" dirty="0"/>
          </a:p>
          <a:p>
            <a:pPr defTabSz="293688">
              <a:spcBef>
                <a:spcPts val="600"/>
              </a:spcBef>
              <a:spcAft>
                <a:spcPts val="1200"/>
              </a:spcAft>
              <a:buFontTx/>
              <a:buChar char="•"/>
              <a:defRPr/>
            </a:pPr>
            <a:endParaRPr lang="en-GB" sz="2600" b="1" dirty="0">
              <a:cs typeface="Arial" charset="0"/>
            </a:endParaRPr>
          </a:p>
        </p:txBody>
      </p:sp>
      <p:sp>
        <p:nvSpPr>
          <p:cNvPr id="6147" name="Rectangle 6"/>
          <p:cNvSpPr>
            <a:spLocks noChangeArrowheads="1"/>
          </p:cNvSpPr>
          <p:nvPr/>
        </p:nvSpPr>
        <p:spPr bwMode="auto">
          <a:xfrm>
            <a:off x="1703388" y="115888"/>
            <a:ext cx="6011862" cy="1054100"/>
          </a:xfrm>
          <a:prstGeom prst="rect">
            <a:avLst/>
          </a:prstGeom>
          <a:noFill/>
          <a:ln w="9525">
            <a:noFill/>
            <a:miter lim="800000"/>
            <a:headEnd/>
            <a:tailEnd/>
          </a:ln>
        </p:spPr>
        <p:txBody>
          <a:bodyPr lIns="92075" tIns="46038" rIns="92075" bIns="46038" anchor="ctr"/>
          <a:lstStyle/>
          <a:p>
            <a:pPr defTabSz="762000">
              <a:defRPr/>
            </a:pPr>
            <a:r>
              <a:rPr lang="en-GB" sz="4400" b="1" dirty="0">
                <a:solidFill>
                  <a:schemeClr val="bg2">
                    <a:lumMod val="50000"/>
                  </a:schemeClr>
                </a:solidFill>
                <a:latin typeface="Garamond" panose="02020404030301010803" pitchFamily="18" charset="0"/>
                <a:cs typeface="Arial" charset="0"/>
              </a:rPr>
              <a:t>Ratio data</a:t>
            </a:r>
          </a:p>
        </p:txBody>
      </p:sp>
    </p:spTree>
    <p:extLst>
      <p:ext uri="{BB962C8B-B14F-4D97-AF65-F5344CB8AC3E}">
        <p14:creationId xmlns:p14="http://schemas.microsoft.com/office/powerpoint/2010/main" val="2748651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267" y="2143125"/>
            <a:ext cx="10515600" cy="1325563"/>
          </a:xfrm>
        </p:spPr>
        <p:txBody>
          <a:bodyPr/>
          <a:lstStyle/>
          <a:p>
            <a:r>
              <a:rPr lang="en-US" b="1" dirty="0" smtClean="0"/>
              <a:t>Types of Analytics</a:t>
            </a:r>
            <a:endParaRPr lang="en-US" b="1" dirty="0"/>
          </a:p>
        </p:txBody>
      </p:sp>
    </p:spTree>
    <p:extLst>
      <p:ext uri="{BB962C8B-B14F-4D97-AF65-F5344CB8AC3E}">
        <p14:creationId xmlns:p14="http://schemas.microsoft.com/office/powerpoint/2010/main" val="1880993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defRPr/>
            </a:pPr>
            <a:r>
              <a:rPr lang="en-US" u="sng" dirty="0" smtClean="0">
                <a:ea typeface="+mn-ea"/>
                <a:cs typeface="+mn-cs"/>
              </a:rPr>
              <a:t>Model</a:t>
            </a:r>
            <a:r>
              <a:rPr lang="en-US" dirty="0" smtClean="0">
                <a:ea typeface="+mn-ea"/>
                <a:cs typeface="+mn-cs"/>
              </a:rPr>
              <a:t>: </a:t>
            </a:r>
          </a:p>
          <a:p>
            <a:pPr marL="365760" indent="-256032">
              <a:buFont typeface="Wingdings 3"/>
              <a:buChar char=""/>
              <a:defRPr/>
            </a:pPr>
            <a:r>
              <a:rPr lang="en-US" dirty="0" smtClean="0">
                <a:ea typeface="+mn-ea"/>
                <a:cs typeface="+mn-cs"/>
              </a:rPr>
              <a:t>An abstraction or representation of a real system, idea, or object</a:t>
            </a:r>
          </a:p>
          <a:p>
            <a:pPr marL="365760" indent="-256032">
              <a:buFont typeface="Wingdings 3"/>
              <a:buChar char=""/>
              <a:defRPr/>
            </a:pPr>
            <a:r>
              <a:rPr lang="en-US" dirty="0" smtClean="0">
                <a:ea typeface="+mn-ea"/>
                <a:cs typeface="+mn-cs"/>
              </a:rPr>
              <a:t>Captures the most important features</a:t>
            </a:r>
          </a:p>
          <a:p>
            <a:pPr marL="365760" indent="-256032">
              <a:buFont typeface="Wingdings 3"/>
              <a:buChar char=""/>
              <a:defRPr/>
            </a:pPr>
            <a:r>
              <a:rPr lang="en-US" dirty="0" smtClean="0">
                <a:ea typeface="+mn-ea"/>
                <a:cs typeface="+mn-cs"/>
              </a:rPr>
              <a:t>Can be a </a:t>
            </a:r>
            <a:r>
              <a:rPr lang="en-US" b="1" dirty="0" smtClean="0">
                <a:ea typeface="+mn-ea"/>
                <a:cs typeface="+mn-cs"/>
              </a:rPr>
              <a:t>written or verbal </a:t>
            </a:r>
            <a:r>
              <a:rPr lang="en-US" dirty="0" smtClean="0">
                <a:ea typeface="+mn-ea"/>
                <a:cs typeface="+mn-cs"/>
              </a:rPr>
              <a:t>description, a </a:t>
            </a:r>
            <a:r>
              <a:rPr lang="en-US" b="1" dirty="0" smtClean="0">
                <a:ea typeface="+mn-ea"/>
                <a:cs typeface="+mn-cs"/>
              </a:rPr>
              <a:t>visual display</a:t>
            </a:r>
            <a:r>
              <a:rPr lang="en-US" dirty="0" smtClean="0">
                <a:ea typeface="+mn-ea"/>
                <a:cs typeface="+mn-cs"/>
              </a:rPr>
              <a:t>, a </a:t>
            </a:r>
            <a:r>
              <a:rPr lang="en-US" b="1" dirty="0" smtClean="0">
                <a:ea typeface="+mn-ea"/>
                <a:cs typeface="+mn-cs"/>
              </a:rPr>
              <a:t>mathematical formula</a:t>
            </a:r>
            <a:r>
              <a:rPr lang="en-US" dirty="0" smtClean="0">
                <a:ea typeface="+mn-ea"/>
                <a:cs typeface="+mn-cs"/>
              </a:rPr>
              <a:t>, or a </a:t>
            </a:r>
            <a:r>
              <a:rPr lang="en-US" b="1" dirty="0" smtClean="0">
                <a:ea typeface="+mn-ea"/>
                <a:cs typeface="+mn-cs"/>
              </a:rPr>
              <a:t>spreadsheet</a:t>
            </a:r>
            <a:r>
              <a:rPr lang="en-US" dirty="0" smtClean="0">
                <a:ea typeface="+mn-ea"/>
                <a:cs typeface="+mn-cs"/>
              </a:rPr>
              <a:t> representation </a:t>
            </a:r>
            <a:endParaRPr lang="en-US" dirty="0">
              <a:ea typeface="+mn-ea"/>
              <a:cs typeface="+mn-cs"/>
            </a:endParaRPr>
          </a:p>
        </p:txBody>
      </p:sp>
      <p:sp>
        <p:nvSpPr>
          <p:cNvPr id="5" name="Title 4"/>
          <p:cNvSpPr>
            <a:spLocks noGrp="1"/>
          </p:cNvSpPr>
          <p:nvPr>
            <p:ph type="title"/>
          </p:nvPr>
        </p:nvSpPr>
        <p:spPr/>
        <p:txBody>
          <a:bodyPr/>
          <a:lstStyle/>
          <a:p>
            <a:pPr>
              <a:defRPr/>
            </a:pPr>
            <a:r>
              <a:rPr lang="en-US" sz="3200" dirty="0"/>
              <a:t>Decision Models</a:t>
            </a:r>
          </a:p>
        </p:txBody>
      </p:sp>
      <p:sp>
        <p:nvSpPr>
          <p:cNvPr id="49155"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49156"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E7B2E48C-2B81-4658-97EC-959A74A2B71C}" type="slidenum">
              <a:rPr lang="en-US">
                <a:ea typeface="ＭＳ Ｐゴシック" pitchFamily="-72" charset="-128"/>
                <a:cs typeface="ＭＳ Ｐゴシック" pitchFamily="-72" charset="-128"/>
              </a:rPr>
              <a:pPr fontAlgn="base">
                <a:spcBef>
                  <a:spcPct val="0"/>
                </a:spcBef>
                <a:spcAft>
                  <a:spcPct val="0"/>
                </a:spcAft>
                <a:defRPr/>
              </a:pPr>
              <a:t>24</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666050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200" dirty="0"/>
              <a:t>Decision Models</a:t>
            </a:r>
          </a:p>
        </p:txBody>
      </p:sp>
      <p:sp>
        <p:nvSpPr>
          <p:cNvPr id="51202"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51203"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F9CDA63C-D943-4267-A418-79CCA32AFDDD}" type="slidenum">
              <a:rPr lang="en-US">
                <a:ea typeface="ＭＳ Ｐゴシック" pitchFamily="-72" charset="-128"/>
                <a:cs typeface="ＭＳ Ｐゴシック" pitchFamily="-72" charset="-128"/>
              </a:rPr>
              <a:pPr fontAlgn="base">
                <a:spcBef>
                  <a:spcPct val="0"/>
                </a:spcBef>
                <a:spcAft>
                  <a:spcPct val="0"/>
                </a:spcAft>
                <a:defRPr/>
              </a:pPr>
              <a:t>25</a:t>
            </a:fld>
            <a:endParaRPr lang="en-US">
              <a:ea typeface="ＭＳ Ｐゴシック" pitchFamily="-72" charset="-128"/>
              <a:cs typeface="ＭＳ Ｐゴシック" pitchFamily="-72" charset="-128"/>
            </a:endParaRPr>
          </a:p>
        </p:txBody>
      </p:sp>
      <p:pic>
        <p:nvPicPr>
          <p:cNvPr id="51204" name="Picture 2"/>
          <p:cNvPicPr>
            <a:picLocks noChangeAspect="1" noChangeArrowheads="1"/>
          </p:cNvPicPr>
          <p:nvPr/>
        </p:nvPicPr>
        <p:blipFill>
          <a:blip r:embed="rId2"/>
          <a:srcRect/>
          <a:stretch>
            <a:fillRect/>
          </a:stretch>
        </p:blipFill>
        <p:spPr bwMode="auto">
          <a:xfrm>
            <a:off x="2133600" y="1600200"/>
            <a:ext cx="7277100" cy="4362450"/>
          </a:xfrm>
          <a:prstGeom prst="rect">
            <a:avLst/>
          </a:prstGeom>
          <a:noFill/>
          <a:ln w="9525">
            <a:noFill/>
            <a:miter lim="800000"/>
            <a:headEnd/>
            <a:tailEnd/>
          </a:ln>
        </p:spPr>
      </p:pic>
      <p:sp>
        <p:nvSpPr>
          <p:cNvPr id="51205" name="TextBox 6"/>
          <p:cNvSpPr txBox="1">
            <a:spLocks noChangeArrowheads="1"/>
          </p:cNvSpPr>
          <p:nvPr/>
        </p:nvSpPr>
        <p:spPr bwMode="auto">
          <a:xfrm>
            <a:off x="8651875" y="5967414"/>
            <a:ext cx="702436" cy="246221"/>
          </a:xfrm>
          <a:prstGeom prst="rect">
            <a:avLst/>
          </a:prstGeom>
          <a:noFill/>
          <a:ln w="9525">
            <a:noFill/>
            <a:miter lim="800000"/>
            <a:headEnd/>
            <a:tailEnd/>
          </a:ln>
        </p:spPr>
        <p:txBody>
          <a:bodyPr wrap="none">
            <a:prstTxWarp prst="textNoShape">
              <a:avLst/>
            </a:prstTxWarp>
            <a:spAutoFit/>
          </a:bodyPr>
          <a:lstStyle/>
          <a:p>
            <a:r>
              <a:rPr lang="en-US" sz="1000"/>
              <a:t>Figure 1.3</a:t>
            </a:r>
          </a:p>
        </p:txBody>
      </p:sp>
    </p:spTree>
    <p:extLst>
      <p:ext uri="{BB962C8B-B14F-4D97-AF65-F5344CB8AC3E}">
        <p14:creationId xmlns:p14="http://schemas.microsoft.com/office/powerpoint/2010/main" val="3258944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a:buFont typeface="Wingdings 3"/>
              <a:buChar char=""/>
              <a:defRPr/>
            </a:pPr>
            <a:r>
              <a:rPr lang="en-US" dirty="0" smtClean="0">
                <a:ea typeface="+mn-ea"/>
                <a:cs typeface="+mn-cs"/>
              </a:rPr>
              <a:t>A </a:t>
            </a:r>
            <a:r>
              <a:rPr lang="en-US" u="sng" dirty="0" smtClean="0">
                <a:ea typeface="+mn-ea"/>
                <a:cs typeface="+mn-cs"/>
              </a:rPr>
              <a:t>decision model</a:t>
            </a:r>
            <a:r>
              <a:rPr lang="en-US" dirty="0" smtClean="0">
                <a:ea typeface="+mn-ea"/>
                <a:cs typeface="+mn-cs"/>
              </a:rPr>
              <a:t> is a model used to understand, analyze, or facilitate decision making.</a:t>
            </a:r>
          </a:p>
          <a:p>
            <a:pPr marL="365760" indent="-256032">
              <a:buFont typeface="Wingdings 3"/>
              <a:buChar char=""/>
              <a:defRPr/>
            </a:pPr>
            <a:r>
              <a:rPr lang="en-US" dirty="0" smtClean="0">
                <a:ea typeface="+mn-ea"/>
                <a:cs typeface="+mn-cs"/>
              </a:rPr>
              <a:t>Types of model </a:t>
            </a:r>
            <a:r>
              <a:rPr lang="en-US" u="sng" dirty="0" smtClean="0">
                <a:ea typeface="+mn-ea"/>
                <a:cs typeface="+mn-cs"/>
              </a:rPr>
              <a:t>input</a:t>
            </a:r>
          </a:p>
          <a:p>
            <a:pPr marL="109728" indent="0">
              <a:buNone/>
              <a:defRPr/>
            </a:pPr>
            <a:r>
              <a:rPr lang="en-US" dirty="0">
                <a:ea typeface="+mn-ea"/>
                <a:cs typeface="+mn-cs"/>
              </a:rPr>
              <a:t> </a:t>
            </a:r>
            <a:r>
              <a:rPr lang="en-US" dirty="0" smtClean="0">
                <a:ea typeface="+mn-ea"/>
                <a:cs typeface="+mn-cs"/>
              </a:rPr>
              <a:t>  - </a:t>
            </a:r>
            <a:r>
              <a:rPr lang="en-US" b="1" dirty="0" smtClean="0">
                <a:ea typeface="+mn-ea"/>
                <a:cs typeface="+mn-cs"/>
              </a:rPr>
              <a:t>data</a:t>
            </a:r>
          </a:p>
          <a:p>
            <a:pPr marL="109728" indent="0">
              <a:buNone/>
              <a:defRPr/>
            </a:pPr>
            <a:r>
              <a:rPr lang="en-US" b="1" dirty="0">
                <a:ea typeface="+mn-ea"/>
                <a:cs typeface="+mn-cs"/>
              </a:rPr>
              <a:t> </a:t>
            </a:r>
            <a:r>
              <a:rPr lang="en-US" b="1" dirty="0" smtClean="0">
                <a:ea typeface="+mn-ea"/>
                <a:cs typeface="+mn-cs"/>
              </a:rPr>
              <a:t>  - uncontrollable variables</a:t>
            </a:r>
          </a:p>
          <a:p>
            <a:pPr marL="109728" indent="0">
              <a:buNone/>
              <a:defRPr/>
            </a:pPr>
            <a:r>
              <a:rPr lang="en-US" b="1" dirty="0">
                <a:ea typeface="+mn-ea"/>
                <a:cs typeface="+mn-cs"/>
              </a:rPr>
              <a:t> </a:t>
            </a:r>
            <a:r>
              <a:rPr lang="en-US" b="1" dirty="0" smtClean="0">
                <a:ea typeface="+mn-ea"/>
                <a:cs typeface="+mn-cs"/>
              </a:rPr>
              <a:t>  - decision variables (controllable)</a:t>
            </a:r>
          </a:p>
        </p:txBody>
      </p:sp>
      <p:sp>
        <p:nvSpPr>
          <p:cNvPr id="5" name="Title 4"/>
          <p:cNvSpPr>
            <a:spLocks noGrp="1"/>
          </p:cNvSpPr>
          <p:nvPr>
            <p:ph type="title"/>
          </p:nvPr>
        </p:nvSpPr>
        <p:spPr/>
        <p:txBody>
          <a:bodyPr/>
          <a:lstStyle/>
          <a:p>
            <a:pPr>
              <a:defRPr/>
            </a:pPr>
            <a:r>
              <a:rPr lang="en-US" sz="3200" dirty="0"/>
              <a:t>Decision Models</a:t>
            </a:r>
          </a:p>
        </p:txBody>
      </p:sp>
      <p:sp>
        <p:nvSpPr>
          <p:cNvPr id="52227"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52228"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E0329A75-5562-474A-B8C7-6344837BF099}"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2835114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138"/>
            <a:ext cx="8229600" cy="1566862"/>
          </a:xfrm>
        </p:spPr>
        <p:txBody>
          <a:bodyPr>
            <a:normAutofit/>
          </a:bodyPr>
          <a:lstStyle/>
          <a:p>
            <a:pPr marL="109728" indent="0">
              <a:buNone/>
              <a:defRPr/>
            </a:pPr>
            <a:r>
              <a:rPr lang="en-US" b="1" u="sng" dirty="0" smtClean="0">
                <a:ea typeface="+mn-ea"/>
                <a:cs typeface="+mn-cs"/>
              </a:rPr>
              <a:t>Descriptive Decision Models</a:t>
            </a:r>
          </a:p>
          <a:p>
            <a:pPr marL="365760" indent="-256032">
              <a:buFont typeface="Wingdings 3"/>
              <a:buChar char=""/>
              <a:defRPr/>
            </a:pPr>
            <a:r>
              <a:rPr lang="en-US" dirty="0" smtClean="0">
                <a:ea typeface="+mn-ea"/>
                <a:cs typeface="+mn-cs"/>
              </a:rPr>
              <a:t>Simply tell “what is” and describe relationships</a:t>
            </a:r>
          </a:p>
          <a:p>
            <a:pPr marL="365760" indent="-256032">
              <a:buFont typeface="Wingdings 3"/>
              <a:buChar char=""/>
              <a:defRPr/>
            </a:pPr>
            <a:r>
              <a:rPr lang="en-US" dirty="0" smtClean="0">
                <a:ea typeface="+mn-ea"/>
                <a:cs typeface="+mn-cs"/>
              </a:rPr>
              <a:t>Do not tell managers what to do</a:t>
            </a:r>
          </a:p>
        </p:txBody>
      </p:sp>
      <p:sp>
        <p:nvSpPr>
          <p:cNvPr id="5" name="Title 4"/>
          <p:cNvSpPr>
            <a:spLocks noGrp="1"/>
          </p:cNvSpPr>
          <p:nvPr>
            <p:ph type="title"/>
          </p:nvPr>
        </p:nvSpPr>
        <p:spPr>
          <a:xfrm>
            <a:off x="2090057" y="152400"/>
            <a:ext cx="8229600" cy="1143000"/>
          </a:xfrm>
        </p:spPr>
        <p:txBody>
          <a:bodyPr/>
          <a:lstStyle/>
          <a:p>
            <a:pPr>
              <a:defRPr/>
            </a:pPr>
            <a:r>
              <a:rPr lang="en-US" sz="3200" dirty="0"/>
              <a:t>Decision Models</a:t>
            </a:r>
          </a:p>
        </p:txBody>
      </p:sp>
      <p:sp>
        <p:nvSpPr>
          <p:cNvPr id="56324" name="TextBox 5"/>
          <p:cNvSpPr txBox="1">
            <a:spLocks noChangeArrowheads="1"/>
          </p:cNvSpPr>
          <p:nvPr/>
        </p:nvSpPr>
        <p:spPr bwMode="auto">
          <a:xfrm>
            <a:off x="2057400" y="3028950"/>
            <a:ext cx="7569200" cy="763588"/>
          </a:xfrm>
          <a:prstGeom prst="rect">
            <a:avLst/>
          </a:prstGeom>
          <a:noFill/>
          <a:ln w="9525">
            <a:noFill/>
            <a:miter lim="800000"/>
            <a:headEnd/>
            <a:tailEnd/>
          </a:ln>
        </p:spPr>
        <p:txBody>
          <a:bodyPr>
            <a:prstTxWarp prst="textNoShape">
              <a:avLst/>
            </a:prstTxWarp>
            <a:spAutoFit/>
          </a:bodyPr>
          <a:lstStyle/>
          <a:p>
            <a:r>
              <a:rPr lang="en-US" sz="2600" u="sng" dirty="0"/>
              <a:t>An Influence Diagram for Total Cost</a:t>
            </a:r>
          </a:p>
          <a:p>
            <a:endParaRPr lang="en-US" dirty="0"/>
          </a:p>
        </p:txBody>
      </p:sp>
      <p:sp>
        <p:nvSpPr>
          <p:cNvPr id="56325" name="Footer Placeholder 9"/>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56326" name="Slide Number Placeholder 10"/>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FA684607-583E-4632-BA24-39166F361604}"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4155100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2362200" y="231776"/>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3600" b="1" dirty="0">
                <a:solidFill>
                  <a:srgbClr val="993300"/>
                </a:solidFill>
                <a:latin typeface="+mj-lt"/>
                <a:ea typeface="MS PGothic" panose="020B0600070205080204" pitchFamily="34" charset="-128"/>
              </a:rPr>
              <a:t>Descriptive Analytics</a:t>
            </a:r>
          </a:p>
        </p:txBody>
      </p:sp>
      <p:pic>
        <p:nvPicPr>
          <p:cNvPr id="31747" name="Picture 2" descr="dashboar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76514"/>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descr="data visualizat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72001"/>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Olap repor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1" y="2747964"/>
            <a:ext cx="30194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p:cNvSpPr txBox="1">
            <a:spLocks noChangeArrowheads="1"/>
          </p:cNvSpPr>
          <p:nvPr/>
        </p:nvSpPr>
        <p:spPr bwMode="auto">
          <a:xfrm>
            <a:off x="5257800" y="46482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i="1">
                <a:solidFill>
                  <a:srgbClr val="993300"/>
                </a:solidFill>
                <a:ea typeface="MS PGothic" panose="020B0600070205080204" pitchFamily="34" charset="-128"/>
              </a:rPr>
              <a:t>What has occurred? </a:t>
            </a:r>
          </a:p>
        </p:txBody>
      </p:sp>
      <p:sp>
        <p:nvSpPr>
          <p:cNvPr id="31751" name="TextBox 1"/>
          <p:cNvSpPr txBox="1">
            <a:spLocks noChangeArrowheads="1"/>
          </p:cNvSpPr>
          <p:nvPr/>
        </p:nvSpPr>
        <p:spPr bwMode="auto">
          <a:xfrm>
            <a:off x="5067300" y="5156201"/>
            <a:ext cx="5600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993300"/>
                </a:solidFill>
                <a:ea typeface="MS PGothic" panose="020B0600070205080204" pitchFamily="34" charset="-128"/>
              </a:rPr>
              <a:t>Descriptive analytics, such as data visualization, is important in helping users interpret the output from predictive and predictive analytics.</a:t>
            </a:r>
            <a:endParaRPr lang="en-US" altLang="en-US" dirty="0">
              <a:solidFill>
                <a:srgbClr val="993300"/>
              </a:solidFill>
            </a:endParaRPr>
          </a:p>
        </p:txBody>
      </p:sp>
      <p:sp>
        <p:nvSpPr>
          <p:cNvPr id="31752" name="Rectangle 2"/>
          <p:cNvSpPr>
            <a:spLocks noChangeArrowheads="1"/>
          </p:cNvSpPr>
          <p:nvPr/>
        </p:nvSpPr>
        <p:spPr bwMode="auto">
          <a:xfrm>
            <a:off x="1904999" y="962025"/>
            <a:ext cx="933873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400" dirty="0">
                <a:solidFill>
                  <a:srgbClr val="993300"/>
                </a:solidFill>
                <a:ea typeface="MS PGothic" panose="020B0600070205080204" pitchFamily="34" charset="-128"/>
              </a:rPr>
              <a:t>Descriptive analytics, such as reporting/OLAP, dashboards, and data visualization, have been widely used for some time.  </a:t>
            </a:r>
          </a:p>
          <a:p>
            <a:pPr>
              <a:buFont typeface="Arial" panose="020B0604020202020204" pitchFamily="34" charset="0"/>
              <a:buChar char="•"/>
            </a:pPr>
            <a:r>
              <a:rPr lang="en-US" altLang="en-US" sz="2800" dirty="0">
                <a:solidFill>
                  <a:srgbClr val="993300"/>
                </a:solidFill>
                <a:ea typeface="MS PGothic" panose="020B0600070205080204" pitchFamily="34" charset="-128"/>
              </a:rPr>
              <a:t>They</a:t>
            </a:r>
            <a:r>
              <a:rPr lang="en-US" altLang="en-US" sz="2400" dirty="0">
                <a:solidFill>
                  <a:srgbClr val="993300"/>
                </a:solidFill>
                <a:ea typeface="MS PGothic" panose="020B0600070205080204" pitchFamily="34" charset="-128"/>
              </a:rPr>
              <a:t> are the core of traditional BI.  </a:t>
            </a:r>
          </a:p>
        </p:txBody>
      </p:sp>
    </p:spTree>
    <p:extLst>
      <p:ext uri="{BB962C8B-B14F-4D97-AF65-F5344CB8AC3E}">
        <p14:creationId xmlns:p14="http://schemas.microsoft.com/office/powerpoint/2010/main" val="391515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1"/>
          <p:cNvSpPr>
            <a:spLocks noGrp="1"/>
          </p:cNvSpPr>
          <p:nvPr>
            <p:ph idx="1"/>
          </p:nvPr>
        </p:nvSpPr>
        <p:spPr>
          <a:xfrm>
            <a:off x="2057400" y="1219201"/>
            <a:ext cx="8229600" cy="4525963"/>
          </a:xfrm>
        </p:spPr>
        <p:txBody>
          <a:bodyPr/>
          <a:lstStyle/>
          <a:p>
            <a:pPr marL="109538" indent="0">
              <a:buNone/>
            </a:pPr>
            <a:r>
              <a:rPr lang="en-US" u="sng" dirty="0" smtClean="0"/>
              <a:t>A Break-even Decision Model</a:t>
            </a:r>
          </a:p>
          <a:p>
            <a:pPr marL="109538" indent="0">
              <a:buNone/>
            </a:pPr>
            <a:r>
              <a:rPr lang="en-US" i="1" dirty="0" smtClean="0"/>
              <a:t>TC</a:t>
            </a:r>
            <a:r>
              <a:rPr lang="en-US" dirty="0" smtClean="0"/>
              <a:t>(manufacturing) = $50,000 + $125*</a:t>
            </a:r>
            <a:r>
              <a:rPr lang="en-US" i="1" dirty="0" smtClean="0"/>
              <a:t>Q</a:t>
            </a:r>
            <a:endParaRPr lang="en-US" dirty="0" smtClean="0"/>
          </a:p>
          <a:p>
            <a:pPr marL="109538" indent="0">
              <a:buNone/>
            </a:pPr>
            <a:r>
              <a:rPr lang="en-US" i="1" dirty="0" smtClean="0"/>
              <a:t>TC</a:t>
            </a:r>
            <a:r>
              <a:rPr lang="en-US" dirty="0" smtClean="0"/>
              <a:t>(outsourcing) = $175*</a:t>
            </a:r>
            <a:r>
              <a:rPr lang="en-US" i="1" dirty="0" smtClean="0"/>
              <a:t>Q</a:t>
            </a:r>
            <a:endParaRPr lang="en-US" dirty="0" smtClean="0"/>
          </a:p>
          <a:p>
            <a:pPr marL="109538" indent="0">
              <a:spcBef>
                <a:spcPts val="1200"/>
              </a:spcBef>
              <a:buNone/>
            </a:pPr>
            <a:r>
              <a:rPr lang="en-US" u="sng" dirty="0" smtClean="0"/>
              <a:t>Breakeven Point</a:t>
            </a:r>
            <a:r>
              <a:rPr lang="en-US" dirty="0" smtClean="0"/>
              <a:t>:</a:t>
            </a:r>
          </a:p>
          <a:p>
            <a:pPr marL="109538" indent="0">
              <a:buNone/>
            </a:pPr>
            <a:r>
              <a:rPr lang="en-US" dirty="0" smtClean="0"/>
              <a:t>Set </a:t>
            </a:r>
            <a:r>
              <a:rPr lang="en-US" i="1" dirty="0" smtClean="0"/>
              <a:t>TC</a:t>
            </a:r>
            <a:r>
              <a:rPr lang="en-US" dirty="0" smtClean="0"/>
              <a:t>(manufacturing) </a:t>
            </a:r>
          </a:p>
          <a:p>
            <a:pPr marL="109538" indent="0">
              <a:buNone/>
            </a:pPr>
            <a:r>
              <a:rPr lang="en-US" dirty="0" smtClean="0"/>
              <a:t>      = </a:t>
            </a:r>
            <a:r>
              <a:rPr lang="en-US" i="1" dirty="0" smtClean="0"/>
              <a:t>TC</a:t>
            </a:r>
            <a:r>
              <a:rPr lang="en-US" dirty="0" smtClean="0"/>
              <a:t>(outsourcing)</a:t>
            </a:r>
          </a:p>
          <a:p>
            <a:pPr marL="109538" indent="0">
              <a:buNone/>
            </a:pPr>
            <a:r>
              <a:rPr lang="en-US" dirty="0" smtClean="0"/>
              <a:t>Solve for </a:t>
            </a:r>
            <a:r>
              <a:rPr lang="en-US" i="1" dirty="0" smtClean="0"/>
              <a:t>Q</a:t>
            </a:r>
            <a:r>
              <a:rPr lang="en-US" dirty="0" smtClean="0"/>
              <a:t> = 1000 units</a:t>
            </a:r>
          </a:p>
        </p:txBody>
      </p:sp>
      <p:sp>
        <p:nvSpPr>
          <p:cNvPr id="5" name="Title 4"/>
          <p:cNvSpPr>
            <a:spLocks noGrp="1"/>
          </p:cNvSpPr>
          <p:nvPr>
            <p:ph type="title"/>
          </p:nvPr>
        </p:nvSpPr>
        <p:spPr/>
        <p:txBody>
          <a:bodyPr/>
          <a:lstStyle/>
          <a:p>
            <a:pPr>
              <a:defRPr/>
            </a:pPr>
            <a:r>
              <a:rPr lang="en-US" sz="3200" dirty="0"/>
              <a:t>Decision Models</a:t>
            </a:r>
          </a:p>
        </p:txBody>
      </p:sp>
      <p:sp>
        <p:nvSpPr>
          <p:cNvPr id="58371"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58372"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8991C370-EFD4-4B20-884B-7408BA79BC96}"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pic>
        <p:nvPicPr>
          <p:cNvPr id="58373" name="Picture 2"/>
          <p:cNvPicPr>
            <a:picLocks noChangeAspect="1" noChangeArrowheads="1"/>
          </p:cNvPicPr>
          <p:nvPr/>
        </p:nvPicPr>
        <p:blipFill>
          <a:blip r:embed="rId2"/>
          <a:srcRect/>
          <a:stretch>
            <a:fillRect/>
          </a:stretch>
        </p:blipFill>
        <p:spPr bwMode="auto">
          <a:xfrm>
            <a:off x="5943600" y="2819400"/>
            <a:ext cx="4306888" cy="2590800"/>
          </a:xfrm>
          <a:prstGeom prst="rect">
            <a:avLst/>
          </a:prstGeom>
          <a:noFill/>
          <a:ln w="9525">
            <a:noFill/>
            <a:miter lim="800000"/>
            <a:headEnd/>
            <a:tailEnd/>
          </a:ln>
        </p:spPr>
      </p:pic>
      <p:sp>
        <p:nvSpPr>
          <p:cNvPr id="58374" name="TextBox 6"/>
          <p:cNvSpPr txBox="1">
            <a:spLocks noChangeArrowheads="1"/>
          </p:cNvSpPr>
          <p:nvPr/>
        </p:nvSpPr>
        <p:spPr bwMode="auto">
          <a:xfrm>
            <a:off x="9561513" y="5410201"/>
            <a:ext cx="702436" cy="246221"/>
          </a:xfrm>
          <a:prstGeom prst="rect">
            <a:avLst/>
          </a:prstGeom>
          <a:noFill/>
          <a:ln w="9525">
            <a:noFill/>
            <a:miter lim="800000"/>
            <a:headEnd/>
            <a:tailEnd/>
          </a:ln>
        </p:spPr>
        <p:txBody>
          <a:bodyPr wrap="none">
            <a:prstTxWarp prst="textNoShape">
              <a:avLst/>
            </a:prstTxWarp>
            <a:spAutoFit/>
          </a:bodyPr>
          <a:lstStyle/>
          <a:p>
            <a:r>
              <a:rPr lang="en-US" sz="1000"/>
              <a:t>Figure 1.7</a:t>
            </a:r>
          </a:p>
        </p:txBody>
      </p:sp>
    </p:spTree>
    <p:extLst>
      <p:ext uri="{BB962C8B-B14F-4D97-AF65-F5344CB8AC3E}">
        <p14:creationId xmlns:p14="http://schemas.microsoft.com/office/powerpoint/2010/main" val="1702878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defRPr/>
            </a:pPr>
            <a:r>
              <a:rPr lang="en-US" u="sng" dirty="0"/>
              <a:t>Business Analytics Applications</a:t>
            </a:r>
            <a:endParaRPr lang="en-US" u="sng" dirty="0" smtClean="0">
              <a:ea typeface="+mn-ea"/>
              <a:cs typeface="+mn-cs"/>
            </a:endParaRPr>
          </a:p>
          <a:p>
            <a:pPr marL="365760" indent="-256032">
              <a:buFont typeface="Wingdings 3"/>
              <a:buChar char=""/>
              <a:defRPr/>
            </a:pPr>
            <a:r>
              <a:rPr lang="en-US" dirty="0" smtClean="0">
                <a:ea typeface="+mn-ea"/>
                <a:cs typeface="+mn-cs"/>
              </a:rPr>
              <a:t>Management of customer relationships</a:t>
            </a:r>
          </a:p>
          <a:p>
            <a:pPr marL="365760" indent="-256032">
              <a:buFont typeface="Wingdings 3"/>
              <a:buChar char=""/>
              <a:defRPr/>
            </a:pPr>
            <a:r>
              <a:rPr lang="en-US" dirty="0" smtClean="0">
                <a:ea typeface="+mn-ea"/>
                <a:cs typeface="+mn-cs"/>
              </a:rPr>
              <a:t>Financial and marketing activities</a:t>
            </a:r>
          </a:p>
          <a:p>
            <a:pPr marL="365760" indent="-256032">
              <a:buFont typeface="Wingdings 3"/>
              <a:buChar char=""/>
              <a:defRPr/>
            </a:pPr>
            <a:r>
              <a:rPr lang="en-US" dirty="0" smtClean="0">
                <a:ea typeface="+mn-ea"/>
                <a:cs typeface="+mn-cs"/>
              </a:rPr>
              <a:t>Supply chain management</a:t>
            </a:r>
          </a:p>
          <a:p>
            <a:pPr marL="365760" indent="-256032">
              <a:buFont typeface="Wingdings 3"/>
              <a:buChar char=""/>
              <a:defRPr/>
            </a:pPr>
            <a:r>
              <a:rPr lang="en-US" dirty="0" smtClean="0">
                <a:ea typeface="+mn-ea"/>
                <a:cs typeface="+mn-cs"/>
              </a:rPr>
              <a:t>Human resource planning</a:t>
            </a:r>
          </a:p>
          <a:p>
            <a:pPr marL="365760" indent="-256032">
              <a:buFont typeface="Wingdings 3"/>
              <a:buChar char=""/>
              <a:defRPr/>
            </a:pPr>
            <a:r>
              <a:rPr lang="en-US" dirty="0" smtClean="0">
                <a:ea typeface="+mn-ea"/>
                <a:cs typeface="+mn-cs"/>
              </a:rPr>
              <a:t>Pricing decisions</a:t>
            </a:r>
          </a:p>
          <a:p>
            <a:pPr marL="365760" indent="-256032">
              <a:buFont typeface="Wingdings 3"/>
              <a:buChar char=""/>
              <a:defRPr/>
            </a:pPr>
            <a:r>
              <a:rPr lang="en-US" dirty="0" smtClean="0">
                <a:ea typeface="+mn-ea"/>
                <a:cs typeface="+mn-cs"/>
              </a:rPr>
              <a:t>Sport team game strategies</a:t>
            </a:r>
          </a:p>
          <a:p>
            <a:pPr marL="109728" indent="0">
              <a:buNone/>
              <a:defRPr/>
            </a:pPr>
            <a:endParaRPr lang="en-US" dirty="0" smtClean="0">
              <a:ea typeface="+mn-ea"/>
              <a:cs typeface="+mn-cs"/>
            </a:endParaRPr>
          </a:p>
          <a:p>
            <a:pPr marL="365760" indent="-256032">
              <a:buFont typeface="Wingdings 3"/>
              <a:buChar char=""/>
              <a:defRPr/>
            </a:pPr>
            <a:endParaRPr lang="en-US" dirty="0">
              <a:ea typeface="+mn-ea"/>
              <a:cs typeface="+mn-cs"/>
            </a:endParaRPr>
          </a:p>
        </p:txBody>
      </p:sp>
      <p:sp>
        <p:nvSpPr>
          <p:cNvPr id="5" name="Title 4"/>
          <p:cNvSpPr>
            <a:spLocks noGrp="1"/>
          </p:cNvSpPr>
          <p:nvPr>
            <p:ph type="title"/>
          </p:nvPr>
        </p:nvSpPr>
        <p:spPr/>
        <p:txBody>
          <a:bodyPr/>
          <a:lstStyle/>
          <a:p>
            <a:pPr>
              <a:defRPr/>
            </a:pPr>
            <a:r>
              <a:rPr lang="en-US" sz="3200" dirty="0"/>
              <a:t>What is Business Analytics?</a:t>
            </a:r>
          </a:p>
        </p:txBody>
      </p:sp>
      <p:sp>
        <p:nvSpPr>
          <p:cNvPr id="31747"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31748"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FD697E7A-8CB1-44A0-8BE8-262E85672F69}"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595826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p:txBody>
          <a:bodyPr/>
          <a:lstStyle/>
          <a:p>
            <a:pPr eaLnBrk="1" hangingPunct="1"/>
            <a:r>
              <a:rPr lang="en-US" b="1" dirty="0" smtClean="0"/>
              <a:t>Predictive Decision </a:t>
            </a:r>
            <a:r>
              <a:rPr lang="en-US" dirty="0" smtClean="0"/>
              <a:t>Models often incorporate uncertainty to help managers </a:t>
            </a:r>
            <a:r>
              <a:rPr lang="en-US" b="1" dirty="0" smtClean="0"/>
              <a:t>analyze risk</a:t>
            </a:r>
            <a:r>
              <a:rPr lang="en-US" dirty="0" smtClean="0"/>
              <a:t>.</a:t>
            </a:r>
          </a:p>
          <a:p>
            <a:pPr eaLnBrk="1" hangingPunct="1"/>
            <a:r>
              <a:rPr lang="en-US" dirty="0" smtClean="0"/>
              <a:t>Aim to predict what will happen in the future.</a:t>
            </a:r>
          </a:p>
          <a:p>
            <a:pPr eaLnBrk="1" hangingPunct="1"/>
            <a:r>
              <a:rPr lang="en-US" u="sng" dirty="0" smtClean="0"/>
              <a:t>Uncertainty</a:t>
            </a:r>
            <a:r>
              <a:rPr lang="en-US" dirty="0" smtClean="0"/>
              <a:t> is imperfect knowledge of what will happen in the future.</a:t>
            </a:r>
          </a:p>
          <a:p>
            <a:pPr eaLnBrk="1" hangingPunct="1"/>
            <a:r>
              <a:rPr lang="en-US" u="sng" dirty="0" smtClean="0"/>
              <a:t>Risk</a:t>
            </a:r>
            <a:r>
              <a:rPr lang="en-US" dirty="0" smtClean="0"/>
              <a:t> is associated with the consequences of what actually happens.</a:t>
            </a:r>
          </a:p>
        </p:txBody>
      </p:sp>
      <p:sp>
        <p:nvSpPr>
          <p:cNvPr id="5" name="Title 4"/>
          <p:cNvSpPr>
            <a:spLocks noGrp="1"/>
          </p:cNvSpPr>
          <p:nvPr>
            <p:ph type="title"/>
          </p:nvPr>
        </p:nvSpPr>
        <p:spPr/>
        <p:txBody>
          <a:bodyPr/>
          <a:lstStyle/>
          <a:p>
            <a:pPr>
              <a:defRPr/>
            </a:pPr>
            <a:r>
              <a:rPr lang="en-US" sz="3200" dirty="0"/>
              <a:t>Decision Models</a:t>
            </a:r>
          </a:p>
        </p:txBody>
      </p:sp>
      <p:sp>
        <p:nvSpPr>
          <p:cNvPr id="61443"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61444"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A07C0465-1E8E-4D16-A8C1-F695016D3332}" type="slidenum">
              <a:rPr lang="en-US">
                <a:ea typeface="ＭＳ Ｐゴシック" pitchFamily="-72" charset="-128"/>
                <a:cs typeface="ＭＳ Ｐゴシック" pitchFamily="-72" charset="-128"/>
              </a:rPr>
              <a:pPr fontAlgn="base">
                <a:spcBef>
                  <a:spcPct val="0"/>
                </a:spcBef>
                <a:spcAft>
                  <a:spcPct val="0"/>
                </a:spcAft>
                <a:defRPr/>
              </a:pPr>
              <a:t>30</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605479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514600" y="21748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3200" b="1" dirty="0">
                <a:solidFill>
                  <a:srgbClr val="993300"/>
                </a:solidFill>
                <a:latin typeface="+mj-lt"/>
                <a:ea typeface="MS PGothic" panose="020B0600070205080204" pitchFamily="34" charset="-128"/>
              </a:rPr>
              <a:t>Predictive Analytics</a:t>
            </a:r>
          </a:p>
        </p:txBody>
      </p:sp>
      <p:pic>
        <p:nvPicPr>
          <p:cNvPr id="33795" name="Picture 2" descr="sas enterprise min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9251" y="2209800"/>
            <a:ext cx="2874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regression 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446338"/>
            <a:ext cx="2286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4"/>
          <p:cNvSpPr txBox="1">
            <a:spLocks noChangeArrowheads="1"/>
          </p:cNvSpPr>
          <p:nvPr/>
        </p:nvSpPr>
        <p:spPr bwMode="auto">
          <a:xfrm>
            <a:off x="1960563" y="4044950"/>
            <a:ext cx="419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i="1">
                <a:solidFill>
                  <a:srgbClr val="993300"/>
                </a:solidFill>
                <a:ea typeface="MS PGothic" panose="020B0600070205080204" pitchFamily="34" charset="-128"/>
              </a:rPr>
              <a:t>What will occur? </a:t>
            </a:r>
          </a:p>
        </p:txBody>
      </p:sp>
      <p:sp>
        <p:nvSpPr>
          <p:cNvPr id="33798" name="TextBox 2"/>
          <p:cNvSpPr txBox="1">
            <a:spLocks noChangeArrowheads="1"/>
          </p:cNvSpPr>
          <p:nvPr/>
        </p:nvSpPr>
        <p:spPr bwMode="auto">
          <a:xfrm>
            <a:off x="1524000" y="4840288"/>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108585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b="1" dirty="0">
                <a:solidFill>
                  <a:srgbClr val="993300"/>
                </a:solidFill>
                <a:ea typeface="MS PGothic" panose="020B0600070205080204" pitchFamily="34" charset="-128"/>
              </a:rPr>
              <a:t>Marketing is the target for many predictive analytics </a:t>
            </a:r>
            <a:r>
              <a:rPr lang="en-US" altLang="en-US" sz="2000" dirty="0">
                <a:solidFill>
                  <a:srgbClr val="993300"/>
                </a:solidFill>
                <a:ea typeface="MS PGothic" panose="020B0600070205080204" pitchFamily="34" charset="-128"/>
              </a:rPr>
              <a:t>applications.  </a:t>
            </a:r>
          </a:p>
          <a:p>
            <a:pPr>
              <a:buFont typeface="Arial" panose="020B0604020202020204" pitchFamily="34" charset="0"/>
              <a:buChar char="•"/>
            </a:pPr>
            <a:r>
              <a:rPr lang="en-US" altLang="en-US" sz="2000" dirty="0">
                <a:solidFill>
                  <a:srgbClr val="993300"/>
                </a:solidFill>
                <a:ea typeface="MS PGothic" panose="020B0600070205080204" pitchFamily="34" charset="-128"/>
              </a:rPr>
              <a:t>Descriptive analytics, such as data visualization, is important in helping users interpret the output from predictive and prescriptive analytics.  </a:t>
            </a:r>
          </a:p>
        </p:txBody>
      </p:sp>
      <p:sp>
        <p:nvSpPr>
          <p:cNvPr id="34823" name="Rectangle 1"/>
          <p:cNvSpPr>
            <a:spLocks noChangeArrowheads="1"/>
          </p:cNvSpPr>
          <p:nvPr/>
        </p:nvSpPr>
        <p:spPr bwMode="auto">
          <a:xfrm>
            <a:off x="1524000" y="817564"/>
            <a:ext cx="9906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defRPr/>
            </a:pPr>
            <a:r>
              <a:rPr lang="en-US" altLang="en-US" sz="2000" dirty="0">
                <a:solidFill>
                  <a:srgbClr val="993300"/>
                </a:solidFill>
                <a:ea typeface="MS PGothic" panose="020B0600070205080204" pitchFamily="34" charset="-128"/>
              </a:rPr>
              <a:t>Algorithms for predictive analytics, such as </a:t>
            </a:r>
            <a:r>
              <a:rPr lang="en-US" altLang="en-US" sz="2000" b="1" dirty="0">
                <a:solidFill>
                  <a:srgbClr val="993300"/>
                </a:solidFill>
                <a:ea typeface="MS PGothic" panose="020B0600070205080204" pitchFamily="34" charset="-128"/>
              </a:rPr>
              <a:t>regression analysis, machine learning, and neural networks, </a:t>
            </a:r>
            <a:r>
              <a:rPr lang="en-US" altLang="en-US" sz="2000" dirty="0">
                <a:solidFill>
                  <a:srgbClr val="993300"/>
                </a:solidFill>
                <a:ea typeface="MS PGothic" panose="020B0600070205080204" pitchFamily="34" charset="-128"/>
              </a:rPr>
              <a:t>have also been around for some time. </a:t>
            </a:r>
          </a:p>
          <a:p>
            <a:pPr marL="342900" indent="-342900">
              <a:buFont typeface="Arial" panose="020B0604020202020204" pitchFamily="34" charset="0"/>
              <a:buChar char="•"/>
              <a:defRPr/>
            </a:pPr>
            <a:r>
              <a:rPr lang="en-US" altLang="en-US" sz="2000" dirty="0">
                <a:solidFill>
                  <a:srgbClr val="993300"/>
                </a:solidFill>
                <a:ea typeface="MS PGothic" panose="020B0600070205080204" pitchFamily="34" charset="-128"/>
              </a:rPr>
              <a:t>Prescriptive analytics are often referred to as advanced analytics. </a:t>
            </a:r>
          </a:p>
          <a:p>
            <a:pPr>
              <a:defRPr/>
            </a:pPr>
            <a:endParaRPr lang="en-US" altLang="en-US" sz="2000" dirty="0"/>
          </a:p>
        </p:txBody>
      </p:sp>
    </p:spTree>
    <p:extLst>
      <p:ext uri="{BB962C8B-B14F-4D97-AF65-F5344CB8AC3E}">
        <p14:creationId xmlns:p14="http://schemas.microsoft.com/office/powerpoint/2010/main" val="335518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a:spLocks noGrp="1"/>
          </p:cNvSpPr>
          <p:nvPr>
            <p:ph idx="1"/>
          </p:nvPr>
        </p:nvSpPr>
        <p:spPr>
          <a:xfrm>
            <a:off x="2057400" y="1219201"/>
            <a:ext cx="8229600" cy="4525963"/>
          </a:xfrm>
        </p:spPr>
        <p:txBody>
          <a:bodyPr/>
          <a:lstStyle/>
          <a:p>
            <a:pPr marL="109728" indent="0">
              <a:buNone/>
              <a:defRPr/>
            </a:pPr>
            <a:r>
              <a:rPr lang="en-US" b="1" u="sng" dirty="0" smtClean="0"/>
              <a:t>A Linear Demand Prediction Model</a:t>
            </a:r>
          </a:p>
          <a:p>
            <a:pPr marL="109538" indent="0">
              <a:buNone/>
            </a:pPr>
            <a:r>
              <a:rPr lang="en-US" dirty="0" smtClean="0"/>
              <a:t>As price increases, demand falls.</a:t>
            </a:r>
          </a:p>
        </p:txBody>
      </p:sp>
      <p:sp>
        <p:nvSpPr>
          <p:cNvPr id="5" name="Title 4"/>
          <p:cNvSpPr>
            <a:spLocks noGrp="1"/>
          </p:cNvSpPr>
          <p:nvPr>
            <p:ph type="title"/>
          </p:nvPr>
        </p:nvSpPr>
        <p:spPr>
          <a:xfrm>
            <a:off x="1981200" y="274638"/>
            <a:ext cx="7848600" cy="706090"/>
          </a:xfrm>
        </p:spPr>
        <p:txBody>
          <a:bodyPr/>
          <a:lstStyle/>
          <a:p>
            <a:pPr>
              <a:defRPr/>
            </a:pPr>
            <a:r>
              <a:rPr lang="en-US" sz="3200" dirty="0"/>
              <a:t>Decision Models</a:t>
            </a:r>
          </a:p>
        </p:txBody>
      </p:sp>
      <p:pic>
        <p:nvPicPr>
          <p:cNvPr id="59395" name="Picture 2"/>
          <p:cNvPicPr>
            <a:picLocks noChangeAspect="1" noChangeArrowheads="1"/>
          </p:cNvPicPr>
          <p:nvPr/>
        </p:nvPicPr>
        <p:blipFill>
          <a:blip r:embed="rId2"/>
          <a:srcRect/>
          <a:stretch>
            <a:fillRect/>
          </a:stretch>
        </p:blipFill>
        <p:spPr bwMode="auto">
          <a:xfrm>
            <a:off x="2746720" y="2613026"/>
            <a:ext cx="5715000" cy="3406775"/>
          </a:xfrm>
          <a:prstGeom prst="rect">
            <a:avLst/>
          </a:prstGeom>
          <a:noFill/>
          <a:ln w="9525">
            <a:noFill/>
            <a:miter lim="800000"/>
            <a:headEnd/>
            <a:tailEnd/>
          </a:ln>
        </p:spPr>
      </p:pic>
      <p:sp>
        <p:nvSpPr>
          <p:cNvPr id="59396"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59397"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55061575-0BF5-4FF7-8D8F-CA73D92AC58A}" type="slidenum">
              <a:rPr lang="en-US">
                <a:ea typeface="ＭＳ Ｐゴシック" pitchFamily="-72" charset="-128"/>
                <a:cs typeface="ＭＳ Ｐゴシック" pitchFamily="-72" charset="-128"/>
              </a:rPr>
              <a:pPr fontAlgn="base">
                <a:spcBef>
                  <a:spcPct val="0"/>
                </a:spcBef>
                <a:spcAft>
                  <a:spcPct val="0"/>
                </a:spcAft>
                <a:defRPr/>
              </a:pPr>
              <a:t>32</a:t>
            </a:fld>
            <a:endParaRPr lang="en-US">
              <a:ea typeface="ＭＳ Ｐゴシック" pitchFamily="-72" charset="-128"/>
              <a:cs typeface="ＭＳ Ｐゴシック" pitchFamily="-72" charset="-128"/>
            </a:endParaRPr>
          </a:p>
        </p:txBody>
      </p:sp>
      <p:sp>
        <p:nvSpPr>
          <p:cNvPr id="59398" name="TextBox 6"/>
          <p:cNvSpPr txBox="1">
            <a:spLocks noChangeArrowheads="1"/>
          </p:cNvSpPr>
          <p:nvPr/>
        </p:nvSpPr>
        <p:spPr bwMode="auto">
          <a:xfrm>
            <a:off x="8113713" y="5775326"/>
            <a:ext cx="702436" cy="246221"/>
          </a:xfrm>
          <a:prstGeom prst="rect">
            <a:avLst/>
          </a:prstGeom>
          <a:noFill/>
          <a:ln w="9525">
            <a:noFill/>
            <a:miter lim="800000"/>
            <a:headEnd/>
            <a:tailEnd/>
          </a:ln>
        </p:spPr>
        <p:txBody>
          <a:bodyPr wrap="none">
            <a:prstTxWarp prst="textNoShape">
              <a:avLst/>
            </a:prstTxWarp>
            <a:spAutoFit/>
          </a:bodyPr>
          <a:lstStyle/>
          <a:p>
            <a:r>
              <a:rPr lang="en-US" sz="1000"/>
              <a:t>Figure 1.8</a:t>
            </a:r>
          </a:p>
        </p:txBody>
      </p:sp>
    </p:spTree>
    <p:extLst>
      <p:ext uri="{BB962C8B-B14F-4D97-AF65-F5344CB8AC3E}">
        <p14:creationId xmlns:p14="http://schemas.microsoft.com/office/powerpoint/2010/main" val="2938964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1"/>
          <p:cNvSpPr>
            <a:spLocks noGrp="1"/>
          </p:cNvSpPr>
          <p:nvPr>
            <p:ph idx="1"/>
          </p:nvPr>
        </p:nvSpPr>
        <p:spPr>
          <a:xfrm>
            <a:off x="2057400" y="1219201"/>
            <a:ext cx="8229600" cy="4525963"/>
          </a:xfrm>
        </p:spPr>
        <p:txBody>
          <a:bodyPr/>
          <a:lstStyle/>
          <a:p>
            <a:pPr marL="109538" indent="0">
              <a:buNone/>
            </a:pPr>
            <a:r>
              <a:rPr lang="en-US" sz="2600" u="sng" dirty="0" smtClean="0"/>
              <a:t>A </a:t>
            </a:r>
            <a:r>
              <a:rPr lang="en-US" sz="2600" u="sng" dirty="0"/>
              <a:t>Nonlinear Demand Prediction Model</a:t>
            </a:r>
          </a:p>
          <a:p>
            <a:pPr marL="109538" indent="0">
              <a:buNone/>
            </a:pPr>
            <a:r>
              <a:rPr lang="en-US" sz="2600" dirty="0"/>
              <a:t>Assumes price elasticity (constant ratio of % change in demand to % change in price)</a:t>
            </a:r>
          </a:p>
        </p:txBody>
      </p:sp>
      <p:sp>
        <p:nvSpPr>
          <p:cNvPr id="5" name="Title 4"/>
          <p:cNvSpPr>
            <a:spLocks noGrp="1"/>
          </p:cNvSpPr>
          <p:nvPr>
            <p:ph type="title"/>
          </p:nvPr>
        </p:nvSpPr>
        <p:spPr/>
        <p:txBody>
          <a:bodyPr/>
          <a:lstStyle/>
          <a:p>
            <a:pPr>
              <a:defRPr/>
            </a:pPr>
            <a:r>
              <a:rPr lang="en-US" sz="3200" dirty="0"/>
              <a:t>Decision Models</a:t>
            </a:r>
          </a:p>
        </p:txBody>
      </p:sp>
      <p:sp>
        <p:nvSpPr>
          <p:cNvPr id="60419"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60420"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37156255-925C-472C-854E-7A77F1594D77}" type="slidenum">
              <a:rPr lang="en-US">
                <a:ea typeface="ＭＳ Ｐゴシック" pitchFamily="-72" charset="-128"/>
                <a:cs typeface="ＭＳ Ｐゴシック" pitchFamily="-72" charset="-128"/>
              </a:rPr>
              <a:pPr fontAlgn="base">
                <a:spcBef>
                  <a:spcPct val="0"/>
                </a:spcBef>
                <a:spcAft>
                  <a:spcPct val="0"/>
                </a:spcAft>
                <a:defRPr/>
              </a:pPr>
              <a:t>33</a:t>
            </a:fld>
            <a:endParaRPr lang="en-US">
              <a:ea typeface="ＭＳ Ｐゴシック" pitchFamily="-72" charset="-128"/>
              <a:cs typeface="ＭＳ Ｐゴシック" pitchFamily="-72" charset="-128"/>
            </a:endParaRPr>
          </a:p>
        </p:txBody>
      </p:sp>
      <p:pic>
        <p:nvPicPr>
          <p:cNvPr id="60421" name="Picture 2"/>
          <p:cNvPicPr>
            <a:picLocks noChangeAspect="1" noChangeArrowheads="1"/>
          </p:cNvPicPr>
          <p:nvPr/>
        </p:nvPicPr>
        <p:blipFill>
          <a:blip r:embed="rId2"/>
          <a:srcRect/>
          <a:stretch>
            <a:fillRect/>
          </a:stretch>
        </p:blipFill>
        <p:spPr bwMode="auto">
          <a:xfrm>
            <a:off x="3200400" y="2590801"/>
            <a:ext cx="5715000" cy="3471863"/>
          </a:xfrm>
          <a:prstGeom prst="rect">
            <a:avLst/>
          </a:prstGeom>
          <a:noFill/>
          <a:ln w="9525">
            <a:noFill/>
            <a:miter lim="800000"/>
            <a:headEnd/>
            <a:tailEnd/>
          </a:ln>
        </p:spPr>
      </p:pic>
      <p:sp>
        <p:nvSpPr>
          <p:cNvPr id="60422" name="TextBox 6"/>
          <p:cNvSpPr txBox="1">
            <a:spLocks noChangeArrowheads="1"/>
          </p:cNvSpPr>
          <p:nvPr/>
        </p:nvSpPr>
        <p:spPr bwMode="auto">
          <a:xfrm>
            <a:off x="8086725" y="6062664"/>
            <a:ext cx="702436" cy="246221"/>
          </a:xfrm>
          <a:prstGeom prst="rect">
            <a:avLst/>
          </a:prstGeom>
          <a:noFill/>
          <a:ln w="9525">
            <a:noFill/>
            <a:miter lim="800000"/>
            <a:headEnd/>
            <a:tailEnd/>
          </a:ln>
        </p:spPr>
        <p:txBody>
          <a:bodyPr wrap="none">
            <a:prstTxWarp prst="textNoShape">
              <a:avLst/>
            </a:prstTxWarp>
            <a:spAutoFit/>
          </a:bodyPr>
          <a:lstStyle/>
          <a:p>
            <a:r>
              <a:rPr lang="en-US" sz="1000"/>
              <a:t>Figure 1.9</a:t>
            </a:r>
          </a:p>
        </p:txBody>
      </p:sp>
    </p:spTree>
    <p:extLst>
      <p:ext uri="{BB962C8B-B14F-4D97-AF65-F5344CB8AC3E}">
        <p14:creationId xmlns:p14="http://schemas.microsoft.com/office/powerpoint/2010/main" val="3381453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defRPr/>
            </a:pPr>
            <a:r>
              <a:rPr lang="en-US" b="1" u="sng" dirty="0" smtClean="0">
                <a:ea typeface="+mn-ea"/>
                <a:cs typeface="+mn-cs"/>
              </a:rPr>
              <a:t>Prescriptive Decision Models</a:t>
            </a:r>
            <a:r>
              <a:rPr lang="en-US" b="1" dirty="0" smtClean="0">
                <a:ea typeface="+mn-ea"/>
                <a:cs typeface="+mn-cs"/>
              </a:rPr>
              <a:t> </a:t>
            </a:r>
            <a:r>
              <a:rPr lang="en-US" dirty="0" smtClean="0">
                <a:ea typeface="+mn-ea"/>
                <a:cs typeface="+mn-cs"/>
              </a:rPr>
              <a:t>help decision makers identify the best solution.</a:t>
            </a:r>
          </a:p>
          <a:p>
            <a:pPr marL="365760" indent="-256032">
              <a:buFont typeface="Wingdings 3"/>
              <a:buChar char=""/>
              <a:defRPr/>
            </a:pPr>
            <a:r>
              <a:rPr lang="en-US" u="sng" dirty="0" smtClean="0">
                <a:ea typeface="+mn-ea"/>
                <a:cs typeface="+mn-cs"/>
              </a:rPr>
              <a:t>Optimization</a:t>
            </a:r>
            <a:r>
              <a:rPr lang="en-US" dirty="0" smtClean="0">
                <a:ea typeface="+mn-ea"/>
                <a:cs typeface="+mn-cs"/>
              </a:rPr>
              <a:t> - finding values of decision variables that minimize (or maximize) something such as cost (or profit).</a:t>
            </a:r>
          </a:p>
          <a:p>
            <a:pPr marL="365760" indent="-256032">
              <a:buFont typeface="Wingdings 3"/>
              <a:buChar char=""/>
              <a:defRPr/>
            </a:pPr>
            <a:r>
              <a:rPr lang="en-US" u="sng" dirty="0" smtClean="0">
                <a:ea typeface="+mn-ea"/>
                <a:cs typeface="+mn-cs"/>
              </a:rPr>
              <a:t>Objective function</a:t>
            </a:r>
            <a:r>
              <a:rPr lang="en-US" b="1" dirty="0">
                <a:ea typeface="+mn-ea"/>
                <a:cs typeface="+mn-cs"/>
              </a:rPr>
              <a:t> </a:t>
            </a:r>
            <a:r>
              <a:rPr lang="en-US" dirty="0" smtClean="0">
                <a:ea typeface="+mn-ea"/>
                <a:cs typeface="+mn-cs"/>
              </a:rPr>
              <a:t>- the equation that minimizes (or maximizes) the quantity of interest.</a:t>
            </a:r>
          </a:p>
          <a:p>
            <a:pPr marL="365760" indent="-256032">
              <a:buFont typeface="Wingdings 3"/>
              <a:buChar char=""/>
              <a:defRPr/>
            </a:pPr>
            <a:r>
              <a:rPr lang="en-US" u="sng" dirty="0" smtClean="0">
                <a:ea typeface="+mn-ea"/>
                <a:cs typeface="+mn-cs"/>
              </a:rPr>
              <a:t>Constraints</a:t>
            </a:r>
            <a:r>
              <a:rPr lang="en-US" dirty="0" smtClean="0">
                <a:ea typeface="+mn-ea"/>
                <a:cs typeface="+mn-cs"/>
              </a:rPr>
              <a:t> - limitations or restrictions.</a:t>
            </a:r>
          </a:p>
          <a:p>
            <a:pPr marL="365760" indent="-256032">
              <a:buFont typeface="Wingdings 3"/>
              <a:buChar char=""/>
              <a:defRPr/>
            </a:pPr>
            <a:r>
              <a:rPr lang="en-US" u="sng" dirty="0" smtClean="0">
                <a:ea typeface="+mn-ea"/>
                <a:cs typeface="+mn-cs"/>
              </a:rPr>
              <a:t>Optimal solution</a:t>
            </a:r>
            <a:r>
              <a:rPr lang="en-US" dirty="0" smtClean="0">
                <a:ea typeface="+mn-ea"/>
                <a:cs typeface="+mn-cs"/>
              </a:rPr>
              <a:t> - values of the decision variables at the minimum (or maximum) point.</a:t>
            </a:r>
            <a:endParaRPr lang="en-US" dirty="0">
              <a:ea typeface="+mn-ea"/>
              <a:cs typeface="+mn-cs"/>
            </a:endParaRPr>
          </a:p>
        </p:txBody>
      </p:sp>
      <p:sp>
        <p:nvSpPr>
          <p:cNvPr id="5" name="Title 4"/>
          <p:cNvSpPr>
            <a:spLocks noGrp="1"/>
          </p:cNvSpPr>
          <p:nvPr>
            <p:ph type="title"/>
          </p:nvPr>
        </p:nvSpPr>
        <p:spPr/>
        <p:txBody>
          <a:bodyPr/>
          <a:lstStyle/>
          <a:p>
            <a:pPr>
              <a:defRPr/>
            </a:pPr>
            <a:r>
              <a:rPr lang="en-US" sz="3200" dirty="0"/>
              <a:t>Decision Models</a:t>
            </a:r>
          </a:p>
        </p:txBody>
      </p:sp>
      <p:sp>
        <p:nvSpPr>
          <p:cNvPr id="62467"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62468"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A9CE56E1-8D5D-47A7-9521-6E424CD5497E}" type="slidenum">
              <a:rPr lang="en-US">
                <a:ea typeface="ＭＳ Ｐゴシック" pitchFamily="-72" charset="-128"/>
                <a:cs typeface="ＭＳ Ｐゴシック" pitchFamily="-72" charset="-128"/>
              </a:rPr>
              <a:pPr fontAlgn="base">
                <a:spcBef>
                  <a:spcPct val="0"/>
                </a:spcBef>
                <a:spcAft>
                  <a:spcPct val="0"/>
                </a:spcAft>
                <a:defRPr/>
              </a:pPr>
              <a:t>34</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1825490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2438400" y="17463"/>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en-US" altLang="en-US" sz="3600" b="1" dirty="0">
                <a:solidFill>
                  <a:srgbClr val="993300"/>
                </a:solidFill>
                <a:latin typeface="+mj-lt"/>
                <a:ea typeface="MS PGothic" panose="020B0600070205080204" pitchFamily="34" charset="-128"/>
              </a:rPr>
              <a:t>Prescriptive Analytics</a:t>
            </a:r>
          </a:p>
        </p:txBody>
      </p:sp>
      <p:pic>
        <p:nvPicPr>
          <p:cNvPr id="35843" name="Picture 3" descr="Linear programm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6401" y="2230438"/>
            <a:ext cx="20669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linear programming 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2926" y="1935164"/>
            <a:ext cx="390207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5715000" y="4022725"/>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i="1">
                <a:solidFill>
                  <a:srgbClr val="993300"/>
                </a:solidFill>
                <a:ea typeface="MS PGothic" panose="020B0600070205080204" pitchFamily="34" charset="-128"/>
              </a:rPr>
              <a:t>What should occur? </a:t>
            </a:r>
          </a:p>
        </p:txBody>
      </p:sp>
      <p:sp>
        <p:nvSpPr>
          <p:cNvPr id="35846" name="TextBox 1"/>
          <p:cNvSpPr txBox="1">
            <a:spLocks noChangeArrowheads="1"/>
          </p:cNvSpPr>
          <p:nvPr/>
        </p:nvSpPr>
        <p:spPr bwMode="auto">
          <a:xfrm>
            <a:off x="254001" y="5208589"/>
            <a:ext cx="116501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dirty="0">
                <a:solidFill>
                  <a:srgbClr val="993300"/>
                </a:solidFill>
                <a:ea typeface="MS PGothic" panose="020B0600070205080204" pitchFamily="34" charset="-128"/>
              </a:rPr>
              <a:t>For example, the use of mathematical programming for revenue management is common for organizations that have “perishable” goods (e.g., rental cars, hotel rooms, airline seats).  </a:t>
            </a:r>
          </a:p>
          <a:p>
            <a:pPr>
              <a:buFont typeface="Arial" panose="020B0604020202020204" pitchFamily="34" charset="0"/>
              <a:buChar char="•"/>
            </a:pPr>
            <a:r>
              <a:rPr lang="en-US" altLang="en-US" sz="2000" dirty="0">
                <a:solidFill>
                  <a:srgbClr val="993300"/>
                </a:solidFill>
                <a:ea typeface="MS PGothic" panose="020B0600070205080204" pitchFamily="34" charset="-128"/>
              </a:rPr>
              <a:t>Harrah’s has been using revenue management for hotel room pricing for some time.</a:t>
            </a:r>
          </a:p>
          <a:p>
            <a:pPr>
              <a:buFont typeface="Arial" panose="020B0604020202020204" pitchFamily="34" charset="0"/>
              <a:buChar char="•"/>
            </a:pPr>
            <a:endParaRPr lang="en-US" altLang="en-US" sz="2000" dirty="0">
              <a:solidFill>
                <a:srgbClr val="993300"/>
              </a:solidFill>
            </a:endParaRPr>
          </a:p>
        </p:txBody>
      </p:sp>
      <p:sp>
        <p:nvSpPr>
          <p:cNvPr id="35847" name="Rectangle 2"/>
          <p:cNvSpPr>
            <a:spLocks noChangeArrowheads="1"/>
          </p:cNvSpPr>
          <p:nvPr/>
        </p:nvSpPr>
        <p:spPr bwMode="auto">
          <a:xfrm>
            <a:off x="254001" y="729040"/>
            <a:ext cx="100753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400" dirty="0">
                <a:solidFill>
                  <a:srgbClr val="993300"/>
                </a:solidFill>
                <a:ea typeface="MS PGothic" panose="020B0600070205080204" pitchFamily="34" charset="-128"/>
              </a:rPr>
              <a:t>Prescriptive analytics are often referred to as advanced analytics</a:t>
            </a:r>
            <a:r>
              <a:rPr lang="en-US" altLang="en-US" sz="2400" dirty="0" smtClean="0">
                <a:solidFill>
                  <a:srgbClr val="993300"/>
                </a:solidFill>
                <a:ea typeface="MS PGothic" panose="020B0600070205080204" pitchFamily="34" charset="-128"/>
              </a:rPr>
              <a:t>.</a:t>
            </a:r>
          </a:p>
          <a:p>
            <a:pPr marL="742950" lvl="2" indent="-342900">
              <a:buFont typeface="Arial" panose="020B0604020202020204" pitchFamily="34" charset="0"/>
              <a:buChar char="•"/>
            </a:pPr>
            <a:r>
              <a:rPr lang="en-US" altLang="en-US" sz="2400" dirty="0">
                <a:solidFill>
                  <a:srgbClr val="993300"/>
                </a:solidFill>
                <a:ea typeface="MS PGothic" panose="020B0600070205080204" pitchFamily="34" charset="-128"/>
              </a:rPr>
              <a:t>Regression analysis, machine learning, and neural networks </a:t>
            </a:r>
          </a:p>
          <a:p>
            <a:pPr marL="400050">
              <a:buFont typeface="Arial" panose="020B0604020202020204" pitchFamily="34" charset="0"/>
              <a:buChar char="•"/>
            </a:pPr>
            <a:r>
              <a:rPr lang="en-US" altLang="en-US" sz="2400" dirty="0">
                <a:solidFill>
                  <a:srgbClr val="993300"/>
                </a:solidFill>
                <a:ea typeface="MS PGothic" panose="020B0600070205080204" pitchFamily="34" charset="-128"/>
              </a:rPr>
              <a:t> </a:t>
            </a:r>
            <a:r>
              <a:rPr lang="en-US" altLang="en-US" sz="2400" dirty="0" smtClean="0">
                <a:solidFill>
                  <a:srgbClr val="993300"/>
                </a:solidFill>
                <a:ea typeface="MS PGothic" panose="020B0600070205080204" pitchFamily="34" charset="-128"/>
              </a:rPr>
              <a:t>Often </a:t>
            </a:r>
            <a:r>
              <a:rPr lang="en-US" altLang="en-US" sz="2400" dirty="0">
                <a:solidFill>
                  <a:srgbClr val="993300"/>
                </a:solidFill>
                <a:ea typeface="MS PGothic" panose="020B0600070205080204" pitchFamily="34" charset="-128"/>
              </a:rPr>
              <a:t>for the allocation of scarce resources</a:t>
            </a:r>
          </a:p>
        </p:txBody>
      </p:sp>
    </p:spTree>
    <p:extLst>
      <p:ext uri="{BB962C8B-B14F-4D97-AF65-F5344CB8AC3E}">
        <p14:creationId xmlns:p14="http://schemas.microsoft.com/office/powerpoint/2010/main" val="64004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133600" y="-466725"/>
            <a:ext cx="8229600" cy="1479550"/>
          </a:xfrm>
        </p:spPr>
        <p:txBody>
          <a:bodyPr/>
          <a:lstStyle/>
          <a:p>
            <a:r>
              <a:rPr lang="en-US" altLang="en-US" sz="3600" b="1" dirty="0">
                <a:solidFill>
                  <a:srgbClr val="993300"/>
                </a:solidFill>
                <a:cs typeface="Arial" panose="020B0604020202020204" pitchFamily="34" charset="0"/>
              </a:rPr>
              <a:t>Organizational Transformation</a:t>
            </a:r>
          </a:p>
        </p:txBody>
      </p:sp>
      <p:pic>
        <p:nvPicPr>
          <p:cNvPr id="37891" name="Content Placeholder 4" descr="chang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77126" y="1676401"/>
            <a:ext cx="2733675" cy="2062163"/>
          </a:xfrm>
        </p:spPr>
      </p:pic>
      <p:sp>
        <p:nvSpPr>
          <p:cNvPr id="37892" name="Text Placeholder 3"/>
          <p:cNvSpPr>
            <a:spLocks noGrp="1"/>
          </p:cNvSpPr>
          <p:nvPr>
            <p:ph type="body" sz="half" idx="2"/>
          </p:nvPr>
        </p:nvSpPr>
        <p:spPr>
          <a:xfrm>
            <a:off x="474133" y="1444625"/>
            <a:ext cx="7002993" cy="4286250"/>
          </a:xfrm>
        </p:spPr>
        <p:txBody>
          <a:bodyPr/>
          <a:lstStyle/>
          <a:p>
            <a:pPr marL="346075" indent="-457200">
              <a:buClr>
                <a:srgbClr val="993300"/>
              </a:buClr>
              <a:buSzPct val="100000"/>
              <a:buFont typeface="Arial" panose="020B0604020202020204" pitchFamily="34" charset="0"/>
              <a:buChar char="•"/>
            </a:pPr>
            <a:r>
              <a:rPr lang="en-US" altLang="en-US" sz="2800" dirty="0">
                <a:solidFill>
                  <a:srgbClr val="993300"/>
                </a:solidFill>
                <a:cs typeface="Arial" panose="020B0604020202020204" pitchFamily="34" charset="0"/>
              </a:rPr>
              <a:t>Brought about by opportunity   or necessity</a:t>
            </a:r>
          </a:p>
          <a:p>
            <a:pPr marL="346075" indent="-457200">
              <a:buClr>
                <a:srgbClr val="993300"/>
              </a:buClr>
              <a:buSzPct val="100000"/>
              <a:buFont typeface="Arial" panose="020B0604020202020204" pitchFamily="34" charset="0"/>
              <a:buChar char="•"/>
            </a:pPr>
            <a:r>
              <a:rPr lang="en-US" altLang="en-US" sz="2800" dirty="0">
                <a:solidFill>
                  <a:srgbClr val="993300"/>
                </a:solidFill>
                <a:cs typeface="Arial" panose="020B0604020202020204" pitchFamily="34" charset="0"/>
              </a:rPr>
              <a:t>The firm adopts a new business model enabled by analytics</a:t>
            </a:r>
          </a:p>
          <a:p>
            <a:pPr marL="346075" indent="-457200">
              <a:buClr>
                <a:srgbClr val="993300"/>
              </a:buClr>
              <a:buSzPct val="100000"/>
              <a:buFont typeface="Arial" panose="020B0604020202020204" pitchFamily="34" charset="0"/>
              <a:buChar char="•"/>
            </a:pPr>
            <a:r>
              <a:rPr lang="en-US" altLang="en-US" sz="2800" dirty="0">
                <a:solidFill>
                  <a:srgbClr val="993300"/>
                </a:solidFill>
                <a:cs typeface="Arial" panose="020B0604020202020204" pitchFamily="34" charset="0"/>
              </a:rPr>
              <a:t>Analytics are a competitive requirement</a:t>
            </a:r>
          </a:p>
        </p:txBody>
      </p:sp>
    </p:spTree>
    <p:extLst>
      <p:ext uri="{BB962C8B-B14F-4D97-AF65-F5344CB8AC3E}">
        <p14:creationId xmlns:p14="http://schemas.microsoft.com/office/powerpoint/2010/main" val="240774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Box 7"/>
          <p:cNvSpPr txBox="1">
            <a:spLocks noChangeArrowheads="1"/>
          </p:cNvSpPr>
          <p:nvPr/>
        </p:nvSpPr>
        <p:spPr bwMode="auto">
          <a:xfrm>
            <a:off x="2544763" y="169863"/>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3600" b="1" dirty="0">
                <a:solidFill>
                  <a:srgbClr val="993300"/>
                </a:solidFill>
                <a:latin typeface="+mj-lt"/>
                <a:ea typeface="MS PGothic" panose="020B0600070205080204" pitchFamily="34" charset="-128"/>
              </a:rPr>
              <a:t>2013 Academic Research</a:t>
            </a:r>
          </a:p>
        </p:txBody>
      </p:sp>
      <p:sp>
        <p:nvSpPr>
          <p:cNvPr id="43015" name="TextBox 1"/>
          <p:cNvSpPr txBox="1">
            <a:spLocks noChangeArrowheads="1"/>
          </p:cNvSpPr>
          <p:nvPr/>
        </p:nvSpPr>
        <p:spPr bwMode="auto">
          <a:xfrm>
            <a:off x="1412081" y="2883596"/>
            <a:ext cx="836136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defRPr/>
            </a:pPr>
            <a:r>
              <a:rPr lang="en-US" altLang="en-US" sz="2800" dirty="0">
                <a:solidFill>
                  <a:srgbClr val="993300"/>
                </a:solidFill>
                <a:ea typeface="MS PGothic" panose="020B0600070205080204" pitchFamily="34" charset="-128"/>
              </a:rPr>
              <a:t>A 2011 IBM/</a:t>
            </a:r>
            <a:r>
              <a:rPr lang="en-US" altLang="en-US" sz="2800" i="1" dirty="0">
                <a:solidFill>
                  <a:srgbClr val="993300"/>
                </a:solidFill>
                <a:ea typeface="MS PGothic" panose="020B0600070205080204" pitchFamily="34" charset="-128"/>
              </a:rPr>
              <a:t>MIT Sloan Management Review </a:t>
            </a:r>
            <a:r>
              <a:rPr lang="en-US" altLang="en-US" sz="2800" dirty="0">
                <a:solidFill>
                  <a:srgbClr val="993300"/>
                </a:solidFill>
                <a:ea typeface="MS PGothic" panose="020B0600070205080204" pitchFamily="34" charset="-128"/>
              </a:rPr>
              <a:t>research study found that top performing companies in their industry are much more likely to use analytics rather than intuition across the widest range of possible decisions. </a:t>
            </a:r>
          </a:p>
          <a:p>
            <a:pPr>
              <a:defRPr/>
            </a:pPr>
            <a:endParaRPr lang="en-US" altLang="en-US" sz="2800" dirty="0">
              <a:solidFill>
                <a:srgbClr val="993300"/>
              </a:solidFill>
              <a:ea typeface="MS PGothic" panose="020B0600070205080204" pitchFamily="34" charset="-128"/>
            </a:endParaRPr>
          </a:p>
          <a:p>
            <a:pPr>
              <a:defRPr/>
            </a:pPr>
            <a:endParaRPr lang="en-US" altLang="en-US" sz="2800" dirty="0"/>
          </a:p>
        </p:txBody>
      </p:sp>
      <p:sp>
        <p:nvSpPr>
          <p:cNvPr id="41992" name="TextBox 1"/>
          <p:cNvSpPr txBox="1">
            <a:spLocks noChangeArrowheads="1"/>
          </p:cNvSpPr>
          <p:nvPr/>
        </p:nvSpPr>
        <p:spPr bwMode="auto">
          <a:xfrm>
            <a:off x="1371600" y="1157288"/>
            <a:ext cx="89709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800" dirty="0">
                <a:solidFill>
                  <a:srgbClr val="993300"/>
                </a:solidFill>
                <a:ea typeface="MS PGothic" panose="020B0600070205080204" pitchFamily="34" charset="-128"/>
              </a:rPr>
              <a:t>A 2011 TDWI report on Big Data Analytics found that 85% of respondents indicated that their firms would be using advanced analytics within three years</a:t>
            </a:r>
            <a:endParaRPr lang="en-US" altLang="en-US" sz="2800" dirty="0">
              <a:solidFill>
                <a:srgbClr val="993300"/>
              </a:solidFill>
            </a:endParaRPr>
          </a:p>
        </p:txBody>
      </p:sp>
    </p:spTree>
    <p:extLst>
      <p:ext uri="{BB962C8B-B14F-4D97-AF65-F5344CB8AC3E}">
        <p14:creationId xmlns:p14="http://schemas.microsoft.com/office/powerpoint/2010/main" val="189856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1933" y="0"/>
            <a:ext cx="11040533" cy="1292225"/>
          </a:xfrm>
        </p:spPr>
        <p:txBody>
          <a:bodyPr>
            <a:normAutofit/>
          </a:bodyPr>
          <a:lstStyle/>
          <a:p>
            <a:r>
              <a:rPr lang="en-US" altLang="en-US" sz="4000" b="1" dirty="0">
                <a:cs typeface="Arial" panose="020B0604020202020204" pitchFamily="34" charset="0"/>
              </a:rPr>
              <a:t>Conditions that Lead to Analytics-based Organizations</a:t>
            </a:r>
            <a:endParaRPr lang="en-US" altLang="en-US" sz="4000" b="1" dirty="0"/>
          </a:p>
        </p:txBody>
      </p:sp>
      <p:sp>
        <p:nvSpPr>
          <p:cNvPr id="44035" name="Text Placeholder 3"/>
          <p:cNvSpPr>
            <a:spLocks noGrp="1"/>
          </p:cNvSpPr>
          <p:nvPr>
            <p:ph type="body" sz="half" idx="2"/>
          </p:nvPr>
        </p:nvSpPr>
        <p:spPr>
          <a:xfrm>
            <a:off x="1981200" y="2036763"/>
            <a:ext cx="8382000" cy="3154362"/>
          </a:xfrm>
        </p:spPr>
        <p:txBody>
          <a:bodyPr/>
          <a:lstStyle/>
          <a:p>
            <a:pPr>
              <a:buFont typeface="Arial" panose="020B0604020202020204" pitchFamily="34" charset="0"/>
              <a:buChar char="•"/>
            </a:pPr>
            <a:r>
              <a:rPr lang="en-US" altLang="en-US" sz="3200" dirty="0">
                <a:cs typeface="Arial" panose="020B0604020202020204" pitchFamily="34" charset="0"/>
              </a:rPr>
              <a:t> </a:t>
            </a:r>
            <a:r>
              <a:rPr lang="en-US" altLang="en-US" sz="3200" dirty="0">
                <a:solidFill>
                  <a:srgbClr val="993300"/>
                </a:solidFill>
                <a:cs typeface="Arial" panose="020B0604020202020204" pitchFamily="34" charset="0"/>
              </a:rPr>
              <a:t>The nature of the industry</a:t>
            </a:r>
          </a:p>
          <a:p>
            <a:pPr>
              <a:buFont typeface="Arial" panose="020B0604020202020204" pitchFamily="34" charset="0"/>
              <a:buChar char="•"/>
            </a:pPr>
            <a:r>
              <a:rPr lang="en-US" altLang="en-US" sz="3200" dirty="0">
                <a:solidFill>
                  <a:srgbClr val="993300"/>
                </a:solidFill>
                <a:cs typeface="Arial" panose="020B0604020202020204" pitchFamily="34" charset="0"/>
              </a:rPr>
              <a:t> Seizing an opportunity</a:t>
            </a:r>
          </a:p>
          <a:p>
            <a:pPr>
              <a:buFont typeface="Arial" panose="020B0604020202020204" pitchFamily="34" charset="0"/>
              <a:buChar char="•"/>
            </a:pPr>
            <a:r>
              <a:rPr lang="en-US" altLang="en-US" sz="3200" dirty="0">
                <a:solidFill>
                  <a:srgbClr val="993300"/>
                </a:solidFill>
                <a:cs typeface="Arial" panose="020B0604020202020204" pitchFamily="34" charset="0"/>
              </a:rPr>
              <a:t> Responding to a problem</a:t>
            </a:r>
          </a:p>
          <a:p>
            <a:endParaRPr lang="en-US" altLang="en-US" dirty="0" smtClean="0"/>
          </a:p>
        </p:txBody>
      </p:sp>
    </p:spTree>
    <p:extLst>
      <p:ext uri="{BB962C8B-B14F-4D97-AF65-F5344CB8AC3E}">
        <p14:creationId xmlns:p14="http://schemas.microsoft.com/office/powerpoint/2010/main" val="3581959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dirty="0" smtClean="0">
                <a:solidFill>
                  <a:srgbClr val="993300"/>
                </a:solidFill>
                <a:cs typeface="Arial" panose="020B0604020202020204" pitchFamily="34" charset="0"/>
              </a:rPr>
              <a:t>Complex Systems</a:t>
            </a:r>
          </a:p>
        </p:txBody>
      </p:sp>
      <p:sp>
        <p:nvSpPr>
          <p:cNvPr id="46083" name="Content Placeholder 2"/>
          <p:cNvSpPr>
            <a:spLocks noGrp="1"/>
          </p:cNvSpPr>
          <p:nvPr>
            <p:ph idx="1"/>
          </p:nvPr>
        </p:nvSpPr>
        <p:spPr/>
        <p:txBody>
          <a:bodyPr/>
          <a:lstStyle/>
          <a:p>
            <a:r>
              <a:rPr lang="en-US" altLang="en-US" dirty="0" smtClean="0">
                <a:solidFill>
                  <a:srgbClr val="993300"/>
                </a:solidFill>
                <a:cs typeface="Arial" panose="020B0604020202020204" pitchFamily="34" charset="0"/>
              </a:rPr>
              <a:t>Tackle complex problems and provide individualized solutions</a:t>
            </a:r>
          </a:p>
          <a:p>
            <a:r>
              <a:rPr lang="en-US" altLang="en-US" dirty="0" smtClean="0">
                <a:solidFill>
                  <a:srgbClr val="993300"/>
                </a:solidFill>
                <a:cs typeface="Arial" panose="020B0604020202020204" pitchFamily="34" charset="0"/>
              </a:rPr>
              <a:t>Products and services are organized around the needs of individual customers</a:t>
            </a:r>
          </a:p>
          <a:p>
            <a:r>
              <a:rPr lang="en-US" altLang="en-US" dirty="0" smtClean="0">
                <a:solidFill>
                  <a:srgbClr val="993300"/>
                </a:solidFill>
                <a:cs typeface="Arial" panose="020B0604020202020204" pitchFamily="34" charset="0"/>
              </a:rPr>
              <a:t>Dollar value of interactions with each customer is high	</a:t>
            </a:r>
          </a:p>
          <a:p>
            <a:r>
              <a:rPr lang="en-US" altLang="en-US" dirty="0" smtClean="0">
                <a:solidFill>
                  <a:srgbClr val="993300"/>
                </a:solidFill>
                <a:cs typeface="Arial" panose="020B0604020202020204" pitchFamily="34" charset="0"/>
              </a:rPr>
              <a:t>There is considerable interaction with each customer</a:t>
            </a:r>
          </a:p>
          <a:p>
            <a:r>
              <a:rPr lang="en-US" altLang="en-US" dirty="0" smtClean="0">
                <a:solidFill>
                  <a:srgbClr val="993300"/>
                </a:solidFill>
                <a:cs typeface="Arial" panose="020B0604020202020204" pitchFamily="34" charset="0"/>
              </a:rPr>
              <a:t>Examples: IBM, World Bank, Halliburton</a:t>
            </a:r>
          </a:p>
        </p:txBody>
      </p:sp>
    </p:spTree>
    <p:extLst>
      <p:ext uri="{BB962C8B-B14F-4D97-AF65-F5344CB8AC3E}">
        <p14:creationId xmlns:p14="http://schemas.microsoft.com/office/powerpoint/2010/main" val="378209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defRPr/>
            </a:pPr>
            <a:r>
              <a:rPr lang="en-US" u="sng" dirty="0"/>
              <a:t>Importance of Business Analytics</a:t>
            </a:r>
            <a:endParaRPr lang="en-US" u="sng" dirty="0" smtClean="0">
              <a:ea typeface="+mn-ea"/>
              <a:cs typeface="+mn-cs"/>
            </a:endParaRPr>
          </a:p>
          <a:p>
            <a:pPr marL="365760" indent="-256032">
              <a:buFont typeface="Wingdings 3"/>
              <a:buChar char=""/>
              <a:defRPr/>
            </a:pPr>
            <a:r>
              <a:rPr lang="en-US" dirty="0" smtClean="0">
                <a:ea typeface="+mn-ea"/>
                <a:cs typeface="+mn-cs"/>
              </a:rPr>
              <a:t>There is a strong relationship of BA with:</a:t>
            </a:r>
          </a:p>
          <a:p>
            <a:pPr marL="109728" indent="0">
              <a:buNone/>
              <a:defRPr/>
            </a:pPr>
            <a:r>
              <a:rPr lang="en-US" dirty="0" smtClean="0">
                <a:ea typeface="+mn-ea"/>
                <a:cs typeface="+mn-cs"/>
              </a:rPr>
              <a:t>	- profitability of businesses</a:t>
            </a:r>
          </a:p>
          <a:p>
            <a:pPr marL="109728" indent="0">
              <a:buNone/>
              <a:defRPr/>
            </a:pPr>
            <a:r>
              <a:rPr lang="en-US" dirty="0">
                <a:ea typeface="+mn-ea"/>
                <a:cs typeface="+mn-cs"/>
              </a:rPr>
              <a:t>	</a:t>
            </a:r>
            <a:r>
              <a:rPr lang="en-US" dirty="0" smtClean="0">
                <a:ea typeface="+mn-ea"/>
                <a:cs typeface="+mn-cs"/>
              </a:rPr>
              <a:t>- revenue of businesses</a:t>
            </a:r>
          </a:p>
          <a:p>
            <a:pPr marL="109728" indent="0">
              <a:buNone/>
              <a:defRPr/>
            </a:pPr>
            <a:r>
              <a:rPr lang="en-US" dirty="0">
                <a:ea typeface="+mn-ea"/>
                <a:cs typeface="+mn-cs"/>
              </a:rPr>
              <a:t>	</a:t>
            </a:r>
            <a:r>
              <a:rPr lang="en-US" dirty="0" smtClean="0">
                <a:ea typeface="+mn-ea"/>
                <a:cs typeface="+mn-cs"/>
              </a:rPr>
              <a:t>- shareholder return</a:t>
            </a:r>
          </a:p>
          <a:p>
            <a:pPr marL="365760" indent="-256032">
              <a:buFont typeface="Wingdings 3"/>
              <a:buChar char=""/>
              <a:defRPr/>
            </a:pPr>
            <a:r>
              <a:rPr lang="en-US" dirty="0" smtClean="0">
                <a:ea typeface="+mn-ea"/>
                <a:cs typeface="+mn-cs"/>
              </a:rPr>
              <a:t>BA enhances understanding of data</a:t>
            </a:r>
          </a:p>
          <a:p>
            <a:pPr marL="365760" indent="-256032">
              <a:buFont typeface="Wingdings 3"/>
              <a:buChar char=""/>
              <a:defRPr/>
            </a:pPr>
            <a:r>
              <a:rPr lang="en-US" dirty="0" smtClean="0">
                <a:ea typeface="+mn-ea"/>
                <a:cs typeface="+mn-cs"/>
              </a:rPr>
              <a:t>BA is vital for businesses to remain competitive</a:t>
            </a:r>
          </a:p>
          <a:p>
            <a:pPr marL="365760" indent="-256032">
              <a:buFont typeface="Wingdings 3"/>
              <a:buChar char=""/>
              <a:defRPr/>
            </a:pPr>
            <a:r>
              <a:rPr lang="en-US" dirty="0" smtClean="0">
                <a:ea typeface="+mn-ea"/>
                <a:cs typeface="+mn-cs"/>
              </a:rPr>
              <a:t>BA enables creation of informative reports</a:t>
            </a:r>
          </a:p>
          <a:p>
            <a:pPr marL="109728" indent="0">
              <a:buNone/>
              <a:defRPr/>
            </a:pPr>
            <a:endParaRPr lang="en-US" dirty="0">
              <a:ea typeface="+mn-ea"/>
              <a:cs typeface="+mn-cs"/>
            </a:endParaRPr>
          </a:p>
        </p:txBody>
      </p:sp>
      <p:sp>
        <p:nvSpPr>
          <p:cNvPr id="5" name="Title 4"/>
          <p:cNvSpPr>
            <a:spLocks noGrp="1"/>
          </p:cNvSpPr>
          <p:nvPr>
            <p:ph type="title"/>
          </p:nvPr>
        </p:nvSpPr>
        <p:spPr/>
        <p:txBody>
          <a:bodyPr/>
          <a:lstStyle/>
          <a:p>
            <a:pPr>
              <a:defRPr/>
            </a:pPr>
            <a:r>
              <a:rPr lang="en-US" sz="3200" dirty="0"/>
              <a:t>What is Business Analytics?</a:t>
            </a:r>
          </a:p>
        </p:txBody>
      </p:sp>
      <p:sp>
        <p:nvSpPr>
          <p:cNvPr id="32771"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32772"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8AFBD827-F054-45EE-A042-21F777F8487A}"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2902668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b="1" dirty="0" smtClean="0">
                <a:solidFill>
                  <a:srgbClr val="993300"/>
                </a:solidFill>
                <a:cs typeface="Arial" panose="020B0604020202020204" pitchFamily="34" charset="0"/>
              </a:rPr>
              <a:t>Volume Operations</a:t>
            </a:r>
          </a:p>
        </p:txBody>
      </p:sp>
      <p:sp>
        <p:nvSpPr>
          <p:cNvPr id="48131" name="Content Placeholder 2"/>
          <p:cNvSpPr>
            <a:spLocks noGrp="1"/>
          </p:cNvSpPr>
          <p:nvPr>
            <p:ph idx="1"/>
          </p:nvPr>
        </p:nvSpPr>
        <p:spPr>
          <a:xfrm>
            <a:off x="838199" y="1600201"/>
            <a:ext cx="10828867" cy="4525963"/>
          </a:xfrm>
        </p:spPr>
        <p:txBody>
          <a:bodyPr/>
          <a:lstStyle/>
          <a:p>
            <a:r>
              <a:rPr lang="en-US" altLang="en-US" dirty="0" smtClean="0">
                <a:solidFill>
                  <a:srgbClr val="993300"/>
                </a:solidFill>
                <a:cs typeface="Arial" panose="020B0604020202020204" pitchFamily="34" charset="0"/>
              </a:rPr>
              <a:t>Serves high-volume markets through standardized products and services</a:t>
            </a:r>
          </a:p>
          <a:p>
            <a:r>
              <a:rPr lang="en-US" altLang="en-US" dirty="0" smtClean="0">
                <a:solidFill>
                  <a:srgbClr val="993300"/>
                </a:solidFill>
                <a:cs typeface="Arial" panose="020B0604020202020204" pitchFamily="34" charset="0"/>
              </a:rPr>
              <a:t>Each customer interaction has a low dollar value</a:t>
            </a:r>
          </a:p>
          <a:p>
            <a:r>
              <a:rPr lang="en-US" altLang="en-US" dirty="0" smtClean="0">
                <a:solidFill>
                  <a:srgbClr val="993300"/>
                </a:solidFill>
                <a:cs typeface="Arial" panose="020B0604020202020204" pitchFamily="34" charset="0"/>
              </a:rPr>
              <a:t>Customer interactions are generally conducted through technology rather than person-to-person</a:t>
            </a:r>
          </a:p>
          <a:p>
            <a:r>
              <a:rPr lang="en-US" altLang="en-US" dirty="0" smtClean="0">
                <a:solidFill>
                  <a:srgbClr val="993300"/>
                </a:solidFill>
                <a:cs typeface="Arial" panose="020B0604020202020204" pitchFamily="34" charset="0"/>
              </a:rPr>
              <a:t>Are likely to be analytics-based</a:t>
            </a:r>
          </a:p>
          <a:p>
            <a:r>
              <a:rPr lang="en-US" altLang="en-US" dirty="0" smtClean="0">
                <a:solidFill>
                  <a:srgbClr val="993300"/>
                </a:solidFill>
                <a:cs typeface="Arial" panose="020B0604020202020204" pitchFamily="34" charset="0"/>
              </a:rPr>
              <a:t>Examples: Amazon.com, eBay, Hertz</a:t>
            </a:r>
          </a:p>
          <a:p>
            <a:endParaRPr lang="en-US" altLang="en-US" dirty="0" smtClean="0">
              <a:solidFill>
                <a:srgbClr val="993300"/>
              </a:solidFill>
              <a:cs typeface="Arial" panose="020B0604020202020204" pitchFamily="34" charset="0"/>
            </a:endParaRPr>
          </a:p>
        </p:txBody>
      </p:sp>
    </p:spTree>
    <p:extLst>
      <p:ext uri="{BB962C8B-B14F-4D97-AF65-F5344CB8AC3E}">
        <p14:creationId xmlns:p14="http://schemas.microsoft.com/office/powerpoint/2010/main" val="215062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752600" y="-412750"/>
            <a:ext cx="8534400" cy="1371600"/>
          </a:xfrm>
        </p:spPr>
        <p:txBody>
          <a:bodyPr/>
          <a:lstStyle/>
          <a:p>
            <a:r>
              <a:rPr lang="en-US" altLang="en-US" b="1">
                <a:solidFill>
                  <a:srgbClr val="993300"/>
                </a:solidFill>
                <a:cs typeface="Arial" panose="020B0604020202020204" pitchFamily="34" charset="0"/>
              </a:rPr>
              <a:t>The Nature of the Industry: Online Retailers</a:t>
            </a:r>
          </a:p>
        </p:txBody>
      </p:sp>
      <p:sp>
        <p:nvSpPr>
          <p:cNvPr id="50179" name="Text Placeholder 3"/>
          <p:cNvSpPr>
            <a:spLocks noGrp="1"/>
          </p:cNvSpPr>
          <p:nvPr>
            <p:ph type="body" sz="half" idx="2"/>
          </p:nvPr>
        </p:nvSpPr>
        <p:spPr>
          <a:xfrm>
            <a:off x="914400" y="1300163"/>
            <a:ext cx="9372601" cy="4965170"/>
          </a:xfrm>
        </p:spPr>
        <p:txBody>
          <a:bodyPr>
            <a:normAutofit/>
          </a:bodyPr>
          <a:lstStyle/>
          <a:p>
            <a:r>
              <a:rPr lang="en-US" altLang="en-US" sz="3300" b="1" i="1" dirty="0">
                <a:solidFill>
                  <a:srgbClr val="993300"/>
                </a:solidFill>
                <a:cs typeface="Arial" panose="020B0604020202020204" pitchFamily="34" charset="0"/>
              </a:rPr>
              <a:t>BI Applications</a:t>
            </a:r>
          </a:p>
          <a:p>
            <a:pPr eaLnBrk="1" hangingPunct="1">
              <a:lnSpc>
                <a:spcPct val="90000"/>
              </a:lnSpc>
              <a:buFont typeface="Arial" panose="020B0604020202020204" pitchFamily="34" charset="0"/>
              <a:buChar char="•"/>
            </a:pPr>
            <a:r>
              <a:rPr lang="en-US" altLang="en-US" sz="3300" dirty="0">
                <a:solidFill>
                  <a:srgbClr val="993300"/>
                </a:solidFill>
              </a:rPr>
              <a:t> </a:t>
            </a:r>
            <a:r>
              <a:rPr lang="en-US" altLang="en-US" sz="2800" dirty="0">
                <a:solidFill>
                  <a:srgbClr val="993300"/>
                </a:solidFill>
                <a:cs typeface="Arial" panose="020B0604020202020204" pitchFamily="34" charset="0"/>
              </a:rPr>
              <a:t>Analysis of clickstream data </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Customer profitability analysis</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Customer segmentation analysis</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Product recommendations</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Campaign management</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Pricing</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Forecasting</a:t>
            </a:r>
          </a:p>
          <a:p>
            <a:pPr eaLnBrk="1" hangingPunct="1">
              <a:lnSpc>
                <a:spcPct val="90000"/>
              </a:lnSpc>
              <a:buFont typeface="Arial" panose="020B0604020202020204" pitchFamily="34" charset="0"/>
              <a:buChar char="•"/>
            </a:pPr>
            <a:r>
              <a:rPr lang="en-US" altLang="en-US" sz="2800" dirty="0">
                <a:solidFill>
                  <a:srgbClr val="993300"/>
                </a:solidFill>
                <a:cs typeface="Arial" panose="020B0604020202020204" pitchFamily="34" charset="0"/>
              </a:rPr>
              <a:t> Dashboard</a:t>
            </a:r>
            <a:r>
              <a:rPr lang="en-US" altLang="en-US" sz="3300" dirty="0">
                <a:solidFill>
                  <a:srgbClr val="993300"/>
                </a:solidFill>
                <a:cs typeface="Arial" panose="020B0604020202020204" pitchFamily="34" charset="0"/>
              </a:rPr>
              <a:t>s</a:t>
            </a:r>
          </a:p>
          <a:p>
            <a:endParaRPr lang="en-US" altLang="en-US" sz="2800" dirty="0">
              <a:cs typeface="Arial" panose="020B0604020202020204" pitchFamily="34" charset="0"/>
            </a:endParaRPr>
          </a:p>
        </p:txBody>
      </p:sp>
    </p:spTree>
    <p:extLst>
      <p:ext uri="{BB962C8B-B14F-4D97-AF65-F5344CB8AC3E}">
        <p14:creationId xmlns:p14="http://schemas.microsoft.com/office/powerpoint/2010/main" val="378888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930400" y="-381000"/>
            <a:ext cx="5842000" cy="1371600"/>
          </a:xfrm>
        </p:spPr>
        <p:txBody>
          <a:bodyPr/>
          <a:lstStyle/>
          <a:p>
            <a:r>
              <a:rPr lang="en-US" altLang="en-US" sz="3600" b="1">
                <a:cs typeface="Arial" panose="020B0604020202020204" pitchFamily="34" charset="0"/>
              </a:rPr>
              <a:t>The Nature of the Industry</a:t>
            </a:r>
          </a:p>
        </p:txBody>
      </p:sp>
      <p:pic>
        <p:nvPicPr>
          <p:cNvPr id="52227" name="Content Placeholder 4" descr="amazon.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716964" y="112713"/>
            <a:ext cx="1951037" cy="1257300"/>
          </a:xfrm>
        </p:spPr>
      </p:pic>
      <p:pic>
        <p:nvPicPr>
          <p:cNvPr id="52228" name="Picture 5" descr="overstoc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40800" y="1247775"/>
            <a:ext cx="15303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1"/>
          <p:cNvSpPr txBox="1">
            <a:spLocks noChangeArrowheads="1"/>
          </p:cNvSpPr>
          <p:nvPr/>
        </p:nvSpPr>
        <p:spPr bwMode="auto">
          <a:xfrm>
            <a:off x="1524000" y="1247776"/>
            <a:ext cx="774223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2000">
                <a:solidFill>
                  <a:srgbClr val="993300"/>
                </a:solidFill>
                <a:ea typeface="MS PGothic" panose="020B0600070205080204" pitchFamily="34" charset="-128"/>
              </a:rPr>
              <a:t>Online retailers like Amazon.com and Overstock.com are high volume operations who rely on analytics to compete.  </a:t>
            </a:r>
          </a:p>
          <a:p>
            <a:pPr>
              <a:buFont typeface="Arial" panose="020B0604020202020204" pitchFamily="34" charset="0"/>
              <a:buChar char="•"/>
            </a:pPr>
            <a:r>
              <a:rPr lang="en-US" altLang="en-US" sz="2000">
                <a:solidFill>
                  <a:srgbClr val="993300"/>
                </a:solidFill>
                <a:ea typeface="MS PGothic" panose="020B0600070205080204" pitchFamily="34" charset="-128"/>
              </a:rPr>
              <a:t>When you enter their sites a cookie is placed on your PC and all clicks are recorded.  </a:t>
            </a:r>
          </a:p>
          <a:p>
            <a:pPr>
              <a:buFont typeface="Arial" panose="020B0604020202020204" pitchFamily="34" charset="0"/>
              <a:buChar char="•"/>
            </a:pPr>
            <a:r>
              <a:rPr lang="en-US" altLang="en-US" sz="2000">
                <a:solidFill>
                  <a:srgbClr val="993300"/>
                </a:solidFill>
                <a:ea typeface="MS PGothic" panose="020B0600070205080204" pitchFamily="34" charset="-128"/>
              </a:rPr>
              <a:t>Based on your clicks and any search terms, recommendation engines decide what products to display.  </a:t>
            </a:r>
          </a:p>
          <a:p>
            <a:pPr>
              <a:buFont typeface="Arial" panose="020B0604020202020204" pitchFamily="34" charset="0"/>
              <a:buChar char="•"/>
            </a:pPr>
            <a:r>
              <a:rPr lang="en-US" altLang="en-US" sz="2000">
                <a:solidFill>
                  <a:srgbClr val="993300"/>
                </a:solidFill>
                <a:ea typeface="MS PGothic" panose="020B0600070205080204" pitchFamily="34" charset="-128"/>
              </a:rPr>
              <a:t>After you purchase an item, they have additional information that is used in marketing campaigns. </a:t>
            </a:r>
          </a:p>
          <a:p>
            <a:pPr>
              <a:buFont typeface="Arial" panose="020B0604020202020204" pitchFamily="34" charset="0"/>
              <a:buChar char="•"/>
            </a:pPr>
            <a:r>
              <a:rPr lang="en-US" altLang="en-US" sz="2000">
                <a:solidFill>
                  <a:srgbClr val="993300"/>
                </a:solidFill>
                <a:ea typeface="MS PGothic" panose="020B0600070205080204" pitchFamily="34" charset="-128"/>
              </a:rPr>
              <a:t>Customer segmentation analysis is used in deciding what promotions to send you.  </a:t>
            </a:r>
          </a:p>
          <a:p>
            <a:pPr>
              <a:buFont typeface="Arial" panose="020B0604020202020204" pitchFamily="34" charset="0"/>
              <a:buChar char="•"/>
            </a:pPr>
            <a:r>
              <a:rPr lang="en-US" altLang="en-US" sz="2000">
                <a:solidFill>
                  <a:srgbClr val="993300"/>
                </a:solidFill>
                <a:ea typeface="MS PGothic" panose="020B0600070205080204" pitchFamily="34" charset="-128"/>
              </a:rPr>
              <a:t>How profitable you are influences how the customer care center treats you.  </a:t>
            </a:r>
          </a:p>
          <a:p>
            <a:pPr>
              <a:buFont typeface="Arial" panose="020B0604020202020204" pitchFamily="34" charset="0"/>
              <a:buChar char="•"/>
            </a:pPr>
            <a:r>
              <a:rPr lang="en-US" altLang="en-US" sz="2000">
                <a:solidFill>
                  <a:srgbClr val="993300"/>
                </a:solidFill>
                <a:ea typeface="MS PGothic" panose="020B0600070205080204" pitchFamily="34" charset="-128"/>
              </a:rPr>
              <a:t>A pricing team helps set prices and decides what prices are needed to clear out merchandise. </a:t>
            </a:r>
          </a:p>
          <a:p>
            <a:pPr>
              <a:buFont typeface="Arial" panose="020B0604020202020204" pitchFamily="34" charset="0"/>
              <a:buChar char="•"/>
            </a:pPr>
            <a:r>
              <a:rPr lang="en-US" altLang="en-US" sz="2000">
                <a:solidFill>
                  <a:srgbClr val="993300"/>
                </a:solidFill>
                <a:ea typeface="MS PGothic" panose="020B0600070205080204" pitchFamily="34" charset="-128"/>
              </a:rPr>
              <a:t>Forecasting models are used to decide how many items to order for inventory.  </a:t>
            </a:r>
          </a:p>
          <a:p>
            <a:pPr>
              <a:buFont typeface="Arial" panose="020B0604020202020204" pitchFamily="34" charset="0"/>
              <a:buChar char="•"/>
            </a:pPr>
            <a:r>
              <a:rPr lang="en-US" altLang="en-US" sz="2000">
                <a:solidFill>
                  <a:srgbClr val="993300"/>
                </a:solidFill>
                <a:ea typeface="MS PGothic" panose="020B0600070205080204" pitchFamily="34" charset="-128"/>
              </a:rPr>
              <a:t>Dashboards monitor all aspects of organizational performance</a:t>
            </a:r>
            <a:endParaRPr lang="en-US" altLang="en-US" sz="2000">
              <a:solidFill>
                <a:srgbClr val="993300"/>
              </a:solidFill>
            </a:endParaRPr>
          </a:p>
        </p:txBody>
      </p:sp>
    </p:spTree>
    <p:extLst>
      <p:ext uri="{BB962C8B-B14F-4D97-AF65-F5344CB8AC3E}">
        <p14:creationId xmlns:p14="http://schemas.microsoft.com/office/powerpoint/2010/main" val="172252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bwMode="auto">
          <a:xfrm>
            <a:off x="1219200" y="1286934"/>
            <a:ext cx="9499600" cy="495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ct val="0"/>
              </a:spcBef>
            </a:pPr>
            <a:r>
              <a:rPr lang="en-US" altLang="en-US" b="0" dirty="0"/>
              <a:t>What management, organization, and technology factors were behind the Cincinnati Zoo losing opportunities to increase revenue?</a:t>
            </a:r>
          </a:p>
          <a:p>
            <a:pPr>
              <a:spcBef>
                <a:spcPct val="0"/>
              </a:spcBef>
            </a:pPr>
            <a:r>
              <a:rPr lang="en-US" altLang="en-US" b="0" dirty="0"/>
              <a:t>Why was replacing legacy point-of-sale systems and implementing a data warehouse essential to an information system solution?</a:t>
            </a:r>
          </a:p>
          <a:p>
            <a:pPr>
              <a:spcBef>
                <a:spcPct val="0"/>
              </a:spcBef>
            </a:pPr>
            <a:r>
              <a:rPr lang="en-US" altLang="en-US" b="0" dirty="0"/>
              <a:t>How did the Cincinnati Zoo benefit from business intelligence? How did it enhance operational  performance and decision making? What role was played by predictive analytics?</a:t>
            </a:r>
          </a:p>
          <a:p>
            <a:pPr>
              <a:spcBef>
                <a:spcPct val="0"/>
              </a:spcBef>
            </a:pPr>
            <a:r>
              <a:rPr lang="en-US" altLang="en-US" b="0" dirty="0"/>
              <a:t>Visit the IBM </a:t>
            </a:r>
            <a:r>
              <a:rPr lang="en-US" altLang="en-US" b="0" dirty="0" err="1"/>
              <a:t>Cognos</a:t>
            </a:r>
            <a:r>
              <a:rPr lang="en-US" altLang="en-US" b="0" dirty="0"/>
              <a:t> Web site and describe the business intelligence tools that would be the most useful for the Cincinnati Zoo.</a:t>
            </a:r>
            <a:endParaRPr lang="en-US" altLang="en-US" dirty="0"/>
          </a:p>
        </p:txBody>
      </p:sp>
      <p:sp>
        <p:nvSpPr>
          <p:cNvPr id="3" name="Text Placeholder 2"/>
          <p:cNvSpPr>
            <a:spLocks noGrp="1"/>
          </p:cNvSpPr>
          <p:nvPr>
            <p:ph type="body" sz="quarter" idx="15"/>
          </p:nvPr>
        </p:nvSpPr>
        <p:spPr>
          <a:xfrm>
            <a:off x="1523999" y="482599"/>
            <a:ext cx="9364133" cy="533399"/>
          </a:xfrm>
        </p:spPr>
        <p:txBody>
          <a:bodyPr>
            <a:noAutofit/>
          </a:bodyPr>
          <a:lstStyle/>
          <a:p>
            <a:pPr>
              <a:defRPr/>
            </a:pPr>
            <a:r>
              <a:rPr lang="en-US" sz="3200" dirty="0" smtClean="0"/>
              <a:t>Analytics Help the Cincinnati Zoo Know Its Customers</a:t>
            </a:r>
            <a:endParaRPr lang="en-US" sz="3200" dirty="0"/>
          </a:p>
        </p:txBody>
      </p:sp>
    </p:spTree>
    <p:extLst>
      <p:ext uri="{BB962C8B-B14F-4D97-AF65-F5344CB8AC3E}">
        <p14:creationId xmlns:p14="http://schemas.microsoft.com/office/powerpoint/2010/main" val="52782652"/>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a:buFont typeface="Wingdings 3"/>
              <a:buChar char=""/>
              <a:defRPr/>
            </a:pPr>
            <a:r>
              <a:rPr lang="en-US" dirty="0" smtClean="0">
                <a:ea typeface="+mn-ea"/>
                <a:cs typeface="+mn-cs"/>
              </a:rPr>
              <a:t>Descriptive analytics</a:t>
            </a:r>
          </a:p>
          <a:p>
            <a:pPr marL="109728" indent="0">
              <a:buNone/>
              <a:defRPr/>
            </a:pPr>
            <a:r>
              <a:rPr lang="en-US" dirty="0">
                <a:ea typeface="+mn-ea"/>
                <a:cs typeface="+mn-cs"/>
              </a:rPr>
              <a:t>	</a:t>
            </a:r>
            <a:r>
              <a:rPr lang="en-US" dirty="0" smtClean="0">
                <a:ea typeface="+mn-ea"/>
                <a:cs typeface="+mn-cs"/>
              </a:rPr>
              <a:t>- uses data to understand past and present</a:t>
            </a:r>
          </a:p>
          <a:p>
            <a:pPr marL="365760" indent="-256032">
              <a:buFont typeface="Wingdings 3"/>
              <a:buChar char=""/>
              <a:defRPr/>
            </a:pPr>
            <a:r>
              <a:rPr lang="en-US" dirty="0" smtClean="0">
                <a:ea typeface="+mn-ea"/>
                <a:cs typeface="+mn-cs"/>
              </a:rPr>
              <a:t>Predictive analytics</a:t>
            </a:r>
          </a:p>
          <a:p>
            <a:pPr marL="109728" indent="0">
              <a:buNone/>
              <a:defRPr/>
            </a:pPr>
            <a:r>
              <a:rPr lang="en-US" dirty="0">
                <a:ea typeface="+mn-ea"/>
                <a:cs typeface="+mn-cs"/>
              </a:rPr>
              <a:t>	</a:t>
            </a:r>
            <a:r>
              <a:rPr lang="en-US" dirty="0" smtClean="0">
                <a:ea typeface="+mn-ea"/>
                <a:cs typeface="+mn-cs"/>
              </a:rPr>
              <a:t>- analyzes past performance</a:t>
            </a:r>
          </a:p>
          <a:p>
            <a:pPr marL="365760" indent="-256032">
              <a:buFont typeface="Wingdings 3"/>
              <a:buChar char=""/>
              <a:defRPr/>
            </a:pPr>
            <a:r>
              <a:rPr lang="en-US" dirty="0" smtClean="0">
                <a:ea typeface="+mn-ea"/>
                <a:cs typeface="+mn-cs"/>
              </a:rPr>
              <a:t>Prescriptive analytics</a:t>
            </a:r>
          </a:p>
          <a:p>
            <a:pPr marL="109728" indent="0">
              <a:buNone/>
              <a:defRPr/>
            </a:pPr>
            <a:r>
              <a:rPr lang="en-US" dirty="0">
                <a:ea typeface="+mn-ea"/>
                <a:cs typeface="+mn-cs"/>
              </a:rPr>
              <a:t>	</a:t>
            </a:r>
            <a:r>
              <a:rPr lang="en-US" dirty="0" smtClean="0">
                <a:ea typeface="+mn-ea"/>
                <a:cs typeface="+mn-cs"/>
              </a:rPr>
              <a:t>- uses optimization techniques</a:t>
            </a:r>
            <a:endParaRPr lang="en-US" dirty="0">
              <a:ea typeface="+mn-ea"/>
              <a:cs typeface="+mn-cs"/>
            </a:endParaRPr>
          </a:p>
        </p:txBody>
      </p:sp>
      <p:sp>
        <p:nvSpPr>
          <p:cNvPr id="5" name="Title 4"/>
          <p:cNvSpPr>
            <a:spLocks noGrp="1"/>
          </p:cNvSpPr>
          <p:nvPr>
            <p:ph type="title"/>
          </p:nvPr>
        </p:nvSpPr>
        <p:spPr/>
        <p:txBody>
          <a:bodyPr/>
          <a:lstStyle/>
          <a:p>
            <a:pPr>
              <a:defRPr/>
            </a:pPr>
            <a:r>
              <a:rPr lang="en-US" sz="3200" dirty="0"/>
              <a:t>Scope of Business Analytics</a:t>
            </a:r>
          </a:p>
        </p:txBody>
      </p:sp>
      <p:sp>
        <p:nvSpPr>
          <p:cNvPr id="34819"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34820"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87252445-6B2D-47DB-AD82-C0C92F061FF4}"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4146709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defRPr/>
            </a:pPr>
            <a:r>
              <a:rPr lang="en-US" u="sng" dirty="0" smtClean="0">
                <a:ea typeface="+mn-ea"/>
                <a:cs typeface="+mn-cs"/>
              </a:rPr>
              <a:t>Retail </a:t>
            </a:r>
            <a:r>
              <a:rPr lang="en-US" u="sng" dirty="0" smtClean="0">
                <a:ea typeface="+mn-ea"/>
                <a:cs typeface="+mn-cs"/>
              </a:rPr>
              <a:t>Markdown Decisions</a:t>
            </a:r>
            <a:endParaRPr lang="en-US" dirty="0" smtClean="0">
              <a:ea typeface="+mn-ea"/>
              <a:cs typeface="+mn-cs"/>
            </a:endParaRPr>
          </a:p>
          <a:p>
            <a:pPr marL="365760" indent="-256032">
              <a:buFont typeface="Wingdings 3"/>
              <a:buChar char=""/>
              <a:defRPr/>
            </a:pPr>
            <a:r>
              <a:rPr lang="en-US" dirty="0">
                <a:ea typeface="+mn-ea"/>
                <a:cs typeface="+mn-cs"/>
              </a:rPr>
              <a:t>Most department stores clear seasonal inventory by reducing </a:t>
            </a:r>
            <a:r>
              <a:rPr lang="en-US" dirty="0" smtClean="0">
                <a:ea typeface="+mn-ea"/>
                <a:cs typeface="+mn-cs"/>
              </a:rPr>
              <a:t>prices.</a:t>
            </a:r>
          </a:p>
          <a:p>
            <a:pPr marL="365760" indent="-256032">
              <a:spcBef>
                <a:spcPts val="0"/>
              </a:spcBef>
              <a:buFont typeface="Wingdings 3"/>
              <a:buChar char=""/>
              <a:defRPr/>
            </a:pPr>
            <a:r>
              <a:rPr lang="en-US" dirty="0" smtClean="0">
                <a:ea typeface="+mn-ea"/>
                <a:cs typeface="+mn-cs"/>
              </a:rPr>
              <a:t>The question is:</a:t>
            </a:r>
          </a:p>
          <a:p>
            <a:pPr marL="109728" indent="0">
              <a:spcBef>
                <a:spcPts val="0"/>
              </a:spcBef>
              <a:buNone/>
              <a:defRPr/>
            </a:pPr>
            <a:r>
              <a:rPr lang="en-US" dirty="0">
                <a:ea typeface="+mn-ea"/>
                <a:cs typeface="+mn-cs"/>
              </a:rPr>
              <a:t> </a:t>
            </a:r>
            <a:r>
              <a:rPr lang="en-US" dirty="0" smtClean="0">
                <a:ea typeface="+mn-ea"/>
                <a:cs typeface="+mn-cs"/>
              </a:rPr>
              <a:t>  When to reduce the price and by how much?</a:t>
            </a:r>
          </a:p>
          <a:p>
            <a:pPr marL="365760" indent="-256032">
              <a:spcBef>
                <a:spcPts val="1200"/>
              </a:spcBef>
              <a:buFont typeface="Wingdings 3"/>
              <a:buChar char=""/>
              <a:defRPr/>
            </a:pPr>
            <a:r>
              <a:rPr lang="en-US" b="1" dirty="0" smtClean="0">
                <a:ea typeface="+mn-ea"/>
                <a:cs typeface="+mn-cs"/>
              </a:rPr>
              <a:t>Descriptive analytics</a:t>
            </a:r>
            <a:r>
              <a:rPr lang="en-US" dirty="0" smtClean="0">
                <a:ea typeface="+mn-ea"/>
                <a:cs typeface="+mn-cs"/>
              </a:rPr>
              <a:t>: examine historical data for similar products (prices, units sold, advertising, …)</a:t>
            </a:r>
          </a:p>
          <a:p>
            <a:pPr marL="365760" indent="-256032">
              <a:buFont typeface="Wingdings 3"/>
              <a:buChar char=""/>
              <a:defRPr/>
            </a:pPr>
            <a:r>
              <a:rPr lang="en-US" b="1" dirty="0" smtClean="0">
                <a:ea typeface="+mn-ea"/>
                <a:cs typeface="+mn-cs"/>
              </a:rPr>
              <a:t>Predictive analytics</a:t>
            </a:r>
            <a:r>
              <a:rPr lang="en-US" dirty="0" smtClean="0">
                <a:ea typeface="+mn-ea"/>
                <a:cs typeface="+mn-cs"/>
              </a:rPr>
              <a:t>: predict sales based on price</a:t>
            </a:r>
          </a:p>
          <a:p>
            <a:pPr marL="365760" indent="-256032">
              <a:buFont typeface="Wingdings 3"/>
              <a:buChar char=""/>
              <a:defRPr/>
            </a:pPr>
            <a:r>
              <a:rPr lang="en-US" b="1" dirty="0" smtClean="0">
                <a:ea typeface="+mn-ea"/>
                <a:cs typeface="+mn-cs"/>
              </a:rPr>
              <a:t>Prescriptive analytics</a:t>
            </a:r>
            <a:r>
              <a:rPr lang="en-US" dirty="0" smtClean="0">
                <a:ea typeface="+mn-ea"/>
                <a:cs typeface="+mn-cs"/>
              </a:rPr>
              <a:t>: find the best sets of pricing and advertising to maximize sales revenue</a:t>
            </a:r>
            <a:endParaRPr lang="en-US" dirty="0">
              <a:ea typeface="+mn-ea"/>
              <a:cs typeface="+mn-cs"/>
            </a:endParaRPr>
          </a:p>
        </p:txBody>
      </p:sp>
      <p:sp>
        <p:nvSpPr>
          <p:cNvPr id="5" name="Title 4"/>
          <p:cNvSpPr>
            <a:spLocks noGrp="1"/>
          </p:cNvSpPr>
          <p:nvPr>
            <p:ph type="title"/>
          </p:nvPr>
        </p:nvSpPr>
        <p:spPr/>
        <p:txBody>
          <a:bodyPr/>
          <a:lstStyle/>
          <a:p>
            <a:pPr>
              <a:defRPr/>
            </a:pPr>
            <a:r>
              <a:rPr lang="en-US" sz="3200" dirty="0"/>
              <a:t>Scope of Business Analytics</a:t>
            </a:r>
          </a:p>
        </p:txBody>
      </p:sp>
      <p:sp>
        <p:nvSpPr>
          <p:cNvPr id="35843"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35844"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805BF966-BD69-4F4A-902E-ECBD672D303E}"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1314730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a:buFont typeface="Wingdings 3"/>
              <a:buChar char=""/>
              <a:defRPr/>
            </a:pPr>
            <a:r>
              <a:rPr lang="en-US" dirty="0" smtClean="0">
                <a:ea typeface="+mn-ea"/>
                <a:cs typeface="+mn-cs"/>
              </a:rPr>
              <a:t>DATA</a:t>
            </a:r>
          </a:p>
          <a:p>
            <a:pPr marL="109728" indent="0">
              <a:buNone/>
              <a:defRPr/>
            </a:pPr>
            <a:r>
              <a:rPr lang="en-US" dirty="0">
                <a:ea typeface="+mn-ea"/>
                <a:cs typeface="+mn-cs"/>
              </a:rPr>
              <a:t> </a:t>
            </a:r>
            <a:r>
              <a:rPr lang="en-US" dirty="0" smtClean="0">
                <a:ea typeface="+mn-ea"/>
                <a:cs typeface="+mn-cs"/>
              </a:rPr>
              <a:t>  - collected facts and figures</a:t>
            </a:r>
          </a:p>
          <a:p>
            <a:pPr marL="365760" indent="-256032">
              <a:buFont typeface="Wingdings 3"/>
              <a:buChar char=""/>
              <a:defRPr/>
            </a:pPr>
            <a:r>
              <a:rPr lang="en-US" dirty="0" smtClean="0">
                <a:ea typeface="+mn-ea"/>
                <a:cs typeface="+mn-cs"/>
              </a:rPr>
              <a:t>DATABASE</a:t>
            </a:r>
          </a:p>
          <a:p>
            <a:pPr marL="109728" indent="0">
              <a:buNone/>
              <a:defRPr/>
            </a:pPr>
            <a:r>
              <a:rPr lang="en-US" dirty="0" smtClean="0">
                <a:ea typeface="+mn-ea"/>
                <a:cs typeface="+mn-cs"/>
              </a:rPr>
              <a:t>   - collection of computer files containing data</a:t>
            </a:r>
          </a:p>
          <a:p>
            <a:pPr marL="365760" indent="-256032">
              <a:buFont typeface="Wingdings 3"/>
              <a:buChar char=""/>
              <a:defRPr/>
            </a:pPr>
            <a:r>
              <a:rPr lang="en-US" dirty="0" smtClean="0">
                <a:ea typeface="+mn-ea"/>
                <a:cs typeface="+mn-cs"/>
              </a:rPr>
              <a:t>INFORMATION</a:t>
            </a:r>
            <a:endParaRPr lang="en-US" dirty="0">
              <a:ea typeface="+mn-ea"/>
              <a:cs typeface="+mn-cs"/>
            </a:endParaRPr>
          </a:p>
          <a:p>
            <a:pPr marL="109728" indent="0">
              <a:buNone/>
              <a:defRPr/>
            </a:pPr>
            <a:r>
              <a:rPr lang="en-US" dirty="0" smtClean="0">
                <a:ea typeface="+mn-ea"/>
                <a:cs typeface="+mn-cs"/>
              </a:rPr>
              <a:t>   - </a:t>
            </a:r>
            <a:r>
              <a:rPr lang="en-US" dirty="0">
                <a:ea typeface="+mn-ea"/>
                <a:cs typeface="+mn-cs"/>
              </a:rPr>
              <a:t>comes from analyzing data</a:t>
            </a:r>
          </a:p>
        </p:txBody>
      </p:sp>
      <p:sp>
        <p:nvSpPr>
          <p:cNvPr id="5" name="Title 4"/>
          <p:cNvSpPr>
            <a:spLocks noGrp="1"/>
          </p:cNvSpPr>
          <p:nvPr>
            <p:ph type="title"/>
          </p:nvPr>
        </p:nvSpPr>
        <p:spPr/>
        <p:txBody>
          <a:bodyPr/>
          <a:lstStyle/>
          <a:p>
            <a:pPr>
              <a:defRPr/>
            </a:pPr>
            <a:r>
              <a:rPr lang="en-US" sz="3200" dirty="0"/>
              <a:t>Data for Business Analytics</a:t>
            </a:r>
          </a:p>
        </p:txBody>
      </p:sp>
      <p:sp>
        <p:nvSpPr>
          <p:cNvPr id="37891"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37892"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D0729C47-7195-4C96-B124-64C345858006}"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183066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a:buFont typeface="Wingdings 3"/>
              <a:buChar char=""/>
              <a:defRPr/>
            </a:pPr>
            <a:r>
              <a:rPr lang="en-US" u="sng" dirty="0" smtClean="0">
                <a:ea typeface="+mn-ea"/>
                <a:cs typeface="+mn-cs"/>
              </a:rPr>
              <a:t>Metrics</a:t>
            </a:r>
            <a:r>
              <a:rPr lang="en-US" b="1" dirty="0" smtClean="0">
                <a:ea typeface="+mn-ea"/>
                <a:cs typeface="+mn-cs"/>
              </a:rPr>
              <a:t> </a:t>
            </a:r>
            <a:r>
              <a:rPr lang="en-US" dirty="0" smtClean="0">
                <a:ea typeface="+mn-ea"/>
                <a:cs typeface="+mn-cs"/>
              </a:rPr>
              <a:t>are used to quantify performance. </a:t>
            </a:r>
          </a:p>
          <a:p>
            <a:pPr marL="365760" indent="-256032">
              <a:buFont typeface="Wingdings 3"/>
              <a:buChar char=""/>
              <a:defRPr/>
            </a:pPr>
            <a:r>
              <a:rPr lang="en-US" u="sng" dirty="0" smtClean="0">
                <a:ea typeface="+mn-ea"/>
                <a:cs typeface="+mn-cs"/>
              </a:rPr>
              <a:t>Measures</a:t>
            </a:r>
            <a:r>
              <a:rPr lang="en-US" dirty="0" smtClean="0">
                <a:ea typeface="+mn-ea"/>
                <a:cs typeface="+mn-cs"/>
              </a:rPr>
              <a:t> are numerical values of metrics.</a:t>
            </a:r>
          </a:p>
          <a:p>
            <a:pPr marL="365760" indent="-256032">
              <a:buFont typeface="Wingdings 3"/>
              <a:buChar char=""/>
              <a:defRPr/>
            </a:pPr>
            <a:r>
              <a:rPr lang="en-US" u="sng" dirty="0" smtClean="0">
                <a:ea typeface="+mn-ea"/>
                <a:cs typeface="+mn-cs"/>
              </a:rPr>
              <a:t>Discrete</a:t>
            </a:r>
            <a:r>
              <a:rPr lang="en-US" dirty="0" smtClean="0">
                <a:ea typeface="+mn-ea"/>
                <a:cs typeface="+mn-cs"/>
              </a:rPr>
              <a:t> metrics involve counting</a:t>
            </a:r>
          </a:p>
          <a:p>
            <a:pPr marL="109728" indent="0">
              <a:buNone/>
              <a:defRPr/>
            </a:pPr>
            <a:r>
              <a:rPr lang="en-US" dirty="0">
                <a:ea typeface="+mn-ea"/>
                <a:cs typeface="+mn-cs"/>
              </a:rPr>
              <a:t> </a:t>
            </a:r>
            <a:r>
              <a:rPr lang="en-US" dirty="0" smtClean="0">
                <a:ea typeface="+mn-ea"/>
                <a:cs typeface="+mn-cs"/>
              </a:rPr>
              <a:t>  - on time or not on time</a:t>
            </a:r>
          </a:p>
          <a:p>
            <a:pPr marL="109728" indent="0">
              <a:buNone/>
              <a:defRPr/>
            </a:pPr>
            <a:r>
              <a:rPr lang="en-US" dirty="0">
                <a:ea typeface="+mn-ea"/>
                <a:cs typeface="+mn-cs"/>
              </a:rPr>
              <a:t> </a:t>
            </a:r>
            <a:r>
              <a:rPr lang="en-US" dirty="0" smtClean="0">
                <a:ea typeface="+mn-ea"/>
                <a:cs typeface="+mn-cs"/>
              </a:rPr>
              <a:t>  - number or proportion of on time deliveries</a:t>
            </a:r>
          </a:p>
          <a:p>
            <a:pPr marL="365760" indent="-256032">
              <a:buFont typeface="Wingdings 3"/>
              <a:buChar char=""/>
              <a:defRPr/>
            </a:pPr>
            <a:r>
              <a:rPr lang="en-US" u="sng" dirty="0" smtClean="0">
                <a:ea typeface="+mn-ea"/>
                <a:cs typeface="+mn-cs"/>
              </a:rPr>
              <a:t>Continuous</a:t>
            </a:r>
            <a:r>
              <a:rPr lang="en-US" dirty="0" smtClean="0">
                <a:ea typeface="+mn-ea"/>
                <a:cs typeface="+mn-cs"/>
              </a:rPr>
              <a:t> metrics are measured on a continuum</a:t>
            </a:r>
          </a:p>
          <a:p>
            <a:pPr marL="109728" indent="0">
              <a:buNone/>
              <a:defRPr/>
            </a:pPr>
            <a:r>
              <a:rPr lang="en-US" dirty="0" smtClean="0">
                <a:ea typeface="+mn-ea"/>
                <a:cs typeface="+mn-cs"/>
              </a:rPr>
              <a:t>   - delivery time</a:t>
            </a:r>
          </a:p>
          <a:p>
            <a:pPr marL="109728" indent="0">
              <a:buNone/>
              <a:defRPr/>
            </a:pPr>
            <a:r>
              <a:rPr lang="en-US" dirty="0" smtClean="0">
                <a:ea typeface="+mn-ea"/>
                <a:cs typeface="+mn-cs"/>
              </a:rPr>
              <a:t>   - package weight</a:t>
            </a:r>
          </a:p>
          <a:p>
            <a:pPr marL="109728" indent="0">
              <a:buNone/>
              <a:defRPr/>
            </a:pPr>
            <a:r>
              <a:rPr lang="en-US" dirty="0" smtClean="0">
                <a:ea typeface="+mn-ea"/>
                <a:cs typeface="+mn-cs"/>
              </a:rPr>
              <a:t>   - purchase price </a:t>
            </a:r>
            <a:endParaRPr lang="en-US" dirty="0">
              <a:ea typeface="+mn-ea"/>
              <a:cs typeface="+mn-cs"/>
            </a:endParaRPr>
          </a:p>
        </p:txBody>
      </p:sp>
      <p:sp>
        <p:nvSpPr>
          <p:cNvPr id="5" name="Title 4"/>
          <p:cNvSpPr>
            <a:spLocks noGrp="1"/>
          </p:cNvSpPr>
          <p:nvPr>
            <p:ph type="title"/>
          </p:nvPr>
        </p:nvSpPr>
        <p:spPr/>
        <p:txBody>
          <a:bodyPr/>
          <a:lstStyle/>
          <a:p>
            <a:pPr>
              <a:defRPr/>
            </a:pPr>
            <a:r>
              <a:rPr lang="en-US" sz="3200" dirty="0"/>
              <a:t>Data for Business Analytics</a:t>
            </a:r>
          </a:p>
        </p:txBody>
      </p:sp>
      <p:sp>
        <p:nvSpPr>
          <p:cNvPr id="39939"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39940"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AD85A74E-1878-4ED2-A45C-788A2A48171C}"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1101818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a:xfrm>
            <a:off x="838200" y="1190445"/>
            <a:ext cx="10515600" cy="4986518"/>
          </a:xfrm>
        </p:spPr>
        <p:txBody>
          <a:bodyPr/>
          <a:lstStyle/>
          <a:p>
            <a:pPr marL="109538" indent="0">
              <a:buNone/>
            </a:pPr>
            <a:r>
              <a:rPr lang="en-US" u="sng" dirty="0" smtClean="0"/>
              <a:t>A </a:t>
            </a:r>
            <a:r>
              <a:rPr lang="en-US" u="sng" dirty="0" smtClean="0"/>
              <a:t>Sales Transaction Database File</a:t>
            </a:r>
          </a:p>
        </p:txBody>
      </p:sp>
      <p:sp>
        <p:nvSpPr>
          <p:cNvPr id="5" name="Title 4"/>
          <p:cNvSpPr>
            <a:spLocks noGrp="1"/>
          </p:cNvSpPr>
          <p:nvPr>
            <p:ph type="title"/>
          </p:nvPr>
        </p:nvSpPr>
        <p:spPr/>
        <p:txBody>
          <a:bodyPr/>
          <a:lstStyle/>
          <a:p>
            <a:pPr>
              <a:defRPr/>
            </a:pPr>
            <a:r>
              <a:rPr lang="en-US" sz="3200" dirty="0"/>
              <a:t>Data for Business Analytics</a:t>
            </a:r>
          </a:p>
        </p:txBody>
      </p:sp>
      <p:sp>
        <p:nvSpPr>
          <p:cNvPr id="40963" name="Footer Placeholder 7"/>
          <p:cNvSpPr>
            <a:spLocks noGrp="1"/>
          </p:cNvSpPr>
          <p:nvPr>
            <p:ph type="ftr" sz="quarter"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Copyright © 2013 Pearson Education, Inc. publishing as Prentice Hall</a:t>
            </a:r>
          </a:p>
        </p:txBody>
      </p:sp>
      <p:sp>
        <p:nvSpPr>
          <p:cNvPr id="40964" name="Slide Number Placeholder 8"/>
          <p:cNvSpPr>
            <a:spLocks noGrp="1"/>
          </p:cNvSpPr>
          <p:nvPr>
            <p:ph type="sldNum"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a:ea typeface="ＭＳ Ｐゴシック" pitchFamily="-72" charset="-128"/>
                <a:cs typeface="ＭＳ Ｐゴシック" pitchFamily="-72" charset="-128"/>
              </a:rPr>
              <a:t>1-</a:t>
            </a:r>
            <a:fld id="{EB0A1086-F709-4B00-8687-37F81F3C9BC9}"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pic>
        <p:nvPicPr>
          <p:cNvPr id="40965" name="Picture 2"/>
          <p:cNvPicPr>
            <a:picLocks noChangeAspect="1" noChangeArrowheads="1"/>
          </p:cNvPicPr>
          <p:nvPr/>
        </p:nvPicPr>
        <p:blipFill>
          <a:blip r:embed="rId2"/>
          <a:srcRect/>
          <a:stretch>
            <a:fillRect/>
          </a:stretch>
        </p:blipFill>
        <p:spPr bwMode="auto">
          <a:xfrm>
            <a:off x="1676400" y="2143919"/>
            <a:ext cx="7467600" cy="2820988"/>
          </a:xfrm>
          <a:prstGeom prst="rect">
            <a:avLst/>
          </a:prstGeom>
          <a:noFill/>
          <a:ln w="9525">
            <a:noFill/>
            <a:miter lim="800000"/>
            <a:headEnd/>
            <a:tailEnd/>
          </a:ln>
        </p:spPr>
      </p:pic>
      <p:sp>
        <p:nvSpPr>
          <p:cNvPr id="40966" name="TextBox 6"/>
          <p:cNvSpPr txBox="1">
            <a:spLocks noChangeArrowheads="1"/>
          </p:cNvSpPr>
          <p:nvPr/>
        </p:nvSpPr>
        <p:spPr bwMode="auto">
          <a:xfrm>
            <a:off x="8667750" y="5135564"/>
            <a:ext cx="702436" cy="246221"/>
          </a:xfrm>
          <a:prstGeom prst="rect">
            <a:avLst/>
          </a:prstGeom>
          <a:noFill/>
          <a:ln w="9525">
            <a:noFill/>
            <a:miter lim="800000"/>
            <a:headEnd/>
            <a:tailEnd/>
          </a:ln>
        </p:spPr>
        <p:txBody>
          <a:bodyPr wrap="none">
            <a:prstTxWarp prst="textNoShape">
              <a:avLst/>
            </a:prstTxWarp>
            <a:spAutoFit/>
          </a:bodyPr>
          <a:lstStyle/>
          <a:p>
            <a:r>
              <a:rPr lang="en-US" sz="1000"/>
              <a:t>Figure 1.1</a:t>
            </a:r>
          </a:p>
        </p:txBody>
      </p:sp>
      <p:sp>
        <p:nvSpPr>
          <p:cNvPr id="40967" name="TextBox 2"/>
          <p:cNvSpPr txBox="1">
            <a:spLocks noChangeArrowheads="1"/>
          </p:cNvSpPr>
          <p:nvPr/>
        </p:nvSpPr>
        <p:spPr bwMode="auto">
          <a:xfrm>
            <a:off x="2362200" y="5432425"/>
            <a:ext cx="881460" cy="369332"/>
          </a:xfrm>
          <a:prstGeom prst="rect">
            <a:avLst/>
          </a:prstGeom>
          <a:noFill/>
          <a:ln w="9525">
            <a:noFill/>
            <a:miter lim="800000"/>
            <a:headEnd/>
            <a:tailEnd/>
          </a:ln>
        </p:spPr>
        <p:txBody>
          <a:bodyPr wrap="none">
            <a:prstTxWarp prst="textNoShape">
              <a:avLst/>
            </a:prstTxWarp>
            <a:spAutoFit/>
          </a:bodyPr>
          <a:lstStyle/>
          <a:p>
            <a:r>
              <a:rPr lang="en-US"/>
              <a:t>Entities</a:t>
            </a:r>
          </a:p>
        </p:txBody>
      </p:sp>
      <p:cxnSp>
        <p:nvCxnSpPr>
          <p:cNvPr id="6" name="Straight Arrow Connector 5"/>
          <p:cNvCxnSpPr>
            <a:stCxn id="40967" idx="0"/>
          </p:cNvCxnSpPr>
          <p:nvPr/>
        </p:nvCxnSpPr>
        <p:spPr>
          <a:xfrm flipV="1">
            <a:off x="2802931" y="4937125"/>
            <a:ext cx="25995" cy="4953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9448800" y="2971800"/>
            <a:ext cx="152400" cy="1905000"/>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970" name="TextBox 10"/>
          <p:cNvSpPr txBox="1">
            <a:spLocks noChangeArrowheads="1"/>
          </p:cNvSpPr>
          <p:nvPr/>
        </p:nvSpPr>
        <p:spPr bwMode="auto">
          <a:xfrm>
            <a:off x="9482138" y="3554413"/>
            <a:ext cx="927370" cy="369332"/>
          </a:xfrm>
          <a:prstGeom prst="rect">
            <a:avLst/>
          </a:prstGeom>
          <a:noFill/>
          <a:ln w="9525">
            <a:noFill/>
            <a:miter lim="800000"/>
            <a:headEnd/>
            <a:tailEnd/>
          </a:ln>
        </p:spPr>
        <p:txBody>
          <a:bodyPr wrap="none">
            <a:prstTxWarp prst="textNoShape">
              <a:avLst/>
            </a:prstTxWarp>
            <a:spAutoFit/>
          </a:bodyPr>
          <a:lstStyle/>
          <a:p>
            <a:r>
              <a:rPr lang="en-US"/>
              <a:t>Records</a:t>
            </a:r>
          </a:p>
        </p:txBody>
      </p:sp>
      <p:sp>
        <p:nvSpPr>
          <p:cNvPr id="13" name="Left Brace 12"/>
          <p:cNvSpPr/>
          <p:nvPr/>
        </p:nvSpPr>
        <p:spPr>
          <a:xfrm rot="-5400000">
            <a:off x="6096000" y="1935163"/>
            <a:ext cx="304800" cy="6400800"/>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972" name="TextBox 14"/>
          <p:cNvSpPr txBox="1">
            <a:spLocks noChangeArrowheads="1"/>
          </p:cNvSpPr>
          <p:nvPr/>
        </p:nvSpPr>
        <p:spPr bwMode="auto">
          <a:xfrm>
            <a:off x="5410200" y="5351463"/>
            <a:ext cx="1965218" cy="369332"/>
          </a:xfrm>
          <a:prstGeom prst="rect">
            <a:avLst/>
          </a:prstGeom>
          <a:noFill/>
          <a:ln w="9525">
            <a:noFill/>
            <a:miter lim="800000"/>
            <a:headEnd/>
            <a:tailEnd/>
          </a:ln>
        </p:spPr>
        <p:txBody>
          <a:bodyPr wrap="none">
            <a:prstTxWarp prst="textNoShape">
              <a:avLst/>
            </a:prstTxWarp>
            <a:spAutoFit/>
          </a:bodyPr>
          <a:lstStyle/>
          <a:p>
            <a:r>
              <a:rPr lang="en-US"/>
              <a:t>Fields or Attributes</a:t>
            </a:r>
          </a:p>
        </p:txBody>
      </p:sp>
    </p:spTree>
    <p:extLst>
      <p:ext uri="{BB962C8B-B14F-4D97-AF65-F5344CB8AC3E}">
        <p14:creationId xmlns:p14="http://schemas.microsoft.com/office/powerpoint/2010/main" val="2784123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3148</Words>
  <Application>Microsoft Office PowerPoint</Application>
  <PresentationFormat>Widescreen</PresentationFormat>
  <Paragraphs>372</Paragraphs>
  <Slides>43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MS PGothic</vt:lpstr>
      <vt:lpstr>MS PGothic</vt:lpstr>
      <vt:lpstr>Arial</vt:lpstr>
      <vt:lpstr>Calibri</vt:lpstr>
      <vt:lpstr>Calibri Light</vt:lpstr>
      <vt:lpstr>Corbel</vt:lpstr>
      <vt:lpstr>Garamond</vt:lpstr>
      <vt:lpstr>Times New Roman</vt:lpstr>
      <vt:lpstr>Wingdings 3</vt:lpstr>
      <vt:lpstr>Office Theme</vt:lpstr>
      <vt:lpstr>Data Analytics</vt:lpstr>
      <vt:lpstr>What is Data Analytics?</vt:lpstr>
      <vt:lpstr>What is Business Analytics?</vt:lpstr>
      <vt:lpstr>What is Business Analytics?</vt:lpstr>
      <vt:lpstr>Scope of Business Analytics</vt:lpstr>
      <vt:lpstr>Scope of Business Analytics</vt:lpstr>
      <vt:lpstr>Data for Business Analytics</vt:lpstr>
      <vt:lpstr>Data for Business Analytics</vt:lpstr>
      <vt:lpstr>Data for Business Analytics</vt:lpstr>
      <vt:lpstr>What is Big Data?</vt:lpstr>
      <vt:lpstr>Types of Data</vt:lpstr>
      <vt:lpstr>PowerPoint Presentation</vt:lpstr>
      <vt:lpstr>Data for Business Analytics</vt:lpstr>
      <vt:lpstr>Data for Business Analytics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Analytics</vt:lpstr>
      <vt:lpstr>Decision Models</vt:lpstr>
      <vt:lpstr>Decision Models</vt:lpstr>
      <vt:lpstr>Decision Models</vt:lpstr>
      <vt:lpstr>Decision Models</vt:lpstr>
      <vt:lpstr>PowerPoint Presentation</vt:lpstr>
      <vt:lpstr>Decision Models</vt:lpstr>
      <vt:lpstr>Decision Models</vt:lpstr>
      <vt:lpstr>PowerPoint Presentation</vt:lpstr>
      <vt:lpstr>Decision Models</vt:lpstr>
      <vt:lpstr>Decision Models</vt:lpstr>
      <vt:lpstr>Decision Models</vt:lpstr>
      <vt:lpstr>PowerPoint Presentation</vt:lpstr>
      <vt:lpstr>Organizational Transformation</vt:lpstr>
      <vt:lpstr>PowerPoint Presentation</vt:lpstr>
      <vt:lpstr>Conditions that Lead to Analytics-based Organizations</vt:lpstr>
      <vt:lpstr>Complex Systems</vt:lpstr>
      <vt:lpstr>Volume Operations</vt:lpstr>
      <vt:lpstr>The Nature of the Industry: Online Retailers</vt:lpstr>
      <vt:lpstr>The Nature of the Industry</vt:lpstr>
      <vt:lpstr>PowerPoint Presentation</vt:lpstr>
    </vt:vector>
  </TitlesOfParts>
  <Company>Furman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Analytics</dc:title>
  <dc:creator>Owner</dc:creator>
  <cp:lastModifiedBy>Owner</cp:lastModifiedBy>
  <cp:revision>32</cp:revision>
  <dcterms:created xsi:type="dcterms:W3CDTF">2014-07-27T23:34:16Z</dcterms:created>
  <dcterms:modified xsi:type="dcterms:W3CDTF">2014-12-05T21:53:56Z</dcterms:modified>
</cp:coreProperties>
</file>