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9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40" d="100"/>
          <a:sy n="40" d="100"/>
        </p:scale>
        <p:origin x="48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0D97FC-D7E0-42AA-B3A5-BA6A88446C60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EE83BD-F985-4B24-850D-22A2CB331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670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3635985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734675-260D-4FF5-88EC-2F25118A1B35}" type="slidenum">
              <a:rPr 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691938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7FC07D2-F364-4FA9-8C1F-8A171EC1FBB4}" type="slidenum">
              <a:rPr 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723969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63FDE46-A180-4B01-8158-B7D4D5DA9BCF}" type="slidenum">
              <a:rPr 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294820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70B920D-AE64-4883-9572-8C5585D3ED6C}" type="slidenum">
              <a:rPr 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960605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0C25646-36D4-4C26-B1AF-D655E25007C1}" type="slidenum">
              <a:rPr 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047745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416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825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5438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050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2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4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8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mtClean="0">
                <a:cs typeface="Arial" panose="020B0604020202020204" pitchFamily="34" charset="0"/>
              </a:rPr>
              <a:t>© The KTP Company, 2005</a:t>
            </a:r>
          </a:p>
          <a:p>
            <a:endParaRPr kumimoji="0" lang="en-US" altLang="en-US" sz="1200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765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416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825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5438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050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2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4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8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9C50E31-4B27-4676-A69C-F063BB170C61}" type="slidenum">
              <a:rPr lang="en-US" altLang="en-US">
                <a:latin typeface="Times New Roman" panose="02020603050405020304" pitchFamily="18" charset="0"/>
              </a:rPr>
              <a:pPr/>
              <a:t>20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8500" y="4410075"/>
            <a:ext cx="5588000" cy="4178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3" tIns="46477" rIns="92953" bIns="46477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6911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416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825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5438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050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2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4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8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mtClean="0">
                <a:cs typeface="Arial" panose="020B0604020202020204" pitchFamily="34" charset="0"/>
              </a:rPr>
              <a:t>© The KTP Company, 2005</a:t>
            </a:r>
          </a:p>
          <a:p>
            <a:endParaRPr kumimoji="0" lang="en-US" altLang="en-US" sz="1200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416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825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5438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050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2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4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8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75300B1-5170-4E7B-8CD9-7013795096DC}" type="slidenum">
              <a:rPr lang="en-US" altLang="en-US">
                <a:latin typeface="Times New Roman" panose="02020603050405020304" pitchFamily="18" charset="0"/>
              </a:rPr>
              <a:pPr/>
              <a:t>21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8500" y="4410075"/>
            <a:ext cx="5588000" cy="4178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3" tIns="46477" rIns="92953" bIns="46477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0574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416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825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5438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050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2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4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8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mtClean="0">
                <a:cs typeface="Arial" panose="020B0604020202020204" pitchFamily="34" charset="0"/>
              </a:rPr>
              <a:t>© The KTP Company, 2005</a:t>
            </a:r>
          </a:p>
          <a:p>
            <a:endParaRPr kumimoji="0" lang="en-US" altLang="en-US" sz="1200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17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416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825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5438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050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2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4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8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0AAD134-872C-4DF2-8EDC-7BEDC3B659EA}" type="slidenum">
              <a:rPr lang="en-US" altLang="en-US">
                <a:latin typeface="Times New Roman" panose="02020603050405020304" pitchFamily="18" charset="0"/>
              </a:rPr>
              <a:pPr/>
              <a:t>22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8500" y="4410075"/>
            <a:ext cx="5588000" cy="4178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3" tIns="46477" rIns="92953" bIns="46477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6406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416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825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5438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050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2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4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8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mtClean="0">
                <a:cs typeface="Arial" panose="020B0604020202020204" pitchFamily="34" charset="0"/>
              </a:rPr>
              <a:t>© The KTP Company, 2005</a:t>
            </a:r>
          </a:p>
          <a:p>
            <a:endParaRPr kumimoji="0" lang="en-US" altLang="en-US" sz="1200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37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416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825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5438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050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2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4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8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EAC5D03-9BAD-438E-8567-6CE5A8C8A4D6}" type="slidenum">
              <a:rPr lang="en-US" altLang="en-US">
                <a:latin typeface="Times New Roman" panose="02020603050405020304" pitchFamily="18" charset="0"/>
              </a:rPr>
              <a:pPr/>
              <a:t>23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8500" y="4410075"/>
            <a:ext cx="5588000" cy="4178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3" tIns="46477" rIns="92953" bIns="46477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5014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416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825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5438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050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2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4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8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smtClean="0">
                <a:cs typeface="Arial" panose="020B0604020202020204" pitchFamily="34" charset="0"/>
              </a:rPr>
              <a:t>© The KTP Company, 2005</a:t>
            </a:r>
          </a:p>
          <a:p>
            <a:endParaRPr lang="en-US" altLang="en-US" sz="1200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584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416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825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5438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050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2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4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8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9703DD5-7A02-49E6-92C9-5E2D47C2599D}" type="slidenum">
              <a:rPr lang="en-US" altLang="en-US">
                <a:latin typeface="Times New Roman" panose="02020603050405020304" pitchFamily="18" charset="0"/>
              </a:rPr>
              <a:pPr/>
              <a:t>25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8500" y="4410075"/>
            <a:ext cx="5588000" cy="4178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48" tIns="46475" rIns="92948" bIns="46475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154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168092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416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825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5438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050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2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4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8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mtClean="0">
                <a:cs typeface="Arial" panose="020B0604020202020204" pitchFamily="34" charset="0"/>
              </a:rPr>
              <a:t>© The KTP Company, 2005</a:t>
            </a:r>
          </a:p>
          <a:p>
            <a:endParaRPr kumimoji="0" lang="en-US" altLang="en-US" sz="1200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789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416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825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5438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050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2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4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8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B0D87F5-DFF6-4CF2-9121-933F1D0094A1}" type="slidenum">
              <a:rPr lang="en-US" altLang="en-US">
                <a:latin typeface="Times New Roman" panose="02020603050405020304" pitchFamily="18" charset="0"/>
              </a:rPr>
              <a:pPr/>
              <a:t>26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7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8500" y="4410075"/>
            <a:ext cx="5588000" cy="4178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3" tIns="46477" rIns="92953" bIns="46477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2119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416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825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5438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050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2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4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8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mtClean="0">
                <a:cs typeface="Arial" panose="020B0604020202020204" pitchFamily="34" charset="0"/>
              </a:rPr>
              <a:t>© The KTP Company, 2005</a:t>
            </a:r>
          </a:p>
          <a:p>
            <a:endParaRPr kumimoji="0" lang="en-US" altLang="en-US" sz="1200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993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416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825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5438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050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2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4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8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BFD8E33-E957-4E9E-BE82-F841BECC2710}" type="slidenum">
              <a:rPr lang="en-US" altLang="en-US">
                <a:latin typeface="Times New Roman" panose="02020603050405020304" pitchFamily="18" charset="0"/>
              </a:rPr>
              <a:pPr/>
              <a:t>27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8500" y="4410075"/>
            <a:ext cx="5588000" cy="4178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3" tIns="46477" rIns="92953" bIns="46477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6221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416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825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5438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050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2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4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8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mtClean="0">
                <a:cs typeface="Arial" panose="020B0604020202020204" pitchFamily="34" charset="0"/>
              </a:rPr>
              <a:t>© The KTP Company, 2005</a:t>
            </a:r>
          </a:p>
          <a:p>
            <a:endParaRPr kumimoji="0" lang="en-US" altLang="en-US" sz="1200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19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416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825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5438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050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2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4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8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D34FF06-B1FE-49BC-BDF9-1BCFF0346B03}" type="slidenum">
              <a:rPr lang="en-US" altLang="en-US">
                <a:latin typeface="Times New Roman" panose="02020603050405020304" pitchFamily="18" charset="0"/>
              </a:rPr>
              <a:pPr/>
              <a:t>28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1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8500" y="4410075"/>
            <a:ext cx="5588000" cy="4178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3" tIns="46477" rIns="92953" bIns="46477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74328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416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825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5438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050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2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4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8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mtClean="0">
                <a:cs typeface="Arial" panose="020B0604020202020204" pitchFamily="34" charset="0"/>
              </a:rPr>
              <a:t>© The KTP Company, 2005</a:t>
            </a:r>
          </a:p>
          <a:p>
            <a:endParaRPr kumimoji="0" lang="en-US" altLang="en-US" sz="1200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403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416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825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5438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050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2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4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8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35A8A7C-BB4E-4837-9A1F-19263873270D}" type="slidenum">
              <a:rPr lang="en-US" altLang="en-US">
                <a:latin typeface="Times New Roman" panose="02020603050405020304" pitchFamily="18" charset="0"/>
              </a:rPr>
              <a:pPr/>
              <a:t>29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40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8500" y="4410075"/>
            <a:ext cx="5588000" cy="4178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3" tIns="46477" rIns="92953" bIns="46477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4226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416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825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5438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050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2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4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8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mtClean="0">
                <a:cs typeface="Arial" panose="020B0604020202020204" pitchFamily="34" charset="0"/>
              </a:rPr>
              <a:t>© The KTP Company, 2005</a:t>
            </a:r>
          </a:p>
          <a:p>
            <a:endParaRPr kumimoji="0" lang="en-US" altLang="en-US" sz="1200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60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416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825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5438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050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2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4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8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1A9B6C4-880E-41D4-88E1-B65F77277082}" type="slidenum">
              <a:rPr lang="en-US" altLang="en-US">
                <a:latin typeface="Times New Roman" panose="02020603050405020304" pitchFamily="18" charset="0"/>
              </a:rPr>
              <a:pPr/>
              <a:t>30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8500" y="4410075"/>
            <a:ext cx="5588000" cy="4178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3" tIns="46477" rIns="92953" bIns="46477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48596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416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825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5438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050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2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4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8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mtClean="0">
                <a:cs typeface="Arial" panose="020B0604020202020204" pitchFamily="34" charset="0"/>
              </a:rPr>
              <a:t>© The KTP Company, 2005</a:t>
            </a:r>
          </a:p>
          <a:p>
            <a:endParaRPr kumimoji="0" lang="en-US" altLang="en-US" sz="1200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81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416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825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5438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050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2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4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8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005386D-1C79-41D2-B805-7406BBC38FE7}" type="slidenum">
              <a:rPr lang="en-US" altLang="en-US">
                <a:latin typeface="Times New Roman" panose="02020603050405020304" pitchFamily="18" charset="0"/>
              </a:rPr>
              <a:pPr/>
              <a:t>31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8500" y="4410075"/>
            <a:ext cx="5588000" cy="4178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3" tIns="46477" rIns="92953" bIns="46477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63983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416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825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5438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050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2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4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8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mtClean="0">
                <a:cs typeface="Arial" panose="020B0604020202020204" pitchFamily="34" charset="0"/>
              </a:rPr>
              <a:t>© The KTP Company, 2005</a:t>
            </a:r>
          </a:p>
          <a:p>
            <a:endParaRPr kumimoji="0" lang="en-US" altLang="en-US" sz="1200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017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416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825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5438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050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2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4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8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047A8C8-7326-411E-8C61-143E102CFCF0}" type="slidenum">
              <a:rPr lang="en-US" altLang="en-US">
                <a:latin typeface="Times New Roman" panose="02020603050405020304" pitchFamily="18" charset="0"/>
              </a:rPr>
              <a:pPr/>
              <a:t>32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8500" y="4410075"/>
            <a:ext cx="5588000" cy="4178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3" tIns="46477" rIns="92953" bIns="46477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8270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6"/>
          <p:cNvSpPr txBox="1">
            <a:spLocks noGrp="1" noChangeArrowheads="1"/>
          </p:cNvSpPr>
          <p:nvPr/>
        </p:nvSpPr>
        <p:spPr bwMode="auto">
          <a:xfrm>
            <a:off x="0" y="8816975"/>
            <a:ext cx="3027363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3" tIns="46477" rIns="92953" bIns="46477" anchor="b"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30000"/>
              </a:spcBef>
            </a:pPr>
            <a:r>
              <a:rPr kumimoji="1" lang="en-US" altLang="en-US" sz="900">
                <a:cs typeface="Arial" panose="020B0604020202020204" pitchFamily="34" charset="0"/>
              </a:rPr>
              <a:t>© The KTP Company, 2005</a:t>
            </a:r>
          </a:p>
          <a:p>
            <a:pPr eaLnBrk="1" hangingPunct="1">
              <a:spcBef>
                <a:spcPct val="30000"/>
              </a:spcBef>
            </a:pPr>
            <a:endParaRPr lang="en-US" altLang="en-US" sz="120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2227" name="Rectangle 7"/>
          <p:cNvSpPr txBox="1">
            <a:spLocks noGrp="1" noChangeArrowheads="1"/>
          </p:cNvSpPr>
          <p:nvPr/>
        </p:nvSpPr>
        <p:spPr bwMode="auto">
          <a:xfrm>
            <a:off x="3957638" y="8816975"/>
            <a:ext cx="3027362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3" tIns="46477" rIns="92953" bIns="46477" anchor="b"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633A9ED2-6A30-4F4F-9726-3D52DA49E0FA}" type="slidenum">
              <a:rPr lang="en-US" altLang="en-US" sz="1200">
                <a:latin typeface="Times New Roman" panose="02020603050405020304" pitchFamily="18" charset="0"/>
              </a:rPr>
              <a:pPr algn="r" eaLnBrk="1" hangingPunct="1"/>
              <a:t>33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522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8500" y="4410075"/>
            <a:ext cx="5588000" cy="4178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3" tIns="46477" rIns="92953" bIns="46477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73254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416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825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5438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050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2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4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8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mtClean="0">
                <a:cs typeface="Arial" panose="020B0604020202020204" pitchFamily="34" charset="0"/>
              </a:rPr>
              <a:t>© The KTP Company, 2005</a:t>
            </a:r>
          </a:p>
          <a:p>
            <a:endParaRPr kumimoji="0" lang="en-US" altLang="en-US" sz="1200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427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416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825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5438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050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2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4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8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4E5B438-0A93-42E6-A341-D0F4DC2EB8EA}" type="slidenum">
              <a:rPr lang="en-US" altLang="en-US">
                <a:latin typeface="Times New Roman" panose="02020603050405020304" pitchFamily="18" charset="0"/>
              </a:rPr>
              <a:pPr/>
              <a:t>34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8500" y="4410075"/>
            <a:ext cx="5588000" cy="4178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3" tIns="46477" rIns="92953" bIns="46477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753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430485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185848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416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825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5438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050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2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4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8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mtClean="0">
                <a:cs typeface="Arial" panose="020B0604020202020204" pitchFamily="34" charset="0"/>
              </a:rPr>
              <a:t>© The KTP Company, 2005</a:t>
            </a:r>
          </a:p>
          <a:p>
            <a:endParaRPr kumimoji="0" lang="en-US" altLang="en-US" sz="1200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416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825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5438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050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2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4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8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7A62CEE-5772-4FCF-A73C-0D7C8C5A6712}" type="slidenum">
              <a:rPr lang="en-US" altLang="en-US"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8500" y="4410075"/>
            <a:ext cx="5588000" cy="4178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3" tIns="46477" rIns="92953" bIns="46477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2452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416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825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5438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050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2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4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8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mtClean="0">
                <a:cs typeface="Arial" panose="020B0604020202020204" pitchFamily="34" charset="0"/>
              </a:rPr>
              <a:t>© The KTP Company, 2005</a:t>
            </a:r>
          </a:p>
          <a:p>
            <a:endParaRPr kumimoji="0" lang="en-US" altLang="en-US" sz="1200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150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416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825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5438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050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2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4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8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EA9FA77-7A4A-4C37-BCA2-F78DAE89D2B6}" type="slidenum">
              <a:rPr lang="en-US" altLang="en-US">
                <a:latin typeface="Times New Roman" panose="02020603050405020304" pitchFamily="18" charset="0"/>
              </a:rPr>
              <a:pPr/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1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8500" y="4410075"/>
            <a:ext cx="5588000" cy="4178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3" tIns="46477" rIns="92953" bIns="46477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9852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734675-260D-4FF5-88EC-2F25118A1B35}" type="slidenum">
              <a:rPr 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066858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44AC8DF-B816-46EE-94A0-1A5986B63516}" type="slidenum">
              <a:rPr 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676123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416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825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5438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050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2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4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8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mtClean="0">
                <a:cs typeface="Arial" panose="020B0604020202020204" pitchFamily="34" charset="0"/>
              </a:rPr>
              <a:t>© The KTP Company, 2005</a:t>
            </a:r>
          </a:p>
          <a:p>
            <a:endParaRPr kumimoji="0" lang="en-US" altLang="en-US" sz="1200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56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416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825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5438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050" indent="-227013" defTabSz="9286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2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4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850" indent="-227013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E450DE4-D6CA-4BBC-A6B7-463D8E533B6A}" type="slidenum">
              <a:rPr lang="en-US" altLang="en-US">
                <a:latin typeface="Times New Roman" panose="02020603050405020304" pitchFamily="18" charset="0"/>
              </a:rPr>
              <a:pPr/>
              <a:t>10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8500" y="4410075"/>
            <a:ext cx="5588000" cy="4178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3" tIns="46477" rIns="92953" bIns="46477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97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2DFD6-5B94-42CC-A1F1-FEB48309A8D4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F902-FA72-48BC-9A33-0727A256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206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2DFD6-5B94-42CC-A1F1-FEB48309A8D4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F902-FA72-48BC-9A33-0727A256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40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2DFD6-5B94-42CC-A1F1-FEB48309A8D4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F902-FA72-48BC-9A33-0727A256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87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4A564-D4D5-4AB9-9B7C-37DD28782A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4727677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2DFD6-5B94-42CC-A1F1-FEB48309A8D4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F902-FA72-48BC-9A33-0727A256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30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2DFD6-5B94-42CC-A1F1-FEB48309A8D4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F902-FA72-48BC-9A33-0727A256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137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2DFD6-5B94-42CC-A1F1-FEB48309A8D4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F902-FA72-48BC-9A33-0727A256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63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2DFD6-5B94-42CC-A1F1-FEB48309A8D4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F902-FA72-48BC-9A33-0727A256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117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2DFD6-5B94-42CC-A1F1-FEB48309A8D4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F902-FA72-48BC-9A33-0727A256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656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2DFD6-5B94-42CC-A1F1-FEB48309A8D4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F902-FA72-48BC-9A33-0727A256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507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2DFD6-5B94-42CC-A1F1-FEB48309A8D4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F902-FA72-48BC-9A33-0727A256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112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2DFD6-5B94-42CC-A1F1-FEB48309A8D4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F902-FA72-48BC-9A33-0727A256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271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2DFD6-5B94-42CC-A1F1-FEB48309A8D4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6F902-FA72-48BC-9A33-0727A256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858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Why Project Management?</a:t>
            </a:r>
            <a:br>
              <a:rPr lang="en-US" dirty="0" smtClean="0"/>
            </a:br>
            <a:r>
              <a:rPr lang="en-US" dirty="0" smtClean="0"/>
              <a:t>(Chapter 1 and More)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003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4D7F2F3-976B-4249-B8C9-4ACA1FCD4E61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Project Management …</a:t>
            </a:r>
            <a:endParaRPr lang="en-US" altLang="en-US" sz="2800"/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1981200" y="1665289"/>
            <a:ext cx="6738938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Project management is the application of knowledge, skills, tools, and techniques to project activities to meet project requirements.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	</a:t>
            </a:r>
            <a:r>
              <a:rPr lang="en-US" altLang="en-US" sz="1800" i="1">
                <a:solidFill>
                  <a:schemeClr val="tx2"/>
                </a:solidFill>
                <a:latin typeface="Helvetica" panose="020B0604020202020204" pitchFamily="34" charset="0"/>
              </a:rPr>
              <a:t>Guide to the</a:t>
            </a:r>
            <a:r>
              <a:rPr lang="en-US" altLang="en-US" sz="2400">
                <a:solidFill>
                  <a:schemeClr val="tx2"/>
                </a:solidFill>
              </a:rPr>
              <a:t> </a:t>
            </a:r>
            <a:r>
              <a:rPr lang="en-US" altLang="en-US" sz="1800" i="1">
                <a:solidFill>
                  <a:schemeClr val="tx2"/>
                </a:solidFill>
                <a:latin typeface="Helvetica" panose="020B0604020202020204" pitchFamily="34" charset="0"/>
              </a:rPr>
              <a:t>Project Management Body of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i="1">
                <a:solidFill>
                  <a:schemeClr val="tx2"/>
                </a:solidFill>
                <a:latin typeface="Helvetica" panose="020B0604020202020204" pitchFamily="34" charset="0"/>
              </a:rPr>
              <a:t>	Knowledge (</a:t>
            </a:r>
            <a:r>
              <a:rPr lang="en-US" altLang="en-US" sz="1800" i="1">
                <a:solidFill>
                  <a:schemeClr val="tx2"/>
                </a:solidFill>
              </a:rPr>
              <a:t>PMBOK</a:t>
            </a:r>
            <a:r>
              <a:rPr lang="en-US" altLang="en-US" sz="1800" i="1" baseline="30000">
                <a:solidFill>
                  <a:schemeClr val="tx2"/>
                </a:solidFill>
              </a:rPr>
              <a:t>®</a:t>
            </a:r>
            <a:r>
              <a:rPr lang="en-US" altLang="en-US" sz="1800" i="1">
                <a:solidFill>
                  <a:schemeClr val="tx2"/>
                </a:solidFill>
              </a:rPr>
              <a:t> Guide</a:t>
            </a:r>
            <a:r>
              <a:rPr lang="en-US" altLang="en-US" sz="1800" i="1">
                <a:solidFill>
                  <a:schemeClr val="tx2"/>
                </a:solidFill>
                <a:latin typeface="Helvetica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i="1">
                <a:solidFill>
                  <a:schemeClr val="tx2"/>
                </a:solidFill>
                <a:latin typeface="Helvetica" panose="020B0604020202020204" pitchFamily="34" charset="0"/>
              </a:rPr>
              <a:t>		</a:t>
            </a:r>
          </a:p>
        </p:txBody>
      </p:sp>
      <p:pic>
        <p:nvPicPr>
          <p:cNvPr id="24581" name="Picture 4" descr="desk_tools_thumbna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263" y="3900489"/>
            <a:ext cx="2825750" cy="1920875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5817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1981200" y="704850"/>
            <a:ext cx="8229600" cy="895350"/>
          </a:xfrm>
        </p:spPr>
        <p:txBody>
          <a:bodyPr/>
          <a:lstStyle/>
          <a:p>
            <a:pPr eaLnBrk="1" hangingPunct="1"/>
            <a:r>
              <a:rPr lang="en-US" smtClean="0"/>
              <a:t>Project Definitions Summarized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chemeClr val="accent3"/>
              </a:buClr>
              <a:buNone/>
              <a:defRPr/>
            </a:pPr>
            <a:r>
              <a:rPr lang="en-US" dirty="0" smtClean="0"/>
              <a:t>A project can be considered any series of activities and tasks that have: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i="1" dirty="0" smtClean="0">
                <a:solidFill>
                  <a:srgbClr val="FF0000"/>
                </a:solidFill>
              </a:rPr>
              <a:t>Specific objectives</a:t>
            </a:r>
            <a:r>
              <a:rPr lang="en-US" i="1" dirty="0" smtClean="0"/>
              <a:t> </a:t>
            </a:r>
            <a:r>
              <a:rPr lang="en-US" dirty="0" smtClean="0"/>
              <a:t>to be completed within certain specifications,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Defined </a:t>
            </a:r>
            <a:r>
              <a:rPr lang="en-US" b="1" i="1" dirty="0" smtClean="0">
                <a:solidFill>
                  <a:srgbClr val="FF0000"/>
                </a:solidFill>
              </a:rPr>
              <a:t>start</a:t>
            </a:r>
            <a:r>
              <a:rPr lang="en-US" dirty="0" smtClean="0"/>
              <a:t> and </a:t>
            </a:r>
            <a:r>
              <a:rPr lang="en-US" b="1" i="1" dirty="0" smtClean="0">
                <a:solidFill>
                  <a:srgbClr val="FF0000"/>
                </a:solidFill>
              </a:rPr>
              <a:t>end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dates,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i="1" dirty="0" smtClean="0">
                <a:solidFill>
                  <a:srgbClr val="FF0000"/>
                </a:solidFill>
              </a:rPr>
              <a:t>Funding limits</a:t>
            </a:r>
            <a:r>
              <a:rPr lang="en-US" dirty="0" smtClean="0"/>
              <a:t>,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Human and nonhuman </a:t>
            </a:r>
            <a:r>
              <a:rPr lang="en-US" b="1" i="1" dirty="0" smtClean="0">
                <a:solidFill>
                  <a:srgbClr val="FF0000"/>
                </a:solidFill>
              </a:rPr>
              <a:t>resources</a:t>
            </a:r>
            <a:r>
              <a:rPr lang="en-US" dirty="0" smtClean="0"/>
              <a:t>, and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i="1" dirty="0" smtClean="0">
                <a:solidFill>
                  <a:srgbClr val="FF0000"/>
                </a:solidFill>
              </a:rPr>
              <a:t>Multifunctional</a:t>
            </a:r>
            <a:r>
              <a:rPr lang="en-US" dirty="0" smtClean="0"/>
              <a:t> focus.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9753600" y="6248401"/>
            <a:ext cx="7620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45C75"/>
                </a:solidFill>
                <a:cs typeface="Arial" charset="0"/>
              </a:rPr>
              <a:t>01-0</a:t>
            </a:r>
            <a:fld id="{F20B1696-47A2-4933-BD4F-EDC4DAFF5117}" type="slidenum">
              <a:rPr lang="en-US">
                <a:solidFill>
                  <a:srgbClr val="045C75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>
              <a:solidFill>
                <a:srgbClr val="045C75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122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04850"/>
            <a:ext cx="8229600" cy="895350"/>
          </a:xfrm>
        </p:spPr>
        <p:txBody>
          <a:bodyPr/>
          <a:lstStyle/>
          <a:p>
            <a:pPr eaLnBrk="1" hangingPunct="1"/>
            <a:r>
              <a:rPr lang="en-US" smtClean="0"/>
              <a:t>Elements of Projects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b="1" i="1">
                <a:solidFill>
                  <a:srgbClr val="FF0000"/>
                </a:solidFill>
              </a:rPr>
              <a:t>Complex</a:t>
            </a:r>
            <a:r>
              <a:rPr lang="en-US"/>
              <a:t>, one-time processes</a:t>
            </a:r>
          </a:p>
          <a:p>
            <a:pPr eaLnBrk="1" hangingPunct="1">
              <a:lnSpc>
                <a:spcPct val="160000"/>
              </a:lnSpc>
              <a:buClr>
                <a:schemeClr val="tx1"/>
              </a:buClr>
            </a:pPr>
            <a:r>
              <a:rPr lang="en-US" b="1" i="1">
                <a:solidFill>
                  <a:srgbClr val="FF0000"/>
                </a:solidFill>
              </a:rPr>
              <a:t>Limited</a:t>
            </a:r>
            <a:r>
              <a:rPr lang="en-US"/>
              <a:t> by budget, schedule, and resources</a:t>
            </a:r>
          </a:p>
          <a:p>
            <a:pPr eaLnBrk="1" hangingPunct="1">
              <a:lnSpc>
                <a:spcPct val="160000"/>
              </a:lnSpc>
            </a:pPr>
            <a:r>
              <a:rPr lang="en-US"/>
              <a:t>Developed to resolve a </a:t>
            </a:r>
            <a:r>
              <a:rPr lang="en-US" b="1" i="1">
                <a:solidFill>
                  <a:srgbClr val="FF0000"/>
                </a:solidFill>
              </a:rPr>
              <a:t>clear goal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or set of goals</a:t>
            </a:r>
          </a:p>
          <a:p>
            <a:pPr eaLnBrk="1" hangingPunct="1">
              <a:lnSpc>
                <a:spcPct val="160000"/>
              </a:lnSpc>
              <a:buClr>
                <a:schemeClr val="tx1"/>
              </a:buClr>
            </a:pPr>
            <a:r>
              <a:rPr lang="en-US" b="1" i="1">
                <a:solidFill>
                  <a:srgbClr val="FF0000"/>
                </a:solidFill>
              </a:rPr>
              <a:t>Customer-focused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45C75"/>
                </a:solidFill>
                <a:cs typeface="Arial" charset="0"/>
              </a:rPr>
              <a:t>01-0</a:t>
            </a:r>
            <a:fld id="{C0FFC64A-8DEB-4112-8829-6B0B44331C63}" type="slidenum">
              <a:rPr lang="en-US">
                <a:solidFill>
                  <a:srgbClr val="045C75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>
              <a:solidFill>
                <a:srgbClr val="045C75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40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04850"/>
            <a:ext cx="8229600" cy="895350"/>
          </a:xfrm>
        </p:spPr>
        <p:txBody>
          <a:bodyPr/>
          <a:lstStyle/>
          <a:p>
            <a:pPr eaLnBrk="1" hangingPunct="1"/>
            <a:r>
              <a:rPr lang="en-US" smtClean="0"/>
              <a:t>General Project Characteristics</a:t>
            </a:r>
            <a:endParaRPr lang="en-US" sz="2000"/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/>
              <a:t>Entail </a:t>
            </a:r>
            <a:r>
              <a:rPr lang="en-US" sz="2400" b="1" i="1">
                <a:solidFill>
                  <a:srgbClr val="FF0000"/>
                </a:solidFill>
              </a:rPr>
              <a:t>crossing</a:t>
            </a:r>
            <a:r>
              <a:rPr lang="en-US" sz="2400"/>
              <a:t> functional and organization </a:t>
            </a:r>
            <a:r>
              <a:rPr lang="en-US" sz="2400" b="1" i="1">
                <a:solidFill>
                  <a:srgbClr val="FF0000"/>
                </a:solidFill>
              </a:rPr>
              <a:t>boundaries</a:t>
            </a:r>
          </a:p>
          <a:p>
            <a:pPr eaLnBrk="1" hangingPunct="1"/>
            <a:endParaRPr lang="en-US" sz="2400"/>
          </a:p>
          <a:p>
            <a:pPr eaLnBrk="1" hangingPunct="1"/>
            <a:r>
              <a:rPr lang="en-US" sz="2400" b="1" i="1">
                <a:solidFill>
                  <a:srgbClr val="FF0000"/>
                </a:solidFill>
              </a:rPr>
              <a:t>Traditional management functions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/>
              <a:t>of planning, organizing, motivating, directing, and controlling apply </a:t>
            </a:r>
          </a:p>
          <a:p>
            <a:pPr eaLnBrk="1" hangingPunct="1"/>
            <a:endParaRPr lang="en-US" sz="2400"/>
          </a:p>
          <a:p>
            <a:pPr eaLnBrk="1" hangingPunct="1"/>
            <a:r>
              <a:rPr lang="en-US" sz="2400"/>
              <a:t>Principal outcomes are the </a:t>
            </a:r>
            <a:r>
              <a:rPr lang="en-US" sz="2400" b="1" i="1">
                <a:solidFill>
                  <a:srgbClr val="FF0000"/>
                </a:solidFill>
              </a:rPr>
              <a:t>satisfaction of customer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/>
              <a:t>requirements within </a:t>
            </a:r>
            <a:r>
              <a:rPr lang="en-US" sz="2400" b="1" i="1">
                <a:solidFill>
                  <a:srgbClr val="FF0000"/>
                </a:solidFill>
              </a:rPr>
              <a:t>technical</a:t>
            </a:r>
            <a:r>
              <a:rPr lang="en-US" sz="2400">
                <a:solidFill>
                  <a:srgbClr val="FF0000"/>
                </a:solidFill>
              </a:rPr>
              <a:t>, </a:t>
            </a:r>
            <a:r>
              <a:rPr lang="en-US" sz="2400" b="1" i="1">
                <a:solidFill>
                  <a:srgbClr val="FF0000"/>
                </a:solidFill>
              </a:rPr>
              <a:t>cost</a:t>
            </a:r>
            <a:r>
              <a:rPr lang="en-US" sz="2400"/>
              <a:t>, and </a:t>
            </a:r>
            <a:r>
              <a:rPr lang="en-US" sz="2400" b="1" i="1">
                <a:solidFill>
                  <a:srgbClr val="FF0000"/>
                </a:solidFill>
              </a:rPr>
              <a:t>schedule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 b="1" i="1">
                <a:solidFill>
                  <a:srgbClr val="FF0000"/>
                </a:solidFill>
              </a:rPr>
              <a:t>objectives</a:t>
            </a:r>
          </a:p>
          <a:p>
            <a:pPr eaLnBrk="1" hangingPunct="1"/>
            <a:endParaRPr lang="en-US" sz="2400"/>
          </a:p>
          <a:p>
            <a:pPr eaLnBrk="1" hangingPunct="1"/>
            <a:r>
              <a:rPr lang="en-US" sz="2400" b="1" i="1">
                <a:solidFill>
                  <a:srgbClr val="FF0000"/>
                </a:solidFill>
              </a:rPr>
              <a:t>Terminated</a:t>
            </a:r>
            <a:r>
              <a:rPr lang="en-US" sz="2400"/>
              <a:t> upon successful completion of performance objectives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45C75"/>
                </a:solidFill>
                <a:cs typeface="Arial" charset="0"/>
              </a:rPr>
              <a:t>01-</a:t>
            </a:r>
            <a:fld id="{F7BC822F-6330-4621-914E-139D27F7A4D0}" type="slidenum">
              <a:rPr lang="en-US">
                <a:solidFill>
                  <a:srgbClr val="045C75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>
              <a:solidFill>
                <a:srgbClr val="045C75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523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04850"/>
            <a:ext cx="8229600" cy="895350"/>
          </a:xfrm>
        </p:spPr>
        <p:txBody>
          <a:bodyPr/>
          <a:lstStyle/>
          <a:p>
            <a:pPr eaLnBrk="1" hangingPunct="1"/>
            <a:r>
              <a:rPr lang="en-US" smtClean="0"/>
              <a:t>Project Success Rates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/>
              <a:t>Software &amp; hardware projects </a:t>
            </a:r>
            <a:r>
              <a:rPr lang="en-US" sz="2400" b="1" i="1">
                <a:solidFill>
                  <a:srgbClr val="FF0000"/>
                </a:solidFill>
              </a:rPr>
              <a:t>fail at a 65% </a:t>
            </a:r>
            <a:r>
              <a:rPr lang="en-US" sz="2400"/>
              <a:t>rate,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i="1">
                <a:solidFill>
                  <a:srgbClr val="FF0000"/>
                </a:solidFill>
              </a:rPr>
              <a:t>Over half</a:t>
            </a:r>
            <a:r>
              <a:rPr lang="en-US" sz="2400" b="1" i="1"/>
              <a:t> </a:t>
            </a:r>
            <a:r>
              <a:rPr lang="en-US" sz="2400"/>
              <a:t>of all IT projects become </a:t>
            </a:r>
            <a:r>
              <a:rPr lang="en-US" sz="2400" b="1" i="1">
                <a:solidFill>
                  <a:srgbClr val="FF0000"/>
                </a:solidFill>
              </a:rPr>
              <a:t>runaways,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i="1">
                <a:solidFill>
                  <a:srgbClr val="FF0000"/>
                </a:solidFill>
              </a:rPr>
              <a:t>Only 30%</a:t>
            </a:r>
            <a:r>
              <a:rPr lang="en-US" sz="2400"/>
              <a:t> of technology-based projects and programs are a success.</a:t>
            </a:r>
            <a:endParaRPr lang="en-US" sz="2400" b="1" i="1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/>
              <a:t>Only </a:t>
            </a:r>
            <a:r>
              <a:rPr lang="en-US" sz="2400" b="1" i="1">
                <a:solidFill>
                  <a:srgbClr val="FF0000"/>
                </a:solidFill>
              </a:rPr>
              <a:t>2.5%</a:t>
            </a:r>
            <a:r>
              <a:rPr lang="en-US" sz="2400" b="1" i="1"/>
              <a:t> </a:t>
            </a:r>
            <a:r>
              <a:rPr lang="en-US" sz="2400"/>
              <a:t>of global businesses achieve 100% </a:t>
            </a:r>
            <a:r>
              <a:rPr lang="en-US" sz="2400" b="1" i="1">
                <a:solidFill>
                  <a:srgbClr val="FF0000"/>
                </a:solidFill>
              </a:rPr>
              <a:t>project success </a:t>
            </a:r>
            <a:r>
              <a:rPr lang="en-US" sz="2400"/>
              <a:t>and over </a:t>
            </a:r>
            <a:r>
              <a:rPr lang="en-US" sz="2400" b="1" i="1">
                <a:solidFill>
                  <a:srgbClr val="FF0000"/>
                </a:solidFill>
              </a:rPr>
              <a:t>50% </a:t>
            </a:r>
            <a:r>
              <a:rPr lang="en-US" sz="2400"/>
              <a:t>of global business </a:t>
            </a:r>
            <a:r>
              <a:rPr lang="en-US" sz="2400" b="1" i="1">
                <a:solidFill>
                  <a:srgbClr val="FF0000"/>
                </a:solidFill>
              </a:rPr>
              <a:t>projects fail</a:t>
            </a:r>
            <a:r>
              <a:rPr lang="en-US" sz="2400" b="1" i="1"/>
              <a:t>,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i="1">
                <a:solidFill>
                  <a:srgbClr val="FF0000"/>
                </a:solidFill>
              </a:rPr>
              <a:t>Average success </a:t>
            </a:r>
            <a:r>
              <a:rPr lang="en-US" sz="2400"/>
              <a:t>of business-critical application development projects is </a:t>
            </a:r>
            <a:r>
              <a:rPr lang="en-US" sz="2400" b="1" i="1">
                <a:solidFill>
                  <a:srgbClr val="FF0000"/>
                </a:solidFill>
              </a:rPr>
              <a:t>32%</a:t>
            </a:r>
            <a:r>
              <a:rPr lang="en-US" sz="2400"/>
              <a:t>, and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Approximately </a:t>
            </a:r>
            <a:r>
              <a:rPr lang="en-US" sz="2400" b="1" i="1">
                <a:solidFill>
                  <a:srgbClr val="FF0000"/>
                </a:solidFill>
              </a:rPr>
              <a:t>42%</a:t>
            </a:r>
            <a:r>
              <a:rPr lang="en-US" sz="2400"/>
              <a:t> of the 1,200 Iraq reconstruction projects were </a:t>
            </a:r>
            <a:r>
              <a:rPr lang="en-US" sz="2400" b="1" i="1">
                <a:solidFill>
                  <a:srgbClr val="FF0000"/>
                </a:solidFill>
              </a:rPr>
              <a:t>eventually terminated </a:t>
            </a:r>
            <a:r>
              <a:rPr lang="en-US" sz="2400"/>
              <a:t>due to mismanagement or shoddy construction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45C75"/>
                </a:solidFill>
                <a:cs typeface="Arial" charset="0"/>
              </a:rPr>
              <a:t>01-</a:t>
            </a:r>
            <a:fld id="{F7109371-807E-4012-8FED-94DA30AAB5B3}" type="slidenum">
              <a:rPr lang="en-US">
                <a:solidFill>
                  <a:srgbClr val="045C75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>
              <a:solidFill>
                <a:srgbClr val="045C75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875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04850"/>
            <a:ext cx="8229600" cy="895350"/>
          </a:xfrm>
        </p:spPr>
        <p:txBody>
          <a:bodyPr/>
          <a:lstStyle/>
          <a:p>
            <a:pPr eaLnBrk="1" hangingPunct="1"/>
            <a:r>
              <a:rPr lang="en-US" smtClean="0"/>
              <a:t>Why are Projects Important?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140000"/>
              </a:lnSpc>
              <a:buFontTx/>
              <a:buAutoNum type="arabicPeriod"/>
            </a:pPr>
            <a:r>
              <a:rPr lang="en-US" smtClean="0"/>
              <a:t>Shortened product life cycles</a:t>
            </a:r>
          </a:p>
          <a:p>
            <a:pPr marL="533400" indent="-533400">
              <a:lnSpc>
                <a:spcPct val="140000"/>
              </a:lnSpc>
              <a:buFontTx/>
              <a:buAutoNum type="arabicPeriod"/>
            </a:pPr>
            <a:r>
              <a:rPr lang="en-US" smtClean="0"/>
              <a:t>Narrow product launch windows</a:t>
            </a:r>
          </a:p>
          <a:p>
            <a:pPr marL="533400" indent="-533400">
              <a:lnSpc>
                <a:spcPct val="140000"/>
              </a:lnSpc>
              <a:buFontTx/>
              <a:buAutoNum type="arabicPeriod"/>
            </a:pPr>
            <a:r>
              <a:rPr lang="en-US" smtClean="0"/>
              <a:t>Increasingly complex and technical products</a:t>
            </a:r>
          </a:p>
          <a:p>
            <a:pPr marL="533400" indent="-533400">
              <a:lnSpc>
                <a:spcPct val="140000"/>
              </a:lnSpc>
              <a:buFontTx/>
              <a:buAutoNum type="arabicPeriod"/>
            </a:pPr>
            <a:r>
              <a:rPr lang="en-US" smtClean="0"/>
              <a:t>Emergence of global markets</a:t>
            </a:r>
          </a:p>
          <a:p>
            <a:pPr marL="533400" indent="-533400">
              <a:lnSpc>
                <a:spcPct val="140000"/>
              </a:lnSpc>
              <a:buFontTx/>
              <a:buAutoNum type="arabicPeriod"/>
            </a:pPr>
            <a:r>
              <a:rPr lang="en-US" smtClean="0"/>
              <a:t>Economic period marked by low inflation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45C75"/>
                </a:solidFill>
                <a:cs typeface="Arial" charset="0"/>
              </a:rPr>
              <a:t>01-</a:t>
            </a:r>
            <a:fld id="{186FB9B2-78AB-475E-923D-1B2E5A0C8766}" type="slidenum">
              <a:rPr lang="en-US">
                <a:solidFill>
                  <a:srgbClr val="045C75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>
              <a:solidFill>
                <a:srgbClr val="045C75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516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609600"/>
            <a:ext cx="8229600" cy="895350"/>
          </a:xfrm>
        </p:spPr>
        <p:txBody>
          <a:bodyPr/>
          <a:lstStyle/>
          <a:p>
            <a:pPr eaLnBrk="1" hangingPunct="1"/>
            <a:r>
              <a:rPr lang="en-US" smtClean="0"/>
              <a:t>Project Life Cycles</a:t>
            </a:r>
          </a:p>
        </p:txBody>
      </p:sp>
      <p:sp>
        <p:nvSpPr>
          <p:cNvPr id="36866" name="Text Box 12"/>
          <p:cNvSpPr txBox="1">
            <a:spLocks noChangeArrowheads="1"/>
          </p:cNvSpPr>
          <p:nvPr/>
        </p:nvSpPr>
        <p:spPr bwMode="auto">
          <a:xfrm>
            <a:off x="1882776" y="1484313"/>
            <a:ext cx="2016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Man Hours</a:t>
            </a:r>
          </a:p>
        </p:txBody>
      </p:sp>
      <p:grpSp>
        <p:nvGrpSpPr>
          <p:cNvPr id="36867" name="Group 11"/>
          <p:cNvGrpSpPr>
            <a:grpSpLocks/>
          </p:cNvGrpSpPr>
          <p:nvPr/>
        </p:nvGrpSpPr>
        <p:grpSpPr bwMode="auto">
          <a:xfrm>
            <a:off x="2279650" y="1628776"/>
            <a:ext cx="7596188" cy="3529013"/>
            <a:chOff x="1202" y="1026"/>
            <a:chExt cx="3810" cy="2223"/>
          </a:xfrm>
        </p:grpSpPr>
        <p:sp>
          <p:nvSpPr>
            <p:cNvPr id="36894" name="Line 5"/>
            <p:cNvSpPr>
              <a:spLocks noChangeShapeType="1"/>
            </p:cNvSpPr>
            <p:nvPr/>
          </p:nvSpPr>
          <p:spPr bwMode="auto">
            <a:xfrm>
              <a:off x="1202" y="3249"/>
              <a:ext cx="381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5" name="Line 6"/>
            <p:cNvSpPr>
              <a:spLocks noChangeShapeType="1"/>
            </p:cNvSpPr>
            <p:nvPr/>
          </p:nvSpPr>
          <p:spPr bwMode="auto">
            <a:xfrm flipV="1">
              <a:off x="1202" y="1026"/>
              <a:ext cx="0" cy="222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868" name="Text Box 7"/>
          <p:cNvSpPr txBox="1">
            <a:spLocks noChangeArrowheads="1"/>
          </p:cNvSpPr>
          <p:nvPr/>
        </p:nvSpPr>
        <p:spPr bwMode="auto">
          <a:xfrm>
            <a:off x="2174876" y="5157788"/>
            <a:ext cx="2016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Conceptualization</a:t>
            </a:r>
          </a:p>
        </p:txBody>
      </p:sp>
      <p:sp>
        <p:nvSpPr>
          <p:cNvPr id="36869" name="Text Box 8"/>
          <p:cNvSpPr txBox="1">
            <a:spLocks noChangeArrowheads="1"/>
          </p:cNvSpPr>
          <p:nvPr/>
        </p:nvSpPr>
        <p:spPr bwMode="auto">
          <a:xfrm>
            <a:off x="3756026" y="5157788"/>
            <a:ext cx="2016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Planning</a:t>
            </a:r>
          </a:p>
        </p:txBody>
      </p:sp>
      <p:sp>
        <p:nvSpPr>
          <p:cNvPr id="36870" name="Text Box 9"/>
          <p:cNvSpPr txBox="1">
            <a:spLocks noChangeArrowheads="1"/>
          </p:cNvSpPr>
          <p:nvPr/>
        </p:nvSpPr>
        <p:spPr bwMode="auto">
          <a:xfrm>
            <a:off x="5735639" y="5157788"/>
            <a:ext cx="2016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Execution</a:t>
            </a:r>
          </a:p>
        </p:txBody>
      </p:sp>
      <p:sp>
        <p:nvSpPr>
          <p:cNvPr id="36871" name="Text Box 10"/>
          <p:cNvSpPr txBox="1">
            <a:spLocks noChangeArrowheads="1"/>
          </p:cNvSpPr>
          <p:nvPr/>
        </p:nvSpPr>
        <p:spPr bwMode="auto">
          <a:xfrm>
            <a:off x="7788276" y="5157788"/>
            <a:ext cx="2016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Termination</a:t>
            </a:r>
          </a:p>
        </p:txBody>
      </p:sp>
      <p:sp>
        <p:nvSpPr>
          <p:cNvPr id="36872" name="Line 14"/>
          <p:cNvSpPr>
            <a:spLocks noChangeShapeType="1"/>
          </p:cNvSpPr>
          <p:nvPr/>
        </p:nvSpPr>
        <p:spPr bwMode="auto">
          <a:xfrm flipV="1">
            <a:off x="4043363" y="1989139"/>
            <a:ext cx="0" cy="313213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6873" name="Line 15"/>
          <p:cNvSpPr>
            <a:spLocks noChangeShapeType="1"/>
          </p:cNvSpPr>
          <p:nvPr/>
        </p:nvSpPr>
        <p:spPr bwMode="auto">
          <a:xfrm flipV="1">
            <a:off x="5375275" y="2024064"/>
            <a:ext cx="0" cy="313213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6874" name="Line 16"/>
          <p:cNvSpPr>
            <a:spLocks noChangeShapeType="1"/>
          </p:cNvSpPr>
          <p:nvPr/>
        </p:nvSpPr>
        <p:spPr bwMode="auto">
          <a:xfrm flipV="1">
            <a:off x="8075613" y="2024064"/>
            <a:ext cx="0" cy="313213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3325" name="Rectangle 17"/>
          <p:cNvSpPr>
            <a:spLocks noChangeArrowheads="1"/>
          </p:cNvSpPr>
          <p:nvPr/>
        </p:nvSpPr>
        <p:spPr bwMode="auto">
          <a:xfrm>
            <a:off x="2338388" y="5013326"/>
            <a:ext cx="323850" cy="14446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3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3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254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326" name="Rectangle 18"/>
          <p:cNvSpPr>
            <a:spLocks noChangeArrowheads="1"/>
          </p:cNvSpPr>
          <p:nvPr/>
        </p:nvSpPr>
        <p:spPr bwMode="auto">
          <a:xfrm>
            <a:off x="2770188" y="4868864"/>
            <a:ext cx="323850" cy="288925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3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3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254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pPr>
              <a:defRPr/>
            </a:pPr>
            <a:endParaRPr lang="en-US" b="1" dirty="0"/>
          </a:p>
        </p:txBody>
      </p:sp>
      <p:sp>
        <p:nvSpPr>
          <p:cNvPr id="13327" name="Rectangle 19"/>
          <p:cNvSpPr>
            <a:spLocks noChangeArrowheads="1"/>
          </p:cNvSpPr>
          <p:nvPr/>
        </p:nvSpPr>
        <p:spPr bwMode="auto">
          <a:xfrm>
            <a:off x="3165475" y="4797426"/>
            <a:ext cx="323850" cy="36036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3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3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254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328" name="Rectangle 20"/>
          <p:cNvSpPr>
            <a:spLocks noChangeArrowheads="1"/>
          </p:cNvSpPr>
          <p:nvPr/>
        </p:nvSpPr>
        <p:spPr bwMode="auto">
          <a:xfrm>
            <a:off x="3597275" y="4689476"/>
            <a:ext cx="323850" cy="46831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3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3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254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329" name="Rectangle 21"/>
          <p:cNvSpPr>
            <a:spLocks noChangeArrowheads="1"/>
          </p:cNvSpPr>
          <p:nvPr/>
        </p:nvSpPr>
        <p:spPr bwMode="auto">
          <a:xfrm>
            <a:off x="4159250" y="4465639"/>
            <a:ext cx="323850" cy="69373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3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3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254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pPr>
              <a:defRPr/>
            </a:pPr>
            <a:endParaRPr lang="en-US" b="1" dirty="0"/>
          </a:p>
        </p:txBody>
      </p:sp>
      <p:sp>
        <p:nvSpPr>
          <p:cNvPr id="13330" name="Rectangle 22"/>
          <p:cNvSpPr>
            <a:spLocks noChangeArrowheads="1"/>
          </p:cNvSpPr>
          <p:nvPr/>
        </p:nvSpPr>
        <p:spPr bwMode="auto">
          <a:xfrm>
            <a:off x="4548188" y="4268788"/>
            <a:ext cx="323850" cy="88741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3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3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254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331" name="Rectangle 23"/>
          <p:cNvSpPr>
            <a:spLocks noChangeArrowheads="1"/>
          </p:cNvSpPr>
          <p:nvPr/>
        </p:nvSpPr>
        <p:spPr bwMode="auto">
          <a:xfrm>
            <a:off x="4962525" y="3994151"/>
            <a:ext cx="323850" cy="1152525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3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3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254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332" name="Rectangle 24"/>
          <p:cNvSpPr>
            <a:spLocks noChangeArrowheads="1"/>
          </p:cNvSpPr>
          <p:nvPr/>
        </p:nvSpPr>
        <p:spPr bwMode="auto">
          <a:xfrm>
            <a:off x="5507038" y="3824288"/>
            <a:ext cx="323850" cy="13335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3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3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254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pPr>
              <a:defRPr/>
            </a:pPr>
            <a:endParaRPr lang="en-US" b="1" dirty="0"/>
          </a:p>
        </p:txBody>
      </p:sp>
      <p:sp>
        <p:nvSpPr>
          <p:cNvPr id="13333" name="Rectangle 25"/>
          <p:cNvSpPr>
            <a:spLocks noChangeArrowheads="1"/>
          </p:cNvSpPr>
          <p:nvPr/>
        </p:nvSpPr>
        <p:spPr bwMode="auto">
          <a:xfrm>
            <a:off x="5902325" y="3494088"/>
            <a:ext cx="323850" cy="16637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3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3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254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334" name="Rectangle 26"/>
          <p:cNvSpPr>
            <a:spLocks noChangeArrowheads="1"/>
          </p:cNvSpPr>
          <p:nvPr/>
        </p:nvSpPr>
        <p:spPr bwMode="auto">
          <a:xfrm>
            <a:off x="6334125" y="2997200"/>
            <a:ext cx="323850" cy="216058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3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3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254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335" name="Rectangle 27"/>
          <p:cNvSpPr>
            <a:spLocks noChangeArrowheads="1"/>
          </p:cNvSpPr>
          <p:nvPr/>
        </p:nvSpPr>
        <p:spPr bwMode="auto">
          <a:xfrm>
            <a:off x="9047163" y="4400550"/>
            <a:ext cx="323850" cy="75723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3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3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254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pPr>
              <a:defRPr/>
            </a:pPr>
            <a:endParaRPr lang="en-US" b="1" dirty="0"/>
          </a:p>
        </p:txBody>
      </p:sp>
      <p:sp>
        <p:nvSpPr>
          <p:cNvPr id="13336" name="Rectangle 28"/>
          <p:cNvSpPr>
            <a:spLocks noChangeArrowheads="1"/>
          </p:cNvSpPr>
          <p:nvPr/>
        </p:nvSpPr>
        <p:spPr bwMode="auto">
          <a:xfrm>
            <a:off x="8651875" y="3968750"/>
            <a:ext cx="323850" cy="118903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3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3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254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337" name="Rectangle 29"/>
          <p:cNvSpPr>
            <a:spLocks noChangeArrowheads="1"/>
          </p:cNvSpPr>
          <p:nvPr/>
        </p:nvSpPr>
        <p:spPr bwMode="auto">
          <a:xfrm>
            <a:off x="8220075" y="3392488"/>
            <a:ext cx="323850" cy="17653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3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3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254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338" name="Rectangle 31"/>
          <p:cNvSpPr>
            <a:spLocks noChangeArrowheads="1"/>
          </p:cNvSpPr>
          <p:nvPr/>
        </p:nvSpPr>
        <p:spPr bwMode="auto">
          <a:xfrm>
            <a:off x="9444038" y="4797426"/>
            <a:ext cx="323850" cy="36036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3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3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254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339" name="Rectangle 32"/>
          <p:cNvSpPr>
            <a:spLocks noChangeArrowheads="1"/>
          </p:cNvSpPr>
          <p:nvPr/>
        </p:nvSpPr>
        <p:spPr bwMode="auto">
          <a:xfrm>
            <a:off x="6743700" y="2420938"/>
            <a:ext cx="323850" cy="273685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3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3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254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340" name="Rectangle 33"/>
          <p:cNvSpPr>
            <a:spLocks noChangeArrowheads="1"/>
          </p:cNvSpPr>
          <p:nvPr/>
        </p:nvSpPr>
        <p:spPr bwMode="auto">
          <a:xfrm>
            <a:off x="7643813" y="2816226"/>
            <a:ext cx="323850" cy="234156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3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3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254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341" name="Rectangle 34"/>
          <p:cNvSpPr>
            <a:spLocks noChangeArrowheads="1"/>
          </p:cNvSpPr>
          <p:nvPr/>
        </p:nvSpPr>
        <p:spPr bwMode="auto">
          <a:xfrm>
            <a:off x="7212013" y="2349500"/>
            <a:ext cx="323850" cy="280828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3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3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254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6892" name="TextBox 33"/>
          <p:cNvSpPr txBox="1">
            <a:spLocks noChangeArrowheads="1"/>
          </p:cNvSpPr>
          <p:nvPr/>
        </p:nvSpPr>
        <p:spPr bwMode="auto">
          <a:xfrm>
            <a:off x="3914776" y="5786439"/>
            <a:ext cx="48482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Fig 1.3 Project Life Cycle Stages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45C75"/>
                </a:solidFill>
                <a:cs typeface="Arial" charset="0"/>
              </a:rPr>
              <a:t>01-</a:t>
            </a:r>
            <a:fld id="{C04361C2-C5E1-457D-AE23-13928640DBEB}" type="slidenum">
              <a:rPr lang="en-US">
                <a:solidFill>
                  <a:srgbClr val="045C75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>
              <a:solidFill>
                <a:srgbClr val="045C75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8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1981200" y="704850"/>
            <a:ext cx="8229600" cy="895350"/>
          </a:xfrm>
        </p:spPr>
        <p:txBody>
          <a:bodyPr/>
          <a:lstStyle/>
          <a:p>
            <a:pPr eaLnBrk="1" hangingPunct="1"/>
            <a:r>
              <a:rPr lang="en-US" smtClean="0"/>
              <a:t>Project Life Cycles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  <a:buClr>
                <a:schemeClr val="tx1"/>
              </a:buClr>
            </a:pPr>
            <a:r>
              <a:rPr lang="en-US" b="1" i="1" smtClean="0">
                <a:solidFill>
                  <a:srgbClr val="FF0000"/>
                </a:solidFill>
              </a:rPr>
              <a:t>Conceptualization</a:t>
            </a:r>
            <a:r>
              <a:rPr lang="en-US" smtClean="0"/>
              <a:t> - the development of the initial goal and technical specifications.</a:t>
            </a:r>
          </a:p>
          <a:p>
            <a:pPr>
              <a:spcAft>
                <a:spcPts val="600"/>
              </a:spcAft>
              <a:buClr>
                <a:schemeClr val="tx1"/>
              </a:buClr>
            </a:pPr>
            <a:r>
              <a:rPr lang="en-US" b="1" i="1" smtClean="0">
                <a:solidFill>
                  <a:srgbClr val="FF0000"/>
                </a:solidFill>
              </a:rPr>
              <a:t>Planning</a:t>
            </a:r>
            <a:r>
              <a:rPr lang="en-US" smtClean="0"/>
              <a:t> – all detailed specifications, schedules, schematics, and plans are developed</a:t>
            </a:r>
          </a:p>
          <a:p>
            <a:pPr>
              <a:spcAft>
                <a:spcPts val="600"/>
              </a:spcAft>
              <a:buClr>
                <a:schemeClr val="tx1"/>
              </a:buClr>
            </a:pPr>
            <a:r>
              <a:rPr lang="en-US" b="1" i="1" smtClean="0">
                <a:solidFill>
                  <a:srgbClr val="FF0000"/>
                </a:solidFill>
              </a:rPr>
              <a:t>Execution</a:t>
            </a:r>
            <a:r>
              <a:rPr lang="en-US" smtClean="0"/>
              <a:t> – the actual “work” of the project is performed</a:t>
            </a:r>
          </a:p>
          <a:p>
            <a:pPr>
              <a:spcAft>
                <a:spcPts val="600"/>
              </a:spcAft>
              <a:buClr>
                <a:schemeClr val="tx1"/>
              </a:buClr>
            </a:pPr>
            <a:r>
              <a:rPr lang="en-US" b="1" i="1" smtClean="0">
                <a:solidFill>
                  <a:srgbClr val="FF0000"/>
                </a:solidFill>
              </a:rPr>
              <a:t>Termination</a:t>
            </a:r>
            <a:r>
              <a:rPr lang="en-US" smtClean="0"/>
              <a:t> – project is transferred to the customer, resources reassigned, project is closed out.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45C75"/>
                </a:solidFill>
                <a:cs typeface="Arial" charset="0"/>
              </a:rPr>
              <a:t>01-</a:t>
            </a:r>
            <a:fld id="{B231D36D-B97D-4E7E-BCBE-5E97BF46EC09}" type="slidenum">
              <a:rPr lang="en-US">
                <a:solidFill>
                  <a:srgbClr val="045C75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>
              <a:solidFill>
                <a:srgbClr val="045C75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279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33400"/>
            <a:ext cx="8229600" cy="895350"/>
          </a:xfrm>
        </p:spPr>
        <p:txBody>
          <a:bodyPr/>
          <a:lstStyle/>
          <a:p>
            <a:pPr eaLnBrk="1" hangingPunct="1"/>
            <a:r>
              <a:rPr lang="en-US" smtClean="0"/>
              <a:t>Four Dimensions of Project Success</a:t>
            </a:r>
          </a:p>
        </p:txBody>
      </p:sp>
      <p:pic>
        <p:nvPicPr>
          <p:cNvPr id="45058" name="Picture 3" descr="FG_01_0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1533526"/>
            <a:ext cx="8229600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59" name="Text Box 2"/>
          <p:cNvSpPr txBox="1">
            <a:spLocks noChangeArrowheads="1"/>
          </p:cNvSpPr>
          <p:nvPr/>
        </p:nvSpPr>
        <p:spPr bwMode="auto">
          <a:xfrm>
            <a:off x="8229601" y="6248400"/>
            <a:ext cx="12763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FIGURE 1.7 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45C75"/>
                </a:solidFill>
                <a:cs typeface="Arial" charset="0"/>
              </a:rPr>
              <a:t>01-</a:t>
            </a:r>
            <a:fld id="{912C47A3-841E-4161-9949-33F939591B93}" type="slidenum">
              <a:rPr lang="en-US">
                <a:solidFill>
                  <a:srgbClr val="045C75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>
              <a:solidFill>
                <a:srgbClr val="045C75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809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>
          <a:xfrm>
            <a:off x="1981200" y="704850"/>
            <a:ext cx="8229600" cy="895350"/>
          </a:xfrm>
        </p:spPr>
        <p:txBody>
          <a:bodyPr/>
          <a:lstStyle/>
          <a:p>
            <a:pPr eaLnBrk="1" hangingPunct="1"/>
            <a:r>
              <a:rPr lang="en-US" smtClean="0"/>
              <a:t>Six Criteria for IT Project Success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150000"/>
              </a:lnSpc>
            </a:pPr>
            <a:r>
              <a:rPr lang="en-US" smtClean="0"/>
              <a:t>System quality</a:t>
            </a:r>
          </a:p>
          <a:p>
            <a:pPr eaLnBrk="1" hangingPunct="1">
              <a:lnSpc>
                <a:spcPct val="150000"/>
              </a:lnSpc>
            </a:pPr>
            <a:r>
              <a:rPr lang="en-US" smtClean="0"/>
              <a:t>Information quality</a:t>
            </a:r>
          </a:p>
          <a:p>
            <a:pPr eaLnBrk="1" hangingPunct="1">
              <a:lnSpc>
                <a:spcPct val="150000"/>
              </a:lnSpc>
            </a:pPr>
            <a:r>
              <a:rPr lang="en-US" smtClean="0"/>
              <a:t>Use</a:t>
            </a:r>
          </a:p>
          <a:p>
            <a:pPr eaLnBrk="1" hangingPunct="1">
              <a:lnSpc>
                <a:spcPct val="150000"/>
              </a:lnSpc>
            </a:pPr>
            <a:r>
              <a:rPr lang="en-US" smtClean="0"/>
              <a:t>User satisfaction</a:t>
            </a:r>
          </a:p>
          <a:p>
            <a:pPr eaLnBrk="1" hangingPunct="1">
              <a:lnSpc>
                <a:spcPct val="150000"/>
              </a:lnSpc>
            </a:pPr>
            <a:r>
              <a:rPr lang="en-US" smtClean="0"/>
              <a:t>Individual impact</a:t>
            </a:r>
          </a:p>
          <a:p>
            <a:pPr eaLnBrk="1" hangingPunct="1">
              <a:lnSpc>
                <a:spcPct val="150000"/>
              </a:lnSpc>
            </a:pPr>
            <a:r>
              <a:rPr lang="en-US" smtClean="0"/>
              <a:t>Organizational impact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45C75"/>
                </a:solidFill>
                <a:cs typeface="Arial" charset="0"/>
              </a:rPr>
              <a:t>01-</a:t>
            </a:r>
            <a:fld id="{AB1C1F63-DF0D-405A-8B33-A04EF05E9493}" type="slidenum">
              <a:rPr lang="en-US">
                <a:solidFill>
                  <a:srgbClr val="045C75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>
              <a:solidFill>
                <a:srgbClr val="045C75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780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0A1D2D6-62E0-40FB-98D7-1AB85C67C312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52650" y="1524000"/>
            <a:ext cx="8153400" cy="666750"/>
          </a:xfrm>
        </p:spPr>
        <p:txBody>
          <a:bodyPr/>
          <a:lstStyle/>
          <a:p>
            <a:pPr eaLnBrk="1" hangingPunct="1"/>
            <a:r>
              <a:rPr lang="en-US" altLang="en-US" sz="3200" b="1" dirty="0"/>
              <a:t>      Project Management Overview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86100" y="2522539"/>
            <a:ext cx="6661150" cy="922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ＭＳ Ｐゴシック" pitchFamily="1" charset="-128"/>
              </a:rPr>
              <a:t>This material is based on the Fifth Edition of the </a:t>
            </a:r>
            <a:r>
              <a:rPr lang="en-US" i="1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ＭＳ Ｐゴシック" pitchFamily="1" charset="-128"/>
              </a:rPr>
              <a:t>Guide to the Project Management Body of Knowledge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ＭＳ Ｐゴシック" pitchFamily="1" charset="-128"/>
              </a:rPr>
              <a:t> (</a:t>
            </a:r>
            <a:r>
              <a:rPr lang="en-US" b="1" i="1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ＭＳ Ｐゴシック" pitchFamily="1" charset="-128"/>
              </a:rPr>
              <a:t>PMBOK</a:t>
            </a:r>
            <a:r>
              <a:rPr lang="en-US" baseline="30000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ＭＳ Ｐゴシック" pitchFamily="1" charset="-128"/>
              </a:rPr>
              <a:t>®</a:t>
            </a:r>
            <a:r>
              <a:rPr lang="en-US" b="1" i="1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ＭＳ Ｐゴシック" pitchFamily="1" charset="-128"/>
              </a:rPr>
              <a:t> Guide*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ＭＳ Ｐゴシック" pitchFamily="1" charset="-128"/>
              </a:rPr>
              <a:t>) published by the Project Management Institute (PMI*) in 2013.</a:t>
            </a:r>
          </a:p>
        </p:txBody>
      </p:sp>
      <p:sp>
        <p:nvSpPr>
          <p:cNvPr id="6149" name="TextBox 6"/>
          <p:cNvSpPr txBox="1">
            <a:spLocks noChangeArrowheads="1"/>
          </p:cNvSpPr>
          <p:nvPr/>
        </p:nvSpPr>
        <p:spPr bwMode="auto">
          <a:xfrm>
            <a:off x="2595563" y="6340476"/>
            <a:ext cx="7231062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946A32"/>
                </a:solidFill>
              </a:rPr>
              <a:t>*PMI and PMBOK  are registered marks of Project Management Institute, Inc.</a:t>
            </a:r>
            <a:endParaRPr lang="en-US" altLang="en-US" sz="1600">
              <a:solidFill>
                <a:srgbClr val="946A32"/>
              </a:solidFill>
            </a:endParaRPr>
          </a:p>
        </p:txBody>
      </p:sp>
      <p:sp>
        <p:nvSpPr>
          <p:cNvPr id="6150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24310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59A7E42-6F17-4C42-A71B-FB886F1D24C3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209800" y="1085851"/>
            <a:ext cx="7258050" cy="5148263"/>
          </a:xfrm>
        </p:spPr>
        <p:txBody>
          <a:bodyPr/>
          <a:lstStyle/>
          <a:p>
            <a:pPr eaLnBrk="1" hangingPunct="1">
              <a:buSzPct val="125000"/>
              <a:buFont typeface="Webdings" panose="05030102010509060703" pitchFamily="18" charset="2"/>
              <a:buChar char="a"/>
            </a:pPr>
            <a:r>
              <a:rPr lang="en-US" altLang="en-US" sz="2400">
                <a:solidFill>
                  <a:schemeClr val="tx2"/>
                </a:solidFill>
              </a:rPr>
              <a:t>Insuring involvement of all stakeholders</a:t>
            </a:r>
          </a:p>
          <a:p>
            <a:pPr eaLnBrk="1" hangingPunct="1">
              <a:buSzPct val="125000"/>
              <a:buFont typeface="Webdings" panose="05030102010509060703" pitchFamily="18" charset="2"/>
              <a:buChar char="a"/>
            </a:pPr>
            <a:r>
              <a:rPr lang="en-US" altLang="en-US" sz="2400">
                <a:solidFill>
                  <a:schemeClr val="tx2"/>
                </a:solidFill>
              </a:rPr>
              <a:t>Resource allocation</a:t>
            </a:r>
          </a:p>
          <a:p>
            <a:pPr eaLnBrk="1" hangingPunct="1">
              <a:buSzPct val="125000"/>
              <a:buFont typeface="Webdings" panose="05030102010509060703" pitchFamily="18" charset="2"/>
              <a:buChar char="a"/>
            </a:pPr>
            <a:r>
              <a:rPr lang="en-US" altLang="en-US" sz="2400">
                <a:solidFill>
                  <a:schemeClr val="tx2"/>
                </a:solidFill>
              </a:rPr>
              <a:t>Resource planning </a:t>
            </a:r>
          </a:p>
          <a:p>
            <a:pPr eaLnBrk="1" hangingPunct="1">
              <a:buSzPct val="125000"/>
              <a:buFont typeface="Webdings" panose="05030102010509060703" pitchFamily="18" charset="2"/>
              <a:buChar char="a"/>
            </a:pPr>
            <a:r>
              <a:rPr lang="en-US" altLang="en-US" sz="2400">
                <a:solidFill>
                  <a:schemeClr val="tx2"/>
                </a:solidFill>
              </a:rPr>
              <a:t>Schedule planning</a:t>
            </a:r>
          </a:p>
          <a:p>
            <a:pPr eaLnBrk="1" hangingPunct="1">
              <a:buSzPct val="125000"/>
              <a:buFont typeface="Webdings" panose="05030102010509060703" pitchFamily="18" charset="2"/>
              <a:buChar char="a"/>
            </a:pPr>
            <a:r>
              <a:rPr lang="en-US" altLang="en-US" sz="2400">
                <a:solidFill>
                  <a:schemeClr val="tx2"/>
                </a:solidFill>
              </a:rPr>
              <a:t>Monitoring progress of the work and adjusting the work plan accordingly</a:t>
            </a:r>
          </a:p>
          <a:p>
            <a:pPr eaLnBrk="1" hangingPunct="1">
              <a:buSzPct val="125000"/>
              <a:buFont typeface="Webdings" panose="05030102010509060703" pitchFamily="18" charset="2"/>
              <a:buChar char="a"/>
            </a:pPr>
            <a:r>
              <a:rPr lang="en-US" altLang="en-US" sz="2400">
                <a:solidFill>
                  <a:schemeClr val="tx2"/>
                </a:solidFill>
              </a:rPr>
              <a:t>Team development and leadership</a:t>
            </a:r>
          </a:p>
          <a:p>
            <a:pPr eaLnBrk="1" hangingPunct="1">
              <a:buSzPct val="125000"/>
              <a:buFont typeface="Webdings" panose="05030102010509060703" pitchFamily="18" charset="2"/>
              <a:buChar char="a"/>
            </a:pPr>
            <a:r>
              <a:rPr lang="en-US" altLang="en-US" sz="2400">
                <a:solidFill>
                  <a:schemeClr val="tx2"/>
                </a:solidFill>
              </a:rPr>
              <a:t>Risk management </a:t>
            </a:r>
          </a:p>
          <a:p>
            <a:pPr eaLnBrk="1" hangingPunct="1">
              <a:buSzPct val="125000"/>
              <a:buFont typeface="Webdings" panose="05030102010509060703" pitchFamily="18" charset="2"/>
              <a:buChar char="a"/>
            </a:pPr>
            <a:r>
              <a:rPr lang="en-US" altLang="en-US" sz="2400">
                <a:solidFill>
                  <a:schemeClr val="tx2"/>
                </a:solidFill>
              </a:rPr>
              <a:t>Managing client and customer interactions </a:t>
            </a:r>
            <a:br>
              <a:rPr lang="en-US" altLang="en-US" sz="2400">
                <a:solidFill>
                  <a:schemeClr val="tx2"/>
                </a:solidFill>
              </a:rPr>
            </a:br>
            <a:r>
              <a:rPr lang="en-US" altLang="en-US" sz="2400">
                <a:solidFill>
                  <a:schemeClr val="tx2"/>
                </a:solidFill>
              </a:rPr>
              <a:t>and expectations </a:t>
            </a:r>
          </a:p>
          <a:p>
            <a:pPr eaLnBrk="1" hangingPunct="1">
              <a:buSzPct val="125000"/>
              <a:buFont typeface="Webdings" panose="05030102010509060703" pitchFamily="18" charset="2"/>
              <a:buChar char="a"/>
            </a:pPr>
            <a:r>
              <a:rPr lang="en-US" altLang="en-US" sz="2400">
                <a:solidFill>
                  <a:schemeClr val="tx2"/>
                </a:solidFill>
              </a:rPr>
              <a:t>Change management </a:t>
            </a:r>
          </a:p>
          <a:p>
            <a:pPr eaLnBrk="1" hangingPunct="1">
              <a:buSzPct val="125000"/>
              <a:buFont typeface="Webdings" panose="05030102010509060703" pitchFamily="18" charset="2"/>
              <a:buChar char="a"/>
            </a:pPr>
            <a:endParaRPr lang="en-US" altLang="en-US" sz="2400">
              <a:solidFill>
                <a:schemeClr val="tx2"/>
              </a:solidFill>
            </a:endParaRP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i="1" smtClean="0"/>
              <a:t>Sampling</a:t>
            </a:r>
            <a:r>
              <a:rPr lang="en-US" altLang="en-US" smtClean="0"/>
              <a:t> of Project Management Tasks</a:t>
            </a:r>
          </a:p>
        </p:txBody>
      </p:sp>
    </p:spTree>
    <p:extLst>
      <p:ext uri="{BB962C8B-B14F-4D97-AF65-F5344CB8AC3E}">
        <p14:creationId xmlns:p14="http://schemas.microsoft.com/office/powerpoint/2010/main" val="415900905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BB0B23A-290E-4DFD-B273-72388E1525B6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209800" y="1085851"/>
            <a:ext cx="7258050" cy="5148263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altLang="en-US" sz="2000" dirty="0">
                <a:solidFill>
                  <a:schemeClr val="tx2"/>
                </a:solidFill>
                <a:ea typeface="MS PGothic" pitchFamily="34" charset="-128"/>
              </a:rPr>
              <a:t>The effective and reliable application of knowledge and skills is greatly enhanced by a well-defined set of processes</a:t>
            </a:r>
          </a:p>
          <a:p>
            <a:pPr>
              <a:spcAft>
                <a:spcPts val="600"/>
              </a:spcAft>
              <a:defRPr/>
            </a:pPr>
            <a:r>
              <a:rPr lang="en-US" altLang="en-US" sz="2000" dirty="0">
                <a:solidFill>
                  <a:schemeClr val="tx2"/>
                </a:solidFill>
                <a:ea typeface="MS PGothic" pitchFamily="34" charset="-128"/>
              </a:rPr>
              <a:t>Such a set of processes can help to ensure that the application of the appropriate knowledge skills repeatedly produces the desired outcomes over a wide range of project types as well as over a wide range of project teams. </a:t>
            </a:r>
          </a:p>
          <a:p>
            <a:pPr>
              <a:spcAft>
                <a:spcPts val="600"/>
              </a:spcAft>
              <a:defRPr/>
            </a:pPr>
            <a:r>
              <a:rPr lang="en-US" altLang="en-US" sz="2000" dirty="0">
                <a:solidFill>
                  <a:schemeClr val="tx2"/>
                </a:solidFill>
                <a:ea typeface="MS PGothic" pitchFamily="34" charset="-128"/>
              </a:rPr>
              <a:t>In short, </a:t>
            </a:r>
            <a:r>
              <a:rPr lang="en-US" altLang="en-US" sz="2000" b="1" dirty="0">
                <a:solidFill>
                  <a:schemeClr val="accent5">
                    <a:lumMod val="50000"/>
                  </a:schemeClr>
                </a:solidFill>
                <a:ea typeface="MS PGothic" pitchFamily="34" charset="-128"/>
              </a:rPr>
              <a:t>robust and well-defined processes </a:t>
            </a:r>
            <a:r>
              <a:rPr lang="en-US" altLang="en-US" sz="2000" dirty="0">
                <a:solidFill>
                  <a:schemeClr val="tx2"/>
                </a:solidFill>
                <a:ea typeface="MS PGothic" pitchFamily="34" charset="-128"/>
              </a:rPr>
              <a:t>are a key component to ensuring high degrees of predictability and repeatability in the successful management of projects within any organization</a:t>
            </a:r>
          </a:p>
          <a:p>
            <a:pPr eaLnBrk="1" hangingPunct="1">
              <a:buSzPct val="125000"/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solidFill>
                <a:schemeClr val="tx2"/>
              </a:solidFill>
              <a:ea typeface="MS PGothic" pitchFamily="34" charset="-128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808037"/>
          </a:xfrm>
        </p:spPr>
        <p:txBody>
          <a:bodyPr/>
          <a:lstStyle/>
          <a:p>
            <a:pPr eaLnBrk="1" hangingPunct="1"/>
            <a:r>
              <a:rPr lang="en-US" altLang="en-US" smtClean="0"/>
              <a:t>Importance of Processes</a:t>
            </a:r>
          </a:p>
        </p:txBody>
      </p:sp>
    </p:spTree>
    <p:extLst>
      <p:ext uri="{BB962C8B-B14F-4D97-AF65-F5344CB8AC3E}">
        <p14:creationId xmlns:p14="http://schemas.microsoft.com/office/powerpoint/2010/main" val="95877611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ABD97F3-05C6-4E7F-A28E-F15CF406CA64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Definition of a Process</a:t>
            </a:r>
            <a:endParaRPr lang="en-US" altLang="en-US" sz="2800"/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2765425" y="1665288"/>
            <a:ext cx="6738938" cy="286226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A systematic series of activities directed towards causing an end result, such that one or more inputs will be acted upon to create one or more outputs.</a:t>
            </a:r>
          </a:p>
          <a:p>
            <a:pPr eaLnBrk="1" hangingPunct="1">
              <a:defRPr/>
            </a:pPr>
            <a:endParaRPr lang="en-US" sz="2400" dirty="0">
              <a:solidFill>
                <a:schemeClr val="tx2"/>
              </a:solidFill>
            </a:endParaRPr>
          </a:p>
          <a:p>
            <a:pPr eaLnBrk="1" hangingPunct="1">
              <a:defRPr/>
            </a:pPr>
            <a:r>
              <a:rPr lang="en-US" sz="2400" dirty="0">
                <a:solidFill>
                  <a:schemeClr val="tx2"/>
                </a:solidFill>
              </a:rPr>
              <a:t>	</a:t>
            </a:r>
            <a:r>
              <a:rPr lang="en-US" i="1" dirty="0">
                <a:solidFill>
                  <a:schemeClr val="tx2"/>
                </a:solidFill>
                <a:latin typeface="Helvetica" pitchFamily="34" charset="0"/>
              </a:rPr>
              <a:t>Guide to the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i="1" dirty="0">
                <a:solidFill>
                  <a:schemeClr val="tx2"/>
                </a:solidFill>
                <a:latin typeface="Helvetica" pitchFamily="34" charset="0"/>
              </a:rPr>
              <a:t>Project Management Body of</a:t>
            </a:r>
          </a:p>
          <a:p>
            <a:pPr eaLnBrk="1" hangingPunct="1">
              <a:defRPr/>
            </a:pPr>
            <a:r>
              <a:rPr lang="en-US" i="1" dirty="0">
                <a:solidFill>
                  <a:schemeClr val="tx2"/>
                </a:solidFill>
                <a:latin typeface="Helvetica" pitchFamily="34" charset="0"/>
              </a:rPr>
              <a:t>	Knowledge (</a:t>
            </a:r>
            <a:r>
              <a:rPr lang="en-US" i="1" dirty="0">
                <a:solidFill>
                  <a:schemeClr val="tx2"/>
                </a:solidFill>
                <a:ea typeface="ＭＳ Ｐゴシック" pitchFamily="1" charset="-128"/>
              </a:rPr>
              <a:t>PMBOK</a:t>
            </a:r>
            <a:r>
              <a:rPr lang="en-US" i="1" baseline="30000" dirty="0">
                <a:solidFill>
                  <a:schemeClr val="tx2"/>
                </a:solidFill>
                <a:ea typeface="ＭＳ Ｐゴシック" pitchFamily="1" charset="-128"/>
              </a:rPr>
              <a:t>®</a:t>
            </a:r>
            <a:r>
              <a:rPr lang="en-US" i="1" dirty="0">
                <a:solidFill>
                  <a:schemeClr val="tx2"/>
                </a:solidFill>
                <a:ea typeface="ＭＳ Ｐゴシック" pitchFamily="1" charset="-128"/>
              </a:rPr>
              <a:t> Guide</a:t>
            </a:r>
            <a:r>
              <a:rPr lang="en-US" i="1" dirty="0">
                <a:solidFill>
                  <a:schemeClr val="tx2"/>
                </a:solidFill>
                <a:latin typeface="Helvetica" pitchFamily="34" charset="0"/>
              </a:rPr>
              <a:t>)</a:t>
            </a:r>
          </a:p>
          <a:p>
            <a:pPr eaLnBrk="1" hangingPunct="1">
              <a:defRPr/>
            </a:pPr>
            <a:r>
              <a:rPr lang="en-US" i="1" dirty="0">
                <a:solidFill>
                  <a:schemeClr val="tx2"/>
                </a:solidFill>
                <a:latin typeface="Helvetica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180305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89CC897-4F10-4408-BB70-8EE3E057FD6C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209801" y="1085851"/>
            <a:ext cx="6850063" cy="5148263"/>
          </a:xfrm>
        </p:spPr>
        <p:txBody>
          <a:bodyPr/>
          <a:lstStyle/>
          <a:p>
            <a:pPr>
              <a:spcAft>
                <a:spcPts val="600"/>
              </a:spcAft>
              <a:buSzPct val="125000"/>
              <a:buFont typeface="Wingdings" panose="05000000000000000000" pitchFamily="2" charset="2"/>
              <a:buChar char="§"/>
            </a:pPr>
            <a:r>
              <a:rPr lang="en-US" altLang="en-US" sz="2000">
                <a:solidFill>
                  <a:schemeClr val="tx2"/>
                </a:solidFill>
              </a:rPr>
              <a:t>The </a:t>
            </a:r>
            <a:r>
              <a:rPr lang="en-US" altLang="en-US" sz="2000" i="1">
                <a:solidFill>
                  <a:srgbClr val="008000"/>
                </a:solidFill>
              </a:rPr>
              <a:t>PMBOK</a:t>
            </a:r>
            <a:r>
              <a:rPr lang="en-US" altLang="en-US" sz="2000" i="1" baseline="30000">
                <a:solidFill>
                  <a:srgbClr val="008000"/>
                </a:solidFill>
              </a:rPr>
              <a:t>®</a:t>
            </a:r>
            <a:r>
              <a:rPr lang="en-US" altLang="en-US" sz="2000" i="1">
                <a:solidFill>
                  <a:srgbClr val="008000"/>
                </a:solidFill>
              </a:rPr>
              <a:t> Guide</a:t>
            </a:r>
            <a:r>
              <a:rPr lang="en-US" altLang="en-US" sz="2000" i="1" baseline="30000">
                <a:solidFill>
                  <a:srgbClr val="008000"/>
                </a:solidFill>
              </a:rPr>
              <a:t> </a:t>
            </a:r>
            <a:r>
              <a:rPr lang="en-US" altLang="en-US" sz="2000">
                <a:solidFill>
                  <a:schemeClr val="tx2"/>
                </a:solidFill>
              </a:rPr>
              <a:t>identifies a </a:t>
            </a:r>
            <a:r>
              <a:rPr lang="en-US" altLang="en-US" sz="2000" b="1">
                <a:solidFill>
                  <a:srgbClr val="946A32"/>
                </a:solidFill>
              </a:rPr>
              <a:t>total of 47 fundamental project management processes</a:t>
            </a:r>
          </a:p>
          <a:p>
            <a:pPr>
              <a:spcAft>
                <a:spcPts val="600"/>
              </a:spcAft>
              <a:buSzPct val="125000"/>
              <a:buFont typeface="Wingdings" panose="05000000000000000000" pitchFamily="2" charset="2"/>
              <a:buChar char="§"/>
            </a:pPr>
            <a:r>
              <a:rPr lang="en-US" altLang="en-US" sz="2000">
                <a:solidFill>
                  <a:schemeClr val="tx2"/>
                </a:solidFill>
              </a:rPr>
              <a:t>These processes are logically grouped in two complementary ways:  by major process group and by project management knowledge area</a:t>
            </a:r>
          </a:p>
          <a:p>
            <a:pPr>
              <a:spcAft>
                <a:spcPts val="600"/>
              </a:spcAft>
              <a:buSzPct val="125000"/>
              <a:buFont typeface="Wingdings" panose="05000000000000000000" pitchFamily="2" charset="2"/>
              <a:buChar char="§"/>
            </a:pPr>
            <a:r>
              <a:rPr lang="en-US" altLang="en-US" sz="2000">
                <a:solidFill>
                  <a:schemeClr val="tx2"/>
                </a:solidFill>
              </a:rPr>
              <a:t>There are </a:t>
            </a:r>
            <a:r>
              <a:rPr lang="en-US" altLang="en-US" sz="2000" b="1">
                <a:solidFill>
                  <a:srgbClr val="946A32"/>
                </a:solidFill>
              </a:rPr>
              <a:t>five process groups</a:t>
            </a:r>
          </a:p>
          <a:p>
            <a:pPr>
              <a:spcAft>
                <a:spcPts val="600"/>
              </a:spcAft>
              <a:buSzPct val="125000"/>
              <a:buFont typeface="Wingdings" panose="05000000000000000000" pitchFamily="2" charset="2"/>
              <a:buChar char="§"/>
            </a:pPr>
            <a:r>
              <a:rPr lang="en-US" altLang="en-US" sz="2000">
                <a:solidFill>
                  <a:schemeClr val="tx2"/>
                </a:solidFill>
              </a:rPr>
              <a:t>There are </a:t>
            </a:r>
            <a:r>
              <a:rPr lang="en-US" altLang="en-US" sz="2000" b="1">
                <a:solidFill>
                  <a:srgbClr val="946A32"/>
                </a:solidFill>
              </a:rPr>
              <a:t>ten knowledge areas</a:t>
            </a:r>
          </a:p>
          <a:p>
            <a:pPr>
              <a:spcAft>
                <a:spcPts val="600"/>
              </a:spcAft>
              <a:buSzPct val="125000"/>
              <a:buFont typeface="Wingdings" panose="05000000000000000000" pitchFamily="2" charset="2"/>
              <a:buChar char="§"/>
            </a:pPr>
            <a:r>
              <a:rPr lang="en-US" altLang="en-US" sz="2000">
                <a:solidFill>
                  <a:schemeClr val="tx2"/>
                </a:solidFill>
              </a:rPr>
              <a:t>The knowledge areas are integrated across various process groups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8080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Accomplishing Tasks through Processes</a:t>
            </a:r>
          </a:p>
        </p:txBody>
      </p:sp>
    </p:spTree>
    <p:extLst>
      <p:ext uri="{BB962C8B-B14F-4D97-AF65-F5344CB8AC3E}">
        <p14:creationId xmlns:p14="http://schemas.microsoft.com/office/powerpoint/2010/main" val="110404149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>
          <a:xfrm>
            <a:off x="1981200" y="704850"/>
            <a:ext cx="8229600" cy="895350"/>
          </a:xfrm>
        </p:spPr>
        <p:txBody>
          <a:bodyPr/>
          <a:lstStyle/>
          <a:p>
            <a:pPr eaLnBrk="1" hangingPunct="1"/>
            <a:r>
              <a:rPr lang="en-US" smtClean="0"/>
              <a:t>Project Manager Responsibilities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lnSpc>
                <a:spcPct val="150000"/>
              </a:lnSpc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/>
              <a:t>Selecting a team</a:t>
            </a:r>
          </a:p>
          <a:p>
            <a:pPr marL="514350" indent="-514350">
              <a:lnSpc>
                <a:spcPct val="150000"/>
              </a:lnSpc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/>
              <a:t>Developing project objectives and a plan for execution</a:t>
            </a:r>
          </a:p>
          <a:p>
            <a:pPr marL="514350" indent="-514350">
              <a:lnSpc>
                <a:spcPct val="150000"/>
              </a:lnSpc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/>
              <a:t>Performing risk management activities</a:t>
            </a:r>
          </a:p>
          <a:p>
            <a:pPr marL="514350" indent="-514350">
              <a:lnSpc>
                <a:spcPct val="150000"/>
              </a:lnSpc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/>
              <a:t>Cost estimating and budgeting</a:t>
            </a:r>
          </a:p>
          <a:p>
            <a:pPr marL="514350" indent="-514350">
              <a:lnSpc>
                <a:spcPct val="150000"/>
              </a:lnSpc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/>
              <a:t>Scheduling</a:t>
            </a:r>
          </a:p>
          <a:p>
            <a:pPr marL="514350" indent="-514350">
              <a:lnSpc>
                <a:spcPct val="150000"/>
              </a:lnSpc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/>
              <a:t>Managing 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45C75"/>
                </a:solidFill>
                <a:cs typeface="Arial" charset="0"/>
              </a:rPr>
              <a:t>01-</a:t>
            </a:r>
            <a:fld id="{01ED969B-F98E-49CA-A749-B5E29D953273}" type="slidenum">
              <a:rPr lang="en-US">
                <a:solidFill>
                  <a:srgbClr val="045C75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>
              <a:solidFill>
                <a:srgbClr val="045C75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780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 bwMode="auto">
          <a:xfrm>
            <a:off x="2039938" y="4489451"/>
            <a:ext cx="1295400" cy="6254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pitchFamily="1" charset="-128"/>
            </a:endParaRPr>
          </a:p>
        </p:txBody>
      </p:sp>
      <p:sp>
        <p:nvSpPr>
          <p:cNvPr id="34819" name="TextBox 8"/>
          <p:cNvSpPr txBox="1">
            <a:spLocks noChangeArrowheads="1"/>
          </p:cNvSpPr>
          <p:nvPr/>
        </p:nvSpPr>
        <p:spPr bwMode="auto">
          <a:xfrm>
            <a:off x="1963738" y="4465639"/>
            <a:ext cx="1447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Communications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Management</a:t>
            </a:r>
          </a:p>
        </p:txBody>
      </p:sp>
      <p:sp>
        <p:nvSpPr>
          <p:cNvPr id="34820" name="TextBox 16"/>
          <p:cNvSpPr txBox="1">
            <a:spLocks noChangeArrowheads="1"/>
          </p:cNvSpPr>
          <p:nvPr/>
        </p:nvSpPr>
        <p:spPr bwMode="auto">
          <a:xfrm>
            <a:off x="4275139" y="4454525"/>
            <a:ext cx="1577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" indent="-1143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Plan Communications </a:t>
            </a:r>
            <a:br>
              <a:rPr lang="en-US" altLang="en-US" sz="1000"/>
            </a:br>
            <a:r>
              <a:rPr lang="en-US" altLang="en-US" sz="1000"/>
              <a:t>Management</a:t>
            </a:r>
          </a:p>
        </p:txBody>
      </p:sp>
      <p:sp>
        <p:nvSpPr>
          <p:cNvPr id="34821" name="TextBox 19"/>
          <p:cNvSpPr txBox="1">
            <a:spLocks noChangeArrowheads="1"/>
          </p:cNvSpPr>
          <p:nvPr/>
        </p:nvSpPr>
        <p:spPr bwMode="auto">
          <a:xfrm>
            <a:off x="7694613" y="4440238"/>
            <a:ext cx="13192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" indent="-1143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Control Communications</a:t>
            </a:r>
          </a:p>
        </p:txBody>
      </p:sp>
      <p:sp>
        <p:nvSpPr>
          <p:cNvPr id="34822" name="TextBox 32"/>
          <p:cNvSpPr txBox="1">
            <a:spLocks noChangeArrowheads="1"/>
          </p:cNvSpPr>
          <p:nvPr/>
        </p:nvSpPr>
        <p:spPr bwMode="auto">
          <a:xfrm>
            <a:off x="6105525" y="4433888"/>
            <a:ext cx="12525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" indent="-1143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Manage  </a:t>
            </a:r>
            <a:br>
              <a:rPr lang="en-US" altLang="en-US" sz="1000"/>
            </a:br>
            <a:r>
              <a:rPr lang="en-US" altLang="en-US" sz="1000"/>
              <a:t>Communications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035175" y="923925"/>
            <a:ext cx="1295400" cy="8191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pitchFamily="1" charset="-128"/>
            </a:endParaRPr>
          </a:p>
        </p:txBody>
      </p:sp>
      <p:sp>
        <p:nvSpPr>
          <p:cNvPr id="34824" name="Rectangle 2"/>
          <p:cNvSpPr>
            <a:spLocks noChangeArrowheads="1"/>
          </p:cNvSpPr>
          <p:nvPr/>
        </p:nvSpPr>
        <p:spPr bwMode="auto">
          <a:xfrm>
            <a:off x="2030413" y="185739"/>
            <a:ext cx="1293812" cy="731837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Knowledge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 Areas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3325814" y="506413"/>
            <a:ext cx="7094537" cy="41116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r>
              <a:rPr lang="en-US" dirty="0">
                <a:latin typeface="Arial" charset="0"/>
                <a:ea typeface="ＭＳ Ｐゴシック" pitchFamily="1" charset="-128"/>
              </a:rPr>
              <a:t> </a:t>
            </a:r>
            <a:r>
              <a:rPr lang="en-US" sz="1400" dirty="0">
                <a:latin typeface="Arial" charset="0"/>
                <a:ea typeface="ＭＳ Ｐゴシック" pitchFamily="1" charset="-128"/>
              </a:rPr>
              <a:t>Initiating           Planning                     Executing          Monitoring/Controlling    Closing</a:t>
            </a:r>
          </a:p>
        </p:txBody>
      </p:sp>
      <p:sp>
        <p:nvSpPr>
          <p:cNvPr id="34826" name="TextBox 8"/>
          <p:cNvSpPr txBox="1">
            <a:spLocks noChangeArrowheads="1"/>
          </p:cNvSpPr>
          <p:nvPr/>
        </p:nvSpPr>
        <p:spPr bwMode="auto">
          <a:xfrm>
            <a:off x="2035175" y="1012826"/>
            <a:ext cx="1295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Integration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Management</a:t>
            </a:r>
          </a:p>
        </p:txBody>
      </p:sp>
      <p:sp>
        <p:nvSpPr>
          <p:cNvPr id="34827" name="TextBox 16"/>
          <p:cNvSpPr txBox="1">
            <a:spLocks noChangeArrowheads="1"/>
          </p:cNvSpPr>
          <p:nvPr/>
        </p:nvSpPr>
        <p:spPr bwMode="auto">
          <a:xfrm>
            <a:off x="4287839" y="908050"/>
            <a:ext cx="1633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" indent="-1143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Develop Project Management Plan</a:t>
            </a:r>
          </a:p>
        </p:txBody>
      </p:sp>
      <p:sp>
        <p:nvSpPr>
          <p:cNvPr id="34828" name="TextBox 19"/>
          <p:cNvSpPr txBox="1">
            <a:spLocks noChangeArrowheads="1"/>
          </p:cNvSpPr>
          <p:nvPr/>
        </p:nvSpPr>
        <p:spPr bwMode="auto">
          <a:xfrm>
            <a:off x="7650163" y="876301"/>
            <a:ext cx="14208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" indent="-1143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Monitor and Control</a:t>
            </a:r>
            <a:br>
              <a:rPr lang="en-US" altLang="en-US" sz="1000"/>
            </a:br>
            <a:r>
              <a:rPr lang="en-US" altLang="en-US" sz="1000"/>
              <a:t>Project Work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Perform Integrated</a:t>
            </a:r>
            <a:br>
              <a:rPr lang="en-US" altLang="en-US" sz="1000"/>
            </a:br>
            <a:r>
              <a:rPr lang="en-US" altLang="en-US" sz="1000"/>
              <a:t>Change Control</a:t>
            </a:r>
          </a:p>
        </p:txBody>
      </p:sp>
      <p:sp>
        <p:nvSpPr>
          <p:cNvPr id="34829" name="TextBox 32"/>
          <p:cNvSpPr txBox="1">
            <a:spLocks noChangeArrowheads="1"/>
          </p:cNvSpPr>
          <p:nvPr/>
        </p:nvSpPr>
        <p:spPr bwMode="auto">
          <a:xfrm>
            <a:off x="6111875" y="904875"/>
            <a:ext cx="1377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" indent="-1143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Direct and Manage</a:t>
            </a:r>
            <a:br>
              <a:rPr lang="en-US" altLang="en-US" sz="1000"/>
            </a:br>
            <a:r>
              <a:rPr lang="en-US" altLang="en-US" sz="1000"/>
              <a:t>Project Work</a:t>
            </a:r>
          </a:p>
        </p:txBody>
      </p:sp>
      <p:sp>
        <p:nvSpPr>
          <p:cNvPr id="34830" name="TextBox 33"/>
          <p:cNvSpPr txBox="1">
            <a:spLocks noChangeArrowheads="1"/>
          </p:cNvSpPr>
          <p:nvPr/>
        </p:nvSpPr>
        <p:spPr bwMode="auto">
          <a:xfrm>
            <a:off x="9399589" y="893763"/>
            <a:ext cx="1095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" indent="-1143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Close Project </a:t>
            </a:r>
            <a:br>
              <a:rPr lang="en-US" altLang="en-US" sz="1000"/>
            </a:br>
            <a:r>
              <a:rPr lang="en-US" altLang="en-US" sz="1000"/>
              <a:t>or Phase</a:t>
            </a:r>
          </a:p>
        </p:txBody>
      </p:sp>
      <p:sp>
        <p:nvSpPr>
          <p:cNvPr id="34831" name="TextBox 34"/>
          <p:cNvSpPr txBox="1">
            <a:spLocks noChangeArrowheads="1"/>
          </p:cNvSpPr>
          <p:nvPr/>
        </p:nvSpPr>
        <p:spPr bwMode="auto">
          <a:xfrm>
            <a:off x="3284539" y="908050"/>
            <a:ext cx="80327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" indent="-1143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Develop </a:t>
            </a:r>
            <a:br>
              <a:rPr lang="en-US" altLang="en-US" sz="1000"/>
            </a:br>
            <a:r>
              <a:rPr lang="en-US" altLang="en-US" sz="1000"/>
              <a:t>Project </a:t>
            </a:r>
            <a:br>
              <a:rPr lang="en-US" altLang="en-US" sz="1000"/>
            </a:br>
            <a:r>
              <a:rPr lang="en-US" altLang="en-US" sz="1000"/>
              <a:t>Charter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2035175" y="1666876"/>
            <a:ext cx="1295400" cy="601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pitchFamily="1" charset="-128"/>
            </a:endParaRPr>
          </a:p>
        </p:txBody>
      </p:sp>
      <p:sp>
        <p:nvSpPr>
          <p:cNvPr id="34833" name="TextBox 23"/>
          <p:cNvSpPr txBox="1">
            <a:spLocks noChangeArrowheads="1"/>
          </p:cNvSpPr>
          <p:nvPr/>
        </p:nvSpPr>
        <p:spPr bwMode="auto">
          <a:xfrm>
            <a:off x="2035175" y="1666876"/>
            <a:ext cx="1295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Scope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Management</a:t>
            </a:r>
          </a:p>
        </p:txBody>
      </p:sp>
      <p:sp>
        <p:nvSpPr>
          <p:cNvPr id="34834" name="TextBox 24"/>
          <p:cNvSpPr txBox="1">
            <a:spLocks noChangeArrowheads="1"/>
          </p:cNvSpPr>
          <p:nvPr/>
        </p:nvSpPr>
        <p:spPr bwMode="auto">
          <a:xfrm>
            <a:off x="4267201" y="1530351"/>
            <a:ext cx="17303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" indent="-1143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Plan Scope Management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Collect Requirements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Define Scope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Create WBS</a:t>
            </a:r>
          </a:p>
        </p:txBody>
      </p:sp>
      <p:sp>
        <p:nvSpPr>
          <p:cNvPr id="34835" name="TextBox 25"/>
          <p:cNvSpPr txBox="1">
            <a:spLocks noChangeArrowheads="1"/>
          </p:cNvSpPr>
          <p:nvPr/>
        </p:nvSpPr>
        <p:spPr bwMode="auto">
          <a:xfrm>
            <a:off x="7659688" y="1563688"/>
            <a:ext cx="1155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" indent="-1143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Validate Scope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Control Scope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2030413" y="2189164"/>
            <a:ext cx="1295400" cy="10556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pitchFamily="1" charset="-128"/>
            </a:endParaRPr>
          </a:p>
        </p:txBody>
      </p:sp>
      <p:sp>
        <p:nvSpPr>
          <p:cNvPr id="34837" name="TextBox 8"/>
          <p:cNvSpPr txBox="1">
            <a:spLocks noChangeArrowheads="1"/>
          </p:cNvSpPr>
          <p:nvPr/>
        </p:nvSpPr>
        <p:spPr bwMode="auto">
          <a:xfrm>
            <a:off x="1954213" y="2455864"/>
            <a:ext cx="1447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Time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Management</a:t>
            </a:r>
          </a:p>
        </p:txBody>
      </p:sp>
      <p:sp>
        <p:nvSpPr>
          <p:cNvPr id="34838" name="TextBox 16"/>
          <p:cNvSpPr txBox="1">
            <a:spLocks noChangeArrowheads="1"/>
          </p:cNvSpPr>
          <p:nvPr/>
        </p:nvSpPr>
        <p:spPr bwMode="auto">
          <a:xfrm>
            <a:off x="4271964" y="2163763"/>
            <a:ext cx="1900237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" indent="-1143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Plan Schedule Management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Define Activities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Sequence Activities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Estimate Activity Resources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Estimate Activity Durations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Develop Schedule</a:t>
            </a:r>
          </a:p>
        </p:txBody>
      </p:sp>
      <p:sp>
        <p:nvSpPr>
          <p:cNvPr id="34839" name="TextBox 19"/>
          <p:cNvSpPr txBox="1">
            <a:spLocks noChangeArrowheads="1"/>
          </p:cNvSpPr>
          <p:nvPr/>
        </p:nvSpPr>
        <p:spPr bwMode="auto">
          <a:xfrm>
            <a:off x="7662863" y="2174876"/>
            <a:ext cx="15478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" indent="-1143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Control Schedule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2033588" y="3198814"/>
            <a:ext cx="1295400" cy="5111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pitchFamily="1" charset="-128"/>
            </a:endParaRPr>
          </a:p>
        </p:txBody>
      </p:sp>
      <p:sp>
        <p:nvSpPr>
          <p:cNvPr id="34841" name="TextBox 8"/>
          <p:cNvSpPr txBox="1">
            <a:spLocks noChangeArrowheads="1"/>
          </p:cNvSpPr>
          <p:nvPr/>
        </p:nvSpPr>
        <p:spPr bwMode="auto">
          <a:xfrm>
            <a:off x="1957388" y="3122613"/>
            <a:ext cx="1447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Cost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Management</a:t>
            </a:r>
          </a:p>
        </p:txBody>
      </p:sp>
      <p:sp>
        <p:nvSpPr>
          <p:cNvPr id="34842" name="TextBox 16"/>
          <p:cNvSpPr txBox="1">
            <a:spLocks noChangeArrowheads="1"/>
          </p:cNvSpPr>
          <p:nvPr/>
        </p:nvSpPr>
        <p:spPr bwMode="auto">
          <a:xfrm>
            <a:off x="4268788" y="3084514"/>
            <a:ext cx="163195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" indent="-1143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Plan Cost Management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Estimate Costs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Determine Budget</a:t>
            </a:r>
          </a:p>
        </p:txBody>
      </p:sp>
      <p:sp>
        <p:nvSpPr>
          <p:cNvPr id="34843" name="TextBox 19"/>
          <p:cNvSpPr txBox="1">
            <a:spLocks noChangeArrowheads="1"/>
          </p:cNvSpPr>
          <p:nvPr/>
        </p:nvSpPr>
        <p:spPr bwMode="auto">
          <a:xfrm>
            <a:off x="7658100" y="3111501"/>
            <a:ext cx="13144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" indent="-1143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Control Costs</a:t>
            </a:r>
          </a:p>
        </p:txBody>
      </p:sp>
      <p:sp>
        <p:nvSpPr>
          <p:cNvPr id="34844" name="TextBox 34"/>
          <p:cNvSpPr txBox="1">
            <a:spLocks noChangeArrowheads="1"/>
          </p:cNvSpPr>
          <p:nvPr/>
        </p:nvSpPr>
        <p:spPr bwMode="auto">
          <a:xfrm>
            <a:off x="3262313" y="3305176"/>
            <a:ext cx="184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chemeClr val="tx2"/>
                </a:solidFill>
              </a:rPr>
              <a:t/>
            </a:r>
            <a:br>
              <a:rPr lang="en-US" altLang="en-US" sz="1200">
                <a:solidFill>
                  <a:schemeClr val="tx2"/>
                </a:solidFill>
              </a:rPr>
            </a:b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34845" name="Text Box 20"/>
          <p:cNvSpPr txBox="1">
            <a:spLocks noChangeArrowheads="1"/>
          </p:cNvSpPr>
          <p:nvPr/>
        </p:nvSpPr>
        <p:spPr bwMode="auto">
          <a:xfrm>
            <a:off x="9210676" y="2301875"/>
            <a:ext cx="127317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100" i="1">
                <a:solidFill>
                  <a:srgbClr val="008000"/>
                </a:solidFill>
              </a:rPr>
              <a:t>Adapted </a:t>
            </a:r>
            <a:br>
              <a:rPr lang="en-US" altLang="en-US" sz="1100" i="1">
                <a:solidFill>
                  <a:srgbClr val="008000"/>
                </a:solidFill>
              </a:rPr>
            </a:br>
            <a:r>
              <a:rPr lang="en-US" altLang="en-US" sz="1100" i="1">
                <a:solidFill>
                  <a:srgbClr val="008000"/>
                </a:solidFill>
              </a:rPr>
              <a:t>from </a:t>
            </a:r>
            <a:br>
              <a:rPr lang="en-US" altLang="en-US" sz="1100" i="1">
                <a:solidFill>
                  <a:srgbClr val="008000"/>
                </a:solidFill>
              </a:rPr>
            </a:br>
            <a:r>
              <a:rPr lang="en-US" altLang="en-US" sz="1100" i="1">
                <a:solidFill>
                  <a:srgbClr val="008000"/>
                </a:solidFill>
              </a:rPr>
              <a:t>PMBOK</a:t>
            </a:r>
            <a:r>
              <a:rPr lang="en-US" altLang="en-US" sz="1100" baseline="30000">
                <a:solidFill>
                  <a:srgbClr val="008000"/>
                </a:solidFill>
              </a:rPr>
              <a:t>®</a:t>
            </a:r>
            <a:r>
              <a:rPr lang="en-US" altLang="en-US" sz="1100">
                <a:solidFill>
                  <a:srgbClr val="008000"/>
                </a:solidFill>
              </a:rPr>
              <a:t> </a:t>
            </a:r>
            <a:br>
              <a:rPr lang="en-US" altLang="en-US" sz="1100">
                <a:solidFill>
                  <a:srgbClr val="008000"/>
                </a:solidFill>
              </a:rPr>
            </a:br>
            <a:r>
              <a:rPr lang="en-US" altLang="en-US" sz="1100" i="1">
                <a:solidFill>
                  <a:srgbClr val="008000"/>
                </a:solidFill>
              </a:rPr>
              <a:t>Guide</a:t>
            </a:r>
            <a:endParaRPr lang="en-US" altLang="en-US" sz="1100" i="1">
              <a:solidFill>
                <a:srgbClr val="008000"/>
              </a:solidFill>
              <a:latin typeface="Verdana" panose="020B0604030504040204" pitchFamily="34" charset="0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2044700" y="4030664"/>
            <a:ext cx="1295400" cy="504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pitchFamily="1" charset="-128"/>
            </a:endParaRPr>
          </a:p>
        </p:txBody>
      </p:sp>
      <p:sp>
        <p:nvSpPr>
          <p:cNvPr id="34847" name="TextBox 8"/>
          <p:cNvSpPr txBox="1">
            <a:spLocks noChangeArrowheads="1"/>
          </p:cNvSpPr>
          <p:nvPr/>
        </p:nvSpPr>
        <p:spPr bwMode="auto">
          <a:xfrm>
            <a:off x="1968500" y="3997326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Human Resource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Management</a:t>
            </a:r>
          </a:p>
        </p:txBody>
      </p:sp>
      <p:sp>
        <p:nvSpPr>
          <p:cNvPr id="34848" name="TextBox 16"/>
          <p:cNvSpPr txBox="1">
            <a:spLocks noChangeArrowheads="1"/>
          </p:cNvSpPr>
          <p:nvPr/>
        </p:nvSpPr>
        <p:spPr bwMode="auto">
          <a:xfrm>
            <a:off x="4283076" y="3952875"/>
            <a:ext cx="1660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" indent="-1143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Plan Human</a:t>
            </a:r>
            <a:br>
              <a:rPr lang="en-US" altLang="en-US" sz="1000"/>
            </a:br>
            <a:r>
              <a:rPr lang="en-US" altLang="en-US" sz="1000"/>
              <a:t>Resource Management </a:t>
            </a:r>
          </a:p>
        </p:txBody>
      </p:sp>
      <p:sp>
        <p:nvSpPr>
          <p:cNvPr id="34849" name="TextBox 32"/>
          <p:cNvSpPr txBox="1">
            <a:spLocks noChangeArrowheads="1"/>
          </p:cNvSpPr>
          <p:nvPr/>
        </p:nvSpPr>
        <p:spPr bwMode="auto">
          <a:xfrm>
            <a:off x="6135689" y="3935414"/>
            <a:ext cx="1563687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" indent="-1143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Acquire Project Team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Develop Project Team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Manage Project Team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2051050" y="5653088"/>
            <a:ext cx="1301750" cy="1027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pitchFamily="1" charset="-128"/>
            </a:endParaRPr>
          </a:p>
        </p:txBody>
      </p:sp>
      <p:sp>
        <p:nvSpPr>
          <p:cNvPr id="34851" name="TextBox 8"/>
          <p:cNvSpPr txBox="1">
            <a:spLocks noChangeArrowheads="1"/>
          </p:cNvSpPr>
          <p:nvPr/>
        </p:nvSpPr>
        <p:spPr bwMode="auto">
          <a:xfrm>
            <a:off x="2044700" y="5713414"/>
            <a:ext cx="1219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Procurement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Management</a:t>
            </a:r>
          </a:p>
        </p:txBody>
      </p:sp>
      <p:sp>
        <p:nvSpPr>
          <p:cNvPr id="34852" name="TextBox 16"/>
          <p:cNvSpPr txBox="1">
            <a:spLocks noChangeArrowheads="1"/>
          </p:cNvSpPr>
          <p:nvPr/>
        </p:nvSpPr>
        <p:spPr bwMode="auto">
          <a:xfrm>
            <a:off x="4278314" y="5710239"/>
            <a:ext cx="1355725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" indent="-1143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Plan Procurement </a:t>
            </a:r>
            <a:br>
              <a:rPr lang="en-US" altLang="en-US" sz="1000"/>
            </a:br>
            <a:r>
              <a:rPr lang="en-US" altLang="en-US" sz="1000"/>
              <a:t>Management</a:t>
            </a:r>
          </a:p>
        </p:txBody>
      </p:sp>
      <p:sp>
        <p:nvSpPr>
          <p:cNvPr id="34853" name="TextBox 19"/>
          <p:cNvSpPr txBox="1">
            <a:spLocks noChangeArrowheads="1"/>
          </p:cNvSpPr>
          <p:nvPr/>
        </p:nvSpPr>
        <p:spPr bwMode="auto">
          <a:xfrm>
            <a:off x="7681913" y="5695950"/>
            <a:ext cx="131445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" indent="-1143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Control</a:t>
            </a:r>
            <a:br>
              <a:rPr lang="en-US" altLang="en-US" sz="1000"/>
            </a:br>
            <a:r>
              <a:rPr lang="en-US" altLang="en-US" sz="1000"/>
              <a:t>Procurements</a:t>
            </a:r>
          </a:p>
        </p:txBody>
      </p:sp>
      <p:sp>
        <p:nvSpPr>
          <p:cNvPr id="34854" name="TextBox 32"/>
          <p:cNvSpPr txBox="1">
            <a:spLocks noChangeArrowheads="1"/>
          </p:cNvSpPr>
          <p:nvPr/>
        </p:nvSpPr>
        <p:spPr bwMode="auto">
          <a:xfrm>
            <a:off x="6135689" y="5695950"/>
            <a:ext cx="1095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" indent="-1143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Conduct </a:t>
            </a:r>
            <a:br>
              <a:rPr lang="en-US" altLang="en-US" sz="1000"/>
            </a:br>
            <a:r>
              <a:rPr lang="en-US" altLang="en-US" sz="1000"/>
              <a:t>Procurements</a:t>
            </a:r>
          </a:p>
        </p:txBody>
      </p:sp>
      <p:sp>
        <p:nvSpPr>
          <p:cNvPr id="34855" name="TextBox 19"/>
          <p:cNvSpPr txBox="1">
            <a:spLocks noChangeArrowheads="1"/>
          </p:cNvSpPr>
          <p:nvPr/>
        </p:nvSpPr>
        <p:spPr bwMode="auto">
          <a:xfrm>
            <a:off x="9396413" y="5668963"/>
            <a:ext cx="1314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" indent="-1143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Close</a:t>
            </a:r>
            <a:br>
              <a:rPr lang="en-US" altLang="en-US" sz="1000"/>
            </a:br>
            <a:r>
              <a:rPr lang="en-US" altLang="en-US" sz="1000"/>
              <a:t>Procurements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2044700" y="5114926"/>
            <a:ext cx="1295400" cy="5699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pitchFamily="1" charset="-128"/>
            </a:endParaRPr>
          </a:p>
        </p:txBody>
      </p:sp>
      <p:sp>
        <p:nvSpPr>
          <p:cNvPr id="34857" name="TextBox 8"/>
          <p:cNvSpPr txBox="1">
            <a:spLocks noChangeArrowheads="1"/>
          </p:cNvSpPr>
          <p:nvPr/>
        </p:nvSpPr>
        <p:spPr bwMode="auto">
          <a:xfrm>
            <a:off x="1968500" y="5056189"/>
            <a:ext cx="1447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Risk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Management</a:t>
            </a:r>
          </a:p>
        </p:txBody>
      </p:sp>
      <p:sp>
        <p:nvSpPr>
          <p:cNvPr id="34858" name="TextBox 16"/>
          <p:cNvSpPr txBox="1">
            <a:spLocks noChangeArrowheads="1"/>
          </p:cNvSpPr>
          <p:nvPr/>
        </p:nvSpPr>
        <p:spPr bwMode="auto">
          <a:xfrm>
            <a:off x="4275138" y="4865689"/>
            <a:ext cx="20828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" indent="-1143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Plan Risk Management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Identify Risks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Quantitative Risk Analysis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Qualitative Risk Analysis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Plan Risk Responses</a:t>
            </a:r>
          </a:p>
        </p:txBody>
      </p:sp>
      <p:sp>
        <p:nvSpPr>
          <p:cNvPr id="34859" name="TextBox 19"/>
          <p:cNvSpPr txBox="1">
            <a:spLocks noChangeArrowheads="1"/>
          </p:cNvSpPr>
          <p:nvPr/>
        </p:nvSpPr>
        <p:spPr bwMode="auto">
          <a:xfrm>
            <a:off x="7699375" y="4865688"/>
            <a:ext cx="13144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" indent="-1143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Control Risks</a:t>
            </a:r>
          </a:p>
        </p:txBody>
      </p:sp>
      <p:sp>
        <p:nvSpPr>
          <p:cNvPr id="34860" name="TextBox 34"/>
          <p:cNvSpPr txBox="1">
            <a:spLocks noChangeArrowheads="1"/>
          </p:cNvSpPr>
          <p:nvPr/>
        </p:nvSpPr>
        <p:spPr bwMode="auto">
          <a:xfrm>
            <a:off x="3327400" y="5470526"/>
            <a:ext cx="1857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100"/>
              <a:t/>
            </a:r>
            <a:br>
              <a:rPr lang="en-US" altLang="en-US" sz="1100"/>
            </a:br>
            <a:endParaRPr lang="en-US" altLang="en-US" sz="1100"/>
          </a:p>
        </p:txBody>
      </p:sp>
      <p:cxnSp>
        <p:nvCxnSpPr>
          <p:cNvPr id="34861" name="Straight Arrow Connector 4"/>
          <p:cNvCxnSpPr>
            <a:cxnSpLocks noChangeShapeType="1"/>
          </p:cNvCxnSpPr>
          <p:nvPr/>
        </p:nvCxnSpPr>
        <p:spPr bwMode="auto">
          <a:xfrm>
            <a:off x="2654300" y="660400"/>
            <a:ext cx="0" cy="19843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0" name="Rectangle 109"/>
          <p:cNvSpPr/>
          <p:nvPr/>
        </p:nvSpPr>
        <p:spPr bwMode="auto">
          <a:xfrm>
            <a:off x="2046288" y="3679825"/>
            <a:ext cx="1295400" cy="3508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pitchFamily="1" charset="-128"/>
            </a:endParaRPr>
          </a:p>
        </p:txBody>
      </p:sp>
      <p:sp>
        <p:nvSpPr>
          <p:cNvPr id="34863" name="TextBox 8"/>
          <p:cNvSpPr txBox="1">
            <a:spLocks noChangeArrowheads="1"/>
          </p:cNvSpPr>
          <p:nvPr/>
        </p:nvSpPr>
        <p:spPr bwMode="auto">
          <a:xfrm>
            <a:off x="1995488" y="3568701"/>
            <a:ext cx="12938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Quality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Management</a:t>
            </a:r>
          </a:p>
        </p:txBody>
      </p:sp>
      <p:sp>
        <p:nvSpPr>
          <p:cNvPr id="34864" name="TextBox 16"/>
          <p:cNvSpPr txBox="1">
            <a:spLocks noChangeArrowheads="1"/>
          </p:cNvSpPr>
          <p:nvPr/>
        </p:nvSpPr>
        <p:spPr bwMode="auto">
          <a:xfrm>
            <a:off x="4275139" y="3600451"/>
            <a:ext cx="176688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" indent="-1143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Plan Quality Management</a:t>
            </a:r>
          </a:p>
        </p:txBody>
      </p:sp>
      <p:sp>
        <p:nvSpPr>
          <p:cNvPr id="34865" name="TextBox 19"/>
          <p:cNvSpPr txBox="1">
            <a:spLocks noChangeArrowheads="1"/>
          </p:cNvSpPr>
          <p:nvPr/>
        </p:nvSpPr>
        <p:spPr bwMode="auto">
          <a:xfrm>
            <a:off x="7670800" y="3605213"/>
            <a:ext cx="13144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" indent="-1143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Control Quality</a:t>
            </a:r>
          </a:p>
        </p:txBody>
      </p:sp>
      <p:sp>
        <p:nvSpPr>
          <p:cNvPr id="34866" name="TextBox 16"/>
          <p:cNvSpPr txBox="1">
            <a:spLocks noChangeArrowheads="1"/>
          </p:cNvSpPr>
          <p:nvPr/>
        </p:nvSpPr>
        <p:spPr bwMode="auto">
          <a:xfrm>
            <a:off x="6135688" y="3605213"/>
            <a:ext cx="1187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" indent="-1143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Perform Quality</a:t>
            </a:r>
            <a:br>
              <a:rPr lang="en-US" altLang="en-US" sz="1000"/>
            </a:br>
            <a:r>
              <a:rPr lang="en-US" altLang="en-US" sz="1000"/>
              <a:t>Assurance</a:t>
            </a:r>
          </a:p>
        </p:txBody>
      </p:sp>
      <p:cxnSp>
        <p:nvCxnSpPr>
          <p:cNvPr id="34867" name="Straight Connector 2"/>
          <p:cNvCxnSpPr>
            <a:cxnSpLocks noChangeShapeType="1"/>
          </p:cNvCxnSpPr>
          <p:nvPr/>
        </p:nvCxnSpPr>
        <p:spPr bwMode="auto">
          <a:xfrm>
            <a:off x="2030413" y="185739"/>
            <a:ext cx="0" cy="6491287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68" name="Straight Connector 119"/>
          <p:cNvCxnSpPr>
            <a:cxnSpLocks noChangeShapeType="1"/>
          </p:cNvCxnSpPr>
          <p:nvPr/>
        </p:nvCxnSpPr>
        <p:spPr bwMode="auto">
          <a:xfrm>
            <a:off x="3324225" y="193675"/>
            <a:ext cx="0" cy="64912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69" name="Straight Connector 120"/>
          <p:cNvCxnSpPr>
            <a:cxnSpLocks noChangeShapeType="1"/>
          </p:cNvCxnSpPr>
          <p:nvPr/>
        </p:nvCxnSpPr>
        <p:spPr bwMode="auto">
          <a:xfrm>
            <a:off x="4330700" y="190500"/>
            <a:ext cx="0" cy="64912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70" name="Straight Connector 121"/>
          <p:cNvCxnSpPr>
            <a:cxnSpLocks noChangeShapeType="1"/>
          </p:cNvCxnSpPr>
          <p:nvPr/>
        </p:nvCxnSpPr>
        <p:spPr bwMode="auto">
          <a:xfrm>
            <a:off x="6134100" y="190500"/>
            <a:ext cx="0" cy="64912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71" name="Straight Connector 122"/>
          <p:cNvCxnSpPr>
            <a:cxnSpLocks noChangeShapeType="1"/>
          </p:cNvCxnSpPr>
          <p:nvPr/>
        </p:nvCxnSpPr>
        <p:spPr bwMode="auto">
          <a:xfrm>
            <a:off x="7637463" y="190500"/>
            <a:ext cx="0" cy="64912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72" name="Straight Connector 123"/>
          <p:cNvCxnSpPr>
            <a:cxnSpLocks noChangeShapeType="1"/>
          </p:cNvCxnSpPr>
          <p:nvPr/>
        </p:nvCxnSpPr>
        <p:spPr bwMode="auto">
          <a:xfrm>
            <a:off x="9434513" y="185739"/>
            <a:ext cx="0" cy="6491287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73" name="Straight Connector 124"/>
          <p:cNvCxnSpPr>
            <a:cxnSpLocks noChangeShapeType="1"/>
          </p:cNvCxnSpPr>
          <p:nvPr/>
        </p:nvCxnSpPr>
        <p:spPr bwMode="auto">
          <a:xfrm>
            <a:off x="10425113" y="190500"/>
            <a:ext cx="0" cy="64912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6" name="Rectangle 125"/>
          <p:cNvSpPr/>
          <p:nvPr/>
        </p:nvSpPr>
        <p:spPr bwMode="auto">
          <a:xfrm>
            <a:off x="3317876" y="185739"/>
            <a:ext cx="7096125" cy="3206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 algn="ctr" eaLnBrk="1" hangingPunct="1">
              <a:defRPr/>
            </a:pP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</a:rPr>
              <a:t>Project Management Process Groups</a:t>
            </a:r>
          </a:p>
        </p:txBody>
      </p:sp>
      <p:cxnSp>
        <p:nvCxnSpPr>
          <p:cNvPr id="34875" name="Straight Connector 6"/>
          <p:cNvCxnSpPr>
            <a:cxnSpLocks noChangeShapeType="1"/>
          </p:cNvCxnSpPr>
          <p:nvPr/>
        </p:nvCxnSpPr>
        <p:spPr bwMode="auto">
          <a:xfrm>
            <a:off x="2027239" y="1555750"/>
            <a:ext cx="83915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76" name="Straight Connector 126"/>
          <p:cNvCxnSpPr>
            <a:cxnSpLocks noChangeShapeType="1"/>
          </p:cNvCxnSpPr>
          <p:nvPr/>
        </p:nvCxnSpPr>
        <p:spPr bwMode="auto">
          <a:xfrm>
            <a:off x="2030414" y="2189163"/>
            <a:ext cx="83915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77" name="Straight Connector 127"/>
          <p:cNvCxnSpPr>
            <a:cxnSpLocks noChangeShapeType="1"/>
          </p:cNvCxnSpPr>
          <p:nvPr/>
        </p:nvCxnSpPr>
        <p:spPr bwMode="auto">
          <a:xfrm>
            <a:off x="2030414" y="3124200"/>
            <a:ext cx="83915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78" name="Straight Connector 129"/>
          <p:cNvCxnSpPr>
            <a:cxnSpLocks noChangeShapeType="1"/>
          </p:cNvCxnSpPr>
          <p:nvPr/>
        </p:nvCxnSpPr>
        <p:spPr bwMode="auto">
          <a:xfrm>
            <a:off x="2030414" y="3989388"/>
            <a:ext cx="83915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79" name="Straight Connector 130"/>
          <p:cNvCxnSpPr>
            <a:cxnSpLocks noChangeShapeType="1"/>
          </p:cNvCxnSpPr>
          <p:nvPr/>
        </p:nvCxnSpPr>
        <p:spPr bwMode="auto">
          <a:xfrm>
            <a:off x="2030414" y="4460875"/>
            <a:ext cx="83915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80" name="Straight Connector 131"/>
          <p:cNvCxnSpPr>
            <a:cxnSpLocks noChangeShapeType="1"/>
          </p:cNvCxnSpPr>
          <p:nvPr/>
        </p:nvCxnSpPr>
        <p:spPr bwMode="auto">
          <a:xfrm>
            <a:off x="2035176" y="4902200"/>
            <a:ext cx="83915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81" name="Straight Connector 132"/>
          <p:cNvCxnSpPr>
            <a:cxnSpLocks noChangeShapeType="1"/>
          </p:cNvCxnSpPr>
          <p:nvPr/>
        </p:nvCxnSpPr>
        <p:spPr bwMode="auto">
          <a:xfrm>
            <a:off x="2035176" y="5716588"/>
            <a:ext cx="83915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82" name="Straight Connector 133"/>
          <p:cNvCxnSpPr>
            <a:cxnSpLocks noChangeShapeType="1"/>
          </p:cNvCxnSpPr>
          <p:nvPr/>
        </p:nvCxnSpPr>
        <p:spPr bwMode="auto">
          <a:xfrm>
            <a:off x="2030414" y="6675438"/>
            <a:ext cx="83915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83" name="Straight Connector 135"/>
          <p:cNvCxnSpPr>
            <a:cxnSpLocks noChangeShapeType="1"/>
          </p:cNvCxnSpPr>
          <p:nvPr/>
        </p:nvCxnSpPr>
        <p:spPr bwMode="auto">
          <a:xfrm>
            <a:off x="2030414" y="3603625"/>
            <a:ext cx="83915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84" name="Straight Connector 132"/>
          <p:cNvCxnSpPr>
            <a:cxnSpLocks noChangeShapeType="1"/>
          </p:cNvCxnSpPr>
          <p:nvPr/>
        </p:nvCxnSpPr>
        <p:spPr bwMode="auto">
          <a:xfrm>
            <a:off x="2039939" y="6156325"/>
            <a:ext cx="83915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885" name="TextBox 8"/>
          <p:cNvSpPr txBox="1">
            <a:spLocks noChangeArrowheads="1"/>
          </p:cNvSpPr>
          <p:nvPr/>
        </p:nvSpPr>
        <p:spPr bwMode="auto">
          <a:xfrm>
            <a:off x="2068513" y="6183314"/>
            <a:ext cx="1219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Stakeholder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Management</a:t>
            </a:r>
          </a:p>
        </p:txBody>
      </p:sp>
      <p:sp>
        <p:nvSpPr>
          <p:cNvPr id="34886" name="TextBox 16"/>
          <p:cNvSpPr txBox="1">
            <a:spLocks noChangeArrowheads="1"/>
          </p:cNvSpPr>
          <p:nvPr/>
        </p:nvSpPr>
        <p:spPr bwMode="auto">
          <a:xfrm>
            <a:off x="3290889" y="6148389"/>
            <a:ext cx="1042987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" indent="-1143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Identify</a:t>
            </a:r>
            <a:br>
              <a:rPr lang="en-US" altLang="en-US" sz="1000"/>
            </a:br>
            <a:r>
              <a:rPr lang="en-US" altLang="en-US" sz="1000"/>
              <a:t>Stakeholders</a:t>
            </a:r>
          </a:p>
        </p:txBody>
      </p:sp>
      <p:sp>
        <p:nvSpPr>
          <p:cNvPr id="34887" name="TextBox 16"/>
          <p:cNvSpPr txBox="1">
            <a:spLocks noChangeArrowheads="1"/>
          </p:cNvSpPr>
          <p:nvPr/>
        </p:nvSpPr>
        <p:spPr bwMode="auto">
          <a:xfrm>
            <a:off x="4289426" y="6146800"/>
            <a:ext cx="1304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" indent="-1143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Plan Stakeholder </a:t>
            </a:r>
            <a:br>
              <a:rPr lang="en-US" altLang="en-US" sz="1000"/>
            </a:br>
            <a:r>
              <a:rPr lang="en-US" altLang="en-US" sz="1000"/>
              <a:t>Management</a:t>
            </a:r>
          </a:p>
        </p:txBody>
      </p:sp>
      <p:sp>
        <p:nvSpPr>
          <p:cNvPr id="34888" name="TextBox 16"/>
          <p:cNvSpPr txBox="1">
            <a:spLocks noChangeArrowheads="1"/>
          </p:cNvSpPr>
          <p:nvPr/>
        </p:nvSpPr>
        <p:spPr bwMode="auto">
          <a:xfrm>
            <a:off x="6126163" y="6137275"/>
            <a:ext cx="1511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" indent="-1143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Manage Stakeholder </a:t>
            </a:r>
            <a:br>
              <a:rPr lang="en-US" altLang="en-US" sz="1000"/>
            </a:br>
            <a:r>
              <a:rPr lang="en-US" altLang="en-US" sz="1000"/>
              <a:t>Engagement</a:t>
            </a:r>
          </a:p>
        </p:txBody>
      </p:sp>
      <p:sp>
        <p:nvSpPr>
          <p:cNvPr id="34889" name="TextBox 16"/>
          <p:cNvSpPr txBox="1">
            <a:spLocks noChangeArrowheads="1"/>
          </p:cNvSpPr>
          <p:nvPr/>
        </p:nvSpPr>
        <p:spPr bwMode="auto">
          <a:xfrm>
            <a:off x="7689850" y="6129338"/>
            <a:ext cx="14620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" indent="-1143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000"/>
              <a:t>Control Stakeholder </a:t>
            </a:r>
            <a:br>
              <a:rPr lang="en-US" altLang="en-US" sz="1000"/>
            </a:br>
            <a:r>
              <a:rPr lang="en-US" altLang="en-US" sz="1000"/>
              <a:t>Engagement</a:t>
            </a:r>
          </a:p>
        </p:txBody>
      </p:sp>
    </p:spTree>
    <p:extLst>
      <p:ext uri="{BB962C8B-B14F-4D97-AF65-F5344CB8AC3E}">
        <p14:creationId xmlns:p14="http://schemas.microsoft.com/office/powerpoint/2010/main" val="4019453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5C96D4D-D7A1-41BD-B64C-110E7A34580E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458200" cy="1139825"/>
          </a:xfrm>
        </p:spPr>
        <p:txBody>
          <a:bodyPr/>
          <a:lstStyle/>
          <a:p>
            <a:pPr eaLnBrk="1" hangingPunct="1"/>
            <a:r>
              <a:rPr lang="en-US" altLang="en-US" sz="2800"/>
              <a:t>The Five Project Management Process Groups</a:t>
            </a:r>
          </a:p>
        </p:txBody>
      </p:sp>
      <p:sp>
        <p:nvSpPr>
          <p:cNvPr id="36868" name="AutoShape 3"/>
          <p:cNvSpPr>
            <a:spLocks noChangeArrowheads="1"/>
          </p:cNvSpPr>
          <p:nvPr/>
        </p:nvSpPr>
        <p:spPr bwMode="auto">
          <a:xfrm>
            <a:off x="3263901" y="1417638"/>
            <a:ext cx="5470525" cy="4552950"/>
          </a:xfrm>
          <a:prstGeom prst="hexagon">
            <a:avLst>
              <a:gd name="adj" fmla="val 30038"/>
              <a:gd name="vf" fmla="val 115470"/>
            </a:avLst>
          </a:prstGeom>
          <a:solidFill>
            <a:srgbClr val="F2E9C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4686300" y="1557338"/>
            <a:ext cx="2647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2"/>
                </a:solidFill>
              </a:rPr>
              <a:t>Monitoring/Controlling</a:t>
            </a:r>
          </a:p>
        </p:txBody>
      </p:sp>
      <p:sp>
        <p:nvSpPr>
          <p:cNvPr id="36870" name="AutoShape 5"/>
          <p:cNvSpPr>
            <a:spLocks noChangeArrowheads="1"/>
          </p:cNvSpPr>
          <p:nvPr/>
        </p:nvSpPr>
        <p:spPr bwMode="auto">
          <a:xfrm>
            <a:off x="4953000" y="1981200"/>
            <a:ext cx="2381250" cy="211455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00"/>
              <a:gd name="T16" fmla="*/ 8310 h 21600"/>
              <a:gd name="T17" fmla="*/ 6110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2" y="14285"/>
                </a:moveTo>
                <a:lnTo>
                  <a:pt x="21600" y="8310"/>
                </a:lnTo>
                <a:lnTo>
                  <a:pt x="18630" y="8310"/>
                </a:lnTo>
                <a:cubicBezTo>
                  <a:pt x="18630" y="3721"/>
                  <a:pt x="14430" y="0"/>
                  <a:pt x="9250" y="0"/>
                </a:cubicBezTo>
                <a:cubicBezTo>
                  <a:pt x="4141" y="0"/>
                  <a:pt x="0" y="3799"/>
                  <a:pt x="0" y="8485"/>
                </a:cubicBezTo>
                <a:lnTo>
                  <a:pt x="0" y="21600"/>
                </a:lnTo>
                <a:lnTo>
                  <a:pt x="6110" y="21600"/>
                </a:lnTo>
                <a:lnTo>
                  <a:pt x="6110" y="8310"/>
                </a:lnTo>
                <a:cubicBezTo>
                  <a:pt x="6110" y="6947"/>
                  <a:pt x="7362" y="5842"/>
                  <a:pt x="8907" y="5842"/>
                </a:cubicBezTo>
                <a:lnTo>
                  <a:pt x="9725" y="5842"/>
                </a:lnTo>
                <a:cubicBezTo>
                  <a:pt x="11269" y="5842"/>
                  <a:pt x="12520" y="6947"/>
                  <a:pt x="12520" y="8310"/>
                </a:cubicBezTo>
                <a:lnTo>
                  <a:pt x="9725" y="8310"/>
                </a:lnTo>
                <a:lnTo>
                  <a:pt x="15662" y="14285"/>
                </a:lnTo>
                <a:close/>
              </a:path>
            </a:pathLst>
          </a:custGeom>
          <a:solidFill>
            <a:srgbClr val="EFCD6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Text Box 6"/>
          <p:cNvSpPr txBox="1">
            <a:spLocks noChangeArrowheads="1"/>
          </p:cNvSpPr>
          <p:nvPr/>
        </p:nvSpPr>
        <p:spPr bwMode="auto">
          <a:xfrm>
            <a:off x="5391150" y="2159001"/>
            <a:ext cx="1149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2"/>
                </a:solidFill>
              </a:rPr>
              <a:t>Planning</a:t>
            </a:r>
          </a:p>
        </p:txBody>
      </p:sp>
      <p:sp>
        <p:nvSpPr>
          <p:cNvPr id="36872" name="AutoShape 7"/>
          <p:cNvSpPr>
            <a:spLocks noChangeArrowheads="1"/>
          </p:cNvSpPr>
          <p:nvPr/>
        </p:nvSpPr>
        <p:spPr bwMode="auto">
          <a:xfrm rot="10800000">
            <a:off x="4695825" y="3646488"/>
            <a:ext cx="2381250" cy="211455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00"/>
              <a:gd name="T16" fmla="*/ 8310 h 21600"/>
              <a:gd name="T17" fmla="*/ 6110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2" y="14285"/>
                </a:moveTo>
                <a:lnTo>
                  <a:pt x="21600" y="8310"/>
                </a:lnTo>
                <a:lnTo>
                  <a:pt x="18630" y="8310"/>
                </a:lnTo>
                <a:cubicBezTo>
                  <a:pt x="18630" y="3721"/>
                  <a:pt x="14430" y="0"/>
                  <a:pt x="9250" y="0"/>
                </a:cubicBezTo>
                <a:cubicBezTo>
                  <a:pt x="4141" y="0"/>
                  <a:pt x="0" y="3799"/>
                  <a:pt x="0" y="8485"/>
                </a:cubicBezTo>
                <a:lnTo>
                  <a:pt x="0" y="21600"/>
                </a:lnTo>
                <a:lnTo>
                  <a:pt x="6110" y="21600"/>
                </a:lnTo>
                <a:lnTo>
                  <a:pt x="6110" y="8310"/>
                </a:lnTo>
                <a:cubicBezTo>
                  <a:pt x="6110" y="6947"/>
                  <a:pt x="7362" y="5842"/>
                  <a:pt x="8907" y="5842"/>
                </a:cubicBezTo>
                <a:lnTo>
                  <a:pt x="9725" y="5842"/>
                </a:lnTo>
                <a:cubicBezTo>
                  <a:pt x="11269" y="5842"/>
                  <a:pt x="12520" y="6947"/>
                  <a:pt x="12520" y="8310"/>
                </a:cubicBezTo>
                <a:lnTo>
                  <a:pt x="9725" y="8310"/>
                </a:lnTo>
                <a:lnTo>
                  <a:pt x="15662" y="14285"/>
                </a:lnTo>
                <a:close/>
              </a:path>
            </a:pathLst>
          </a:custGeom>
          <a:solidFill>
            <a:srgbClr val="EFCD6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Text Box 8"/>
          <p:cNvSpPr txBox="1">
            <a:spLocks noChangeArrowheads="1"/>
          </p:cNvSpPr>
          <p:nvPr/>
        </p:nvSpPr>
        <p:spPr bwMode="auto">
          <a:xfrm>
            <a:off x="5391150" y="5187951"/>
            <a:ext cx="1276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2"/>
                </a:solidFill>
              </a:rPr>
              <a:t>Executing</a:t>
            </a:r>
          </a:p>
        </p:txBody>
      </p:sp>
      <p:sp>
        <p:nvSpPr>
          <p:cNvPr id="36874" name="AutoShape 9"/>
          <p:cNvSpPr>
            <a:spLocks noChangeArrowheads="1"/>
          </p:cNvSpPr>
          <p:nvPr/>
        </p:nvSpPr>
        <p:spPr bwMode="auto">
          <a:xfrm>
            <a:off x="3130551" y="3141663"/>
            <a:ext cx="1355725" cy="1104900"/>
          </a:xfrm>
          <a:prstGeom prst="rightArrow">
            <a:avLst>
              <a:gd name="adj1" fmla="val 50000"/>
              <a:gd name="adj2" fmla="val 30675"/>
            </a:avLst>
          </a:prstGeom>
          <a:solidFill>
            <a:srgbClr val="EFCD6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2"/>
                </a:solidFill>
              </a:rPr>
              <a:t>Initiating</a:t>
            </a:r>
          </a:p>
        </p:txBody>
      </p:sp>
      <p:sp>
        <p:nvSpPr>
          <p:cNvPr id="36875" name="AutoShape 10"/>
          <p:cNvSpPr>
            <a:spLocks noChangeArrowheads="1"/>
          </p:cNvSpPr>
          <p:nvPr/>
        </p:nvSpPr>
        <p:spPr bwMode="auto">
          <a:xfrm>
            <a:off x="7588251" y="3122613"/>
            <a:ext cx="1355725" cy="1104900"/>
          </a:xfrm>
          <a:prstGeom prst="rightArrow">
            <a:avLst>
              <a:gd name="adj1" fmla="val 50000"/>
              <a:gd name="adj2" fmla="val 30675"/>
            </a:avLst>
          </a:prstGeom>
          <a:solidFill>
            <a:srgbClr val="EFCD6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2"/>
                </a:solidFill>
              </a:rPr>
              <a:t>Closing</a:t>
            </a:r>
          </a:p>
        </p:txBody>
      </p:sp>
      <p:sp>
        <p:nvSpPr>
          <p:cNvPr id="36876" name="Text Box 11"/>
          <p:cNvSpPr txBox="1">
            <a:spLocks noChangeArrowheads="1"/>
          </p:cNvSpPr>
          <p:nvPr/>
        </p:nvSpPr>
        <p:spPr bwMode="auto">
          <a:xfrm>
            <a:off x="7994650" y="4995864"/>
            <a:ext cx="26733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2"/>
                </a:solidFill>
              </a:rPr>
              <a:t>Adapted from the</a:t>
            </a:r>
            <a:r>
              <a:rPr lang="en-US" altLang="en-US" sz="1600" i="1">
                <a:solidFill>
                  <a:schemeClr val="tx2"/>
                </a:solidFill>
              </a:rPr>
              <a:t> Guide to the</a:t>
            </a:r>
            <a:r>
              <a:rPr lang="en-US" altLang="en-US" sz="1600">
                <a:solidFill>
                  <a:schemeClr val="tx2"/>
                </a:solidFill>
              </a:rPr>
              <a:t> </a:t>
            </a:r>
            <a:r>
              <a:rPr lang="en-US" altLang="en-US" sz="1600" i="1">
                <a:solidFill>
                  <a:schemeClr val="tx2"/>
                </a:solidFill>
              </a:rPr>
              <a:t>Project Management Body of Knowledge (PMBOK</a:t>
            </a:r>
            <a:r>
              <a:rPr lang="en-US" altLang="en-US" sz="1600" i="1" baseline="30000">
                <a:solidFill>
                  <a:schemeClr val="tx2"/>
                </a:solidFill>
              </a:rPr>
              <a:t>®</a:t>
            </a:r>
            <a:r>
              <a:rPr lang="en-US" altLang="en-US" sz="1600" i="1">
                <a:solidFill>
                  <a:schemeClr val="tx2"/>
                </a:solidFill>
              </a:rPr>
              <a:t> Guide)</a:t>
            </a:r>
          </a:p>
        </p:txBody>
      </p:sp>
    </p:spTree>
    <p:extLst>
      <p:ext uri="{BB962C8B-B14F-4D97-AF65-F5344CB8AC3E}">
        <p14:creationId xmlns:p14="http://schemas.microsoft.com/office/powerpoint/2010/main" val="2810694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45934D7-A51F-48BD-8843-CC823A875D69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516981" y="1606550"/>
            <a:ext cx="7321550" cy="4749800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altLang="en-US" sz="2000" dirty="0">
                <a:solidFill>
                  <a:schemeClr val="tx2"/>
                </a:solidFill>
                <a:ea typeface="MS PGothic" pitchFamily="34" charset="-128"/>
              </a:rPr>
              <a:t>It is important to make a basic point:  </a:t>
            </a:r>
            <a:r>
              <a:rPr lang="en-US" altLang="en-US" sz="2000" b="1" dirty="0">
                <a:solidFill>
                  <a:schemeClr val="accent5">
                    <a:lumMod val="50000"/>
                  </a:schemeClr>
                </a:solidFill>
                <a:ea typeface="MS PGothic" pitchFamily="34" charset="-128"/>
              </a:rPr>
              <a:t>The project management process groups are not project phases</a:t>
            </a:r>
            <a:r>
              <a:rPr lang="en-US" altLang="en-US" sz="2000" dirty="0">
                <a:solidFill>
                  <a:schemeClr val="tx2"/>
                </a:solidFill>
                <a:ea typeface="MS PGothic" pitchFamily="34" charset="-128"/>
              </a:rPr>
              <a:t>   </a:t>
            </a:r>
          </a:p>
          <a:p>
            <a:pPr>
              <a:spcAft>
                <a:spcPts val="600"/>
              </a:spcAft>
              <a:defRPr/>
            </a:pPr>
            <a:r>
              <a:rPr lang="en-US" altLang="en-US" sz="2000" dirty="0">
                <a:solidFill>
                  <a:schemeClr val="tx2"/>
                </a:solidFill>
                <a:ea typeface="MS PGothic" pitchFamily="34" charset="-128"/>
              </a:rPr>
              <a:t>It is often tempting to identify phases and process groups, but there are some distinct differences between the two  </a:t>
            </a:r>
          </a:p>
          <a:p>
            <a:pPr>
              <a:spcAft>
                <a:spcPts val="600"/>
              </a:spcAft>
              <a:defRPr/>
            </a:pPr>
            <a:r>
              <a:rPr lang="en-US" altLang="en-US" sz="2000" dirty="0">
                <a:solidFill>
                  <a:schemeClr val="tx2"/>
                </a:solidFill>
                <a:ea typeface="MS PGothic" pitchFamily="34" charset="-128"/>
              </a:rPr>
              <a:t>A primary difference is that the process groups are inter-related in more essential ways than phases  </a:t>
            </a:r>
          </a:p>
          <a:p>
            <a:pPr>
              <a:spcAft>
                <a:spcPts val="600"/>
              </a:spcAft>
              <a:defRPr/>
            </a:pPr>
            <a:r>
              <a:rPr lang="en-US" altLang="en-US" sz="2000" dirty="0">
                <a:solidFill>
                  <a:schemeClr val="tx2"/>
                </a:solidFill>
                <a:ea typeface="MS PGothic" pitchFamily="34" charset="-128"/>
              </a:rPr>
              <a:t>In fact the Planning, Executing, and Controlling/Monitoring process groups have an inherent </a:t>
            </a:r>
            <a:r>
              <a:rPr lang="en-US" altLang="en-US" sz="2000" b="1" dirty="0">
                <a:solidFill>
                  <a:srgbClr val="946A32"/>
                </a:solidFill>
                <a:ea typeface="MS PGothic" pitchFamily="34" charset="-128"/>
              </a:rPr>
              <a:t>iterative relationship in all projects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865187"/>
          </a:xfrm>
          <a:noFill/>
        </p:spPr>
        <p:txBody>
          <a:bodyPr/>
          <a:lstStyle/>
          <a:p>
            <a:pPr eaLnBrk="1" hangingPunct="1"/>
            <a:r>
              <a:rPr lang="en-US" altLang="en-US" smtClean="0"/>
              <a:t>Process Groups are not Phases</a:t>
            </a:r>
          </a:p>
        </p:txBody>
      </p:sp>
    </p:spTree>
    <p:extLst>
      <p:ext uri="{BB962C8B-B14F-4D97-AF65-F5344CB8AC3E}">
        <p14:creationId xmlns:p14="http://schemas.microsoft.com/office/powerpoint/2010/main" val="20680242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B430A6C-CCA6-44B9-9ADF-CC937F0F53B6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4" y="207963"/>
            <a:ext cx="8458200" cy="113982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The Iterative Heart of the Matter</a:t>
            </a:r>
          </a:p>
        </p:txBody>
      </p:sp>
      <p:sp>
        <p:nvSpPr>
          <p:cNvPr id="40964" name="AutoShape 3"/>
          <p:cNvSpPr>
            <a:spLocks noChangeArrowheads="1"/>
          </p:cNvSpPr>
          <p:nvPr/>
        </p:nvSpPr>
        <p:spPr bwMode="auto">
          <a:xfrm>
            <a:off x="3263901" y="1417638"/>
            <a:ext cx="5470525" cy="4552950"/>
          </a:xfrm>
          <a:prstGeom prst="hexagon">
            <a:avLst>
              <a:gd name="adj" fmla="val 30038"/>
              <a:gd name="vf" fmla="val 115470"/>
            </a:avLst>
          </a:prstGeom>
          <a:solidFill>
            <a:srgbClr val="FFFF99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40965" name="Text Box 4"/>
          <p:cNvSpPr txBox="1">
            <a:spLocks noChangeArrowheads="1"/>
          </p:cNvSpPr>
          <p:nvPr/>
        </p:nvSpPr>
        <p:spPr bwMode="auto">
          <a:xfrm>
            <a:off x="4686300" y="1557338"/>
            <a:ext cx="2647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2"/>
                </a:solidFill>
              </a:rPr>
              <a:t>Monitoring/Controlling</a:t>
            </a:r>
          </a:p>
        </p:txBody>
      </p:sp>
      <p:sp>
        <p:nvSpPr>
          <p:cNvPr id="40966" name="AutoShape 5"/>
          <p:cNvSpPr>
            <a:spLocks noChangeArrowheads="1"/>
          </p:cNvSpPr>
          <p:nvPr/>
        </p:nvSpPr>
        <p:spPr bwMode="auto">
          <a:xfrm>
            <a:off x="4953000" y="1981200"/>
            <a:ext cx="2381250" cy="211455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00"/>
              <a:gd name="T16" fmla="*/ 8310 h 21600"/>
              <a:gd name="T17" fmla="*/ 6110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2" y="14285"/>
                </a:moveTo>
                <a:lnTo>
                  <a:pt x="21600" y="8310"/>
                </a:lnTo>
                <a:lnTo>
                  <a:pt x="18630" y="8310"/>
                </a:lnTo>
                <a:cubicBezTo>
                  <a:pt x="18630" y="3721"/>
                  <a:pt x="14430" y="0"/>
                  <a:pt x="9250" y="0"/>
                </a:cubicBezTo>
                <a:cubicBezTo>
                  <a:pt x="4141" y="0"/>
                  <a:pt x="0" y="3799"/>
                  <a:pt x="0" y="8485"/>
                </a:cubicBezTo>
                <a:lnTo>
                  <a:pt x="0" y="21600"/>
                </a:lnTo>
                <a:lnTo>
                  <a:pt x="6110" y="21600"/>
                </a:lnTo>
                <a:lnTo>
                  <a:pt x="6110" y="8310"/>
                </a:lnTo>
                <a:cubicBezTo>
                  <a:pt x="6110" y="6947"/>
                  <a:pt x="7362" y="5842"/>
                  <a:pt x="8907" y="5842"/>
                </a:cubicBezTo>
                <a:lnTo>
                  <a:pt x="9725" y="5842"/>
                </a:lnTo>
                <a:cubicBezTo>
                  <a:pt x="11269" y="5842"/>
                  <a:pt x="12520" y="6947"/>
                  <a:pt x="12520" y="8310"/>
                </a:cubicBezTo>
                <a:lnTo>
                  <a:pt x="9725" y="8310"/>
                </a:lnTo>
                <a:lnTo>
                  <a:pt x="15662" y="14285"/>
                </a:lnTo>
                <a:close/>
              </a:path>
            </a:pathLst>
          </a:custGeom>
          <a:solidFill>
            <a:srgbClr val="D1FAB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Text Box 6"/>
          <p:cNvSpPr txBox="1">
            <a:spLocks noChangeArrowheads="1"/>
          </p:cNvSpPr>
          <p:nvPr/>
        </p:nvSpPr>
        <p:spPr bwMode="auto">
          <a:xfrm>
            <a:off x="5391150" y="2159001"/>
            <a:ext cx="1149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2"/>
                </a:solidFill>
              </a:rPr>
              <a:t>Planning</a:t>
            </a:r>
          </a:p>
        </p:txBody>
      </p:sp>
      <p:sp>
        <p:nvSpPr>
          <p:cNvPr id="40968" name="AutoShape 7"/>
          <p:cNvSpPr>
            <a:spLocks noChangeArrowheads="1"/>
          </p:cNvSpPr>
          <p:nvPr/>
        </p:nvSpPr>
        <p:spPr bwMode="auto">
          <a:xfrm rot="10800000">
            <a:off x="4695825" y="3646488"/>
            <a:ext cx="2381250" cy="211455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00"/>
              <a:gd name="T16" fmla="*/ 8310 h 21600"/>
              <a:gd name="T17" fmla="*/ 6110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2" y="14285"/>
                </a:moveTo>
                <a:lnTo>
                  <a:pt x="21600" y="8310"/>
                </a:lnTo>
                <a:lnTo>
                  <a:pt x="18630" y="8310"/>
                </a:lnTo>
                <a:cubicBezTo>
                  <a:pt x="18630" y="3721"/>
                  <a:pt x="14430" y="0"/>
                  <a:pt x="9250" y="0"/>
                </a:cubicBezTo>
                <a:cubicBezTo>
                  <a:pt x="4141" y="0"/>
                  <a:pt x="0" y="3799"/>
                  <a:pt x="0" y="8485"/>
                </a:cubicBezTo>
                <a:lnTo>
                  <a:pt x="0" y="21600"/>
                </a:lnTo>
                <a:lnTo>
                  <a:pt x="6110" y="21600"/>
                </a:lnTo>
                <a:lnTo>
                  <a:pt x="6110" y="8310"/>
                </a:lnTo>
                <a:cubicBezTo>
                  <a:pt x="6110" y="6947"/>
                  <a:pt x="7362" y="5842"/>
                  <a:pt x="8907" y="5842"/>
                </a:cubicBezTo>
                <a:lnTo>
                  <a:pt x="9725" y="5842"/>
                </a:lnTo>
                <a:cubicBezTo>
                  <a:pt x="11269" y="5842"/>
                  <a:pt x="12520" y="6947"/>
                  <a:pt x="12520" y="8310"/>
                </a:cubicBezTo>
                <a:lnTo>
                  <a:pt x="9725" y="8310"/>
                </a:lnTo>
                <a:lnTo>
                  <a:pt x="15662" y="14285"/>
                </a:lnTo>
                <a:close/>
              </a:path>
            </a:pathLst>
          </a:custGeom>
          <a:solidFill>
            <a:srgbClr val="D1FAB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Text Box 8"/>
          <p:cNvSpPr txBox="1">
            <a:spLocks noChangeArrowheads="1"/>
          </p:cNvSpPr>
          <p:nvPr/>
        </p:nvSpPr>
        <p:spPr bwMode="auto">
          <a:xfrm>
            <a:off x="5391150" y="5187951"/>
            <a:ext cx="1276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2"/>
                </a:solidFill>
              </a:rPr>
              <a:t>Executing</a:t>
            </a:r>
          </a:p>
        </p:txBody>
      </p:sp>
      <p:sp>
        <p:nvSpPr>
          <p:cNvPr id="40970" name="AutoShape 9"/>
          <p:cNvSpPr>
            <a:spLocks noChangeArrowheads="1"/>
          </p:cNvSpPr>
          <p:nvPr/>
        </p:nvSpPr>
        <p:spPr bwMode="auto">
          <a:xfrm>
            <a:off x="1816101" y="3141663"/>
            <a:ext cx="1355725" cy="1104900"/>
          </a:xfrm>
          <a:prstGeom prst="rightArrow">
            <a:avLst>
              <a:gd name="adj1" fmla="val 50000"/>
              <a:gd name="adj2" fmla="val 30675"/>
            </a:avLst>
          </a:prstGeom>
          <a:solidFill>
            <a:srgbClr val="EFCD6D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2"/>
                </a:solidFill>
              </a:rPr>
              <a:t>Initiating</a:t>
            </a:r>
          </a:p>
        </p:txBody>
      </p:sp>
      <p:sp>
        <p:nvSpPr>
          <p:cNvPr id="40971" name="AutoShape 10"/>
          <p:cNvSpPr>
            <a:spLocks noChangeArrowheads="1"/>
          </p:cNvSpPr>
          <p:nvPr/>
        </p:nvSpPr>
        <p:spPr bwMode="auto">
          <a:xfrm>
            <a:off x="8845551" y="3122613"/>
            <a:ext cx="1355725" cy="1104900"/>
          </a:xfrm>
          <a:prstGeom prst="rightArrow">
            <a:avLst>
              <a:gd name="adj1" fmla="val 50000"/>
              <a:gd name="adj2" fmla="val 30675"/>
            </a:avLst>
          </a:prstGeom>
          <a:solidFill>
            <a:srgbClr val="EFCD6D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2"/>
                </a:solidFill>
              </a:rPr>
              <a:t>Closing</a:t>
            </a:r>
          </a:p>
        </p:txBody>
      </p:sp>
      <p:sp>
        <p:nvSpPr>
          <p:cNvPr id="40972" name="Text Box 11"/>
          <p:cNvSpPr txBox="1">
            <a:spLocks noChangeArrowheads="1"/>
          </p:cNvSpPr>
          <p:nvPr/>
        </p:nvSpPr>
        <p:spPr bwMode="auto">
          <a:xfrm>
            <a:off x="8058150" y="768350"/>
            <a:ext cx="24765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The Iteration is driven by the Monitoring and Controlling Process.  This process involves monitoring a project so problems can be corrected and plans updated.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</p:txBody>
      </p:sp>
      <p:sp>
        <p:nvSpPr>
          <p:cNvPr id="40973" name="Line 12"/>
          <p:cNvSpPr>
            <a:spLocks noChangeShapeType="1"/>
          </p:cNvSpPr>
          <p:nvPr/>
        </p:nvSpPr>
        <p:spPr bwMode="auto">
          <a:xfrm flipH="1">
            <a:off x="6667500" y="1557339"/>
            <a:ext cx="1390650" cy="968375"/>
          </a:xfrm>
          <a:prstGeom prst="line">
            <a:avLst/>
          </a:prstGeom>
          <a:noFill/>
          <a:ln w="22225">
            <a:solidFill>
              <a:schemeClr val="tx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74" name="Line 13"/>
          <p:cNvSpPr>
            <a:spLocks noChangeShapeType="1"/>
          </p:cNvSpPr>
          <p:nvPr/>
        </p:nvSpPr>
        <p:spPr bwMode="auto">
          <a:xfrm flipH="1">
            <a:off x="6667500" y="1557338"/>
            <a:ext cx="1390650" cy="2538412"/>
          </a:xfrm>
          <a:prstGeom prst="line">
            <a:avLst/>
          </a:prstGeom>
          <a:noFill/>
          <a:ln w="22225">
            <a:solidFill>
              <a:schemeClr val="tx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6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E4365C1-9EEE-4B46-B469-A7ECB4F3F14F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4301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Project Management at a High Level</a:t>
            </a:r>
          </a:p>
        </p:txBody>
      </p:sp>
      <p:sp>
        <p:nvSpPr>
          <p:cNvPr id="24580" name="Rectangle 8"/>
          <p:cNvSpPr>
            <a:spLocks noChangeArrowheads="1"/>
          </p:cNvSpPr>
          <p:nvPr/>
        </p:nvSpPr>
        <p:spPr bwMode="auto">
          <a:xfrm>
            <a:off x="2346326" y="1574801"/>
            <a:ext cx="7656513" cy="392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spcAft>
                <a:spcPts val="1200"/>
              </a:spcAft>
              <a:buClr>
                <a:schemeClr val="accent1"/>
              </a:buClr>
              <a:buSzPct val="65000"/>
              <a:defRPr/>
            </a:pPr>
            <a:r>
              <a:rPr lang="en-US" sz="2000" dirty="0">
                <a:solidFill>
                  <a:schemeClr val="tx2"/>
                </a:solidFill>
                <a:latin typeface="Arial" charset="0"/>
                <a:ea typeface="ＭＳ Ｐゴシック" pitchFamily="1" charset="-128"/>
              </a:rPr>
              <a:t>There are </a:t>
            </a:r>
            <a:r>
              <a:rPr lang="en-US" sz="2000" b="1" dirty="0">
                <a:solidFill>
                  <a:srgbClr val="946A32"/>
                </a:solidFill>
                <a:latin typeface="Arial" charset="0"/>
                <a:ea typeface="ＭＳ Ｐゴシック" pitchFamily="1" charset="-128"/>
              </a:rPr>
              <a:t>three high-level three major activities</a:t>
            </a:r>
            <a:r>
              <a:rPr lang="en-US" sz="2000" dirty="0">
                <a:solidFill>
                  <a:schemeClr val="tx2"/>
                </a:solidFill>
                <a:latin typeface="Arial" charset="0"/>
                <a:ea typeface="ＭＳ Ｐゴシック" pitchFamily="1" charset="-128"/>
              </a:rPr>
              <a:t> that every project manager must focus on: </a:t>
            </a:r>
          </a:p>
          <a:p>
            <a:pPr marL="228600" indent="-228600">
              <a:lnSpc>
                <a:spcPct val="150000"/>
              </a:lnSpc>
              <a:spcBef>
                <a:spcPct val="20000"/>
              </a:spcBef>
              <a:spcAft>
                <a:spcPts val="120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>
                <a:solidFill>
                  <a:schemeClr val="tx2"/>
                </a:solidFill>
                <a:latin typeface="Arial" charset="0"/>
                <a:ea typeface="ＭＳ Ｐゴシック" pitchFamily="1" charset="-128"/>
              </a:rPr>
              <a:t>Discover and understand the project requirements</a:t>
            </a:r>
          </a:p>
          <a:p>
            <a:pPr marL="228600" indent="-228600">
              <a:spcBef>
                <a:spcPct val="20000"/>
              </a:spcBef>
              <a:spcAft>
                <a:spcPts val="120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>
                <a:solidFill>
                  <a:schemeClr val="tx2"/>
                </a:solidFill>
                <a:latin typeface="Arial" charset="0"/>
                <a:ea typeface="ＭＳ Ｐゴシック" pitchFamily="1" charset="-128"/>
              </a:rPr>
              <a:t>Address the needs, concerns, and expectations of project stakeholders as the project proceeds</a:t>
            </a:r>
          </a:p>
          <a:p>
            <a:pPr marL="228600" indent="-228600">
              <a:spcBef>
                <a:spcPct val="20000"/>
              </a:spcBef>
              <a:spcAft>
                <a:spcPts val="120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>
                <a:solidFill>
                  <a:schemeClr val="tx2"/>
                </a:solidFill>
                <a:latin typeface="Arial" charset="0"/>
                <a:ea typeface="ＭＳ Ｐゴシック" pitchFamily="1" charset="-128"/>
              </a:rPr>
              <a:t>Balance competing project constraints throughout the project</a:t>
            </a:r>
            <a:endParaRPr lang="en-US" sz="2000" b="1" dirty="0">
              <a:solidFill>
                <a:schemeClr val="tx2"/>
              </a:solidFill>
              <a:latin typeface="Arial" charset="0"/>
              <a:ea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3034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1981200" y="704850"/>
            <a:ext cx="8229600" cy="895350"/>
          </a:xfrm>
        </p:spPr>
        <p:txBody>
          <a:bodyPr/>
          <a:lstStyle/>
          <a:p>
            <a:pPr eaLnBrk="1" hangingPunct="1"/>
            <a:r>
              <a:rPr lang="en-US" dirty="0" smtClean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Clr>
                <a:schemeClr val="accent3"/>
              </a:buClr>
              <a:buNone/>
              <a:defRPr/>
            </a:pPr>
            <a:r>
              <a:rPr lang="en-US" sz="2400" dirty="0"/>
              <a:t>After completing this chapter, students will be able to: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/>
              <a:t>Understand why project management is becoming such a powerful and popular practice in business.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/>
              <a:t>Recognize the basic properties of projects, including their definition.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/>
              <a:t>Understand why effective project management is such a challenge.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/>
              <a:t>Differentiate between project management practices and more traditional, process-oriented business functions.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/>
              <a:t>Recognize the key motivators that are pushing companies to adopt project management practices.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981200" y="6492876"/>
            <a:ext cx="86868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45C75"/>
                </a:solidFill>
                <a:cs typeface="Arial" charset="0"/>
              </a:rPr>
              <a:t>01-02</a:t>
            </a:r>
          </a:p>
        </p:txBody>
      </p:sp>
    </p:spTree>
    <p:extLst>
      <p:ext uri="{BB962C8B-B14F-4D97-AF65-F5344CB8AC3E}">
        <p14:creationId xmlns:p14="http://schemas.microsoft.com/office/powerpoint/2010/main" val="1204791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7BA73EE-F955-438F-AA13-5A63A7FBC33C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4505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Project Management Constraints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267743" y="2016919"/>
            <a:ext cx="7656513" cy="40132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65000"/>
              <a:defRPr/>
            </a:pPr>
            <a:r>
              <a:rPr lang="en-US" sz="2000" dirty="0">
                <a:solidFill>
                  <a:schemeClr val="tx2"/>
                </a:solidFill>
                <a:latin typeface="Arial" charset="0"/>
              </a:rPr>
              <a:t>What are some of the major 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Arial" charset="0"/>
              </a:rPr>
              <a:t>competing constraints </a:t>
            </a:r>
            <a:r>
              <a:rPr lang="en-US" sz="2000" dirty="0">
                <a:solidFill>
                  <a:schemeClr val="tx2"/>
                </a:solidFill>
                <a:latin typeface="Arial" charset="0"/>
              </a:rPr>
              <a:t>that every project will involve?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>
                <a:solidFill>
                  <a:schemeClr val="tx2"/>
                </a:solidFill>
                <a:latin typeface="Arial" charset="0"/>
              </a:rPr>
              <a:t>The project schedule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>
                <a:solidFill>
                  <a:schemeClr val="tx2"/>
                </a:solidFill>
                <a:latin typeface="Arial" charset="0"/>
              </a:rPr>
              <a:t>The project budget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>
                <a:solidFill>
                  <a:schemeClr val="tx2"/>
                </a:solidFill>
                <a:latin typeface="Arial" charset="0"/>
              </a:rPr>
              <a:t>The scope of the work to be done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>
                <a:solidFill>
                  <a:schemeClr val="tx2"/>
                </a:solidFill>
                <a:latin typeface="Arial" charset="0"/>
              </a:rPr>
              <a:t>The quality of the project deliverables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>
                <a:solidFill>
                  <a:schemeClr val="tx2"/>
                </a:solidFill>
                <a:latin typeface="Arial" charset="0"/>
              </a:rPr>
              <a:t>Resource availability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>
                <a:solidFill>
                  <a:schemeClr val="tx2"/>
                </a:solidFill>
                <a:latin typeface="Arial" charset="0"/>
              </a:rPr>
              <a:t>Major risks inherent in the project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>
                <a:solidFill>
                  <a:schemeClr val="tx2"/>
                </a:solidFill>
                <a:latin typeface="Arial" charset="0"/>
              </a:rPr>
              <a:t>Stakeholder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2679536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9214897-CA3D-4E0F-944E-B17865A72EB6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47107" name="Rectangle 7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Project Management Constraints </a:t>
            </a:r>
            <a:r>
              <a:rPr lang="en-US" altLang="en-US" sz="2800" dirty="0"/>
              <a:t>(cont’d)</a:t>
            </a:r>
          </a:p>
        </p:txBody>
      </p:sp>
      <p:sp>
        <p:nvSpPr>
          <p:cNvPr id="47108" name="Rectangle 8"/>
          <p:cNvSpPr>
            <a:spLocks noChangeArrowheads="1"/>
          </p:cNvSpPr>
          <p:nvPr/>
        </p:nvSpPr>
        <p:spPr bwMode="auto">
          <a:xfrm>
            <a:off x="2190750" y="1038225"/>
            <a:ext cx="8020050" cy="543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00100" indent="-3429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>
                <a:solidFill>
                  <a:schemeClr val="tx2"/>
                </a:solidFill>
              </a:rPr>
              <a:t>Balancing these constraints is not an easy task, because they are always inter-related</a:t>
            </a:r>
          </a:p>
          <a:p>
            <a:pPr eaLnBrk="1" hangingPunct="1"/>
            <a:r>
              <a:rPr lang="en-US" altLang="en-US" sz="2000">
                <a:solidFill>
                  <a:schemeClr val="tx2"/>
                </a:solidFill>
              </a:rPr>
              <a:t>If any one of them changes, at least one (and perhaps more) of the others is likely to change as well:</a:t>
            </a:r>
          </a:p>
          <a:p>
            <a:pPr lvl="1" eaLnBrk="1" hangingPunct="1">
              <a:buClr>
                <a:schemeClr val="accent1"/>
              </a:buClr>
              <a:buSzPct val="65000"/>
            </a:pPr>
            <a:r>
              <a:rPr lang="en-US" altLang="en-US" sz="2000">
                <a:solidFill>
                  <a:schemeClr val="tx2"/>
                </a:solidFill>
              </a:rPr>
              <a:t>If the project schedule slips, this will almost certainly have an effect on the project budget as work must be re-arranged and re-planned</a:t>
            </a:r>
          </a:p>
          <a:p>
            <a:pPr lvl="1" eaLnBrk="1" hangingPunct="1">
              <a:buClr>
                <a:schemeClr val="accent1"/>
              </a:buClr>
              <a:buSzPct val="65000"/>
            </a:pPr>
            <a:r>
              <a:rPr lang="en-US" altLang="en-US" sz="2000">
                <a:solidFill>
                  <a:schemeClr val="tx2"/>
                </a:solidFill>
              </a:rPr>
              <a:t>Similarly, if the schedule and budget change, it is highly likely that the scope of work, or the quality (perhaps both), will be impacted</a:t>
            </a:r>
          </a:p>
          <a:p>
            <a:pPr lvl="1" eaLnBrk="1" hangingPunct="1">
              <a:buClr>
                <a:schemeClr val="accent1"/>
              </a:buClr>
              <a:buSzPct val="65000"/>
            </a:pPr>
            <a:r>
              <a:rPr lang="en-US" altLang="en-US" sz="2000">
                <a:solidFill>
                  <a:schemeClr val="tx2"/>
                </a:solidFill>
              </a:rPr>
              <a:t>Clearly, resource availability can have direct effect on the project schedule, which puts into play all the cascading effects just described</a:t>
            </a:r>
          </a:p>
          <a:p>
            <a:pPr lvl="1" eaLnBrk="1" hangingPunct="1">
              <a:buClr>
                <a:schemeClr val="accent1"/>
              </a:buClr>
              <a:buSzPct val="65000"/>
            </a:pPr>
            <a:r>
              <a:rPr lang="en-US" altLang="en-US" sz="2000">
                <a:solidFill>
                  <a:schemeClr val="tx2"/>
                </a:solidFill>
              </a:rPr>
              <a:t>And, when risk events actually occur, there will most certainly be impacts on one or several of the other factors</a:t>
            </a:r>
          </a:p>
        </p:txBody>
      </p:sp>
    </p:spTree>
    <p:extLst>
      <p:ext uri="{BB962C8B-B14F-4D97-AF65-F5344CB8AC3E}">
        <p14:creationId xmlns:p14="http://schemas.microsoft.com/office/powerpoint/2010/main" val="396971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0339D98-A503-4156-B8AF-C679760F6B7C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4915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Project Management Constraints </a:t>
            </a:r>
            <a:r>
              <a:rPr lang="en-US" altLang="en-US" sz="2800"/>
              <a:t>(cont’d)</a:t>
            </a:r>
          </a:p>
        </p:txBody>
      </p:sp>
      <p:sp>
        <p:nvSpPr>
          <p:cNvPr id="49156" name="Rectangle 8"/>
          <p:cNvSpPr>
            <a:spLocks noChangeArrowheads="1"/>
          </p:cNvSpPr>
          <p:nvPr/>
        </p:nvSpPr>
        <p:spPr bwMode="auto">
          <a:xfrm>
            <a:off x="2190751" y="1270001"/>
            <a:ext cx="7312025" cy="496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1200"/>
              </a:spcAft>
            </a:pPr>
            <a:r>
              <a:rPr lang="en-US" altLang="en-US" sz="2000">
                <a:solidFill>
                  <a:schemeClr val="tx2"/>
                </a:solidFill>
              </a:rPr>
              <a:t>Of course, the bottom-line responsibility of the project manager is to see that the </a:t>
            </a:r>
            <a:r>
              <a:rPr lang="en-US" altLang="en-US" sz="2000" u="sng">
                <a:solidFill>
                  <a:schemeClr val="tx2"/>
                </a:solidFill>
              </a:rPr>
              <a:t>project requirements are satisfied on schedule and on budget</a:t>
            </a:r>
            <a:r>
              <a:rPr lang="en-US" altLang="en-US" sz="2000">
                <a:solidFill>
                  <a:schemeClr val="tx2"/>
                </a:solidFill>
              </a:rPr>
              <a:t> </a:t>
            </a:r>
          </a:p>
          <a:p>
            <a:pPr>
              <a:spcAft>
                <a:spcPts val="1200"/>
              </a:spcAft>
            </a:pPr>
            <a:r>
              <a:rPr lang="en-US" altLang="en-US" sz="2000">
                <a:solidFill>
                  <a:schemeClr val="tx2"/>
                </a:solidFill>
              </a:rPr>
              <a:t>So the project manager’s life is greatly complicated by the inter-relationships among the various major project constraint factors</a:t>
            </a:r>
          </a:p>
        </p:txBody>
      </p:sp>
    </p:spTree>
    <p:extLst>
      <p:ext uri="{BB962C8B-B14F-4D97-AF65-F5344CB8AC3E}">
        <p14:creationId xmlns:p14="http://schemas.microsoft.com/office/powerpoint/2010/main" val="2510406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155826" y="1433513"/>
            <a:ext cx="7269163" cy="283686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altLang="en-US" sz="2000">
                <a:solidFill>
                  <a:schemeClr val="tx2"/>
                </a:solidFill>
              </a:rPr>
              <a:t>As conditions change, competing constraints must be managed</a:t>
            </a:r>
            <a:endParaRPr lang="en-US" altLang="en-US" sz="2000" i="1">
              <a:solidFill>
                <a:schemeClr val="tx2"/>
              </a:solidFill>
            </a:endParaRPr>
          </a:p>
          <a:p>
            <a:pPr>
              <a:spcAft>
                <a:spcPts val="1200"/>
              </a:spcAft>
            </a:pPr>
            <a:r>
              <a:rPr lang="en-US" altLang="en-US" sz="2000">
                <a:solidFill>
                  <a:schemeClr val="tx2"/>
                </a:solidFill>
              </a:rPr>
              <a:t>So a project plan must be </a:t>
            </a:r>
            <a:br>
              <a:rPr lang="en-US" altLang="en-US" sz="2000">
                <a:solidFill>
                  <a:schemeClr val="tx2"/>
                </a:solidFill>
              </a:rPr>
            </a:br>
            <a:r>
              <a:rPr lang="en-US" altLang="en-US" sz="2000">
                <a:solidFill>
                  <a:schemeClr val="tx2"/>
                </a:solidFill>
              </a:rPr>
              <a:t>progressively monitored and </a:t>
            </a:r>
            <a:br>
              <a:rPr lang="en-US" altLang="en-US" sz="2000">
                <a:solidFill>
                  <a:schemeClr val="tx2"/>
                </a:solidFill>
              </a:rPr>
            </a:br>
            <a:r>
              <a:rPr lang="en-US" altLang="en-US" sz="2000">
                <a:solidFill>
                  <a:schemeClr val="tx2"/>
                </a:solidFill>
              </a:rPr>
              <a:t>elaborated</a:t>
            </a:r>
          </a:p>
          <a:p>
            <a:pPr>
              <a:spcAft>
                <a:spcPts val="1200"/>
              </a:spcAft>
            </a:pPr>
            <a:r>
              <a:rPr lang="en-US" altLang="en-US" sz="2000" b="1">
                <a:solidFill>
                  <a:srgbClr val="946A32"/>
                </a:solidFill>
              </a:rPr>
              <a:t>Progressive elaboration</a:t>
            </a:r>
            <a:r>
              <a:rPr lang="en-US" altLang="en-US" sz="2000">
                <a:solidFill>
                  <a:srgbClr val="946A32"/>
                </a:solidFill>
              </a:rPr>
              <a:t> </a:t>
            </a:r>
            <a:r>
              <a:rPr lang="en-US" altLang="en-US" sz="2000">
                <a:solidFill>
                  <a:schemeClr val="tx2"/>
                </a:solidFill>
              </a:rPr>
              <a:t>allows a project manager to better match the project plan to reality as the project evolves</a:t>
            </a:r>
            <a:endParaRPr lang="en-US" altLang="en-US" sz="2000" b="1">
              <a:solidFill>
                <a:schemeClr val="tx2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032000" y="282575"/>
            <a:ext cx="7010400" cy="1295400"/>
          </a:xfrm>
          <a:noFill/>
        </p:spPr>
        <p:txBody>
          <a:bodyPr/>
          <a:lstStyle/>
          <a:p>
            <a:pPr eaLnBrk="1" hangingPunct="1"/>
            <a:r>
              <a:rPr lang="en-US" altLang="en-US" smtClean="0"/>
              <a:t>Project Planning is Iterative</a:t>
            </a:r>
          </a:p>
        </p:txBody>
      </p:sp>
      <p:sp>
        <p:nvSpPr>
          <p:cNvPr id="244744" name="AutoShape 8"/>
          <p:cNvSpPr>
            <a:spLocks noChangeArrowheads="1"/>
          </p:cNvSpPr>
          <p:nvPr/>
        </p:nvSpPr>
        <p:spPr bwMode="auto">
          <a:xfrm>
            <a:off x="6202363" y="1914526"/>
            <a:ext cx="673100" cy="900113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4746" name="AutoShape 10"/>
          <p:cNvSpPr>
            <a:spLocks noChangeArrowheads="1"/>
          </p:cNvSpPr>
          <p:nvPr/>
        </p:nvSpPr>
        <p:spPr bwMode="auto">
          <a:xfrm rot="10800000">
            <a:off x="6226175" y="2162176"/>
            <a:ext cx="673100" cy="900113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421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4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44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44" grpId="0" animBg="1"/>
      <p:bldP spid="24474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AC72244-638A-45DA-AC78-C980A59C5E1F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53251" name="AutoShape 2"/>
          <p:cNvSpPr>
            <a:spLocks noChangeArrowheads="1"/>
          </p:cNvSpPr>
          <p:nvPr/>
        </p:nvSpPr>
        <p:spPr bwMode="auto">
          <a:xfrm>
            <a:off x="3992564" y="3051175"/>
            <a:ext cx="3336925" cy="2336800"/>
          </a:xfrm>
          <a:prstGeom prst="triangle">
            <a:avLst>
              <a:gd name="adj" fmla="val 50000"/>
            </a:avLst>
          </a:prstGeom>
          <a:solidFill>
            <a:srgbClr val="ECDEA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chemeClr val="hlink"/>
                </a:solidFill>
              </a:rPr>
              <a:t>Triple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chemeClr val="hlink"/>
                </a:solidFill>
              </a:rPr>
              <a:t>Constraints</a:t>
            </a:r>
          </a:p>
        </p:txBody>
      </p:sp>
      <p:sp>
        <p:nvSpPr>
          <p:cNvPr id="53252" name="Text Box 3"/>
          <p:cNvSpPr txBox="1">
            <a:spLocks noChangeArrowheads="1"/>
          </p:cNvSpPr>
          <p:nvPr/>
        </p:nvSpPr>
        <p:spPr bwMode="auto">
          <a:xfrm rot="-3420572">
            <a:off x="4047332" y="3664744"/>
            <a:ext cx="1014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Arial Black" panose="020B0A04020102020204" pitchFamily="34" charset="0"/>
              </a:rPr>
              <a:t>Time</a:t>
            </a:r>
          </a:p>
        </p:txBody>
      </p:sp>
      <p:sp>
        <p:nvSpPr>
          <p:cNvPr id="53253" name="Text Box 4"/>
          <p:cNvSpPr txBox="1">
            <a:spLocks noChangeArrowheads="1"/>
          </p:cNvSpPr>
          <p:nvPr/>
        </p:nvSpPr>
        <p:spPr bwMode="auto">
          <a:xfrm rot="2872954">
            <a:off x="6382544" y="3699669"/>
            <a:ext cx="9445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Arial Black" panose="020B0A04020102020204" pitchFamily="34" charset="0"/>
              </a:rPr>
              <a:t>Cost</a:t>
            </a:r>
          </a:p>
        </p:txBody>
      </p:sp>
      <p:sp>
        <p:nvSpPr>
          <p:cNvPr id="53254" name="Text Box 5"/>
          <p:cNvSpPr txBox="1">
            <a:spLocks noChangeArrowheads="1"/>
          </p:cNvSpPr>
          <p:nvPr/>
        </p:nvSpPr>
        <p:spPr bwMode="auto">
          <a:xfrm>
            <a:off x="4325939" y="5403851"/>
            <a:ext cx="27574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Arial Black" panose="020B0A04020102020204" pitchFamily="34" charset="0"/>
              </a:rPr>
              <a:t>Quality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2"/>
                </a:solidFill>
                <a:latin typeface="Arial Black" panose="020B0A04020102020204" pitchFamily="34" charset="0"/>
              </a:rPr>
              <a:t>(Scope, Performance)</a:t>
            </a:r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7734301" y="5094289"/>
            <a:ext cx="2132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>
              <a:defRPr/>
            </a:pP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</a:rPr>
              <a:t>A Balancing Act</a:t>
            </a:r>
          </a:p>
        </p:txBody>
      </p:sp>
      <p:sp>
        <p:nvSpPr>
          <p:cNvPr id="53256" name="Rectangle 7"/>
          <p:cNvSpPr>
            <a:spLocks noGrp="1" noChangeArrowheads="1"/>
          </p:cNvSpPr>
          <p:nvPr>
            <p:ph type="title"/>
          </p:nvPr>
        </p:nvSpPr>
        <p:spPr>
          <a:xfrm>
            <a:off x="838200" y="-68657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Project Management Triple Constraints</a:t>
            </a:r>
          </a:p>
        </p:txBody>
      </p:sp>
      <p:sp>
        <p:nvSpPr>
          <p:cNvPr id="53257" name="Rectangle 8"/>
          <p:cNvSpPr>
            <a:spLocks noChangeArrowheads="1"/>
          </p:cNvSpPr>
          <p:nvPr/>
        </p:nvSpPr>
        <p:spPr bwMode="auto">
          <a:xfrm>
            <a:off x="2209800" y="887413"/>
            <a:ext cx="71516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600"/>
              </a:spcAft>
            </a:pPr>
            <a:r>
              <a:rPr lang="en-US" altLang="en-US" sz="2000">
                <a:solidFill>
                  <a:schemeClr val="tx2"/>
                </a:solidFill>
              </a:rPr>
              <a:t>The specific project will determine the constraints on which the project manager should focus</a:t>
            </a:r>
            <a:endParaRPr lang="en-US" altLang="en-US" sz="2000" i="1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</a:pPr>
            <a:r>
              <a:rPr lang="en-US" altLang="en-US" sz="2000">
                <a:solidFill>
                  <a:schemeClr val="tx2"/>
                </a:solidFill>
              </a:rPr>
              <a:t>However, in every project, the project manager must pay close attention the so-called </a:t>
            </a:r>
            <a:r>
              <a:rPr lang="en-US" altLang="en-US" sz="2000" b="1">
                <a:solidFill>
                  <a:srgbClr val="946A32"/>
                </a:solidFill>
              </a:rPr>
              <a:t>Triple Constraints</a:t>
            </a:r>
            <a:r>
              <a:rPr lang="en-US" altLang="en-US" sz="2000">
                <a:solidFill>
                  <a:schemeClr val="tx2"/>
                </a:solidFill>
              </a:rPr>
              <a:t> of project management</a:t>
            </a:r>
            <a:endParaRPr lang="en-US" altLang="en-US" sz="2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624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956AB7F-4335-4296-8CE1-1A9A1E372244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CONTENTS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b="1">
                <a:solidFill>
                  <a:schemeClr val="tx2"/>
                </a:solidFill>
              </a:rPr>
              <a:t>Module 1:</a:t>
            </a:r>
            <a:r>
              <a:rPr lang="en-US" altLang="en-US" sz="2400">
                <a:solidFill>
                  <a:schemeClr val="tx2"/>
                </a:solidFill>
              </a:rPr>
              <a:t> Elements of Project Management</a:t>
            </a:r>
          </a:p>
          <a:p>
            <a:pPr eaLnBrk="1" hangingPunct="1"/>
            <a:r>
              <a:rPr lang="en-US" altLang="en-US" sz="2400" b="1">
                <a:solidFill>
                  <a:schemeClr val="tx2"/>
                </a:solidFill>
              </a:rPr>
              <a:t>Module 2:</a:t>
            </a:r>
            <a:r>
              <a:rPr lang="en-US" altLang="en-US" sz="2400">
                <a:solidFill>
                  <a:schemeClr val="tx2"/>
                </a:solidFill>
              </a:rPr>
              <a:t> The Project Management Context</a:t>
            </a:r>
          </a:p>
          <a:p>
            <a:pPr eaLnBrk="1" hangingPunct="1"/>
            <a:r>
              <a:rPr lang="en-US" altLang="en-US" sz="2400" b="1">
                <a:solidFill>
                  <a:schemeClr val="tx2"/>
                </a:solidFill>
              </a:rPr>
              <a:t>Module 3: </a:t>
            </a:r>
            <a:r>
              <a:rPr lang="en-US" altLang="en-US" sz="2400">
                <a:solidFill>
                  <a:schemeClr val="tx2"/>
                </a:solidFill>
              </a:rPr>
              <a:t>Project Organizational Influences</a:t>
            </a:r>
          </a:p>
          <a:p>
            <a:pPr eaLnBrk="1" hangingPunct="1"/>
            <a:r>
              <a:rPr lang="en-US" altLang="en-US" sz="2400" b="1">
                <a:solidFill>
                  <a:schemeClr val="tx2"/>
                </a:solidFill>
              </a:rPr>
              <a:t>Module 4:</a:t>
            </a:r>
            <a:r>
              <a:rPr lang="en-US" altLang="en-US" sz="2400">
                <a:solidFill>
                  <a:schemeClr val="tx2"/>
                </a:solidFill>
              </a:rPr>
              <a:t> The I/S Organizational Context</a:t>
            </a:r>
          </a:p>
        </p:txBody>
      </p:sp>
    </p:spTree>
    <p:extLst>
      <p:ext uri="{BB962C8B-B14F-4D97-AF65-F5344CB8AC3E}">
        <p14:creationId xmlns:p14="http://schemas.microsoft.com/office/powerpoint/2010/main" val="2103885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A931F96-36F8-4BAA-990D-1FFB340C4964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Elements of Project Management</a:t>
            </a:r>
          </a:p>
        </p:txBody>
      </p:sp>
      <p:sp>
        <p:nvSpPr>
          <p:cNvPr id="12293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4448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3D2CC34-3781-4BF4-B9FA-EE1217F511C8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Project Management Institute (PMI</a:t>
            </a:r>
            <a:r>
              <a:rPr lang="en-US" altLang="en-US" baseline="30000" dirty="0" smtClean="0"/>
              <a:t>®</a:t>
            </a:r>
            <a:r>
              <a:rPr lang="en-US" altLang="en-US" dirty="0" smtClean="0"/>
              <a:t>)</a:t>
            </a:r>
            <a:endParaRPr lang="en-US" altLang="en-US" sz="2800" dirty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62051"/>
            <a:ext cx="7562850" cy="48545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altLang="en-US" sz="2000">
                <a:solidFill>
                  <a:schemeClr val="tx2"/>
                </a:solidFill>
              </a:rPr>
              <a:t>The world’s leading project management professional organization</a:t>
            </a:r>
          </a:p>
          <a:p>
            <a:pPr>
              <a:spcAft>
                <a:spcPts val="600"/>
              </a:spcAft>
            </a:pPr>
            <a:r>
              <a:rPr lang="en-US" altLang="en-US" sz="2000">
                <a:solidFill>
                  <a:schemeClr val="tx2"/>
                </a:solidFill>
              </a:rPr>
              <a:t>Administers the globally </a:t>
            </a:r>
            <a:br>
              <a:rPr lang="en-US" altLang="en-US" sz="2000">
                <a:solidFill>
                  <a:schemeClr val="tx2"/>
                </a:solidFill>
              </a:rPr>
            </a:br>
            <a:r>
              <a:rPr lang="en-US" altLang="en-US" sz="2000">
                <a:solidFill>
                  <a:schemeClr val="tx2"/>
                </a:solidFill>
              </a:rPr>
              <a:t>recognized </a:t>
            </a:r>
            <a:r>
              <a:rPr lang="en-US" altLang="en-US" sz="2000" b="1">
                <a:solidFill>
                  <a:srgbClr val="946A32"/>
                </a:solidFill>
              </a:rPr>
              <a:t>PMP</a:t>
            </a:r>
            <a:r>
              <a:rPr lang="en-US" altLang="en-US" sz="2000" baseline="30000">
                <a:solidFill>
                  <a:srgbClr val="946A32"/>
                </a:solidFill>
              </a:rPr>
              <a:t>®</a:t>
            </a:r>
            <a:r>
              <a:rPr lang="en-US" altLang="en-US" sz="2000">
                <a:solidFill>
                  <a:schemeClr val="tx2"/>
                </a:solidFill>
              </a:rPr>
              <a:t> (Project </a:t>
            </a:r>
            <a:br>
              <a:rPr lang="en-US" altLang="en-US" sz="2000">
                <a:solidFill>
                  <a:schemeClr val="tx2"/>
                </a:solidFill>
              </a:rPr>
            </a:br>
            <a:r>
              <a:rPr lang="en-US" altLang="en-US" sz="2000">
                <a:solidFill>
                  <a:schemeClr val="tx2"/>
                </a:solidFill>
              </a:rPr>
              <a:t>Management Professional) </a:t>
            </a:r>
            <a:br>
              <a:rPr lang="en-US" altLang="en-US" sz="2000">
                <a:solidFill>
                  <a:schemeClr val="tx2"/>
                </a:solidFill>
              </a:rPr>
            </a:br>
            <a:r>
              <a:rPr lang="en-US" altLang="en-US" sz="2000">
                <a:solidFill>
                  <a:schemeClr val="tx2"/>
                </a:solidFill>
              </a:rPr>
              <a:t>certification</a:t>
            </a:r>
          </a:p>
          <a:p>
            <a:pPr>
              <a:spcAft>
                <a:spcPts val="600"/>
              </a:spcAft>
            </a:pPr>
            <a:r>
              <a:rPr lang="en-US" altLang="en-US" sz="2000">
                <a:solidFill>
                  <a:schemeClr val="tx2"/>
                </a:solidFill>
              </a:rPr>
              <a:t>Publishes the </a:t>
            </a:r>
            <a:r>
              <a:rPr lang="en-US" altLang="en-US" sz="2000" b="1" i="1">
                <a:solidFill>
                  <a:srgbClr val="946A32"/>
                </a:solidFill>
              </a:rPr>
              <a:t>Guide to the Project Management Body of Knowledge</a:t>
            </a:r>
            <a:r>
              <a:rPr lang="en-US" altLang="en-US" sz="2000">
                <a:solidFill>
                  <a:schemeClr val="tx2"/>
                </a:solidFill>
              </a:rPr>
              <a:t> – known more colloquially as  the </a:t>
            </a:r>
            <a:r>
              <a:rPr lang="en-US" altLang="en-US" sz="2000" b="1" i="1">
                <a:solidFill>
                  <a:schemeClr val="hlink"/>
                </a:solidFill>
              </a:rPr>
              <a:t>PMBOK</a:t>
            </a:r>
            <a:r>
              <a:rPr lang="en-US" altLang="en-US" sz="2000" baseline="30000">
                <a:solidFill>
                  <a:srgbClr val="946A32"/>
                </a:solidFill>
              </a:rPr>
              <a:t>®</a:t>
            </a:r>
            <a:r>
              <a:rPr lang="en-US" altLang="en-US" sz="2000" b="1" i="1">
                <a:solidFill>
                  <a:schemeClr val="hlink"/>
                </a:solidFill>
              </a:rPr>
              <a:t> Guide</a:t>
            </a:r>
            <a:endParaRPr lang="en-US" altLang="en-US" sz="2000" b="1">
              <a:solidFill>
                <a:schemeClr val="hlink"/>
              </a:solidFill>
            </a:endParaRPr>
          </a:p>
          <a:p>
            <a:pPr>
              <a:spcAft>
                <a:spcPts val="600"/>
              </a:spcAft>
            </a:pPr>
            <a:r>
              <a:rPr lang="en-US" altLang="en-US" sz="2000">
                <a:solidFill>
                  <a:schemeClr val="tx2"/>
                </a:solidFill>
              </a:rPr>
              <a:t>The material in this series is based on the </a:t>
            </a:r>
            <a:r>
              <a:rPr lang="en-US" altLang="en-US" sz="2000" b="1">
                <a:solidFill>
                  <a:srgbClr val="946A32"/>
                </a:solidFill>
              </a:rPr>
              <a:t>5</a:t>
            </a:r>
            <a:r>
              <a:rPr lang="en-US" altLang="en-US" sz="2000" b="1" baseline="30000">
                <a:solidFill>
                  <a:srgbClr val="946A32"/>
                </a:solidFill>
              </a:rPr>
              <a:t>th</a:t>
            </a:r>
            <a:r>
              <a:rPr lang="en-US" altLang="en-US" sz="2000" b="1">
                <a:solidFill>
                  <a:srgbClr val="946A32"/>
                </a:solidFill>
              </a:rPr>
              <a:t> Edition of the </a:t>
            </a:r>
            <a:r>
              <a:rPr lang="en-US" altLang="en-US" sz="2000" b="1" i="1">
                <a:solidFill>
                  <a:schemeClr val="hlink"/>
                </a:solidFill>
              </a:rPr>
              <a:t>PMBOK</a:t>
            </a:r>
            <a:r>
              <a:rPr lang="en-US" altLang="en-US" sz="2000" baseline="30000">
                <a:solidFill>
                  <a:srgbClr val="946A32"/>
                </a:solidFill>
              </a:rPr>
              <a:t>®</a:t>
            </a:r>
            <a:r>
              <a:rPr lang="en-US" altLang="en-US" sz="2000" b="1" i="1">
                <a:solidFill>
                  <a:schemeClr val="hlink"/>
                </a:solidFill>
              </a:rPr>
              <a:t> Guide</a:t>
            </a:r>
            <a:endParaRPr lang="en-US" altLang="en-US" sz="2000">
              <a:solidFill>
                <a:srgbClr val="946A32"/>
              </a:solidFill>
            </a:endParaRPr>
          </a:p>
        </p:txBody>
      </p:sp>
      <p:pic>
        <p:nvPicPr>
          <p:cNvPr id="14341" name="Picture 9" descr="pm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163" y="1963739"/>
            <a:ext cx="2546350" cy="860425"/>
          </a:xfrm>
          <a:prstGeom prst="rect">
            <a:avLst/>
          </a:prstGeom>
          <a:noFill/>
          <a:ln w="19050">
            <a:solidFill>
              <a:srgbClr val="99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3" name="TextBox 6"/>
          <p:cNvSpPr txBox="1">
            <a:spLocks noChangeArrowheads="1"/>
          </p:cNvSpPr>
          <p:nvPr/>
        </p:nvSpPr>
        <p:spPr bwMode="auto">
          <a:xfrm>
            <a:off x="1816101" y="5527675"/>
            <a:ext cx="87169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i="1">
                <a:solidFill>
                  <a:srgbClr val="946A32"/>
                </a:solidFill>
              </a:rPr>
              <a:t>*PMI,</a:t>
            </a:r>
            <a:r>
              <a:rPr lang="en-US" altLang="en-US" sz="1800" i="1"/>
              <a:t> </a:t>
            </a:r>
            <a:r>
              <a:rPr lang="en-US" altLang="en-US" sz="1800" i="1">
                <a:solidFill>
                  <a:srgbClr val="946A32"/>
                </a:solidFill>
              </a:rPr>
              <a:t>PMP and PMBOK  are registered marks of Project Management Institute, Inc.</a:t>
            </a:r>
            <a:endParaRPr lang="en-US" altLang="en-US" sz="1800">
              <a:solidFill>
                <a:srgbClr val="946A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821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9C56A12-2F6F-403D-94DE-A86BC36AC9F5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217739" y="2508250"/>
            <a:ext cx="3525837" cy="1873250"/>
          </a:xfrm>
        </p:spPr>
        <p:txBody>
          <a:bodyPr/>
          <a:lstStyle/>
          <a:p>
            <a:pPr eaLnBrk="1" hangingPunct="1"/>
            <a:r>
              <a:rPr lang="en-US" altLang="en-US" sz="2400">
                <a:solidFill>
                  <a:schemeClr val="tx2"/>
                </a:solidFill>
              </a:rPr>
              <a:t>Requirements</a:t>
            </a:r>
          </a:p>
          <a:p>
            <a:pPr eaLnBrk="1" hangingPunct="1"/>
            <a:r>
              <a:rPr lang="en-US" altLang="en-US" sz="2400">
                <a:solidFill>
                  <a:schemeClr val="tx2"/>
                </a:solidFill>
              </a:rPr>
              <a:t>A Schedule</a:t>
            </a:r>
          </a:p>
          <a:p>
            <a:pPr eaLnBrk="1" hangingPunct="1"/>
            <a:r>
              <a:rPr lang="en-US" altLang="en-US" sz="2400">
                <a:solidFill>
                  <a:schemeClr val="tx2"/>
                </a:solidFill>
              </a:rPr>
              <a:t>A Budget</a:t>
            </a:r>
          </a:p>
          <a:p>
            <a:pPr eaLnBrk="1" hangingPunct="1"/>
            <a:r>
              <a:rPr lang="en-US" altLang="en-US" sz="2400">
                <a:solidFill>
                  <a:schemeClr val="tx2"/>
                </a:solidFill>
              </a:rPr>
              <a:t>Closure Criteria</a:t>
            </a: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2217738" y="1716088"/>
            <a:ext cx="23606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  <a:cs typeface="Arial" panose="020B0604020202020204" pitchFamily="34" charset="0"/>
              </a:rPr>
              <a:t>A project has:</a:t>
            </a:r>
          </a:p>
        </p:txBody>
      </p:sp>
      <p:sp>
        <p:nvSpPr>
          <p:cNvPr id="2048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is a Project?</a:t>
            </a:r>
          </a:p>
        </p:txBody>
      </p:sp>
      <p:pic>
        <p:nvPicPr>
          <p:cNvPr id="20486" name="Picture 5" descr="bridge1_thumbna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664" y="2008188"/>
            <a:ext cx="4059237" cy="3040062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682784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04850"/>
            <a:ext cx="8229600" cy="895350"/>
          </a:xfrm>
        </p:spPr>
        <p:txBody>
          <a:bodyPr/>
          <a:lstStyle/>
          <a:p>
            <a:pPr eaLnBrk="1" hangingPunct="1"/>
            <a:r>
              <a:rPr lang="en-US" smtClean="0"/>
              <a:t>Elements of Projects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b="1" i="1">
                <a:solidFill>
                  <a:srgbClr val="FF0000"/>
                </a:solidFill>
              </a:rPr>
              <a:t>Complex</a:t>
            </a:r>
            <a:r>
              <a:rPr lang="en-US"/>
              <a:t>, one-time processes</a:t>
            </a:r>
          </a:p>
          <a:p>
            <a:pPr eaLnBrk="1" hangingPunct="1">
              <a:lnSpc>
                <a:spcPct val="160000"/>
              </a:lnSpc>
              <a:buClr>
                <a:schemeClr val="tx1"/>
              </a:buClr>
            </a:pPr>
            <a:r>
              <a:rPr lang="en-US" b="1" i="1">
                <a:solidFill>
                  <a:srgbClr val="FF0000"/>
                </a:solidFill>
              </a:rPr>
              <a:t>Limited</a:t>
            </a:r>
            <a:r>
              <a:rPr lang="en-US"/>
              <a:t> by budget, schedule, and resources</a:t>
            </a:r>
          </a:p>
          <a:p>
            <a:pPr eaLnBrk="1" hangingPunct="1">
              <a:lnSpc>
                <a:spcPct val="160000"/>
              </a:lnSpc>
            </a:pPr>
            <a:r>
              <a:rPr lang="en-US"/>
              <a:t>Developed to resolve a </a:t>
            </a:r>
            <a:r>
              <a:rPr lang="en-US" b="1" i="1">
                <a:solidFill>
                  <a:srgbClr val="FF0000"/>
                </a:solidFill>
              </a:rPr>
              <a:t>clear goal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or set of goals</a:t>
            </a:r>
          </a:p>
          <a:p>
            <a:pPr eaLnBrk="1" hangingPunct="1">
              <a:lnSpc>
                <a:spcPct val="160000"/>
              </a:lnSpc>
              <a:buClr>
                <a:schemeClr val="tx1"/>
              </a:buClr>
            </a:pPr>
            <a:r>
              <a:rPr lang="en-US" b="1" i="1">
                <a:solidFill>
                  <a:srgbClr val="FF0000"/>
                </a:solidFill>
              </a:rPr>
              <a:t>Customer-focused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45C75"/>
                </a:solidFill>
                <a:cs typeface="Arial" charset="0"/>
              </a:rPr>
              <a:t>01-0</a:t>
            </a:r>
            <a:fld id="{C0FFC64A-8DEB-4112-8829-6B0B44331C63}" type="slidenum">
              <a:rPr lang="en-US">
                <a:solidFill>
                  <a:srgbClr val="045C75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>
              <a:solidFill>
                <a:srgbClr val="045C75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9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04850"/>
            <a:ext cx="8229600" cy="895350"/>
          </a:xfrm>
        </p:spPr>
        <p:txBody>
          <a:bodyPr/>
          <a:lstStyle/>
          <a:p>
            <a:pPr eaLnBrk="1" hangingPunct="1"/>
            <a:r>
              <a:rPr lang="en-US" smtClean="0"/>
              <a:t>Process vs. Project Work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0" y="1676400"/>
            <a:ext cx="3886200" cy="3276600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274320" indent="-274320" algn="ctr">
              <a:buClr>
                <a:schemeClr val="accent3"/>
              </a:buClr>
              <a:buNone/>
              <a:defRPr/>
            </a:pPr>
            <a:r>
              <a:rPr lang="en-US" sz="2400" b="1" dirty="0"/>
              <a:t>Project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/>
              <a:t>Take place outside the normal, process-oriented world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/>
              <a:t>Unique and separate from routine, process-driven work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/>
              <a:t>Continually evolving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en-US" sz="2400" dirty="0"/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1973263" y="1676400"/>
            <a:ext cx="3886200" cy="3276600"/>
          </a:xfrm>
          <a:prstGeom prst="rect">
            <a:avLst/>
          </a:prstGeom>
          <a:noFill/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xtLst/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400" b="1" dirty="0"/>
              <a:t>Process</a:t>
            </a:r>
          </a:p>
          <a:p>
            <a:pPr marL="342900" indent="-342900">
              <a:spcBef>
                <a:spcPct val="20000"/>
              </a:spcBef>
              <a:buClr>
                <a:schemeClr val="accent3"/>
              </a:buClr>
              <a:buSzPct val="120000"/>
              <a:buFontTx/>
              <a:buChar char="•"/>
              <a:defRPr/>
            </a:pPr>
            <a:r>
              <a:rPr lang="en-US" sz="2400" dirty="0"/>
              <a:t>Ongoing, day-to-day activities to produce goods and services</a:t>
            </a:r>
          </a:p>
          <a:p>
            <a:pPr marL="342900" indent="-342900">
              <a:spcBef>
                <a:spcPct val="20000"/>
              </a:spcBef>
              <a:buClr>
                <a:schemeClr val="accent3"/>
              </a:buClr>
              <a:buSzPct val="120000"/>
              <a:buFontTx/>
              <a:buChar char="•"/>
              <a:defRPr/>
            </a:pPr>
            <a:r>
              <a:rPr lang="en-US" sz="2400" dirty="0"/>
              <a:t>Use existing systems, properties, and capabilities</a:t>
            </a:r>
          </a:p>
          <a:p>
            <a:pPr marL="342900" indent="-342900">
              <a:spcBef>
                <a:spcPct val="20000"/>
              </a:spcBef>
              <a:buClr>
                <a:schemeClr val="accent3"/>
              </a:buClr>
              <a:buSzPct val="120000"/>
              <a:buFontTx/>
              <a:buChar char="•"/>
              <a:defRPr/>
            </a:pPr>
            <a:r>
              <a:rPr lang="en-US" sz="2400" dirty="0"/>
              <a:t>Typically repetitive</a:t>
            </a:r>
          </a:p>
        </p:txBody>
      </p:sp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1981200" y="5181600"/>
            <a:ext cx="8001000" cy="1219200"/>
          </a:xfrm>
          <a:prstGeom prst="rect">
            <a:avLst/>
          </a:prstGeom>
          <a:noFill/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/>
              <a:t>	</a:t>
            </a:r>
            <a:r>
              <a:rPr lang="en-US" sz="2400" i="1" dirty="0"/>
              <a:t>A project is a </a:t>
            </a:r>
            <a:r>
              <a:rPr lang="en-US" sz="2400" b="1" i="1" dirty="0">
                <a:solidFill>
                  <a:srgbClr val="FF0000"/>
                </a:solidFill>
              </a:rPr>
              <a:t>temporary endeavor </a:t>
            </a:r>
            <a:r>
              <a:rPr lang="en-US" sz="2400" i="1" dirty="0"/>
              <a:t>undertaken to create a unique product or service.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i="1" dirty="0"/>
              <a:t>							</a:t>
            </a:r>
            <a:endParaRPr lang="en-US" sz="2000" i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45C75"/>
                </a:solidFill>
                <a:cs typeface="Arial" charset="0"/>
              </a:rPr>
              <a:t>01-0</a:t>
            </a:r>
            <a:fld id="{27F174E1-2FD0-45AD-BFCC-293430CD5CE8}" type="slidenum">
              <a:rPr lang="en-US">
                <a:solidFill>
                  <a:srgbClr val="045C75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>
              <a:solidFill>
                <a:srgbClr val="045C75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6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1671</Words>
  <Application>Microsoft Office PowerPoint</Application>
  <PresentationFormat>Widescreen</PresentationFormat>
  <Paragraphs>341</Paragraphs>
  <Slides>34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8" baseType="lpstr">
      <vt:lpstr>MS PGothic</vt:lpstr>
      <vt:lpstr>MS PGothic</vt:lpstr>
      <vt:lpstr>Arial</vt:lpstr>
      <vt:lpstr>Arial Black</vt:lpstr>
      <vt:lpstr>Calibri</vt:lpstr>
      <vt:lpstr>Calibri Light</vt:lpstr>
      <vt:lpstr>Garamond</vt:lpstr>
      <vt:lpstr>Helvetica</vt:lpstr>
      <vt:lpstr>Times New Roman</vt:lpstr>
      <vt:lpstr>Verdana</vt:lpstr>
      <vt:lpstr>Webdings</vt:lpstr>
      <vt:lpstr>Wingdings</vt:lpstr>
      <vt:lpstr>Wingdings 2</vt:lpstr>
      <vt:lpstr>Office Theme</vt:lpstr>
      <vt:lpstr>Why Project Management? (Chapter 1 and More)</vt:lpstr>
      <vt:lpstr>      Project Management Overview</vt:lpstr>
      <vt:lpstr>Learning Objectives</vt:lpstr>
      <vt:lpstr>CONTENTS</vt:lpstr>
      <vt:lpstr>Elements of Project Management</vt:lpstr>
      <vt:lpstr>Project Management Institute (PMI®)</vt:lpstr>
      <vt:lpstr>What is a Project?</vt:lpstr>
      <vt:lpstr>Elements of Projects</vt:lpstr>
      <vt:lpstr>Process vs. Project Work</vt:lpstr>
      <vt:lpstr>Project Management …</vt:lpstr>
      <vt:lpstr>Project Definitions Summarized</vt:lpstr>
      <vt:lpstr>Elements of Projects</vt:lpstr>
      <vt:lpstr>General Project Characteristics</vt:lpstr>
      <vt:lpstr>Project Success Rates</vt:lpstr>
      <vt:lpstr>Why are Projects Important?</vt:lpstr>
      <vt:lpstr>Project Life Cycles</vt:lpstr>
      <vt:lpstr>Project Life Cycles</vt:lpstr>
      <vt:lpstr>Four Dimensions of Project Success</vt:lpstr>
      <vt:lpstr>Six Criteria for IT Project Success</vt:lpstr>
      <vt:lpstr>A Sampling of Project Management Tasks</vt:lpstr>
      <vt:lpstr>Importance of Processes</vt:lpstr>
      <vt:lpstr>Definition of a Process</vt:lpstr>
      <vt:lpstr>Accomplishing Tasks through Processes</vt:lpstr>
      <vt:lpstr>Project Manager Responsibilities </vt:lpstr>
      <vt:lpstr>PowerPoint Presentation</vt:lpstr>
      <vt:lpstr>The Five Project Management Process Groups</vt:lpstr>
      <vt:lpstr>Process Groups are not Phases</vt:lpstr>
      <vt:lpstr>The Iterative Heart of the Matter</vt:lpstr>
      <vt:lpstr>Project Management at a High Level</vt:lpstr>
      <vt:lpstr>Project Management Constraints</vt:lpstr>
      <vt:lpstr>Project Management Constraints (cont’d)</vt:lpstr>
      <vt:lpstr>Project Management Constraints (cont’d)</vt:lpstr>
      <vt:lpstr>Project Planning is Iterative</vt:lpstr>
      <vt:lpstr>Project Management Triple Constraints</vt:lpstr>
    </vt:vector>
  </TitlesOfParts>
  <Company>Furman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Project Management Overview</dc:title>
  <dc:creator>peggy batchelor</dc:creator>
  <cp:lastModifiedBy>peggy batchelor</cp:lastModifiedBy>
  <cp:revision>4</cp:revision>
  <dcterms:created xsi:type="dcterms:W3CDTF">2016-07-29T20:02:12Z</dcterms:created>
  <dcterms:modified xsi:type="dcterms:W3CDTF">2016-07-29T20:57:21Z</dcterms:modified>
</cp:coreProperties>
</file>