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5"/>
  </p:notesMasterIdLst>
  <p:handoutMasterIdLst>
    <p:handoutMasterId r:id="rId136"/>
  </p:handoutMasterIdLst>
  <p:sldIdLst>
    <p:sldId id="847" r:id="rId2"/>
    <p:sldId id="848" r:id="rId3"/>
    <p:sldId id="849" r:id="rId4"/>
    <p:sldId id="1100" r:id="rId5"/>
    <p:sldId id="1434" r:id="rId6"/>
    <p:sldId id="1435" r:id="rId7"/>
    <p:sldId id="1436" r:id="rId8"/>
    <p:sldId id="1437" r:id="rId9"/>
    <p:sldId id="1439" r:id="rId10"/>
    <p:sldId id="1379" r:id="rId11"/>
    <p:sldId id="1433" r:id="rId12"/>
    <p:sldId id="1383" r:id="rId13"/>
    <p:sldId id="1330" r:id="rId14"/>
    <p:sldId id="1331" r:id="rId15"/>
    <p:sldId id="1281" r:id="rId16"/>
    <p:sldId id="1279" r:id="rId17"/>
    <p:sldId id="1328" r:id="rId18"/>
    <p:sldId id="1286" r:id="rId19"/>
    <p:sldId id="1288" r:id="rId20"/>
    <p:sldId id="1329" r:id="rId21"/>
    <p:sldId id="1342" r:id="rId22"/>
    <p:sldId id="1372" r:id="rId23"/>
    <p:sldId id="1373" r:id="rId24"/>
    <p:sldId id="1344" r:id="rId25"/>
    <p:sldId id="1299" r:id="rId26"/>
    <p:sldId id="1300" r:id="rId27"/>
    <p:sldId id="1301" r:id="rId28"/>
    <p:sldId id="1334" r:id="rId29"/>
    <p:sldId id="1125" r:id="rId30"/>
    <p:sldId id="1181" r:id="rId31"/>
    <p:sldId id="1182" r:id="rId32"/>
    <p:sldId id="1387" r:id="rId33"/>
    <p:sldId id="1186" r:id="rId34"/>
    <p:sldId id="1303" r:id="rId35"/>
    <p:sldId id="1304" r:id="rId36"/>
    <p:sldId id="1305" r:id="rId37"/>
    <p:sldId id="1306" r:id="rId38"/>
    <p:sldId id="1307" r:id="rId39"/>
    <p:sldId id="1348" r:id="rId40"/>
    <p:sldId id="1308" r:id="rId41"/>
    <p:sldId id="1309" r:id="rId42"/>
    <p:sldId id="1349" r:id="rId43"/>
    <p:sldId id="1350" r:id="rId44"/>
    <p:sldId id="1351" r:id="rId45"/>
    <p:sldId id="1310" r:id="rId46"/>
    <p:sldId id="1420" r:id="rId47"/>
    <p:sldId id="1353" r:id="rId48"/>
    <p:sldId id="1311" r:id="rId49"/>
    <p:sldId id="1421" r:id="rId50"/>
    <p:sldId id="1422" r:id="rId51"/>
    <p:sldId id="1312" r:id="rId52"/>
    <p:sldId id="1364" r:id="rId53"/>
    <p:sldId id="1366" r:id="rId54"/>
    <p:sldId id="1388" r:id="rId55"/>
    <p:sldId id="1438" r:id="rId56"/>
    <p:sldId id="1423" r:id="rId57"/>
    <p:sldId id="1424" r:id="rId58"/>
    <p:sldId id="1425" r:id="rId59"/>
    <p:sldId id="1426" r:id="rId60"/>
    <p:sldId id="1427" r:id="rId61"/>
    <p:sldId id="1428" r:id="rId62"/>
    <p:sldId id="1429" r:id="rId63"/>
    <p:sldId id="1430" r:id="rId64"/>
    <p:sldId id="1431" r:id="rId65"/>
    <p:sldId id="1432" r:id="rId66"/>
    <p:sldId id="1385" r:id="rId67"/>
    <p:sldId id="1386" r:id="rId68"/>
    <p:sldId id="1346" r:id="rId69"/>
    <p:sldId id="1390" r:id="rId70"/>
    <p:sldId id="1391" r:id="rId71"/>
    <p:sldId id="1347" r:id="rId72"/>
    <p:sldId id="1235" r:id="rId73"/>
    <p:sldId id="1236" r:id="rId74"/>
    <p:sldId id="1237" r:id="rId75"/>
    <p:sldId id="1238" r:id="rId76"/>
    <p:sldId id="1369" r:id="rId77"/>
    <p:sldId id="1418" r:id="rId78"/>
    <p:sldId id="1368" r:id="rId79"/>
    <p:sldId id="1441" r:id="rId80"/>
    <p:sldId id="1440" r:id="rId81"/>
    <p:sldId id="1395" r:id="rId82"/>
    <p:sldId id="1396" r:id="rId83"/>
    <p:sldId id="1397" r:id="rId84"/>
    <p:sldId id="1398" r:id="rId85"/>
    <p:sldId id="1399" r:id="rId86"/>
    <p:sldId id="1400" r:id="rId87"/>
    <p:sldId id="1401" r:id="rId88"/>
    <p:sldId id="1394" r:id="rId89"/>
    <p:sldId id="1403" r:id="rId90"/>
    <p:sldId id="1404" r:id="rId91"/>
    <p:sldId id="1405" r:id="rId92"/>
    <p:sldId id="1406" r:id="rId93"/>
    <p:sldId id="1407" r:id="rId94"/>
    <p:sldId id="1408" r:id="rId95"/>
    <p:sldId id="1409" r:id="rId96"/>
    <p:sldId id="1410" r:id="rId97"/>
    <p:sldId id="1419" r:id="rId98"/>
    <p:sldId id="1393" r:id="rId99"/>
    <p:sldId id="1412" r:id="rId100"/>
    <p:sldId id="1413" r:id="rId101"/>
    <p:sldId id="1415" r:id="rId102"/>
    <p:sldId id="1392" r:id="rId103"/>
    <p:sldId id="1248" r:id="rId104"/>
    <p:sldId id="1315" r:id="rId105"/>
    <p:sldId id="1250" r:id="rId106"/>
    <p:sldId id="1316" r:id="rId107"/>
    <p:sldId id="1252" r:id="rId108"/>
    <p:sldId id="1317" r:id="rId109"/>
    <p:sldId id="1254" r:id="rId110"/>
    <p:sldId id="1318" r:id="rId111"/>
    <p:sldId id="1256" r:id="rId112"/>
    <p:sldId id="1319" r:id="rId113"/>
    <p:sldId id="1258" r:id="rId114"/>
    <p:sldId id="1320" r:id="rId115"/>
    <p:sldId id="1260" r:id="rId116"/>
    <p:sldId id="1321" r:id="rId117"/>
    <p:sldId id="1262" r:id="rId118"/>
    <p:sldId id="1322" r:id="rId119"/>
    <p:sldId id="1264" r:id="rId120"/>
    <p:sldId id="1371" r:id="rId121"/>
    <p:sldId id="1266" r:id="rId122"/>
    <p:sldId id="1323" r:id="rId123"/>
    <p:sldId id="1268" r:id="rId124"/>
    <p:sldId id="1384" r:id="rId125"/>
    <p:sldId id="1270" r:id="rId126"/>
    <p:sldId id="1324" r:id="rId127"/>
    <p:sldId id="1272" r:id="rId128"/>
    <p:sldId id="1325" r:id="rId129"/>
    <p:sldId id="1274" r:id="rId130"/>
    <p:sldId id="1326" r:id="rId131"/>
    <p:sldId id="1276" r:id="rId132"/>
    <p:sldId id="1327" r:id="rId133"/>
    <p:sldId id="1163" r:id="rId1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CCFFFF"/>
    <a:srgbClr val="CCCCFF"/>
    <a:srgbClr val="008000"/>
    <a:srgbClr val="FFFF99"/>
    <a:srgbClr val="CC3300"/>
    <a:srgbClr val="66FF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0" autoAdjust="0"/>
    <p:restoredTop sz="94575" autoAdjust="0"/>
  </p:normalViewPr>
  <p:slideViewPr>
    <p:cSldViewPr snapToGrid="0" snapToObjects="1">
      <p:cViewPr varScale="1">
        <p:scale>
          <a:sx n="69" d="100"/>
          <a:sy n="69" d="100"/>
        </p:scale>
        <p:origin x="14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75" d="100"/>
          <a:sy n="75" d="100"/>
        </p:scale>
        <p:origin x="-2220" y="-3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4995" name="Rectangle 1027"/>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84996" name="Rectangle 1028"/>
          <p:cNvSpPr>
            <a:spLocks noGrp="1" noChangeArrowheads="1"/>
          </p:cNvSpPr>
          <p:nvPr>
            <p:ph type="ftr" sz="quarter" idx="2"/>
          </p:nvPr>
        </p:nvSpPr>
        <p:spPr bwMode="auto">
          <a:xfrm>
            <a:off x="0"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4997" name="Rectangle 1029"/>
          <p:cNvSpPr>
            <a:spLocks noGrp="1" noChangeArrowheads="1"/>
          </p:cNvSpPr>
          <p:nvPr>
            <p:ph type="sldNum" sz="quarter" idx="3"/>
          </p:nvPr>
        </p:nvSpPr>
        <p:spPr bwMode="auto">
          <a:xfrm>
            <a:off x="3971925"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EDF8C4B9-4101-43A7-8FB2-215E227355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a:p>
        </p:txBody>
      </p:sp>
      <p:sp>
        <p:nvSpPr>
          <p:cNvPr id="3076" name="Rectangle 4"/>
          <p:cNvSpPr>
            <a:spLocks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10" name="Rectangle 6"/>
          <p:cNvSpPr>
            <a:spLocks noGrp="1" noChangeArrowheads="1"/>
          </p:cNvSpPr>
          <p:nvPr>
            <p:ph type="ftr" sz="quarter" idx="4"/>
          </p:nvPr>
        </p:nvSpPr>
        <p:spPr bwMode="auto">
          <a:xfrm>
            <a:off x="0"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spcBef>
                <a:spcPct val="30000"/>
              </a:spcBef>
              <a:defRPr kumimoji="1" sz="1200">
                <a:latin typeface="Times New Roman" pitchFamily="18" charset="0"/>
                <a:cs typeface="Arial" charset="0"/>
              </a:defRPr>
            </a:lvl1pPr>
          </a:lstStyle>
          <a:p>
            <a:pPr>
              <a:defRPr/>
            </a:pPr>
            <a:r>
              <a:rPr lang="en-US" sz="900">
                <a:latin typeface="Arial" charset="0"/>
              </a:rPr>
              <a:t>© The </a:t>
            </a:r>
            <a:r>
              <a:rPr lang="en-US" sz="900">
                <a:latin typeface="Arial" charset="0"/>
                <a:cs typeface="+mn-cs"/>
              </a:rPr>
              <a:t>KTP Company, 2005</a:t>
            </a:r>
          </a:p>
          <a:p>
            <a:pPr>
              <a:defRPr/>
            </a:pPr>
            <a:endParaRPr kumimoji="0" lang="en-US">
              <a:cs typeface="+mn-cs"/>
            </a:endParaRPr>
          </a:p>
        </p:txBody>
      </p:sp>
      <p:sp>
        <p:nvSpPr>
          <p:cNvPr id="47111" name="Rectangle 7"/>
          <p:cNvSpPr>
            <a:spLocks noGrp="1" noChangeArrowheads="1"/>
          </p:cNvSpPr>
          <p:nvPr>
            <p:ph type="sldNum" sz="quarter" idx="5"/>
          </p:nvPr>
        </p:nvSpPr>
        <p:spPr bwMode="auto">
          <a:xfrm>
            <a:off x="3971925"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Times New Roman" panose="02020603050405020304" pitchFamily="18" charset="0"/>
              </a:defRPr>
            </a:lvl1pPr>
          </a:lstStyle>
          <a:p>
            <a:pPr>
              <a:defRPr/>
            </a:pPr>
            <a:fld id="{59BD35EB-1434-4502-A6F2-53571AA0E1CB}" type="slidenum">
              <a:rPr lang="en-US" altLang="en-US"/>
              <a:pPr>
                <a:defRPr/>
              </a:pPr>
              <a:t>‹#›</a:t>
            </a:fld>
            <a:endParaRPr lang="en-US" altLang="en-US"/>
          </a:p>
        </p:txBody>
      </p:sp>
      <p:sp>
        <p:nvSpPr>
          <p:cNvPr id="3079" name="Line 9"/>
          <p:cNvSpPr>
            <a:spLocks noChangeShapeType="1"/>
          </p:cNvSpPr>
          <p:nvPr/>
        </p:nvSpPr>
        <p:spPr bwMode="auto">
          <a:xfrm>
            <a:off x="935038" y="480218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6" name="Text Box 22"/>
          <p:cNvSpPr txBox="1">
            <a:spLocks noChangeArrowheads="1"/>
          </p:cNvSpPr>
          <p:nvPr/>
        </p:nvSpPr>
        <p:spPr bwMode="auto">
          <a:xfrm>
            <a:off x="857250" y="4338638"/>
            <a:ext cx="63658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spAutoFit/>
          </a:bodyPr>
          <a:lstStyle>
            <a:lvl1pPr defTabSz="931863">
              <a:defRPr sz="2400">
                <a:solidFill>
                  <a:schemeClr val="tx1"/>
                </a:solidFill>
                <a:latin typeface="Arial" charset="0"/>
              </a:defRPr>
            </a:lvl1pPr>
            <a:lvl2pPr marL="465138" defTabSz="931863">
              <a:defRPr sz="2400">
                <a:solidFill>
                  <a:schemeClr val="tx1"/>
                </a:solidFill>
                <a:latin typeface="Arial" charset="0"/>
              </a:defRPr>
            </a:lvl2pPr>
            <a:lvl3pPr marL="931863" defTabSz="931863">
              <a:defRPr sz="2400">
                <a:solidFill>
                  <a:schemeClr val="tx1"/>
                </a:solidFill>
                <a:latin typeface="Arial" charset="0"/>
              </a:defRPr>
            </a:lvl3pPr>
            <a:lvl4pPr marL="1397000" defTabSz="931863">
              <a:defRPr sz="2400">
                <a:solidFill>
                  <a:schemeClr val="tx1"/>
                </a:solidFill>
                <a:latin typeface="Arial" charset="0"/>
              </a:defRPr>
            </a:lvl4pPr>
            <a:lvl5pPr marL="1863725" defTabSz="931863">
              <a:defRPr sz="2400">
                <a:solidFill>
                  <a:schemeClr val="tx1"/>
                </a:solidFill>
                <a:latin typeface="Arial" charset="0"/>
              </a:defRPr>
            </a:lvl5pPr>
            <a:lvl6pPr marL="2320925" defTabSz="931863" fontAlgn="base">
              <a:spcBef>
                <a:spcPct val="0"/>
              </a:spcBef>
              <a:spcAft>
                <a:spcPct val="0"/>
              </a:spcAft>
              <a:defRPr sz="2400">
                <a:solidFill>
                  <a:schemeClr val="tx1"/>
                </a:solidFill>
                <a:latin typeface="Arial" charset="0"/>
              </a:defRPr>
            </a:lvl6pPr>
            <a:lvl7pPr marL="2778125" defTabSz="931863" fontAlgn="base">
              <a:spcBef>
                <a:spcPct val="0"/>
              </a:spcBef>
              <a:spcAft>
                <a:spcPct val="0"/>
              </a:spcAft>
              <a:defRPr sz="2400">
                <a:solidFill>
                  <a:schemeClr val="tx1"/>
                </a:solidFill>
                <a:latin typeface="Arial" charset="0"/>
              </a:defRPr>
            </a:lvl7pPr>
            <a:lvl8pPr marL="3235325" defTabSz="931863" fontAlgn="base">
              <a:spcBef>
                <a:spcPct val="0"/>
              </a:spcBef>
              <a:spcAft>
                <a:spcPct val="0"/>
              </a:spcAft>
              <a:defRPr sz="2400">
                <a:solidFill>
                  <a:schemeClr val="tx1"/>
                </a:solidFill>
                <a:latin typeface="Arial" charset="0"/>
              </a:defRPr>
            </a:lvl8pPr>
            <a:lvl9pPr marL="3692525" defTabSz="931863" fontAlgn="base">
              <a:spcBef>
                <a:spcPct val="0"/>
              </a:spcBef>
              <a:spcAft>
                <a:spcPct val="0"/>
              </a:spcAft>
              <a:defRPr sz="2400">
                <a:solidFill>
                  <a:schemeClr val="tx1"/>
                </a:solidFill>
                <a:latin typeface="Arial" charset="0"/>
              </a:defRPr>
            </a:lvl9pPr>
          </a:lstStyle>
          <a:p>
            <a:pPr eaLnBrk="1" hangingPunct="1">
              <a:defRPr/>
            </a:pPr>
            <a:r>
              <a:rPr lang="en-US" sz="1200" smtClean="0"/>
              <a:t>Notes:</a:t>
            </a:r>
          </a:p>
        </p:txBody>
      </p:sp>
      <p:sp>
        <p:nvSpPr>
          <p:cNvPr id="3081" name="Line 23"/>
          <p:cNvSpPr>
            <a:spLocks noChangeShapeType="1"/>
          </p:cNvSpPr>
          <p:nvPr/>
        </p:nvSpPr>
        <p:spPr bwMode="auto">
          <a:xfrm>
            <a:off x="935038" y="5111750"/>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2" name="Line 24"/>
          <p:cNvSpPr>
            <a:spLocks noChangeShapeType="1"/>
          </p:cNvSpPr>
          <p:nvPr/>
        </p:nvSpPr>
        <p:spPr bwMode="auto">
          <a:xfrm>
            <a:off x="935038" y="542448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3" name="Line 25"/>
          <p:cNvSpPr>
            <a:spLocks noChangeShapeType="1"/>
          </p:cNvSpPr>
          <p:nvPr/>
        </p:nvSpPr>
        <p:spPr bwMode="auto">
          <a:xfrm>
            <a:off x="935038" y="5734050"/>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4" name="Line 26"/>
          <p:cNvSpPr>
            <a:spLocks noChangeShapeType="1"/>
          </p:cNvSpPr>
          <p:nvPr/>
        </p:nvSpPr>
        <p:spPr bwMode="auto">
          <a:xfrm>
            <a:off x="935038" y="604043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5" name="Line 27"/>
          <p:cNvSpPr>
            <a:spLocks noChangeShapeType="1"/>
          </p:cNvSpPr>
          <p:nvPr/>
        </p:nvSpPr>
        <p:spPr bwMode="auto">
          <a:xfrm>
            <a:off x="935038" y="635158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6" name="Line 28"/>
          <p:cNvSpPr>
            <a:spLocks noChangeShapeType="1"/>
          </p:cNvSpPr>
          <p:nvPr/>
        </p:nvSpPr>
        <p:spPr bwMode="auto">
          <a:xfrm>
            <a:off x="935038" y="6664325"/>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7" name="Line 29"/>
          <p:cNvSpPr>
            <a:spLocks noChangeShapeType="1"/>
          </p:cNvSpPr>
          <p:nvPr/>
        </p:nvSpPr>
        <p:spPr bwMode="auto">
          <a:xfrm>
            <a:off x="935038" y="697388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8" name="Line 30"/>
          <p:cNvSpPr>
            <a:spLocks noChangeShapeType="1"/>
          </p:cNvSpPr>
          <p:nvPr/>
        </p:nvSpPr>
        <p:spPr bwMode="auto">
          <a:xfrm>
            <a:off x="935038" y="728503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89" name="Line 31"/>
          <p:cNvSpPr>
            <a:spLocks noChangeShapeType="1"/>
          </p:cNvSpPr>
          <p:nvPr/>
        </p:nvSpPr>
        <p:spPr bwMode="auto">
          <a:xfrm>
            <a:off x="935038" y="758983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90" name="Line 32"/>
          <p:cNvSpPr>
            <a:spLocks noChangeShapeType="1"/>
          </p:cNvSpPr>
          <p:nvPr/>
        </p:nvSpPr>
        <p:spPr bwMode="auto">
          <a:xfrm>
            <a:off x="935038" y="7900988"/>
            <a:ext cx="521811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56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59078CC-8212-4517-B56A-F3E81F37EFE9}"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5604" name="Rectangle 2"/>
          <p:cNvSpPr>
            <a:spLocks noChangeArrowheads="1" noTextEdit="1"/>
          </p:cNvSpPr>
          <p:nvPr>
            <p:ph type="sldImg"/>
          </p:nvPr>
        </p:nvSpPr>
        <p:spPr>
          <a:ln/>
        </p:spPr>
      </p:sp>
      <p:sp>
        <p:nvSpPr>
          <p:cNvPr id="256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2118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EC7EE16-A9A4-4BC7-8D0B-CB973CE253C0}" type="slidenum">
              <a:rPr lang="en-US" altLang="en-US">
                <a:latin typeface="Times New Roman" panose="02020603050405020304" pitchFamily="18" charset="0"/>
              </a:rPr>
              <a:pPr/>
              <a:t>111</a:t>
            </a:fld>
            <a:endParaRPr lang="en-US" altLang="en-US">
              <a:latin typeface="Times New Roman" panose="02020603050405020304" pitchFamily="18" charset="0"/>
            </a:endParaRPr>
          </a:p>
        </p:txBody>
      </p:sp>
      <p:sp>
        <p:nvSpPr>
          <p:cNvPr id="221188" name="Rectangle 2"/>
          <p:cNvSpPr>
            <a:spLocks noChangeArrowheads="1" noTextEdit="1"/>
          </p:cNvSpPr>
          <p:nvPr>
            <p:ph type="sldImg"/>
          </p:nvPr>
        </p:nvSpPr>
        <p:spPr>
          <a:xfrm>
            <a:off x="1181100" y="696913"/>
            <a:ext cx="4648200" cy="3486150"/>
          </a:xfrm>
          <a:ln/>
        </p:spPr>
      </p:sp>
      <p:sp>
        <p:nvSpPr>
          <p:cNvPr id="22118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2323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90C6B9B-03A6-4E72-96C3-346190A15332}" type="slidenum">
              <a:rPr lang="en-US" altLang="en-US">
                <a:latin typeface="Times New Roman" panose="02020603050405020304" pitchFamily="18" charset="0"/>
              </a:rPr>
              <a:pPr/>
              <a:t>112</a:t>
            </a:fld>
            <a:endParaRPr lang="en-US" altLang="en-US">
              <a:latin typeface="Times New Roman" panose="02020603050405020304" pitchFamily="18" charset="0"/>
            </a:endParaRPr>
          </a:p>
        </p:txBody>
      </p:sp>
      <p:sp>
        <p:nvSpPr>
          <p:cNvPr id="223236" name="Rectangle 2"/>
          <p:cNvSpPr>
            <a:spLocks noChangeArrowheads="1" noTextEdit="1"/>
          </p:cNvSpPr>
          <p:nvPr>
            <p:ph type="sldImg"/>
          </p:nvPr>
        </p:nvSpPr>
        <p:spPr>
          <a:xfrm>
            <a:off x="1181100" y="696913"/>
            <a:ext cx="4648200" cy="3486150"/>
          </a:xfrm>
          <a:ln/>
        </p:spPr>
      </p:sp>
      <p:sp>
        <p:nvSpPr>
          <p:cNvPr id="22323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2528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2F8C13D-9159-493C-ADB0-565D9F5FDC96}" type="slidenum">
              <a:rPr lang="en-US" altLang="en-US">
                <a:latin typeface="Times New Roman" panose="02020603050405020304" pitchFamily="18" charset="0"/>
              </a:rPr>
              <a:pPr/>
              <a:t>113</a:t>
            </a:fld>
            <a:endParaRPr lang="en-US" altLang="en-US">
              <a:latin typeface="Times New Roman" panose="02020603050405020304" pitchFamily="18" charset="0"/>
            </a:endParaRPr>
          </a:p>
        </p:txBody>
      </p:sp>
      <p:sp>
        <p:nvSpPr>
          <p:cNvPr id="225284" name="Rectangle 2"/>
          <p:cNvSpPr>
            <a:spLocks noChangeArrowheads="1" noTextEdit="1"/>
          </p:cNvSpPr>
          <p:nvPr>
            <p:ph type="sldImg"/>
          </p:nvPr>
        </p:nvSpPr>
        <p:spPr>
          <a:xfrm>
            <a:off x="1181100" y="696913"/>
            <a:ext cx="4648200" cy="3486150"/>
          </a:xfrm>
          <a:ln/>
        </p:spPr>
      </p:sp>
      <p:sp>
        <p:nvSpPr>
          <p:cNvPr id="22528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2733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80C9242-FD26-4D43-A6B3-476727189C06}" type="slidenum">
              <a:rPr lang="en-US" altLang="en-US">
                <a:latin typeface="Times New Roman" panose="02020603050405020304" pitchFamily="18" charset="0"/>
              </a:rPr>
              <a:pPr/>
              <a:t>114</a:t>
            </a:fld>
            <a:endParaRPr lang="en-US" altLang="en-US">
              <a:latin typeface="Times New Roman" panose="02020603050405020304" pitchFamily="18" charset="0"/>
            </a:endParaRPr>
          </a:p>
        </p:txBody>
      </p:sp>
      <p:sp>
        <p:nvSpPr>
          <p:cNvPr id="227332" name="Rectangle 2"/>
          <p:cNvSpPr>
            <a:spLocks noChangeArrowheads="1" noTextEdit="1"/>
          </p:cNvSpPr>
          <p:nvPr>
            <p:ph type="sldImg"/>
          </p:nvPr>
        </p:nvSpPr>
        <p:spPr>
          <a:xfrm>
            <a:off x="1181100" y="696913"/>
            <a:ext cx="4648200" cy="3486150"/>
          </a:xfrm>
          <a:ln/>
        </p:spPr>
      </p:sp>
      <p:sp>
        <p:nvSpPr>
          <p:cNvPr id="22733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2937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C55E6C5-0A1C-422E-9FF0-79030D7D4DA2}" type="slidenum">
              <a:rPr lang="en-US" altLang="en-US">
                <a:latin typeface="Times New Roman" panose="02020603050405020304" pitchFamily="18" charset="0"/>
              </a:rPr>
              <a:pPr/>
              <a:t>115</a:t>
            </a:fld>
            <a:endParaRPr lang="en-US" altLang="en-US">
              <a:latin typeface="Times New Roman" panose="02020603050405020304" pitchFamily="18" charset="0"/>
            </a:endParaRPr>
          </a:p>
        </p:txBody>
      </p:sp>
      <p:sp>
        <p:nvSpPr>
          <p:cNvPr id="229380" name="Rectangle 2"/>
          <p:cNvSpPr>
            <a:spLocks noChangeArrowheads="1" noTextEdit="1"/>
          </p:cNvSpPr>
          <p:nvPr>
            <p:ph type="sldImg"/>
          </p:nvPr>
        </p:nvSpPr>
        <p:spPr>
          <a:xfrm>
            <a:off x="1181100" y="696913"/>
            <a:ext cx="4648200" cy="3486150"/>
          </a:xfrm>
          <a:ln/>
        </p:spPr>
      </p:sp>
      <p:sp>
        <p:nvSpPr>
          <p:cNvPr id="22938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3142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E10F79D-8A75-4BAB-A313-9881FB3349FA}" type="slidenum">
              <a:rPr lang="en-US" altLang="en-US">
                <a:latin typeface="Times New Roman" panose="02020603050405020304" pitchFamily="18" charset="0"/>
              </a:rPr>
              <a:pPr/>
              <a:t>116</a:t>
            </a:fld>
            <a:endParaRPr lang="en-US" altLang="en-US">
              <a:latin typeface="Times New Roman" panose="02020603050405020304" pitchFamily="18" charset="0"/>
            </a:endParaRPr>
          </a:p>
        </p:txBody>
      </p:sp>
      <p:sp>
        <p:nvSpPr>
          <p:cNvPr id="231428" name="Rectangle 2"/>
          <p:cNvSpPr>
            <a:spLocks noChangeArrowheads="1" noTextEdit="1"/>
          </p:cNvSpPr>
          <p:nvPr>
            <p:ph type="sldImg"/>
          </p:nvPr>
        </p:nvSpPr>
        <p:spPr>
          <a:xfrm>
            <a:off x="1181100" y="696913"/>
            <a:ext cx="4648200" cy="3486150"/>
          </a:xfrm>
          <a:ln/>
        </p:spPr>
      </p:sp>
      <p:sp>
        <p:nvSpPr>
          <p:cNvPr id="23142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3347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2E26956-C664-4A7B-8A35-C068CAB1B0F5}" type="slidenum">
              <a:rPr lang="en-US" altLang="en-US">
                <a:latin typeface="Times New Roman" panose="02020603050405020304" pitchFamily="18" charset="0"/>
              </a:rPr>
              <a:pPr/>
              <a:t>117</a:t>
            </a:fld>
            <a:endParaRPr lang="en-US" altLang="en-US">
              <a:latin typeface="Times New Roman" panose="02020603050405020304" pitchFamily="18" charset="0"/>
            </a:endParaRPr>
          </a:p>
        </p:txBody>
      </p:sp>
      <p:sp>
        <p:nvSpPr>
          <p:cNvPr id="233476" name="Rectangle 2"/>
          <p:cNvSpPr>
            <a:spLocks noChangeArrowheads="1" noTextEdit="1"/>
          </p:cNvSpPr>
          <p:nvPr>
            <p:ph type="sldImg"/>
          </p:nvPr>
        </p:nvSpPr>
        <p:spPr>
          <a:xfrm>
            <a:off x="1181100" y="696913"/>
            <a:ext cx="4648200" cy="3486150"/>
          </a:xfrm>
          <a:ln/>
        </p:spPr>
      </p:sp>
      <p:sp>
        <p:nvSpPr>
          <p:cNvPr id="23347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3552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7B4BC0E-B596-440D-978D-5B146299FB92}" type="slidenum">
              <a:rPr lang="en-US" altLang="en-US">
                <a:latin typeface="Times New Roman" panose="02020603050405020304" pitchFamily="18" charset="0"/>
              </a:rPr>
              <a:pPr/>
              <a:t>118</a:t>
            </a:fld>
            <a:endParaRPr lang="en-US" altLang="en-US">
              <a:latin typeface="Times New Roman" panose="02020603050405020304" pitchFamily="18" charset="0"/>
            </a:endParaRPr>
          </a:p>
        </p:txBody>
      </p:sp>
      <p:sp>
        <p:nvSpPr>
          <p:cNvPr id="235524" name="Rectangle 2"/>
          <p:cNvSpPr>
            <a:spLocks noChangeArrowheads="1" noTextEdit="1"/>
          </p:cNvSpPr>
          <p:nvPr>
            <p:ph type="sldImg"/>
          </p:nvPr>
        </p:nvSpPr>
        <p:spPr>
          <a:xfrm>
            <a:off x="1181100" y="696913"/>
            <a:ext cx="4648200" cy="3486150"/>
          </a:xfrm>
          <a:ln/>
        </p:spPr>
      </p:sp>
      <p:sp>
        <p:nvSpPr>
          <p:cNvPr id="23552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3757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6331CF4-5AA7-4487-B884-65046613F9D2}" type="slidenum">
              <a:rPr lang="en-US" altLang="en-US">
                <a:latin typeface="Times New Roman" panose="02020603050405020304" pitchFamily="18" charset="0"/>
              </a:rPr>
              <a:pPr/>
              <a:t>119</a:t>
            </a:fld>
            <a:endParaRPr lang="en-US" altLang="en-US">
              <a:latin typeface="Times New Roman" panose="02020603050405020304" pitchFamily="18" charset="0"/>
            </a:endParaRPr>
          </a:p>
        </p:txBody>
      </p:sp>
      <p:sp>
        <p:nvSpPr>
          <p:cNvPr id="237572" name="Rectangle 2"/>
          <p:cNvSpPr>
            <a:spLocks noChangeArrowheads="1" noTextEdit="1"/>
          </p:cNvSpPr>
          <p:nvPr>
            <p:ph type="sldImg"/>
          </p:nvPr>
        </p:nvSpPr>
        <p:spPr>
          <a:xfrm>
            <a:off x="1181100" y="696913"/>
            <a:ext cx="4648200" cy="3486150"/>
          </a:xfrm>
          <a:ln/>
        </p:spPr>
      </p:sp>
      <p:sp>
        <p:nvSpPr>
          <p:cNvPr id="23757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3961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FAC642B-B989-4022-87EC-55941969B216}" type="slidenum">
              <a:rPr lang="en-US" altLang="en-US">
                <a:latin typeface="Times New Roman" panose="02020603050405020304" pitchFamily="18" charset="0"/>
              </a:rPr>
              <a:pPr/>
              <a:t>120</a:t>
            </a:fld>
            <a:endParaRPr lang="en-US" altLang="en-US">
              <a:latin typeface="Times New Roman" panose="02020603050405020304" pitchFamily="18" charset="0"/>
            </a:endParaRPr>
          </a:p>
        </p:txBody>
      </p:sp>
      <p:sp>
        <p:nvSpPr>
          <p:cNvPr id="239620" name="Rectangle 2"/>
          <p:cNvSpPr>
            <a:spLocks noChangeArrowheads="1" noTextEdit="1"/>
          </p:cNvSpPr>
          <p:nvPr>
            <p:ph type="sldImg"/>
          </p:nvPr>
        </p:nvSpPr>
        <p:spPr>
          <a:xfrm>
            <a:off x="1181100" y="696913"/>
            <a:ext cx="4648200" cy="3486150"/>
          </a:xfrm>
          <a:ln/>
        </p:spPr>
      </p:sp>
      <p:sp>
        <p:nvSpPr>
          <p:cNvPr id="23962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ea typeface="ＭＳ Ｐゴシック" panose="020B0600070205080204" pitchFamily="34" charset="-128"/>
                <a:cs typeface="Arial" panose="020B0604020202020204" pitchFamily="34" charset="0"/>
              </a:rPr>
              <a:t>© The KTP Company, 2005</a:t>
            </a: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76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9F9B4A0-CEEA-4D1A-A30D-36799477AC1B}" type="slidenum">
              <a:rPr lang="en-US" altLang="en-US">
                <a:latin typeface="Times New Roman" panose="02020603050405020304" pitchFamily="18" charset="0"/>
                <a:ea typeface="ＭＳ Ｐゴシック" panose="020B0600070205080204" pitchFamily="34" charset="-128"/>
              </a:rPr>
              <a:pPr/>
              <a:t>11</a:t>
            </a:fld>
            <a:endParaRPr lang="en-US" altLang="en-US">
              <a:latin typeface="Times New Roman" panose="02020603050405020304" pitchFamily="18" charset="0"/>
              <a:ea typeface="ＭＳ Ｐゴシック" panose="020B0600070205080204" pitchFamily="34" charset="-128"/>
            </a:endParaRPr>
          </a:p>
        </p:txBody>
      </p:sp>
      <p:sp>
        <p:nvSpPr>
          <p:cNvPr id="27652" name="Rectangle 2"/>
          <p:cNvSpPr>
            <a:spLocks noChangeArrowheads="1" noTextEdit="1"/>
          </p:cNvSpPr>
          <p:nvPr>
            <p:ph type="sldImg"/>
          </p:nvPr>
        </p:nvSpPr>
        <p:spPr>
          <a:ln/>
        </p:spPr>
      </p:sp>
      <p:sp>
        <p:nvSpPr>
          <p:cNvPr id="276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4166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01F35E3-E530-484F-96EF-D311188A8C04}" type="slidenum">
              <a:rPr lang="en-US" altLang="en-US">
                <a:latin typeface="Times New Roman" panose="02020603050405020304" pitchFamily="18" charset="0"/>
              </a:rPr>
              <a:pPr/>
              <a:t>121</a:t>
            </a:fld>
            <a:endParaRPr lang="en-US" altLang="en-US">
              <a:latin typeface="Times New Roman" panose="02020603050405020304" pitchFamily="18" charset="0"/>
            </a:endParaRPr>
          </a:p>
        </p:txBody>
      </p:sp>
      <p:sp>
        <p:nvSpPr>
          <p:cNvPr id="241668" name="Rectangle 2"/>
          <p:cNvSpPr>
            <a:spLocks noChangeArrowheads="1" noTextEdit="1"/>
          </p:cNvSpPr>
          <p:nvPr>
            <p:ph type="sldImg"/>
          </p:nvPr>
        </p:nvSpPr>
        <p:spPr>
          <a:xfrm>
            <a:off x="1181100" y="696913"/>
            <a:ext cx="4648200" cy="3486150"/>
          </a:xfrm>
          <a:ln/>
        </p:spPr>
      </p:sp>
      <p:sp>
        <p:nvSpPr>
          <p:cNvPr id="24166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4371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09B52BB-1CAC-41B0-A629-07D312039006}" type="slidenum">
              <a:rPr lang="en-US" altLang="en-US">
                <a:latin typeface="Times New Roman" panose="02020603050405020304" pitchFamily="18" charset="0"/>
              </a:rPr>
              <a:pPr/>
              <a:t>122</a:t>
            </a:fld>
            <a:endParaRPr lang="en-US" altLang="en-US">
              <a:latin typeface="Times New Roman" panose="02020603050405020304" pitchFamily="18" charset="0"/>
            </a:endParaRPr>
          </a:p>
        </p:txBody>
      </p:sp>
      <p:sp>
        <p:nvSpPr>
          <p:cNvPr id="243716" name="Rectangle 2"/>
          <p:cNvSpPr>
            <a:spLocks noChangeArrowheads="1" noTextEdit="1"/>
          </p:cNvSpPr>
          <p:nvPr>
            <p:ph type="sldImg"/>
          </p:nvPr>
        </p:nvSpPr>
        <p:spPr>
          <a:xfrm>
            <a:off x="1181100" y="696913"/>
            <a:ext cx="4648200" cy="3486150"/>
          </a:xfrm>
          <a:ln/>
        </p:spPr>
      </p:sp>
      <p:sp>
        <p:nvSpPr>
          <p:cNvPr id="24371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4576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E2AC6F2-5FB7-44D5-ACEA-7193F50353E4}" type="slidenum">
              <a:rPr lang="en-US" altLang="en-US">
                <a:latin typeface="Times New Roman" panose="02020603050405020304" pitchFamily="18" charset="0"/>
              </a:rPr>
              <a:pPr/>
              <a:t>123</a:t>
            </a:fld>
            <a:endParaRPr lang="en-US" altLang="en-US">
              <a:latin typeface="Times New Roman" panose="02020603050405020304" pitchFamily="18" charset="0"/>
            </a:endParaRPr>
          </a:p>
        </p:txBody>
      </p:sp>
      <p:sp>
        <p:nvSpPr>
          <p:cNvPr id="245764" name="Rectangle 2"/>
          <p:cNvSpPr>
            <a:spLocks noChangeArrowheads="1" noTextEdit="1"/>
          </p:cNvSpPr>
          <p:nvPr>
            <p:ph type="sldImg"/>
          </p:nvPr>
        </p:nvSpPr>
        <p:spPr>
          <a:xfrm>
            <a:off x="1181100" y="696913"/>
            <a:ext cx="4648200" cy="3486150"/>
          </a:xfrm>
          <a:ln/>
        </p:spPr>
      </p:sp>
      <p:sp>
        <p:nvSpPr>
          <p:cNvPr id="24576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4781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4D16CB4-209E-4BD9-BE24-0500679B024D}" type="slidenum">
              <a:rPr lang="en-US" altLang="en-US">
                <a:latin typeface="Times New Roman" panose="02020603050405020304" pitchFamily="18" charset="0"/>
              </a:rPr>
              <a:pPr/>
              <a:t>124</a:t>
            </a:fld>
            <a:endParaRPr lang="en-US" altLang="en-US">
              <a:latin typeface="Times New Roman" panose="02020603050405020304" pitchFamily="18" charset="0"/>
            </a:endParaRPr>
          </a:p>
        </p:txBody>
      </p:sp>
      <p:sp>
        <p:nvSpPr>
          <p:cNvPr id="247812" name="Rectangle 2"/>
          <p:cNvSpPr>
            <a:spLocks noChangeArrowheads="1" noTextEdit="1"/>
          </p:cNvSpPr>
          <p:nvPr>
            <p:ph type="sldImg"/>
          </p:nvPr>
        </p:nvSpPr>
        <p:spPr>
          <a:xfrm>
            <a:off x="1181100" y="696913"/>
            <a:ext cx="4648200" cy="3486150"/>
          </a:xfrm>
          <a:ln/>
        </p:spPr>
      </p:sp>
      <p:sp>
        <p:nvSpPr>
          <p:cNvPr id="24781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4985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A9CC7DD-F050-42D3-924A-7C68E0E1FE45}" type="slidenum">
              <a:rPr lang="en-US" altLang="en-US">
                <a:latin typeface="Times New Roman" panose="02020603050405020304" pitchFamily="18" charset="0"/>
              </a:rPr>
              <a:pPr/>
              <a:t>125</a:t>
            </a:fld>
            <a:endParaRPr lang="en-US" altLang="en-US">
              <a:latin typeface="Times New Roman" panose="02020603050405020304" pitchFamily="18" charset="0"/>
            </a:endParaRPr>
          </a:p>
        </p:txBody>
      </p:sp>
      <p:sp>
        <p:nvSpPr>
          <p:cNvPr id="249860" name="Rectangle 2"/>
          <p:cNvSpPr>
            <a:spLocks noChangeArrowheads="1" noTextEdit="1"/>
          </p:cNvSpPr>
          <p:nvPr>
            <p:ph type="sldImg"/>
          </p:nvPr>
        </p:nvSpPr>
        <p:spPr>
          <a:xfrm>
            <a:off x="1181100" y="696913"/>
            <a:ext cx="4648200" cy="3486150"/>
          </a:xfrm>
          <a:ln/>
        </p:spPr>
      </p:sp>
      <p:sp>
        <p:nvSpPr>
          <p:cNvPr id="24986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5190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3360BD7-54DD-4FFE-8E55-20E3F87A8950}" type="slidenum">
              <a:rPr lang="en-US" altLang="en-US">
                <a:latin typeface="Times New Roman" panose="02020603050405020304" pitchFamily="18" charset="0"/>
              </a:rPr>
              <a:pPr/>
              <a:t>126</a:t>
            </a:fld>
            <a:endParaRPr lang="en-US" altLang="en-US">
              <a:latin typeface="Times New Roman" panose="02020603050405020304" pitchFamily="18" charset="0"/>
            </a:endParaRPr>
          </a:p>
        </p:txBody>
      </p:sp>
      <p:sp>
        <p:nvSpPr>
          <p:cNvPr id="251908" name="Rectangle 2"/>
          <p:cNvSpPr>
            <a:spLocks noChangeArrowheads="1" noTextEdit="1"/>
          </p:cNvSpPr>
          <p:nvPr>
            <p:ph type="sldImg"/>
          </p:nvPr>
        </p:nvSpPr>
        <p:spPr>
          <a:xfrm>
            <a:off x="1181100" y="696913"/>
            <a:ext cx="4648200" cy="3486150"/>
          </a:xfrm>
          <a:ln/>
        </p:spPr>
      </p:sp>
      <p:sp>
        <p:nvSpPr>
          <p:cNvPr id="25190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5395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FECAB2B-6DC6-4942-91E2-F552AF60DC76}" type="slidenum">
              <a:rPr lang="en-US" altLang="en-US">
                <a:latin typeface="Times New Roman" panose="02020603050405020304" pitchFamily="18" charset="0"/>
              </a:rPr>
              <a:pPr/>
              <a:t>127</a:t>
            </a:fld>
            <a:endParaRPr lang="en-US" altLang="en-US">
              <a:latin typeface="Times New Roman" panose="02020603050405020304" pitchFamily="18" charset="0"/>
            </a:endParaRPr>
          </a:p>
        </p:txBody>
      </p:sp>
      <p:sp>
        <p:nvSpPr>
          <p:cNvPr id="253956" name="Rectangle 2"/>
          <p:cNvSpPr>
            <a:spLocks noChangeArrowheads="1" noTextEdit="1"/>
          </p:cNvSpPr>
          <p:nvPr>
            <p:ph type="sldImg"/>
          </p:nvPr>
        </p:nvSpPr>
        <p:spPr>
          <a:xfrm>
            <a:off x="1181100" y="696913"/>
            <a:ext cx="4648200" cy="3486150"/>
          </a:xfrm>
          <a:ln/>
        </p:spPr>
      </p:sp>
      <p:sp>
        <p:nvSpPr>
          <p:cNvPr id="25395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5600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557AE93-3CC6-41E7-B1FB-C2595DC5D8C5}" type="slidenum">
              <a:rPr lang="en-US" altLang="en-US">
                <a:latin typeface="Times New Roman" panose="02020603050405020304" pitchFamily="18" charset="0"/>
              </a:rPr>
              <a:pPr/>
              <a:t>128</a:t>
            </a:fld>
            <a:endParaRPr lang="en-US" altLang="en-US">
              <a:latin typeface="Times New Roman" panose="02020603050405020304" pitchFamily="18" charset="0"/>
            </a:endParaRPr>
          </a:p>
        </p:txBody>
      </p:sp>
      <p:sp>
        <p:nvSpPr>
          <p:cNvPr id="256004" name="Rectangle 2"/>
          <p:cNvSpPr>
            <a:spLocks noChangeArrowheads="1" noTextEdit="1"/>
          </p:cNvSpPr>
          <p:nvPr>
            <p:ph type="sldImg"/>
          </p:nvPr>
        </p:nvSpPr>
        <p:spPr>
          <a:xfrm>
            <a:off x="1181100" y="696913"/>
            <a:ext cx="4648200" cy="3486150"/>
          </a:xfrm>
          <a:ln/>
        </p:spPr>
      </p:sp>
      <p:sp>
        <p:nvSpPr>
          <p:cNvPr id="2560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580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3C6CE3D-A743-43BB-9FCA-C6FE0EC3DA43}" type="slidenum">
              <a:rPr lang="en-US" altLang="en-US">
                <a:latin typeface="Times New Roman" panose="02020603050405020304" pitchFamily="18" charset="0"/>
              </a:rPr>
              <a:pPr/>
              <a:t>129</a:t>
            </a:fld>
            <a:endParaRPr lang="en-US" altLang="en-US">
              <a:latin typeface="Times New Roman" panose="02020603050405020304" pitchFamily="18" charset="0"/>
            </a:endParaRPr>
          </a:p>
        </p:txBody>
      </p:sp>
      <p:sp>
        <p:nvSpPr>
          <p:cNvPr id="258052" name="Rectangle 2"/>
          <p:cNvSpPr>
            <a:spLocks noChangeArrowheads="1" noTextEdit="1"/>
          </p:cNvSpPr>
          <p:nvPr>
            <p:ph type="sldImg"/>
          </p:nvPr>
        </p:nvSpPr>
        <p:spPr>
          <a:xfrm>
            <a:off x="1181100" y="696913"/>
            <a:ext cx="4648200" cy="3486150"/>
          </a:xfrm>
          <a:ln/>
        </p:spPr>
      </p:sp>
      <p:sp>
        <p:nvSpPr>
          <p:cNvPr id="2580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6009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03FF693-3672-4506-B1E8-30CDC79C6449}" type="slidenum">
              <a:rPr lang="en-US" altLang="en-US">
                <a:latin typeface="Times New Roman" panose="02020603050405020304" pitchFamily="18" charset="0"/>
              </a:rPr>
              <a:pPr/>
              <a:t>130</a:t>
            </a:fld>
            <a:endParaRPr lang="en-US" altLang="en-US">
              <a:latin typeface="Times New Roman" panose="02020603050405020304" pitchFamily="18" charset="0"/>
            </a:endParaRPr>
          </a:p>
        </p:txBody>
      </p:sp>
      <p:sp>
        <p:nvSpPr>
          <p:cNvPr id="260100" name="Rectangle 2"/>
          <p:cNvSpPr>
            <a:spLocks noChangeArrowheads="1" noTextEdit="1"/>
          </p:cNvSpPr>
          <p:nvPr>
            <p:ph type="sldImg"/>
          </p:nvPr>
        </p:nvSpPr>
        <p:spPr>
          <a:xfrm>
            <a:off x="1181100" y="696913"/>
            <a:ext cx="4648200" cy="3486150"/>
          </a:xfrm>
          <a:ln/>
        </p:spPr>
      </p:sp>
      <p:sp>
        <p:nvSpPr>
          <p:cNvPr id="26010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6214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12D198C-7571-47E8-85A0-265AD627A8FA}" type="slidenum">
              <a:rPr lang="en-US" altLang="en-US">
                <a:latin typeface="Times New Roman" panose="02020603050405020304" pitchFamily="18" charset="0"/>
              </a:rPr>
              <a:pPr/>
              <a:t>131</a:t>
            </a:fld>
            <a:endParaRPr lang="en-US" altLang="en-US">
              <a:latin typeface="Times New Roman" panose="02020603050405020304" pitchFamily="18" charset="0"/>
            </a:endParaRPr>
          </a:p>
        </p:txBody>
      </p:sp>
      <p:sp>
        <p:nvSpPr>
          <p:cNvPr id="262148" name="Rectangle 2"/>
          <p:cNvSpPr>
            <a:spLocks noChangeArrowheads="1" noTextEdit="1"/>
          </p:cNvSpPr>
          <p:nvPr>
            <p:ph type="sldImg"/>
          </p:nvPr>
        </p:nvSpPr>
        <p:spPr>
          <a:xfrm>
            <a:off x="1181100" y="696913"/>
            <a:ext cx="4648200" cy="3486150"/>
          </a:xfrm>
          <a:ln/>
        </p:spPr>
      </p:sp>
      <p:sp>
        <p:nvSpPr>
          <p:cNvPr id="26214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6419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ED72E60-0F56-4954-B884-64ADAA54506A}" type="slidenum">
              <a:rPr lang="en-US" altLang="en-US">
                <a:latin typeface="Times New Roman" panose="02020603050405020304" pitchFamily="18" charset="0"/>
              </a:rPr>
              <a:pPr/>
              <a:t>132</a:t>
            </a:fld>
            <a:endParaRPr lang="en-US" altLang="en-US">
              <a:latin typeface="Times New Roman" panose="02020603050405020304" pitchFamily="18" charset="0"/>
            </a:endParaRPr>
          </a:p>
        </p:txBody>
      </p:sp>
      <p:sp>
        <p:nvSpPr>
          <p:cNvPr id="264196" name="Rectangle 2"/>
          <p:cNvSpPr>
            <a:spLocks noChangeArrowheads="1" noTextEdit="1"/>
          </p:cNvSpPr>
          <p:nvPr>
            <p:ph type="sldImg"/>
          </p:nvPr>
        </p:nvSpPr>
        <p:spPr>
          <a:xfrm>
            <a:off x="1181100" y="696913"/>
            <a:ext cx="4648200" cy="3486150"/>
          </a:xfrm>
          <a:ln/>
        </p:spPr>
      </p:sp>
      <p:sp>
        <p:nvSpPr>
          <p:cNvPr id="26419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3174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EF85FCE-69A5-4777-80CC-B6EAC49FAD99}"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31748" name="Rectangle 2"/>
          <p:cNvSpPr>
            <a:spLocks noChangeArrowheads="1" noTextEdit="1"/>
          </p:cNvSpPr>
          <p:nvPr>
            <p:ph type="sldImg"/>
          </p:nvPr>
        </p:nvSpPr>
        <p:spPr>
          <a:xfrm>
            <a:off x="1181100" y="696913"/>
            <a:ext cx="4648200" cy="3486150"/>
          </a:xfrm>
          <a:ln/>
        </p:spPr>
      </p:sp>
      <p:sp>
        <p:nvSpPr>
          <p:cNvPr id="3174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3379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B363E76-2D60-46CA-992F-3D8EF2A0D45D}"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33796" name="Rectangle 2"/>
          <p:cNvSpPr>
            <a:spLocks noChangeArrowheads="1" noTextEdit="1"/>
          </p:cNvSpPr>
          <p:nvPr>
            <p:ph type="sldImg"/>
          </p:nvPr>
        </p:nvSpPr>
        <p:spPr>
          <a:xfrm>
            <a:off x="1181100" y="696913"/>
            <a:ext cx="4648200" cy="3486150"/>
          </a:xfrm>
          <a:ln/>
        </p:spPr>
      </p:sp>
      <p:sp>
        <p:nvSpPr>
          <p:cNvPr id="3379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3584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074BA1E-FD8E-4AA4-B131-6EE3981D6324}"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5844" name="Rectangle 2"/>
          <p:cNvSpPr>
            <a:spLocks noChangeArrowheads="1" noTextEdit="1"/>
          </p:cNvSpPr>
          <p:nvPr>
            <p:ph type="sldImg"/>
          </p:nvPr>
        </p:nvSpPr>
        <p:spPr>
          <a:ln/>
        </p:spPr>
      </p:sp>
      <p:sp>
        <p:nvSpPr>
          <p:cNvPr id="3584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3789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0DA9C1B-24BA-4401-B404-5A804DB01D49}"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7892" name="Rectangle 2"/>
          <p:cNvSpPr>
            <a:spLocks noChangeArrowheads="1" noTextEdit="1"/>
          </p:cNvSpPr>
          <p:nvPr>
            <p:ph type="sldImg"/>
          </p:nvPr>
        </p:nvSpPr>
        <p:spPr>
          <a:ln/>
        </p:spPr>
      </p:sp>
      <p:sp>
        <p:nvSpPr>
          <p:cNvPr id="3789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4096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1EC3111-8104-4E99-B18E-3FDECAD81043}"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40964" name="Rectangle 2"/>
          <p:cNvSpPr>
            <a:spLocks noChangeArrowheads="1" noTextEdit="1"/>
          </p:cNvSpPr>
          <p:nvPr>
            <p:ph type="sldImg"/>
          </p:nvPr>
        </p:nvSpPr>
        <p:spPr>
          <a:ln/>
        </p:spPr>
      </p:sp>
      <p:sp>
        <p:nvSpPr>
          <p:cNvPr id="4096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4301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99B8B37-1EAA-46E8-A5FD-9520F1EE27FA}"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3012" name="Rectangle 2"/>
          <p:cNvSpPr>
            <a:spLocks noChangeArrowheads="1" noTextEdit="1"/>
          </p:cNvSpPr>
          <p:nvPr>
            <p:ph type="sldImg"/>
          </p:nvPr>
        </p:nvSpPr>
        <p:spPr>
          <a:ln/>
        </p:spPr>
      </p:sp>
      <p:sp>
        <p:nvSpPr>
          <p:cNvPr id="4301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4505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51228F9-8646-4E05-90F7-776494810436}"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5060" name="Rectangle 2"/>
          <p:cNvSpPr>
            <a:spLocks noChangeArrowheads="1" noTextEdit="1"/>
          </p:cNvSpPr>
          <p:nvPr>
            <p:ph type="sldImg"/>
          </p:nvPr>
        </p:nvSpPr>
        <p:spPr>
          <a:ln/>
        </p:spPr>
      </p:sp>
      <p:sp>
        <p:nvSpPr>
          <p:cNvPr id="4506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4710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048967F-A52D-4FA5-A9F0-16B7C16B9B05}"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7108" name="Rectangle 2"/>
          <p:cNvSpPr>
            <a:spLocks noChangeArrowheads="1" noTextEdit="1"/>
          </p:cNvSpPr>
          <p:nvPr>
            <p:ph type="sldImg"/>
          </p:nvPr>
        </p:nvSpPr>
        <p:spPr>
          <a:ln/>
        </p:spPr>
      </p:sp>
      <p:sp>
        <p:nvSpPr>
          <p:cNvPr id="4710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4915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600DFFA-6D86-4636-9BF6-624CC02E68D0}"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9156" name="Rectangle 2"/>
          <p:cNvSpPr>
            <a:spLocks noChangeArrowheads="1" noTextEdit="1"/>
          </p:cNvSpPr>
          <p:nvPr>
            <p:ph type="sldImg"/>
          </p:nvPr>
        </p:nvSpPr>
        <p:spPr>
          <a:ln/>
        </p:spPr>
      </p:sp>
      <p:sp>
        <p:nvSpPr>
          <p:cNvPr id="4915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5120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2A09073-6B1C-4E1B-93E9-9C5582E7BA5F}"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51204" name="Rectangle 2"/>
          <p:cNvSpPr>
            <a:spLocks noChangeArrowheads="1" noTextEdit="1"/>
          </p:cNvSpPr>
          <p:nvPr>
            <p:ph type="sldImg"/>
          </p:nvPr>
        </p:nvSpPr>
        <p:spPr>
          <a:ln/>
        </p:spPr>
      </p:sp>
      <p:sp>
        <p:nvSpPr>
          <p:cNvPr id="512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532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CEDA872-91A6-4BD0-8398-E71B611210EE}"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53252" name="Rectangle 2"/>
          <p:cNvSpPr>
            <a:spLocks noChangeArrowheads="1" noTextEdit="1"/>
          </p:cNvSpPr>
          <p:nvPr>
            <p:ph type="sldImg"/>
          </p:nvPr>
        </p:nvSpPr>
        <p:spPr>
          <a:ln/>
        </p:spPr>
      </p:sp>
      <p:sp>
        <p:nvSpPr>
          <p:cNvPr id="532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5529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6A4692E-14C9-4258-AB6B-16CFEF4859BD}"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55300" name="Rectangle 2"/>
          <p:cNvSpPr>
            <a:spLocks noChangeArrowheads="1" noTextEdit="1"/>
          </p:cNvSpPr>
          <p:nvPr>
            <p:ph type="sldImg"/>
          </p:nvPr>
        </p:nvSpPr>
        <p:spPr>
          <a:ln/>
        </p:spPr>
      </p:sp>
      <p:sp>
        <p:nvSpPr>
          <p:cNvPr id="5530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5734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C30F824-0F97-4B50-B0ED-6C987367FFD9}"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57348" name="Rectangle 2"/>
          <p:cNvSpPr>
            <a:spLocks noChangeArrowheads="1" noTextEdit="1"/>
          </p:cNvSpPr>
          <p:nvPr>
            <p:ph type="sldImg"/>
          </p:nvPr>
        </p:nvSpPr>
        <p:spPr>
          <a:ln/>
        </p:spPr>
      </p:sp>
      <p:sp>
        <p:nvSpPr>
          <p:cNvPr id="5734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5939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B8C45FC-EE28-42C7-94DC-DFBA109FB111}"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59396" name="Rectangle 2"/>
          <p:cNvSpPr>
            <a:spLocks noChangeArrowheads="1" noTextEdit="1"/>
          </p:cNvSpPr>
          <p:nvPr>
            <p:ph type="sldImg"/>
          </p:nvPr>
        </p:nvSpPr>
        <p:spPr>
          <a:ln/>
        </p:spPr>
      </p:sp>
      <p:sp>
        <p:nvSpPr>
          <p:cNvPr id="5939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6144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9524FD2-5E38-4D1C-8F31-0A835AFD8625}"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61444" name="Rectangle 2"/>
          <p:cNvSpPr>
            <a:spLocks noChangeArrowheads="1" noTextEdit="1"/>
          </p:cNvSpPr>
          <p:nvPr>
            <p:ph type="sldImg"/>
          </p:nvPr>
        </p:nvSpPr>
        <p:spPr>
          <a:ln/>
        </p:spPr>
      </p:sp>
      <p:sp>
        <p:nvSpPr>
          <p:cNvPr id="6144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6553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9C0E799-9851-4FCB-A062-2A4E4C8061E7}"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5540" name="Rectangle 2"/>
          <p:cNvSpPr>
            <a:spLocks noChangeArrowheads="1" noTextEdit="1"/>
          </p:cNvSpPr>
          <p:nvPr>
            <p:ph type="sldImg"/>
          </p:nvPr>
        </p:nvSpPr>
        <p:spPr>
          <a:ln/>
        </p:spPr>
      </p:sp>
      <p:sp>
        <p:nvSpPr>
          <p:cNvPr id="6554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6758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99E0229-8F40-4EB3-A08A-8FF74C718395}"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67588" name="Rectangle 2"/>
          <p:cNvSpPr>
            <a:spLocks noChangeArrowheads="1" noTextEdit="1"/>
          </p:cNvSpPr>
          <p:nvPr>
            <p:ph type="sldImg"/>
          </p:nvPr>
        </p:nvSpPr>
        <p:spPr>
          <a:xfrm>
            <a:off x="1181100" y="696913"/>
            <a:ext cx="4648200" cy="3486150"/>
          </a:xfrm>
          <a:ln/>
        </p:spPr>
      </p:sp>
      <p:sp>
        <p:nvSpPr>
          <p:cNvPr id="6758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6963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A40D31B-3305-458A-AC1C-490152BECF51}"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69636" name="Rectangle 2"/>
          <p:cNvSpPr>
            <a:spLocks noChangeArrowheads="1" noTextEdit="1"/>
          </p:cNvSpPr>
          <p:nvPr>
            <p:ph type="sldImg"/>
          </p:nvPr>
        </p:nvSpPr>
        <p:spPr>
          <a:xfrm>
            <a:off x="1181100" y="696913"/>
            <a:ext cx="4648200" cy="3486150"/>
          </a:xfrm>
          <a:ln/>
        </p:spPr>
      </p:sp>
      <p:sp>
        <p:nvSpPr>
          <p:cNvPr id="6963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7168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FAB5139-5987-4A4C-B3D3-873E267A5AD3}"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71684" name="Rectangle 2"/>
          <p:cNvSpPr>
            <a:spLocks noChangeArrowheads="1" noTextEdit="1"/>
          </p:cNvSpPr>
          <p:nvPr>
            <p:ph type="sldImg"/>
          </p:nvPr>
        </p:nvSpPr>
        <p:spPr>
          <a:xfrm>
            <a:off x="1181100" y="696913"/>
            <a:ext cx="4648200" cy="3486150"/>
          </a:xfrm>
          <a:ln/>
        </p:spPr>
      </p:sp>
      <p:sp>
        <p:nvSpPr>
          <p:cNvPr id="7168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7373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ACB1833-54B1-4C07-97C6-203B8A0195F0}"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3732" name="Rectangle 2"/>
          <p:cNvSpPr>
            <a:spLocks noChangeArrowheads="1" noTextEdit="1"/>
          </p:cNvSpPr>
          <p:nvPr>
            <p:ph type="sldImg"/>
          </p:nvPr>
        </p:nvSpPr>
        <p:spPr>
          <a:ln/>
        </p:spPr>
      </p:sp>
      <p:sp>
        <p:nvSpPr>
          <p:cNvPr id="7373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7577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20AE95C-87CD-455C-86E8-9DDB79F2FE7F}"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5780" name="Rectangle 2"/>
          <p:cNvSpPr>
            <a:spLocks noChangeArrowheads="1" noTextEdit="1"/>
          </p:cNvSpPr>
          <p:nvPr>
            <p:ph type="sldImg"/>
          </p:nvPr>
        </p:nvSpPr>
        <p:spPr>
          <a:ln/>
        </p:spPr>
      </p:sp>
      <p:sp>
        <p:nvSpPr>
          <p:cNvPr id="7578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7782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ECD8F2B-45EF-4A95-B8C0-56DD1B6CC8B6}"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7828" name="Rectangle 2"/>
          <p:cNvSpPr>
            <a:spLocks noChangeArrowheads="1" noTextEdit="1"/>
          </p:cNvSpPr>
          <p:nvPr>
            <p:ph type="sldImg"/>
          </p:nvPr>
        </p:nvSpPr>
        <p:spPr>
          <a:ln/>
        </p:spPr>
      </p:sp>
      <p:sp>
        <p:nvSpPr>
          <p:cNvPr id="7782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7987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F5CEE35-75E4-43C1-A769-740C7EB872FC}"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79876" name="Rectangle 2"/>
          <p:cNvSpPr>
            <a:spLocks noChangeArrowheads="1" noTextEdit="1"/>
          </p:cNvSpPr>
          <p:nvPr>
            <p:ph type="sldImg"/>
          </p:nvPr>
        </p:nvSpPr>
        <p:spPr>
          <a:ln/>
        </p:spPr>
      </p:sp>
      <p:sp>
        <p:nvSpPr>
          <p:cNvPr id="7987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8192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56C4476-BEBF-471F-A646-26695B17164C}"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81924" name="Rectangle 2"/>
          <p:cNvSpPr>
            <a:spLocks noChangeArrowheads="1" noTextEdit="1"/>
          </p:cNvSpPr>
          <p:nvPr>
            <p:ph type="sldImg"/>
          </p:nvPr>
        </p:nvSpPr>
        <p:spPr>
          <a:ln/>
        </p:spPr>
      </p:sp>
      <p:sp>
        <p:nvSpPr>
          <p:cNvPr id="8192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8397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B2513A9-C8B9-4456-AAB9-7F310190F293}"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83972" name="Rectangle 2"/>
          <p:cNvSpPr>
            <a:spLocks noChangeArrowheads="1" noTextEdit="1"/>
          </p:cNvSpPr>
          <p:nvPr>
            <p:ph type="sldImg"/>
          </p:nvPr>
        </p:nvSpPr>
        <p:spPr>
          <a:ln/>
        </p:spPr>
      </p:sp>
      <p:sp>
        <p:nvSpPr>
          <p:cNvPr id="8397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8601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A63CC70-68DD-4535-A26E-26149BBE9520}"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86020" name="Rectangle 2"/>
          <p:cNvSpPr>
            <a:spLocks noChangeArrowheads="1" noTextEdit="1"/>
          </p:cNvSpPr>
          <p:nvPr>
            <p:ph type="sldImg"/>
          </p:nvPr>
        </p:nvSpPr>
        <p:spPr>
          <a:ln/>
        </p:spPr>
      </p:sp>
      <p:sp>
        <p:nvSpPr>
          <p:cNvPr id="8602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8806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31987A3-6225-470E-8775-CDC9BAAEE4E9}"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88068" name="Rectangle 2"/>
          <p:cNvSpPr>
            <a:spLocks noChangeArrowheads="1" noTextEdit="1"/>
          </p:cNvSpPr>
          <p:nvPr>
            <p:ph type="sldImg"/>
          </p:nvPr>
        </p:nvSpPr>
        <p:spPr>
          <a:ln/>
        </p:spPr>
      </p:sp>
      <p:sp>
        <p:nvSpPr>
          <p:cNvPr id="8806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9011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1C535DC-45C2-4822-AC12-77A601E266B5}"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90116" name="Rectangle 2"/>
          <p:cNvSpPr>
            <a:spLocks noChangeArrowheads="1" noTextEdit="1"/>
          </p:cNvSpPr>
          <p:nvPr>
            <p:ph type="sldImg"/>
          </p:nvPr>
        </p:nvSpPr>
        <p:spPr>
          <a:ln/>
        </p:spPr>
      </p:sp>
      <p:sp>
        <p:nvSpPr>
          <p:cNvPr id="9011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9216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1E3D978-EBC3-4DFF-B9D3-0561E23788BC}"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92164" name="Rectangle 2"/>
          <p:cNvSpPr>
            <a:spLocks noChangeArrowheads="1" noTextEdit="1"/>
          </p:cNvSpPr>
          <p:nvPr>
            <p:ph type="sldImg"/>
          </p:nvPr>
        </p:nvSpPr>
        <p:spPr>
          <a:ln/>
        </p:spPr>
      </p:sp>
      <p:sp>
        <p:nvSpPr>
          <p:cNvPr id="9216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9421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9BB97FC-8948-4B49-B375-47ADDD13B184}"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94212" name="Rectangle 2"/>
          <p:cNvSpPr>
            <a:spLocks noChangeArrowheads="1" noTextEdit="1"/>
          </p:cNvSpPr>
          <p:nvPr>
            <p:ph type="sldImg"/>
          </p:nvPr>
        </p:nvSpPr>
        <p:spPr>
          <a:ln/>
        </p:spPr>
      </p:sp>
      <p:sp>
        <p:nvSpPr>
          <p:cNvPr id="9421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9625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587350C-15CC-4B4C-B5F6-184313E98A5E}"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6260" name="Rectangle 2"/>
          <p:cNvSpPr>
            <a:spLocks noChangeArrowheads="1" noTextEdit="1"/>
          </p:cNvSpPr>
          <p:nvPr>
            <p:ph type="sldImg"/>
          </p:nvPr>
        </p:nvSpPr>
        <p:spPr>
          <a:ln/>
        </p:spPr>
      </p:sp>
      <p:sp>
        <p:nvSpPr>
          <p:cNvPr id="9626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9830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319F6CA-19C8-49E8-A8A2-A60634EEF897}"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8308" name="Rectangle 2"/>
          <p:cNvSpPr>
            <a:spLocks noChangeArrowheads="1" noTextEdit="1"/>
          </p:cNvSpPr>
          <p:nvPr>
            <p:ph type="sldImg"/>
          </p:nvPr>
        </p:nvSpPr>
        <p:spPr>
          <a:ln/>
        </p:spPr>
      </p:sp>
      <p:sp>
        <p:nvSpPr>
          <p:cNvPr id="9830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0035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BC9ECB4-911B-4F7C-8756-F14D633717A9}"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100356" name="Rectangle 2"/>
          <p:cNvSpPr>
            <a:spLocks noChangeArrowheads="1" noTextEdit="1"/>
          </p:cNvSpPr>
          <p:nvPr>
            <p:ph type="sldImg"/>
          </p:nvPr>
        </p:nvSpPr>
        <p:spPr>
          <a:ln/>
        </p:spPr>
      </p:sp>
      <p:sp>
        <p:nvSpPr>
          <p:cNvPr id="10035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0240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5548D25-3DF3-4A12-89F9-EA14313D3B5E}"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102404" name="Rectangle 2"/>
          <p:cNvSpPr>
            <a:spLocks noChangeArrowheads="1" noTextEdit="1"/>
          </p:cNvSpPr>
          <p:nvPr>
            <p:ph type="sldImg"/>
          </p:nvPr>
        </p:nvSpPr>
        <p:spPr>
          <a:ln/>
        </p:spPr>
      </p:sp>
      <p:sp>
        <p:nvSpPr>
          <p:cNvPr id="1024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044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E9AE14A-A8CC-478D-9E5E-E801E00F4B51}"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104452" name="Rectangle 2"/>
          <p:cNvSpPr>
            <a:spLocks noChangeArrowheads="1" noTextEdit="1"/>
          </p:cNvSpPr>
          <p:nvPr>
            <p:ph type="sldImg"/>
          </p:nvPr>
        </p:nvSpPr>
        <p:spPr>
          <a:ln/>
        </p:spPr>
      </p:sp>
      <p:sp>
        <p:nvSpPr>
          <p:cNvPr id="1044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0649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6ABCDEC-1C4D-4313-835B-E58877E899EC}"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06500" name="Rectangle 2"/>
          <p:cNvSpPr>
            <a:spLocks noChangeArrowheads="1" noTextEdit="1"/>
          </p:cNvSpPr>
          <p:nvPr>
            <p:ph type="sldImg"/>
          </p:nvPr>
        </p:nvSpPr>
        <p:spPr>
          <a:ln/>
        </p:spPr>
      </p:sp>
      <p:sp>
        <p:nvSpPr>
          <p:cNvPr id="10650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ea typeface="ＭＳ Ｐゴシック" panose="020B0600070205080204" pitchFamily="34" charset="-128"/>
                <a:cs typeface="Arial" panose="020B0604020202020204" pitchFamily="34" charset="0"/>
              </a:rPr>
              <a:t>© The KTP Company, 2005</a:t>
            </a:r>
          </a:p>
          <a:p>
            <a:endParaRPr kumimoji="0"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FC556EA-A137-4F4E-AC39-37B69CD9FBF6}" type="slidenum">
              <a:rPr lang="en-US" altLang="en-US">
                <a:latin typeface="Times New Roman" panose="02020603050405020304" pitchFamily="18" charset="0"/>
                <a:ea typeface="ＭＳ Ｐゴシック" panose="020B0600070205080204" pitchFamily="34" charset="-128"/>
              </a:rPr>
              <a:pPr/>
              <a:t>5</a:t>
            </a:fld>
            <a:endParaRPr lang="en-US" altLang="en-US">
              <a:latin typeface="Times New Roman" panose="02020603050405020304" pitchFamily="18" charset="0"/>
              <a:ea typeface="ＭＳ Ｐゴシック" panose="020B0600070205080204" pitchFamily="34" charset="-128"/>
            </a:endParaRPr>
          </a:p>
        </p:txBody>
      </p:sp>
      <p:sp>
        <p:nvSpPr>
          <p:cNvPr id="16388" name="Rectangle 2"/>
          <p:cNvSpPr>
            <a:spLocks noChangeArrowheads="1" noTextEdit="1"/>
          </p:cNvSpPr>
          <p:nvPr>
            <p:ph type="sldImg"/>
          </p:nvPr>
        </p:nvSpPr>
        <p:spPr>
          <a:ln/>
        </p:spPr>
      </p:sp>
      <p:sp>
        <p:nvSpPr>
          <p:cNvPr id="1638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0854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B80999F-F75C-44FD-BA39-E31E3F25F53E}"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108548" name="Rectangle 2"/>
          <p:cNvSpPr>
            <a:spLocks noChangeArrowheads="1" noTextEdit="1"/>
          </p:cNvSpPr>
          <p:nvPr>
            <p:ph type="sldImg"/>
          </p:nvPr>
        </p:nvSpPr>
        <p:spPr>
          <a:ln/>
        </p:spPr>
      </p:sp>
      <p:sp>
        <p:nvSpPr>
          <p:cNvPr id="10854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1059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ABE770B-8FF9-4E36-9969-9BFE07D7A4E5}"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10596" name="Rectangle 2"/>
          <p:cNvSpPr>
            <a:spLocks noChangeArrowheads="1" noTextEdit="1"/>
          </p:cNvSpPr>
          <p:nvPr>
            <p:ph type="sldImg"/>
          </p:nvPr>
        </p:nvSpPr>
        <p:spPr>
          <a:ln/>
        </p:spPr>
      </p:sp>
      <p:sp>
        <p:nvSpPr>
          <p:cNvPr id="11059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1469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4892A79-D2B0-447F-AFD9-4EE4892E613F}"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14692" name="Rectangle 2"/>
          <p:cNvSpPr>
            <a:spLocks noChangeArrowheads="1" noTextEdit="1"/>
          </p:cNvSpPr>
          <p:nvPr>
            <p:ph type="sldImg"/>
          </p:nvPr>
        </p:nvSpPr>
        <p:spPr>
          <a:xfrm>
            <a:off x="1181100" y="696913"/>
            <a:ext cx="4648200" cy="3486150"/>
          </a:xfrm>
          <a:ln/>
        </p:spPr>
      </p:sp>
      <p:sp>
        <p:nvSpPr>
          <p:cNvPr id="11469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1673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78B64D9-04AA-455B-8E12-C922257C384D}"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16740" name="Rectangle 2"/>
          <p:cNvSpPr>
            <a:spLocks noChangeArrowheads="1" noTextEdit="1"/>
          </p:cNvSpPr>
          <p:nvPr>
            <p:ph type="sldImg"/>
          </p:nvPr>
        </p:nvSpPr>
        <p:spPr>
          <a:xfrm>
            <a:off x="1181100" y="696913"/>
            <a:ext cx="4648200" cy="3486150"/>
          </a:xfrm>
          <a:ln/>
        </p:spPr>
      </p:sp>
      <p:sp>
        <p:nvSpPr>
          <p:cNvPr id="11674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1878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C0BBC80-7B0B-4C34-A323-84D877DBA2D4}"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18788" name="Rectangle 2"/>
          <p:cNvSpPr>
            <a:spLocks noChangeArrowheads="1" noTextEdit="1"/>
          </p:cNvSpPr>
          <p:nvPr>
            <p:ph type="sldImg"/>
          </p:nvPr>
        </p:nvSpPr>
        <p:spPr>
          <a:xfrm>
            <a:off x="1181100" y="696913"/>
            <a:ext cx="4648200" cy="3486150"/>
          </a:xfrm>
          <a:ln/>
        </p:spPr>
      </p:sp>
      <p:sp>
        <p:nvSpPr>
          <p:cNvPr id="11878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2083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461D7CB-C2BE-4F9A-96B9-C9259E14F7CF}"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20836" name="Rectangle 2"/>
          <p:cNvSpPr>
            <a:spLocks noChangeArrowheads="1" noTextEdit="1"/>
          </p:cNvSpPr>
          <p:nvPr>
            <p:ph type="sldImg"/>
          </p:nvPr>
        </p:nvSpPr>
        <p:spPr>
          <a:xfrm>
            <a:off x="1181100" y="696913"/>
            <a:ext cx="4648200" cy="3486150"/>
          </a:xfrm>
          <a:ln/>
        </p:spPr>
      </p:sp>
      <p:sp>
        <p:nvSpPr>
          <p:cNvPr id="12083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2288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6A7F891-89D1-4A8C-B5CF-AE517C09A22F}"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122884" name="Rectangle 2"/>
          <p:cNvSpPr>
            <a:spLocks noChangeArrowheads="1" noTextEdit="1"/>
          </p:cNvSpPr>
          <p:nvPr>
            <p:ph type="sldImg"/>
          </p:nvPr>
        </p:nvSpPr>
        <p:spPr>
          <a:xfrm>
            <a:off x="1181100" y="696913"/>
            <a:ext cx="4648200" cy="3486150"/>
          </a:xfrm>
          <a:ln/>
        </p:spPr>
      </p:sp>
      <p:sp>
        <p:nvSpPr>
          <p:cNvPr id="12288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2493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194CE1A-4600-412F-BAD5-3ADFF828C519}"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
        <p:nvSpPr>
          <p:cNvPr id="124932" name="Rectangle 2"/>
          <p:cNvSpPr>
            <a:spLocks noChangeArrowheads="1" noTextEdit="1"/>
          </p:cNvSpPr>
          <p:nvPr>
            <p:ph type="sldImg"/>
          </p:nvPr>
        </p:nvSpPr>
        <p:spPr>
          <a:xfrm>
            <a:off x="1181100" y="696913"/>
            <a:ext cx="4648200" cy="3486150"/>
          </a:xfrm>
          <a:ln/>
        </p:spPr>
      </p:sp>
      <p:sp>
        <p:nvSpPr>
          <p:cNvPr id="12493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2697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87599D6-3106-4E2C-B792-3B633C53B609}"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126980" name="Rectangle 2"/>
          <p:cNvSpPr>
            <a:spLocks noChangeArrowheads="1" noTextEdit="1"/>
          </p:cNvSpPr>
          <p:nvPr>
            <p:ph type="sldImg"/>
          </p:nvPr>
        </p:nvSpPr>
        <p:spPr>
          <a:xfrm>
            <a:off x="1181100" y="696913"/>
            <a:ext cx="4648200" cy="3486150"/>
          </a:xfrm>
          <a:ln/>
        </p:spPr>
      </p:sp>
      <p:sp>
        <p:nvSpPr>
          <p:cNvPr id="12698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84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F3B01C4-ACD2-4703-9FFD-3805EDA7A357}"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8436" name="Rectangle 2"/>
          <p:cNvSpPr>
            <a:spLocks noChangeArrowheads="1" noTextEdit="1"/>
          </p:cNvSpPr>
          <p:nvPr>
            <p:ph type="sldImg"/>
          </p:nvPr>
        </p:nvSpPr>
        <p:spPr>
          <a:ln/>
        </p:spPr>
      </p:sp>
      <p:sp>
        <p:nvSpPr>
          <p:cNvPr id="1843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2902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32A1842-FB10-4DE3-981B-757052E24E06}"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129028" name="Rectangle 2"/>
          <p:cNvSpPr>
            <a:spLocks noChangeArrowheads="1" noTextEdit="1"/>
          </p:cNvSpPr>
          <p:nvPr>
            <p:ph type="sldImg"/>
          </p:nvPr>
        </p:nvSpPr>
        <p:spPr>
          <a:xfrm>
            <a:off x="1181100" y="696913"/>
            <a:ext cx="4648200" cy="3486150"/>
          </a:xfrm>
          <a:ln/>
        </p:spPr>
      </p:sp>
      <p:sp>
        <p:nvSpPr>
          <p:cNvPr id="12902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3107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D142E8C-5552-428F-AF71-566A8AC765A3}"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131076" name="Rectangle 2"/>
          <p:cNvSpPr>
            <a:spLocks noChangeArrowheads="1" noTextEdit="1"/>
          </p:cNvSpPr>
          <p:nvPr>
            <p:ph type="sldImg"/>
          </p:nvPr>
        </p:nvSpPr>
        <p:spPr>
          <a:xfrm>
            <a:off x="1181100" y="696913"/>
            <a:ext cx="4648200" cy="3486150"/>
          </a:xfrm>
          <a:ln/>
        </p:spPr>
      </p:sp>
      <p:sp>
        <p:nvSpPr>
          <p:cNvPr id="13107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3312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53C481F-EEBD-446A-8FBC-8CCD26A2E3D4}"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133124" name="Rectangle 2"/>
          <p:cNvSpPr>
            <a:spLocks noChangeArrowheads="1" noTextEdit="1"/>
          </p:cNvSpPr>
          <p:nvPr>
            <p:ph type="sldImg"/>
          </p:nvPr>
        </p:nvSpPr>
        <p:spPr>
          <a:xfrm>
            <a:off x="1181100" y="696913"/>
            <a:ext cx="4648200" cy="3486150"/>
          </a:xfrm>
          <a:ln/>
        </p:spPr>
      </p:sp>
      <p:sp>
        <p:nvSpPr>
          <p:cNvPr id="13312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3517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4B087E6-9FF3-49DD-9C51-881EBB9B8513}"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135172" name="Rectangle 2"/>
          <p:cNvSpPr>
            <a:spLocks noChangeArrowheads="1" noTextEdit="1"/>
          </p:cNvSpPr>
          <p:nvPr>
            <p:ph type="sldImg"/>
          </p:nvPr>
        </p:nvSpPr>
        <p:spPr>
          <a:xfrm>
            <a:off x="1181100" y="696913"/>
            <a:ext cx="4648200" cy="3486150"/>
          </a:xfrm>
          <a:ln/>
        </p:spPr>
      </p:sp>
      <p:sp>
        <p:nvSpPr>
          <p:cNvPr id="13517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3721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D95CD70-93FE-4821-AF37-0D081FFCA605}"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137220" name="Rectangle 2"/>
          <p:cNvSpPr>
            <a:spLocks noChangeArrowheads="1" noTextEdit="1"/>
          </p:cNvSpPr>
          <p:nvPr>
            <p:ph type="sldImg"/>
          </p:nvPr>
        </p:nvSpPr>
        <p:spPr>
          <a:xfrm>
            <a:off x="1181100" y="696913"/>
            <a:ext cx="4648200" cy="3486150"/>
          </a:xfrm>
          <a:ln/>
        </p:spPr>
      </p:sp>
      <p:sp>
        <p:nvSpPr>
          <p:cNvPr id="13722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4131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8CA8073-F1D5-4F9E-9E25-A3FF9737C520}"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141316" name="Rectangle 2"/>
          <p:cNvSpPr>
            <a:spLocks noChangeArrowheads="1" noTextEdit="1"/>
          </p:cNvSpPr>
          <p:nvPr>
            <p:ph type="sldImg"/>
          </p:nvPr>
        </p:nvSpPr>
        <p:spPr>
          <a:ln/>
        </p:spPr>
      </p:sp>
      <p:sp>
        <p:nvSpPr>
          <p:cNvPr id="14131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4336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6CD62C4-DB92-4F7B-84FD-F2E898C6CD0D}"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143364" name="Rectangle 2"/>
          <p:cNvSpPr>
            <a:spLocks noChangeArrowheads="1" noTextEdit="1"/>
          </p:cNvSpPr>
          <p:nvPr>
            <p:ph type="sldImg"/>
          </p:nvPr>
        </p:nvSpPr>
        <p:spPr>
          <a:xfrm>
            <a:off x="1181100" y="696913"/>
            <a:ext cx="4648200" cy="3486150"/>
          </a:xfrm>
          <a:ln/>
        </p:spPr>
      </p:sp>
      <p:sp>
        <p:nvSpPr>
          <p:cNvPr id="14336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4541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E67684D-B2C2-4A76-9FE3-CD87E7800394}"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145412" name="Rectangle 2"/>
          <p:cNvSpPr>
            <a:spLocks noChangeArrowheads="1" noTextEdit="1"/>
          </p:cNvSpPr>
          <p:nvPr>
            <p:ph type="sldImg"/>
          </p:nvPr>
        </p:nvSpPr>
        <p:spPr>
          <a:xfrm>
            <a:off x="1181100" y="696913"/>
            <a:ext cx="4648200" cy="3486150"/>
          </a:xfrm>
          <a:ln/>
        </p:spPr>
      </p:sp>
      <p:sp>
        <p:nvSpPr>
          <p:cNvPr id="14541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4745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FF8B486-AD48-47D5-8FA1-823929235C74}"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147460" name="Rectangle 2"/>
          <p:cNvSpPr>
            <a:spLocks noChangeArrowheads="1" noTextEdit="1"/>
          </p:cNvSpPr>
          <p:nvPr>
            <p:ph type="sldImg"/>
          </p:nvPr>
        </p:nvSpPr>
        <p:spPr>
          <a:xfrm>
            <a:off x="1181100" y="696913"/>
            <a:ext cx="4648200" cy="3486150"/>
          </a:xfrm>
          <a:ln/>
        </p:spPr>
      </p:sp>
      <p:sp>
        <p:nvSpPr>
          <p:cNvPr id="14746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04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EA473A3-6D69-4E9E-9708-FA0BA6DB57BC}"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20484" name="Rectangle 2"/>
          <p:cNvSpPr>
            <a:spLocks noChangeArrowheads="1" noTextEdit="1"/>
          </p:cNvSpPr>
          <p:nvPr>
            <p:ph type="sldImg"/>
          </p:nvPr>
        </p:nvSpPr>
        <p:spPr>
          <a:ln/>
        </p:spPr>
      </p:sp>
      <p:sp>
        <p:nvSpPr>
          <p:cNvPr id="2048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4950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8755F9B-617B-4837-9ACC-C1FC25BF42A3}"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149508" name="Rectangle 2"/>
          <p:cNvSpPr>
            <a:spLocks noChangeArrowheads="1" noTextEdit="1"/>
          </p:cNvSpPr>
          <p:nvPr>
            <p:ph type="sldImg"/>
          </p:nvPr>
        </p:nvSpPr>
        <p:spPr>
          <a:xfrm>
            <a:off x="1181100" y="696913"/>
            <a:ext cx="4648200" cy="3486150"/>
          </a:xfrm>
          <a:ln/>
        </p:spPr>
      </p:sp>
      <p:sp>
        <p:nvSpPr>
          <p:cNvPr id="14950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5155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EF40143-FDEB-4C80-89B5-94ABCD3562C0}"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
        <p:nvSpPr>
          <p:cNvPr id="151556" name="Rectangle 2"/>
          <p:cNvSpPr>
            <a:spLocks noChangeArrowheads="1" noTextEdit="1"/>
          </p:cNvSpPr>
          <p:nvPr>
            <p:ph type="sldImg"/>
          </p:nvPr>
        </p:nvSpPr>
        <p:spPr>
          <a:xfrm>
            <a:off x="1181100" y="696913"/>
            <a:ext cx="4648200" cy="3486150"/>
          </a:xfrm>
          <a:ln/>
        </p:spPr>
      </p:sp>
      <p:sp>
        <p:nvSpPr>
          <p:cNvPr id="15155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5360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4ADD1A1-F43F-41C6-B5DA-E8FA00FBE1B6}"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
        <p:nvSpPr>
          <p:cNvPr id="153604" name="Rectangle 2"/>
          <p:cNvSpPr>
            <a:spLocks noChangeArrowheads="1" noTextEdit="1"/>
          </p:cNvSpPr>
          <p:nvPr>
            <p:ph type="sldImg"/>
          </p:nvPr>
        </p:nvSpPr>
        <p:spPr>
          <a:xfrm>
            <a:off x="1181100" y="696913"/>
            <a:ext cx="4648200" cy="3486150"/>
          </a:xfrm>
          <a:ln/>
        </p:spPr>
      </p:sp>
      <p:sp>
        <p:nvSpPr>
          <p:cNvPr id="1536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556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B15FEE3-CCD7-4AAA-94BB-E896873402EA}"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
        <p:nvSpPr>
          <p:cNvPr id="155652" name="Rectangle 2"/>
          <p:cNvSpPr>
            <a:spLocks noChangeArrowheads="1" noTextEdit="1"/>
          </p:cNvSpPr>
          <p:nvPr>
            <p:ph type="sldImg"/>
          </p:nvPr>
        </p:nvSpPr>
        <p:spPr>
          <a:xfrm>
            <a:off x="1181100" y="696913"/>
            <a:ext cx="4648200" cy="3486150"/>
          </a:xfrm>
          <a:ln/>
        </p:spPr>
      </p:sp>
      <p:sp>
        <p:nvSpPr>
          <p:cNvPr id="1556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5769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8B9A18E-1EDC-4511-8E22-4E1FAD62533C}" type="slidenum">
              <a:rPr lang="en-US" altLang="en-US">
                <a:latin typeface="Times New Roman" panose="02020603050405020304" pitchFamily="18" charset="0"/>
              </a:rPr>
              <a:pPr/>
              <a:t>75</a:t>
            </a:fld>
            <a:endParaRPr lang="en-US" altLang="en-US">
              <a:latin typeface="Times New Roman" panose="02020603050405020304" pitchFamily="18" charset="0"/>
            </a:endParaRPr>
          </a:p>
        </p:txBody>
      </p:sp>
      <p:sp>
        <p:nvSpPr>
          <p:cNvPr id="157700" name="Rectangle 2"/>
          <p:cNvSpPr>
            <a:spLocks noChangeArrowheads="1" noTextEdit="1"/>
          </p:cNvSpPr>
          <p:nvPr>
            <p:ph type="sldImg"/>
          </p:nvPr>
        </p:nvSpPr>
        <p:spPr>
          <a:xfrm>
            <a:off x="1181100" y="696913"/>
            <a:ext cx="4648200" cy="3486150"/>
          </a:xfrm>
          <a:ln/>
        </p:spPr>
      </p:sp>
      <p:sp>
        <p:nvSpPr>
          <p:cNvPr id="15770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6077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C8C8D18-7DA1-4D86-8BA4-FFBFE790E263}" type="slidenum">
              <a:rPr lang="en-US" altLang="en-US">
                <a:latin typeface="Times New Roman" panose="02020603050405020304" pitchFamily="18" charset="0"/>
              </a:rPr>
              <a:pPr/>
              <a:t>77</a:t>
            </a:fld>
            <a:endParaRPr lang="en-US" altLang="en-US">
              <a:latin typeface="Times New Roman" panose="02020603050405020304" pitchFamily="18" charset="0"/>
            </a:endParaRPr>
          </a:p>
        </p:txBody>
      </p:sp>
      <p:sp>
        <p:nvSpPr>
          <p:cNvPr id="160772" name="Rectangle 2"/>
          <p:cNvSpPr>
            <a:spLocks noChangeArrowheads="1" noTextEdit="1"/>
          </p:cNvSpPr>
          <p:nvPr>
            <p:ph type="sldImg"/>
          </p:nvPr>
        </p:nvSpPr>
        <p:spPr>
          <a:xfrm>
            <a:off x="1181100" y="696913"/>
            <a:ext cx="4648200" cy="3486150"/>
          </a:xfrm>
          <a:ln/>
        </p:spPr>
      </p:sp>
      <p:sp>
        <p:nvSpPr>
          <p:cNvPr id="16077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7203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EAF862E-650E-4186-8605-98F70CEF0641}" type="slidenum">
              <a:rPr lang="en-US" altLang="en-US">
                <a:latin typeface="Times New Roman" panose="02020603050405020304" pitchFamily="18" charset="0"/>
              </a:rPr>
              <a:pPr/>
              <a:t>84</a:t>
            </a:fld>
            <a:endParaRPr lang="en-US" altLang="en-US">
              <a:latin typeface="Times New Roman" panose="02020603050405020304" pitchFamily="18" charset="0"/>
            </a:endParaRPr>
          </a:p>
        </p:txBody>
      </p:sp>
      <p:sp>
        <p:nvSpPr>
          <p:cNvPr id="172036" name="Rectangle 2"/>
          <p:cNvSpPr>
            <a:spLocks noChangeArrowheads="1" noTextEdit="1"/>
          </p:cNvSpPr>
          <p:nvPr>
            <p:ph type="sldImg"/>
          </p:nvPr>
        </p:nvSpPr>
        <p:spPr>
          <a:ln/>
        </p:spPr>
      </p:sp>
      <p:sp>
        <p:nvSpPr>
          <p:cNvPr id="17203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25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9A9E95D-C1EB-4E39-9F5B-2AB22E51F9D6}"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22532" name="Rectangle 2"/>
          <p:cNvSpPr>
            <a:spLocks noChangeArrowheads="1" noTextEdit="1"/>
          </p:cNvSpPr>
          <p:nvPr>
            <p:ph type="sldImg"/>
          </p:nvPr>
        </p:nvSpPr>
        <p:spPr>
          <a:ln/>
        </p:spPr>
      </p:sp>
      <p:sp>
        <p:nvSpPr>
          <p:cNvPr id="2253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7920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4A3BC76-E6FF-40D0-9D5D-CE0DFE283376}" type="slidenum">
              <a:rPr lang="en-US" altLang="en-US">
                <a:latin typeface="Times New Roman" panose="02020603050405020304" pitchFamily="18" charset="0"/>
              </a:rPr>
              <a:pPr/>
              <a:t>89</a:t>
            </a:fld>
            <a:endParaRPr lang="en-US" altLang="en-US">
              <a:latin typeface="Times New Roman" panose="02020603050405020304" pitchFamily="18" charset="0"/>
            </a:endParaRPr>
          </a:p>
        </p:txBody>
      </p:sp>
      <p:sp>
        <p:nvSpPr>
          <p:cNvPr id="179204" name="Rectangle 2"/>
          <p:cNvSpPr>
            <a:spLocks noChangeArrowheads="1" noTextEdit="1"/>
          </p:cNvSpPr>
          <p:nvPr>
            <p:ph type="sldImg"/>
          </p:nvPr>
        </p:nvSpPr>
        <p:spPr>
          <a:ln/>
        </p:spPr>
      </p:sp>
      <p:sp>
        <p:nvSpPr>
          <p:cNvPr id="1792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812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6A4F956-B802-48FE-9925-35FF2A5444B0}" type="slidenum">
              <a:rPr lang="en-US" altLang="en-US">
                <a:latin typeface="Times New Roman" panose="02020603050405020304" pitchFamily="18" charset="0"/>
              </a:rPr>
              <a:pPr/>
              <a:t>90</a:t>
            </a:fld>
            <a:endParaRPr lang="en-US" altLang="en-US">
              <a:latin typeface="Times New Roman" panose="02020603050405020304" pitchFamily="18" charset="0"/>
            </a:endParaRPr>
          </a:p>
        </p:txBody>
      </p:sp>
      <p:sp>
        <p:nvSpPr>
          <p:cNvPr id="181252" name="Rectangle 2"/>
          <p:cNvSpPr>
            <a:spLocks noChangeArrowheads="1" noTextEdit="1"/>
          </p:cNvSpPr>
          <p:nvPr>
            <p:ph type="sldImg"/>
          </p:nvPr>
        </p:nvSpPr>
        <p:spPr>
          <a:ln/>
        </p:spPr>
      </p:sp>
      <p:sp>
        <p:nvSpPr>
          <p:cNvPr id="1812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8329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73686F2-483B-4211-95CC-FBC899472227}" type="slidenum">
              <a:rPr lang="en-US" altLang="en-US">
                <a:latin typeface="Times New Roman" panose="02020603050405020304" pitchFamily="18" charset="0"/>
              </a:rPr>
              <a:pPr/>
              <a:t>91</a:t>
            </a:fld>
            <a:endParaRPr lang="en-US" altLang="en-US">
              <a:latin typeface="Times New Roman" panose="02020603050405020304" pitchFamily="18" charset="0"/>
            </a:endParaRPr>
          </a:p>
        </p:txBody>
      </p:sp>
      <p:sp>
        <p:nvSpPr>
          <p:cNvPr id="183300" name="Rectangle 2"/>
          <p:cNvSpPr>
            <a:spLocks noChangeArrowheads="1" noTextEdit="1"/>
          </p:cNvSpPr>
          <p:nvPr>
            <p:ph type="sldImg"/>
          </p:nvPr>
        </p:nvSpPr>
        <p:spPr>
          <a:ln/>
        </p:spPr>
      </p:sp>
      <p:sp>
        <p:nvSpPr>
          <p:cNvPr id="18330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8534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1A78C9E-56BD-45C3-A1AA-5DE1FAF04E4F}" type="slidenum">
              <a:rPr lang="en-US" altLang="en-US">
                <a:latin typeface="Times New Roman" panose="02020603050405020304" pitchFamily="18" charset="0"/>
              </a:rPr>
              <a:pPr/>
              <a:t>92</a:t>
            </a:fld>
            <a:endParaRPr lang="en-US" altLang="en-US">
              <a:latin typeface="Times New Roman" panose="02020603050405020304" pitchFamily="18" charset="0"/>
            </a:endParaRPr>
          </a:p>
        </p:txBody>
      </p:sp>
      <p:sp>
        <p:nvSpPr>
          <p:cNvPr id="185348" name="Rectangle 2"/>
          <p:cNvSpPr>
            <a:spLocks noChangeArrowheads="1" noTextEdit="1"/>
          </p:cNvSpPr>
          <p:nvPr>
            <p:ph type="sldImg"/>
          </p:nvPr>
        </p:nvSpPr>
        <p:spPr>
          <a:ln/>
        </p:spPr>
      </p:sp>
      <p:sp>
        <p:nvSpPr>
          <p:cNvPr id="18534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8739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D5052D4-52DD-4B42-9698-5BD443215AB4}" type="slidenum">
              <a:rPr lang="en-US" altLang="en-US">
                <a:latin typeface="Times New Roman" panose="02020603050405020304" pitchFamily="18" charset="0"/>
              </a:rPr>
              <a:pPr/>
              <a:t>93</a:t>
            </a:fld>
            <a:endParaRPr lang="en-US" altLang="en-US">
              <a:latin typeface="Times New Roman" panose="02020603050405020304" pitchFamily="18" charset="0"/>
            </a:endParaRPr>
          </a:p>
        </p:txBody>
      </p:sp>
      <p:sp>
        <p:nvSpPr>
          <p:cNvPr id="187396" name="Rectangle 2"/>
          <p:cNvSpPr>
            <a:spLocks noChangeArrowheads="1" noTextEdit="1"/>
          </p:cNvSpPr>
          <p:nvPr>
            <p:ph type="sldImg"/>
          </p:nvPr>
        </p:nvSpPr>
        <p:spPr>
          <a:ln/>
        </p:spPr>
      </p:sp>
      <p:sp>
        <p:nvSpPr>
          <p:cNvPr id="18739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8944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BB4E5EE-F8A7-477F-9A6B-1D2B3CE26636}" type="slidenum">
              <a:rPr lang="en-US" altLang="en-US">
                <a:latin typeface="Times New Roman" panose="02020603050405020304" pitchFamily="18" charset="0"/>
              </a:rPr>
              <a:pPr/>
              <a:t>94</a:t>
            </a:fld>
            <a:endParaRPr lang="en-US" altLang="en-US">
              <a:latin typeface="Times New Roman" panose="02020603050405020304" pitchFamily="18" charset="0"/>
            </a:endParaRPr>
          </a:p>
        </p:txBody>
      </p:sp>
      <p:sp>
        <p:nvSpPr>
          <p:cNvPr id="189444" name="Rectangle 2"/>
          <p:cNvSpPr>
            <a:spLocks noChangeArrowheads="1" noTextEdit="1"/>
          </p:cNvSpPr>
          <p:nvPr>
            <p:ph type="sldImg"/>
          </p:nvPr>
        </p:nvSpPr>
        <p:spPr>
          <a:ln/>
        </p:spPr>
      </p:sp>
      <p:sp>
        <p:nvSpPr>
          <p:cNvPr id="18944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9353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5718878-3A7A-46FA-AB78-8E39230FC4F1}" type="slidenum">
              <a:rPr lang="en-US" altLang="en-US">
                <a:latin typeface="Times New Roman" panose="02020603050405020304" pitchFamily="18" charset="0"/>
              </a:rPr>
              <a:pPr/>
              <a:t>97</a:t>
            </a:fld>
            <a:endParaRPr lang="en-US" altLang="en-US">
              <a:latin typeface="Times New Roman" panose="02020603050405020304" pitchFamily="18" charset="0"/>
            </a:endParaRPr>
          </a:p>
        </p:txBody>
      </p:sp>
      <p:sp>
        <p:nvSpPr>
          <p:cNvPr id="193540" name="Rectangle 2"/>
          <p:cNvSpPr>
            <a:spLocks noChangeArrowheads="1" noTextEdit="1"/>
          </p:cNvSpPr>
          <p:nvPr>
            <p:ph type="sldImg"/>
          </p:nvPr>
        </p:nvSpPr>
        <p:spPr>
          <a:ln/>
        </p:spPr>
      </p:sp>
      <p:sp>
        <p:nvSpPr>
          <p:cNvPr id="19354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ChangeArrowheads="1" noTextEdit="1"/>
          </p:cNvSpPr>
          <p:nvPr>
            <p:ph type="sldImg"/>
          </p:nvPr>
        </p:nvSpPr>
        <p:spPr>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9763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217D6BF-97AF-4D50-99A6-0C216186502C}" type="slidenum">
              <a:rPr lang="en-US" altLang="en-US">
                <a:latin typeface="Times New Roman" panose="02020603050405020304" pitchFamily="18" charset="0"/>
              </a:rPr>
              <a:pPr/>
              <a:t>99</a:t>
            </a:fld>
            <a:endParaRPr lang="en-US" altLang="en-US">
              <a:latin typeface="Times New Roman" panose="02020603050405020304" pitchFamily="18" charset="0"/>
            </a:endParaRPr>
          </a:p>
        </p:txBody>
      </p:sp>
      <p:sp>
        <p:nvSpPr>
          <p:cNvPr id="197636" name="Rectangle 2"/>
          <p:cNvSpPr>
            <a:spLocks noChangeArrowheads="1" noTextEdit="1"/>
          </p:cNvSpPr>
          <p:nvPr>
            <p:ph type="sldImg"/>
          </p:nvPr>
        </p:nvSpPr>
        <p:spPr>
          <a:xfrm>
            <a:off x="1181100" y="696913"/>
            <a:ext cx="4648200" cy="3486150"/>
          </a:xfrm>
          <a:ln/>
        </p:spPr>
      </p:sp>
      <p:sp>
        <p:nvSpPr>
          <p:cNvPr id="19763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19968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64B9CFE-7DFA-410A-98F1-199DE7AABEA6}" type="slidenum">
              <a:rPr lang="en-US" altLang="en-US">
                <a:latin typeface="Times New Roman" panose="02020603050405020304" pitchFamily="18" charset="0"/>
              </a:rPr>
              <a:pPr/>
              <a:t>100</a:t>
            </a:fld>
            <a:endParaRPr lang="en-US" altLang="en-US">
              <a:latin typeface="Times New Roman" panose="02020603050405020304" pitchFamily="18" charset="0"/>
            </a:endParaRPr>
          </a:p>
        </p:txBody>
      </p:sp>
      <p:sp>
        <p:nvSpPr>
          <p:cNvPr id="199684" name="Rectangle 2"/>
          <p:cNvSpPr>
            <a:spLocks noChangeArrowheads="1" noTextEdit="1"/>
          </p:cNvSpPr>
          <p:nvPr>
            <p:ph type="sldImg"/>
          </p:nvPr>
        </p:nvSpPr>
        <p:spPr>
          <a:xfrm>
            <a:off x="1181100" y="696913"/>
            <a:ext cx="4648200" cy="3486150"/>
          </a:xfrm>
          <a:ln/>
        </p:spPr>
      </p:sp>
      <p:sp>
        <p:nvSpPr>
          <p:cNvPr id="19968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0480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B5F93D3-89F1-4AD3-A089-DC973D3DD8A5}" type="slidenum">
              <a:rPr lang="en-US" altLang="en-US">
                <a:latin typeface="Times New Roman" panose="02020603050405020304" pitchFamily="18" charset="0"/>
              </a:rPr>
              <a:pPr/>
              <a:t>103</a:t>
            </a:fld>
            <a:endParaRPr lang="en-US" altLang="en-US">
              <a:latin typeface="Times New Roman" panose="02020603050405020304" pitchFamily="18" charset="0"/>
            </a:endParaRPr>
          </a:p>
        </p:txBody>
      </p:sp>
      <p:sp>
        <p:nvSpPr>
          <p:cNvPr id="204804" name="Rectangle 2"/>
          <p:cNvSpPr>
            <a:spLocks noChangeArrowheads="1" noTextEdit="1"/>
          </p:cNvSpPr>
          <p:nvPr>
            <p:ph type="sldImg"/>
          </p:nvPr>
        </p:nvSpPr>
        <p:spPr>
          <a:xfrm>
            <a:off x="1181100" y="696913"/>
            <a:ext cx="4648200" cy="3486150"/>
          </a:xfrm>
          <a:ln/>
        </p:spPr>
      </p:sp>
      <p:sp>
        <p:nvSpPr>
          <p:cNvPr id="20480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0685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C60DA58-8A58-4479-97C4-04D8EFC42936}" type="slidenum">
              <a:rPr lang="en-US" altLang="en-US">
                <a:latin typeface="Times New Roman" panose="02020603050405020304" pitchFamily="18" charset="0"/>
              </a:rPr>
              <a:pPr/>
              <a:t>104</a:t>
            </a:fld>
            <a:endParaRPr lang="en-US" altLang="en-US">
              <a:latin typeface="Times New Roman" panose="02020603050405020304" pitchFamily="18" charset="0"/>
            </a:endParaRPr>
          </a:p>
        </p:txBody>
      </p:sp>
      <p:sp>
        <p:nvSpPr>
          <p:cNvPr id="206852" name="Rectangle 2"/>
          <p:cNvSpPr>
            <a:spLocks noChangeArrowheads="1" noTextEdit="1"/>
          </p:cNvSpPr>
          <p:nvPr>
            <p:ph type="sldImg"/>
          </p:nvPr>
        </p:nvSpPr>
        <p:spPr>
          <a:xfrm>
            <a:off x="1181100" y="696913"/>
            <a:ext cx="4648200" cy="3486150"/>
          </a:xfrm>
          <a:ln/>
        </p:spPr>
      </p:sp>
      <p:sp>
        <p:nvSpPr>
          <p:cNvPr id="20685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0889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A770CE7-35B1-43A1-8E0F-AFC220A6E61A}" type="slidenum">
              <a:rPr lang="en-US" altLang="en-US">
                <a:latin typeface="Times New Roman" panose="02020603050405020304" pitchFamily="18" charset="0"/>
              </a:rPr>
              <a:pPr/>
              <a:t>105</a:t>
            </a:fld>
            <a:endParaRPr lang="en-US" altLang="en-US">
              <a:latin typeface="Times New Roman" panose="02020603050405020304" pitchFamily="18" charset="0"/>
            </a:endParaRPr>
          </a:p>
        </p:txBody>
      </p:sp>
      <p:sp>
        <p:nvSpPr>
          <p:cNvPr id="208900" name="Rectangle 2"/>
          <p:cNvSpPr>
            <a:spLocks noChangeArrowheads="1" noTextEdit="1"/>
          </p:cNvSpPr>
          <p:nvPr>
            <p:ph type="sldImg"/>
          </p:nvPr>
        </p:nvSpPr>
        <p:spPr>
          <a:xfrm>
            <a:off x="1181100" y="696913"/>
            <a:ext cx="4648200" cy="3486150"/>
          </a:xfrm>
          <a:ln/>
        </p:spPr>
      </p:sp>
      <p:sp>
        <p:nvSpPr>
          <p:cNvPr id="20890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10947"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5FA4526-6547-46EF-BE50-3AB85CA88169}" type="slidenum">
              <a:rPr lang="en-US" altLang="en-US">
                <a:latin typeface="Times New Roman" panose="02020603050405020304" pitchFamily="18" charset="0"/>
              </a:rPr>
              <a:pPr/>
              <a:t>106</a:t>
            </a:fld>
            <a:endParaRPr lang="en-US" altLang="en-US">
              <a:latin typeface="Times New Roman" panose="02020603050405020304" pitchFamily="18" charset="0"/>
            </a:endParaRPr>
          </a:p>
        </p:txBody>
      </p:sp>
      <p:sp>
        <p:nvSpPr>
          <p:cNvPr id="210948" name="Rectangle 2"/>
          <p:cNvSpPr>
            <a:spLocks noChangeArrowheads="1" noTextEdit="1"/>
          </p:cNvSpPr>
          <p:nvPr>
            <p:ph type="sldImg"/>
          </p:nvPr>
        </p:nvSpPr>
        <p:spPr>
          <a:xfrm>
            <a:off x="1181100" y="696913"/>
            <a:ext cx="4648200" cy="3486150"/>
          </a:xfrm>
          <a:ln/>
        </p:spPr>
      </p:sp>
      <p:sp>
        <p:nvSpPr>
          <p:cNvPr id="21094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12995"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FCF70EF-BC29-4DF6-9934-2AD552F28C2D}" type="slidenum">
              <a:rPr lang="en-US" altLang="en-US">
                <a:latin typeface="Times New Roman" panose="02020603050405020304" pitchFamily="18" charset="0"/>
              </a:rPr>
              <a:pPr/>
              <a:t>107</a:t>
            </a:fld>
            <a:endParaRPr lang="en-US" altLang="en-US">
              <a:latin typeface="Times New Roman" panose="02020603050405020304" pitchFamily="18" charset="0"/>
            </a:endParaRPr>
          </a:p>
        </p:txBody>
      </p:sp>
      <p:sp>
        <p:nvSpPr>
          <p:cNvPr id="212996" name="Rectangle 2"/>
          <p:cNvSpPr>
            <a:spLocks noChangeArrowheads="1" noTextEdit="1"/>
          </p:cNvSpPr>
          <p:nvPr>
            <p:ph type="sldImg"/>
          </p:nvPr>
        </p:nvSpPr>
        <p:spPr>
          <a:xfrm>
            <a:off x="1181100" y="696913"/>
            <a:ext cx="4648200" cy="3486150"/>
          </a:xfrm>
          <a:ln/>
        </p:spPr>
      </p:sp>
      <p:sp>
        <p:nvSpPr>
          <p:cNvPr id="212997"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15043"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0E1BDB4-431F-4992-8E41-4CF426F9BCB5}" type="slidenum">
              <a:rPr lang="en-US" altLang="en-US">
                <a:latin typeface="Times New Roman" panose="02020603050405020304" pitchFamily="18" charset="0"/>
              </a:rPr>
              <a:pPr/>
              <a:t>108</a:t>
            </a:fld>
            <a:endParaRPr lang="en-US" altLang="en-US">
              <a:latin typeface="Times New Roman" panose="02020603050405020304" pitchFamily="18" charset="0"/>
            </a:endParaRPr>
          </a:p>
        </p:txBody>
      </p:sp>
      <p:sp>
        <p:nvSpPr>
          <p:cNvPr id="215044" name="Rectangle 2"/>
          <p:cNvSpPr>
            <a:spLocks noChangeArrowheads="1" noTextEdit="1"/>
          </p:cNvSpPr>
          <p:nvPr>
            <p:ph type="sldImg"/>
          </p:nvPr>
        </p:nvSpPr>
        <p:spPr>
          <a:xfrm>
            <a:off x="1181100" y="696913"/>
            <a:ext cx="4648200" cy="3486150"/>
          </a:xfrm>
          <a:ln/>
        </p:spPr>
      </p:sp>
      <p:sp>
        <p:nvSpPr>
          <p:cNvPr id="215045"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17091"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D44EBC3-3F37-4A17-AA16-C35691CE9821}" type="slidenum">
              <a:rPr lang="en-US" altLang="en-US">
                <a:latin typeface="Times New Roman" panose="02020603050405020304" pitchFamily="18" charset="0"/>
              </a:rPr>
              <a:pPr/>
              <a:t>109</a:t>
            </a:fld>
            <a:endParaRPr lang="en-US" altLang="en-US">
              <a:latin typeface="Times New Roman" panose="02020603050405020304" pitchFamily="18" charset="0"/>
            </a:endParaRPr>
          </a:p>
        </p:txBody>
      </p:sp>
      <p:sp>
        <p:nvSpPr>
          <p:cNvPr id="217092" name="Rectangle 2"/>
          <p:cNvSpPr>
            <a:spLocks noChangeArrowheads="1" noTextEdit="1"/>
          </p:cNvSpPr>
          <p:nvPr>
            <p:ph type="sldImg"/>
          </p:nvPr>
        </p:nvSpPr>
        <p:spPr>
          <a:xfrm>
            <a:off x="1181100" y="696913"/>
            <a:ext cx="4648200" cy="3486150"/>
          </a:xfrm>
          <a:ln/>
        </p:spPr>
      </p:sp>
      <p:sp>
        <p:nvSpPr>
          <p:cNvPr id="217093"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sz="900" smtClean="0">
                <a:cs typeface="Arial" panose="020B0604020202020204" pitchFamily="34" charset="0"/>
              </a:rPr>
              <a:t>© The KTP Company, 2005</a:t>
            </a:r>
          </a:p>
          <a:p>
            <a:endParaRPr kumimoji="0" lang="en-US" altLang="en-US" smtClean="0">
              <a:latin typeface="Times New Roman" panose="02020603050405020304" pitchFamily="18" charset="0"/>
              <a:cs typeface="Arial" panose="020B0604020202020204" pitchFamily="34" charset="0"/>
            </a:endParaRPr>
          </a:p>
        </p:txBody>
      </p:sp>
      <p:sp>
        <p:nvSpPr>
          <p:cNvPr id="219139"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63AD035-82E4-41B7-9B9E-7BE3791373AF}" type="slidenum">
              <a:rPr lang="en-US" altLang="en-US">
                <a:latin typeface="Times New Roman" panose="02020603050405020304" pitchFamily="18" charset="0"/>
              </a:rPr>
              <a:pPr/>
              <a:t>110</a:t>
            </a:fld>
            <a:endParaRPr lang="en-US" altLang="en-US">
              <a:latin typeface="Times New Roman" panose="02020603050405020304" pitchFamily="18" charset="0"/>
            </a:endParaRPr>
          </a:p>
        </p:txBody>
      </p:sp>
      <p:sp>
        <p:nvSpPr>
          <p:cNvPr id="219140" name="Rectangle 2"/>
          <p:cNvSpPr>
            <a:spLocks noChangeArrowheads="1" noTextEdit="1"/>
          </p:cNvSpPr>
          <p:nvPr>
            <p:ph type="sldImg"/>
          </p:nvPr>
        </p:nvSpPr>
        <p:spPr>
          <a:xfrm>
            <a:off x="1181100" y="696913"/>
            <a:ext cx="4648200" cy="3486150"/>
          </a:xfrm>
          <a:ln/>
        </p:spPr>
      </p:sp>
      <p:sp>
        <p:nvSpPr>
          <p:cNvPr id="21914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9378" name="Rectangle 2"/>
          <p:cNvSpPr>
            <a:spLocks noGrp="1" noChangeArrowheads="1"/>
          </p:cNvSpPr>
          <p:nvPr>
            <p:ph type="ctrTitle"/>
          </p:nvPr>
        </p:nvSpPr>
        <p:spPr>
          <a:xfrm>
            <a:off x="914400" y="1524000"/>
            <a:ext cx="7623175" cy="1752600"/>
          </a:xfrm>
        </p:spPr>
        <p:txBody>
          <a:bodyPr/>
          <a:lstStyle>
            <a:lvl1pPr algn="ctr">
              <a:defRPr sz="2700"/>
            </a:lvl1pPr>
          </a:lstStyle>
          <a:p>
            <a:pPr lvl="0"/>
            <a:r>
              <a:rPr lang="en-US" altLang="en-US" noProof="0" smtClean="0"/>
              <a:t>Click to edit Master title style</a:t>
            </a:r>
          </a:p>
        </p:txBody>
      </p:sp>
      <p:sp>
        <p:nvSpPr>
          <p:cNvPr id="8693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A5A6A1EA-1A99-4E40-8DFE-687D7A376495}" type="slidenum">
              <a:rPr lang="en-US" altLang="en-US"/>
              <a:pPr>
                <a:defRPr/>
              </a:pPr>
              <a:t>‹#›</a:t>
            </a:fld>
            <a:endParaRPr lang="en-US" altLang="en-US"/>
          </a:p>
        </p:txBody>
      </p:sp>
    </p:spTree>
    <p:extLst>
      <p:ext uri="{BB962C8B-B14F-4D97-AF65-F5344CB8AC3E}">
        <p14:creationId xmlns:p14="http://schemas.microsoft.com/office/powerpoint/2010/main" val="390302975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518595-B9DB-400E-A8AF-1A82D8EE1D91}" type="slidenum">
              <a:rPr lang="en-US" altLang="en-US"/>
              <a:pPr>
                <a:defRPr/>
              </a:pPr>
              <a:t>‹#›</a:t>
            </a:fld>
            <a:endParaRPr lang="en-US" altLang="en-US"/>
          </a:p>
        </p:txBody>
      </p:sp>
    </p:spTree>
    <p:extLst>
      <p:ext uri="{BB962C8B-B14F-4D97-AF65-F5344CB8AC3E}">
        <p14:creationId xmlns:p14="http://schemas.microsoft.com/office/powerpoint/2010/main" val="71547144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DDA408-A40C-48C1-B140-6998F915BA9E}" type="slidenum">
              <a:rPr lang="en-US" altLang="en-US"/>
              <a:pPr>
                <a:defRPr/>
              </a:pPr>
              <a:t>‹#›</a:t>
            </a:fld>
            <a:endParaRPr lang="en-US" altLang="en-US"/>
          </a:p>
        </p:txBody>
      </p:sp>
    </p:spTree>
    <p:extLst>
      <p:ext uri="{BB962C8B-B14F-4D97-AF65-F5344CB8AC3E}">
        <p14:creationId xmlns:p14="http://schemas.microsoft.com/office/powerpoint/2010/main" val="3187408604"/>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88B447-9A2F-4EF1-B4B5-C459502760F1}" type="slidenum">
              <a:rPr lang="en-US" altLang="en-US"/>
              <a:pPr>
                <a:defRPr/>
              </a:pPr>
              <a:t>‹#›</a:t>
            </a:fld>
            <a:endParaRPr lang="en-US" altLang="en-US"/>
          </a:p>
        </p:txBody>
      </p:sp>
    </p:spTree>
    <p:extLst>
      <p:ext uri="{BB962C8B-B14F-4D97-AF65-F5344CB8AC3E}">
        <p14:creationId xmlns:p14="http://schemas.microsoft.com/office/powerpoint/2010/main" val="1822460886"/>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6DE4DC2-3B24-4AC4-B0D8-98E90B953735}" type="slidenum">
              <a:rPr lang="en-US" altLang="en-US"/>
              <a:pPr>
                <a:defRPr/>
              </a:pPr>
              <a:t>‹#›</a:t>
            </a:fld>
            <a:endParaRPr lang="en-US" altLang="en-US"/>
          </a:p>
        </p:txBody>
      </p:sp>
    </p:spTree>
    <p:extLst>
      <p:ext uri="{BB962C8B-B14F-4D97-AF65-F5344CB8AC3E}">
        <p14:creationId xmlns:p14="http://schemas.microsoft.com/office/powerpoint/2010/main" val="117570733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9E7C2B-35C6-466E-AAB4-A0973D2D01E4}" type="slidenum">
              <a:rPr lang="en-US" altLang="en-US"/>
              <a:pPr>
                <a:defRPr/>
              </a:pPr>
              <a:t>‹#›</a:t>
            </a:fld>
            <a:endParaRPr lang="en-US" altLang="en-US"/>
          </a:p>
        </p:txBody>
      </p:sp>
    </p:spTree>
    <p:extLst>
      <p:ext uri="{BB962C8B-B14F-4D97-AF65-F5344CB8AC3E}">
        <p14:creationId xmlns:p14="http://schemas.microsoft.com/office/powerpoint/2010/main" val="25328676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5CE360-A312-4B7B-8E1E-C4EC5B43AEA5}" type="slidenum">
              <a:rPr lang="en-US" altLang="en-US"/>
              <a:pPr>
                <a:defRPr/>
              </a:pPr>
              <a:t>‹#›</a:t>
            </a:fld>
            <a:endParaRPr lang="en-US" altLang="en-US"/>
          </a:p>
        </p:txBody>
      </p:sp>
    </p:spTree>
    <p:extLst>
      <p:ext uri="{BB962C8B-B14F-4D97-AF65-F5344CB8AC3E}">
        <p14:creationId xmlns:p14="http://schemas.microsoft.com/office/powerpoint/2010/main" val="34333713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17111F3-67AE-4B20-8547-C8D4FFDAA07F}" type="slidenum">
              <a:rPr lang="en-US" altLang="en-US"/>
              <a:pPr>
                <a:defRPr/>
              </a:pPr>
              <a:t>‹#›</a:t>
            </a:fld>
            <a:endParaRPr lang="en-US" altLang="en-US"/>
          </a:p>
        </p:txBody>
      </p:sp>
    </p:spTree>
    <p:extLst>
      <p:ext uri="{BB962C8B-B14F-4D97-AF65-F5344CB8AC3E}">
        <p14:creationId xmlns:p14="http://schemas.microsoft.com/office/powerpoint/2010/main" val="382251019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DEE4A0C-6334-4DE3-A452-10C1445CE527}" type="slidenum">
              <a:rPr lang="en-US" altLang="en-US"/>
              <a:pPr>
                <a:defRPr/>
              </a:pPr>
              <a:t>‹#›</a:t>
            </a:fld>
            <a:endParaRPr lang="en-US" altLang="en-US"/>
          </a:p>
        </p:txBody>
      </p:sp>
    </p:spTree>
    <p:extLst>
      <p:ext uri="{BB962C8B-B14F-4D97-AF65-F5344CB8AC3E}">
        <p14:creationId xmlns:p14="http://schemas.microsoft.com/office/powerpoint/2010/main" val="274901030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F2E24DA-304C-4B32-9492-2A80B4ECF4DF}" type="slidenum">
              <a:rPr lang="en-US" altLang="en-US"/>
              <a:pPr>
                <a:defRPr/>
              </a:pPr>
              <a:t>‹#›</a:t>
            </a:fld>
            <a:endParaRPr lang="en-US" altLang="en-US"/>
          </a:p>
        </p:txBody>
      </p:sp>
    </p:spTree>
    <p:extLst>
      <p:ext uri="{BB962C8B-B14F-4D97-AF65-F5344CB8AC3E}">
        <p14:creationId xmlns:p14="http://schemas.microsoft.com/office/powerpoint/2010/main" val="90616138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F10607F-D898-4008-8E19-EF25AA606F52}" type="slidenum">
              <a:rPr lang="en-US" altLang="en-US"/>
              <a:pPr>
                <a:defRPr/>
              </a:pPr>
              <a:t>‹#›</a:t>
            </a:fld>
            <a:endParaRPr lang="en-US" altLang="en-US"/>
          </a:p>
        </p:txBody>
      </p:sp>
    </p:spTree>
    <p:extLst>
      <p:ext uri="{BB962C8B-B14F-4D97-AF65-F5344CB8AC3E}">
        <p14:creationId xmlns:p14="http://schemas.microsoft.com/office/powerpoint/2010/main" val="29351698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731E56-F00F-4F88-943A-B7F911266413}" type="slidenum">
              <a:rPr lang="en-US" altLang="en-US"/>
              <a:pPr>
                <a:defRPr/>
              </a:pPr>
              <a:t>‹#›</a:t>
            </a:fld>
            <a:endParaRPr lang="en-US" altLang="en-US"/>
          </a:p>
        </p:txBody>
      </p:sp>
    </p:spTree>
    <p:extLst>
      <p:ext uri="{BB962C8B-B14F-4D97-AF65-F5344CB8AC3E}">
        <p14:creationId xmlns:p14="http://schemas.microsoft.com/office/powerpoint/2010/main" val="180497165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FEC1E0-DA47-446E-813D-E99AF97C9E8B}" type="slidenum">
              <a:rPr lang="en-US" altLang="en-US"/>
              <a:pPr>
                <a:defRPr/>
              </a:pPr>
              <a:t>‹#›</a:t>
            </a:fld>
            <a:endParaRPr lang="en-US" altLang="en-US"/>
          </a:p>
        </p:txBody>
      </p:sp>
    </p:spTree>
    <p:extLst>
      <p:ext uri="{BB962C8B-B14F-4D97-AF65-F5344CB8AC3E}">
        <p14:creationId xmlns:p14="http://schemas.microsoft.com/office/powerpoint/2010/main" val="140928809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6835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8683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86835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833030C7-FF57-4144-909B-2FBF6D24BADB}"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2"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ransition>
    <p:dissolv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Garamond" pitchFamily="18" charset="0"/>
        </a:defRPr>
      </a:lvl2pPr>
      <a:lvl3pPr algn="l" rtl="0" eaLnBrk="0" fontAlgn="base" hangingPunct="0">
        <a:spcBef>
          <a:spcPct val="0"/>
        </a:spcBef>
        <a:spcAft>
          <a:spcPct val="0"/>
        </a:spcAft>
        <a:defRPr sz="3200" b="1">
          <a:solidFill>
            <a:schemeClr val="tx2"/>
          </a:solidFill>
          <a:latin typeface="Garamond" pitchFamily="18" charset="0"/>
        </a:defRPr>
      </a:lvl3pPr>
      <a:lvl4pPr algn="l" rtl="0" eaLnBrk="0" fontAlgn="base" hangingPunct="0">
        <a:spcBef>
          <a:spcPct val="0"/>
        </a:spcBef>
        <a:spcAft>
          <a:spcPct val="0"/>
        </a:spcAft>
        <a:defRPr sz="3200" b="1">
          <a:solidFill>
            <a:schemeClr val="tx2"/>
          </a:solidFill>
          <a:latin typeface="Garamond" pitchFamily="18" charset="0"/>
        </a:defRPr>
      </a:lvl4pPr>
      <a:lvl5pPr algn="l" rtl="0" eaLnBrk="0" fontAlgn="base" hangingPunct="0">
        <a:spcBef>
          <a:spcPct val="0"/>
        </a:spcBef>
        <a:spcAft>
          <a:spcPct val="0"/>
        </a:spcAft>
        <a:defRPr sz="3200" b="1">
          <a:solidFill>
            <a:schemeClr val="tx2"/>
          </a:solidFill>
          <a:latin typeface="Garamond" pitchFamily="18" charset="0"/>
        </a:defRPr>
      </a:lvl5pPr>
      <a:lvl6pPr marL="457200" algn="l" rtl="0" fontAlgn="base">
        <a:spcBef>
          <a:spcPct val="0"/>
        </a:spcBef>
        <a:spcAft>
          <a:spcPct val="0"/>
        </a:spcAft>
        <a:defRPr sz="3200" b="1">
          <a:solidFill>
            <a:schemeClr val="tx2"/>
          </a:solidFill>
          <a:latin typeface="Garamond" pitchFamily="18" charset="0"/>
        </a:defRPr>
      </a:lvl6pPr>
      <a:lvl7pPr marL="914400" algn="l" rtl="0" fontAlgn="base">
        <a:spcBef>
          <a:spcPct val="0"/>
        </a:spcBef>
        <a:spcAft>
          <a:spcPct val="0"/>
        </a:spcAft>
        <a:defRPr sz="3200" b="1">
          <a:solidFill>
            <a:schemeClr val="tx2"/>
          </a:solidFill>
          <a:latin typeface="Garamond" pitchFamily="18" charset="0"/>
        </a:defRPr>
      </a:lvl7pPr>
      <a:lvl8pPr marL="1371600" algn="l" rtl="0" fontAlgn="base">
        <a:spcBef>
          <a:spcPct val="0"/>
        </a:spcBef>
        <a:spcAft>
          <a:spcPct val="0"/>
        </a:spcAft>
        <a:defRPr sz="3200" b="1">
          <a:solidFill>
            <a:schemeClr val="tx2"/>
          </a:solidFill>
          <a:latin typeface="Garamond" pitchFamily="18" charset="0"/>
        </a:defRPr>
      </a:lvl8pPr>
      <a:lvl9pPr marL="1828800" algn="l" rtl="0" fontAlgn="base">
        <a:spcBef>
          <a:spcPct val="0"/>
        </a:spcBef>
        <a:spcAft>
          <a:spcPct val="0"/>
        </a:spcAft>
        <a:defRPr sz="3200" b="1">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4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8683A49-F61A-4911-8B1A-EDEFBF7032A6}" type="slidenum">
              <a:rPr lang="en-US" altLang="en-US" sz="1200">
                <a:latin typeface="Garamond" panose="02020404030301010803" pitchFamily="18" charset="0"/>
              </a:rPr>
              <a:pPr>
                <a:spcBef>
                  <a:spcPct val="0"/>
                </a:spcBef>
                <a:buClrTx/>
                <a:buSzTx/>
                <a:buFontTx/>
                <a:buNone/>
              </a:pPr>
              <a:t>1</a:t>
            </a:fld>
            <a:endParaRPr lang="en-US" altLang="en-US" sz="1200">
              <a:latin typeface="Garamond" panose="02020404030301010803" pitchFamily="18" charset="0"/>
            </a:endParaRPr>
          </a:p>
        </p:txBody>
      </p:sp>
      <p:sp>
        <p:nvSpPr>
          <p:cNvPr id="5123" name="Rectangle 2"/>
          <p:cNvSpPr>
            <a:spLocks noGrp="1" noChangeArrowheads="1"/>
          </p:cNvSpPr>
          <p:nvPr>
            <p:ph type="ctrTitle"/>
          </p:nvPr>
        </p:nvSpPr>
        <p:spPr>
          <a:xfrm>
            <a:off x="628650" y="1524000"/>
            <a:ext cx="8153400" cy="666750"/>
          </a:xfrm>
        </p:spPr>
        <p:txBody>
          <a:bodyPr/>
          <a:lstStyle/>
          <a:p>
            <a:pPr eaLnBrk="1" hangingPunct="1"/>
            <a:r>
              <a:rPr lang="en-US" altLang="en-US" sz="3600" dirty="0" smtClean="0"/>
              <a:t>Managing </a:t>
            </a:r>
            <a:r>
              <a:rPr lang="en-US" altLang="en-US" sz="3600" dirty="0" smtClean="0"/>
              <a:t>Time and Cost</a:t>
            </a:r>
          </a:p>
        </p:txBody>
      </p:sp>
      <p:sp>
        <p:nvSpPr>
          <p:cNvPr id="5" name="TextBox 4"/>
          <p:cNvSpPr txBox="1"/>
          <p:nvPr/>
        </p:nvSpPr>
        <p:spPr>
          <a:xfrm>
            <a:off x="1471613" y="2408238"/>
            <a:ext cx="6661150" cy="922337"/>
          </a:xfrm>
          <a:prstGeom prst="rect">
            <a:avLst/>
          </a:prstGeom>
          <a:noFill/>
        </p:spPr>
        <p:txBody>
          <a:bodyPr>
            <a:spAutoFit/>
          </a:bodyPr>
          <a:lstStyle/>
          <a:p>
            <a:pPr eaLnBrk="1" hangingPunct="1">
              <a:defRPr/>
            </a:pPr>
            <a:r>
              <a:rPr lang="en-US" dirty="0">
                <a:solidFill>
                  <a:schemeClr val="accent5">
                    <a:lumMod val="50000"/>
                  </a:schemeClr>
                </a:solidFill>
                <a:latin typeface="Arial" charset="0"/>
              </a:rPr>
              <a:t>This material is based on the Fifth Edition of the </a:t>
            </a:r>
            <a:r>
              <a:rPr lang="en-US" i="1" dirty="0">
                <a:solidFill>
                  <a:schemeClr val="accent5">
                    <a:lumMod val="50000"/>
                  </a:schemeClr>
                </a:solidFill>
                <a:latin typeface="Arial" charset="0"/>
              </a:rPr>
              <a:t>Guide to the Project Management Body of Knowledge</a:t>
            </a:r>
            <a:r>
              <a:rPr lang="en-US" dirty="0">
                <a:solidFill>
                  <a:schemeClr val="accent5">
                    <a:lumMod val="50000"/>
                  </a:schemeClr>
                </a:solidFill>
                <a:latin typeface="Arial" charset="0"/>
              </a:rPr>
              <a:t> (</a:t>
            </a:r>
            <a:r>
              <a:rPr lang="en-US" b="1" i="1" dirty="0">
                <a:solidFill>
                  <a:schemeClr val="accent5">
                    <a:lumMod val="50000"/>
                  </a:schemeClr>
                </a:solidFill>
                <a:latin typeface="Arial" charset="0"/>
              </a:rPr>
              <a:t>PMBOK</a:t>
            </a:r>
            <a:r>
              <a:rPr lang="en-US" baseline="30000" dirty="0">
                <a:solidFill>
                  <a:schemeClr val="accent5">
                    <a:lumMod val="50000"/>
                  </a:schemeClr>
                </a:solidFill>
                <a:latin typeface="Arial" charset="0"/>
              </a:rPr>
              <a:t>®</a:t>
            </a:r>
            <a:r>
              <a:rPr lang="en-US" b="1" i="1" dirty="0">
                <a:solidFill>
                  <a:schemeClr val="accent5">
                    <a:lumMod val="50000"/>
                  </a:schemeClr>
                </a:solidFill>
                <a:latin typeface="Arial" charset="0"/>
              </a:rPr>
              <a:t> Guide)</a:t>
            </a:r>
            <a:r>
              <a:rPr lang="en-US" dirty="0">
                <a:solidFill>
                  <a:schemeClr val="accent5">
                    <a:lumMod val="50000"/>
                  </a:schemeClr>
                </a:solidFill>
                <a:latin typeface="Arial" charset="0"/>
              </a:rPr>
              <a:t> published by the Project Management Institute (PMI</a:t>
            </a:r>
            <a:r>
              <a:rPr lang="en-US" baseline="30000" dirty="0">
                <a:solidFill>
                  <a:schemeClr val="accent5">
                    <a:lumMod val="50000"/>
                  </a:schemeClr>
                </a:solidFill>
                <a:latin typeface="Arial" charset="0"/>
              </a:rPr>
              <a:t>®</a:t>
            </a:r>
            <a:r>
              <a:rPr lang="en-US" dirty="0">
                <a:solidFill>
                  <a:schemeClr val="accent5">
                    <a:lumMod val="50000"/>
                  </a:schemeClr>
                </a:solidFill>
                <a:latin typeface="Arial" charset="0"/>
              </a:rPr>
              <a:t>) in 2013.</a:t>
            </a:r>
          </a:p>
        </p:txBody>
      </p:sp>
      <p:sp>
        <p:nvSpPr>
          <p:cNvPr id="5126" name="TextBox 6"/>
          <p:cNvSpPr txBox="1">
            <a:spLocks noChangeArrowheads="1"/>
          </p:cNvSpPr>
          <p:nvPr/>
        </p:nvSpPr>
        <p:spPr bwMode="auto">
          <a:xfrm>
            <a:off x="1166813" y="6372225"/>
            <a:ext cx="722947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946A32"/>
                </a:solidFill>
                <a:ea typeface="ＭＳ Ｐゴシック" panose="020B0600070205080204" pitchFamily="34" charset="-128"/>
              </a:rPr>
              <a:t>PMI and PMBOK  are registered marks of Project Management Institute, Inc.</a:t>
            </a:r>
            <a:endParaRPr lang="en-US" altLang="en-US" sz="1600">
              <a:solidFill>
                <a:srgbClr val="946A32"/>
              </a:solidFill>
              <a:ea typeface="ＭＳ Ｐゴシック" panose="020B0600070205080204" pitchFamily="34" charset="-128"/>
            </a:endParaRPr>
          </a:p>
        </p:txBody>
      </p:sp>
      <p:sp>
        <p:nvSpPr>
          <p:cNvPr id="2" name="Subtitle 1"/>
          <p:cNvSpPr>
            <a:spLocks noGrp="1"/>
          </p:cNvSpPr>
          <p:nvPr>
            <p:ph type="subTitle" idx="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E4F2E8-D953-4433-A819-B6A4A7696F2D}" type="slidenum">
              <a:rPr lang="en-US" altLang="en-US" sz="1200">
                <a:latin typeface="Garamond" panose="02020404030301010803" pitchFamily="18" charset="0"/>
              </a:rPr>
              <a:pPr>
                <a:spcBef>
                  <a:spcPct val="0"/>
                </a:spcBef>
                <a:buClrTx/>
                <a:buSzTx/>
                <a:buFontTx/>
                <a:buNone/>
              </a:pPr>
              <a:t>10</a:t>
            </a:fld>
            <a:endParaRPr lang="en-US" altLang="en-US" sz="1200">
              <a:latin typeface="Garamond" panose="02020404030301010803" pitchFamily="18" charset="0"/>
            </a:endParaRPr>
          </a:p>
        </p:txBody>
      </p:sp>
      <p:sp>
        <p:nvSpPr>
          <p:cNvPr id="24579" name="Rectangle 2"/>
          <p:cNvSpPr>
            <a:spLocks noGrp="1" noChangeArrowheads="1"/>
          </p:cNvSpPr>
          <p:nvPr>
            <p:ph type="title"/>
          </p:nvPr>
        </p:nvSpPr>
        <p:spPr>
          <a:xfrm>
            <a:off x="533400" y="190500"/>
            <a:ext cx="8305800" cy="742950"/>
          </a:xfrm>
        </p:spPr>
        <p:txBody>
          <a:bodyPr/>
          <a:lstStyle/>
          <a:p>
            <a:pPr eaLnBrk="1" hangingPunct="1"/>
            <a:r>
              <a:rPr lang="en-US" altLang="en-US" sz="3600" smtClean="0"/>
              <a:t>Process Groups are NOT Phases</a:t>
            </a:r>
            <a:endParaRPr lang="en-US" altLang="en-US" sz="2800" smtClean="0"/>
          </a:p>
        </p:txBody>
      </p:sp>
      <p:sp>
        <p:nvSpPr>
          <p:cNvPr id="24580" name="Line 3"/>
          <p:cNvSpPr>
            <a:spLocks noChangeShapeType="1"/>
          </p:cNvSpPr>
          <p:nvPr/>
        </p:nvSpPr>
        <p:spPr bwMode="auto">
          <a:xfrm>
            <a:off x="1009650" y="1828800"/>
            <a:ext cx="0" cy="38100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81" name="Line 4"/>
          <p:cNvSpPr>
            <a:spLocks noChangeShapeType="1"/>
          </p:cNvSpPr>
          <p:nvPr/>
        </p:nvSpPr>
        <p:spPr bwMode="auto">
          <a:xfrm>
            <a:off x="990600" y="5638800"/>
            <a:ext cx="8001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Freeform 5"/>
          <p:cNvSpPr>
            <a:spLocks/>
          </p:cNvSpPr>
          <p:nvPr/>
        </p:nvSpPr>
        <p:spPr bwMode="auto">
          <a:xfrm>
            <a:off x="1028700" y="4902200"/>
            <a:ext cx="2133600" cy="736600"/>
          </a:xfrm>
          <a:custGeom>
            <a:avLst/>
            <a:gdLst>
              <a:gd name="T0" fmla="*/ 0 w 1344"/>
              <a:gd name="T1" fmla="*/ 2147483646 h 464"/>
              <a:gd name="T2" fmla="*/ 2147483646 w 1344"/>
              <a:gd name="T3" fmla="*/ 2147483646 h 464"/>
              <a:gd name="T4" fmla="*/ 2147483646 w 1344"/>
              <a:gd name="T5" fmla="*/ 2147483646 h 464"/>
              <a:gd name="T6" fmla="*/ 2147483646 w 1344"/>
              <a:gd name="T7" fmla="*/ 2147483646 h 464"/>
              <a:gd name="T8" fmla="*/ 2147483646 w 1344"/>
              <a:gd name="T9" fmla="*/ 2147483646 h 464"/>
              <a:gd name="T10" fmla="*/ 0 60000 65536"/>
              <a:gd name="T11" fmla="*/ 0 60000 65536"/>
              <a:gd name="T12" fmla="*/ 0 60000 65536"/>
              <a:gd name="T13" fmla="*/ 0 60000 65536"/>
              <a:gd name="T14" fmla="*/ 0 60000 65536"/>
              <a:gd name="T15" fmla="*/ 0 w 1344"/>
              <a:gd name="T16" fmla="*/ 0 h 464"/>
              <a:gd name="T17" fmla="*/ 1344 w 1344"/>
              <a:gd name="T18" fmla="*/ 464 h 464"/>
            </a:gdLst>
            <a:ahLst/>
            <a:cxnLst>
              <a:cxn ang="T10">
                <a:pos x="T0" y="T1"/>
              </a:cxn>
              <a:cxn ang="T11">
                <a:pos x="T2" y="T3"/>
              </a:cxn>
              <a:cxn ang="T12">
                <a:pos x="T4" y="T5"/>
              </a:cxn>
              <a:cxn ang="T13">
                <a:pos x="T6" y="T7"/>
              </a:cxn>
              <a:cxn ang="T14">
                <a:pos x="T8" y="T9"/>
              </a:cxn>
            </a:cxnLst>
            <a:rect l="T15" t="T16" r="T17" b="T18"/>
            <a:pathLst>
              <a:path w="1344" h="464">
                <a:moveTo>
                  <a:pt x="0" y="464"/>
                </a:moveTo>
                <a:cubicBezTo>
                  <a:pt x="112" y="332"/>
                  <a:pt x="224" y="200"/>
                  <a:pt x="336" y="128"/>
                </a:cubicBezTo>
                <a:cubicBezTo>
                  <a:pt x="448" y="56"/>
                  <a:pt x="544" y="0"/>
                  <a:pt x="672" y="32"/>
                </a:cubicBezTo>
                <a:cubicBezTo>
                  <a:pt x="800" y="64"/>
                  <a:pt x="992" y="248"/>
                  <a:pt x="1104" y="320"/>
                </a:cubicBezTo>
                <a:cubicBezTo>
                  <a:pt x="1216" y="392"/>
                  <a:pt x="1304" y="440"/>
                  <a:pt x="1344" y="464"/>
                </a:cubicBezTo>
              </a:path>
            </a:pathLst>
          </a:custGeom>
          <a:noFill/>
          <a:ln w="25400" cap="flat" cmpd="sng">
            <a:solidFill>
              <a:srgbClr val="FF00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6"/>
          <p:cNvSpPr>
            <a:spLocks/>
          </p:cNvSpPr>
          <p:nvPr/>
        </p:nvSpPr>
        <p:spPr bwMode="auto">
          <a:xfrm>
            <a:off x="1295400" y="3962400"/>
            <a:ext cx="5638800" cy="1663700"/>
          </a:xfrm>
          <a:custGeom>
            <a:avLst/>
            <a:gdLst>
              <a:gd name="T0" fmla="*/ 0 w 3552"/>
              <a:gd name="T1" fmla="*/ 2147483646 h 1048"/>
              <a:gd name="T2" fmla="*/ 2147483646 w 3552"/>
              <a:gd name="T3" fmla="*/ 2147483646 h 1048"/>
              <a:gd name="T4" fmla="*/ 2147483646 w 3552"/>
              <a:gd name="T5" fmla="*/ 2147483646 h 1048"/>
              <a:gd name="T6" fmla="*/ 2147483646 w 3552"/>
              <a:gd name="T7" fmla="*/ 2147483646 h 1048"/>
              <a:gd name="T8" fmla="*/ 2147483646 w 3552"/>
              <a:gd name="T9" fmla="*/ 2147483646 h 1048"/>
              <a:gd name="T10" fmla="*/ 2147483646 w 3552"/>
              <a:gd name="T11" fmla="*/ 2147483646 h 1048"/>
              <a:gd name="T12" fmla="*/ 0 60000 65536"/>
              <a:gd name="T13" fmla="*/ 0 60000 65536"/>
              <a:gd name="T14" fmla="*/ 0 60000 65536"/>
              <a:gd name="T15" fmla="*/ 0 60000 65536"/>
              <a:gd name="T16" fmla="*/ 0 60000 65536"/>
              <a:gd name="T17" fmla="*/ 0 60000 65536"/>
              <a:gd name="T18" fmla="*/ 0 w 3552"/>
              <a:gd name="T19" fmla="*/ 0 h 1048"/>
              <a:gd name="T20" fmla="*/ 3552 w 3552"/>
              <a:gd name="T21" fmla="*/ 1048 h 1048"/>
            </a:gdLst>
            <a:ahLst/>
            <a:cxnLst>
              <a:cxn ang="T12">
                <a:pos x="T0" y="T1"/>
              </a:cxn>
              <a:cxn ang="T13">
                <a:pos x="T2" y="T3"/>
              </a:cxn>
              <a:cxn ang="T14">
                <a:pos x="T4" y="T5"/>
              </a:cxn>
              <a:cxn ang="T15">
                <a:pos x="T6" y="T7"/>
              </a:cxn>
              <a:cxn ang="T16">
                <a:pos x="T8" y="T9"/>
              </a:cxn>
              <a:cxn ang="T17">
                <a:pos x="T10" y="T11"/>
              </a:cxn>
            </a:cxnLst>
            <a:rect l="T18" t="T19" r="T20" b="T21"/>
            <a:pathLst>
              <a:path w="3552" h="1048">
                <a:moveTo>
                  <a:pt x="0" y="1048"/>
                </a:moveTo>
                <a:cubicBezTo>
                  <a:pt x="212" y="660"/>
                  <a:pt x="424" y="272"/>
                  <a:pt x="672" y="136"/>
                </a:cubicBezTo>
                <a:cubicBezTo>
                  <a:pt x="920" y="0"/>
                  <a:pt x="1240" y="120"/>
                  <a:pt x="1488" y="232"/>
                </a:cubicBezTo>
                <a:cubicBezTo>
                  <a:pt x="1736" y="344"/>
                  <a:pt x="1872" y="688"/>
                  <a:pt x="2160" y="808"/>
                </a:cubicBezTo>
                <a:cubicBezTo>
                  <a:pt x="2448" y="928"/>
                  <a:pt x="2984" y="912"/>
                  <a:pt x="3216" y="952"/>
                </a:cubicBezTo>
                <a:cubicBezTo>
                  <a:pt x="3448" y="992"/>
                  <a:pt x="3496" y="1032"/>
                  <a:pt x="3552" y="1048"/>
                </a:cubicBezTo>
              </a:path>
            </a:pathLst>
          </a:custGeom>
          <a:noFill/>
          <a:ln w="25400" cap="flat" cmpd="sng">
            <a:solidFill>
              <a:srgbClr val="0000FF"/>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Freeform 7"/>
          <p:cNvSpPr>
            <a:spLocks/>
          </p:cNvSpPr>
          <p:nvPr/>
        </p:nvSpPr>
        <p:spPr bwMode="auto">
          <a:xfrm>
            <a:off x="1981200" y="3111500"/>
            <a:ext cx="6705600" cy="2546350"/>
          </a:xfrm>
          <a:custGeom>
            <a:avLst/>
            <a:gdLst>
              <a:gd name="T0" fmla="*/ 0 w 4224"/>
              <a:gd name="T1" fmla="*/ 2147483646 h 1592"/>
              <a:gd name="T2" fmla="*/ 2147483646 w 4224"/>
              <a:gd name="T3" fmla="*/ 2147483646 h 1592"/>
              <a:gd name="T4" fmla="*/ 2147483646 w 4224"/>
              <a:gd name="T5" fmla="*/ 2147483646 h 1592"/>
              <a:gd name="T6" fmla="*/ 2147483646 w 4224"/>
              <a:gd name="T7" fmla="*/ 2147483646 h 1592"/>
              <a:gd name="T8" fmla="*/ 2147483646 w 4224"/>
              <a:gd name="T9" fmla="*/ 2147483646 h 1592"/>
              <a:gd name="T10" fmla="*/ 2147483646 w 4224"/>
              <a:gd name="T11" fmla="*/ 2147483646 h 1592"/>
              <a:gd name="T12" fmla="*/ 0 60000 65536"/>
              <a:gd name="T13" fmla="*/ 0 60000 65536"/>
              <a:gd name="T14" fmla="*/ 0 60000 65536"/>
              <a:gd name="T15" fmla="*/ 0 60000 65536"/>
              <a:gd name="T16" fmla="*/ 0 60000 65536"/>
              <a:gd name="T17" fmla="*/ 0 60000 65536"/>
              <a:gd name="T18" fmla="*/ 0 w 4224"/>
              <a:gd name="T19" fmla="*/ 0 h 1592"/>
              <a:gd name="T20" fmla="*/ 4224 w 4224"/>
              <a:gd name="T21" fmla="*/ 1592 h 1592"/>
            </a:gdLst>
            <a:ahLst/>
            <a:cxnLst>
              <a:cxn ang="T12">
                <a:pos x="T0" y="T1"/>
              </a:cxn>
              <a:cxn ang="T13">
                <a:pos x="T2" y="T3"/>
              </a:cxn>
              <a:cxn ang="T14">
                <a:pos x="T4" y="T5"/>
              </a:cxn>
              <a:cxn ang="T15">
                <a:pos x="T6" y="T7"/>
              </a:cxn>
              <a:cxn ang="T16">
                <a:pos x="T8" y="T9"/>
              </a:cxn>
              <a:cxn ang="T17">
                <a:pos x="T10" y="T11"/>
              </a:cxn>
            </a:cxnLst>
            <a:rect l="T18" t="T19" r="T20" b="T21"/>
            <a:pathLst>
              <a:path w="4224" h="1592">
                <a:moveTo>
                  <a:pt x="0" y="1592"/>
                </a:moveTo>
                <a:cubicBezTo>
                  <a:pt x="492" y="1416"/>
                  <a:pt x="984" y="1240"/>
                  <a:pt x="1344" y="1016"/>
                </a:cubicBezTo>
                <a:cubicBezTo>
                  <a:pt x="1704" y="792"/>
                  <a:pt x="1856" y="392"/>
                  <a:pt x="2160" y="248"/>
                </a:cubicBezTo>
                <a:cubicBezTo>
                  <a:pt x="2464" y="104"/>
                  <a:pt x="2888" y="0"/>
                  <a:pt x="3168" y="152"/>
                </a:cubicBezTo>
                <a:cubicBezTo>
                  <a:pt x="3448" y="304"/>
                  <a:pt x="3664" y="928"/>
                  <a:pt x="3840" y="1160"/>
                </a:cubicBezTo>
                <a:cubicBezTo>
                  <a:pt x="4016" y="1392"/>
                  <a:pt x="4160" y="1480"/>
                  <a:pt x="4224" y="1544"/>
                </a:cubicBezTo>
              </a:path>
            </a:pathLst>
          </a:custGeom>
          <a:noFill/>
          <a:ln w="25400" cap="flat" cmpd="sng">
            <a:solidFill>
              <a:srgbClr val="00CCFF"/>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8"/>
          <p:cNvSpPr>
            <a:spLocks/>
          </p:cNvSpPr>
          <p:nvPr/>
        </p:nvSpPr>
        <p:spPr bwMode="auto">
          <a:xfrm>
            <a:off x="6553200" y="4438650"/>
            <a:ext cx="2159000" cy="1295400"/>
          </a:xfrm>
          <a:custGeom>
            <a:avLst/>
            <a:gdLst>
              <a:gd name="T0" fmla="*/ 0 w 1216"/>
              <a:gd name="T1" fmla="*/ 2147483646 h 800"/>
              <a:gd name="T2" fmla="*/ 2147483646 w 1216"/>
              <a:gd name="T3" fmla="*/ 2147483646 h 800"/>
              <a:gd name="T4" fmla="*/ 2147483646 w 1216"/>
              <a:gd name="T5" fmla="*/ 2147483646 h 800"/>
              <a:gd name="T6" fmla="*/ 2147483646 w 1216"/>
              <a:gd name="T7" fmla="*/ 2147483646 h 800"/>
              <a:gd name="T8" fmla="*/ 0 60000 65536"/>
              <a:gd name="T9" fmla="*/ 0 60000 65536"/>
              <a:gd name="T10" fmla="*/ 0 60000 65536"/>
              <a:gd name="T11" fmla="*/ 0 60000 65536"/>
              <a:gd name="T12" fmla="*/ 0 w 1216"/>
              <a:gd name="T13" fmla="*/ 0 h 800"/>
              <a:gd name="T14" fmla="*/ 1216 w 1216"/>
              <a:gd name="T15" fmla="*/ 800 h 800"/>
            </a:gdLst>
            <a:ahLst/>
            <a:cxnLst>
              <a:cxn ang="T8">
                <a:pos x="T0" y="T1"/>
              </a:cxn>
              <a:cxn ang="T9">
                <a:pos x="T2" y="T3"/>
              </a:cxn>
              <a:cxn ang="T10">
                <a:pos x="T4" y="T5"/>
              </a:cxn>
              <a:cxn ang="T11">
                <a:pos x="T6" y="T7"/>
              </a:cxn>
            </a:cxnLst>
            <a:rect l="T12" t="T13" r="T14" b="T15"/>
            <a:pathLst>
              <a:path w="1216" h="800">
                <a:moveTo>
                  <a:pt x="0" y="728"/>
                </a:moveTo>
                <a:cubicBezTo>
                  <a:pt x="312" y="372"/>
                  <a:pt x="624" y="16"/>
                  <a:pt x="816" y="8"/>
                </a:cubicBezTo>
                <a:cubicBezTo>
                  <a:pt x="1008" y="0"/>
                  <a:pt x="1088" y="560"/>
                  <a:pt x="1152" y="680"/>
                </a:cubicBezTo>
                <a:cubicBezTo>
                  <a:pt x="1216" y="800"/>
                  <a:pt x="1192" y="720"/>
                  <a:pt x="1200" y="728"/>
                </a:cubicBezTo>
              </a:path>
            </a:pathLst>
          </a:custGeom>
          <a:noFill/>
          <a:ln w="25400" cap="flat" cmpd="sng">
            <a:solidFill>
              <a:schemeClr val="hlink"/>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Freeform 9"/>
          <p:cNvSpPr>
            <a:spLocks/>
          </p:cNvSpPr>
          <p:nvPr/>
        </p:nvSpPr>
        <p:spPr bwMode="auto">
          <a:xfrm>
            <a:off x="1371600" y="4864100"/>
            <a:ext cx="7315200" cy="774700"/>
          </a:xfrm>
          <a:custGeom>
            <a:avLst/>
            <a:gdLst>
              <a:gd name="T0" fmla="*/ 0 w 4608"/>
              <a:gd name="T1" fmla="*/ 2147483646 h 440"/>
              <a:gd name="T2" fmla="*/ 2147483646 w 4608"/>
              <a:gd name="T3" fmla="*/ 2147483646 h 440"/>
              <a:gd name="T4" fmla="*/ 2147483646 w 4608"/>
              <a:gd name="T5" fmla="*/ 2147483646 h 440"/>
              <a:gd name="T6" fmla="*/ 2147483646 w 4608"/>
              <a:gd name="T7" fmla="*/ 2147483646 h 440"/>
              <a:gd name="T8" fmla="*/ 2147483646 w 4608"/>
              <a:gd name="T9" fmla="*/ 2147483646 h 440"/>
              <a:gd name="T10" fmla="*/ 2147483646 w 4608"/>
              <a:gd name="T11" fmla="*/ 2147483646 h 440"/>
              <a:gd name="T12" fmla="*/ 0 60000 65536"/>
              <a:gd name="T13" fmla="*/ 0 60000 65536"/>
              <a:gd name="T14" fmla="*/ 0 60000 65536"/>
              <a:gd name="T15" fmla="*/ 0 60000 65536"/>
              <a:gd name="T16" fmla="*/ 0 60000 65536"/>
              <a:gd name="T17" fmla="*/ 0 60000 65536"/>
              <a:gd name="T18" fmla="*/ 0 w 4608"/>
              <a:gd name="T19" fmla="*/ 0 h 440"/>
              <a:gd name="T20" fmla="*/ 4608 w 4608"/>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4608" h="440">
                <a:moveTo>
                  <a:pt x="0" y="392"/>
                </a:moveTo>
                <a:cubicBezTo>
                  <a:pt x="364" y="280"/>
                  <a:pt x="728" y="168"/>
                  <a:pt x="1056" y="104"/>
                </a:cubicBezTo>
                <a:cubicBezTo>
                  <a:pt x="1384" y="40"/>
                  <a:pt x="1680" y="16"/>
                  <a:pt x="1968" y="8"/>
                </a:cubicBezTo>
                <a:cubicBezTo>
                  <a:pt x="2256" y="0"/>
                  <a:pt x="2520" y="24"/>
                  <a:pt x="2784" y="56"/>
                </a:cubicBezTo>
                <a:cubicBezTo>
                  <a:pt x="3048" y="88"/>
                  <a:pt x="3248" y="136"/>
                  <a:pt x="3552" y="200"/>
                </a:cubicBezTo>
                <a:cubicBezTo>
                  <a:pt x="3856" y="264"/>
                  <a:pt x="4432" y="400"/>
                  <a:pt x="4608" y="440"/>
                </a:cubicBezTo>
              </a:path>
            </a:pathLst>
          </a:custGeom>
          <a:noFill/>
          <a:ln w="25400" cap="flat" cmpd="sng">
            <a:solidFill>
              <a:srgbClr val="6699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7" name="Text Box 10"/>
          <p:cNvSpPr txBox="1">
            <a:spLocks noChangeArrowheads="1"/>
          </p:cNvSpPr>
          <p:nvPr/>
        </p:nvSpPr>
        <p:spPr bwMode="auto">
          <a:xfrm>
            <a:off x="4419600" y="4362450"/>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solidFill>
                  <a:srgbClr val="008000"/>
                </a:solidFill>
                <a:latin typeface="Verdana" panose="020B0604030504040204" pitchFamily="34" charset="0"/>
              </a:rPr>
              <a:t>Monitoring/Controlling Processes</a:t>
            </a:r>
          </a:p>
        </p:txBody>
      </p:sp>
      <p:sp>
        <p:nvSpPr>
          <p:cNvPr id="24588" name="Text Box 11"/>
          <p:cNvSpPr txBox="1">
            <a:spLocks noChangeArrowheads="1"/>
          </p:cNvSpPr>
          <p:nvPr/>
        </p:nvSpPr>
        <p:spPr bwMode="auto">
          <a:xfrm>
            <a:off x="4800600" y="2590800"/>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solidFill>
                  <a:srgbClr val="3399FF"/>
                </a:solidFill>
                <a:latin typeface="Verdana" panose="020B0604030504040204" pitchFamily="34" charset="0"/>
              </a:rPr>
              <a:t>Executing Processes</a:t>
            </a:r>
          </a:p>
        </p:txBody>
      </p:sp>
      <p:sp>
        <p:nvSpPr>
          <p:cNvPr id="24589" name="Text Box 12"/>
          <p:cNvSpPr txBox="1">
            <a:spLocks noChangeArrowheads="1"/>
          </p:cNvSpPr>
          <p:nvPr/>
        </p:nvSpPr>
        <p:spPr bwMode="auto">
          <a:xfrm>
            <a:off x="7010400" y="3810000"/>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solidFill>
                  <a:schemeClr val="hlink"/>
                </a:solidFill>
                <a:latin typeface="Verdana" panose="020B0604030504040204" pitchFamily="34" charset="0"/>
              </a:rPr>
              <a:t>Closing</a:t>
            </a:r>
            <a:br>
              <a:rPr lang="en-US" altLang="en-US" sz="1600" b="1">
                <a:solidFill>
                  <a:schemeClr val="hlink"/>
                </a:solidFill>
                <a:latin typeface="Verdana" panose="020B0604030504040204" pitchFamily="34" charset="0"/>
              </a:rPr>
            </a:br>
            <a:r>
              <a:rPr lang="en-US" altLang="en-US" sz="1600" b="1">
                <a:solidFill>
                  <a:schemeClr val="hlink"/>
                </a:solidFill>
                <a:latin typeface="Verdana" panose="020B0604030504040204" pitchFamily="34" charset="0"/>
              </a:rPr>
              <a:t> Processes</a:t>
            </a:r>
          </a:p>
        </p:txBody>
      </p:sp>
      <p:sp>
        <p:nvSpPr>
          <p:cNvPr id="24590" name="Text Box 13"/>
          <p:cNvSpPr txBox="1">
            <a:spLocks noChangeArrowheads="1"/>
          </p:cNvSpPr>
          <p:nvPr/>
        </p:nvSpPr>
        <p:spPr bwMode="auto">
          <a:xfrm>
            <a:off x="1600200" y="3429000"/>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solidFill>
                  <a:srgbClr val="3333CC"/>
                </a:solidFill>
                <a:latin typeface="Verdana" panose="020B0604030504040204" pitchFamily="34" charset="0"/>
              </a:rPr>
              <a:t>Planning</a:t>
            </a:r>
            <a:br>
              <a:rPr lang="en-US" altLang="en-US" sz="1600" b="1">
                <a:solidFill>
                  <a:srgbClr val="3333CC"/>
                </a:solidFill>
                <a:latin typeface="Verdana" panose="020B0604030504040204" pitchFamily="34" charset="0"/>
              </a:rPr>
            </a:br>
            <a:r>
              <a:rPr lang="en-US" altLang="en-US" sz="1600" b="1">
                <a:solidFill>
                  <a:srgbClr val="3333CC"/>
                </a:solidFill>
                <a:latin typeface="Verdana" panose="020B0604030504040204" pitchFamily="34" charset="0"/>
              </a:rPr>
              <a:t> Processes</a:t>
            </a:r>
          </a:p>
        </p:txBody>
      </p:sp>
      <p:sp>
        <p:nvSpPr>
          <p:cNvPr id="24591" name="Text Box 14"/>
          <p:cNvSpPr txBox="1">
            <a:spLocks noChangeArrowheads="1"/>
          </p:cNvSpPr>
          <p:nvPr/>
        </p:nvSpPr>
        <p:spPr bwMode="auto">
          <a:xfrm>
            <a:off x="381000" y="4343400"/>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solidFill>
                  <a:srgbClr val="FF0066"/>
                </a:solidFill>
                <a:latin typeface="Verdana" panose="020B0604030504040204" pitchFamily="34" charset="0"/>
              </a:rPr>
              <a:t>Initiating Processes</a:t>
            </a:r>
          </a:p>
        </p:txBody>
      </p:sp>
      <p:sp>
        <p:nvSpPr>
          <p:cNvPr id="24592" name="Text Box 15"/>
          <p:cNvSpPr txBox="1">
            <a:spLocks noChangeArrowheads="1"/>
          </p:cNvSpPr>
          <p:nvPr/>
        </p:nvSpPr>
        <p:spPr bwMode="auto">
          <a:xfrm>
            <a:off x="3657600" y="5791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b="1">
                <a:solidFill>
                  <a:schemeClr val="hlink"/>
                </a:solidFill>
                <a:latin typeface="Verdana" panose="020B0604030504040204" pitchFamily="34" charset="0"/>
              </a:rPr>
              <a:t>Time</a:t>
            </a:r>
          </a:p>
        </p:txBody>
      </p:sp>
      <p:sp>
        <p:nvSpPr>
          <p:cNvPr id="24593" name="Line 16"/>
          <p:cNvSpPr>
            <a:spLocks noChangeShapeType="1"/>
          </p:cNvSpPr>
          <p:nvPr/>
        </p:nvSpPr>
        <p:spPr bwMode="auto">
          <a:xfrm>
            <a:off x="4648200" y="6019800"/>
            <a:ext cx="19050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94" name="Text Box 17"/>
          <p:cNvSpPr txBox="1">
            <a:spLocks noChangeArrowheads="1"/>
          </p:cNvSpPr>
          <p:nvPr/>
        </p:nvSpPr>
        <p:spPr bwMode="auto">
          <a:xfrm>
            <a:off x="7772400" y="57912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solidFill>
                  <a:schemeClr val="hlink"/>
                </a:solidFill>
                <a:latin typeface="Verdana" panose="020B0604030504040204" pitchFamily="34" charset="0"/>
              </a:rPr>
              <a:t>Finish</a:t>
            </a:r>
          </a:p>
        </p:txBody>
      </p:sp>
      <p:sp>
        <p:nvSpPr>
          <p:cNvPr id="24595" name="Text Box 18"/>
          <p:cNvSpPr txBox="1">
            <a:spLocks noChangeArrowheads="1"/>
          </p:cNvSpPr>
          <p:nvPr/>
        </p:nvSpPr>
        <p:spPr bwMode="auto">
          <a:xfrm>
            <a:off x="762000" y="5715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solidFill>
                  <a:schemeClr val="hlink"/>
                </a:solidFill>
                <a:latin typeface="Verdana" panose="020B0604030504040204" pitchFamily="34" charset="0"/>
              </a:rPr>
              <a:t>Start</a:t>
            </a:r>
          </a:p>
        </p:txBody>
      </p:sp>
      <p:sp>
        <p:nvSpPr>
          <p:cNvPr id="24596" name="Text Box 19"/>
          <p:cNvSpPr txBox="1">
            <a:spLocks noChangeArrowheads="1"/>
          </p:cNvSpPr>
          <p:nvPr/>
        </p:nvSpPr>
        <p:spPr bwMode="auto">
          <a:xfrm>
            <a:off x="-76200" y="2132013"/>
            <a:ext cx="12192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b="1">
                <a:solidFill>
                  <a:schemeClr val="hlink"/>
                </a:solidFill>
              </a:rPr>
              <a:t>Level</a:t>
            </a:r>
            <a:br>
              <a:rPr lang="en-US" altLang="en-US" sz="1800" b="1">
                <a:solidFill>
                  <a:schemeClr val="hlink"/>
                </a:solidFill>
              </a:rPr>
            </a:br>
            <a:r>
              <a:rPr lang="en-US" altLang="en-US" sz="1800" b="1">
                <a:solidFill>
                  <a:schemeClr val="hlink"/>
                </a:solidFill>
              </a:rPr>
              <a:t>of</a:t>
            </a:r>
            <a:br>
              <a:rPr lang="en-US" altLang="en-US" sz="1800" b="1">
                <a:solidFill>
                  <a:schemeClr val="hlink"/>
                </a:solidFill>
              </a:rPr>
            </a:br>
            <a:r>
              <a:rPr lang="en-US" altLang="en-US" sz="1800" b="1">
                <a:solidFill>
                  <a:schemeClr val="hlink"/>
                </a:solidFill>
              </a:rPr>
              <a:t>Activity</a:t>
            </a:r>
          </a:p>
        </p:txBody>
      </p:sp>
      <p:sp>
        <p:nvSpPr>
          <p:cNvPr id="24597" name="Text Box 20"/>
          <p:cNvSpPr txBox="1">
            <a:spLocks noChangeArrowheads="1"/>
          </p:cNvSpPr>
          <p:nvPr/>
        </p:nvSpPr>
        <p:spPr bwMode="auto">
          <a:xfrm>
            <a:off x="2971800" y="6400800"/>
            <a:ext cx="2628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200" i="1">
                <a:solidFill>
                  <a:srgbClr val="008000"/>
                </a:solidFill>
              </a:rPr>
              <a:t>Adapted from PMBOK</a:t>
            </a:r>
            <a:r>
              <a:rPr lang="en-US" altLang="en-US" sz="1200" baseline="30000">
                <a:solidFill>
                  <a:srgbClr val="008000"/>
                </a:solidFill>
              </a:rPr>
              <a:t>®</a:t>
            </a:r>
            <a:r>
              <a:rPr lang="en-US" altLang="en-US" sz="1200">
                <a:solidFill>
                  <a:srgbClr val="008000"/>
                </a:solidFill>
              </a:rPr>
              <a:t> </a:t>
            </a:r>
            <a:r>
              <a:rPr lang="en-US" altLang="en-US" sz="1200" i="1">
                <a:solidFill>
                  <a:srgbClr val="008000"/>
                </a:solidFill>
              </a:rPr>
              <a:t>Guide</a:t>
            </a:r>
            <a:endParaRPr lang="en-US" altLang="en-US" sz="1200" i="1">
              <a:solidFill>
                <a:srgbClr val="008000"/>
              </a:solidFill>
              <a:latin typeface="Verdana" panose="020B0604030504040204" pitchFamily="34" charset="0"/>
            </a:endParaRPr>
          </a:p>
        </p:txBody>
      </p:sp>
      <p:sp>
        <p:nvSpPr>
          <p:cNvPr id="24598" name="Text Box 21"/>
          <p:cNvSpPr txBox="1">
            <a:spLocks noChangeArrowheads="1"/>
          </p:cNvSpPr>
          <p:nvPr/>
        </p:nvSpPr>
        <p:spPr bwMode="auto">
          <a:xfrm>
            <a:off x="3171825" y="1417638"/>
            <a:ext cx="2581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b="1"/>
              <a:t>Process Groups Overlap</a:t>
            </a: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7B131A9-9C02-4459-961F-1ED7F30C5754}" type="slidenum">
              <a:rPr lang="en-US" altLang="en-US" sz="1200">
                <a:latin typeface="Garamond" panose="02020404030301010803" pitchFamily="18" charset="0"/>
              </a:rPr>
              <a:pPr>
                <a:spcBef>
                  <a:spcPct val="0"/>
                </a:spcBef>
                <a:buClrTx/>
                <a:buSzTx/>
                <a:buFontTx/>
                <a:buNone/>
              </a:pPr>
              <a:t>100</a:t>
            </a:fld>
            <a:endParaRPr lang="en-US" altLang="en-US" sz="1200">
              <a:latin typeface="Garamond" panose="02020404030301010803" pitchFamily="18" charset="0"/>
            </a:endParaRPr>
          </a:p>
        </p:txBody>
      </p:sp>
      <p:sp>
        <p:nvSpPr>
          <p:cNvPr id="198659" name="Rectangle 2"/>
          <p:cNvSpPr>
            <a:spLocks noGrp="1" noChangeArrowheads="1"/>
          </p:cNvSpPr>
          <p:nvPr>
            <p:ph type="title"/>
          </p:nvPr>
        </p:nvSpPr>
        <p:spPr>
          <a:xfrm>
            <a:off x="449263" y="266700"/>
            <a:ext cx="8275637" cy="647700"/>
          </a:xfrm>
        </p:spPr>
        <p:txBody>
          <a:bodyPr/>
          <a:lstStyle/>
          <a:p>
            <a:pPr eaLnBrk="1" hangingPunct="1"/>
            <a:r>
              <a:rPr lang="en-US" altLang="en-US" smtClean="0"/>
              <a:t>Re-Computing EAC (Estimate at Completion)</a:t>
            </a:r>
          </a:p>
        </p:txBody>
      </p:sp>
      <p:sp>
        <p:nvSpPr>
          <p:cNvPr id="198660" name="Rectangle 3"/>
          <p:cNvSpPr>
            <a:spLocks noGrp="1" noChangeArrowheads="1"/>
          </p:cNvSpPr>
          <p:nvPr>
            <p:ph type="body" idx="1"/>
          </p:nvPr>
        </p:nvSpPr>
        <p:spPr>
          <a:xfrm>
            <a:off x="666750" y="1173163"/>
            <a:ext cx="8058150" cy="5461000"/>
          </a:xfrm>
        </p:spPr>
        <p:txBody>
          <a:bodyPr/>
          <a:lstStyle/>
          <a:p>
            <a:pPr eaLnBrk="1" hangingPunct="1">
              <a:buFont typeface="Wingdings" panose="05000000000000000000" pitchFamily="2" charset="2"/>
              <a:buNone/>
            </a:pPr>
            <a:r>
              <a:rPr lang="en-US" altLang="en-US" sz="2400" smtClean="0"/>
              <a:t>	</a:t>
            </a:r>
            <a:r>
              <a:rPr lang="en-US" altLang="en-US" sz="2000" smtClean="0">
                <a:solidFill>
                  <a:schemeClr val="tx2"/>
                </a:solidFill>
              </a:rPr>
              <a:t>A new EAC can be computed at any point in the project in </a:t>
            </a:r>
            <a:r>
              <a:rPr lang="en-US" altLang="en-US" sz="2000" b="1" smtClean="0">
                <a:solidFill>
                  <a:schemeClr val="hlink"/>
                </a:solidFill>
              </a:rPr>
              <a:t>several different ways</a:t>
            </a:r>
            <a:r>
              <a:rPr lang="en-US" altLang="en-US" sz="2000" smtClean="0">
                <a:solidFill>
                  <a:schemeClr val="tx2"/>
                </a:solidFill>
              </a:rPr>
              <a:t>, </a:t>
            </a:r>
            <a:r>
              <a:rPr lang="en-US" altLang="en-US" sz="2000" u="sng" smtClean="0">
                <a:solidFill>
                  <a:schemeClr val="tx2"/>
                </a:solidFill>
              </a:rPr>
              <a:t>depending on assumptions</a:t>
            </a:r>
            <a:r>
              <a:rPr lang="en-US" altLang="en-US" sz="2000" smtClean="0">
                <a:solidFill>
                  <a:schemeClr val="tx2"/>
                </a:solidFill>
              </a:rPr>
              <a:t> we are willing to make:</a:t>
            </a:r>
          </a:p>
          <a:p>
            <a:pPr eaLnBrk="1" hangingPunct="1">
              <a:buFont typeface="Wingdings" panose="05000000000000000000" pitchFamily="2" charset="2"/>
              <a:buNone/>
            </a:pPr>
            <a:endParaRPr lang="en-US" altLang="en-US" sz="1000" smtClean="0">
              <a:solidFill>
                <a:schemeClr val="tx2"/>
              </a:solidFill>
            </a:endParaRPr>
          </a:p>
          <a:p>
            <a:pPr lvl="1" eaLnBrk="1" hangingPunct="1"/>
            <a:r>
              <a:rPr lang="en-US" altLang="en-US" sz="2000" b="1" smtClean="0">
                <a:solidFill>
                  <a:schemeClr val="hlink"/>
                </a:solidFill>
              </a:rPr>
              <a:t>EAC = AC + ETC</a:t>
            </a:r>
            <a:r>
              <a:rPr lang="en-US" altLang="en-US" sz="2000" smtClean="0">
                <a:solidFill>
                  <a:srgbClr val="FF0000"/>
                </a:solidFill>
              </a:rPr>
              <a:t> </a:t>
            </a:r>
            <a:r>
              <a:rPr lang="en-US" altLang="en-US" sz="2000" smtClean="0">
                <a:solidFill>
                  <a:schemeClr val="tx2"/>
                </a:solidFill>
              </a:rPr>
              <a:t>--</a:t>
            </a:r>
            <a:r>
              <a:rPr lang="en-US" altLang="en-US" sz="2000" smtClean="0">
                <a:solidFill>
                  <a:srgbClr val="FF0000"/>
                </a:solidFill>
              </a:rPr>
              <a:t> </a:t>
            </a:r>
            <a:r>
              <a:rPr lang="en-US" altLang="en-US" sz="2000" smtClean="0">
                <a:solidFill>
                  <a:schemeClr val="tx2"/>
                </a:solidFill>
              </a:rPr>
              <a:t>use this method when original estimates have proven to be flawed and are no longer relevant to changing conditions.  Note that this makes use of a </a:t>
            </a:r>
            <a:r>
              <a:rPr lang="en-US" altLang="en-US" sz="2000" u="sng" smtClean="0">
                <a:solidFill>
                  <a:schemeClr val="tx2"/>
                </a:solidFill>
              </a:rPr>
              <a:t>new estimate in ETC</a:t>
            </a:r>
            <a:r>
              <a:rPr lang="en-US" altLang="en-US" sz="2000" smtClean="0">
                <a:solidFill>
                  <a:schemeClr val="tx2"/>
                </a:solidFill>
              </a:rPr>
              <a:t>.</a:t>
            </a:r>
          </a:p>
          <a:p>
            <a:pPr lvl="1" eaLnBrk="1" hangingPunct="1"/>
            <a:r>
              <a:rPr lang="en-US" altLang="en-US" sz="2000" b="1" smtClean="0">
                <a:solidFill>
                  <a:schemeClr val="hlink"/>
                </a:solidFill>
              </a:rPr>
              <a:t>EAC = AC + (BAC – EV)</a:t>
            </a:r>
            <a:r>
              <a:rPr lang="en-US" altLang="en-US" sz="2000" smtClean="0">
                <a:solidFill>
                  <a:schemeClr val="tx2"/>
                </a:solidFill>
              </a:rPr>
              <a:t> -- use this method when current variances are seen as an anomaly that we don’t expect to continue.  Note that BAC – EV = the </a:t>
            </a:r>
            <a:r>
              <a:rPr lang="en-US" altLang="en-US" sz="2000" u="sng" smtClean="0">
                <a:solidFill>
                  <a:schemeClr val="tx2"/>
                </a:solidFill>
              </a:rPr>
              <a:t>remaining budget</a:t>
            </a:r>
            <a:r>
              <a:rPr lang="en-US" altLang="en-US" sz="2000" smtClean="0">
                <a:solidFill>
                  <a:schemeClr val="tx2"/>
                </a:solidFill>
              </a:rPr>
              <a:t>.</a:t>
            </a:r>
          </a:p>
          <a:p>
            <a:pPr lvl="1" eaLnBrk="1" hangingPunct="1"/>
            <a:r>
              <a:rPr lang="en-US" altLang="en-US" sz="2000" b="1" smtClean="0">
                <a:solidFill>
                  <a:schemeClr val="hlink"/>
                </a:solidFill>
              </a:rPr>
              <a:t>EAC = AC + [(BAC – EV)/CPI]</a:t>
            </a:r>
            <a:r>
              <a:rPr lang="en-US" altLang="en-US" sz="2000" smtClean="0">
                <a:solidFill>
                  <a:schemeClr val="tx2"/>
                </a:solidFill>
              </a:rPr>
              <a:t> -- use this method when current variances are seen as typical of future variances.  Note that the term (BAC – EV)/CPI represents the </a:t>
            </a:r>
            <a:r>
              <a:rPr lang="en-US" altLang="en-US" sz="2000" u="sng" smtClean="0">
                <a:solidFill>
                  <a:schemeClr val="tx2"/>
                </a:solidFill>
              </a:rPr>
              <a:t>remaining budget normalized for the currently observed cost performance index</a:t>
            </a:r>
            <a:r>
              <a:rPr lang="en-US" altLang="en-US" sz="2000" smtClean="0">
                <a:solidFill>
                  <a:schemeClr val="tx2"/>
                </a:solidFill>
              </a:rPr>
              <a:t>.</a:t>
            </a:r>
          </a:p>
        </p:txBody>
      </p:sp>
      <p:sp>
        <p:nvSpPr>
          <p:cNvPr id="198661" name="Text Box 4"/>
          <p:cNvSpPr txBox="1">
            <a:spLocks noChangeArrowheads="1"/>
          </p:cNvSpPr>
          <p:nvPr/>
        </p:nvSpPr>
        <p:spPr bwMode="auto">
          <a:xfrm>
            <a:off x="127000" y="2514600"/>
            <a:ext cx="1189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hlink"/>
                </a:solidFill>
                <a:cs typeface="Arial" panose="020B0604020202020204" pitchFamily="34" charset="0"/>
              </a:rPr>
              <a:t>Re-estimate</a:t>
            </a:r>
          </a:p>
        </p:txBody>
      </p:sp>
      <p:sp>
        <p:nvSpPr>
          <p:cNvPr id="198662" name="Line 5"/>
          <p:cNvSpPr>
            <a:spLocks noChangeShapeType="1"/>
          </p:cNvSpPr>
          <p:nvPr/>
        </p:nvSpPr>
        <p:spPr bwMode="auto">
          <a:xfrm>
            <a:off x="342900" y="2895600"/>
            <a:ext cx="685800" cy="1588"/>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3" name="Text Box 8"/>
          <p:cNvSpPr txBox="1">
            <a:spLocks noChangeArrowheads="1"/>
          </p:cNvSpPr>
          <p:nvPr/>
        </p:nvSpPr>
        <p:spPr bwMode="auto">
          <a:xfrm>
            <a:off x="127000" y="3733800"/>
            <a:ext cx="11779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hlink"/>
                </a:solidFill>
                <a:cs typeface="Arial" panose="020B0604020202020204" pitchFamily="34" charset="0"/>
              </a:rPr>
              <a:t>Make up for</a:t>
            </a:r>
            <a:br>
              <a:rPr lang="en-US" altLang="en-US" sz="1400" b="1">
                <a:solidFill>
                  <a:schemeClr val="hlink"/>
                </a:solidFill>
                <a:cs typeface="Arial" panose="020B0604020202020204" pitchFamily="34" charset="0"/>
              </a:rPr>
            </a:br>
            <a:r>
              <a:rPr lang="en-US" altLang="en-US" sz="1400" b="1">
                <a:solidFill>
                  <a:schemeClr val="hlink"/>
                </a:solidFill>
                <a:cs typeface="Arial" panose="020B0604020202020204" pitchFamily="34" charset="0"/>
              </a:rPr>
              <a:t>variances</a:t>
            </a:r>
          </a:p>
        </p:txBody>
      </p:sp>
      <p:sp>
        <p:nvSpPr>
          <p:cNvPr id="198664" name="Line 9"/>
          <p:cNvSpPr>
            <a:spLocks noChangeShapeType="1"/>
          </p:cNvSpPr>
          <p:nvPr/>
        </p:nvSpPr>
        <p:spPr bwMode="auto">
          <a:xfrm>
            <a:off x="381000" y="4305300"/>
            <a:ext cx="685800" cy="1588"/>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5" name="Text Box 10"/>
          <p:cNvSpPr txBox="1">
            <a:spLocks noChangeArrowheads="1"/>
          </p:cNvSpPr>
          <p:nvPr/>
        </p:nvSpPr>
        <p:spPr bwMode="auto">
          <a:xfrm>
            <a:off x="165100" y="4800600"/>
            <a:ext cx="1020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hlink"/>
                </a:solidFill>
                <a:cs typeface="Arial" panose="020B0604020202020204" pitchFamily="34" charset="0"/>
              </a:rPr>
              <a:t>Adjust for</a:t>
            </a:r>
            <a:br>
              <a:rPr lang="en-US" altLang="en-US" sz="1400" b="1">
                <a:solidFill>
                  <a:schemeClr val="hlink"/>
                </a:solidFill>
                <a:cs typeface="Arial" panose="020B0604020202020204" pitchFamily="34" charset="0"/>
              </a:rPr>
            </a:br>
            <a:r>
              <a:rPr lang="en-US" altLang="en-US" sz="1400" b="1">
                <a:solidFill>
                  <a:schemeClr val="hlink"/>
                </a:solidFill>
                <a:cs typeface="Arial" panose="020B0604020202020204" pitchFamily="34" charset="0"/>
              </a:rPr>
              <a:t>variances</a:t>
            </a:r>
          </a:p>
        </p:txBody>
      </p:sp>
      <p:sp>
        <p:nvSpPr>
          <p:cNvPr id="198666" name="Line 11"/>
          <p:cNvSpPr>
            <a:spLocks noChangeShapeType="1"/>
          </p:cNvSpPr>
          <p:nvPr/>
        </p:nvSpPr>
        <p:spPr bwMode="auto">
          <a:xfrm>
            <a:off x="381000" y="5391150"/>
            <a:ext cx="685800" cy="1588"/>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2DCCA9B-C9A6-439C-8073-A63C0AF5517A}" type="slidenum">
              <a:rPr lang="en-US" altLang="en-US" sz="1200">
                <a:latin typeface="Garamond" panose="02020404030301010803" pitchFamily="18" charset="0"/>
              </a:rPr>
              <a:pPr>
                <a:spcBef>
                  <a:spcPct val="0"/>
                </a:spcBef>
                <a:buClrTx/>
                <a:buSzTx/>
                <a:buFontTx/>
                <a:buNone/>
              </a:pPr>
              <a:t>101</a:t>
            </a:fld>
            <a:endParaRPr lang="en-US" altLang="en-US" sz="1200">
              <a:latin typeface="Garamond" panose="02020404030301010803" pitchFamily="18" charset="0"/>
            </a:endParaRPr>
          </a:p>
        </p:txBody>
      </p:sp>
      <p:sp>
        <p:nvSpPr>
          <p:cNvPr id="200707" name="Rectangle 2"/>
          <p:cNvSpPr>
            <a:spLocks noGrp="1" noChangeArrowheads="1"/>
          </p:cNvSpPr>
          <p:nvPr>
            <p:ph type="title"/>
          </p:nvPr>
        </p:nvSpPr>
        <p:spPr/>
        <p:txBody>
          <a:bodyPr/>
          <a:lstStyle/>
          <a:p>
            <a:pPr eaLnBrk="1" hangingPunct="1"/>
            <a:r>
              <a:rPr lang="en-US" altLang="en-US" smtClean="0"/>
              <a:t>Putting It Together D.1</a:t>
            </a:r>
          </a:p>
        </p:txBody>
      </p:sp>
      <p:sp>
        <p:nvSpPr>
          <p:cNvPr id="200708" name="Rectangle 3"/>
          <p:cNvSpPr>
            <a:spLocks noGrp="1" noChangeArrowheads="1"/>
          </p:cNvSpPr>
          <p:nvPr>
            <p:ph type="body" idx="1"/>
          </p:nvPr>
        </p:nvSpPr>
        <p:spPr>
          <a:xfrm>
            <a:off x="323850" y="3562350"/>
            <a:ext cx="8515350" cy="2457450"/>
          </a:xfrm>
        </p:spPr>
        <p:txBody>
          <a:bodyPr/>
          <a:lstStyle/>
          <a:p>
            <a:pPr marL="533400" indent="-533400" eaLnBrk="1" hangingPunct="1">
              <a:buSzTx/>
              <a:buFontTx/>
              <a:buAutoNum type="arabicParenR"/>
            </a:pPr>
            <a:r>
              <a:rPr lang="en-US" altLang="en-US" sz="1800" smtClean="0">
                <a:solidFill>
                  <a:schemeClr val="tx2"/>
                </a:solidFill>
              </a:rPr>
              <a:t>Suppose your analysis of the main difficulties the project has experienced indicates that these issues are an anomaly.  Further, you are convinced that the underlying problems have been corrected, and so you don’t expect them to continue.  What new estimate for the total project budget would you give your manager, based on what you know now?</a:t>
            </a:r>
          </a:p>
          <a:p>
            <a:pPr marL="533400" indent="-533400" eaLnBrk="1" hangingPunct="1">
              <a:buSzTx/>
              <a:buFontTx/>
              <a:buAutoNum type="arabicParenR"/>
            </a:pPr>
            <a:r>
              <a:rPr lang="en-US" altLang="en-US" sz="1800" smtClean="0">
                <a:solidFill>
                  <a:schemeClr val="tx2"/>
                </a:solidFill>
              </a:rPr>
              <a:t>Suppose your analysis of the main difficulties the project has experienced indicates a different result – that the problems are endemic to this project and will continue. How does this change the new estimate for your manager?</a:t>
            </a:r>
          </a:p>
        </p:txBody>
      </p:sp>
      <p:pic>
        <p:nvPicPr>
          <p:cNvPr id="200709" name="Picture 6" descr="puzzle_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663575"/>
            <a:ext cx="2571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0" name="Text Box 7"/>
          <p:cNvSpPr txBox="1">
            <a:spLocks noChangeArrowheads="1"/>
          </p:cNvSpPr>
          <p:nvPr/>
        </p:nvSpPr>
        <p:spPr bwMode="auto">
          <a:xfrm>
            <a:off x="457200" y="919163"/>
            <a:ext cx="65913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Consider again the project that you have just received updated progress reports on.  Recall that the project’s budget is 2000 hours.  Your project plan calls for you to have completed work at this point in time which was budgeted to require a total of 800 hours.  The work that you have so far completed was budgeted for a total of 600 hours.  The number of hours you have charged against the project budget to date is 900.  Your manager has asked you for a revised estimate for the total cost of the project.</a:t>
            </a:r>
          </a:p>
        </p:txBody>
      </p:sp>
    </p:spTree>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E702781-1211-45DF-863E-9C209AFD1886}" type="slidenum">
              <a:rPr lang="en-US" altLang="en-US" sz="1200">
                <a:latin typeface="Garamond" panose="02020404030301010803" pitchFamily="18" charset="0"/>
              </a:rPr>
              <a:pPr>
                <a:spcBef>
                  <a:spcPct val="0"/>
                </a:spcBef>
                <a:buClrTx/>
                <a:buSzTx/>
                <a:buFontTx/>
                <a:buNone/>
              </a:pPr>
              <a:t>102</a:t>
            </a:fld>
            <a:endParaRPr lang="en-US" altLang="en-US" sz="1200">
              <a:latin typeface="Garamond" panose="02020404030301010803" pitchFamily="18" charset="0"/>
            </a:endParaRPr>
          </a:p>
        </p:txBody>
      </p:sp>
      <p:sp>
        <p:nvSpPr>
          <p:cNvPr id="201731"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PMP Style Questions</a:t>
            </a:r>
            <a:br>
              <a:rPr lang="en-US" altLang="en-US" sz="3200" smtClean="0"/>
            </a:br>
            <a:r>
              <a:rPr lang="en-US" altLang="en-US" sz="3200" smtClean="0"/>
              <a:t>Some Practice Exercises</a:t>
            </a:r>
          </a:p>
        </p:txBody>
      </p:sp>
      <p:sp>
        <p:nvSpPr>
          <p:cNvPr id="201732" name="Text Box 3"/>
          <p:cNvSpPr txBox="1">
            <a:spLocks noChangeArrowheads="1"/>
          </p:cNvSpPr>
          <p:nvPr/>
        </p:nvSpPr>
        <p:spPr bwMode="auto">
          <a:xfrm>
            <a:off x="3733800" y="485775"/>
            <a:ext cx="240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Appendix E</a:t>
            </a:r>
          </a:p>
        </p:txBody>
      </p:sp>
    </p:spTree>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F7DD6BB-ACC3-4EFD-8A2E-6F45DDC476BC}" type="slidenum">
              <a:rPr lang="en-US" altLang="en-US" sz="1200">
                <a:latin typeface="Garamond" panose="02020404030301010803" pitchFamily="18" charset="0"/>
              </a:rPr>
              <a:pPr>
                <a:spcBef>
                  <a:spcPct val="0"/>
                </a:spcBef>
                <a:buClrTx/>
                <a:buSzTx/>
                <a:buFontTx/>
                <a:buNone/>
              </a:pPr>
              <a:t>103</a:t>
            </a:fld>
            <a:endParaRPr lang="en-US" altLang="en-US" sz="1200">
              <a:latin typeface="Garamond" panose="02020404030301010803" pitchFamily="18" charset="0"/>
            </a:endParaRPr>
          </a:p>
        </p:txBody>
      </p:sp>
      <p:sp>
        <p:nvSpPr>
          <p:cNvPr id="203779"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#1</a:t>
            </a:r>
          </a:p>
        </p:txBody>
      </p:sp>
      <p:sp>
        <p:nvSpPr>
          <p:cNvPr id="203780" name="Rectangle 3"/>
          <p:cNvSpPr>
            <a:spLocks noGrp="1" noChangeArrowheads="1"/>
          </p:cNvSpPr>
          <p:nvPr>
            <p:ph type="body" idx="1"/>
          </p:nvPr>
        </p:nvSpPr>
        <p:spPr>
          <a:xfrm>
            <a:off x="685800" y="1752600"/>
            <a:ext cx="7693025" cy="1793875"/>
          </a:xfrm>
        </p:spPr>
        <p:txBody>
          <a:bodyPr/>
          <a:lstStyle/>
          <a:p>
            <a:pPr marL="1588" indent="-1588" eaLnBrk="1" hangingPunct="1">
              <a:buFont typeface="Wingdings" panose="05000000000000000000" pitchFamily="2" charset="2"/>
              <a:buNone/>
            </a:pPr>
            <a:r>
              <a:rPr lang="en-US" altLang="en-US" sz="2000" smtClean="0">
                <a:solidFill>
                  <a:schemeClr val="tx2"/>
                </a:solidFill>
              </a:rPr>
              <a:t>You are taking over a project and determine the following:  Task B has an early finish of day 3, a late finish of day 6, and an early start of day 2.  Task L is being done by a hard-to-get resource.  The CPI is 1.1 and the SPI is .8.  Based on this information what would you be more concerned about? </a:t>
            </a:r>
          </a:p>
        </p:txBody>
      </p:sp>
      <p:sp>
        <p:nvSpPr>
          <p:cNvPr id="203781" name="Text Box 4"/>
          <p:cNvSpPr txBox="1">
            <a:spLocks noChangeArrowheads="1"/>
          </p:cNvSpPr>
          <p:nvPr/>
        </p:nvSpPr>
        <p:spPr bwMode="auto">
          <a:xfrm>
            <a:off x="1504950" y="3546475"/>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Float</a:t>
            </a:r>
          </a:p>
          <a:p>
            <a:pPr>
              <a:spcBef>
                <a:spcPct val="0"/>
              </a:spcBef>
              <a:buClrTx/>
              <a:buSzTx/>
              <a:buFontTx/>
              <a:buAutoNum type="alphaUcPeriod"/>
            </a:pPr>
            <a:r>
              <a:rPr lang="en-US" altLang="en-US" sz="2000">
                <a:solidFill>
                  <a:schemeClr val="tx2"/>
                </a:solidFill>
                <a:latin typeface="Verdana" panose="020B0604030504040204" pitchFamily="34" charset="0"/>
              </a:rPr>
              <a:t>Resources</a:t>
            </a:r>
          </a:p>
          <a:p>
            <a:pPr>
              <a:spcBef>
                <a:spcPct val="0"/>
              </a:spcBef>
              <a:buClrTx/>
              <a:buSzTx/>
              <a:buFontTx/>
              <a:buAutoNum type="alphaUcPeriod"/>
            </a:pPr>
            <a:r>
              <a:rPr lang="en-US" altLang="en-US" sz="2000">
                <a:solidFill>
                  <a:schemeClr val="tx2"/>
                </a:solidFill>
                <a:latin typeface="Verdana" panose="020B0604030504040204" pitchFamily="34" charset="0"/>
              </a:rPr>
              <a:t>Cost</a:t>
            </a:r>
          </a:p>
          <a:p>
            <a:pPr>
              <a:spcBef>
                <a:spcPct val="0"/>
              </a:spcBef>
              <a:buClrTx/>
              <a:buSzTx/>
              <a:buFontTx/>
              <a:buAutoNum type="alphaUcPeriod"/>
            </a:pPr>
            <a:r>
              <a:rPr lang="en-US" altLang="en-US" sz="2000">
                <a:solidFill>
                  <a:schemeClr val="tx2"/>
                </a:solidFill>
                <a:latin typeface="Verdana" panose="020B0604030504040204" pitchFamily="34" charset="0"/>
              </a:rPr>
              <a:t>Schedule</a:t>
            </a:r>
          </a:p>
        </p:txBody>
      </p:sp>
    </p:spTree>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DDAF44-BD41-4E75-89D8-B73EEF29CCBC}" type="slidenum">
              <a:rPr lang="en-US" altLang="en-US" sz="1200">
                <a:latin typeface="Garamond" panose="02020404030301010803" pitchFamily="18" charset="0"/>
              </a:rPr>
              <a:pPr>
                <a:spcBef>
                  <a:spcPct val="0"/>
                </a:spcBef>
                <a:buClrTx/>
                <a:buSzTx/>
                <a:buFontTx/>
                <a:buNone/>
              </a:pPr>
              <a:t>104</a:t>
            </a:fld>
            <a:endParaRPr lang="en-US" altLang="en-US" sz="1200">
              <a:latin typeface="Garamond" panose="02020404030301010803" pitchFamily="18" charset="0"/>
            </a:endParaRPr>
          </a:p>
        </p:txBody>
      </p:sp>
      <p:sp>
        <p:nvSpPr>
          <p:cNvPr id="205827"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#1</a:t>
            </a:r>
          </a:p>
        </p:txBody>
      </p:sp>
      <p:sp>
        <p:nvSpPr>
          <p:cNvPr id="205828" name="Rectangle 3"/>
          <p:cNvSpPr>
            <a:spLocks noGrp="1" noChangeArrowheads="1"/>
          </p:cNvSpPr>
          <p:nvPr>
            <p:ph type="body" idx="1"/>
          </p:nvPr>
        </p:nvSpPr>
        <p:spPr>
          <a:xfrm>
            <a:off x="685800" y="1752600"/>
            <a:ext cx="7693025" cy="1793875"/>
          </a:xfrm>
        </p:spPr>
        <p:txBody>
          <a:bodyPr/>
          <a:lstStyle/>
          <a:p>
            <a:pPr marL="1588" indent="-1588" eaLnBrk="1" hangingPunct="1">
              <a:buFont typeface="Wingdings" panose="05000000000000000000" pitchFamily="2" charset="2"/>
              <a:buNone/>
            </a:pPr>
            <a:r>
              <a:rPr lang="en-US" altLang="en-US" sz="2000" smtClean="0">
                <a:solidFill>
                  <a:schemeClr val="tx2"/>
                </a:solidFill>
              </a:rPr>
              <a:t>You are taking over a project and determine the following:  Task B has an early finish of day 3, a late finish of day 6, and an early start of day 2.  Task L is being done by a hard-to-get resource.  The CPI is 1.1 and the SPI is .8.  Based on this information what would you be more concerned about? </a:t>
            </a:r>
          </a:p>
        </p:txBody>
      </p:sp>
      <p:sp>
        <p:nvSpPr>
          <p:cNvPr id="205829" name="Text Box 4"/>
          <p:cNvSpPr txBox="1">
            <a:spLocks noChangeArrowheads="1"/>
          </p:cNvSpPr>
          <p:nvPr/>
        </p:nvSpPr>
        <p:spPr bwMode="auto">
          <a:xfrm>
            <a:off x="1504950" y="3546475"/>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Float</a:t>
            </a:r>
          </a:p>
          <a:p>
            <a:pPr>
              <a:spcBef>
                <a:spcPct val="0"/>
              </a:spcBef>
              <a:buClrTx/>
              <a:buSzTx/>
              <a:buFontTx/>
              <a:buAutoNum type="alphaUcPeriod"/>
            </a:pPr>
            <a:r>
              <a:rPr lang="en-US" altLang="en-US" sz="2000">
                <a:solidFill>
                  <a:schemeClr val="tx2"/>
                </a:solidFill>
                <a:latin typeface="Verdana" panose="020B0604030504040204" pitchFamily="34" charset="0"/>
              </a:rPr>
              <a:t>Resources</a:t>
            </a:r>
          </a:p>
          <a:p>
            <a:pPr>
              <a:spcBef>
                <a:spcPct val="0"/>
              </a:spcBef>
              <a:buClrTx/>
              <a:buSzTx/>
              <a:buFontTx/>
              <a:buAutoNum type="alphaUcPeriod"/>
            </a:pPr>
            <a:r>
              <a:rPr lang="en-US" altLang="en-US" sz="2000">
                <a:solidFill>
                  <a:schemeClr val="tx2"/>
                </a:solidFill>
                <a:latin typeface="Verdana" panose="020B0604030504040204" pitchFamily="34" charset="0"/>
              </a:rPr>
              <a:t>Cost</a:t>
            </a:r>
          </a:p>
          <a:p>
            <a:pPr>
              <a:spcBef>
                <a:spcPct val="0"/>
              </a:spcBef>
              <a:buClrTx/>
              <a:buSzTx/>
              <a:buFontTx/>
              <a:buAutoNum type="alphaUcPeriod"/>
            </a:pPr>
            <a:r>
              <a:rPr lang="en-US" altLang="en-US" sz="2000" b="1">
                <a:solidFill>
                  <a:schemeClr val="hlink"/>
                </a:solidFill>
                <a:latin typeface="Verdana" panose="020B0604030504040204" pitchFamily="34" charset="0"/>
              </a:rPr>
              <a:t>Schedule</a:t>
            </a:r>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ADAE68-6BE8-4A84-B64D-38C20B6D8C57}" type="slidenum">
              <a:rPr lang="en-US" altLang="en-US" sz="1200">
                <a:latin typeface="Garamond" panose="02020404030301010803" pitchFamily="18" charset="0"/>
              </a:rPr>
              <a:pPr>
                <a:spcBef>
                  <a:spcPct val="0"/>
                </a:spcBef>
                <a:buClrTx/>
                <a:buSzTx/>
                <a:buFontTx/>
                <a:buNone/>
              </a:pPr>
              <a:t>105</a:t>
            </a:fld>
            <a:endParaRPr lang="en-US" altLang="en-US" sz="1200">
              <a:latin typeface="Garamond" panose="02020404030301010803" pitchFamily="18" charset="0"/>
            </a:endParaRPr>
          </a:p>
        </p:txBody>
      </p:sp>
      <p:sp>
        <p:nvSpPr>
          <p:cNvPr id="207875" name="Rectangle 2"/>
          <p:cNvSpPr>
            <a:spLocks noGrp="1" noChangeArrowheads="1"/>
          </p:cNvSpPr>
          <p:nvPr>
            <p:ph type="title"/>
          </p:nvPr>
        </p:nvSpPr>
        <p:spPr>
          <a:xfrm>
            <a:off x="609600" y="609600"/>
            <a:ext cx="7924800" cy="1143000"/>
          </a:xfrm>
        </p:spPr>
        <p:txBody>
          <a:bodyPr/>
          <a:lstStyle/>
          <a:p>
            <a:pPr algn="ctr" eaLnBrk="1" hangingPunct="1"/>
            <a:r>
              <a:rPr lang="en-US" altLang="en-US" smtClean="0"/>
              <a:t>Exercise #2</a:t>
            </a:r>
          </a:p>
        </p:txBody>
      </p:sp>
      <p:sp>
        <p:nvSpPr>
          <p:cNvPr id="207876" name="Rectangle 3"/>
          <p:cNvSpPr>
            <a:spLocks noGrp="1" noChangeArrowheads="1"/>
          </p:cNvSpPr>
          <p:nvPr>
            <p:ph type="body" idx="1"/>
          </p:nvPr>
        </p:nvSpPr>
        <p:spPr>
          <a:xfrm>
            <a:off x="1066800" y="1752600"/>
            <a:ext cx="7693025" cy="1171575"/>
          </a:xfrm>
        </p:spPr>
        <p:txBody>
          <a:bodyPr/>
          <a:lstStyle/>
          <a:p>
            <a:pPr marL="1588" indent="-1588" eaLnBrk="1" hangingPunct="1">
              <a:buFont typeface="Wingdings" panose="05000000000000000000" pitchFamily="2" charset="2"/>
              <a:buNone/>
            </a:pPr>
            <a:r>
              <a:rPr lang="en-US" altLang="en-US" sz="2000" smtClean="0">
                <a:solidFill>
                  <a:schemeClr val="tx2"/>
                </a:solidFill>
              </a:rPr>
              <a:t>The ______ is a technique used to predict project duration by analyzing which sequence of activities has the least amount of scheduling flexibility.</a:t>
            </a:r>
          </a:p>
        </p:txBody>
      </p:sp>
      <p:sp>
        <p:nvSpPr>
          <p:cNvPr id="207877" name="Text Box 4"/>
          <p:cNvSpPr txBox="1">
            <a:spLocks noChangeArrowheads="1"/>
          </p:cNvSpPr>
          <p:nvPr/>
        </p:nvSpPr>
        <p:spPr bwMode="auto">
          <a:xfrm>
            <a:off x="1524000" y="293370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Critical path method</a:t>
            </a:r>
          </a:p>
          <a:p>
            <a:pPr>
              <a:spcBef>
                <a:spcPct val="0"/>
              </a:spcBef>
              <a:buClrTx/>
              <a:buSzTx/>
              <a:buFontTx/>
              <a:buAutoNum type="alphaUcPeriod"/>
            </a:pPr>
            <a:r>
              <a:rPr lang="en-US" altLang="en-US" sz="2000">
                <a:solidFill>
                  <a:schemeClr val="tx2"/>
                </a:solidFill>
                <a:latin typeface="Verdana" panose="020B0604030504040204" pitchFamily="34" charset="0"/>
              </a:rPr>
              <a:t>Flow chart technique</a:t>
            </a:r>
          </a:p>
          <a:p>
            <a:pPr>
              <a:spcBef>
                <a:spcPct val="0"/>
              </a:spcBef>
              <a:buClrTx/>
              <a:buSzTx/>
              <a:buFontTx/>
              <a:buAutoNum type="alphaUcPeriod"/>
            </a:pPr>
            <a:r>
              <a:rPr lang="en-US" altLang="en-US" sz="2000">
                <a:solidFill>
                  <a:schemeClr val="tx2"/>
                </a:solidFill>
                <a:latin typeface="Verdana" panose="020B0604030504040204" pitchFamily="34" charset="0"/>
              </a:rPr>
              <a:t>Precedence diagramming method</a:t>
            </a:r>
          </a:p>
          <a:p>
            <a:pPr>
              <a:spcBef>
                <a:spcPct val="0"/>
              </a:spcBef>
              <a:buClrTx/>
              <a:buSzTx/>
              <a:buFontTx/>
              <a:buAutoNum type="alphaUcPeriod"/>
            </a:pPr>
            <a:r>
              <a:rPr lang="en-US" altLang="en-US" sz="2000">
                <a:solidFill>
                  <a:schemeClr val="tx2"/>
                </a:solidFill>
                <a:latin typeface="Verdana" panose="020B0604030504040204" pitchFamily="34" charset="0"/>
              </a:rPr>
              <a:t>Work breakdown structure</a:t>
            </a:r>
          </a:p>
        </p:txBody>
      </p:sp>
    </p:spTree>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5C13E7C-AEEA-4839-8026-75F5234C5D51}" type="slidenum">
              <a:rPr lang="en-US" altLang="en-US" sz="1200">
                <a:latin typeface="Garamond" panose="02020404030301010803" pitchFamily="18" charset="0"/>
              </a:rPr>
              <a:pPr>
                <a:spcBef>
                  <a:spcPct val="0"/>
                </a:spcBef>
                <a:buClrTx/>
                <a:buSzTx/>
                <a:buFontTx/>
                <a:buNone/>
              </a:pPr>
              <a:t>106</a:t>
            </a:fld>
            <a:endParaRPr lang="en-US" altLang="en-US" sz="1200">
              <a:latin typeface="Garamond" panose="02020404030301010803" pitchFamily="18" charset="0"/>
            </a:endParaRPr>
          </a:p>
        </p:txBody>
      </p:sp>
      <p:sp>
        <p:nvSpPr>
          <p:cNvPr id="209923" name="Rectangle 2"/>
          <p:cNvSpPr>
            <a:spLocks noGrp="1" noChangeArrowheads="1"/>
          </p:cNvSpPr>
          <p:nvPr>
            <p:ph type="title"/>
          </p:nvPr>
        </p:nvSpPr>
        <p:spPr>
          <a:xfrm>
            <a:off x="609600" y="609600"/>
            <a:ext cx="7924800" cy="1143000"/>
          </a:xfrm>
        </p:spPr>
        <p:txBody>
          <a:bodyPr/>
          <a:lstStyle/>
          <a:p>
            <a:pPr algn="ctr" eaLnBrk="1" hangingPunct="1"/>
            <a:r>
              <a:rPr lang="en-US" altLang="en-US" smtClean="0"/>
              <a:t>Exercise #2</a:t>
            </a:r>
          </a:p>
        </p:txBody>
      </p:sp>
      <p:sp>
        <p:nvSpPr>
          <p:cNvPr id="209924" name="Rectangle 3"/>
          <p:cNvSpPr>
            <a:spLocks noGrp="1" noChangeArrowheads="1"/>
          </p:cNvSpPr>
          <p:nvPr>
            <p:ph type="body" idx="1"/>
          </p:nvPr>
        </p:nvSpPr>
        <p:spPr>
          <a:xfrm>
            <a:off x="1066800" y="1752600"/>
            <a:ext cx="7693025" cy="1171575"/>
          </a:xfrm>
        </p:spPr>
        <p:txBody>
          <a:bodyPr/>
          <a:lstStyle/>
          <a:p>
            <a:pPr marL="1588" indent="-1588" eaLnBrk="1" hangingPunct="1">
              <a:buFont typeface="Wingdings" panose="05000000000000000000" pitchFamily="2" charset="2"/>
              <a:buNone/>
            </a:pPr>
            <a:r>
              <a:rPr lang="en-US" altLang="en-US" sz="2000" smtClean="0">
                <a:solidFill>
                  <a:schemeClr val="tx2"/>
                </a:solidFill>
              </a:rPr>
              <a:t>The ______ is a technique used to predict project duration by analyzing which sequence of activities has the least amount of scheduling flexibility.</a:t>
            </a:r>
          </a:p>
        </p:txBody>
      </p:sp>
      <p:sp>
        <p:nvSpPr>
          <p:cNvPr id="209925" name="Text Box 4"/>
          <p:cNvSpPr txBox="1">
            <a:spLocks noChangeArrowheads="1"/>
          </p:cNvSpPr>
          <p:nvPr/>
        </p:nvSpPr>
        <p:spPr bwMode="auto">
          <a:xfrm>
            <a:off x="1524000" y="293370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b="1">
                <a:solidFill>
                  <a:schemeClr val="hlink"/>
                </a:solidFill>
                <a:latin typeface="Verdana" panose="020B0604030504040204" pitchFamily="34" charset="0"/>
              </a:rPr>
              <a:t>Critical path method</a:t>
            </a:r>
          </a:p>
          <a:p>
            <a:pPr>
              <a:spcBef>
                <a:spcPct val="0"/>
              </a:spcBef>
              <a:buClrTx/>
              <a:buSzTx/>
              <a:buFontTx/>
              <a:buAutoNum type="alphaUcPeriod"/>
            </a:pPr>
            <a:r>
              <a:rPr lang="en-US" altLang="en-US" sz="2000">
                <a:solidFill>
                  <a:schemeClr val="tx2"/>
                </a:solidFill>
                <a:latin typeface="Verdana" panose="020B0604030504040204" pitchFamily="34" charset="0"/>
              </a:rPr>
              <a:t>Flow chart technique</a:t>
            </a:r>
          </a:p>
          <a:p>
            <a:pPr>
              <a:spcBef>
                <a:spcPct val="0"/>
              </a:spcBef>
              <a:buClrTx/>
              <a:buSzTx/>
              <a:buFontTx/>
              <a:buAutoNum type="alphaUcPeriod"/>
            </a:pPr>
            <a:r>
              <a:rPr lang="en-US" altLang="en-US" sz="2000">
                <a:solidFill>
                  <a:schemeClr val="tx2"/>
                </a:solidFill>
                <a:latin typeface="Verdana" panose="020B0604030504040204" pitchFamily="34" charset="0"/>
              </a:rPr>
              <a:t>Precedence diagramming method</a:t>
            </a:r>
          </a:p>
          <a:p>
            <a:pPr>
              <a:spcBef>
                <a:spcPct val="0"/>
              </a:spcBef>
              <a:buClrTx/>
              <a:buSzTx/>
              <a:buFontTx/>
              <a:buAutoNum type="alphaUcPeriod"/>
            </a:pPr>
            <a:r>
              <a:rPr lang="en-US" altLang="en-US" sz="2000">
                <a:solidFill>
                  <a:schemeClr val="tx2"/>
                </a:solidFill>
                <a:latin typeface="Verdana" panose="020B0604030504040204" pitchFamily="34" charset="0"/>
              </a:rPr>
              <a:t>Work breakdown structure</a:t>
            </a:r>
          </a:p>
        </p:txBody>
      </p:sp>
    </p:spTree>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32CC5F-2F85-48D2-B020-B9A18598FF13}" type="slidenum">
              <a:rPr lang="en-US" altLang="en-US" sz="1200">
                <a:latin typeface="Garamond" panose="02020404030301010803" pitchFamily="18" charset="0"/>
              </a:rPr>
              <a:pPr>
                <a:spcBef>
                  <a:spcPct val="0"/>
                </a:spcBef>
                <a:buClrTx/>
                <a:buSzTx/>
                <a:buFontTx/>
                <a:buNone/>
              </a:pPr>
              <a:t>107</a:t>
            </a:fld>
            <a:endParaRPr lang="en-US" altLang="en-US" sz="1200">
              <a:latin typeface="Garamond" panose="02020404030301010803" pitchFamily="18" charset="0"/>
            </a:endParaRPr>
          </a:p>
        </p:txBody>
      </p:sp>
      <p:sp>
        <p:nvSpPr>
          <p:cNvPr id="211971"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#3</a:t>
            </a:r>
          </a:p>
        </p:txBody>
      </p:sp>
      <p:sp>
        <p:nvSpPr>
          <p:cNvPr id="211972" name="Rectangle 3"/>
          <p:cNvSpPr>
            <a:spLocks noGrp="1" noChangeArrowheads="1"/>
          </p:cNvSpPr>
          <p:nvPr>
            <p:ph type="body" idx="1"/>
          </p:nvPr>
        </p:nvSpPr>
        <p:spPr>
          <a:xfrm>
            <a:off x="1295400" y="1485900"/>
            <a:ext cx="7391400" cy="1309688"/>
          </a:xfrm>
        </p:spPr>
        <p:txBody>
          <a:bodyPr/>
          <a:lstStyle/>
          <a:p>
            <a:pPr marL="1588" indent="-1588" eaLnBrk="1" hangingPunct="1">
              <a:buFont typeface="Wingdings" panose="05000000000000000000" pitchFamily="2" charset="2"/>
              <a:buNone/>
            </a:pPr>
            <a:r>
              <a:rPr lang="en-US" altLang="en-US" sz="2000" smtClean="0">
                <a:solidFill>
                  <a:schemeClr val="tx2"/>
                </a:solidFill>
              </a:rPr>
              <a:t>A project has three critical paths.  What difference does this make to the project?</a:t>
            </a:r>
          </a:p>
        </p:txBody>
      </p:sp>
      <p:sp>
        <p:nvSpPr>
          <p:cNvPr id="211973" name="Text Box 4"/>
          <p:cNvSpPr txBox="1">
            <a:spLocks noChangeArrowheads="1"/>
          </p:cNvSpPr>
          <p:nvPr/>
        </p:nvSpPr>
        <p:spPr bwMode="auto">
          <a:xfrm>
            <a:off x="1600200" y="2476500"/>
            <a:ext cx="59594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None, a critical path shows how long the project should take.</a:t>
            </a:r>
          </a:p>
          <a:p>
            <a:pPr>
              <a:spcBef>
                <a:spcPct val="0"/>
              </a:spcBef>
              <a:buClrTx/>
              <a:buSzTx/>
              <a:buFontTx/>
              <a:buAutoNum type="alphaUcPeriod"/>
            </a:pPr>
            <a:r>
              <a:rPr lang="en-US" altLang="en-US" sz="2000">
                <a:solidFill>
                  <a:schemeClr val="tx2"/>
                </a:solidFill>
                <a:latin typeface="Verdana" panose="020B0604030504040204" pitchFamily="34" charset="0"/>
              </a:rPr>
              <a:t>It increases the project risk.</a:t>
            </a:r>
          </a:p>
          <a:p>
            <a:pPr>
              <a:spcBef>
                <a:spcPct val="0"/>
              </a:spcBef>
              <a:buClrTx/>
              <a:buSzTx/>
              <a:buFontTx/>
              <a:buAutoNum type="alphaUcPeriod"/>
            </a:pPr>
            <a:r>
              <a:rPr lang="en-US" altLang="en-US" sz="2000">
                <a:solidFill>
                  <a:schemeClr val="tx2"/>
                </a:solidFill>
                <a:latin typeface="Verdana" panose="020B0604030504040204" pitchFamily="34" charset="0"/>
              </a:rPr>
              <a:t>It requires more people.</a:t>
            </a:r>
          </a:p>
          <a:p>
            <a:pPr>
              <a:spcBef>
                <a:spcPct val="0"/>
              </a:spcBef>
              <a:buClrTx/>
              <a:buSzTx/>
              <a:buFontTx/>
              <a:buAutoNum type="alphaUcPeriod"/>
            </a:pPr>
            <a:r>
              <a:rPr lang="en-US" altLang="en-US" sz="2000">
                <a:solidFill>
                  <a:schemeClr val="tx2"/>
                </a:solidFill>
                <a:latin typeface="Verdana" panose="020B0604030504040204" pitchFamily="34" charset="0"/>
              </a:rPr>
              <a:t>The situation is not possible.</a:t>
            </a:r>
          </a:p>
        </p:txBody>
      </p:sp>
    </p:spTree>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7CF254-4269-4AD5-8C70-DA8D4F5EE1FA}" type="slidenum">
              <a:rPr lang="en-US" altLang="en-US" sz="1200">
                <a:latin typeface="Garamond" panose="02020404030301010803" pitchFamily="18" charset="0"/>
              </a:rPr>
              <a:pPr>
                <a:spcBef>
                  <a:spcPct val="0"/>
                </a:spcBef>
                <a:buClrTx/>
                <a:buSzTx/>
                <a:buFontTx/>
                <a:buNone/>
              </a:pPr>
              <a:t>108</a:t>
            </a:fld>
            <a:endParaRPr lang="en-US" altLang="en-US" sz="1200">
              <a:latin typeface="Garamond" panose="02020404030301010803" pitchFamily="18" charset="0"/>
            </a:endParaRPr>
          </a:p>
        </p:txBody>
      </p:sp>
      <p:sp>
        <p:nvSpPr>
          <p:cNvPr id="214019"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#3</a:t>
            </a:r>
          </a:p>
        </p:txBody>
      </p:sp>
      <p:sp>
        <p:nvSpPr>
          <p:cNvPr id="214020" name="Rectangle 3"/>
          <p:cNvSpPr>
            <a:spLocks noGrp="1" noChangeArrowheads="1"/>
          </p:cNvSpPr>
          <p:nvPr>
            <p:ph type="body" idx="1"/>
          </p:nvPr>
        </p:nvSpPr>
        <p:spPr>
          <a:xfrm>
            <a:off x="1295400" y="1485900"/>
            <a:ext cx="7391400" cy="1309688"/>
          </a:xfrm>
        </p:spPr>
        <p:txBody>
          <a:bodyPr/>
          <a:lstStyle/>
          <a:p>
            <a:pPr marL="1588" indent="-1588" eaLnBrk="1" hangingPunct="1">
              <a:buFont typeface="Wingdings" panose="05000000000000000000" pitchFamily="2" charset="2"/>
              <a:buNone/>
            </a:pPr>
            <a:r>
              <a:rPr lang="en-US" altLang="en-US" sz="2000" smtClean="0">
                <a:solidFill>
                  <a:schemeClr val="tx2"/>
                </a:solidFill>
              </a:rPr>
              <a:t>A project has three critical paths.  What difference does this make to the project?</a:t>
            </a:r>
          </a:p>
        </p:txBody>
      </p:sp>
      <p:sp>
        <p:nvSpPr>
          <p:cNvPr id="214021" name="Text Box 4"/>
          <p:cNvSpPr txBox="1">
            <a:spLocks noChangeArrowheads="1"/>
          </p:cNvSpPr>
          <p:nvPr/>
        </p:nvSpPr>
        <p:spPr bwMode="auto">
          <a:xfrm>
            <a:off x="1600200" y="2476500"/>
            <a:ext cx="59594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None, a critical path shows how long the project should take.</a:t>
            </a:r>
          </a:p>
          <a:p>
            <a:pPr>
              <a:spcBef>
                <a:spcPct val="0"/>
              </a:spcBef>
              <a:buClrTx/>
              <a:buSzTx/>
              <a:buFontTx/>
              <a:buAutoNum type="alphaUcPeriod"/>
            </a:pPr>
            <a:r>
              <a:rPr lang="en-US" altLang="en-US" sz="2000" b="1">
                <a:solidFill>
                  <a:schemeClr val="hlink"/>
                </a:solidFill>
                <a:latin typeface="Verdana" panose="020B0604030504040204" pitchFamily="34" charset="0"/>
              </a:rPr>
              <a:t>It increases the project risk.</a:t>
            </a:r>
          </a:p>
          <a:p>
            <a:pPr>
              <a:spcBef>
                <a:spcPct val="0"/>
              </a:spcBef>
              <a:buClrTx/>
              <a:buSzTx/>
              <a:buFontTx/>
              <a:buAutoNum type="alphaUcPeriod"/>
            </a:pPr>
            <a:r>
              <a:rPr lang="en-US" altLang="en-US" sz="2000">
                <a:solidFill>
                  <a:schemeClr val="tx2"/>
                </a:solidFill>
                <a:latin typeface="Verdana" panose="020B0604030504040204" pitchFamily="34" charset="0"/>
              </a:rPr>
              <a:t>It requires more people.</a:t>
            </a:r>
          </a:p>
          <a:p>
            <a:pPr>
              <a:spcBef>
                <a:spcPct val="0"/>
              </a:spcBef>
              <a:buClrTx/>
              <a:buSzTx/>
              <a:buFontTx/>
              <a:buAutoNum type="alphaUcPeriod"/>
            </a:pPr>
            <a:r>
              <a:rPr lang="en-US" altLang="en-US" sz="2000">
                <a:solidFill>
                  <a:schemeClr val="tx2"/>
                </a:solidFill>
                <a:latin typeface="Verdana" panose="020B0604030504040204" pitchFamily="34" charset="0"/>
              </a:rPr>
              <a:t>The situation is not possible.</a:t>
            </a:r>
          </a:p>
        </p:txBody>
      </p:sp>
    </p:spTree>
  </p:cSld>
  <p:clrMapOvr>
    <a:masterClrMapping/>
  </p:clrMapOvr>
  <p:transition>
    <p:dissolv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162397-E98A-4857-B518-276E5DCACD27}" type="slidenum">
              <a:rPr lang="en-US" altLang="en-US" sz="1200">
                <a:latin typeface="Garamond" panose="02020404030301010803" pitchFamily="18" charset="0"/>
              </a:rPr>
              <a:pPr>
                <a:spcBef>
                  <a:spcPct val="0"/>
                </a:spcBef>
                <a:buClrTx/>
                <a:buSzTx/>
                <a:buFontTx/>
                <a:buNone/>
              </a:pPr>
              <a:t>109</a:t>
            </a:fld>
            <a:endParaRPr lang="en-US" altLang="en-US" sz="1200">
              <a:latin typeface="Garamond" panose="02020404030301010803" pitchFamily="18" charset="0"/>
            </a:endParaRPr>
          </a:p>
        </p:txBody>
      </p:sp>
      <p:sp>
        <p:nvSpPr>
          <p:cNvPr id="216067" name="Rectangle 2"/>
          <p:cNvSpPr>
            <a:spLocks noGrp="1" noChangeArrowheads="1"/>
          </p:cNvSpPr>
          <p:nvPr>
            <p:ph type="title"/>
          </p:nvPr>
        </p:nvSpPr>
        <p:spPr>
          <a:xfrm>
            <a:off x="533400" y="609600"/>
            <a:ext cx="7924800" cy="1143000"/>
          </a:xfrm>
        </p:spPr>
        <p:txBody>
          <a:bodyPr/>
          <a:lstStyle/>
          <a:p>
            <a:pPr algn="ctr" eaLnBrk="1" hangingPunct="1"/>
            <a:r>
              <a:rPr lang="en-US" altLang="en-US" smtClean="0"/>
              <a:t>Exercise #4</a:t>
            </a:r>
          </a:p>
        </p:txBody>
      </p:sp>
      <p:sp>
        <p:nvSpPr>
          <p:cNvPr id="216068" name="Rectangle 3"/>
          <p:cNvSpPr>
            <a:spLocks noGrp="1" noChangeArrowheads="1"/>
          </p:cNvSpPr>
          <p:nvPr>
            <p:ph type="body" idx="1"/>
          </p:nvPr>
        </p:nvSpPr>
        <p:spPr>
          <a:xfrm>
            <a:off x="782638" y="1595438"/>
            <a:ext cx="7742237" cy="1592262"/>
          </a:xfrm>
        </p:spPr>
        <p:txBody>
          <a:bodyPr/>
          <a:lstStyle/>
          <a:p>
            <a:pPr marL="1588" indent="-1588" eaLnBrk="1" hangingPunct="1">
              <a:buFont typeface="Wingdings" panose="05000000000000000000" pitchFamily="2" charset="2"/>
              <a:buNone/>
            </a:pPr>
            <a:r>
              <a:rPr lang="en-US" altLang="en-US" sz="2000" smtClean="0">
                <a:solidFill>
                  <a:schemeClr val="tx2"/>
                </a:solidFill>
              </a:rPr>
              <a:t>Your customer notifies you that the project must be completed two weeks earlier.  What do you do?</a:t>
            </a:r>
          </a:p>
        </p:txBody>
      </p:sp>
      <p:sp>
        <p:nvSpPr>
          <p:cNvPr id="216069" name="Text Box 4"/>
          <p:cNvSpPr txBox="1">
            <a:spLocks noChangeArrowheads="1"/>
          </p:cNvSpPr>
          <p:nvPr/>
        </p:nvSpPr>
        <p:spPr bwMode="auto">
          <a:xfrm>
            <a:off x="1600200" y="2609850"/>
            <a:ext cx="59594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Tell them that the project’s critical path does not allow the project to be finished earlier.</a:t>
            </a:r>
          </a:p>
          <a:p>
            <a:pPr>
              <a:spcBef>
                <a:spcPct val="0"/>
              </a:spcBef>
              <a:buClrTx/>
              <a:buSzTx/>
              <a:buFontTx/>
              <a:buAutoNum type="alphaUcPeriod"/>
            </a:pPr>
            <a:r>
              <a:rPr lang="en-US" altLang="en-US" sz="2000">
                <a:solidFill>
                  <a:schemeClr val="tx2"/>
                </a:solidFill>
                <a:latin typeface="Verdana" panose="020B0604030504040204" pitchFamily="34" charset="0"/>
              </a:rPr>
              <a:t>Tell your boss.</a:t>
            </a:r>
          </a:p>
          <a:p>
            <a:pPr>
              <a:spcBef>
                <a:spcPct val="0"/>
              </a:spcBef>
              <a:buClrTx/>
              <a:buSzTx/>
              <a:buFontTx/>
              <a:buAutoNum type="alphaUcPeriod"/>
            </a:pPr>
            <a:r>
              <a:rPr lang="en-US" altLang="en-US" sz="2000">
                <a:solidFill>
                  <a:schemeClr val="tx2"/>
                </a:solidFill>
                <a:latin typeface="Verdana" panose="020B0604030504040204" pitchFamily="34" charset="0"/>
              </a:rPr>
              <a:t>Meet with the team and look for options for crashing or fast tracking the critical path.</a:t>
            </a:r>
          </a:p>
          <a:p>
            <a:pPr>
              <a:spcBef>
                <a:spcPct val="0"/>
              </a:spcBef>
              <a:buClrTx/>
              <a:buSzTx/>
              <a:buFontTx/>
              <a:buAutoNum type="alphaUcPeriod"/>
            </a:pPr>
            <a:r>
              <a:rPr lang="en-US" altLang="en-US" sz="2000">
                <a:solidFill>
                  <a:schemeClr val="tx2"/>
                </a:solidFill>
                <a:latin typeface="Verdana" panose="020B0604030504040204" pitchFamily="34" charset="0"/>
              </a:rPr>
              <a:t>Work hard and see what the project status is next month.</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15938" y="4489450"/>
            <a:ext cx="1295400" cy="625475"/>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27" name="TextBox 8"/>
          <p:cNvSpPr txBox="1">
            <a:spLocks noChangeArrowheads="1"/>
          </p:cNvSpPr>
          <p:nvPr/>
        </p:nvSpPr>
        <p:spPr bwMode="auto">
          <a:xfrm>
            <a:off x="439738" y="4465638"/>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Communications</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13316" name="TextBox 16"/>
          <p:cNvSpPr txBox="1">
            <a:spLocks noChangeArrowheads="1"/>
          </p:cNvSpPr>
          <p:nvPr/>
        </p:nvSpPr>
        <p:spPr bwMode="auto">
          <a:xfrm>
            <a:off x="2751138" y="4454525"/>
            <a:ext cx="167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defRPr/>
            </a:pPr>
            <a:r>
              <a:rPr lang="en-US" sz="1000" b="1" dirty="0" smtClean="0">
                <a:solidFill>
                  <a:schemeClr val="accent6">
                    <a:lumMod val="75000"/>
                  </a:schemeClr>
                </a:solidFill>
                <a:ea typeface="ＭＳ Ｐゴシック" pitchFamily="34" charset="-128"/>
              </a:rPr>
              <a:t>Plan Communications </a:t>
            </a:r>
            <a:br>
              <a:rPr lang="en-US" sz="1000" b="1" dirty="0" smtClean="0">
                <a:solidFill>
                  <a:schemeClr val="accent6">
                    <a:lumMod val="75000"/>
                  </a:schemeClr>
                </a:solidFill>
                <a:ea typeface="ＭＳ Ｐゴシック" pitchFamily="34" charset="-128"/>
              </a:rPr>
            </a:br>
            <a:r>
              <a:rPr lang="en-US" sz="1000" b="1" dirty="0" smtClean="0">
                <a:solidFill>
                  <a:schemeClr val="accent6">
                    <a:lumMod val="75000"/>
                  </a:schemeClr>
                </a:solidFill>
                <a:ea typeface="ＭＳ Ｐゴシック" pitchFamily="34" charset="-128"/>
              </a:rPr>
              <a:t>Management</a:t>
            </a:r>
          </a:p>
        </p:txBody>
      </p:sp>
      <p:sp>
        <p:nvSpPr>
          <p:cNvPr id="13317" name="TextBox 19"/>
          <p:cNvSpPr txBox="1">
            <a:spLocks noChangeArrowheads="1"/>
          </p:cNvSpPr>
          <p:nvPr/>
        </p:nvSpPr>
        <p:spPr bwMode="auto">
          <a:xfrm>
            <a:off x="6170613" y="4440238"/>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defRPr/>
            </a:pPr>
            <a:r>
              <a:rPr lang="en-US" sz="1000" b="1" dirty="0" smtClean="0">
                <a:solidFill>
                  <a:schemeClr val="accent6">
                    <a:lumMod val="75000"/>
                  </a:schemeClr>
                </a:solidFill>
                <a:ea typeface="ＭＳ Ｐゴシック" pitchFamily="34" charset="-128"/>
              </a:rPr>
              <a:t>Control Communications</a:t>
            </a:r>
          </a:p>
        </p:txBody>
      </p:sp>
      <p:sp>
        <p:nvSpPr>
          <p:cNvPr id="13318" name="TextBox 32"/>
          <p:cNvSpPr txBox="1">
            <a:spLocks noChangeArrowheads="1"/>
          </p:cNvSpPr>
          <p:nvPr/>
        </p:nvSpPr>
        <p:spPr bwMode="auto">
          <a:xfrm>
            <a:off x="4581525" y="4433888"/>
            <a:ext cx="133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defRPr/>
            </a:pPr>
            <a:r>
              <a:rPr lang="en-US" sz="1000" b="1" dirty="0" smtClean="0">
                <a:solidFill>
                  <a:schemeClr val="accent6">
                    <a:lumMod val="75000"/>
                  </a:schemeClr>
                </a:solidFill>
                <a:ea typeface="ＭＳ Ｐゴシック" pitchFamily="34" charset="-128"/>
              </a:rPr>
              <a:t>Manage  </a:t>
            </a:r>
            <a:br>
              <a:rPr lang="en-US" sz="1000" b="1" dirty="0" smtClean="0">
                <a:solidFill>
                  <a:schemeClr val="accent6">
                    <a:lumMod val="75000"/>
                  </a:schemeClr>
                </a:solidFill>
                <a:ea typeface="ＭＳ Ｐゴシック" pitchFamily="34" charset="-128"/>
              </a:rPr>
            </a:br>
            <a:r>
              <a:rPr lang="en-US" sz="1000" b="1" dirty="0" smtClean="0">
                <a:solidFill>
                  <a:schemeClr val="accent6">
                    <a:lumMod val="75000"/>
                  </a:schemeClr>
                </a:solidFill>
                <a:ea typeface="ＭＳ Ｐゴシック" pitchFamily="34" charset="-128"/>
              </a:rPr>
              <a:t>Communications</a:t>
            </a:r>
          </a:p>
        </p:txBody>
      </p:sp>
      <p:sp>
        <p:nvSpPr>
          <p:cNvPr id="39" name="Rectangle 38"/>
          <p:cNvSpPr/>
          <p:nvPr/>
        </p:nvSpPr>
        <p:spPr bwMode="auto">
          <a:xfrm>
            <a:off x="511175" y="923925"/>
            <a:ext cx="1295400" cy="819150"/>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32" name="Rectangle 2"/>
          <p:cNvSpPr>
            <a:spLocks noChangeArrowheads="1"/>
          </p:cNvSpPr>
          <p:nvPr/>
        </p:nvSpPr>
        <p:spPr bwMode="auto">
          <a:xfrm>
            <a:off x="506413" y="185738"/>
            <a:ext cx="1293812" cy="731837"/>
          </a:xfrm>
          <a:prstGeom prst="rect">
            <a:avLst/>
          </a:prstGeom>
          <a:solidFill>
            <a:schemeClr val="accent1"/>
          </a:solidFill>
          <a:ln w="9525" algn="ctr">
            <a:solidFill>
              <a:schemeClr val="tx1"/>
            </a:solidFill>
            <a:miter lim="800000"/>
            <a:headEnd/>
            <a:tailEnd/>
          </a:ln>
        </p:spPr>
        <p:txBody>
          <a:bodyPr wrap="none"/>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Knowledge</a:t>
            </a:r>
          </a:p>
          <a:p>
            <a:pPr algn="ctr" eaLnBrk="1" hangingPunct="1">
              <a:spcBef>
                <a:spcPct val="0"/>
              </a:spcBef>
              <a:buClrTx/>
              <a:buSzTx/>
              <a:buFontTx/>
              <a:buNone/>
            </a:pPr>
            <a:r>
              <a:rPr lang="en-US" altLang="en-US" sz="1400"/>
              <a:t> Areas</a:t>
            </a:r>
          </a:p>
        </p:txBody>
      </p:sp>
      <p:sp>
        <p:nvSpPr>
          <p:cNvPr id="42" name="Rectangle 41"/>
          <p:cNvSpPr/>
          <p:nvPr/>
        </p:nvSpPr>
        <p:spPr bwMode="auto">
          <a:xfrm>
            <a:off x="1801813" y="550863"/>
            <a:ext cx="7094537" cy="366712"/>
          </a:xfrm>
          <a:prstGeom prst="rect">
            <a:avLst/>
          </a:prstGeom>
          <a:solidFill>
            <a:schemeClr val="accent5">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eaLnBrk="1" hangingPunct="1">
              <a:defRPr/>
            </a:pPr>
            <a:r>
              <a:rPr lang="en-US" sz="1400" b="1" dirty="0">
                <a:latin typeface="Arial" charset="0"/>
              </a:rPr>
              <a:t> Initiating              Planning                Executing        </a:t>
            </a:r>
            <a:r>
              <a:rPr lang="en-US" sz="1200" b="1" dirty="0">
                <a:latin typeface="Arial" charset="0"/>
              </a:rPr>
              <a:t> Monitoring/Controlling    </a:t>
            </a:r>
            <a:r>
              <a:rPr lang="en-US" sz="1400" b="1" dirty="0">
                <a:latin typeface="Arial" charset="0"/>
              </a:rPr>
              <a:t>Closing</a:t>
            </a:r>
          </a:p>
        </p:txBody>
      </p:sp>
      <p:sp>
        <p:nvSpPr>
          <p:cNvPr id="26634" name="TextBox 8"/>
          <p:cNvSpPr txBox="1">
            <a:spLocks noChangeArrowheads="1"/>
          </p:cNvSpPr>
          <p:nvPr/>
        </p:nvSpPr>
        <p:spPr bwMode="auto">
          <a:xfrm>
            <a:off x="511175" y="101282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Integration</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35" name="TextBox 16"/>
          <p:cNvSpPr txBox="1">
            <a:spLocks noChangeArrowheads="1"/>
          </p:cNvSpPr>
          <p:nvPr/>
        </p:nvSpPr>
        <p:spPr bwMode="auto">
          <a:xfrm>
            <a:off x="2763838" y="908050"/>
            <a:ext cx="1633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Develop Project Management Plan</a:t>
            </a:r>
          </a:p>
        </p:txBody>
      </p:sp>
      <p:sp>
        <p:nvSpPr>
          <p:cNvPr id="26636" name="TextBox 19"/>
          <p:cNvSpPr txBox="1">
            <a:spLocks noChangeArrowheads="1"/>
          </p:cNvSpPr>
          <p:nvPr/>
        </p:nvSpPr>
        <p:spPr bwMode="auto">
          <a:xfrm>
            <a:off x="6126163" y="876300"/>
            <a:ext cx="1420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Monitor and Control</a:t>
            </a:r>
            <a:br>
              <a:rPr lang="en-US" altLang="en-US" sz="1000">
                <a:ea typeface="ＭＳ Ｐゴシック" panose="020B0600070205080204" pitchFamily="34" charset="-128"/>
              </a:rPr>
            </a:br>
            <a:r>
              <a:rPr lang="en-US" altLang="en-US" sz="1000">
                <a:ea typeface="ＭＳ Ｐゴシック" panose="020B0600070205080204" pitchFamily="34" charset="-128"/>
              </a:rPr>
              <a:t>Project Work</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Perform Integrated</a:t>
            </a:r>
            <a:br>
              <a:rPr lang="en-US" altLang="en-US" sz="1000">
                <a:ea typeface="ＭＳ Ｐゴシック" panose="020B0600070205080204" pitchFamily="34" charset="-128"/>
              </a:rPr>
            </a:br>
            <a:r>
              <a:rPr lang="en-US" altLang="en-US" sz="1000">
                <a:ea typeface="ＭＳ Ｐゴシック" panose="020B0600070205080204" pitchFamily="34" charset="-128"/>
              </a:rPr>
              <a:t>Change Control</a:t>
            </a:r>
          </a:p>
        </p:txBody>
      </p:sp>
      <p:sp>
        <p:nvSpPr>
          <p:cNvPr id="26637" name="TextBox 32"/>
          <p:cNvSpPr txBox="1">
            <a:spLocks noChangeArrowheads="1"/>
          </p:cNvSpPr>
          <p:nvPr/>
        </p:nvSpPr>
        <p:spPr bwMode="auto">
          <a:xfrm>
            <a:off x="4587875" y="904875"/>
            <a:ext cx="137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Direct and Manage</a:t>
            </a:r>
            <a:br>
              <a:rPr lang="en-US" altLang="en-US" sz="1000">
                <a:ea typeface="ＭＳ Ｐゴシック" panose="020B0600070205080204" pitchFamily="34" charset="-128"/>
              </a:rPr>
            </a:br>
            <a:r>
              <a:rPr lang="en-US" altLang="en-US" sz="1000">
                <a:ea typeface="ＭＳ Ｐゴシック" panose="020B0600070205080204" pitchFamily="34" charset="-128"/>
              </a:rPr>
              <a:t>Project Work</a:t>
            </a:r>
          </a:p>
        </p:txBody>
      </p:sp>
      <p:sp>
        <p:nvSpPr>
          <p:cNvPr id="26638" name="TextBox 33"/>
          <p:cNvSpPr txBox="1">
            <a:spLocks noChangeArrowheads="1"/>
          </p:cNvSpPr>
          <p:nvPr/>
        </p:nvSpPr>
        <p:spPr bwMode="auto">
          <a:xfrm>
            <a:off x="7875588" y="89376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Close Project </a:t>
            </a:r>
            <a:br>
              <a:rPr lang="en-US" altLang="en-US" sz="1000">
                <a:ea typeface="ＭＳ Ｐゴシック" panose="020B0600070205080204" pitchFamily="34" charset="-128"/>
              </a:rPr>
            </a:br>
            <a:r>
              <a:rPr lang="en-US" altLang="en-US" sz="1000">
                <a:ea typeface="ＭＳ Ｐゴシック" panose="020B0600070205080204" pitchFamily="34" charset="-128"/>
              </a:rPr>
              <a:t>or Phase</a:t>
            </a:r>
          </a:p>
        </p:txBody>
      </p:sp>
      <p:sp>
        <p:nvSpPr>
          <p:cNvPr id="26639" name="TextBox 34"/>
          <p:cNvSpPr txBox="1">
            <a:spLocks noChangeArrowheads="1"/>
          </p:cNvSpPr>
          <p:nvPr/>
        </p:nvSpPr>
        <p:spPr bwMode="auto">
          <a:xfrm>
            <a:off x="1760538" y="908050"/>
            <a:ext cx="803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Develop </a:t>
            </a:r>
            <a:br>
              <a:rPr lang="en-US" altLang="en-US" sz="1000">
                <a:ea typeface="ＭＳ Ｐゴシック" panose="020B0600070205080204" pitchFamily="34" charset="-128"/>
              </a:rPr>
            </a:br>
            <a:r>
              <a:rPr lang="en-US" altLang="en-US" sz="1000">
                <a:ea typeface="ＭＳ Ｐゴシック" panose="020B0600070205080204" pitchFamily="34" charset="-128"/>
              </a:rPr>
              <a:t>Project </a:t>
            </a:r>
            <a:br>
              <a:rPr lang="en-US" altLang="en-US" sz="1000">
                <a:ea typeface="ＭＳ Ｐゴシック" panose="020B0600070205080204" pitchFamily="34" charset="-128"/>
              </a:rPr>
            </a:br>
            <a:r>
              <a:rPr lang="en-US" altLang="en-US" sz="1000">
                <a:ea typeface="ＭＳ Ｐゴシック" panose="020B0600070205080204" pitchFamily="34" charset="-128"/>
              </a:rPr>
              <a:t>Charter</a:t>
            </a:r>
          </a:p>
        </p:txBody>
      </p:sp>
      <p:sp>
        <p:nvSpPr>
          <p:cNvPr id="58" name="Rectangle 57"/>
          <p:cNvSpPr/>
          <p:nvPr/>
        </p:nvSpPr>
        <p:spPr bwMode="auto">
          <a:xfrm>
            <a:off x="511175" y="1666875"/>
            <a:ext cx="1295400" cy="601663"/>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41" name="TextBox 23"/>
          <p:cNvSpPr txBox="1">
            <a:spLocks noChangeArrowheads="1"/>
          </p:cNvSpPr>
          <p:nvPr/>
        </p:nvSpPr>
        <p:spPr bwMode="auto">
          <a:xfrm>
            <a:off x="511175" y="16668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Scope</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42" name="TextBox 24"/>
          <p:cNvSpPr txBox="1">
            <a:spLocks noChangeArrowheads="1"/>
          </p:cNvSpPr>
          <p:nvPr/>
        </p:nvSpPr>
        <p:spPr bwMode="auto">
          <a:xfrm>
            <a:off x="2743200" y="1530350"/>
            <a:ext cx="173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Scope Management</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Collect Requirements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Define Scope</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Create WBS</a:t>
            </a:r>
          </a:p>
        </p:txBody>
      </p:sp>
      <p:sp>
        <p:nvSpPr>
          <p:cNvPr id="26643" name="TextBox 25"/>
          <p:cNvSpPr txBox="1">
            <a:spLocks noChangeArrowheads="1"/>
          </p:cNvSpPr>
          <p:nvPr/>
        </p:nvSpPr>
        <p:spPr bwMode="auto">
          <a:xfrm>
            <a:off x="6135688" y="1563688"/>
            <a:ext cx="1155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Validate Scope</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 Scope</a:t>
            </a:r>
          </a:p>
        </p:txBody>
      </p:sp>
      <p:sp>
        <p:nvSpPr>
          <p:cNvPr id="43" name="Rectangle 42"/>
          <p:cNvSpPr/>
          <p:nvPr/>
        </p:nvSpPr>
        <p:spPr bwMode="auto">
          <a:xfrm>
            <a:off x="506413" y="2189163"/>
            <a:ext cx="1295400" cy="1055687"/>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45" name="TextBox 8"/>
          <p:cNvSpPr txBox="1">
            <a:spLocks noChangeArrowheads="1"/>
          </p:cNvSpPr>
          <p:nvPr/>
        </p:nvSpPr>
        <p:spPr bwMode="auto">
          <a:xfrm>
            <a:off x="430213" y="2455863"/>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Time</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46" name="TextBox 16"/>
          <p:cNvSpPr txBox="1">
            <a:spLocks noChangeArrowheads="1"/>
          </p:cNvSpPr>
          <p:nvPr/>
        </p:nvSpPr>
        <p:spPr bwMode="auto">
          <a:xfrm>
            <a:off x="2747963" y="2163763"/>
            <a:ext cx="19002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Schedule Management</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Define Activities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Sequence Activities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Estimate Activity Resources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Estimate Activity Durations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Develop Schedule</a:t>
            </a:r>
          </a:p>
        </p:txBody>
      </p:sp>
      <p:sp>
        <p:nvSpPr>
          <p:cNvPr id="26647" name="TextBox 19"/>
          <p:cNvSpPr txBox="1">
            <a:spLocks noChangeArrowheads="1"/>
          </p:cNvSpPr>
          <p:nvPr/>
        </p:nvSpPr>
        <p:spPr bwMode="auto">
          <a:xfrm>
            <a:off x="6138863" y="2174875"/>
            <a:ext cx="154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 Schedule</a:t>
            </a:r>
          </a:p>
        </p:txBody>
      </p:sp>
      <p:sp>
        <p:nvSpPr>
          <p:cNvPr id="56" name="Rectangle 55"/>
          <p:cNvSpPr/>
          <p:nvPr/>
        </p:nvSpPr>
        <p:spPr bwMode="auto">
          <a:xfrm>
            <a:off x="509588" y="3198813"/>
            <a:ext cx="1295400" cy="511175"/>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49" name="TextBox 8"/>
          <p:cNvSpPr txBox="1">
            <a:spLocks noChangeArrowheads="1"/>
          </p:cNvSpPr>
          <p:nvPr/>
        </p:nvSpPr>
        <p:spPr bwMode="auto">
          <a:xfrm>
            <a:off x="433388" y="3122613"/>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Cost</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50" name="TextBox 16"/>
          <p:cNvSpPr txBox="1">
            <a:spLocks noChangeArrowheads="1"/>
          </p:cNvSpPr>
          <p:nvPr/>
        </p:nvSpPr>
        <p:spPr bwMode="auto">
          <a:xfrm>
            <a:off x="2744788" y="3084513"/>
            <a:ext cx="1631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Cost Management</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Estimate Costs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Determine Budget</a:t>
            </a:r>
          </a:p>
        </p:txBody>
      </p:sp>
      <p:sp>
        <p:nvSpPr>
          <p:cNvPr id="26651" name="TextBox 19"/>
          <p:cNvSpPr txBox="1">
            <a:spLocks noChangeArrowheads="1"/>
          </p:cNvSpPr>
          <p:nvPr/>
        </p:nvSpPr>
        <p:spPr bwMode="auto">
          <a:xfrm>
            <a:off x="6134100" y="3111500"/>
            <a:ext cx="1314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 Costs</a:t>
            </a:r>
          </a:p>
        </p:txBody>
      </p:sp>
      <p:sp>
        <p:nvSpPr>
          <p:cNvPr id="26652" name="TextBox 34"/>
          <p:cNvSpPr txBox="1">
            <a:spLocks noChangeArrowheads="1"/>
          </p:cNvSpPr>
          <p:nvPr/>
        </p:nvSpPr>
        <p:spPr bwMode="auto">
          <a:xfrm>
            <a:off x="1738313" y="3305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chemeClr val="tx2"/>
                </a:solidFill>
                <a:ea typeface="ＭＳ Ｐゴシック" panose="020B0600070205080204" pitchFamily="34" charset="-128"/>
              </a:rPr>
              <a:t/>
            </a:r>
            <a:br>
              <a:rPr lang="en-US" altLang="en-US" sz="1200">
                <a:solidFill>
                  <a:schemeClr val="tx2"/>
                </a:solidFill>
                <a:ea typeface="ＭＳ Ｐゴシック" panose="020B0600070205080204" pitchFamily="34" charset="-128"/>
              </a:rPr>
            </a:br>
            <a:endParaRPr lang="en-US" altLang="en-US" sz="1200">
              <a:solidFill>
                <a:schemeClr val="tx2"/>
              </a:solidFill>
              <a:ea typeface="ＭＳ Ｐゴシック" panose="020B0600070205080204" pitchFamily="34" charset="-128"/>
            </a:endParaRPr>
          </a:p>
        </p:txBody>
      </p:sp>
      <p:sp>
        <p:nvSpPr>
          <p:cNvPr id="26653" name="Text Box 20"/>
          <p:cNvSpPr txBox="1">
            <a:spLocks noChangeArrowheads="1"/>
          </p:cNvSpPr>
          <p:nvPr/>
        </p:nvSpPr>
        <p:spPr bwMode="auto">
          <a:xfrm>
            <a:off x="7767638" y="4897438"/>
            <a:ext cx="1273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100" i="1">
                <a:solidFill>
                  <a:srgbClr val="008000"/>
                </a:solidFill>
                <a:ea typeface="ＭＳ Ｐゴシック" panose="020B0600070205080204" pitchFamily="34" charset="-128"/>
              </a:rPr>
              <a:t>Adapted </a:t>
            </a:r>
            <a:br>
              <a:rPr lang="en-US" altLang="en-US" sz="1100" i="1">
                <a:solidFill>
                  <a:srgbClr val="008000"/>
                </a:solidFill>
                <a:ea typeface="ＭＳ Ｐゴシック" panose="020B0600070205080204" pitchFamily="34" charset="-128"/>
              </a:rPr>
            </a:br>
            <a:r>
              <a:rPr lang="en-US" altLang="en-US" sz="1100" i="1">
                <a:solidFill>
                  <a:srgbClr val="008000"/>
                </a:solidFill>
                <a:ea typeface="ＭＳ Ｐゴシック" panose="020B0600070205080204" pitchFamily="34" charset="-128"/>
              </a:rPr>
              <a:t>from </a:t>
            </a:r>
            <a:br>
              <a:rPr lang="en-US" altLang="en-US" sz="1100" i="1">
                <a:solidFill>
                  <a:srgbClr val="008000"/>
                </a:solidFill>
                <a:ea typeface="ＭＳ Ｐゴシック" panose="020B0600070205080204" pitchFamily="34" charset="-128"/>
              </a:rPr>
            </a:br>
            <a:r>
              <a:rPr lang="en-US" altLang="en-US" sz="1100" i="1">
                <a:solidFill>
                  <a:srgbClr val="008000"/>
                </a:solidFill>
                <a:ea typeface="ＭＳ Ｐゴシック" panose="020B0600070205080204" pitchFamily="34" charset="-128"/>
              </a:rPr>
              <a:t>PMBOK</a:t>
            </a:r>
            <a:r>
              <a:rPr lang="en-US" altLang="en-US" sz="1100" baseline="30000">
                <a:solidFill>
                  <a:srgbClr val="008000"/>
                </a:solidFill>
                <a:ea typeface="ＭＳ Ｐゴシック" panose="020B0600070205080204" pitchFamily="34" charset="-128"/>
              </a:rPr>
              <a:t>®</a:t>
            </a:r>
            <a:r>
              <a:rPr lang="en-US" altLang="en-US" sz="1100">
                <a:solidFill>
                  <a:srgbClr val="008000"/>
                </a:solidFill>
                <a:ea typeface="ＭＳ Ｐゴシック" panose="020B0600070205080204" pitchFamily="34" charset="-128"/>
              </a:rPr>
              <a:t> </a:t>
            </a:r>
            <a:br>
              <a:rPr lang="en-US" altLang="en-US" sz="1100">
                <a:solidFill>
                  <a:srgbClr val="008000"/>
                </a:solidFill>
                <a:ea typeface="ＭＳ Ｐゴシック" panose="020B0600070205080204" pitchFamily="34" charset="-128"/>
              </a:rPr>
            </a:br>
            <a:r>
              <a:rPr lang="en-US" altLang="en-US" sz="1100" i="1">
                <a:solidFill>
                  <a:srgbClr val="008000"/>
                </a:solidFill>
                <a:ea typeface="ＭＳ Ｐゴシック" panose="020B0600070205080204" pitchFamily="34" charset="-128"/>
              </a:rPr>
              <a:t>Guide</a:t>
            </a:r>
            <a:endParaRPr lang="en-US" altLang="en-US" sz="1100" i="1">
              <a:solidFill>
                <a:srgbClr val="008000"/>
              </a:solidFill>
              <a:latin typeface="Verdana" panose="020B0604030504040204" pitchFamily="34" charset="0"/>
              <a:ea typeface="ＭＳ Ｐゴシック" panose="020B0600070205080204" pitchFamily="34" charset="-128"/>
            </a:endParaRPr>
          </a:p>
        </p:txBody>
      </p:sp>
      <p:sp>
        <p:nvSpPr>
          <p:cNvPr id="91" name="Rectangle 90"/>
          <p:cNvSpPr/>
          <p:nvPr/>
        </p:nvSpPr>
        <p:spPr bwMode="auto">
          <a:xfrm>
            <a:off x="520700" y="4030663"/>
            <a:ext cx="1295400" cy="504825"/>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55" name="TextBox 8"/>
          <p:cNvSpPr txBox="1">
            <a:spLocks noChangeArrowheads="1"/>
          </p:cNvSpPr>
          <p:nvPr/>
        </p:nvSpPr>
        <p:spPr bwMode="auto">
          <a:xfrm>
            <a:off x="444500" y="3997325"/>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Human Resource</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56" name="TextBox 16"/>
          <p:cNvSpPr txBox="1">
            <a:spLocks noChangeArrowheads="1"/>
          </p:cNvSpPr>
          <p:nvPr/>
        </p:nvSpPr>
        <p:spPr bwMode="auto">
          <a:xfrm>
            <a:off x="2759075" y="3952875"/>
            <a:ext cx="166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Human</a:t>
            </a:r>
            <a:br>
              <a:rPr lang="en-US" altLang="en-US" sz="1000">
                <a:ea typeface="ＭＳ Ｐゴシック" panose="020B0600070205080204" pitchFamily="34" charset="-128"/>
              </a:rPr>
            </a:br>
            <a:r>
              <a:rPr lang="en-US" altLang="en-US" sz="1000">
                <a:ea typeface="ＭＳ Ｐゴシック" panose="020B0600070205080204" pitchFamily="34" charset="-128"/>
              </a:rPr>
              <a:t>Resource Management </a:t>
            </a:r>
          </a:p>
        </p:txBody>
      </p:sp>
      <p:sp>
        <p:nvSpPr>
          <p:cNvPr id="26657" name="TextBox 32"/>
          <p:cNvSpPr txBox="1">
            <a:spLocks noChangeArrowheads="1"/>
          </p:cNvSpPr>
          <p:nvPr/>
        </p:nvSpPr>
        <p:spPr bwMode="auto">
          <a:xfrm>
            <a:off x="4611688" y="3935413"/>
            <a:ext cx="1563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Acquire Project Team</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Develop Project Team</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Manage Project Team</a:t>
            </a:r>
          </a:p>
        </p:txBody>
      </p:sp>
      <p:sp>
        <p:nvSpPr>
          <p:cNvPr id="78" name="Rectangle 77"/>
          <p:cNvSpPr/>
          <p:nvPr/>
        </p:nvSpPr>
        <p:spPr bwMode="auto">
          <a:xfrm>
            <a:off x="527050" y="5653088"/>
            <a:ext cx="1301750" cy="1027112"/>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59" name="TextBox 8"/>
          <p:cNvSpPr txBox="1">
            <a:spLocks noChangeArrowheads="1"/>
          </p:cNvSpPr>
          <p:nvPr/>
        </p:nvSpPr>
        <p:spPr bwMode="auto">
          <a:xfrm>
            <a:off x="520700" y="5713413"/>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Procurement</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60" name="TextBox 16"/>
          <p:cNvSpPr txBox="1">
            <a:spLocks noChangeArrowheads="1"/>
          </p:cNvSpPr>
          <p:nvPr/>
        </p:nvSpPr>
        <p:spPr bwMode="auto">
          <a:xfrm>
            <a:off x="2754313" y="5710238"/>
            <a:ext cx="1355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Procurement </a:t>
            </a:r>
            <a:br>
              <a:rPr lang="en-US" altLang="en-US" sz="1000">
                <a:ea typeface="ＭＳ Ｐゴシック" panose="020B0600070205080204" pitchFamily="34" charset="-128"/>
              </a:rPr>
            </a:br>
            <a:r>
              <a:rPr lang="en-US" altLang="en-US" sz="1000">
                <a:ea typeface="ＭＳ Ｐゴシック" panose="020B0600070205080204" pitchFamily="34" charset="-128"/>
              </a:rPr>
              <a:t>Management</a:t>
            </a:r>
          </a:p>
        </p:txBody>
      </p:sp>
      <p:sp>
        <p:nvSpPr>
          <p:cNvPr id="26661" name="TextBox 19"/>
          <p:cNvSpPr txBox="1">
            <a:spLocks noChangeArrowheads="1"/>
          </p:cNvSpPr>
          <p:nvPr/>
        </p:nvSpPr>
        <p:spPr bwMode="auto">
          <a:xfrm>
            <a:off x="6157913" y="5695950"/>
            <a:ext cx="13144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a:t>
            </a:r>
            <a:br>
              <a:rPr lang="en-US" altLang="en-US" sz="1000">
                <a:ea typeface="ＭＳ Ｐゴシック" panose="020B0600070205080204" pitchFamily="34" charset="-128"/>
              </a:rPr>
            </a:br>
            <a:r>
              <a:rPr lang="en-US" altLang="en-US" sz="1000">
                <a:ea typeface="ＭＳ Ｐゴシック" panose="020B0600070205080204" pitchFamily="34" charset="-128"/>
              </a:rPr>
              <a:t>Procurements</a:t>
            </a:r>
          </a:p>
        </p:txBody>
      </p:sp>
      <p:sp>
        <p:nvSpPr>
          <p:cNvPr id="26662" name="TextBox 32"/>
          <p:cNvSpPr txBox="1">
            <a:spLocks noChangeArrowheads="1"/>
          </p:cNvSpPr>
          <p:nvPr/>
        </p:nvSpPr>
        <p:spPr bwMode="auto">
          <a:xfrm>
            <a:off x="4611688" y="5695950"/>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Conduct </a:t>
            </a:r>
            <a:br>
              <a:rPr lang="en-US" altLang="en-US" sz="1000">
                <a:ea typeface="ＭＳ Ｐゴシック" panose="020B0600070205080204" pitchFamily="34" charset="-128"/>
              </a:rPr>
            </a:br>
            <a:r>
              <a:rPr lang="en-US" altLang="en-US" sz="1000">
                <a:ea typeface="ＭＳ Ｐゴシック" panose="020B0600070205080204" pitchFamily="34" charset="-128"/>
              </a:rPr>
              <a:t>Procurements</a:t>
            </a:r>
          </a:p>
        </p:txBody>
      </p:sp>
      <p:sp>
        <p:nvSpPr>
          <p:cNvPr id="26663" name="TextBox 19"/>
          <p:cNvSpPr txBox="1">
            <a:spLocks noChangeArrowheads="1"/>
          </p:cNvSpPr>
          <p:nvPr/>
        </p:nvSpPr>
        <p:spPr bwMode="auto">
          <a:xfrm>
            <a:off x="7872413" y="5668963"/>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Close</a:t>
            </a:r>
            <a:br>
              <a:rPr lang="en-US" altLang="en-US" sz="1000">
                <a:ea typeface="ＭＳ Ｐゴシック" panose="020B0600070205080204" pitchFamily="34" charset="-128"/>
              </a:rPr>
            </a:br>
            <a:r>
              <a:rPr lang="en-US" altLang="en-US" sz="1000">
                <a:ea typeface="ＭＳ Ｐゴシック" panose="020B0600070205080204" pitchFamily="34" charset="-128"/>
              </a:rPr>
              <a:t>Procurements</a:t>
            </a:r>
          </a:p>
        </p:txBody>
      </p:sp>
      <p:sp>
        <p:nvSpPr>
          <p:cNvPr id="95" name="Rectangle 94"/>
          <p:cNvSpPr/>
          <p:nvPr/>
        </p:nvSpPr>
        <p:spPr bwMode="auto">
          <a:xfrm>
            <a:off x="520700" y="5114925"/>
            <a:ext cx="1295400" cy="569913"/>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65" name="TextBox 8"/>
          <p:cNvSpPr txBox="1">
            <a:spLocks noChangeArrowheads="1"/>
          </p:cNvSpPr>
          <p:nvPr/>
        </p:nvSpPr>
        <p:spPr bwMode="auto">
          <a:xfrm>
            <a:off x="444500" y="5056188"/>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Risk</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66" name="TextBox 16"/>
          <p:cNvSpPr txBox="1">
            <a:spLocks noChangeArrowheads="1"/>
          </p:cNvSpPr>
          <p:nvPr/>
        </p:nvSpPr>
        <p:spPr bwMode="auto">
          <a:xfrm>
            <a:off x="2751138" y="4865688"/>
            <a:ext cx="208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Risk Management</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Identify Risks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Quantitative Risk Analysis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Qualitative Risk Analysis</a:t>
            </a:r>
          </a:p>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Risk Responses</a:t>
            </a:r>
          </a:p>
        </p:txBody>
      </p:sp>
      <p:sp>
        <p:nvSpPr>
          <p:cNvPr id="26667" name="TextBox 19"/>
          <p:cNvSpPr txBox="1">
            <a:spLocks noChangeArrowheads="1"/>
          </p:cNvSpPr>
          <p:nvPr/>
        </p:nvSpPr>
        <p:spPr bwMode="auto">
          <a:xfrm>
            <a:off x="6175375" y="4865688"/>
            <a:ext cx="1314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 Risks</a:t>
            </a:r>
          </a:p>
        </p:txBody>
      </p:sp>
      <p:sp>
        <p:nvSpPr>
          <p:cNvPr id="26668" name="TextBox 34"/>
          <p:cNvSpPr txBox="1">
            <a:spLocks noChangeArrowheads="1"/>
          </p:cNvSpPr>
          <p:nvPr/>
        </p:nvSpPr>
        <p:spPr bwMode="auto">
          <a:xfrm>
            <a:off x="1803400" y="5470525"/>
            <a:ext cx="1857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100">
                <a:ea typeface="ＭＳ Ｐゴシック" panose="020B0600070205080204" pitchFamily="34" charset="-128"/>
              </a:rPr>
              <a:t/>
            </a:r>
            <a:br>
              <a:rPr lang="en-US" altLang="en-US" sz="1100">
                <a:ea typeface="ＭＳ Ｐゴシック" panose="020B0600070205080204" pitchFamily="34" charset="-128"/>
              </a:rPr>
            </a:br>
            <a:endParaRPr lang="en-US" altLang="en-US" sz="1100">
              <a:ea typeface="ＭＳ Ｐゴシック" panose="020B0600070205080204" pitchFamily="34" charset="-128"/>
            </a:endParaRPr>
          </a:p>
        </p:txBody>
      </p:sp>
      <p:cxnSp>
        <p:nvCxnSpPr>
          <p:cNvPr id="26669" name="Straight Arrow Connector 4"/>
          <p:cNvCxnSpPr>
            <a:cxnSpLocks noChangeShapeType="1"/>
          </p:cNvCxnSpPr>
          <p:nvPr/>
        </p:nvCxnSpPr>
        <p:spPr bwMode="auto">
          <a:xfrm>
            <a:off x="1130300" y="660400"/>
            <a:ext cx="0" cy="198438"/>
          </a:xfrm>
          <a:prstGeom prst="straightConnector1">
            <a:avLst/>
          </a:prstGeom>
          <a:noFill/>
          <a:ln w="28575" algn="ctr">
            <a:solidFill>
              <a:schemeClr val="tx1"/>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p:cNvSpPr/>
          <p:nvPr/>
        </p:nvSpPr>
        <p:spPr bwMode="auto">
          <a:xfrm>
            <a:off x="522288" y="3679825"/>
            <a:ext cx="1295400" cy="350838"/>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26671" name="TextBox 8"/>
          <p:cNvSpPr txBox="1">
            <a:spLocks noChangeArrowheads="1"/>
          </p:cNvSpPr>
          <p:nvPr/>
        </p:nvSpPr>
        <p:spPr bwMode="auto">
          <a:xfrm>
            <a:off x="471488" y="3568700"/>
            <a:ext cx="1293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Quality</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72" name="TextBox 16"/>
          <p:cNvSpPr txBox="1">
            <a:spLocks noChangeArrowheads="1"/>
          </p:cNvSpPr>
          <p:nvPr/>
        </p:nvSpPr>
        <p:spPr bwMode="auto">
          <a:xfrm>
            <a:off x="2751138" y="3600450"/>
            <a:ext cx="1766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Quality Management</a:t>
            </a:r>
          </a:p>
        </p:txBody>
      </p:sp>
      <p:sp>
        <p:nvSpPr>
          <p:cNvPr id="26673" name="TextBox 19"/>
          <p:cNvSpPr txBox="1">
            <a:spLocks noChangeArrowheads="1"/>
          </p:cNvSpPr>
          <p:nvPr/>
        </p:nvSpPr>
        <p:spPr bwMode="auto">
          <a:xfrm>
            <a:off x="6146800" y="3605213"/>
            <a:ext cx="1314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 Quality</a:t>
            </a:r>
          </a:p>
        </p:txBody>
      </p:sp>
      <p:sp>
        <p:nvSpPr>
          <p:cNvPr id="26674" name="TextBox 16"/>
          <p:cNvSpPr txBox="1">
            <a:spLocks noChangeArrowheads="1"/>
          </p:cNvSpPr>
          <p:nvPr/>
        </p:nvSpPr>
        <p:spPr bwMode="auto">
          <a:xfrm>
            <a:off x="4611688" y="3605213"/>
            <a:ext cx="1187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Perform Quality</a:t>
            </a:r>
            <a:br>
              <a:rPr lang="en-US" altLang="en-US" sz="1000">
                <a:ea typeface="ＭＳ Ｐゴシック" panose="020B0600070205080204" pitchFamily="34" charset="-128"/>
              </a:rPr>
            </a:br>
            <a:r>
              <a:rPr lang="en-US" altLang="en-US" sz="1000">
                <a:ea typeface="ＭＳ Ｐゴシック" panose="020B0600070205080204" pitchFamily="34" charset="-128"/>
              </a:rPr>
              <a:t>Assurance</a:t>
            </a:r>
          </a:p>
        </p:txBody>
      </p:sp>
      <p:cxnSp>
        <p:nvCxnSpPr>
          <p:cNvPr id="26675" name="Straight Connector 2"/>
          <p:cNvCxnSpPr>
            <a:cxnSpLocks noChangeShapeType="1"/>
          </p:cNvCxnSpPr>
          <p:nvPr/>
        </p:nvCxnSpPr>
        <p:spPr bwMode="auto">
          <a:xfrm>
            <a:off x="506413" y="185738"/>
            <a:ext cx="0" cy="6491287"/>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76" name="Straight Connector 119"/>
          <p:cNvCxnSpPr>
            <a:cxnSpLocks noChangeShapeType="1"/>
          </p:cNvCxnSpPr>
          <p:nvPr/>
        </p:nvCxnSpPr>
        <p:spPr bwMode="auto">
          <a:xfrm>
            <a:off x="1800225" y="193675"/>
            <a:ext cx="0" cy="6491288"/>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77" name="Straight Connector 120"/>
          <p:cNvCxnSpPr>
            <a:cxnSpLocks noChangeShapeType="1"/>
          </p:cNvCxnSpPr>
          <p:nvPr/>
        </p:nvCxnSpPr>
        <p:spPr bwMode="auto">
          <a:xfrm>
            <a:off x="2806700" y="190500"/>
            <a:ext cx="0" cy="6491288"/>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78" name="Straight Connector 121"/>
          <p:cNvCxnSpPr>
            <a:cxnSpLocks noChangeShapeType="1"/>
          </p:cNvCxnSpPr>
          <p:nvPr/>
        </p:nvCxnSpPr>
        <p:spPr bwMode="auto">
          <a:xfrm>
            <a:off x="4610100" y="190500"/>
            <a:ext cx="0" cy="6491288"/>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79" name="Straight Connector 122"/>
          <p:cNvCxnSpPr>
            <a:cxnSpLocks noChangeShapeType="1"/>
          </p:cNvCxnSpPr>
          <p:nvPr/>
        </p:nvCxnSpPr>
        <p:spPr bwMode="auto">
          <a:xfrm>
            <a:off x="6113463" y="190500"/>
            <a:ext cx="0" cy="6491288"/>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0" name="Straight Connector 123"/>
          <p:cNvCxnSpPr>
            <a:cxnSpLocks noChangeShapeType="1"/>
          </p:cNvCxnSpPr>
          <p:nvPr/>
        </p:nvCxnSpPr>
        <p:spPr bwMode="auto">
          <a:xfrm>
            <a:off x="7910513" y="185738"/>
            <a:ext cx="0" cy="6491287"/>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1" name="Straight Connector 124"/>
          <p:cNvCxnSpPr>
            <a:cxnSpLocks noChangeShapeType="1"/>
          </p:cNvCxnSpPr>
          <p:nvPr/>
        </p:nvCxnSpPr>
        <p:spPr bwMode="auto">
          <a:xfrm>
            <a:off x="8901113" y="190500"/>
            <a:ext cx="0" cy="6491288"/>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Rectangle 125"/>
          <p:cNvSpPr/>
          <p:nvPr/>
        </p:nvSpPr>
        <p:spPr bwMode="auto">
          <a:xfrm>
            <a:off x="1793875" y="185738"/>
            <a:ext cx="7096125" cy="320675"/>
          </a:xfrm>
          <a:prstGeom prst="rect">
            <a:avLst/>
          </a:prstGeom>
          <a:solidFill>
            <a:schemeClr val="accent1">
              <a:lumMod val="40000"/>
              <a:lumOff val="60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en-US" sz="1600" b="1" dirty="0">
                <a:solidFill>
                  <a:schemeClr val="accent5">
                    <a:lumMod val="50000"/>
                  </a:schemeClr>
                </a:solidFill>
              </a:rPr>
              <a:t>Project Management Process Groups</a:t>
            </a:r>
          </a:p>
        </p:txBody>
      </p:sp>
      <p:cxnSp>
        <p:nvCxnSpPr>
          <p:cNvPr id="26683" name="Straight Connector 6"/>
          <p:cNvCxnSpPr>
            <a:cxnSpLocks noChangeShapeType="1"/>
          </p:cNvCxnSpPr>
          <p:nvPr/>
        </p:nvCxnSpPr>
        <p:spPr bwMode="auto">
          <a:xfrm>
            <a:off x="503238" y="1555750"/>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4" name="Straight Connector 126"/>
          <p:cNvCxnSpPr>
            <a:cxnSpLocks noChangeShapeType="1"/>
          </p:cNvCxnSpPr>
          <p:nvPr/>
        </p:nvCxnSpPr>
        <p:spPr bwMode="auto">
          <a:xfrm>
            <a:off x="506413" y="2189163"/>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5" name="Straight Connector 127"/>
          <p:cNvCxnSpPr>
            <a:cxnSpLocks noChangeShapeType="1"/>
          </p:cNvCxnSpPr>
          <p:nvPr/>
        </p:nvCxnSpPr>
        <p:spPr bwMode="auto">
          <a:xfrm>
            <a:off x="506413" y="3124200"/>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6" name="Straight Connector 129"/>
          <p:cNvCxnSpPr>
            <a:cxnSpLocks noChangeShapeType="1"/>
          </p:cNvCxnSpPr>
          <p:nvPr/>
        </p:nvCxnSpPr>
        <p:spPr bwMode="auto">
          <a:xfrm>
            <a:off x="506413" y="3989388"/>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7" name="Straight Connector 130"/>
          <p:cNvCxnSpPr>
            <a:cxnSpLocks noChangeShapeType="1"/>
          </p:cNvCxnSpPr>
          <p:nvPr/>
        </p:nvCxnSpPr>
        <p:spPr bwMode="auto">
          <a:xfrm>
            <a:off x="506413" y="4460875"/>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8" name="Straight Connector 131"/>
          <p:cNvCxnSpPr>
            <a:cxnSpLocks noChangeShapeType="1"/>
          </p:cNvCxnSpPr>
          <p:nvPr/>
        </p:nvCxnSpPr>
        <p:spPr bwMode="auto">
          <a:xfrm>
            <a:off x="511175" y="4902200"/>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9" name="Straight Connector 132"/>
          <p:cNvCxnSpPr>
            <a:cxnSpLocks noChangeShapeType="1"/>
          </p:cNvCxnSpPr>
          <p:nvPr/>
        </p:nvCxnSpPr>
        <p:spPr bwMode="auto">
          <a:xfrm>
            <a:off x="511175" y="5716588"/>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90" name="Straight Connector 133"/>
          <p:cNvCxnSpPr>
            <a:cxnSpLocks noChangeShapeType="1"/>
          </p:cNvCxnSpPr>
          <p:nvPr/>
        </p:nvCxnSpPr>
        <p:spPr bwMode="auto">
          <a:xfrm>
            <a:off x="506413" y="6675438"/>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91" name="Straight Connector 135"/>
          <p:cNvCxnSpPr>
            <a:cxnSpLocks noChangeShapeType="1"/>
          </p:cNvCxnSpPr>
          <p:nvPr/>
        </p:nvCxnSpPr>
        <p:spPr bwMode="auto">
          <a:xfrm>
            <a:off x="506413" y="3603625"/>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92" name="Straight Connector 132"/>
          <p:cNvCxnSpPr>
            <a:cxnSpLocks noChangeShapeType="1"/>
          </p:cNvCxnSpPr>
          <p:nvPr/>
        </p:nvCxnSpPr>
        <p:spPr bwMode="auto">
          <a:xfrm>
            <a:off x="515938" y="6156325"/>
            <a:ext cx="8391525"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93" name="TextBox 8"/>
          <p:cNvSpPr txBox="1">
            <a:spLocks noChangeArrowheads="1"/>
          </p:cNvSpPr>
          <p:nvPr/>
        </p:nvSpPr>
        <p:spPr bwMode="auto">
          <a:xfrm>
            <a:off x="544513" y="6183313"/>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ea typeface="ＭＳ Ｐゴシック" panose="020B0600070205080204" pitchFamily="34" charset="-128"/>
              </a:rPr>
              <a:t>Stakeholder</a:t>
            </a:r>
          </a:p>
          <a:p>
            <a:pPr algn="ctr" eaLnBrk="1" hangingPunct="1">
              <a:spcBef>
                <a:spcPct val="0"/>
              </a:spcBef>
              <a:buClrTx/>
              <a:buSzTx/>
              <a:buFontTx/>
              <a:buNone/>
            </a:pPr>
            <a:r>
              <a:rPr lang="en-US" altLang="en-US" sz="1200">
                <a:ea typeface="ＭＳ Ｐゴシック" panose="020B0600070205080204" pitchFamily="34" charset="-128"/>
              </a:rPr>
              <a:t>Management</a:t>
            </a:r>
          </a:p>
        </p:txBody>
      </p:sp>
      <p:sp>
        <p:nvSpPr>
          <p:cNvPr id="26694" name="TextBox 16"/>
          <p:cNvSpPr txBox="1">
            <a:spLocks noChangeArrowheads="1"/>
          </p:cNvSpPr>
          <p:nvPr/>
        </p:nvSpPr>
        <p:spPr bwMode="auto">
          <a:xfrm>
            <a:off x="1766888" y="6148388"/>
            <a:ext cx="10429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Identify</a:t>
            </a:r>
            <a:br>
              <a:rPr lang="en-US" altLang="en-US" sz="1000">
                <a:ea typeface="ＭＳ Ｐゴシック" panose="020B0600070205080204" pitchFamily="34" charset="-128"/>
              </a:rPr>
            </a:br>
            <a:r>
              <a:rPr lang="en-US" altLang="en-US" sz="1000">
                <a:ea typeface="ＭＳ Ｐゴシック" panose="020B0600070205080204" pitchFamily="34" charset="-128"/>
              </a:rPr>
              <a:t>Stakeholders</a:t>
            </a:r>
          </a:p>
        </p:txBody>
      </p:sp>
      <p:sp>
        <p:nvSpPr>
          <p:cNvPr id="26695" name="TextBox 16"/>
          <p:cNvSpPr txBox="1">
            <a:spLocks noChangeArrowheads="1"/>
          </p:cNvSpPr>
          <p:nvPr/>
        </p:nvSpPr>
        <p:spPr bwMode="auto">
          <a:xfrm>
            <a:off x="2765425" y="6146800"/>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Plan Stakeholder </a:t>
            </a:r>
            <a:br>
              <a:rPr lang="en-US" altLang="en-US" sz="1000">
                <a:ea typeface="ＭＳ Ｐゴシック" panose="020B0600070205080204" pitchFamily="34" charset="-128"/>
              </a:rPr>
            </a:br>
            <a:r>
              <a:rPr lang="en-US" altLang="en-US" sz="1000">
                <a:ea typeface="ＭＳ Ｐゴシック" panose="020B0600070205080204" pitchFamily="34" charset="-128"/>
              </a:rPr>
              <a:t>Management</a:t>
            </a:r>
          </a:p>
        </p:txBody>
      </p:sp>
      <p:sp>
        <p:nvSpPr>
          <p:cNvPr id="26696" name="TextBox 16"/>
          <p:cNvSpPr txBox="1">
            <a:spLocks noChangeArrowheads="1"/>
          </p:cNvSpPr>
          <p:nvPr/>
        </p:nvSpPr>
        <p:spPr bwMode="auto">
          <a:xfrm>
            <a:off x="4602163" y="6137275"/>
            <a:ext cx="1511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Manage Stakeholder </a:t>
            </a:r>
            <a:br>
              <a:rPr lang="en-US" altLang="en-US" sz="1000">
                <a:ea typeface="ＭＳ Ｐゴシック" panose="020B0600070205080204" pitchFamily="34" charset="-128"/>
              </a:rPr>
            </a:br>
            <a:r>
              <a:rPr lang="en-US" altLang="en-US" sz="1000">
                <a:ea typeface="ＭＳ Ｐゴシック" panose="020B0600070205080204" pitchFamily="34" charset="-128"/>
              </a:rPr>
              <a:t>Engagement</a:t>
            </a:r>
          </a:p>
        </p:txBody>
      </p:sp>
      <p:sp>
        <p:nvSpPr>
          <p:cNvPr id="26697" name="TextBox 16"/>
          <p:cNvSpPr txBox="1">
            <a:spLocks noChangeArrowheads="1"/>
          </p:cNvSpPr>
          <p:nvPr/>
        </p:nvSpPr>
        <p:spPr bwMode="auto">
          <a:xfrm>
            <a:off x="6165850" y="6129338"/>
            <a:ext cx="146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1000">
                <a:ea typeface="ＭＳ Ｐゴシック" panose="020B0600070205080204" pitchFamily="34" charset="-128"/>
              </a:rPr>
              <a:t>Control Stakeholder </a:t>
            </a:r>
            <a:br>
              <a:rPr lang="en-US" altLang="en-US" sz="1000">
                <a:ea typeface="ＭＳ Ｐゴシック" panose="020B0600070205080204" pitchFamily="34" charset="-128"/>
              </a:rPr>
            </a:br>
            <a:r>
              <a:rPr lang="en-US" altLang="en-US" sz="1000">
                <a:ea typeface="ＭＳ Ｐゴシック" panose="020B0600070205080204" pitchFamily="34" charset="-128"/>
              </a:rPr>
              <a:t>Engagement</a:t>
            </a:r>
          </a:p>
        </p:txBody>
      </p:sp>
      <p:sp>
        <p:nvSpPr>
          <p:cNvPr id="74" name="Rounded Rectangle 73"/>
          <p:cNvSpPr/>
          <p:nvPr/>
        </p:nvSpPr>
        <p:spPr bwMode="auto">
          <a:xfrm>
            <a:off x="400050" y="2163763"/>
            <a:ext cx="8715375" cy="1439862"/>
          </a:xfrm>
          <a:prstGeom prst="roundRect">
            <a:avLst/>
          </a:prstGeom>
          <a:noFill/>
          <a:ln w="38100" cap="flat" cmpd="sng" algn="ctr">
            <a:solidFill>
              <a:schemeClr val="accent1">
                <a:lumMod val="50000"/>
              </a:schemeClr>
            </a:solidFill>
            <a:prstDash val="solid"/>
            <a:miter lim="800000"/>
            <a:headEnd type="none" w="med" len="med"/>
            <a:tailEnd type="none" w="med" len="med"/>
          </a:ln>
          <a:effectLst/>
        </p:spPr>
        <p:txBody>
          <a:bodyPr wrap="none"/>
          <a:lstStyle/>
          <a:p>
            <a:pPr eaLnBrk="1" hangingPunct="1">
              <a:defRPr/>
            </a:pPr>
            <a:endParaRPr lang="en-US" dirty="0">
              <a:latin typeface="Arial" charset="0"/>
            </a:endParaRPr>
          </a:p>
        </p:txBody>
      </p:sp>
      <p:sp>
        <p:nvSpPr>
          <p:cNvPr id="75" name="TextBox 74"/>
          <p:cNvSpPr txBox="1"/>
          <p:nvPr/>
        </p:nvSpPr>
        <p:spPr>
          <a:xfrm>
            <a:off x="7877175" y="4090988"/>
            <a:ext cx="1238250"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eaLnBrk="1" hangingPunct="1">
              <a:defRPr/>
            </a:pPr>
            <a:r>
              <a:rPr lang="en-US" sz="1400" b="1" dirty="0">
                <a:solidFill>
                  <a:schemeClr val="accent1">
                    <a:lumMod val="50000"/>
                  </a:schemeClr>
                </a:solidFill>
              </a:rPr>
              <a:t>Our Focus</a:t>
            </a:r>
          </a:p>
          <a:p>
            <a:pPr algn="ctr" eaLnBrk="1" hangingPunct="1">
              <a:defRPr/>
            </a:pPr>
            <a:r>
              <a:rPr lang="en-US" sz="1400" b="1" dirty="0">
                <a:solidFill>
                  <a:schemeClr val="accent1">
                    <a:lumMod val="50000"/>
                  </a:schemeClr>
                </a:solidFill>
              </a:rPr>
              <a:t>In this Class</a:t>
            </a:r>
          </a:p>
        </p:txBody>
      </p:sp>
      <p:cxnSp>
        <p:nvCxnSpPr>
          <p:cNvPr id="13390" name="Straight Arrow Connector 2"/>
          <p:cNvCxnSpPr>
            <a:cxnSpLocks noChangeShapeType="1"/>
          </p:cNvCxnSpPr>
          <p:nvPr/>
        </p:nvCxnSpPr>
        <p:spPr bwMode="auto">
          <a:xfrm flipH="1" flipV="1">
            <a:off x="7767638" y="3632200"/>
            <a:ext cx="463550" cy="42545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13390"/>
                                        </p:tgtEl>
                                        <p:attrNameLst>
                                          <p:attrName>style.visibility</p:attrName>
                                        </p:attrNameLst>
                                      </p:cBhvr>
                                      <p:to>
                                        <p:strVal val="visible"/>
                                      </p:to>
                                    </p:set>
                                    <p:animEffect transition="in" filter="fade">
                                      <p:cBhvr>
                                        <p:cTn id="10" dur="500"/>
                                        <p:tgtEl>
                                          <p:spTgt spid="133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4DF4D76-A400-4959-999C-10179A8936C5}" type="slidenum">
              <a:rPr lang="en-US" altLang="en-US" sz="1200">
                <a:latin typeface="Garamond" panose="02020404030301010803" pitchFamily="18" charset="0"/>
              </a:rPr>
              <a:pPr>
                <a:spcBef>
                  <a:spcPct val="0"/>
                </a:spcBef>
                <a:buClrTx/>
                <a:buSzTx/>
                <a:buFontTx/>
                <a:buNone/>
              </a:pPr>
              <a:t>110</a:t>
            </a:fld>
            <a:endParaRPr lang="en-US" altLang="en-US" sz="1200">
              <a:latin typeface="Garamond" panose="02020404030301010803" pitchFamily="18" charset="0"/>
            </a:endParaRPr>
          </a:p>
        </p:txBody>
      </p:sp>
      <p:sp>
        <p:nvSpPr>
          <p:cNvPr id="218115" name="Rectangle 2"/>
          <p:cNvSpPr>
            <a:spLocks noGrp="1" noChangeArrowheads="1"/>
          </p:cNvSpPr>
          <p:nvPr>
            <p:ph type="title"/>
          </p:nvPr>
        </p:nvSpPr>
        <p:spPr>
          <a:xfrm>
            <a:off x="533400" y="609600"/>
            <a:ext cx="7924800" cy="1143000"/>
          </a:xfrm>
        </p:spPr>
        <p:txBody>
          <a:bodyPr/>
          <a:lstStyle/>
          <a:p>
            <a:pPr algn="ctr" eaLnBrk="1" hangingPunct="1"/>
            <a:r>
              <a:rPr lang="en-US" altLang="en-US" smtClean="0"/>
              <a:t>Exercise #4</a:t>
            </a:r>
          </a:p>
        </p:txBody>
      </p:sp>
      <p:sp>
        <p:nvSpPr>
          <p:cNvPr id="218116" name="Rectangle 3"/>
          <p:cNvSpPr>
            <a:spLocks noGrp="1" noChangeArrowheads="1"/>
          </p:cNvSpPr>
          <p:nvPr>
            <p:ph type="body" idx="1"/>
          </p:nvPr>
        </p:nvSpPr>
        <p:spPr>
          <a:xfrm>
            <a:off x="782638" y="1595438"/>
            <a:ext cx="7742237" cy="1592262"/>
          </a:xfrm>
        </p:spPr>
        <p:txBody>
          <a:bodyPr/>
          <a:lstStyle/>
          <a:p>
            <a:pPr marL="1588" indent="-1588" eaLnBrk="1" hangingPunct="1">
              <a:buFont typeface="Wingdings" panose="05000000000000000000" pitchFamily="2" charset="2"/>
              <a:buNone/>
            </a:pPr>
            <a:r>
              <a:rPr lang="en-US" altLang="en-US" sz="2000" smtClean="0">
                <a:solidFill>
                  <a:schemeClr val="tx2"/>
                </a:solidFill>
              </a:rPr>
              <a:t>Your customer notifies you that the project must be completed two weeks earlier.  What do you do?</a:t>
            </a:r>
          </a:p>
        </p:txBody>
      </p:sp>
      <p:sp>
        <p:nvSpPr>
          <p:cNvPr id="218117" name="Text Box 4"/>
          <p:cNvSpPr txBox="1">
            <a:spLocks noChangeArrowheads="1"/>
          </p:cNvSpPr>
          <p:nvPr/>
        </p:nvSpPr>
        <p:spPr bwMode="auto">
          <a:xfrm>
            <a:off x="1600200" y="2609850"/>
            <a:ext cx="59594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Tell them that the project’s critical path does not allow the project to be finished earlier.</a:t>
            </a:r>
          </a:p>
          <a:p>
            <a:pPr>
              <a:spcBef>
                <a:spcPct val="0"/>
              </a:spcBef>
              <a:buClrTx/>
              <a:buSzTx/>
              <a:buFontTx/>
              <a:buAutoNum type="alphaUcPeriod"/>
            </a:pPr>
            <a:r>
              <a:rPr lang="en-US" altLang="en-US" sz="2000">
                <a:solidFill>
                  <a:schemeClr val="tx2"/>
                </a:solidFill>
                <a:latin typeface="Verdana" panose="020B0604030504040204" pitchFamily="34" charset="0"/>
              </a:rPr>
              <a:t>Tell your boss.</a:t>
            </a:r>
          </a:p>
          <a:p>
            <a:pPr>
              <a:spcBef>
                <a:spcPct val="0"/>
              </a:spcBef>
              <a:buClrTx/>
              <a:buSzTx/>
              <a:buFontTx/>
              <a:buAutoNum type="alphaUcPeriod"/>
            </a:pPr>
            <a:r>
              <a:rPr lang="en-US" altLang="en-US" sz="2000" b="1">
                <a:solidFill>
                  <a:schemeClr val="hlink"/>
                </a:solidFill>
                <a:latin typeface="Verdana" panose="020B0604030504040204" pitchFamily="34" charset="0"/>
              </a:rPr>
              <a:t>Meet with the team and look for options for crashing or fast tracking the critical path.</a:t>
            </a:r>
          </a:p>
          <a:p>
            <a:pPr>
              <a:spcBef>
                <a:spcPct val="0"/>
              </a:spcBef>
              <a:buClrTx/>
              <a:buSzTx/>
              <a:buFontTx/>
              <a:buAutoNum type="alphaUcPeriod"/>
            </a:pPr>
            <a:r>
              <a:rPr lang="en-US" altLang="en-US" sz="2000">
                <a:solidFill>
                  <a:schemeClr val="tx2"/>
                </a:solidFill>
                <a:latin typeface="Verdana" panose="020B0604030504040204" pitchFamily="34" charset="0"/>
              </a:rPr>
              <a:t>Work hard and see what the project status is next month.</a:t>
            </a:r>
          </a:p>
        </p:txBody>
      </p:sp>
    </p:spTree>
  </p:cSld>
  <p:clrMapOvr>
    <a:masterClrMapping/>
  </p:clrMapOvr>
  <p:transition>
    <p:dissolv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CAF216-26C1-439A-9A5A-E094C1612FF4}" type="slidenum">
              <a:rPr lang="en-US" altLang="en-US" sz="1200">
                <a:latin typeface="Garamond" panose="02020404030301010803" pitchFamily="18" charset="0"/>
              </a:rPr>
              <a:pPr>
                <a:spcBef>
                  <a:spcPct val="0"/>
                </a:spcBef>
                <a:buClrTx/>
                <a:buSzTx/>
                <a:buFontTx/>
                <a:buNone/>
              </a:pPr>
              <a:t>111</a:t>
            </a:fld>
            <a:endParaRPr lang="en-US" altLang="en-US" sz="1200">
              <a:latin typeface="Garamond" panose="02020404030301010803" pitchFamily="18" charset="0"/>
            </a:endParaRPr>
          </a:p>
        </p:txBody>
      </p:sp>
      <p:sp>
        <p:nvSpPr>
          <p:cNvPr id="220163"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#5</a:t>
            </a:r>
          </a:p>
        </p:txBody>
      </p:sp>
      <p:sp>
        <p:nvSpPr>
          <p:cNvPr id="220164" name="Rectangle 3"/>
          <p:cNvSpPr>
            <a:spLocks noGrp="1" noChangeArrowheads="1"/>
          </p:cNvSpPr>
          <p:nvPr>
            <p:ph type="body" idx="1"/>
          </p:nvPr>
        </p:nvSpPr>
        <p:spPr>
          <a:xfrm>
            <a:off x="782638" y="1592263"/>
            <a:ext cx="7905750" cy="1593850"/>
          </a:xfrm>
        </p:spPr>
        <p:txBody>
          <a:bodyPr/>
          <a:lstStyle/>
          <a:p>
            <a:pPr marL="1588" indent="-1588" eaLnBrk="1" hangingPunct="1">
              <a:buFont typeface="Wingdings" panose="05000000000000000000" pitchFamily="2" charset="2"/>
              <a:buNone/>
            </a:pPr>
            <a:r>
              <a:rPr lang="en-US" altLang="en-US" sz="2000" smtClean="0">
                <a:solidFill>
                  <a:schemeClr val="tx2"/>
                </a:solidFill>
              </a:rPr>
              <a:t>In trying to get the project completed faster, the project manager looks at the cost associated with crashing each task.  A more complete approach to crashing would be to also look at ______:</a:t>
            </a:r>
          </a:p>
        </p:txBody>
      </p:sp>
      <p:sp>
        <p:nvSpPr>
          <p:cNvPr id="220165" name="Text Box 4"/>
          <p:cNvSpPr txBox="1">
            <a:spLocks noChangeArrowheads="1"/>
          </p:cNvSpPr>
          <p:nvPr/>
        </p:nvSpPr>
        <p:spPr bwMode="auto">
          <a:xfrm>
            <a:off x="1371600" y="2857500"/>
            <a:ext cx="6477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The risk impact of crashing each task</a:t>
            </a:r>
          </a:p>
          <a:p>
            <a:pPr>
              <a:spcBef>
                <a:spcPct val="0"/>
              </a:spcBef>
              <a:buClrTx/>
              <a:buSzTx/>
              <a:buFontTx/>
              <a:buAutoNum type="alphaUcPeriod"/>
            </a:pPr>
            <a:r>
              <a:rPr lang="en-US" altLang="en-US" sz="2000">
                <a:solidFill>
                  <a:schemeClr val="tx2"/>
                </a:solidFill>
                <a:latin typeface="Verdana" panose="020B0604030504040204" pitchFamily="34" charset="0"/>
              </a:rPr>
              <a:t>The customer’s opinion of what tasks to crash</a:t>
            </a:r>
          </a:p>
          <a:p>
            <a:pPr>
              <a:spcBef>
                <a:spcPct val="0"/>
              </a:spcBef>
              <a:buClrTx/>
              <a:buSzTx/>
              <a:buFontTx/>
              <a:buAutoNum type="alphaUcPeriod"/>
            </a:pPr>
            <a:r>
              <a:rPr lang="en-US" altLang="en-US" sz="2000">
                <a:solidFill>
                  <a:schemeClr val="tx2"/>
                </a:solidFill>
                <a:latin typeface="Verdana" panose="020B0604030504040204" pitchFamily="34" charset="0"/>
              </a:rPr>
              <a:t>The day of the week the task is to take place</a:t>
            </a:r>
          </a:p>
          <a:p>
            <a:pPr>
              <a:spcBef>
                <a:spcPct val="0"/>
              </a:spcBef>
              <a:buClrTx/>
              <a:buSzTx/>
              <a:buFontTx/>
              <a:buAutoNum type="alphaUcPeriod"/>
            </a:pPr>
            <a:r>
              <a:rPr lang="en-US" altLang="en-US" sz="2000">
                <a:solidFill>
                  <a:schemeClr val="tx2"/>
                </a:solidFill>
                <a:latin typeface="Verdana" panose="020B0604030504040204" pitchFamily="34" charset="0"/>
              </a:rPr>
              <a:t>The project phase in which the task is due to occur</a:t>
            </a:r>
          </a:p>
        </p:txBody>
      </p:sp>
    </p:spTree>
  </p:cSld>
  <p:clrMapOvr>
    <a:masterClrMapping/>
  </p:clrMapOvr>
  <p:transition>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DAE98AA-792D-4FD3-B0B2-83EBAEFF3C24}" type="slidenum">
              <a:rPr lang="en-US" altLang="en-US" sz="1200">
                <a:latin typeface="Garamond" panose="02020404030301010803" pitchFamily="18" charset="0"/>
              </a:rPr>
              <a:pPr>
                <a:spcBef>
                  <a:spcPct val="0"/>
                </a:spcBef>
                <a:buClrTx/>
                <a:buSzTx/>
                <a:buFontTx/>
                <a:buNone/>
              </a:pPr>
              <a:t>112</a:t>
            </a:fld>
            <a:endParaRPr lang="en-US" altLang="en-US" sz="1200">
              <a:latin typeface="Garamond" panose="02020404030301010803" pitchFamily="18" charset="0"/>
            </a:endParaRPr>
          </a:p>
        </p:txBody>
      </p:sp>
      <p:sp>
        <p:nvSpPr>
          <p:cNvPr id="222211"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#5</a:t>
            </a:r>
          </a:p>
        </p:txBody>
      </p:sp>
      <p:sp>
        <p:nvSpPr>
          <p:cNvPr id="222212" name="Rectangle 3"/>
          <p:cNvSpPr>
            <a:spLocks noGrp="1" noChangeArrowheads="1"/>
          </p:cNvSpPr>
          <p:nvPr>
            <p:ph type="body" idx="1"/>
          </p:nvPr>
        </p:nvSpPr>
        <p:spPr>
          <a:xfrm>
            <a:off x="782638" y="1592263"/>
            <a:ext cx="7905750" cy="1593850"/>
          </a:xfrm>
        </p:spPr>
        <p:txBody>
          <a:bodyPr/>
          <a:lstStyle/>
          <a:p>
            <a:pPr marL="1588" indent="-1588" eaLnBrk="1" hangingPunct="1">
              <a:buFont typeface="Wingdings" panose="05000000000000000000" pitchFamily="2" charset="2"/>
              <a:buNone/>
            </a:pPr>
            <a:r>
              <a:rPr lang="en-US" altLang="en-US" sz="2000" smtClean="0">
                <a:solidFill>
                  <a:schemeClr val="tx2"/>
                </a:solidFill>
              </a:rPr>
              <a:t>In trying to get the project completed faster, the project manager looks at the cost associated with crashing each task.  A more complete approach to crashing would be to also look at ______:</a:t>
            </a:r>
          </a:p>
        </p:txBody>
      </p:sp>
      <p:sp>
        <p:nvSpPr>
          <p:cNvPr id="222213" name="Text Box 4"/>
          <p:cNvSpPr txBox="1">
            <a:spLocks noChangeArrowheads="1"/>
          </p:cNvSpPr>
          <p:nvPr/>
        </p:nvSpPr>
        <p:spPr bwMode="auto">
          <a:xfrm>
            <a:off x="1371600" y="2857500"/>
            <a:ext cx="6477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b="1">
                <a:solidFill>
                  <a:schemeClr val="hlink"/>
                </a:solidFill>
                <a:latin typeface="Verdana" panose="020B0604030504040204" pitchFamily="34" charset="0"/>
              </a:rPr>
              <a:t>The risk impact of crashing each task</a:t>
            </a:r>
          </a:p>
          <a:p>
            <a:pPr>
              <a:spcBef>
                <a:spcPct val="0"/>
              </a:spcBef>
              <a:buClrTx/>
              <a:buSzTx/>
              <a:buFontTx/>
              <a:buAutoNum type="alphaUcPeriod"/>
            </a:pPr>
            <a:r>
              <a:rPr lang="en-US" altLang="en-US" sz="2000">
                <a:solidFill>
                  <a:schemeClr val="tx2"/>
                </a:solidFill>
                <a:latin typeface="Verdana" panose="020B0604030504040204" pitchFamily="34" charset="0"/>
              </a:rPr>
              <a:t>The customer’s opinion of what tasks to crash</a:t>
            </a:r>
          </a:p>
          <a:p>
            <a:pPr>
              <a:spcBef>
                <a:spcPct val="0"/>
              </a:spcBef>
              <a:buClrTx/>
              <a:buSzTx/>
              <a:buFontTx/>
              <a:buAutoNum type="alphaUcPeriod"/>
            </a:pPr>
            <a:r>
              <a:rPr lang="en-US" altLang="en-US" sz="2000">
                <a:solidFill>
                  <a:schemeClr val="tx2"/>
                </a:solidFill>
                <a:latin typeface="Verdana" panose="020B0604030504040204" pitchFamily="34" charset="0"/>
              </a:rPr>
              <a:t>The day of the week the task is to take place</a:t>
            </a:r>
          </a:p>
          <a:p>
            <a:pPr>
              <a:spcBef>
                <a:spcPct val="0"/>
              </a:spcBef>
              <a:buClrTx/>
              <a:buSzTx/>
              <a:buFontTx/>
              <a:buAutoNum type="alphaUcPeriod"/>
            </a:pPr>
            <a:r>
              <a:rPr lang="en-US" altLang="en-US" sz="2000">
                <a:solidFill>
                  <a:schemeClr val="tx2"/>
                </a:solidFill>
                <a:latin typeface="Verdana" panose="020B0604030504040204" pitchFamily="34" charset="0"/>
              </a:rPr>
              <a:t>The project phase in which the task is due to occur</a:t>
            </a:r>
          </a:p>
        </p:txBody>
      </p:sp>
    </p:spTree>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E41433E-A988-4ED9-8547-4D9B97D9EF05}" type="slidenum">
              <a:rPr lang="en-US" altLang="en-US" sz="1200">
                <a:latin typeface="Garamond" panose="02020404030301010803" pitchFamily="18" charset="0"/>
              </a:rPr>
              <a:pPr>
                <a:spcBef>
                  <a:spcPct val="0"/>
                </a:spcBef>
                <a:buClrTx/>
                <a:buSzTx/>
                <a:buFontTx/>
                <a:buNone/>
              </a:pPr>
              <a:t>113</a:t>
            </a:fld>
            <a:endParaRPr lang="en-US" altLang="en-US" sz="1200">
              <a:latin typeface="Garamond" panose="02020404030301010803" pitchFamily="18" charset="0"/>
            </a:endParaRPr>
          </a:p>
        </p:txBody>
      </p:sp>
      <p:sp>
        <p:nvSpPr>
          <p:cNvPr id="224259"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#6</a:t>
            </a:r>
          </a:p>
        </p:txBody>
      </p:sp>
      <p:sp>
        <p:nvSpPr>
          <p:cNvPr id="224260" name="Rectangle 3"/>
          <p:cNvSpPr>
            <a:spLocks noGrp="1" noChangeArrowheads="1"/>
          </p:cNvSpPr>
          <p:nvPr>
            <p:ph type="body" idx="1"/>
          </p:nvPr>
        </p:nvSpPr>
        <p:spPr>
          <a:xfrm>
            <a:off x="839788" y="1525588"/>
            <a:ext cx="8151812" cy="2965450"/>
          </a:xfrm>
        </p:spPr>
        <p:txBody>
          <a:bodyPr/>
          <a:lstStyle/>
          <a:p>
            <a:pPr marL="1588" indent="-1588" eaLnBrk="1" hangingPunct="1">
              <a:buFont typeface="Wingdings" panose="05000000000000000000" pitchFamily="2" charset="2"/>
              <a:buNone/>
            </a:pPr>
            <a:r>
              <a:rPr lang="en-US" altLang="en-US" sz="2000" smtClean="0">
                <a:solidFill>
                  <a:schemeClr val="tx2"/>
                </a:solidFill>
              </a:rPr>
              <a:t>A project manager is trying to coordinate all the tasks on the project and has determined the following.</a:t>
            </a:r>
          </a:p>
          <a:p>
            <a:pPr marL="1588" indent="-1588" eaLnBrk="1" hangingPunct="1">
              <a:buFont typeface="Wingdings" panose="05000000000000000000" pitchFamily="2" charset="2"/>
              <a:buNone/>
            </a:pPr>
            <a:r>
              <a:rPr lang="en-US" altLang="en-US" sz="2000" smtClean="0">
                <a:solidFill>
                  <a:schemeClr val="tx2"/>
                </a:solidFill>
              </a:rPr>
              <a:t>Task 1 can start immediately and has an estimated duration of 1 week.  Task 2 can start after task 1 is completed and has an estimated duration of 4 weeks.  Task 3 can start after task 2 is completed and has an estimated duration of 5 weeks.  Task 4 can start after task 1 is completed and must be completed when task 3 is completed.  Its estimated duration is 8 weeks.</a:t>
            </a:r>
          </a:p>
          <a:p>
            <a:pPr marL="1588" indent="-1588" eaLnBrk="1" hangingPunct="1">
              <a:buFont typeface="Wingdings" panose="05000000000000000000" pitchFamily="2" charset="2"/>
              <a:buNone/>
            </a:pPr>
            <a:r>
              <a:rPr lang="en-US" altLang="en-US" sz="2000" smtClean="0">
                <a:solidFill>
                  <a:schemeClr val="tx2"/>
                </a:solidFill>
              </a:rPr>
              <a:t>What is the critical path duration for this project?</a:t>
            </a:r>
          </a:p>
        </p:txBody>
      </p:sp>
      <p:sp>
        <p:nvSpPr>
          <p:cNvPr id="224261" name="Text Box 4"/>
          <p:cNvSpPr txBox="1">
            <a:spLocks noChangeArrowheads="1"/>
          </p:cNvSpPr>
          <p:nvPr/>
        </p:nvSpPr>
        <p:spPr bwMode="auto">
          <a:xfrm>
            <a:off x="1676400" y="45529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10</a:t>
            </a:r>
          </a:p>
          <a:p>
            <a:pPr>
              <a:spcBef>
                <a:spcPct val="0"/>
              </a:spcBef>
              <a:buClrTx/>
              <a:buSzTx/>
              <a:buFontTx/>
              <a:buAutoNum type="alphaUcPeriod"/>
            </a:pPr>
            <a:r>
              <a:rPr lang="en-US" altLang="en-US" sz="2000">
                <a:solidFill>
                  <a:schemeClr val="tx2"/>
                </a:solidFill>
                <a:latin typeface="Verdana" panose="020B0604030504040204" pitchFamily="34" charset="0"/>
              </a:rPr>
              <a:t>11</a:t>
            </a:r>
          </a:p>
          <a:p>
            <a:pPr>
              <a:spcBef>
                <a:spcPct val="0"/>
              </a:spcBef>
              <a:buClrTx/>
              <a:buSzTx/>
              <a:buFontTx/>
              <a:buAutoNum type="alphaUcPeriod"/>
            </a:pPr>
            <a:r>
              <a:rPr lang="en-US" altLang="en-US" sz="2000">
                <a:solidFill>
                  <a:schemeClr val="tx2"/>
                </a:solidFill>
                <a:latin typeface="Verdana" panose="020B0604030504040204" pitchFamily="34" charset="0"/>
              </a:rPr>
              <a:t>14</a:t>
            </a:r>
          </a:p>
          <a:p>
            <a:pPr>
              <a:spcBef>
                <a:spcPct val="0"/>
              </a:spcBef>
              <a:buClrTx/>
              <a:buSzTx/>
              <a:buFontTx/>
              <a:buAutoNum type="alphaUcPeriod"/>
            </a:pPr>
            <a:r>
              <a:rPr lang="en-US" altLang="en-US" sz="2000">
                <a:solidFill>
                  <a:schemeClr val="tx2"/>
                </a:solidFill>
                <a:latin typeface="Verdana" panose="020B0604030504040204" pitchFamily="34" charset="0"/>
              </a:rPr>
              <a:t>8</a:t>
            </a:r>
          </a:p>
        </p:txBody>
      </p:sp>
    </p:spTree>
  </p:cSld>
  <p:clrMapOvr>
    <a:masterClrMapping/>
  </p:clrMapOvr>
  <p:transition>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7930D4-9065-4403-B87F-A6FCA877000F}" type="slidenum">
              <a:rPr lang="en-US" altLang="en-US" sz="1200">
                <a:latin typeface="Garamond" panose="02020404030301010803" pitchFamily="18" charset="0"/>
              </a:rPr>
              <a:pPr>
                <a:spcBef>
                  <a:spcPct val="0"/>
                </a:spcBef>
                <a:buClrTx/>
                <a:buSzTx/>
                <a:buFontTx/>
                <a:buNone/>
              </a:pPr>
              <a:t>114</a:t>
            </a:fld>
            <a:endParaRPr lang="en-US" altLang="en-US" sz="1200">
              <a:latin typeface="Garamond" panose="02020404030301010803" pitchFamily="18" charset="0"/>
            </a:endParaRPr>
          </a:p>
        </p:txBody>
      </p:sp>
      <p:sp>
        <p:nvSpPr>
          <p:cNvPr id="226307"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#6</a:t>
            </a:r>
          </a:p>
        </p:txBody>
      </p:sp>
      <p:sp>
        <p:nvSpPr>
          <p:cNvPr id="226308" name="Rectangle 3"/>
          <p:cNvSpPr>
            <a:spLocks noGrp="1" noChangeArrowheads="1"/>
          </p:cNvSpPr>
          <p:nvPr>
            <p:ph type="body" idx="1"/>
          </p:nvPr>
        </p:nvSpPr>
        <p:spPr>
          <a:xfrm>
            <a:off x="839788" y="1525588"/>
            <a:ext cx="8151812" cy="2965450"/>
          </a:xfrm>
        </p:spPr>
        <p:txBody>
          <a:bodyPr/>
          <a:lstStyle/>
          <a:p>
            <a:pPr marL="1588" indent="-1588" eaLnBrk="1" hangingPunct="1">
              <a:buFont typeface="Wingdings" panose="05000000000000000000" pitchFamily="2" charset="2"/>
              <a:buNone/>
            </a:pPr>
            <a:r>
              <a:rPr lang="en-US" altLang="en-US" sz="2000" smtClean="0">
                <a:solidFill>
                  <a:schemeClr val="tx2"/>
                </a:solidFill>
              </a:rPr>
              <a:t>A project manager is trying to coordinate all the tasks on the project and has determined the following.</a:t>
            </a:r>
          </a:p>
          <a:p>
            <a:pPr marL="1588" indent="-1588" eaLnBrk="1" hangingPunct="1">
              <a:buFont typeface="Wingdings" panose="05000000000000000000" pitchFamily="2" charset="2"/>
              <a:buNone/>
            </a:pPr>
            <a:r>
              <a:rPr lang="en-US" altLang="en-US" sz="2000" smtClean="0">
                <a:solidFill>
                  <a:schemeClr val="tx2"/>
                </a:solidFill>
              </a:rPr>
              <a:t>Task 1 can start immediately and has an estimated duration of 1 week.  Task 2 can start after task 1 is completed and has an estimated duration of 4 weeks.  Task 3 can start after task 2 is completed and has an estimated duration of 5 weeks.  Task 4 can start after task 1 is completed and must be completed when task 3 is completed.  Its estimated duration is 8 weeks.</a:t>
            </a:r>
          </a:p>
          <a:p>
            <a:pPr marL="1588" indent="-1588" eaLnBrk="1" hangingPunct="1">
              <a:buFont typeface="Wingdings" panose="05000000000000000000" pitchFamily="2" charset="2"/>
              <a:buNone/>
            </a:pPr>
            <a:r>
              <a:rPr lang="en-US" altLang="en-US" sz="2000" smtClean="0">
                <a:solidFill>
                  <a:schemeClr val="tx2"/>
                </a:solidFill>
              </a:rPr>
              <a:t>What is the critical path duration for this project?</a:t>
            </a:r>
          </a:p>
        </p:txBody>
      </p:sp>
      <p:sp>
        <p:nvSpPr>
          <p:cNvPr id="226309" name="Text Box 4"/>
          <p:cNvSpPr txBox="1">
            <a:spLocks noChangeArrowheads="1"/>
          </p:cNvSpPr>
          <p:nvPr/>
        </p:nvSpPr>
        <p:spPr bwMode="auto">
          <a:xfrm>
            <a:off x="1676400" y="45529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b="1">
                <a:solidFill>
                  <a:schemeClr val="hlink"/>
                </a:solidFill>
                <a:latin typeface="Verdana" panose="020B0604030504040204" pitchFamily="34" charset="0"/>
              </a:rPr>
              <a:t>10</a:t>
            </a:r>
          </a:p>
          <a:p>
            <a:pPr>
              <a:spcBef>
                <a:spcPct val="0"/>
              </a:spcBef>
              <a:buClrTx/>
              <a:buSzTx/>
              <a:buFontTx/>
              <a:buAutoNum type="alphaUcPeriod"/>
            </a:pPr>
            <a:r>
              <a:rPr lang="en-US" altLang="en-US" sz="2000">
                <a:solidFill>
                  <a:schemeClr val="tx2"/>
                </a:solidFill>
                <a:latin typeface="Verdana" panose="020B0604030504040204" pitchFamily="34" charset="0"/>
              </a:rPr>
              <a:t>11</a:t>
            </a:r>
          </a:p>
          <a:p>
            <a:pPr>
              <a:spcBef>
                <a:spcPct val="0"/>
              </a:spcBef>
              <a:buClrTx/>
              <a:buSzTx/>
              <a:buFontTx/>
              <a:buAutoNum type="alphaUcPeriod"/>
            </a:pPr>
            <a:r>
              <a:rPr lang="en-US" altLang="en-US" sz="2000">
                <a:solidFill>
                  <a:schemeClr val="tx2"/>
                </a:solidFill>
                <a:latin typeface="Verdana" panose="020B0604030504040204" pitchFamily="34" charset="0"/>
              </a:rPr>
              <a:t>14</a:t>
            </a:r>
          </a:p>
          <a:p>
            <a:pPr>
              <a:spcBef>
                <a:spcPct val="0"/>
              </a:spcBef>
              <a:buClrTx/>
              <a:buSzTx/>
              <a:buFontTx/>
              <a:buAutoNum type="alphaUcPeriod"/>
            </a:pPr>
            <a:r>
              <a:rPr lang="en-US" altLang="en-US" sz="2000">
                <a:solidFill>
                  <a:schemeClr val="tx2"/>
                </a:solidFill>
                <a:latin typeface="Verdana" panose="020B0604030504040204" pitchFamily="34" charset="0"/>
              </a:rPr>
              <a:t>8</a:t>
            </a:r>
          </a:p>
        </p:txBody>
      </p:sp>
    </p:spTree>
  </p:cSld>
  <p:clrMapOvr>
    <a:masterClrMapping/>
  </p:clrMapOvr>
  <p:transition>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76AC71A-C4BF-417D-84C9-8B09E271ACE9}" type="slidenum">
              <a:rPr lang="en-US" altLang="en-US" sz="1200">
                <a:latin typeface="Garamond" panose="02020404030301010803" pitchFamily="18" charset="0"/>
              </a:rPr>
              <a:pPr>
                <a:spcBef>
                  <a:spcPct val="0"/>
                </a:spcBef>
                <a:buClrTx/>
                <a:buSzTx/>
                <a:buFontTx/>
                <a:buNone/>
              </a:pPr>
              <a:t>115</a:t>
            </a:fld>
            <a:endParaRPr lang="en-US" altLang="en-US" sz="1200">
              <a:latin typeface="Garamond" panose="02020404030301010803" pitchFamily="18" charset="0"/>
            </a:endParaRPr>
          </a:p>
        </p:txBody>
      </p:sp>
      <p:sp>
        <p:nvSpPr>
          <p:cNvPr id="228355" name="Rectangle 2"/>
          <p:cNvSpPr>
            <a:spLocks noGrp="1" noChangeArrowheads="1"/>
          </p:cNvSpPr>
          <p:nvPr>
            <p:ph type="title"/>
          </p:nvPr>
        </p:nvSpPr>
        <p:spPr>
          <a:xfrm>
            <a:off x="609600" y="685800"/>
            <a:ext cx="7924800" cy="1143000"/>
          </a:xfrm>
        </p:spPr>
        <p:txBody>
          <a:bodyPr/>
          <a:lstStyle/>
          <a:p>
            <a:pPr algn="ctr" eaLnBrk="1" hangingPunct="1"/>
            <a:r>
              <a:rPr lang="en-US" altLang="en-US" smtClean="0"/>
              <a:t>Exercise #7</a:t>
            </a:r>
          </a:p>
        </p:txBody>
      </p:sp>
      <p:sp>
        <p:nvSpPr>
          <p:cNvPr id="228356" name="Rectangle 3"/>
          <p:cNvSpPr>
            <a:spLocks noGrp="1" noChangeArrowheads="1"/>
          </p:cNvSpPr>
          <p:nvPr>
            <p:ph type="body" idx="1"/>
          </p:nvPr>
        </p:nvSpPr>
        <p:spPr>
          <a:xfrm>
            <a:off x="990600" y="1676400"/>
            <a:ext cx="7693025" cy="1309688"/>
          </a:xfrm>
        </p:spPr>
        <p:txBody>
          <a:bodyPr/>
          <a:lstStyle/>
          <a:p>
            <a:pPr marL="1588" indent="-1588" eaLnBrk="1" hangingPunct="1">
              <a:buFont typeface="Wingdings" panose="05000000000000000000" pitchFamily="2" charset="2"/>
              <a:buNone/>
            </a:pPr>
            <a:r>
              <a:rPr lang="en-US" altLang="en-US" sz="2000" smtClean="0">
                <a:solidFill>
                  <a:schemeClr val="tx2"/>
                </a:solidFill>
              </a:rPr>
              <a:t>Based on the data in the previous question, if task 4 takes 10 weeks, what is the critical path duration?</a:t>
            </a:r>
          </a:p>
        </p:txBody>
      </p:sp>
      <p:sp>
        <p:nvSpPr>
          <p:cNvPr id="228357" name="Text Box 4"/>
          <p:cNvSpPr txBox="1">
            <a:spLocks noChangeArrowheads="1"/>
          </p:cNvSpPr>
          <p:nvPr/>
        </p:nvSpPr>
        <p:spPr bwMode="auto">
          <a:xfrm>
            <a:off x="1676400" y="26479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10</a:t>
            </a:r>
          </a:p>
          <a:p>
            <a:pPr>
              <a:spcBef>
                <a:spcPct val="0"/>
              </a:spcBef>
              <a:buClrTx/>
              <a:buSzTx/>
              <a:buFontTx/>
              <a:buAutoNum type="alphaUcPeriod"/>
            </a:pPr>
            <a:r>
              <a:rPr lang="en-US" altLang="en-US" sz="2000">
                <a:solidFill>
                  <a:schemeClr val="tx2"/>
                </a:solidFill>
                <a:latin typeface="Verdana" panose="020B0604030504040204" pitchFamily="34" charset="0"/>
              </a:rPr>
              <a:t>11</a:t>
            </a:r>
          </a:p>
          <a:p>
            <a:pPr>
              <a:spcBef>
                <a:spcPct val="0"/>
              </a:spcBef>
              <a:buClrTx/>
              <a:buSzTx/>
              <a:buFontTx/>
              <a:buAutoNum type="alphaUcPeriod"/>
            </a:pPr>
            <a:r>
              <a:rPr lang="en-US" altLang="en-US" sz="2000">
                <a:solidFill>
                  <a:schemeClr val="tx2"/>
                </a:solidFill>
                <a:latin typeface="Verdana" panose="020B0604030504040204" pitchFamily="34" charset="0"/>
              </a:rPr>
              <a:t>14</a:t>
            </a:r>
          </a:p>
          <a:p>
            <a:pPr>
              <a:spcBef>
                <a:spcPct val="0"/>
              </a:spcBef>
              <a:buClrTx/>
              <a:buSzTx/>
              <a:buFontTx/>
              <a:buAutoNum type="alphaUcPeriod"/>
            </a:pPr>
            <a:r>
              <a:rPr lang="en-US" altLang="en-US" sz="2000">
                <a:solidFill>
                  <a:schemeClr val="tx2"/>
                </a:solidFill>
                <a:latin typeface="Verdana" panose="020B0604030504040204" pitchFamily="34" charset="0"/>
              </a:rPr>
              <a:t>8</a:t>
            </a:r>
          </a:p>
        </p:txBody>
      </p:sp>
    </p:spTree>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729A7E-3DE7-4F70-BB7D-D1F81F59FABD}" type="slidenum">
              <a:rPr lang="en-US" altLang="en-US" sz="1200">
                <a:latin typeface="Garamond" panose="02020404030301010803" pitchFamily="18" charset="0"/>
              </a:rPr>
              <a:pPr>
                <a:spcBef>
                  <a:spcPct val="0"/>
                </a:spcBef>
                <a:buClrTx/>
                <a:buSzTx/>
                <a:buFontTx/>
                <a:buNone/>
              </a:pPr>
              <a:t>116</a:t>
            </a:fld>
            <a:endParaRPr lang="en-US" altLang="en-US" sz="1200">
              <a:latin typeface="Garamond" panose="02020404030301010803" pitchFamily="18" charset="0"/>
            </a:endParaRPr>
          </a:p>
        </p:txBody>
      </p:sp>
      <p:sp>
        <p:nvSpPr>
          <p:cNvPr id="230403" name="Rectangle 2"/>
          <p:cNvSpPr>
            <a:spLocks noGrp="1" noChangeArrowheads="1"/>
          </p:cNvSpPr>
          <p:nvPr>
            <p:ph type="title"/>
          </p:nvPr>
        </p:nvSpPr>
        <p:spPr>
          <a:xfrm>
            <a:off x="609600" y="685800"/>
            <a:ext cx="7924800" cy="1143000"/>
          </a:xfrm>
        </p:spPr>
        <p:txBody>
          <a:bodyPr/>
          <a:lstStyle/>
          <a:p>
            <a:pPr algn="ctr" eaLnBrk="1" hangingPunct="1"/>
            <a:r>
              <a:rPr lang="en-US" altLang="en-US" smtClean="0"/>
              <a:t>Exercise #7</a:t>
            </a:r>
          </a:p>
        </p:txBody>
      </p:sp>
      <p:sp>
        <p:nvSpPr>
          <p:cNvPr id="230404" name="Rectangle 3"/>
          <p:cNvSpPr>
            <a:spLocks noGrp="1" noChangeArrowheads="1"/>
          </p:cNvSpPr>
          <p:nvPr>
            <p:ph type="body" idx="1"/>
          </p:nvPr>
        </p:nvSpPr>
        <p:spPr>
          <a:xfrm>
            <a:off x="990600" y="1676400"/>
            <a:ext cx="7693025" cy="1309688"/>
          </a:xfrm>
        </p:spPr>
        <p:txBody>
          <a:bodyPr/>
          <a:lstStyle/>
          <a:p>
            <a:pPr marL="1588" indent="-1588" eaLnBrk="1" hangingPunct="1">
              <a:buFont typeface="Wingdings" panose="05000000000000000000" pitchFamily="2" charset="2"/>
              <a:buNone/>
            </a:pPr>
            <a:r>
              <a:rPr lang="en-US" altLang="en-US" sz="2000" smtClean="0">
                <a:solidFill>
                  <a:schemeClr val="tx2"/>
                </a:solidFill>
              </a:rPr>
              <a:t>Based on the data in the previous question, if task 4 takes 10 weeks, what is the critical path duration?</a:t>
            </a:r>
          </a:p>
        </p:txBody>
      </p:sp>
      <p:sp>
        <p:nvSpPr>
          <p:cNvPr id="230405" name="Text Box 4"/>
          <p:cNvSpPr txBox="1">
            <a:spLocks noChangeArrowheads="1"/>
          </p:cNvSpPr>
          <p:nvPr/>
        </p:nvSpPr>
        <p:spPr bwMode="auto">
          <a:xfrm>
            <a:off x="1676400" y="26479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10</a:t>
            </a:r>
          </a:p>
          <a:p>
            <a:pPr>
              <a:spcBef>
                <a:spcPct val="0"/>
              </a:spcBef>
              <a:buClrTx/>
              <a:buSzTx/>
              <a:buFontTx/>
              <a:buAutoNum type="alphaUcPeriod"/>
            </a:pPr>
            <a:r>
              <a:rPr lang="en-US" altLang="en-US" sz="2000" b="1">
                <a:solidFill>
                  <a:schemeClr val="hlink"/>
                </a:solidFill>
                <a:latin typeface="Verdana" panose="020B0604030504040204" pitchFamily="34" charset="0"/>
              </a:rPr>
              <a:t>11</a:t>
            </a:r>
          </a:p>
          <a:p>
            <a:pPr>
              <a:spcBef>
                <a:spcPct val="0"/>
              </a:spcBef>
              <a:buClrTx/>
              <a:buSzTx/>
              <a:buFontTx/>
              <a:buAutoNum type="alphaUcPeriod"/>
            </a:pPr>
            <a:r>
              <a:rPr lang="en-US" altLang="en-US" sz="2000">
                <a:solidFill>
                  <a:schemeClr val="tx2"/>
                </a:solidFill>
                <a:latin typeface="Verdana" panose="020B0604030504040204" pitchFamily="34" charset="0"/>
              </a:rPr>
              <a:t>14</a:t>
            </a:r>
          </a:p>
          <a:p>
            <a:pPr>
              <a:spcBef>
                <a:spcPct val="0"/>
              </a:spcBef>
              <a:buClrTx/>
              <a:buSzTx/>
              <a:buFontTx/>
              <a:buAutoNum type="alphaUcPeriod"/>
            </a:pPr>
            <a:r>
              <a:rPr lang="en-US" altLang="en-US" sz="2000">
                <a:solidFill>
                  <a:schemeClr val="tx2"/>
                </a:solidFill>
                <a:latin typeface="Verdana" panose="020B0604030504040204" pitchFamily="34" charset="0"/>
              </a:rPr>
              <a:t>8</a:t>
            </a:r>
          </a:p>
        </p:txBody>
      </p:sp>
    </p:spTree>
  </p:cSld>
  <p:clrMapOvr>
    <a:masterClrMapping/>
  </p:clrMapOvr>
  <p:transition>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107F12-9E08-4D7F-8EF1-8D5A76FDC35C}" type="slidenum">
              <a:rPr lang="en-US" altLang="en-US" sz="1200">
                <a:latin typeface="Garamond" panose="02020404030301010803" pitchFamily="18" charset="0"/>
              </a:rPr>
              <a:pPr>
                <a:spcBef>
                  <a:spcPct val="0"/>
                </a:spcBef>
                <a:buClrTx/>
                <a:buSzTx/>
                <a:buFontTx/>
                <a:buNone/>
              </a:pPr>
              <a:t>117</a:t>
            </a:fld>
            <a:endParaRPr lang="en-US" altLang="en-US" sz="1200">
              <a:latin typeface="Garamond" panose="02020404030301010803" pitchFamily="18" charset="0"/>
            </a:endParaRPr>
          </a:p>
        </p:txBody>
      </p:sp>
      <p:sp>
        <p:nvSpPr>
          <p:cNvPr id="232451" name="Rectangle 2"/>
          <p:cNvSpPr>
            <a:spLocks noGrp="1" noChangeArrowheads="1"/>
          </p:cNvSpPr>
          <p:nvPr>
            <p:ph type="title"/>
          </p:nvPr>
        </p:nvSpPr>
        <p:spPr>
          <a:xfrm>
            <a:off x="609600" y="533400"/>
            <a:ext cx="7924800" cy="1143000"/>
          </a:xfrm>
        </p:spPr>
        <p:txBody>
          <a:bodyPr/>
          <a:lstStyle/>
          <a:p>
            <a:pPr algn="ctr" eaLnBrk="1" hangingPunct="1"/>
            <a:r>
              <a:rPr lang="en-US" altLang="en-US" smtClean="0"/>
              <a:t>Exercise #8</a:t>
            </a:r>
          </a:p>
        </p:txBody>
      </p:sp>
      <p:sp>
        <p:nvSpPr>
          <p:cNvPr id="232452" name="Rectangle 3"/>
          <p:cNvSpPr>
            <a:spLocks noGrp="1" noChangeArrowheads="1"/>
          </p:cNvSpPr>
          <p:nvPr>
            <p:ph type="body" idx="1"/>
          </p:nvPr>
        </p:nvSpPr>
        <p:spPr>
          <a:xfrm>
            <a:off x="990600" y="14859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EAC is a periodic evaluation of:</a:t>
            </a:r>
          </a:p>
        </p:txBody>
      </p:sp>
      <p:sp>
        <p:nvSpPr>
          <p:cNvPr id="232453" name="Text Box 4"/>
          <p:cNvSpPr txBox="1">
            <a:spLocks noChangeArrowheads="1"/>
          </p:cNvSpPr>
          <p:nvPr/>
        </p:nvSpPr>
        <p:spPr bwMode="auto">
          <a:xfrm>
            <a:off x="1600200" y="2228850"/>
            <a:ext cx="59594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Cost of work completed</a:t>
            </a:r>
          </a:p>
          <a:p>
            <a:pPr>
              <a:spcBef>
                <a:spcPct val="0"/>
              </a:spcBef>
              <a:buClrTx/>
              <a:buSzTx/>
              <a:buFontTx/>
              <a:buAutoNum type="alphaUcPeriod"/>
            </a:pPr>
            <a:r>
              <a:rPr lang="en-US" altLang="en-US" sz="2000">
                <a:solidFill>
                  <a:schemeClr val="tx2"/>
                </a:solidFill>
                <a:latin typeface="Verdana" panose="020B0604030504040204" pitchFamily="34" charset="0"/>
              </a:rPr>
              <a:t>Value of work performed</a:t>
            </a:r>
          </a:p>
          <a:p>
            <a:pPr>
              <a:spcBef>
                <a:spcPct val="0"/>
              </a:spcBef>
              <a:buClrTx/>
              <a:buSzTx/>
              <a:buFontTx/>
              <a:buAutoNum type="alphaUcPeriod"/>
            </a:pPr>
            <a:r>
              <a:rPr lang="en-US" altLang="en-US" sz="2000">
                <a:solidFill>
                  <a:schemeClr val="tx2"/>
                </a:solidFill>
                <a:latin typeface="Verdana" panose="020B0604030504040204" pitchFamily="34" charset="0"/>
              </a:rPr>
              <a:t>Anticipated total cost at project completion</a:t>
            </a:r>
          </a:p>
          <a:p>
            <a:pPr>
              <a:spcBef>
                <a:spcPct val="0"/>
              </a:spcBef>
              <a:buClrTx/>
              <a:buSzTx/>
              <a:buFontTx/>
              <a:buAutoNum type="alphaUcPeriod"/>
            </a:pPr>
            <a:r>
              <a:rPr lang="en-US" altLang="en-US" sz="2000">
                <a:solidFill>
                  <a:schemeClr val="tx2"/>
                </a:solidFill>
                <a:latin typeface="Verdana" panose="020B0604030504040204" pitchFamily="34" charset="0"/>
              </a:rPr>
              <a:t>What it will cost to finish the job</a:t>
            </a:r>
          </a:p>
        </p:txBody>
      </p:sp>
    </p:spTree>
  </p:cSld>
  <p:clrMapOvr>
    <a:masterClrMapping/>
  </p:clrMapOvr>
  <p:transition>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B2B0758-0ED0-424C-8D02-90F59B159A0F}" type="slidenum">
              <a:rPr lang="en-US" altLang="en-US" sz="1200">
                <a:latin typeface="Garamond" panose="02020404030301010803" pitchFamily="18" charset="0"/>
              </a:rPr>
              <a:pPr>
                <a:spcBef>
                  <a:spcPct val="0"/>
                </a:spcBef>
                <a:buClrTx/>
                <a:buSzTx/>
                <a:buFontTx/>
                <a:buNone/>
              </a:pPr>
              <a:t>118</a:t>
            </a:fld>
            <a:endParaRPr lang="en-US" altLang="en-US" sz="1200">
              <a:latin typeface="Garamond" panose="02020404030301010803" pitchFamily="18" charset="0"/>
            </a:endParaRPr>
          </a:p>
        </p:txBody>
      </p:sp>
      <p:sp>
        <p:nvSpPr>
          <p:cNvPr id="234499" name="Rectangle 2"/>
          <p:cNvSpPr>
            <a:spLocks noGrp="1" noChangeArrowheads="1"/>
          </p:cNvSpPr>
          <p:nvPr>
            <p:ph type="title"/>
          </p:nvPr>
        </p:nvSpPr>
        <p:spPr>
          <a:xfrm>
            <a:off x="609600" y="533400"/>
            <a:ext cx="7924800" cy="1143000"/>
          </a:xfrm>
        </p:spPr>
        <p:txBody>
          <a:bodyPr/>
          <a:lstStyle/>
          <a:p>
            <a:pPr algn="ctr" eaLnBrk="1" hangingPunct="1"/>
            <a:r>
              <a:rPr lang="en-US" altLang="en-US" smtClean="0"/>
              <a:t>Exercise #8</a:t>
            </a:r>
          </a:p>
        </p:txBody>
      </p:sp>
      <p:sp>
        <p:nvSpPr>
          <p:cNvPr id="234500" name="Rectangle 3"/>
          <p:cNvSpPr>
            <a:spLocks noGrp="1" noChangeArrowheads="1"/>
          </p:cNvSpPr>
          <p:nvPr>
            <p:ph type="body" idx="1"/>
          </p:nvPr>
        </p:nvSpPr>
        <p:spPr>
          <a:xfrm>
            <a:off x="990600" y="14859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EAC is a periodic evaluation of:</a:t>
            </a:r>
          </a:p>
        </p:txBody>
      </p:sp>
      <p:sp>
        <p:nvSpPr>
          <p:cNvPr id="234501" name="Text Box 4"/>
          <p:cNvSpPr txBox="1">
            <a:spLocks noChangeArrowheads="1"/>
          </p:cNvSpPr>
          <p:nvPr/>
        </p:nvSpPr>
        <p:spPr bwMode="auto">
          <a:xfrm>
            <a:off x="1600200" y="2228850"/>
            <a:ext cx="59594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Cost of work completed</a:t>
            </a:r>
          </a:p>
          <a:p>
            <a:pPr>
              <a:spcBef>
                <a:spcPct val="0"/>
              </a:spcBef>
              <a:buClrTx/>
              <a:buSzTx/>
              <a:buFontTx/>
              <a:buAutoNum type="alphaUcPeriod"/>
            </a:pPr>
            <a:r>
              <a:rPr lang="en-US" altLang="en-US" sz="2000">
                <a:solidFill>
                  <a:schemeClr val="tx2"/>
                </a:solidFill>
                <a:latin typeface="Verdana" panose="020B0604030504040204" pitchFamily="34" charset="0"/>
              </a:rPr>
              <a:t>Value of work performed</a:t>
            </a:r>
          </a:p>
          <a:p>
            <a:pPr>
              <a:spcBef>
                <a:spcPct val="0"/>
              </a:spcBef>
              <a:buClrTx/>
              <a:buSzTx/>
              <a:buFontTx/>
              <a:buAutoNum type="alphaUcPeriod"/>
            </a:pPr>
            <a:r>
              <a:rPr lang="en-US" altLang="en-US" sz="2000" b="1">
                <a:solidFill>
                  <a:schemeClr val="hlink"/>
                </a:solidFill>
                <a:latin typeface="Verdana" panose="020B0604030504040204" pitchFamily="34" charset="0"/>
              </a:rPr>
              <a:t>Anticipated total cost at project completion</a:t>
            </a:r>
          </a:p>
          <a:p>
            <a:pPr>
              <a:spcBef>
                <a:spcPct val="0"/>
              </a:spcBef>
              <a:buClrTx/>
              <a:buSzTx/>
              <a:buFontTx/>
              <a:buAutoNum type="alphaUcPeriod"/>
            </a:pPr>
            <a:r>
              <a:rPr lang="en-US" altLang="en-US" sz="2000">
                <a:solidFill>
                  <a:schemeClr val="tx2"/>
                </a:solidFill>
                <a:latin typeface="Verdana" panose="020B0604030504040204" pitchFamily="34" charset="0"/>
              </a:rPr>
              <a:t>What it will cost to finish the job</a:t>
            </a:r>
          </a:p>
        </p:txBody>
      </p:sp>
    </p:spTree>
  </p:cSld>
  <p:clrMapOvr>
    <a:masterClrMapping/>
  </p:clrMapOvr>
  <p:transition>
    <p:dissolv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F00058-798E-4EE4-ABDF-BDC7749F0BB4}" type="slidenum">
              <a:rPr lang="en-US" altLang="en-US" sz="1200">
                <a:latin typeface="Garamond" panose="02020404030301010803" pitchFamily="18" charset="0"/>
              </a:rPr>
              <a:pPr>
                <a:spcBef>
                  <a:spcPct val="0"/>
                </a:spcBef>
                <a:buClrTx/>
                <a:buSzTx/>
                <a:buFontTx/>
                <a:buNone/>
              </a:pPr>
              <a:t>119</a:t>
            </a:fld>
            <a:endParaRPr lang="en-US" altLang="en-US" sz="1200">
              <a:latin typeface="Garamond" panose="02020404030301010803" pitchFamily="18" charset="0"/>
            </a:endParaRPr>
          </a:p>
        </p:txBody>
      </p:sp>
      <p:sp>
        <p:nvSpPr>
          <p:cNvPr id="236547"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#9</a:t>
            </a:r>
          </a:p>
        </p:txBody>
      </p:sp>
      <p:sp>
        <p:nvSpPr>
          <p:cNvPr id="236548" name="Rectangle 3"/>
          <p:cNvSpPr>
            <a:spLocks noGrp="1" noChangeArrowheads="1"/>
          </p:cNvSpPr>
          <p:nvPr>
            <p:ph type="body" idx="1"/>
          </p:nvPr>
        </p:nvSpPr>
        <p:spPr>
          <a:xfrm>
            <a:off x="914400" y="17145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If EV = 350, AC = 400, PV = 325, what is CV?</a:t>
            </a:r>
          </a:p>
        </p:txBody>
      </p:sp>
      <p:sp>
        <p:nvSpPr>
          <p:cNvPr id="236549" name="Text Box 4"/>
          <p:cNvSpPr txBox="1">
            <a:spLocks noChangeArrowheads="1"/>
          </p:cNvSpPr>
          <p:nvPr/>
        </p:nvSpPr>
        <p:spPr bwMode="auto">
          <a:xfrm>
            <a:off x="1600200" y="23812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25</a:t>
            </a:r>
          </a:p>
          <a:p>
            <a:pPr>
              <a:spcBef>
                <a:spcPct val="0"/>
              </a:spcBef>
              <a:buClrTx/>
              <a:buSzTx/>
              <a:buFontTx/>
              <a:buAutoNum type="alphaUcPeriod"/>
            </a:pPr>
            <a:r>
              <a:rPr lang="en-US" altLang="en-US" sz="2000">
                <a:solidFill>
                  <a:schemeClr val="tx2"/>
                </a:solidFill>
                <a:latin typeface="Verdana" panose="020B0604030504040204" pitchFamily="34" charset="0"/>
              </a:rPr>
              <a:t>-25</a:t>
            </a:r>
          </a:p>
          <a:p>
            <a:pPr>
              <a:spcBef>
                <a:spcPct val="0"/>
              </a:spcBef>
              <a:buClrTx/>
              <a:buSzTx/>
              <a:buFontTx/>
              <a:buAutoNum type="alphaUcPeriod"/>
            </a:pPr>
            <a:r>
              <a:rPr lang="en-US" altLang="en-US" sz="2000">
                <a:solidFill>
                  <a:schemeClr val="tx2"/>
                </a:solidFill>
                <a:latin typeface="Verdana" panose="020B0604030504040204" pitchFamily="34" charset="0"/>
              </a:rPr>
              <a:t>50</a:t>
            </a:r>
          </a:p>
          <a:p>
            <a:pPr>
              <a:spcBef>
                <a:spcPct val="0"/>
              </a:spcBef>
              <a:buClrTx/>
              <a:buSzTx/>
              <a:buFontTx/>
              <a:buAutoNum type="alphaUcPeriod"/>
            </a:pPr>
            <a:r>
              <a:rPr lang="en-US" altLang="en-US" sz="2000">
                <a:solidFill>
                  <a:schemeClr val="tx2"/>
                </a:solidFill>
                <a:latin typeface="Verdana" panose="020B0604030504040204" pitchFamily="34" charset="0"/>
              </a:rPr>
              <a:t>-50</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AA90597-483D-4292-ADB0-8A28362A3647}" type="slidenum">
              <a:rPr lang="en-US" altLang="en-US" sz="1200">
                <a:latin typeface="Garamond" panose="02020404030301010803" pitchFamily="18" charset="0"/>
              </a:rPr>
              <a:pPr>
                <a:spcBef>
                  <a:spcPct val="0"/>
                </a:spcBef>
                <a:buClrTx/>
                <a:buSzTx/>
                <a:buFontTx/>
                <a:buNone/>
              </a:pPr>
              <a:t>12</a:t>
            </a:fld>
            <a:endParaRPr lang="en-US" altLang="en-US" sz="1200">
              <a:latin typeface="Garamond" panose="02020404030301010803" pitchFamily="18" charset="0"/>
            </a:endParaRPr>
          </a:p>
        </p:txBody>
      </p:sp>
      <p:sp>
        <p:nvSpPr>
          <p:cNvPr id="28675" name="Rectangle 2"/>
          <p:cNvSpPr>
            <a:spLocks noGrp="1" noChangeArrowheads="1"/>
          </p:cNvSpPr>
          <p:nvPr>
            <p:ph type="ctrTitle"/>
          </p:nvPr>
        </p:nvSpPr>
        <p:spPr>
          <a:xfrm>
            <a:off x="762000" y="1524000"/>
            <a:ext cx="8237538" cy="1752600"/>
          </a:xfrm>
        </p:spPr>
        <p:txBody>
          <a:bodyPr/>
          <a:lstStyle/>
          <a:p>
            <a:pPr eaLnBrk="1" hangingPunct="1"/>
            <a:r>
              <a:rPr lang="en-US" altLang="en-US" sz="3200" smtClean="0"/>
              <a:t>The WBS – Basis for Time and Cost Planning</a:t>
            </a:r>
          </a:p>
        </p:txBody>
      </p:sp>
      <p:sp>
        <p:nvSpPr>
          <p:cNvPr id="28676" name="Text Box 3"/>
          <p:cNvSpPr txBox="1">
            <a:spLocks noChangeArrowheads="1"/>
          </p:cNvSpPr>
          <p:nvPr/>
        </p:nvSpPr>
        <p:spPr bwMode="auto">
          <a:xfrm>
            <a:off x="5257800" y="485775"/>
            <a:ext cx="224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2</a:t>
            </a:r>
          </a:p>
        </p:txBody>
      </p:sp>
    </p:spTree>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9ADD304-9FE5-40F6-A67A-899ACE83FD46}" type="slidenum">
              <a:rPr lang="en-US" altLang="en-US" sz="1200">
                <a:latin typeface="Garamond" panose="02020404030301010803" pitchFamily="18" charset="0"/>
              </a:rPr>
              <a:pPr>
                <a:spcBef>
                  <a:spcPct val="0"/>
                </a:spcBef>
                <a:buClrTx/>
                <a:buSzTx/>
                <a:buFontTx/>
                <a:buNone/>
              </a:pPr>
              <a:t>120</a:t>
            </a:fld>
            <a:endParaRPr lang="en-US" altLang="en-US" sz="1200">
              <a:latin typeface="Garamond" panose="02020404030301010803" pitchFamily="18" charset="0"/>
            </a:endParaRPr>
          </a:p>
        </p:txBody>
      </p:sp>
      <p:sp>
        <p:nvSpPr>
          <p:cNvPr id="238595"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#9</a:t>
            </a:r>
          </a:p>
        </p:txBody>
      </p:sp>
      <p:sp>
        <p:nvSpPr>
          <p:cNvPr id="238596" name="Rectangle 3"/>
          <p:cNvSpPr>
            <a:spLocks noGrp="1" noChangeArrowheads="1"/>
          </p:cNvSpPr>
          <p:nvPr>
            <p:ph type="body" idx="1"/>
          </p:nvPr>
        </p:nvSpPr>
        <p:spPr>
          <a:xfrm>
            <a:off x="914400" y="17145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If EV = 350, AC = 400, PV = 325, what is CV?</a:t>
            </a:r>
          </a:p>
        </p:txBody>
      </p:sp>
      <p:sp>
        <p:nvSpPr>
          <p:cNvPr id="238597" name="Text Box 4"/>
          <p:cNvSpPr txBox="1">
            <a:spLocks noChangeArrowheads="1"/>
          </p:cNvSpPr>
          <p:nvPr/>
        </p:nvSpPr>
        <p:spPr bwMode="auto">
          <a:xfrm>
            <a:off x="1600200" y="23812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25</a:t>
            </a:r>
          </a:p>
          <a:p>
            <a:pPr>
              <a:spcBef>
                <a:spcPct val="0"/>
              </a:spcBef>
              <a:buClrTx/>
              <a:buSzTx/>
              <a:buFontTx/>
              <a:buAutoNum type="alphaUcPeriod"/>
            </a:pPr>
            <a:r>
              <a:rPr lang="en-US" altLang="en-US" sz="2000">
                <a:solidFill>
                  <a:schemeClr val="tx2"/>
                </a:solidFill>
                <a:latin typeface="Verdana" panose="020B0604030504040204" pitchFamily="34" charset="0"/>
              </a:rPr>
              <a:t>-25</a:t>
            </a:r>
          </a:p>
          <a:p>
            <a:pPr>
              <a:spcBef>
                <a:spcPct val="0"/>
              </a:spcBef>
              <a:buClrTx/>
              <a:buSzTx/>
              <a:buFontTx/>
              <a:buAutoNum type="alphaUcPeriod"/>
            </a:pPr>
            <a:r>
              <a:rPr lang="en-US" altLang="en-US" sz="2000">
                <a:solidFill>
                  <a:schemeClr val="tx2"/>
                </a:solidFill>
                <a:latin typeface="Verdana" panose="020B0604030504040204" pitchFamily="34" charset="0"/>
              </a:rPr>
              <a:t>50</a:t>
            </a:r>
          </a:p>
          <a:p>
            <a:pPr>
              <a:spcBef>
                <a:spcPct val="0"/>
              </a:spcBef>
              <a:buClrTx/>
              <a:buSzTx/>
              <a:buFontTx/>
              <a:buAutoNum type="alphaUcPeriod"/>
            </a:pPr>
            <a:r>
              <a:rPr lang="en-US" altLang="en-US" sz="2000" b="1">
                <a:solidFill>
                  <a:schemeClr val="hlink"/>
                </a:solidFill>
                <a:latin typeface="Verdana" panose="020B0604030504040204" pitchFamily="34" charset="0"/>
              </a:rPr>
              <a:t>-50</a:t>
            </a:r>
          </a:p>
        </p:txBody>
      </p:sp>
    </p:spTree>
  </p:cSld>
  <p:clrMapOvr>
    <a:masterClrMapping/>
  </p:clrMapOvr>
  <p:transition>
    <p:dissolv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BEF369C-9CA0-4158-8210-DA1CAB355924}" type="slidenum">
              <a:rPr lang="en-US" altLang="en-US" sz="1200">
                <a:latin typeface="Garamond" panose="02020404030301010803" pitchFamily="18" charset="0"/>
              </a:rPr>
              <a:pPr>
                <a:spcBef>
                  <a:spcPct val="0"/>
                </a:spcBef>
                <a:buClrTx/>
                <a:buSzTx/>
                <a:buFontTx/>
                <a:buNone/>
              </a:pPr>
              <a:t>121</a:t>
            </a:fld>
            <a:endParaRPr lang="en-US" altLang="en-US" sz="1200">
              <a:latin typeface="Garamond" panose="02020404030301010803" pitchFamily="18" charset="0"/>
            </a:endParaRPr>
          </a:p>
        </p:txBody>
      </p:sp>
      <p:sp>
        <p:nvSpPr>
          <p:cNvPr id="240643"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#10</a:t>
            </a:r>
          </a:p>
        </p:txBody>
      </p:sp>
      <p:sp>
        <p:nvSpPr>
          <p:cNvPr id="240644" name="Rectangle 3"/>
          <p:cNvSpPr>
            <a:spLocks noGrp="1" noChangeArrowheads="1"/>
          </p:cNvSpPr>
          <p:nvPr>
            <p:ph type="body" idx="1"/>
          </p:nvPr>
        </p:nvSpPr>
        <p:spPr>
          <a:xfrm>
            <a:off x="990600" y="15240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A CPI of .89 means:</a:t>
            </a:r>
          </a:p>
        </p:txBody>
      </p:sp>
      <p:sp>
        <p:nvSpPr>
          <p:cNvPr id="240645" name="Text Box 4"/>
          <p:cNvSpPr txBox="1">
            <a:spLocks noChangeArrowheads="1"/>
          </p:cNvSpPr>
          <p:nvPr/>
        </p:nvSpPr>
        <p:spPr bwMode="auto">
          <a:xfrm>
            <a:off x="1219200" y="2133600"/>
            <a:ext cx="59594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At this time, we expect the total project to cost 89% more than planned.</a:t>
            </a:r>
          </a:p>
          <a:p>
            <a:pPr>
              <a:spcBef>
                <a:spcPct val="0"/>
              </a:spcBef>
              <a:buClrTx/>
              <a:buSzTx/>
              <a:buFontTx/>
              <a:buAutoNum type="alphaUcPeriod"/>
            </a:pPr>
            <a:r>
              <a:rPr lang="en-US" altLang="en-US" sz="2000">
                <a:solidFill>
                  <a:schemeClr val="tx2"/>
                </a:solidFill>
                <a:latin typeface="Verdana" panose="020B0604030504040204" pitchFamily="34" charset="0"/>
              </a:rPr>
              <a:t>When the project is completed we will have spent 89% more.</a:t>
            </a:r>
          </a:p>
          <a:p>
            <a:pPr>
              <a:spcBef>
                <a:spcPct val="0"/>
              </a:spcBef>
              <a:buClrTx/>
              <a:buSzTx/>
              <a:buFontTx/>
              <a:buAutoNum type="alphaUcPeriod"/>
            </a:pPr>
            <a:r>
              <a:rPr lang="en-US" altLang="en-US" sz="2000">
                <a:solidFill>
                  <a:schemeClr val="tx2"/>
                </a:solidFill>
                <a:latin typeface="Verdana" panose="020B0604030504040204" pitchFamily="34" charset="0"/>
              </a:rPr>
              <a:t>Your project is only progressing at 89% of that planned.</a:t>
            </a:r>
          </a:p>
          <a:p>
            <a:pPr>
              <a:spcBef>
                <a:spcPct val="0"/>
              </a:spcBef>
              <a:buClrTx/>
              <a:buSzTx/>
              <a:buFontTx/>
              <a:buAutoNum type="alphaUcPeriod"/>
            </a:pPr>
            <a:r>
              <a:rPr lang="en-US" altLang="en-US" sz="2000">
                <a:solidFill>
                  <a:schemeClr val="tx2"/>
                </a:solidFill>
                <a:latin typeface="Verdana" panose="020B0604030504040204" pitchFamily="34" charset="0"/>
              </a:rPr>
              <a:t>Your project is only getting 89 cents out of every dollar invested.</a:t>
            </a:r>
          </a:p>
        </p:txBody>
      </p:sp>
    </p:spTree>
  </p:cSld>
  <p:clrMapOvr>
    <a:masterClrMapping/>
  </p:clrMapOvr>
  <p:transition>
    <p:dissolv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B4BEBE7-253E-4B5A-8074-055B09DB8D86}" type="slidenum">
              <a:rPr lang="en-US" altLang="en-US" sz="1200">
                <a:latin typeface="Garamond" panose="02020404030301010803" pitchFamily="18" charset="0"/>
              </a:rPr>
              <a:pPr>
                <a:spcBef>
                  <a:spcPct val="0"/>
                </a:spcBef>
                <a:buClrTx/>
                <a:buSzTx/>
                <a:buFontTx/>
                <a:buNone/>
              </a:pPr>
              <a:t>122</a:t>
            </a:fld>
            <a:endParaRPr lang="en-US" altLang="en-US" sz="1200">
              <a:latin typeface="Garamond" panose="02020404030301010803" pitchFamily="18" charset="0"/>
            </a:endParaRPr>
          </a:p>
        </p:txBody>
      </p:sp>
      <p:sp>
        <p:nvSpPr>
          <p:cNvPr id="242691"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#10</a:t>
            </a:r>
          </a:p>
        </p:txBody>
      </p:sp>
      <p:sp>
        <p:nvSpPr>
          <p:cNvPr id="242692" name="Rectangle 3"/>
          <p:cNvSpPr>
            <a:spLocks noGrp="1" noChangeArrowheads="1"/>
          </p:cNvSpPr>
          <p:nvPr>
            <p:ph type="body" idx="1"/>
          </p:nvPr>
        </p:nvSpPr>
        <p:spPr>
          <a:xfrm>
            <a:off x="990600" y="15240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A CPI of .89 means:</a:t>
            </a:r>
          </a:p>
        </p:txBody>
      </p:sp>
      <p:sp>
        <p:nvSpPr>
          <p:cNvPr id="242693" name="Text Box 4"/>
          <p:cNvSpPr txBox="1">
            <a:spLocks noChangeArrowheads="1"/>
          </p:cNvSpPr>
          <p:nvPr/>
        </p:nvSpPr>
        <p:spPr bwMode="auto">
          <a:xfrm>
            <a:off x="1219200" y="2133600"/>
            <a:ext cx="59594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At this time, we expect the total project to cost 89% more than planned.</a:t>
            </a:r>
          </a:p>
          <a:p>
            <a:pPr>
              <a:spcBef>
                <a:spcPct val="0"/>
              </a:spcBef>
              <a:buClrTx/>
              <a:buSzTx/>
              <a:buFontTx/>
              <a:buAutoNum type="alphaUcPeriod"/>
            </a:pPr>
            <a:r>
              <a:rPr lang="en-US" altLang="en-US" sz="2000">
                <a:solidFill>
                  <a:schemeClr val="tx2"/>
                </a:solidFill>
                <a:latin typeface="Verdana" panose="020B0604030504040204" pitchFamily="34" charset="0"/>
              </a:rPr>
              <a:t>When the project is completed we will have spent 89% more.</a:t>
            </a:r>
          </a:p>
          <a:p>
            <a:pPr>
              <a:spcBef>
                <a:spcPct val="0"/>
              </a:spcBef>
              <a:buClrTx/>
              <a:buSzTx/>
              <a:buFontTx/>
              <a:buAutoNum type="alphaUcPeriod"/>
            </a:pPr>
            <a:r>
              <a:rPr lang="en-US" altLang="en-US" sz="2000">
                <a:solidFill>
                  <a:schemeClr val="tx2"/>
                </a:solidFill>
                <a:latin typeface="Verdana" panose="020B0604030504040204" pitchFamily="34" charset="0"/>
              </a:rPr>
              <a:t>Your project is only progressing at 89% of that planned.</a:t>
            </a:r>
          </a:p>
          <a:p>
            <a:pPr>
              <a:spcBef>
                <a:spcPct val="0"/>
              </a:spcBef>
              <a:buClrTx/>
              <a:buSzTx/>
              <a:buFontTx/>
              <a:buAutoNum type="alphaUcPeriod"/>
            </a:pPr>
            <a:r>
              <a:rPr lang="en-US" altLang="en-US" sz="2000" b="1">
                <a:solidFill>
                  <a:schemeClr val="hlink"/>
                </a:solidFill>
                <a:latin typeface="Verdana" panose="020B0604030504040204" pitchFamily="34" charset="0"/>
              </a:rPr>
              <a:t>Your project is only getting 89 cents out of every dollar invested.</a:t>
            </a:r>
          </a:p>
        </p:txBody>
      </p:sp>
    </p:spTree>
  </p:cSld>
  <p:clrMapOvr>
    <a:masterClrMapping/>
  </p:clrMapOvr>
  <p:transition>
    <p:dissolv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418BA4-5087-46C5-9C03-8CBDA693185D}" type="slidenum">
              <a:rPr lang="en-US" altLang="en-US" sz="1200">
                <a:latin typeface="Garamond" panose="02020404030301010803" pitchFamily="18" charset="0"/>
              </a:rPr>
              <a:pPr>
                <a:spcBef>
                  <a:spcPct val="0"/>
                </a:spcBef>
                <a:buClrTx/>
                <a:buSzTx/>
                <a:buFontTx/>
                <a:buNone/>
              </a:pPr>
              <a:t>123</a:t>
            </a:fld>
            <a:endParaRPr lang="en-US" altLang="en-US" sz="1200">
              <a:latin typeface="Garamond" panose="02020404030301010803" pitchFamily="18" charset="0"/>
            </a:endParaRPr>
          </a:p>
        </p:txBody>
      </p:sp>
      <p:sp>
        <p:nvSpPr>
          <p:cNvPr id="244739"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#11</a:t>
            </a:r>
          </a:p>
        </p:txBody>
      </p:sp>
      <p:sp>
        <p:nvSpPr>
          <p:cNvPr id="244740" name="Rectangle 3"/>
          <p:cNvSpPr>
            <a:spLocks noGrp="1" noChangeArrowheads="1"/>
          </p:cNvSpPr>
          <p:nvPr>
            <p:ph type="body" idx="1"/>
          </p:nvPr>
        </p:nvSpPr>
        <p:spPr>
          <a:xfrm>
            <a:off x="1066800" y="15240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A SPI of .76 means:</a:t>
            </a:r>
          </a:p>
        </p:txBody>
      </p:sp>
      <p:sp>
        <p:nvSpPr>
          <p:cNvPr id="244741" name="Text Box 4"/>
          <p:cNvSpPr txBox="1">
            <a:spLocks noChangeArrowheads="1"/>
          </p:cNvSpPr>
          <p:nvPr/>
        </p:nvSpPr>
        <p:spPr bwMode="auto">
          <a:xfrm>
            <a:off x="1371600" y="2133600"/>
            <a:ext cx="5959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You are over budget.</a:t>
            </a:r>
          </a:p>
          <a:p>
            <a:pPr>
              <a:spcBef>
                <a:spcPct val="0"/>
              </a:spcBef>
              <a:buClrTx/>
              <a:buSzTx/>
              <a:buFontTx/>
              <a:buAutoNum type="alphaUcPeriod"/>
            </a:pPr>
            <a:r>
              <a:rPr lang="en-US" altLang="en-US" sz="2000">
                <a:solidFill>
                  <a:schemeClr val="tx2"/>
                </a:solidFill>
                <a:latin typeface="Verdana" panose="020B0604030504040204" pitchFamily="34" charset="0"/>
              </a:rPr>
              <a:t>You are ahead of schedule.</a:t>
            </a:r>
          </a:p>
          <a:p>
            <a:pPr>
              <a:spcBef>
                <a:spcPct val="0"/>
              </a:spcBef>
              <a:buClrTx/>
              <a:buSzTx/>
              <a:buFontTx/>
              <a:buAutoNum type="alphaUcPeriod"/>
            </a:pPr>
            <a:r>
              <a:rPr lang="en-US" altLang="en-US" sz="2000">
                <a:solidFill>
                  <a:schemeClr val="tx2"/>
                </a:solidFill>
                <a:latin typeface="Verdana" panose="020B0604030504040204" pitchFamily="34" charset="0"/>
              </a:rPr>
              <a:t>You are only progressing at 76% of the rate originally planned.</a:t>
            </a:r>
          </a:p>
          <a:p>
            <a:pPr>
              <a:spcBef>
                <a:spcPct val="0"/>
              </a:spcBef>
              <a:buClrTx/>
              <a:buSzTx/>
              <a:buFontTx/>
              <a:buAutoNum type="alphaUcPeriod"/>
            </a:pPr>
            <a:r>
              <a:rPr lang="en-US" altLang="en-US" sz="2000">
                <a:solidFill>
                  <a:schemeClr val="tx2"/>
                </a:solidFill>
                <a:latin typeface="Verdana" panose="020B0604030504040204" pitchFamily="34" charset="0"/>
              </a:rPr>
              <a:t>You are only progressing at 24% of the rate originally planned.</a:t>
            </a:r>
          </a:p>
        </p:txBody>
      </p:sp>
    </p:spTree>
  </p:cSld>
  <p:clrMapOvr>
    <a:masterClrMapping/>
  </p:clrMapOvr>
  <p:transition>
    <p:dissolv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4E98754-9197-40FC-975C-6DE79047F529}" type="slidenum">
              <a:rPr lang="en-US" altLang="en-US" sz="1200">
                <a:latin typeface="Garamond" panose="02020404030301010803" pitchFamily="18" charset="0"/>
              </a:rPr>
              <a:pPr>
                <a:spcBef>
                  <a:spcPct val="0"/>
                </a:spcBef>
                <a:buClrTx/>
                <a:buSzTx/>
                <a:buFontTx/>
                <a:buNone/>
              </a:pPr>
              <a:t>124</a:t>
            </a:fld>
            <a:endParaRPr lang="en-US" altLang="en-US" sz="1200">
              <a:latin typeface="Garamond" panose="02020404030301010803" pitchFamily="18" charset="0"/>
            </a:endParaRPr>
          </a:p>
        </p:txBody>
      </p:sp>
      <p:sp>
        <p:nvSpPr>
          <p:cNvPr id="246787" name="Rectangle 2"/>
          <p:cNvSpPr>
            <a:spLocks noGrp="1" noChangeArrowheads="1"/>
          </p:cNvSpPr>
          <p:nvPr>
            <p:ph type="title"/>
          </p:nvPr>
        </p:nvSpPr>
        <p:spPr>
          <a:xfrm>
            <a:off x="685800" y="609600"/>
            <a:ext cx="7924800" cy="1143000"/>
          </a:xfrm>
        </p:spPr>
        <p:txBody>
          <a:bodyPr/>
          <a:lstStyle/>
          <a:p>
            <a:pPr algn="ctr" eaLnBrk="1" hangingPunct="1"/>
            <a:r>
              <a:rPr lang="en-US" altLang="en-US" smtClean="0"/>
              <a:t>Exercise #11</a:t>
            </a:r>
          </a:p>
        </p:txBody>
      </p:sp>
      <p:sp>
        <p:nvSpPr>
          <p:cNvPr id="246788" name="Rectangle 3"/>
          <p:cNvSpPr>
            <a:spLocks noGrp="1" noChangeArrowheads="1"/>
          </p:cNvSpPr>
          <p:nvPr>
            <p:ph type="body" idx="1"/>
          </p:nvPr>
        </p:nvSpPr>
        <p:spPr>
          <a:xfrm>
            <a:off x="1066800" y="15240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A SPI of .76 means:</a:t>
            </a:r>
          </a:p>
        </p:txBody>
      </p:sp>
      <p:sp>
        <p:nvSpPr>
          <p:cNvPr id="246789" name="Text Box 4"/>
          <p:cNvSpPr txBox="1">
            <a:spLocks noChangeArrowheads="1"/>
          </p:cNvSpPr>
          <p:nvPr/>
        </p:nvSpPr>
        <p:spPr bwMode="auto">
          <a:xfrm>
            <a:off x="1371600" y="2133600"/>
            <a:ext cx="5959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You are over budget.</a:t>
            </a:r>
          </a:p>
          <a:p>
            <a:pPr>
              <a:spcBef>
                <a:spcPct val="0"/>
              </a:spcBef>
              <a:buClrTx/>
              <a:buSzTx/>
              <a:buFontTx/>
              <a:buAutoNum type="alphaUcPeriod"/>
            </a:pPr>
            <a:r>
              <a:rPr lang="en-US" altLang="en-US" sz="2000">
                <a:solidFill>
                  <a:schemeClr val="tx2"/>
                </a:solidFill>
                <a:latin typeface="Verdana" panose="020B0604030504040204" pitchFamily="34" charset="0"/>
              </a:rPr>
              <a:t>You are ahead of schedule.</a:t>
            </a:r>
          </a:p>
          <a:p>
            <a:pPr>
              <a:spcBef>
                <a:spcPct val="0"/>
              </a:spcBef>
              <a:buClrTx/>
              <a:buSzTx/>
              <a:buFontTx/>
              <a:buAutoNum type="alphaUcPeriod"/>
            </a:pPr>
            <a:r>
              <a:rPr lang="en-US" altLang="en-US" sz="2000" b="1">
                <a:solidFill>
                  <a:schemeClr val="hlink"/>
                </a:solidFill>
                <a:latin typeface="Verdana" panose="020B0604030504040204" pitchFamily="34" charset="0"/>
              </a:rPr>
              <a:t>You are only progressing at 76% of the rate originally planned.</a:t>
            </a:r>
          </a:p>
          <a:p>
            <a:pPr>
              <a:spcBef>
                <a:spcPct val="0"/>
              </a:spcBef>
              <a:buClrTx/>
              <a:buSzTx/>
              <a:buFontTx/>
              <a:buAutoNum type="alphaUcPeriod"/>
            </a:pPr>
            <a:r>
              <a:rPr lang="en-US" altLang="en-US" sz="2000">
                <a:solidFill>
                  <a:schemeClr val="tx2"/>
                </a:solidFill>
                <a:latin typeface="Verdana" panose="020B0604030504040204" pitchFamily="34" charset="0"/>
              </a:rPr>
              <a:t>You are only progressing at 24% of the rate originally planned.</a:t>
            </a:r>
          </a:p>
        </p:txBody>
      </p:sp>
    </p:spTree>
  </p:cSld>
  <p:clrMapOvr>
    <a:masterClrMapping/>
  </p:clrMapOvr>
  <p:transition>
    <p:dissolv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F4BD71-E25D-46D7-A454-C2B7D2D7F0CC}" type="slidenum">
              <a:rPr lang="en-US" altLang="en-US" sz="1200">
                <a:latin typeface="Garamond" panose="02020404030301010803" pitchFamily="18" charset="0"/>
              </a:rPr>
              <a:pPr>
                <a:spcBef>
                  <a:spcPct val="0"/>
                </a:spcBef>
                <a:buClrTx/>
                <a:buSzTx/>
                <a:buFontTx/>
                <a:buNone/>
              </a:pPr>
              <a:t>125</a:t>
            </a:fld>
            <a:endParaRPr lang="en-US" altLang="en-US" sz="1200">
              <a:latin typeface="Garamond" panose="02020404030301010803" pitchFamily="18" charset="0"/>
            </a:endParaRPr>
          </a:p>
        </p:txBody>
      </p:sp>
      <p:sp>
        <p:nvSpPr>
          <p:cNvPr id="248835"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#12</a:t>
            </a:r>
          </a:p>
        </p:txBody>
      </p:sp>
      <p:sp>
        <p:nvSpPr>
          <p:cNvPr id="248836" name="Rectangle 3"/>
          <p:cNvSpPr>
            <a:spLocks noGrp="1" noChangeArrowheads="1"/>
          </p:cNvSpPr>
          <p:nvPr>
            <p:ph type="body" idx="1"/>
          </p:nvPr>
        </p:nvSpPr>
        <p:spPr>
          <a:xfrm>
            <a:off x="914400" y="15621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Which of the following is not needed in order to come up with a project schedule and cost estimates?</a:t>
            </a:r>
          </a:p>
        </p:txBody>
      </p:sp>
      <p:sp>
        <p:nvSpPr>
          <p:cNvPr id="248837" name="Text Box 4"/>
          <p:cNvSpPr txBox="1">
            <a:spLocks noChangeArrowheads="1"/>
          </p:cNvSpPr>
          <p:nvPr/>
        </p:nvSpPr>
        <p:spPr bwMode="auto">
          <a:xfrm>
            <a:off x="1676400" y="251460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WBS</a:t>
            </a:r>
          </a:p>
          <a:p>
            <a:pPr>
              <a:spcBef>
                <a:spcPct val="0"/>
              </a:spcBef>
              <a:buClrTx/>
              <a:buSzTx/>
              <a:buFontTx/>
              <a:buAutoNum type="alphaUcPeriod"/>
            </a:pPr>
            <a:r>
              <a:rPr lang="en-US" altLang="en-US" sz="2000">
                <a:solidFill>
                  <a:schemeClr val="tx2"/>
                </a:solidFill>
                <a:latin typeface="Verdana" panose="020B0604030504040204" pitchFamily="34" charset="0"/>
              </a:rPr>
              <a:t>Network Diagram</a:t>
            </a:r>
          </a:p>
          <a:p>
            <a:pPr>
              <a:spcBef>
                <a:spcPct val="0"/>
              </a:spcBef>
              <a:buClrTx/>
              <a:buSzTx/>
              <a:buFontTx/>
              <a:buAutoNum type="alphaUcPeriod"/>
            </a:pPr>
            <a:r>
              <a:rPr lang="en-US" altLang="en-US" sz="2000">
                <a:solidFill>
                  <a:schemeClr val="tx2"/>
                </a:solidFill>
                <a:latin typeface="Verdana" panose="020B0604030504040204" pitchFamily="34" charset="0"/>
              </a:rPr>
              <a:t>Risks</a:t>
            </a:r>
          </a:p>
          <a:p>
            <a:pPr>
              <a:spcBef>
                <a:spcPct val="0"/>
              </a:spcBef>
              <a:buClrTx/>
              <a:buSzTx/>
              <a:buFontTx/>
              <a:buAutoNum type="alphaUcPeriod"/>
            </a:pPr>
            <a:r>
              <a:rPr lang="en-US" altLang="en-US" sz="2000">
                <a:solidFill>
                  <a:schemeClr val="tx2"/>
                </a:solidFill>
                <a:latin typeface="Verdana" panose="020B0604030504040204" pitchFamily="34" charset="0"/>
              </a:rPr>
              <a:t>Change control procedure</a:t>
            </a:r>
          </a:p>
        </p:txBody>
      </p:sp>
    </p:spTree>
  </p:cSld>
  <p:clrMapOvr>
    <a:masterClrMapping/>
  </p:clrMapOvr>
  <p:transition>
    <p:dissolv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4982891-D75E-4FFA-9917-159EA2D5A2E6}" type="slidenum">
              <a:rPr lang="en-US" altLang="en-US" sz="1200">
                <a:latin typeface="Garamond" panose="02020404030301010803" pitchFamily="18" charset="0"/>
              </a:rPr>
              <a:pPr>
                <a:spcBef>
                  <a:spcPct val="0"/>
                </a:spcBef>
                <a:buClrTx/>
                <a:buSzTx/>
                <a:buFontTx/>
                <a:buNone/>
              </a:pPr>
              <a:t>126</a:t>
            </a:fld>
            <a:endParaRPr lang="en-US" altLang="en-US" sz="1200">
              <a:latin typeface="Garamond" panose="02020404030301010803" pitchFamily="18" charset="0"/>
            </a:endParaRPr>
          </a:p>
        </p:txBody>
      </p:sp>
      <p:sp>
        <p:nvSpPr>
          <p:cNvPr id="250883"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#12</a:t>
            </a:r>
          </a:p>
        </p:txBody>
      </p:sp>
      <p:sp>
        <p:nvSpPr>
          <p:cNvPr id="250884" name="Rectangle 3"/>
          <p:cNvSpPr>
            <a:spLocks noGrp="1" noChangeArrowheads="1"/>
          </p:cNvSpPr>
          <p:nvPr>
            <p:ph type="body" idx="1"/>
          </p:nvPr>
        </p:nvSpPr>
        <p:spPr>
          <a:xfrm>
            <a:off x="914400" y="156210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Which of the following is not needed in order to come up with a project schedule and cost estimates?</a:t>
            </a:r>
          </a:p>
        </p:txBody>
      </p:sp>
      <p:sp>
        <p:nvSpPr>
          <p:cNvPr id="250885" name="Text Box 4"/>
          <p:cNvSpPr txBox="1">
            <a:spLocks noChangeArrowheads="1"/>
          </p:cNvSpPr>
          <p:nvPr/>
        </p:nvSpPr>
        <p:spPr bwMode="auto">
          <a:xfrm>
            <a:off x="1676400" y="251460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WBS</a:t>
            </a:r>
          </a:p>
          <a:p>
            <a:pPr>
              <a:spcBef>
                <a:spcPct val="0"/>
              </a:spcBef>
              <a:buClrTx/>
              <a:buSzTx/>
              <a:buFontTx/>
              <a:buAutoNum type="alphaUcPeriod"/>
            </a:pPr>
            <a:r>
              <a:rPr lang="en-US" altLang="en-US" sz="2000">
                <a:solidFill>
                  <a:schemeClr val="tx2"/>
                </a:solidFill>
                <a:latin typeface="Verdana" panose="020B0604030504040204" pitchFamily="34" charset="0"/>
              </a:rPr>
              <a:t>Network Diagram</a:t>
            </a:r>
          </a:p>
          <a:p>
            <a:pPr>
              <a:spcBef>
                <a:spcPct val="0"/>
              </a:spcBef>
              <a:buClrTx/>
              <a:buSzTx/>
              <a:buFontTx/>
              <a:buAutoNum type="alphaUcPeriod"/>
            </a:pPr>
            <a:r>
              <a:rPr lang="en-US" altLang="en-US" sz="2000">
                <a:solidFill>
                  <a:schemeClr val="tx2"/>
                </a:solidFill>
                <a:latin typeface="Verdana" panose="020B0604030504040204" pitchFamily="34" charset="0"/>
              </a:rPr>
              <a:t>Risks</a:t>
            </a:r>
          </a:p>
          <a:p>
            <a:pPr>
              <a:spcBef>
                <a:spcPct val="0"/>
              </a:spcBef>
              <a:buClrTx/>
              <a:buSzTx/>
              <a:buFontTx/>
              <a:buAutoNum type="alphaUcPeriod"/>
            </a:pPr>
            <a:r>
              <a:rPr lang="en-US" altLang="en-US" sz="2000" b="1">
                <a:solidFill>
                  <a:schemeClr val="hlink"/>
                </a:solidFill>
                <a:latin typeface="Verdana" panose="020B0604030504040204" pitchFamily="34" charset="0"/>
              </a:rPr>
              <a:t>Change control procedure</a:t>
            </a:r>
          </a:p>
        </p:txBody>
      </p:sp>
    </p:spTree>
  </p:cSld>
  <p:clrMapOvr>
    <a:masterClrMapping/>
  </p:clrMapOvr>
  <p:transition>
    <p:dissolv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CA3997-D410-460E-8374-63AC18B95A0E}" type="slidenum">
              <a:rPr lang="en-US" altLang="en-US" sz="1200">
                <a:latin typeface="Garamond" panose="02020404030301010803" pitchFamily="18" charset="0"/>
              </a:rPr>
              <a:pPr>
                <a:spcBef>
                  <a:spcPct val="0"/>
                </a:spcBef>
                <a:buClrTx/>
                <a:buSzTx/>
                <a:buFontTx/>
                <a:buNone/>
              </a:pPr>
              <a:t>127</a:t>
            </a:fld>
            <a:endParaRPr lang="en-US" altLang="en-US" sz="1200">
              <a:latin typeface="Garamond" panose="02020404030301010803" pitchFamily="18" charset="0"/>
            </a:endParaRPr>
          </a:p>
        </p:txBody>
      </p:sp>
      <p:sp>
        <p:nvSpPr>
          <p:cNvPr id="252931" name="Rectangle 2"/>
          <p:cNvSpPr>
            <a:spLocks noGrp="1" noChangeArrowheads="1"/>
          </p:cNvSpPr>
          <p:nvPr>
            <p:ph type="title"/>
          </p:nvPr>
        </p:nvSpPr>
        <p:spPr>
          <a:xfrm>
            <a:off x="685800" y="457200"/>
            <a:ext cx="7924800" cy="1143000"/>
          </a:xfrm>
        </p:spPr>
        <p:txBody>
          <a:bodyPr/>
          <a:lstStyle/>
          <a:p>
            <a:pPr algn="ctr" eaLnBrk="1" hangingPunct="1"/>
            <a:r>
              <a:rPr lang="en-US" altLang="en-US" smtClean="0"/>
              <a:t>Exercise #13</a:t>
            </a:r>
          </a:p>
        </p:txBody>
      </p:sp>
      <p:sp>
        <p:nvSpPr>
          <p:cNvPr id="252932" name="Rectangle 3"/>
          <p:cNvSpPr>
            <a:spLocks noGrp="1" noChangeArrowheads="1"/>
          </p:cNvSpPr>
          <p:nvPr>
            <p:ph type="body" idx="1"/>
          </p:nvPr>
        </p:nvSpPr>
        <p:spPr>
          <a:xfrm>
            <a:off x="990600" y="150495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During the execution of a project, a large number of changes are made to the project.  The project manager should:</a:t>
            </a:r>
          </a:p>
        </p:txBody>
      </p:sp>
      <p:sp>
        <p:nvSpPr>
          <p:cNvPr id="252933" name="Text Box 4"/>
          <p:cNvSpPr txBox="1">
            <a:spLocks noChangeArrowheads="1"/>
          </p:cNvSpPr>
          <p:nvPr/>
        </p:nvSpPr>
        <p:spPr bwMode="auto">
          <a:xfrm>
            <a:off x="1676400" y="2419350"/>
            <a:ext cx="59594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Wait until all changes are known and print out a new schedule</a:t>
            </a:r>
          </a:p>
          <a:p>
            <a:pPr>
              <a:spcBef>
                <a:spcPct val="0"/>
              </a:spcBef>
              <a:buClrTx/>
              <a:buSzTx/>
              <a:buFontTx/>
              <a:buAutoNum type="alphaUcPeriod"/>
            </a:pPr>
            <a:r>
              <a:rPr lang="en-US" altLang="en-US" sz="2000">
                <a:solidFill>
                  <a:schemeClr val="tx2"/>
                </a:solidFill>
                <a:latin typeface="Verdana" panose="020B0604030504040204" pitchFamily="34" charset="0"/>
              </a:rPr>
              <a:t>Make changes as needed but retain the schedule baseline</a:t>
            </a:r>
          </a:p>
          <a:p>
            <a:pPr>
              <a:spcBef>
                <a:spcPct val="0"/>
              </a:spcBef>
              <a:buClrTx/>
              <a:buSzTx/>
              <a:buFontTx/>
              <a:buAutoNum type="alphaUcPeriod"/>
            </a:pPr>
            <a:r>
              <a:rPr lang="en-US" altLang="en-US" sz="2000">
                <a:solidFill>
                  <a:schemeClr val="tx2"/>
                </a:solidFill>
                <a:latin typeface="Verdana" panose="020B0604030504040204" pitchFamily="34" charset="0"/>
              </a:rPr>
              <a:t>Make changes as needed</a:t>
            </a:r>
          </a:p>
          <a:p>
            <a:pPr>
              <a:spcBef>
                <a:spcPct val="0"/>
              </a:spcBef>
              <a:buClrTx/>
              <a:buSzTx/>
              <a:buFontTx/>
              <a:buAutoNum type="alphaUcPeriod"/>
            </a:pPr>
            <a:r>
              <a:rPr lang="en-US" altLang="en-US" sz="2000">
                <a:solidFill>
                  <a:schemeClr val="tx2"/>
                </a:solidFill>
                <a:latin typeface="Verdana" panose="020B0604030504040204" pitchFamily="34" charset="0"/>
              </a:rPr>
              <a:t>Talk to management before any changes are made</a:t>
            </a:r>
          </a:p>
        </p:txBody>
      </p:sp>
    </p:spTree>
  </p:cSld>
  <p:clrMapOvr>
    <a:masterClrMapping/>
  </p:clrMapOvr>
  <p:transition>
    <p:dissolv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3C8CBDA-3D66-4778-A1C8-98E67D94CFB5}" type="slidenum">
              <a:rPr lang="en-US" altLang="en-US" sz="1200">
                <a:latin typeface="Garamond" panose="02020404030301010803" pitchFamily="18" charset="0"/>
              </a:rPr>
              <a:pPr>
                <a:spcBef>
                  <a:spcPct val="0"/>
                </a:spcBef>
                <a:buClrTx/>
                <a:buSzTx/>
                <a:buFontTx/>
                <a:buNone/>
              </a:pPr>
              <a:t>128</a:t>
            </a:fld>
            <a:endParaRPr lang="en-US" altLang="en-US" sz="1200">
              <a:latin typeface="Garamond" panose="02020404030301010803" pitchFamily="18" charset="0"/>
            </a:endParaRPr>
          </a:p>
        </p:txBody>
      </p:sp>
      <p:sp>
        <p:nvSpPr>
          <p:cNvPr id="254979" name="Rectangle 2"/>
          <p:cNvSpPr>
            <a:spLocks noGrp="1" noChangeArrowheads="1"/>
          </p:cNvSpPr>
          <p:nvPr>
            <p:ph type="title"/>
          </p:nvPr>
        </p:nvSpPr>
        <p:spPr>
          <a:xfrm>
            <a:off x="685800" y="457200"/>
            <a:ext cx="7924800" cy="1143000"/>
          </a:xfrm>
        </p:spPr>
        <p:txBody>
          <a:bodyPr/>
          <a:lstStyle/>
          <a:p>
            <a:pPr algn="ctr" eaLnBrk="1" hangingPunct="1"/>
            <a:r>
              <a:rPr lang="en-US" altLang="en-US" smtClean="0"/>
              <a:t>Exercise #13</a:t>
            </a:r>
          </a:p>
        </p:txBody>
      </p:sp>
      <p:sp>
        <p:nvSpPr>
          <p:cNvPr id="254980" name="Rectangle 3"/>
          <p:cNvSpPr>
            <a:spLocks noGrp="1" noChangeArrowheads="1"/>
          </p:cNvSpPr>
          <p:nvPr>
            <p:ph type="body" idx="1"/>
          </p:nvPr>
        </p:nvSpPr>
        <p:spPr>
          <a:xfrm>
            <a:off x="990600" y="1504950"/>
            <a:ext cx="7693025" cy="1447800"/>
          </a:xfrm>
        </p:spPr>
        <p:txBody>
          <a:bodyPr/>
          <a:lstStyle/>
          <a:p>
            <a:pPr marL="1588" indent="-1588" eaLnBrk="1" hangingPunct="1">
              <a:buFont typeface="Wingdings" panose="05000000000000000000" pitchFamily="2" charset="2"/>
              <a:buNone/>
            </a:pPr>
            <a:r>
              <a:rPr lang="en-US" altLang="en-US" sz="2000" smtClean="0">
                <a:solidFill>
                  <a:schemeClr val="tx2"/>
                </a:solidFill>
              </a:rPr>
              <a:t>During the execution of a project, a large number of changes are made to the project.  The project manager should:</a:t>
            </a:r>
          </a:p>
        </p:txBody>
      </p:sp>
      <p:sp>
        <p:nvSpPr>
          <p:cNvPr id="254981" name="Text Box 4"/>
          <p:cNvSpPr txBox="1">
            <a:spLocks noChangeArrowheads="1"/>
          </p:cNvSpPr>
          <p:nvPr/>
        </p:nvSpPr>
        <p:spPr bwMode="auto">
          <a:xfrm>
            <a:off x="1676400" y="2419350"/>
            <a:ext cx="59594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Wait until all changes are known and print out a new schedule</a:t>
            </a:r>
          </a:p>
          <a:p>
            <a:pPr>
              <a:spcBef>
                <a:spcPct val="0"/>
              </a:spcBef>
              <a:buClrTx/>
              <a:buSzTx/>
              <a:buFontTx/>
              <a:buAutoNum type="alphaUcPeriod"/>
            </a:pPr>
            <a:r>
              <a:rPr lang="en-US" altLang="en-US" sz="2000" b="1">
                <a:solidFill>
                  <a:schemeClr val="hlink"/>
                </a:solidFill>
                <a:latin typeface="Verdana" panose="020B0604030504040204" pitchFamily="34" charset="0"/>
              </a:rPr>
              <a:t>Make changes as needed but retain the schedule baseline</a:t>
            </a:r>
          </a:p>
          <a:p>
            <a:pPr>
              <a:spcBef>
                <a:spcPct val="0"/>
              </a:spcBef>
              <a:buClrTx/>
              <a:buSzTx/>
              <a:buFontTx/>
              <a:buAutoNum type="alphaUcPeriod"/>
            </a:pPr>
            <a:r>
              <a:rPr lang="en-US" altLang="en-US" sz="2000">
                <a:solidFill>
                  <a:schemeClr val="tx2"/>
                </a:solidFill>
                <a:latin typeface="Verdana" panose="020B0604030504040204" pitchFamily="34" charset="0"/>
              </a:rPr>
              <a:t>Make changes as needed</a:t>
            </a:r>
          </a:p>
          <a:p>
            <a:pPr>
              <a:spcBef>
                <a:spcPct val="0"/>
              </a:spcBef>
              <a:buClrTx/>
              <a:buSzTx/>
              <a:buFontTx/>
              <a:buAutoNum type="alphaUcPeriod"/>
            </a:pPr>
            <a:r>
              <a:rPr lang="en-US" altLang="en-US" sz="2000">
                <a:solidFill>
                  <a:schemeClr val="tx2"/>
                </a:solidFill>
                <a:latin typeface="Verdana" panose="020B0604030504040204" pitchFamily="34" charset="0"/>
              </a:rPr>
              <a:t>Talk to management before any changes are made</a:t>
            </a:r>
          </a:p>
        </p:txBody>
      </p:sp>
    </p:spTree>
  </p:cSld>
  <p:clrMapOvr>
    <a:masterClrMapping/>
  </p:clrMapOvr>
  <p:transition>
    <p:dissolv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AD817F4-D2B1-4D50-9C8D-CD5F18EF3677}" type="slidenum">
              <a:rPr lang="en-US" altLang="en-US" sz="1200">
                <a:latin typeface="Garamond" panose="02020404030301010803" pitchFamily="18" charset="0"/>
              </a:rPr>
              <a:pPr>
                <a:spcBef>
                  <a:spcPct val="0"/>
                </a:spcBef>
                <a:buClrTx/>
                <a:buSzTx/>
                <a:buFontTx/>
                <a:buNone/>
              </a:pPr>
              <a:t>129</a:t>
            </a:fld>
            <a:endParaRPr lang="en-US" altLang="en-US" sz="1200">
              <a:latin typeface="Garamond" panose="02020404030301010803" pitchFamily="18" charset="0"/>
            </a:endParaRPr>
          </a:p>
        </p:txBody>
      </p:sp>
      <p:sp>
        <p:nvSpPr>
          <p:cNvPr id="257027" name="Rectangle 2"/>
          <p:cNvSpPr>
            <a:spLocks noGrp="1" noChangeArrowheads="1"/>
          </p:cNvSpPr>
          <p:nvPr>
            <p:ph type="title"/>
          </p:nvPr>
        </p:nvSpPr>
        <p:spPr>
          <a:xfrm>
            <a:off x="609600" y="533400"/>
            <a:ext cx="7924800" cy="1143000"/>
          </a:xfrm>
        </p:spPr>
        <p:txBody>
          <a:bodyPr/>
          <a:lstStyle/>
          <a:p>
            <a:pPr algn="ctr" eaLnBrk="1" hangingPunct="1"/>
            <a:r>
              <a:rPr lang="en-US" altLang="en-US" smtClean="0"/>
              <a:t>Exercise #14</a:t>
            </a:r>
          </a:p>
        </p:txBody>
      </p:sp>
      <p:sp>
        <p:nvSpPr>
          <p:cNvPr id="257028" name="Rectangle 3"/>
          <p:cNvSpPr>
            <a:spLocks noGrp="1" noChangeArrowheads="1"/>
          </p:cNvSpPr>
          <p:nvPr>
            <p:ph type="body" idx="1"/>
          </p:nvPr>
        </p:nvSpPr>
        <p:spPr>
          <a:xfrm>
            <a:off x="990600" y="1504950"/>
            <a:ext cx="7693025" cy="1519238"/>
          </a:xfrm>
        </p:spPr>
        <p:txBody>
          <a:bodyPr/>
          <a:lstStyle/>
          <a:p>
            <a:pPr marL="1588" indent="-1588" eaLnBrk="1" hangingPunct="1">
              <a:buFont typeface="Wingdings" panose="05000000000000000000" pitchFamily="2" charset="2"/>
              <a:buNone/>
            </a:pPr>
            <a:r>
              <a:rPr lang="en-US" altLang="en-US" sz="2000" smtClean="0">
                <a:solidFill>
                  <a:schemeClr val="tx2"/>
                </a:solidFill>
              </a:rPr>
              <a:t>You are a project manager for a new building design project and have just received a project charter.  You can create a detailed project schedule only after:</a:t>
            </a:r>
          </a:p>
        </p:txBody>
      </p:sp>
      <p:sp>
        <p:nvSpPr>
          <p:cNvPr id="257029" name="Text Box 4"/>
          <p:cNvSpPr txBox="1">
            <a:spLocks noChangeArrowheads="1"/>
          </p:cNvSpPr>
          <p:nvPr/>
        </p:nvSpPr>
        <p:spPr bwMode="auto">
          <a:xfrm>
            <a:off x="1447800" y="26479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A project plan is created</a:t>
            </a:r>
          </a:p>
          <a:p>
            <a:pPr>
              <a:spcBef>
                <a:spcPct val="0"/>
              </a:spcBef>
              <a:buClrTx/>
              <a:buSzTx/>
              <a:buFontTx/>
              <a:buAutoNum type="alphaUcPeriod"/>
            </a:pPr>
            <a:r>
              <a:rPr lang="en-US" altLang="en-US" sz="2000">
                <a:solidFill>
                  <a:schemeClr val="tx2"/>
                </a:solidFill>
                <a:latin typeface="Verdana" panose="020B0604030504040204" pitchFamily="34" charset="0"/>
              </a:rPr>
              <a:t>A WBS is created</a:t>
            </a:r>
          </a:p>
          <a:p>
            <a:pPr>
              <a:spcBef>
                <a:spcPct val="0"/>
              </a:spcBef>
              <a:buClrTx/>
              <a:buSzTx/>
              <a:buFontTx/>
              <a:buAutoNum type="alphaUcPeriod"/>
            </a:pPr>
            <a:r>
              <a:rPr lang="en-US" altLang="en-US" sz="2000">
                <a:solidFill>
                  <a:schemeClr val="tx2"/>
                </a:solidFill>
                <a:latin typeface="Verdana" panose="020B0604030504040204" pitchFamily="34" charset="0"/>
              </a:rPr>
              <a:t>A budget is created</a:t>
            </a:r>
          </a:p>
          <a:p>
            <a:pPr>
              <a:spcBef>
                <a:spcPct val="0"/>
              </a:spcBef>
              <a:buClrTx/>
              <a:buSzTx/>
              <a:buFontTx/>
              <a:buAutoNum type="alphaUcPeriod"/>
            </a:pPr>
            <a:r>
              <a:rPr lang="en-US" altLang="en-US" sz="2000">
                <a:solidFill>
                  <a:schemeClr val="tx2"/>
                </a:solidFill>
                <a:latin typeface="Verdana" panose="020B0604030504040204" pitchFamily="34" charset="0"/>
              </a:rPr>
              <a:t>A project control plan is created</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F44FB6-BBCC-4D6A-8E31-1385DDAFDF3B}" type="slidenum">
              <a:rPr lang="en-US" altLang="en-US" sz="1200">
                <a:latin typeface="Garamond" panose="02020404030301010803" pitchFamily="18" charset="0"/>
              </a:rPr>
              <a:pPr>
                <a:spcBef>
                  <a:spcPct val="0"/>
                </a:spcBef>
                <a:buClrTx/>
                <a:buSzTx/>
                <a:buFontTx/>
                <a:buNone/>
              </a:pPr>
              <a:t>13</a:t>
            </a:fld>
            <a:endParaRPr lang="en-US" altLang="en-US" sz="1200">
              <a:latin typeface="Garamond" panose="02020404030301010803" pitchFamily="18" charset="0"/>
            </a:endParaRPr>
          </a:p>
        </p:txBody>
      </p:sp>
      <p:sp>
        <p:nvSpPr>
          <p:cNvPr id="30723" name="Rectangle 2"/>
          <p:cNvSpPr>
            <a:spLocks noGrp="1" noChangeArrowheads="1"/>
          </p:cNvSpPr>
          <p:nvPr>
            <p:ph type="title"/>
          </p:nvPr>
        </p:nvSpPr>
        <p:spPr>
          <a:xfrm>
            <a:off x="606425" y="381000"/>
            <a:ext cx="7924800" cy="1143000"/>
          </a:xfrm>
        </p:spPr>
        <p:txBody>
          <a:bodyPr/>
          <a:lstStyle/>
          <a:p>
            <a:pPr eaLnBrk="1" hangingPunct="1"/>
            <a:r>
              <a:rPr lang="en-US" altLang="en-US" smtClean="0"/>
              <a:t>Why is Planning Hard?</a:t>
            </a:r>
          </a:p>
        </p:txBody>
      </p:sp>
      <p:sp>
        <p:nvSpPr>
          <p:cNvPr id="30724" name="Rectangle 3"/>
          <p:cNvSpPr>
            <a:spLocks noGrp="1" noChangeArrowheads="1"/>
          </p:cNvSpPr>
          <p:nvPr>
            <p:ph type="body" idx="1"/>
          </p:nvPr>
        </p:nvSpPr>
        <p:spPr>
          <a:xfrm>
            <a:off x="606425" y="1524000"/>
            <a:ext cx="7693025" cy="3724275"/>
          </a:xfrm>
        </p:spPr>
        <p:txBody>
          <a:bodyPr/>
          <a:lstStyle/>
          <a:p>
            <a:pPr eaLnBrk="1" hangingPunct="1">
              <a:lnSpc>
                <a:spcPct val="90000"/>
              </a:lnSpc>
            </a:pPr>
            <a:r>
              <a:rPr lang="en-US" altLang="en-US" sz="2400" smtClean="0">
                <a:solidFill>
                  <a:schemeClr val="tx2"/>
                </a:solidFill>
              </a:rPr>
              <a:t>Company culture (there’s no time)</a:t>
            </a:r>
          </a:p>
          <a:p>
            <a:pPr eaLnBrk="1" hangingPunct="1">
              <a:lnSpc>
                <a:spcPct val="90000"/>
              </a:lnSpc>
            </a:pPr>
            <a:r>
              <a:rPr lang="en-US" altLang="en-US" sz="2400" smtClean="0">
                <a:solidFill>
                  <a:schemeClr val="tx2"/>
                </a:solidFill>
              </a:rPr>
              <a:t>We think it unnecessary (we know what we’re doing)</a:t>
            </a:r>
          </a:p>
          <a:p>
            <a:pPr eaLnBrk="1" hangingPunct="1">
              <a:lnSpc>
                <a:spcPct val="90000"/>
              </a:lnSpc>
            </a:pPr>
            <a:r>
              <a:rPr lang="en-US" altLang="en-US" sz="2400" smtClean="0">
                <a:solidFill>
                  <a:schemeClr val="tx2"/>
                </a:solidFill>
              </a:rPr>
              <a:t>Human nature (we find it painful)</a:t>
            </a:r>
          </a:p>
        </p:txBody>
      </p:sp>
    </p:spTree>
  </p:cSld>
  <p:clrMapOvr>
    <a:masterClrMapping/>
  </p:clrMapOvr>
  <p:transition>
    <p:dissolv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E1E2C1B-133C-4B3A-8948-533F0645800F}" type="slidenum">
              <a:rPr lang="en-US" altLang="en-US" sz="1200">
                <a:latin typeface="Garamond" panose="02020404030301010803" pitchFamily="18" charset="0"/>
              </a:rPr>
              <a:pPr>
                <a:spcBef>
                  <a:spcPct val="0"/>
                </a:spcBef>
                <a:buClrTx/>
                <a:buSzTx/>
                <a:buFontTx/>
                <a:buNone/>
              </a:pPr>
              <a:t>130</a:t>
            </a:fld>
            <a:endParaRPr lang="en-US" altLang="en-US" sz="1200">
              <a:latin typeface="Garamond" panose="02020404030301010803" pitchFamily="18" charset="0"/>
            </a:endParaRPr>
          </a:p>
        </p:txBody>
      </p:sp>
      <p:sp>
        <p:nvSpPr>
          <p:cNvPr id="259075" name="Rectangle 2"/>
          <p:cNvSpPr>
            <a:spLocks noGrp="1" noChangeArrowheads="1"/>
          </p:cNvSpPr>
          <p:nvPr>
            <p:ph type="title"/>
          </p:nvPr>
        </p:nvSpPr>
        <p:spPr>
          <a:xfrm>
            <a:off x="609600" y="533400"/>
            <a:ext cx="7924800" cy="1143000"/>
          </a:xfrm>
        </p:spPr>
        <p:txBody>
          <a:bodyPr/>
          <a:lstStyle/>
          <a:p>
            <a:pPr algn="ctr" eaLnBrk="1" hangingPunct="1"/>
            <a:r>
              <a:rPr lang="en-US" altLang="en-US" smtClean="0"/>
              <a:t>Exercise #14</a:t>
            </a:r>
          </a:p>
        </p:txBody>
      </p:sp>
      <p:sp>
        <p:nvSpPr>
          <p:cNvPr id="259076" name="Rectangle 3"/>
          <p:cNvSpPr>
            <a:spLocks noGrp="1" noChangeArrowheads="1"/>
          </p:cNvSpPr>
          <p:nvPr>
            <p:ph type="body" idx="1"/>
          </p:nvPr>
        </p:nvSpPr>
        <p:spPr>
          <a:xfrm>
            <a:off x="990600" y="1504950"/>
            <a:ext cx="7693025" cy="1519238"/>
          </a:xfrm>
        </p:spPr>
        <p:txBody>
          <a:bodyPr/>
          <a:lstStyle/>
          <a:p>
            <a:pPr marL="1588" indent="-1588" eaLnBrk="1" hangingPunct="1">
              <a:buFont typeface="Wingdings" panose="05000000000000000000" pitchFamily="2" charset="2"/>
              <a:buNone/>
            </a:pPr>
            <a:r>
              <a:rPr lang="en-US" altLang="en-US" sz="2000" smtClean="0">
                <a:solidFill>
                  <a:schemeClr val="tx2"/>
                </a:solidFill>
              </a:rPr>
              <a:t>You are a project manager for a new building design project and have just received a project charter.  You can create a detailed project schedule only after:</a:t>
            </a:r>
          </a:p>
        </p:txBody>
      </p:sp>
      <p:sp>
        <p:nvSpPr>
          <p:cNvPr id="259077" name="Text Box 4"/>
          <p:cNvSpPr txBox="1">
            <a:spLocks noChangeArrowheads="1"/>
          </p:cNvSpPr>
          <p:nvPr/>
        </p:nvSpPr>
        <p:spPr bwMode="auto">
          <a:xfrm>
            <a:off x="1447800" y="264795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A project plan is created</a:t>
            </a:r>
          </a:p>
          <a:p>
            <a:pPr>
              <a:spcBef>
                <a:spcPct val="0"/>
              </a:spcBef>
              <a:buClrTx/>
              <a:buSzTx/>
              <a:buFontTx/>
              <a:buAutoNum type="alphaUcPeriod"/>
            </a:pPr>
            <a:r>
              <a:rPr lang="en-US" altLang="en-US" sz="2000" b="1">
                <a:solidFill>
                  <a:schemeClr val="hlink"/>
                </a:solidFill>
                <a:latin typeface="Verdana" panose="020B0604030504040204" pitchFamily="34" charset="0"/>
              </a:rPr>
              <a:t>A WBS is created</a:t>
            </a:r>
          </a:p>
          <a:p>
            <a:pPr>
              <a:spcBef>
                <a:spcPct val="0"/>
              </a:spcBef>
              <a:buClrTx/>
              <a:buSzTx/>
              <a:buFontTx/>
              <a:buAutoNum type="alphaUcPeriod"/>
            </a:pPr>
            <a:r>
              <a:rPr lang="en-US" altLang="en-US" sz="2000">
                <a:solidFill>
                  <a:schemeClr val="tx2"/>
                </a:solidFill>
                <a:latin typeface="Verdana" panose="020B0604030504040204" pitchFamily="34" charset="0"/>
              </a:rPr>
              <a:t>A budget is created</a:t>
            </a:r>
          </a:p>
          <a:p>
            <a:pPr>
              <a:spcBef>
                <a:spcPct val="0"/>
              </a:spcBef>
              <a:buClrTx/>
              <a:buSzTx/>
              <a:buFontTx/>
              <a:buAutoNum type="alphaUcPeriod"/>
            </a:pPr>
            <a:r>
              <a:rPr lang="en-US" altLang="en-US" sz="2000">
                <a:solidFill>
                  <a:schemeClr val="tx2"/>
                </a:solidFill>
                <a:latin typeface="Verdana" panose="020B0604030504040204" pitchFamily="34" charset="0"/>
              </a:rPr>
              <a:t>A project control plan is created</a:t>
            </a:r>
          </a:p>
        </p:txBody>
      </p:sp>
    </p:spTree>
  </p:cSld>
  <p:clrMapOvr>
    <a:masterClrMapping/>
  </p:clrMapOvr>
  <p:transition>
    <p:dissolv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637B61A-7427-4546-88B7-1C9A07EB0D43}" type="slidenum">
              <a:rPr lang="en-US" altLang="en-US" sz="1200">
                <a:latin typeface="Garamond" panose="02020404030301010803" pitchFamily="18" charset="0"/>
              </a:rPr>
              <a:pPr>
                <a:spcBef>
                  <a:spcPct val="0"/>
                </a:spcBef>
                <a:buClrTx/>
                <a:buSzTx/>
                <a:buFontTx/>
                <a:buNone/>
              </a:pPr>
              <a:t>131</a:t>
            </a:fld>
            <a:endParaRPr lang="en-US" altLang="en-US" sz="1200">
              <a:latin typeface="Garamond" panose="02020404030301010803" pitchFamily="18" charset="0"/>
            </a:endParaRPr>
          </a:p>
        </p:txBody>
      </p:sp>
      <p:sp>
        <p:nvSpPr>
          <p:cNvPr id="261123"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#15</a:t>
            </a:r>
          </a:p>
        </p:txBody>
      </p:sp>
      <p:sp>
        <p:nvSpPr>
          <p:cNvPr id="261124" name="Rectangle 3"/>
          <p:cNvSpPr>
            <a:spLocks noGrp="1" noChangeArrowheads="1"/>
          </p:cNvSpPr>
          <p:nvPr>
            <p:ph type="body" idx="1"/>
          </p:nvPr>
        </p:nvSpPr>
        <p:spPr>
          <a:xfrm>
            <a:off x="990600" y="1524000"/>
            <a:ext cx="7693025" cy="1519238"/>
          </a:xfrm>
        </p:spPr>
        <p:txBody>
          <a:bodyPr/>
          <a:lstStyle/>
          <a:p>
            <a:pPr marL="1588" indent="-1588" eaLnBrk="1" hangingPunct="1">
              <a:buFont typeface="Wingdings" panose="05000000000000000000" pitchFamily="2" charset="2"/>
              <a:buNone/>
            </a:pPr>
            <a:r>
              <a:rPr lang="en-US" altLang="en-US" sz="2000" smtClean="0">
                <a:solidFill>
                  <a:schemeClr val="tx2"/>
                </a:solidFill>
              </a:rPr>
              <a:t>A project sponsor has been holding team meetings during project planning to get a project underway.  Then the company hires a new project manager for the project.  Who should be in control of the project during project planning?</a:t>
            </a:r>
          </a:p>
        </p:txBody>
      </p:sp>
      <p:sp>
        <p:nvSpPr>
          <p:cNvPr id="261125" name="Text Box 4"/>
          <p:cNvSpPr txBox="1">
            <a:spLocks noChangeArrowheads="1"/>
          </p:cNvSpPr>
          <p:nvPr/>
        </p:nvSpPr>
        <p:spPr bwMode="auto">
          <a:xfrm>
            <a:off x="1447800" y="300990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a:solidFill>
                  <a:schemeClr val="tx2"/>
                </a:solidFill>
                <a:latin typeface="Verdana" panose="020B0604030504040204" pitchFamily="34" charset="0"/>
              </a:rPr>
              <a:t>The project manager</a:t>
            </a:r>
          </a:p>
          <a:p>
            <a:pPr>
              <a:spcBef>
                <a:spcPct val="0"/>
              </a:spcBef>
              <a:buClrTx/>
              <a:buSzTx/>
              <a:buFontTx/>
              <a:buAutoNum type="alphaUcPeriod"/>
            </a:pPr>
            <a:r>
              <a:rPr lang="en-US" altLang="en-US" sz="2000">
                <a:solidFill>
                  <a:schemeClr val="tx2"/>
                </a:solidFill>
                <a:latin typeface="Verdana" panose="020B0604030504040204" pitchFamily="34" charset="0"/>
              </a:rPr>
              <a:t>The team manager</a:t>
            </a:r>
          </a:p>
          <a:p>
            <a:pPr>
              <a:spcBef>
                <a:spcPct val="0"/>
              </a:spcBef>
              <a:buClrTx/>
              <a:buSzTx/>
              <a:buFontTx/>
              <a:buAutoNum type="alphaUcPeriod"/>
            </a:pPr>
            <a:r>
              <a:rPr lang="en-US" altLang="en-US" sz="2000">
                <a:solidFill>
                  <a:schemeClr val="tx2"/>
                </a:solidFill>
                <a:latin typeface="Verdana" panose="020B0604030504040204" pitchFamily="34" charset="0"/>
              </a:rPr>
              <a:t>Functional manager</a:t>
            </a:r>
          </a:p>
          <a:p>
            <a:pPr>
              <a:spcBef>
                <a:spcPct val="0"/>
              </a:spcBef>
              <a:buClrTx/>
              <a:buSzTx/>
              <a:buFontTx/>
              <a:buAutoNum type="alphaUcPeriod"/>
            </a:pPr>
            <a:r>
              <a:rPr lang="en-US" altLang="en-US" sz="2000">
                <a:solidFill>
                  <a:schemeClr val="tx2"/>
                </a:solidFill>
                <a:latin typeface="Verdana" panose="020B0604030504040204" pitchFamily="34" charset="0"/>
              </a:rPr>
              <a:t>The project manager’s boss</a:t>
            </a:r>
          </a:p>
        </p:txBody>
      </p:sp>
    </p:spTree>
  </p:cSld>
  <p:clrMapOvr>
    <a:masterClrMapping/>
  </p:clrMapOvr>
  <p:transition>
    <p:dissolv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F4A063-C0D5-4D13-A63D-5654EA6E4832}" type="slidenum">
              <a:rPr lang="en-US" altLang="en-US" sz="1200">
                <a:latin typeface="Garamond" panose="02020404030301010803" pitchFamily="18" charset="0"/>
              </a:rPr>
              <a:pPr>
                <a:spcBef>
                  <a:spcPct val="0"/>
                </a:spcBef>
                <a:buClrTx/>
                <a:buSzTx/>
                <a:buFontTx/>
                <a:buNone/>
              </a:pPr>
              <a:t>132</a:t>
            </a:fld>
            <a:endParaRPr lang="en-US" altLang="en-US" sz="1200">
              <a:latin typeface="Garamond" panose="02020404030301010803" pitchFamily="18" charset="0"/>
            </a:endParaRPr>
          </a:p>
        </p:txBody>
      </p:sp>
      <p:sp>
        <p:nvSpPr>
          <p:cNvPr id="263171" name="Rectangle 2"/>
          <p:cNvSpPr>
            <a:spLocks noGrp="1" noChangeArrowheads="1"/>
          </p:cNvSpPr>
          <p:nvPr>
            <p:ph type="title"/>
          </p:nvPr>
        </p:nvSpPr>
        <p:spPr>
          <a:xfrm>
            <a:off x="762000" y="609600"/>
            <a:ext cx="7924800" cy="1143000"/>
          </a:xfrm>
        </p:spPr>
        <p:txBody>
          <a:bodyPr/>
          <a:lstStyle/>
          <a:p>
            <a:pPr algn="ctr" eaLnBrk="1" hangingPunct="1"/>
            <a:r>
              <a:rPr lang="en-US" altLang="en-US" smtClean="0"/>
              <a:t>Exercise #15</a:t>
            </a:r>
          </a:p>
        </p:txBody>
      </p:sp>
      <p:sp>
        <p:nvSpPr>
          <p:cNvPr id="263172" name="Rectangle 3"/>
          <p:cNvSpPr>
            <a:spLocks noGrp="1" noChangeArrowheads="1"/>
          </p:cNvSpPr>
          <p:nvPr>
            <p:ph type="body" idx="1"/>
          </p:nvPr>
        </p:nvSpPr>
        <p:spPr>
          <a:xfrm>
            <a:off x="990600" y="1524000"/>
            <a:ext cx="7693025" cy="1519238"/>
          </a:xfrm>
        </p:spPr>
        <p:txBody>
          <a:bodyPr/>
          <a:lstStyle/>
          <a:p>
            <a:pPr marL="1588" indent="-1588" eaLnBrk="1" hangingPunct="1">
              <a:buFont typeface="Wingdings" panose="05000000000000000000" pitchFamily="2" charset="2"/>
              <a:buNone/>
            </a:pPr>
            <a:r>
              <a:rPr lang="en-US" altLang="en-US" sz="2000" smtClean="0">
                <a:solidFill>
                  <a:schemeClr val="tx2"/>
                </a:solidFill>
              </a:rPr>
              <a:t>A project sponsor has been holding team meetings during project planning to get a project underway.  Then the company hires a new project manager for the project.  Who should be in control of the project during project planning?</a:t>
            </a:r>
          </a:p>
        </p:txBody>
      </p:sp>
      <p:sp>
        <p:nvSpPr>
          <p:cNvPr id="263173" name="Text Box 4"/>
          <p:cNvSpPr txBox="1">
            <a:spLocks noChangeArrowheads="1"/>
          </p:cNvSpPr>
          <p:nvPr/>
        </p:nvSpPr>
        <p:spPr bwMode="auto">
          <a:xfrm>
            <a:off x="1447800" y="3009900"/>
            <a:ext cx="5959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AutoNum type="alphaUcPeriod"/>
            </a:pPr>
            <a:r>
              <a:rPr lang="en-US" altLang="en-US" sz="2000" b="1">
                <a:solidFill>
                  <a:schemeClr val="hlink"/>
                </a:solidFill>
                <a:latin typeface="Verdana" panose="020B0604030504040204" pitchFamily="34" charset="0"/>
              </a:rPr>
              <a:t>The project manager</a:t>
            </a:r>
          </a:p>
          <a:p>
            <a:pPr>
              <a:spcBef>
                <a:spcPct val="0"/>
              </a:spcBef>
              <a:buClrTx/>
              <a:buSzTx/>
              <a:buFontTx/>
              <a:buAutoNum type="alphaUcPeriod"/>
            </a:pPr>
            <a:r>
              <a:rPr lang="en-US" altLang="en-US" sz="2000">
                <a:solidFill>
                  <a:schemeClr val="tx2"/>
                </a:solidFill>
                <a:latin typeface="Verdana" panose="020B0604030504040204" pitchFamily="34" charset="0"/>
              </a:rPr>
              <a:t>The team manager</a:t>
            </a:r>
          </a:p>
          <a:p>
            <a:pPr>
              <a:spcBef>
                <a:spcPct val="0"/>
              </a:spcBef>
              <a:buClrTx/>
              <a:buSzTx/>
              <a:buFontTx/>
              <a:buAutoNum type="alphaUcPeriod"/>
            </a:pPr>
            <a:r>
              <a:rPr lang="en-US" altLang="en-US" sz="2000">
                <a:solidFill>
                  <a:schemeClr val="tx2"/>
                </a:solidFill>
                <a:latin typeface="Verdana" panose="020B0604030504040204" pitchFamily="34" charset="0"/>
              </a:rPr>
              <a:t>Functional manager</a:t>
            </a:r>
          </a:p>
          <a:p>
            <a:pPr>
              <a:spcBef>
                <a:spcPct val="0"/>
              </a:spcBef>
              <a:buClrTx/>
              <a:buSzTx/>
              <a:buFontTx/>
              <a:buAutoNum type="alphaUcPeriod"/>
            </a:pPr>
            <a:r>
              <a:rPr lang="en-US" altLang="en-US" sz="2000">
                <a:solidFill>
                  <a:schemeClr val="tx2"/>
                </a:solidFill>
                <a:latin typeface="Verdana" panose="020B0604030504040204" pitchFamily="34" charset="0"/>
              </a:rPr>
              <a:t>The project manager’s boss</a:t>
            </a:r>
          </a:p>
        </p:txBody>
      </p:sp>
    </p:spTree>
  </p:cSld>
  <p:clrMapOvr>
    <a:masterClrMapping/>
  </p:clrMapOvr>
  <p:transition>
    <p:dissolv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2FE2ECD-493E-4729-9334-62FA7D1F9EFE}" type="slidenum">
              <a:rPr lang="en-US" altLang="en-US" sz="1200">
                <a:latin typeface="Garamond" panose="02020404030301010803" pitchFamily="18" charset="0"/>
              </a:rPr>
              <a:pPr>
                <a:spcBef>
                  <a:spcPct val="0"/>
                </a:spcBef>
                <a:buClrTx/>
                <a:buSzTx/>
                <a:buFontTx/>
                <a:buNone/>
              </a:pPr>
              <a:t>133</a:t>
            </a:fld>
            <a:endParaRPr lang="en-US" altLang="en-US" sz="1200">
              <a:latin typeface="Garamond" panose="02020404030301010803" pitchFamily="18" charset="0"/>
            </a:endParaRPr>
          </a:p>
        </p:txBody>
      </p:sp>
      <p:sp>
        <p:nvSpPr>
          <p:cNvPr id="265219" name="Rectangle 2"/>
          <p:cNvSpPr>
            <a:spLocks noGrp="1" noChangeArrowheads="1"/>
          </p:cNvSpPr>
          <p:nvPr>
            <p:ph type="title"/>
          </p:nvPr>
        </p:nvSpPr>
        <p:spPr/>
        <p:txBody>
          <a:bodyPr/>
          <a:lstStyle/>
          <a:p>
            <a:pPr eaLnBrk="1" hangingPunct="1"/>
            <a:r>
              <a:rPr lang="en-US" altLang="en-US" smtClean="0"/>
              <a:t>Final Check -- Key Learning Outcomes</a:t>
            </a:r>
          </a:p>
        </p:txBody>
      </p:sp>
      <p:pic>
        <p:nvPicPr>
          <p:cNvPr id="265220" name="Picture 4" descr="keys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288" y="314325"/>
            <a:ext cx="125571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1" name="Rectangle 3"/>
          <p:cNvSpPr txBox="1">
            <a:spLocks noChangeArrowheads="1"/>
          </p:cNvSpPr>
          <p:nvPr/>
        </p:nvSpPr>
        <p:spPr bwMode="auto">
          <a:xfrm>
            <a:off x="457200" y="865188"/>
            <a:ext cx="83058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altLang="en-US" sz="1800">
                <a:solidFill>
                  <a:schemeClr val="tx2"/>
                </a:solidFill>
              </a:rPr>
              <a:t>When you complete this course you will be able to:</a:t>
            </a:r>
          </a:p>
          <a:p>
            <a:pPr eaLnBrk="1" hangingPunct="1">
              <a:lnSpc>
                <a:spcPct val="90000"/>
              </a:lnSpc>
              <a:buFont typeface="Wingdings" panose="05000000000000000000" pitchFamily="2" charset="2"/>
              <a:buAutoNum type="arabicParenR"/>
            </a:pPr>
            <a:r>
              <a:rPr lang="en-US" altLang="en-US" sz="1800">
                <a:solidFill>
                  <a:schemeClr val="tx2"/>
                </a:solidFill>
              </a:rPr>
              <a:t>Explain the uses and importance of a WBS</a:t>
            </a:r>
          </a:p>
          <a:p>
            <a:pPr eaLnBrk="1" hangingPunct="1">
              <a:lnSpc>
                <a:spcPct val="90000"/>
              </a:lnSpc>
              <a:buFont typeface="Wingdings" panose="05000000000000000000" pitchFamily="2" charset="2"/>
              <a:buAutoNum type="arabicParenR"/>
            </a:pPr>
            <a:r>
              <a:rPr lang="en-US" altLang="en-US" sz="1800">
                <a:solidFill>
                  <a:schemeClr val="tx2"/>
                </a:solidFill>
              </a:rPr>
              <a:t>Show how a WBS can be used for bottom-up estimating</a:t>
            </a:r>
          </a:p>
          <a:p>
            <a:pPr eaLnBrk="1" hangingPunct="1">
              <a:lnSpc>
                <a:spcPct val="90000"/>
              </a:lnSpc>
              <a:buFont typeface="Wingdings" panose="05000000000000000000" pitchFamily="2" charset="2"/>
              <a:buAutoNum type="arabicParenR"/>
            </a:pPr>
            <a:r>
              <a:rPr lang="en-US" altLang="en-US" sz="1800">
                <a:solidFill>
                  <a:schemeClr val="tx2"/>
                </a:solidFill>
              </a:rPr>
              <a:t>Describe three other methods for estimating</a:t>
            </a:r>
          </a:p>
          <a:p>
            <a:pPr eaLnBrk="1" hangingPunct="1">
              <a:lnSpc>
                <a:spcPct val="90000"/>
              </a:lnSpc>
              <a:buFont typeface="Wingdings" panose="05000000000000000000" pitchFamily="2" charset="2"/>
              <a:buAutoNum type="arabicParenR"/>
            </a:pPr>
            <a:r>
              <a:rPr lang="en-US" altLang="en-US" sz="1800">
                <a:solidFill>
                  <a:schemeClr val="tx2"/>
                </a:solidFill>
              </a:rPr>
              <a:t>Describe how a WBS illustrates a progressive decomposition of work</a:t>
            </a:r>
          </a:p>
          <a:p>
            <a:pPr eaLnBrk="1" hangingPunct="1">
              <a:lnSpc>
                <a:spcPct val="90000"/>
              </a:lnSpc>
              <a:buFont typeface="Wingdings" panose="05000000000000000000" pitchFamily="2" charset="2"/>
              <a:buAutoNum type="arabicParenR"/>
            </a:pPr>
            <a:r>
              <a:rPr lang="en-US" altLang="en-US" sz="1800">
                <a:solidFill>
                  <a:schemeClr val="tx2"/>
                </a:solidFill>
              </a:rPr>
              <a:t>Describe the steps required to move from a WBS to a project schedule</a:t>
            </a:r>
          </a:p>
          <a:p>
            <a:pPr eaLnBrk="1" hangingPunct="1">
              <a:lnSpc>
                <a:spcPct val="90000"/>
              </a:lnSpc>
              <a:buFont typeface="Wingdings" panose="05000000000000000000" pitchFamily="2" charset="2"/>
              <a:buAutoNum type="arabicParenR"/>
            </a:pPr>
            <a:r>
              <a:rPr lang="en-US" altLang="en-US" sz="1800">
                <a:solidFill>
                  <a:schemeClr val="tx2"/>
                </a:solidFill>
              </a:rPr>
              <a:t>Explain what activity sequencing is and how it relates to schedule development</a:t>
            </a:r>
          </a:p>
          <a:p>
            <a:pPr eaLnBrk="1" hangingPunct="1">
              <a:lnSpc>
                <a:spcPct val="90000"/>
              </a:lnSpc>
              <a:buFont typeface="Wingdings" panose="05000000000000000000" pitchFamily="2" charset="2"/>
              <a:buAutoNum type="arabicParenR"/>
            </a:pPr>
            <a:r>
              <a:rPr lang="en-US" altLang="en-US" sz="1800">
                <a:solidFill>
                  <a:schemeClr val="tx2"/>
                </a:solidFill>
              </a:rPr>
              <a:t>Explain the difference between effort and duration in schedule development</a:t>
            </a:r>
          </a:p>
          <a:p>
            <a:pPr eaLnBrk="1" hangingPunct="1">
              <a:lnSpc>
                <a:spcPct val="90000"/>
              </a:lnSpc>
              <a:buFont typeface="Wingdings" panose="05000000000000000000" pitchFamily="2" charset="2"/>
              <a:buAutoNum type="arabicParenR"/>
            </a:pPr>
            <a:r>
              <a:rPr lang="en-US" altLang="en-US" sz="1800">
                <a:solidFill>
                  <a:schemeClr val="tx2"/>
                </a:solidFill>
              </a:rPr>
              <a:t>Describe a PDM diagram and its uses</a:t>
            </a:r>
          </a:p>
          <a:p>
            <a:pPr eaLnBrk="1" hangingPunct="1">
              <a:lnSpc>
                <a:spcPct val="90000"/>
              </a:lnSpc>
              <a:buFont typeface="Wingdings" panose="05000000000000000000" pitchFamily="2" charset="2"/>
              <a:buAutoNum type="arabicParenR"/>
            </a:pPr>
            <a:r>
              <a:rPr lang="en-US" altLang="en-US" sz="1800">
                <a:solidFill>
                  <a:schemeClr val="tx2"/>
                </a:solidFill>
              </a:rPr>
              <a:t>Define what is meant by a critical path for a project</a:t>
            </a:r>
          </a:p>
          <a:p>
            <a:pPr eaLnBrk="1" hangingPunct="1">
              <a:lnSpc>
                <a:spcPct val="90000"/>
              </a:lnSpc>
              <a:buFont typeface="Wingdings" panose="05000000000000000000" pitchFamily="2" charset="2"/>
              <a:buAutoNum type="arabicParenR"/>
            </a:pPr>
            <a:r>
              <a:rPr lang="en-US" altLang="en-US" sz="1800">
                <a:solidFill>
                  <a:schemeClr val="tx2"/>
                </a:solidFill>
              </a:rPr>
              <a:t>Define the CPI and SPI measures of project performance and progress and explain how they are used in analyzing the current state of a project</a:t>
            </a:r>
          </a:p>
          <a:p>
            <a:pPr eaLnBrk="1" hangingPunct="1">
              <a:lnSpc>
                <a:spcPct val="90000"/>
              </a:lnSpc>
              <a:buFont typeface="Wingdings" panose="05000000000000000000" pitchFamily="2" charset="2"/>
              <a:buAutoNum type="arabicParenR"/>
            </a:pPr>
            <a:r>
              <a:rPr lang="en-US" altLang="en-US" sz="1800">
                <a:solidFill>
                  <a:schemeClr val="tx2"/>
                </a:solidFill>
              </a:rPr>
              <a:t>Describe the techniques called crashing and fast tracking</a:t>
            </a:r>
          </a:p>
          <a:p>
            <a:pPr eaLnBrk="1" hangingPunct="1">
              <a:lnSpc>
                <a:spcPct val="90000"/>
              </a:lnSpc>
              <a:buFont typeface="Wingdings" panose="05000000000000000000" pitchFamily="2" charset="2"/>
              <a:buAutoNum type="arabicParenR"/>
            </a:pPr>
            <a:r>
              <a:rPr lang="en-US" altLang="en-US" sz="1800">
                <a:solidFill>
                  <a:schemeClr val="tx2"/>
                </a:solidFill>
              </a:rPr>
              <a:t>Define what is meant by earned value management</a:t>
            </a:r>
          </a:p>
          <a:p>
            <a:pPr eaLnBrk="1" hangingPunct="1">
              <a:lnSpc>
                <a:spcPct val="90000"/>
              </a:lnSpc>
              <a:buFont typeface="Wingdings" panose="05000000000000000000" pitchFamily="2" charset="2"/>
              <a:buAutoNum type="arabicParenR"/>
            </a:pPr>
            <a:r>
              <a:rPr lang="en-US" altLang="en-US" sz="1800">
                <a:solidFill>
                  <a:schemeClr val="tx2"/>
                </a:solidFill>
              </a:rPr>
              <a:t>Identify the various processes, and how they relate, that lead to a project schedule, starting with the project requirements</a:t>
            </a:r>
          </a:p>
          <a:p>
            <a:pPr eaLnBrk="1" hangingPunct="1">
              <a:lnSpc>
                <a:spcPct val="90000"/>
              </a:lnSpc>
              <a:buFont typeface="Wingdings" panose="05000000000000000000" pitchFamily="2" charset="2"/>
              <a:buAutoNum type="arabicParenR"/>
            </a:pPr>
            <a:endParaRPr lang="en-US" altLang="en-US" sz="180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036DD3-B093-479F-A86D-6434CDC636A2}" type="slidenum">
              <a:rPr lang="en-US" altLang="en-US" sz="1200">
                <a:latin typeface="Garamond" panose="02020404030301010803" pitchFamily="18" charset="0"/>
              </a:rPr>
              <a:pPr>
                <a:spcBef>
                  <a:spcPct val="0"/>
                </a:spcBef>
                <a:buClrTx/>
                <a:buSzTx/>
                <a:buFontTx/>
                <a:buNone/>
              </a:pPr>
              <a:t>14</a:t>
            </a:fld>
            <a:endParaRPr lang="en-US" altLang="en-US" sz="1200">
              <a:latin typeface="Garamond" panose="02020404030301010803" pitchFamily="18" charset="0"/>
            </a:endParaRPr>
          </a:p>
        </p:txBody>
      </p:sp>
      <p:sp>
        <p:nvSpPr>
          <p:cNvPr id="32771" name="Rectangle 2"/>
          <p:cNvSpPr>
            <a:spLocks noGrp="1" noChangeArrowheads="1"/>
          </p:cNvSpPr>
          <p:nvPr>
            <p:ph type="title"/>
          </p:nvPr>
        </p:nvSpPr>
        <p:spPr>
          <a:xfrm>
            <a:off x="490538" y="354013"/>
            <a:ext cx="6805612" cy="987425"/>
          </a:xfrm>
        </p:spPr>
        <p:txBody>
          <a:bodyPr/>
          <a:lstStyle/>
          <a:p>
            <a:pPr eaLnBrk="1" hangingPunct="1"/>
            <a:r>
              <a:rPr lang="en-US" altLang="en-US" smtClean="0"/>
              <a:t>Two Pain Curves</a:t>
            </a:r>
          </a:p>
        </p:txBody>
      </p:sp>
      <p:sp>
        <p:nvSpPr>
          <p:cNvPr id="32772" name="Line 3"/>
          <p:cNvSpPr>
            <a:spLocks noChangeShapeType="1"/>
          </p:cNvSpPr>
          <p:nvPr/>
        </p:nvSpPr>
        <p:spPr bwMode="auto">
          <a:xfrm>
            <a:off x="1409700" y="4857750"/>
            <a:ext cx="58674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 name="Line 4"/>
          <p:cNvSpPr>
            <a:spLocks noChangeShapeType="1"/>
          </p:cNvSpPr>
          <p:nvPr/>
        </p:nvSpPr>
        <p:spPr bwMode="auto">
          <a:xfrm flipV="1">
            <a:off x="1409700" y="1657350"/>
            <a:ext cx="0" cy="32004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Text Box 5"/>
          <p:cNvSpPr txBox="1">
            <a:spLocks noChangeArrowheads="1"/>
          </p:cNvSpPr>
          <p:nvPr/>
        </p:nvSpPr>
        <p:spPr bwMode="auto">
          <a:xfrm>
            <a:off x="647700" y="203835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cs typeface="Arial" panose="020B0604020202020204" pitchFamily="34" charset="0"/>
              </a:rPr>
              <a:t>pain</a:t>
            </a:r>
          </a:p>
        </p:txBody>
      </p:sp>
      <p:sp>
        <p:nvSpPr>
          <p:cNvPr id="32775" name="Text Box 6"/>
          <p:cNvSpPr txBox="1">
            <a:spLocks noChangeArrowheads="1"/>
          </p:cNvSpPr>
          <p:nvPr/>
        </p:nvSpPr>
        <p:spPr bwMode="auto">
          <a:xfrm>
            <a:off x="5797550" y="5010150"/>
            <a:ext cx="196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cs typeface="Arial" panose="020B0604020202020204" pitchFamily="34" charset="0"/>
              </a:rPr>
              <a:t>time from start of </a:t>
            </a:r>
          </a:p>
          <a:p>
            <a:pPr algn="ctr" eaLnBrk="1" hangingPunct="1">
              <a:spcBef>
                <a:spcPct val="0"/>
              </a:spcBef>
              <a:buClrTx/>
              <a:buSzTx/>
              <a:buFontTx/>
              <a:buNone/>
            </a:pPr>
            <a:r>
              <a:rPr lang="en-US" altLang="en-US" sz="1800">
                <a:solidFill>
                  <a:schemeClr val="tx2"/>
                </a:solidFill>
                <a:cs typeface="Arial" panose="020B0604020202020204" pitchFamily="34" charset="0"/>
              </a:rPr>
              <a:t>the project</a:t>
            </a:r>
          </a:p>
        </p:txBody>
      </p:sp>
      <p:sp>
        <p:nvSpPr>
          <p:cNvPr id="32776" name="Freeform 7"/>
          <p:cNvSpPr>
            <a:spLocks/>
          </p:cNvSpPr>
          <p:nvPr/>
        </p:nvSpPr>
        <p:spPr bwMode="auto">
          <a:xfrm rot="-163579">
            <a:off x="1406525" y="3711575"/>
            <a:ext cx="5791200" cy="1068388"/>
          </a:xfrm>
          <a:custGeom>
            <a:avLst/>
            <a:gdLst>
              <a:gd name="T0" fmla="*/ 0 w 4128"/>
              <a:gd name="T1" fmla="*/ 2147483646 h 1072"/>
              <a:gd name="T2" fmla="*/ 2147483646 w 4128"/>
              <a:gd name="T3" fmla="*/ 2147483646 h 1072"/>
              <a:gd name="T4" fmla="*/ 2147483646 w 4128"/>
              <a:gd name="T5" fmla="*/ 2147483646 h 1072"/>
              <a:gd name="T6" fmla="*/ 2147483646 w 4128"/>
              <a:gd name="T7" fmla="*/ 214748364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1072">
                <a:moveTo>
                  <a:pt x="0" y="976"/>
                </a:moveTo>
                <a:cubicBezTo>
                  <a:pt x="140" y="504"/>
                  <a:pt x="280" y="32"/>
                  <a:pt x="816" y="16"/>
                </a:cubicBezTo>
                <a:cubicBezTo>
                  <a:pt x="1352" y="0"/>
                  <a:pt x="2664" y="704"/>
                  <a:pt x="3216" y="880"/>
                </a:cubicBezTo>
                <a:cubicBezTo>
                  <a:pt x="3768" y="1056"/>
                  <a:pt x="3976" y="1040"/>
                  <a:pt x="4128" y="1072"/>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Freeform 8"/>
          <p:cNvSpPr>
            <a:spLocks/>
          </p:cNvSpPr>
          <p:nvPr/>
        </p:nvSpPr>
        <p:spPr bwMode="auto">
          <a:xfrm>
            <a:off x="1409700" y="1885950"/>
            <a:ext cx="5410200" cy="2971800"/>
          </a:xfrm>
          <a:custGeom>
            <a:avLst/>
            <a:gdLst>
              <a:gd name="T0" fmla="*/ 0 w 3600"/>
              <a:gd name="T1" fmla="*/ 2147483646 h 2496"/>
              <a:gd name="T2" fmla="*/ 2147483646 w 3600"/>
              <a:gd name="T3" fmla="*/ 2147483646 h 2496"/>
              <a:gd name="T4" fmla="*/ 2147483646 w 3600"/>
              <a:gd name="T5" fmla="*/ 2147483646 h 2496"/>
              <a:gd name="T6" fmla="*/ 2147483646 w 3600"/>
              <a:gd name="T7" fmla="*/ 0 h 2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0" h="2496">
                <a:moveTo>
                  <a:pt x="0" y="2496"/>
                </a:moveTo>
                <a:cubicBezTo>
                  <a:pt x="400" y="2492"/>
                  <a:pt x="800" y="2488"/>
                  <a:pt x="1152" y="2400"/>
                </a:cubicBezTo>
                <a:cubicBezTo>
                  <a:pt x="1504" y="2312"/>
                  <a:pt x="1704" y="2368"/>
                  <a:pt x="2112" y="1968"/>
                </a:cubicBezTo>
                <a:cubicBezTo>
                  <a:pt x="2520" y="1568"/>
                  <a:pt x="3352" y="328"/>
                  <a:pt x="3600" y="0"/>
                </a:cubicBezTo>
              </a:path>
            </a:pathLst>
          </a:custGeom>
          <a:noFill/>
          <a:ln w="254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Text Box 9"/>
          <p:cNvSpPr txBox="1">
            <a:spLocks noChangeArrowheads="1"/>
          </p:cNvSpPr>
          <p:nvPr/>
        </p:nvSpPr>
        <p:spPr bwMode="auto">
          <a:xfrm>
            <a:off x="5813425" y="4056063"/>
            <a:ext cx="23002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3333CC"/>
                </a:solidFill>
                <a:cs typeface="Arial" panose="020B0604020202020204" pitchFamily="34" charset="0"/>
              </a:rPr>
              <a:t>with good planning</a:t>
            </a:r>
          </a:p>
        </p:txBody>
      </p:sp>
      <p:sp>
        <p:nvSpPr>
          <p:cNvPr id="32779" name="Text Box 10"/>
          <p:cNvSpPr txBox="1">
            <a:spLocks noChangeArrowheads="1"/>
          </p:cNvSpPr>
          <p:nvPr/>
        </p:nvSpPr>
        <p:spPr bwMode="auto">
          <a:xfrm>
            <a:off x="6286500" y="2419350"/>
            <a:ext cx="26590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FF0000"/>
                </a:solidFill>
                <a:cs typeface="Arial" panose="020B0604020202020204" pitchFamily="34" charset="0"/>
              </a:rPr>
              <a:t>without</a:t>
            </a:r>
            <a:r>
              <a:rPr lang="en-US" altLang="en-US" sz="1800">
                <a:solidFill>
                  <a:srgbClr val="FF0000"/>
                </a:solidFill>
                <a:cs typeface="Arial" panose="020B0604020202020204" pitchFamily="34" charset="0"/>
              </a:rPr>
              <a:t> </a:t>
            </a:r>
            <a:r>
              <a:rPr lang="en-US" altLang="en-US" sz="1800" b="1">
                <a:solidFill>
                  <a:srgbClr val="FF0000"/>
                </a:solidFill>
                <a:cs typeface="Arial" panose="020B0604020202020204" pitchFamily="34" charset="0"/>
              </a:rPr>
              <a:t>good</a:t>
            </a:r>
            <a:r>
              <a:rPr lang="en-US" altLang="en-US" sz="1800">
                <a:solidFill>
                  <a:srgbClr val="FF0000"/>
                </a:solidFill>
                <a:cs typeface="Arial" panose="020B0604020202020204" pitchFamily="34" charset="0"/>
              </a:rPr>
              <a:t> </a:t>
            </a:r>
            <a:r>
              <a:rPr lang="en-US" altLang="en-US" sz="1800" b="1">
                <a:solidFill>
                  <a:srgbClr val="FF0000"/>
                </a:solidFill>
                <a:cs typeface="Arial" panose="020B0604020202020204" pitchFamily="34" charset="0"/>
              </a:rPr>
              <a:t>planning</a:t>
            </a:r>
          </a:p>
        </p:txBody>
      </p:sp>
      <p:sp>
        <p:nvSpPr>
          <p:cNvPr id="32780" name="Text Box 11"/>
          <p:cNvSpPr txBox="1">
            <a:spLocks noChangeArrowheads="1"/>
          </p:cNvSpPr>
          <p:nvPr/>
        </p:nvSpPr>
        <p:spPr bwMode="auto">
          <a:xfrm>
            <a:off x="1012825" y="5576888"/>
            <a:ext cx="3684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cs typeface="Arial" panose="020B0604020202020204" pitchFamily="34" charset="0"/>
              </a:rPr>
              <a:t>From J. P. Lewis,</a:t>
            </a:r>
            <a:r>
              <a:rPr lang="en-US" altLang="en-US" sz="1200" i="1">
                <a:cs typeface="Arial" panose="020B0604020202020204" pitchFamily="34" charset="0"/>
              </a:rPr>
              <a:t> Fundamentals of Project Planning</a:t>
            </a:r>
          </a:p>
        </p:txBody>
      </p:sp>
      <p:sp>
        <p:nvSpPr>
          <p:cNvPr id="32781" name="Text Box 12"/>
          <p:cNvSpPr txBox="1">
            <a:spLocks noChangeArrowheads="1"/>
          </p:cNvSpPr>
          <p:nvPr/>
        </p:nvSpPr>
        <p:spPr bwMode="auto">
          <a:xfrm>
            <a:off x="1790700" y="1733550"/>
            <a:ext cx="447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cs typeface="Arial" panose="020B0604020202020204" pitchFamily="34" charset="0"/>
              </a:rPr>
              <a:t>Which approach involves more </a:t>
            </a:r>
            <a:r>
              <a:rPr lang="en-US" altLang="en-US" sz="1800" b="1" i="1">
                <a:solidFill>
                  <a:schemeClr val="tx2"/>
                </a:solidFill>
                <a:cs typeface="Arial" panose="020B0604020202020204" pitchFamily="34" charset="0"/>
              </a:rPr>
              <a:t>total</a:t>
            </a:r>
            <a:r>
              <a:rPr lang="en-US" altLang="en-US" sz="1800">
                <a:solidFill>
                  <a:schemeClr val="tx2"/>
                </a:solidFill>
                <a:cs typeface="Arial" panose="020B0604020202020204" pitchFamily="34" charset="0"/>
              </a:rPr>
              <a:t> pain?</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E838EF-83F4-4778-BA04-9DF1771CA070}" type="slidenum">
              <a:rPr lang="en-US" altLang="en-US" sz="1200">
                <a:latin typeface="Garamond" panose="02020404030301010803" pitchFamily="18" charset="0"/>
              </a:rPr>
              <a:pPr>
                <a:spcBef>
                  <a:spcPct val="0"/>
                </a:spcBef>
                <a:buClrTx/>
                <a:buSzTx/>
                <a:buFontTx/>
                <a:buNone/>
              </a:pPr>
              <a:t>15</a:t>
            </a:fld>
            <a:endParaRPr lang="en-US" altLang="en-US" sz="1200">
              <a:latin typeface="Garamond" panose="02020404030301010803" pitchFamily="18" charset="0"/>
            </a:endParaRPr>
          </a:p>
        </p:txBody>
      </p:sp>
      <p:sp>
        <p:nvSpPr>
          <p:cNvPr id="34819" name="Rectangle 2"/>
          <p:cNvSpPr>
            <a:spLocks noGrp="1" noChangeArrowheads="1"/>
          </p:cNvSpPr>
          <p:nvPr>
            <p:ph type="title"/>
          </p:nvPr>
        </p:nvSpPr>
        <p:spPr/>
        <p:txBody>
          <a:bodyPr/>
          <a:lstStyle/>
          <a:p>
            <a:pPr eaLnBrk="1" hangingPunct="1"/>
            <a:r>
              <a:rPr lang="en-US" altLang="en-US" smtClean="0"/>
              <a:t>What Does Project Planning Involve? </a:t>
            </a:r>
            <a:r>
              <a:rPr lang="en-US" altLang="en-US" sz="2400" smtClean="0"/>
              <a:t>- recalled</a:t>
            </a:r>
          </a:p>
        </p:txBody>
      </p:sp>
      <p:sp>
        <p:nvSpPr>
          <p:cNvPr id="34820" name="Rectangle 3"/>
          <p:cNvSpPr>
            <a:spLocks noGrp="1" noChangeArrowheads="1"/>
          </p:cNvSpPr>
          <p:nvPr>
            <p:ph type="body" sz="half" idx="1"/>
          </p:nvPr>
        </p:nvSpPr>
        <p:spPr>
          <a:xfrm>
            <a:off x="660400" y="1393825"/>
            <a:ext cx="3913188" cy="2454275"/>
          </a:xfrm>
        </p:spPr>
        <p:txBody>
          <a:bodyPr/>
          <a:lstStyle/>
          <a:p>
            <a:pPr eaLnBrk="1" hangingPunct="1"/>
            <a:r>
              <a:rPr lang="en-US" altLang="en-US" sz="2400" smtClean="0"/>
              <a:t>What must be done?</a:t>
            </a:r>
          </a:p>
          <a:p>
            <a:pPr eaLnBrk="1" hangingPunct="1"/>
            <a:r>
              <a:rPr lang="en-US" altLang="en-US" sz="2400" smtClean="0"/>
              <a:t>How will it be done?</a:t>
            </a:r>
          </a:p>
          <a:p>
            <a:pPr eaLnBrk="1" hangingPunct="1"/>
            <a:r>
              <a:rPr lang="en-US" altLang="en-US" sz="2400" smtClean="0"/>
              <a:t>Who will do the work?</a:t>
            </a:r>
          </a:p>
          <a:p>
            <a:pPr eaLnBrk="1" hangingPunct="1"/>
            <a:r>
              <a:rPr lang="en-US" altLang="en-US" sz="2400" smtClean="0"/>
              <a:t>How long will it take?</a:t>
            </a:r>
          </a:p>
          <a:p>
            <a:pPr eaLnBrk="1" hangingPunct="1"/>
            <a:r>
              <a:rPr lang="en-US" altLang="en-US" sz="2400" smtClean="0"/>
              <a:t>How much will it cost?</a:t>
            </a:r>
          </a:p>
        </p:txBody>
      </p:sp>
      <p:sp>
        <p:nvSpPr>
          <p:cNvPr id="34821" name="Text Box 4"/>
          <p:cNvSpPr txBox="1">
            <a:spLocks noChangeArrowheads="1"/>
          </p:cNvSpPr>
          <p:nvPr/>
        </p:nvSpPr>
        <p:spPr bwMode="auto">
          <a:xfrm>
            <a:off x="5287963" y="1371600"/>
            <a:ext cx="2998787"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solidFill>
                <a:srgbClr val="CC3300"/>
              </a:solidFill>
            </a:endParaRPr>
          </a:p>
          <a:p>
            <a:pPr eaLnBrk="1" hangingPunct="1">
              <a:spcBef>
                <a:spcPct val="0"/>
              </a:spcBef>
              <a:buClrTx/>
              <a:buSzTx/>
              <a:buFontTx/>
              <a:buNone/>
            </a:pPr>
            <a:r>
              <a:rPr lang="en-US" altLang="en-US" sz="2400" b="1">
                <a:solidFill>
                  <a:schemeClr val="hlink"/>
                </a:solidFill>
              </a:rPr>
              <a:t>Work Plan</a:t>
            </a:r>
          </a:p>
          <a:p>
            <a:pPr eaLnBrk="1" hangingPunct="1">
              <a:spcBef>
                <a:spcPct val="0"/>
              </a:spcBef>
              <a:buClrTx/>
              <a:buSzTx/>
              <a:buFontTx/>
              <a:buNone/>
            </a:pPr>
            <a:endParaRPr lang="en-US" altLang="en-US" sz="2000" b="1">
              <a:solidFill>
                <a:schemeClr val="hlink"/>
              </a:solidFill>
            </a:endParaRPr>
          </a:p>
          <a:p>
            <a:pPr eaLnBrk="1" hangingPunct="1">
              <a:spcBef>
                <a:spcPct val="0"/>
              </a:spcBef>
              <a:buClrTx/>
              <a:buSzTx/>
              <a:buFontTx/>
              <a:buNone/>
            </a:pPr>
            <a:r>
              <a:rPr lang="en-US" altLang="en-US" sz="2400" b="1">
                <a:solidFill>
                  <a:schemeClr val="hlink"/>
                </a:solidFill>
              </a:rPr>
              <a:t>Resource Plan</a:t>
            </a:r>
          </a:p>
          <a:p>
            <a:pPr eaLnBrk="1" hangingPunct="1">
              <a:spcBef>
                <a:spcPct val="0"/>
              </a:spcBef>
              <a:buClrTx/>
              <a:buSzTx/>
              <a:buFontTx/>
              <a:buNone/>
            </a:pPr>
            <a:endParaRPr lang="en-US" altLang="en-US" sz="2400" b="1">
              <a:solidFill>
                <a:schemeClr val="hlink"/>
              </a:solidFill>
            </a:endParaRPr>
          </a:p>
          <a:p>
            <a:pPr eaLnBrk="1" hangingPunct="1">
              <a:spcBef>
                <a:spcPct val="0"/>
              </a:spcBef>
              <a:buClrTx/>
              <a:buSzTx/>
              <a:buFontTx/>
              <a:buNone/>
            </a:pPr>
            <a:r>
              <a:rPr lang="en-US" altLang="en-US" sz="2400" b="1">
                <a:solidFill>
                  <a:schemeClr val="hlink"/>
                </a:solidFill>
              </a:rPr>
              <a:t>Estimation</a:t>
            </a:r>
          </a:p>
        </p:txBody>
      </p:sp>
      <p:sp>
        <p:nvSpPr>
          <p:cNvPr id="34822" name="Line 5"/>
          <p:cNvSpPr>
            <a:spLocks noChangeShapeType="1"/>
          </p:cNvSpPr>
          <p:nvPr/>
        </p:nvSpPr>
        <p:spPr bwMode="auto">
          <a:xfrm flipH="1" flipV="1">
            <a:off x="4267200" y="1676400"/>
            <a:ext cx="836613" cy="152400"/>
          </a:xfrm>
          <a:prstGeom prst="line">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3" name="Line 6"/>
          <p:cNvSpPr>
            <a:spLocks noChangeShapeType="1"/>
          </p:cNvSpPr>
          <p:nvPr/>
        </p:nvSpPr>
        <p:spPr bwMode="auto">
          <a:xfrm flipH="1">
            <a:off x="4267200" y="1828800"/>
            <a:ext cx="836613" cy="263525"/>
          </a:xfrm>
          <a:prstGeom prst="line">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4" name="Line 7"/>
          <p:cNvSpPr>
            <a:spLocks noChangeShapeType="1"/>
          </p:cNvSpPr>
          <p:nvPr/>
        </p:nvSpPr>
        <p:spPr bwMode="auto">
          <a:xfrm flipH="1" flipV="1">
            <a:off x="4248150" y="2495550"/>
            <a:ext cx="855663" cy="19050"/>
          </a:xfrm>
          <a:prstGeom prst="line">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5" name="Line 8"/>
          <p:cNvSpPr>
            <a:spLocks noChangeShapeType="1"/>
          </p:cNvSpPr>
          <p:nvPr/>
        </p:nvSpPr>
        <p:spPr bwMode="auto">
          <a:xfrm flipH="1" flipV="1">
            <a:off x="4267200" y="2971800"/>
            <a:ext cx="836613" cy="274638"/>
          </a:xfrm>
          <a:prstGeom prst="line">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6" name="Line 9"/>
          <p:cNvSpPr>
            <a:spLocks noChangeShapeType="1"/>
          </p:cNvSpPr>
          <p:nvPr/>
        </p:nvSpPr>
        <p:spPr bwMode="auto">
          <a:xfrm flipH="1">
            <a:off x="4267200" y="3246438"/>
            <a:ext cx="836613" cy="163512"/>
          </a:xfrm>
          <a:prstGeom prst="line">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7" name="Picture 10" descr="whiteboard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3695700"/>
            <a:ext cx="2992438" cy="22479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4828" name="Text Box 13"/>
          <p:cNvSpPr txBox="1">
            <a:spLocks noChangeArrowheads="1"/>
          </p:cNvSpPr>
          <p:nvPr/>
        </p:nvSpPr>
        <p:spPr bwMode="auto">
          <a:xfrm>
            <a:off x="1298575" y="4230688"/>
            <a:ext cx="228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a:solidFill>
                  <a:schemeClr val="hlink"/>
                </a:solidFill>
              </a:rPr>
              <a:t>Managing</a:t>
            </a:r>
          </a:p>
          <a:p>
            <a:pPr algn="ctr" eaLnBrk="1" hangingPunct="1">
              <a:spcBef>
                <a:spcPct val="0"/>
              </a:spcBef>
              <a:buClrTx/>
              <a:buSzTx/>
              <a:buFontTx/>
              <a:buNone/>
            </a:pPr>
            <a:r>
              <a:rPr lang="en-US" altLang="en-US" sz="2400" b="1" i="1">
                <a:solidFill>
                  <a:schemeClr val="hlink"/>
                </a:solidFill>
              </a:rPr>
              <a:t>Time and Cost</a:t>
            </a:r>
          </a:p>
        </p:txBody>
      </p:sp>
      <p:sp>
        <p:nvSpPr>
          <p:cNvPr id="34829" name="Line 14"/>
          <p:cNvSpPr>
            <a:spLocks noChangeShapeType="1"/>
          </p:cNvSpPr>
          <p:nvPr/>
        </p:nvSpPr>
        <p:spPr bwMode="auto">
          <a:xfrm>
            <a:off x="1352550" y="5106988"/>
            <a:ext cx="2190750" cy="0"/>
          </a:xfrm>
          <a:prstGeom prst="line">
            <a:avLst/>
          </a:prstGeom>
          <a:noFill/>
          <a:ln w="57150" cmpd="thinThick">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0" name="Oval 15"/>
          <p:cNvSpPr>
            <a:spLocks noChangeArrowheads="1"/>
          </p:cNvSpPr>
          <p:nvPr/>
        </p:nvSpPr>
        <p:spPr bwMode="auto">
          <a:xfrm>
            <a:off x="1003300" y="4133850"/>
            <a:ext cx="2882900" cy="135255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077F6A0-7940-4BF4-BA3C-92B6D21BED43}" type="slidenum">
              <a:rPr lang="en-US" altLang="en-US" sz="1200">
                <a:latin typeface="Garamond" panose="02020404030301010803" pitchFamily="18" charset="0"/>
              </a:rPr>
              <a:pPr>
                <a:spcBef>
                  <a:spcPct val="0"/>
                </a:spcBef>
                <a:buClrTx/>
                <a:buSzTx/>
                <a:buFontTx/>
                <a:buNone/>
              </a:pPr>
              <a:t>16</a:t>
            </a:fld>
            <a:endParaRPr lang="en-US" altLang="en-US" sz="1200">
              <a:latin typeface="Garamond" panose="02020404030301010803" pitchFamily="18" charset="0"/>
            </a:endParaRPr>
          </a:p>
        </p:txBody>
      </p:sp>
      <p:sp>
        <p:nvSpPr>
          <p:cNvPr id="36867" name="Rectangle 2"/>
          <p:cNvSpPr>
            <a:spLocks noChangeArrowheads="1"/>
          </p:cNvSpPr>
          <p:nvPr/>
        </p:nvSpPr>
        <p:spPr bwMode="auto">
          <a:xfrm>
            <a:off x="1547813" y="1390650"/>
            <a:ext cx="1944687" cy="741363"/>
          </a:xfrm>
          <a:prstGeom prst="rect">
            <a:avLst/>
          </a:prstGeom>
          <a:solidFill>
            <a:srgbClr val="EAA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t>Business</a:t>
            </a:r>
          </a:p>
          <a:p>
            <a:pPr algn="ctr" eaLnBrk="1" hangingPunct="1">
              <a:spcBef>
                <a:spcPct val="0"/>
              </a:spcBef>
              <a:buClrTx/>
              <a:buSzTx/>
              <a:buFontTx/>
              <a:buNone/>
            </a:pPr>
            <a:r>
              <a:rPr lang="en-US" altLang="en-US" sz="2000" b="1"/>
              <a:t>Need</a:t>
            </a:r>
          </a:p>
        </p:txBody>
      </p:sp>
      <p:sp>
        <p:nvSpPr>
          <p:cNvPr id="36868" name="AutoShape 3"/>
          <p:cNvSpPr>
            <a:spLocks noChangeArrowheads="1"/>
          </p:cNvSpPr>
          <p:nvPr/>
        </p:nvSpPr>
        <p:spPr bwMode="auto">
          <a:xfrm rot="2678648">
            <a:off x="2628900" y="2312988"/>
            <a:ext cx="711200" cy="361950"/>
          </a:xfrm>
          <a:prstGeom prst="rightArrow">
            <a:avLst>
              <a:gd name="adj1" fmla="val 50000"/>
              <a:gd name="adj2" fmla="val 4912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69" name="Rectangle 4"/>
          <p:cNvSpPr>
            <a:spLocks noChangeArrowheads="1"/>
          </p:cNvSpPr>
          <p:nvPr/>
        </p:nvSpPr>
        <p:spPr bwMode="auto">
          <a:xfrm>
            <a:off x="2519363" y="2879725"/>
            <a:ext cx="1944687" cy="7413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t>Project</a:t>
            </a:r>
          </a:p>
          <a:p>
            <a:pPr algn="ctr" eaLnBrk="1" hangingPunct="1">
              <a:spcBef>
                <a:spcPct val="0"/>
              </a:spcBef>
              <a:buClrTx/>
              <a:buSzTx/>
              <a:buFontTx/>
              <a:buNone/>
            </a:pPr>
            <a:r>
              <a:rPr lang="en-US" altLang="en-US" sz="2000" b="1"/>
              <a:t>Purpose</a:t>
            </a:r>
          </a:p>
        </p:txBody>
      </p:sp>
      <p:sp>
        <p:nvSpPr>
          <p:cNvPr id="36870" name="AutoShape 5"/>
          <p:cNvSpPr>
            <a:spLocks noChangeArrowheads="1"/>
          </p:cNvSpPr>
          <p:nvPr/>
        </p:nvSpPr>
        <p:spPr bwMode="auto">
          <a:xfrm rot="2678648">
            <a:off x="3587750" y="3821113"/>
            <a:ext cx="711200" cy="361950"/>
          </a:xfrm>
          <a:prstGeom prst="rightArrow">
            <a:avLst>
              <a:gd name="adj1" fmla="val 50000"/>
              <a:gd name="adj2" fmla="val 4912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71" name="Rectangle 6"/>
          <p:cNvSpPr>
            <a:spLocks noChangeArrowheads="1"/>
          </p:cNvSpPr>
          <p:nvPr/>
        </p:nvSpPr>
        <p:spPr bwMode="auto">
          <a:xfrm>
            <a:off x="3535363" y="4381500"/>
            <a:ext cx="1944687" cy="741363"/>
          </a:xfrm>
          <a:prstGeom prst="rect">
            <a:avLst/>
          </a:prstGeom>
          <a:solidFill>
            <a:srgbClr val="EFCD6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t>Project</a:t>
            </a:r>
          </a:p>
          <a:p>
            <a:pPr algn="ctr" eaLnBrk="1" hangingPunct="1">
              <a:spcBef>
                <a:spcPct val="0"/>
              </a:spcBef>
              <a:buClrTx/>
              <a:buSzTx/>
              <a:buFontTx/>
              <a:buNone/>
            </a:pPr>
            <a:r>
              <a:rPr lang="en-US" altLang="en-US" sz="2000" b="1"/>
              <a:t>Objectives</a:t>
            </a:r>
          </a:p>
        </p:txBody>
      </p:sp>
      <p:sp>
        <p:nvSpPr>
          <p:cNvPr id="36872" name="Text Box 7"/>
          <p:cNvSpPr txBox="1">
            <a:spLocks noChangeArrowheads="1"/>
          </p:cNvSpPr>
          <p:nvPr/>
        </p:nvSpPr>
        <p:spPr bwMode="auto">
          <a:xfrm>
            <a:off x="5375275" y="2179638"/>
            <a:ext cx="2570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t>Agreed Upon By All</a:t>
            </a:r>
          </a:p>
          <a:p>
            <a:pPr algn="ctr" eaLnBrk="1" hangingPunct="1">
              <a:spcBef>
                <a:spcPct val="0"/>
              </a:spcBef>
              <a:buClrTx/>
              <a:buSzTx/>
              <a:buFontTx/>
              <a:buNone/>
            </a:pPr>
            <a:r>
              <a:rPr lang="en-US" altLang="en-US" sz="2000" b="1"/>
              <a:t>Stakeholders</a:t>
            </a:r>
          </a:p>
        </p:txBody>
      </p:sp>
      <p:sp>
        <p:nvSpPr>
          <p:cNvPr id="36873" name="Line 8"/>
          <p:cNvSpPr>
            <a:spLocks noChangeShapeType="1"/>
          </p:cNvSpPr>
          <p:nvPr/>
        </p:nvSpPr>
        <p:spPr bwMode="auto">
          <a:xfrm>
            <a:off x="3681413" y="1624013"/>
            <a:ext cx="1538287" cy="688975"/>
          </a:xfrm>
          <a:prstGeom prst="line">
            <a:avLst/>
          </a:prstGeom>
          <a:noFill/>
          <a:ln w="508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 name="Line 9"/>
          <p:cNvSpPr>
            <a:spLocks noChangeShapeType="1"/>
          </p:cNvSpPr>
          <p:nvPr/>
        </p:nvSpPr>
        <p:spPr bwMode="auto">
          <a:xfrm flipH="1">
            <a:off x="5654675" y="2954338"/>
            <a:ext cx="696913" cy="1522412"/>
          </a:xfrm>
          <a:prstGeom prst="line">
            <a:avLst/>
          </a:prstGeom>
          <a:noFill/>
          <a:ln w="508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36875" name="AutoShape 10"/>
          <p:cNvCxnSpPr>
            <a:cxnSpLocks noChangeShapeType="1"/>
          </p:cNvCxnSpPr>
          <p:nvPr/>
        </p:nvCxnSpPr>
        <p:spPr bwMode="auto">
          <a:xfrm rot="5400000" flipH="1">
            <a:off x="2654301" y="3805237"/>
            <a:ext cx="1008062" cy="754063"/>
          </a:xfrm>
          <a:prstGeom prst="curvedConnector3">
            <a:avLst>
              <a:gd name="adj1" fmla="val 49921"/>
            </a:avLst>
          </a:prstGeom>
          <a:noFill/>
          <a:ln w="254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6" name="AutoShape 11"/>
          <p:cNvCxnSpPr>
            <a:cxnSpLocks noChangeShapeType="1"/>
          </p:cNvCxnSpPr>
          <p:nvPr/>
        </p:nvCxnSpPr>
        <p:spPr bwMode="auto">
          <a:xfrm rot="5400000" flipH="1">
            <a:off x="1638301" y="2297112"/>
            <a:ext cx="1008062" cy="754063"/>
          </a:xfrm>
          <a:prstGeom prst="curvedConnector3">
            <a:avLst>
              <a:gd name="adj1" fmla="val 49921"/>
            </a:avLst>
          </a:prstGeom>
          <a:noFill/>
          <a:ln w="254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7" name="Text Box 12"/>
          <p:cNvSpPr txBox="1">
            <a:spLocks noChangeArrowheads="1"/>
          </p:cNvSpPr>
          <p:nvPr/>
        </p:nvSpPr>
        <p:spPr bwMode="auto">
          <a:xfrm>
            <a:off x="839788" y="2674938"/>
            <a:ext cx="1522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our response to</a:t>
            </a:r>
          </a:p>
        </p:txBody>
      </p:sp>
      <p:sp>
        <p:nvSpPr>
          <p:cNvPr id="36878" name="Text Box 13"/>
          <p:cNvSpPr txBox="1">
            <a:spLocks noChangeArrowheads="1"/>
          </p:cNvSpPr>
          <p:nvPr/>
        </p:nvSpPr>
        <p:spPr bwMode="auto">
          <a:xfrm>
            <a:off x="2290763" y="422910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reflecting</a:t>
            </a:r>
          </a:p>
        </p:txBody>
      </p:sp>
      <p:sp>
        <p:nvSpPr>
          <p:cNvPr id="36879" name="Line 14"/>
          <p:cNvSpPr>
            <a:spLocks noChangeShapeType="1"/>
          </p:cNvSpPr>
          <p:nvPr/>
        </p:nvSpPr>
        <p:spPr bwMode="auto">
          <a:xfrm flipH="1">
            <a:off x="4638675" y="2879725"/>
            <a:ext cx="1016000" cy="223838"/>
          </a:xfrm>
          <a:prstGeom prst="line">
            <a:avLst/>
          </a:prstGeom>
          <a:noFill/>
          <a:ln w="508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80" name="Oval 15"/>
          <p:cNvSpPr>
            <a:spLocks noChangeArrowheads="1"/>
          </p:cNvSpPr>
          <p:nvPr/>
        </p:nvSpPr>
        <p:spPr bwMode="auto">
          <a:xfrm>
            <a:off x="1028700" y="1539875"/>
            <a:ext cx="406400" cy="377825"/>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a:t>1</a:t>
            </a:r>
          </a:p>
        </p:txBody>
      </p:sp>
      <p:sp>
        <p:nvSpPr>
          <p:cNvPr id="36881" name="Oval 16"/>
          <p:cNvSpPr>
            <a:spLocks noChangeArrowheads="1"/>
          </p:cNvSpPr>
          <p:nvPr/>
        </p:nvSpPr>
        <p:spPr bwMode="auto">
          <a:xfrm>
            <a:off x="1955800" y="3103563"/>
            <a:ext cx="406400" cy="377825"/>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a:t>2</a:t>
            </a:r>
          </a:p>
        </p:txBody>
      </p:sp>
      <p:sp>
        <p:nvSpPr>
          <p:cNvPr id="36882" name="Oval 17"/>
          <p:cNvSpPr>
            <a:spLocks noChangeArrowheads="1"/>
          </p:cNvSpPr>
          <p:nvPr/>
        </p:nvSpPr>
        <p:spPr bwMode="auto">
          <a:xfrm>
            <a:off x="3009900" y="4664075"/>
            <a:ext cx="406400" cy="377825"/>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a:t>3</a:t>
            </a:r>
          </a:p>
        </p:txBody>
      </p:sp>
      <p:sp>
        <p:nvSpPr>
          <p:cNvPr id="36883" name="Oval 18"/>
          <p:cNvSpPr>
            <a:spLocks noChangeArrowheads="1"/>
          </p:cNvSpPr>
          <p:nvPr/>
        </p:nvSpPr>
        <p:spPr bwMode="auto">
          <a:xfrm>
            <a:off x="6351588" y="1728788"/>
            <a:ext cx="406400" cy="377825"/>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a:t>4</a:t>
            </a:r>
          </a:p>
        </p:txBody>
      </p:sp>
      <p:sp>
        <p:nvSpPr>
          <p:cNvPr id="36884" name="Rectangle 19"/>
          <p:cNvSpPr>
            <a:spLocks noGrp="1" noChangeArrowheads="1"/>
          </p:cNvSpPr>
          <p:nvPr>
            <p:ph type="title"/>
          </p:nvPr>
        </p:nvSpPr>
        <p:spPr>
          <a:xfrm>
            <a:off x="457200" y="277813"/>
            <a:ext cx="8556625" cy="1139825"/>
          </a:xfrm>
        </p:spPr>
        <p:txBody>
          <a:bodyPr/>
          <a:lstStyle/>
          <a:p>
            <a:pPr eaLnBrk="1" hangingPunct="1"/>
            <a:r>
              <a:rPr lang="en-US" altLang="en-US" smtClean="0"/>
              <a:t>Recall Project Initiation is the Basis for the Plan</a:t>
            </a:r>
          </a:p>
        </p:txBody>
      </p:sp>
      <p:sp>
        <p:nvSpPr>
          <p:cNvPr id="36885" name="Text Box 22"/>
          <p:cNvSpPr txBox="1">
            <a:spLocks noChangeArrowheads="1"/>
          </p:cNvSpPr>
          <p:nvPr/>
        </p:nvSpPr>
        <p:spPr bwMode="auto">
          <a:xfrm>
            <a:off x="6103938" y="5175250"/>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a:solidFill>
                  <a:schemeClr val="hlink"/>
                </a:solidFill>
              </a:rPr>
              <a:t>Basis for the Work Plan</a:t>
            </a:r>
          </a:p>
        </p:txBody>
      </p:sp>
      <p:sp>
        <p:nvSpPr>
          <p:cNvPr id="36886" name="AutoShape 23"/>
          <p:cNvSpPr>
            <a:spLocks noChangeArrowheads="1"/>
          </p:cNvSpPr>
          <p:nvPr/>
        </p:nvSpPr>
        <p:spPr bwMode="auto">
          <a:xfrm rot="-3922247">
            <a:off x="5657056" y="5082382"/>
            <a:ext cx="415925" cy="1112838"/>
          </a:xfrm>
          <a:prstGeom prst="curvedRightArrow">
            <a:avLst>
              <a:gd name="adj1" fmla="val 53511"/>
              <a:gd name="adj2" fmla="val 10702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8ADE61E-1FA1-43E6-B063-76C4FD24B069}" type="slidenum">
              <a:rPr lang="en-US" altLang="en-US" sz="1200">
                <a:latin typeface="Garamond" panose="02020404030301010803" pitchFamily="18" charset="0"/>
              </a:rPr>
              <a:pPr>
                <a:spcBef>
                  <a:spcPct val="0"/>
                </a:spcBef>
                <a:buClrTx/>
                <a:buSzTx/>
                <a:buFontTx/>
                <a:buNone/>
              </a:pPr>
              <a:t>17</a:t>
            </a:fld>
            <a:endParaRPr lang="en-US" altLang="en-US" sz="1200">
              <a:latin typeface="Garamond" panose="02020404030301010803" pitchFamily="18" charset="0"/>
            </a:endParaRPr>
          </a:p>
        </p:txBody>
      </p:sp>
      <p:sp>
        <p:nvSpPr>
          <p:cNvPr id="38915" name="Rectangle 2"/>
          <p:cNvSpPr>
            <a:spLocks noGrp="1" noChangeArrowheads="1"/>
          </p:cNvSpPr>
          <p:nvPr>
            <p:ph type="title"/>
          </p:nvPr>
        </p:nvSpPr>
        <p:spPr/>
        <p:txBody>
          <a:bodyPr/>
          <a:lstStyle/>
          <a:p>
            <a:pPr eaLnBrk="1" hangingPunct="1"/>
            <a:r>
              <a:rPr lang="en-US" altLang="en-US" sz="2800" smtClean="0"/>
              <a:t>How Do We Go From Objectives to a Work Plan?</a:t>
            </a:r>
          </a:p>
        </p:txBody>
      </p:sp>
      <p:sp>
        <p:nvSpPr>
          <p:cNvPr id="38916" name="Rectangle 3"/>
          <p:cNvSpPr>
            <a:spLocks noGrp="1" noChangeArrowheads="1"/>
          </p:cNvSpPr>
          <p:nvPr>
            <p:ph type="body" idx="1"/>
          </p:nvPr>
        </p:nvSpPr>
        <p:spPr>
          <a:xfrm>
            <a:off x="723900" y="1638300"/>
            <a:ext cx="6991350" cy="3067050"/>
          </a:xfrm>
        </p:spPr>
        <p:txBody>
          <a:bodyPr/>
          <a:lstStyle/>
          <a:p>
            <a:pPr eaLnBrk="1" hangingPunct="1">
              <a:lnSpc>
                <a:spcPct val="90000"/>
              </a:lnSpc>
            </a:pPr>
            <a:r>
              <a:rPr lang="en-US" altLang="en-US" sz="2400" smtClean="0">
                <a:solidFill>
                  <a:schemeClr val="tx2"/>
                </a:solidFill>
              </a:rPr>
              <a:t>Analyze the objectives</a:t>
            </a:r>
          </a:p>
          <a:p>
            <a:pPr eaLnBrk="1" hangingPunct="1">
              <a:lnSpc>
                <a:spcPct val="90000"/>
              </a:lnSpc>
            </a:pPr>
            <a:endParaRPr lang="en-US" altLang="en-US" sz="2400" smtClean="0">
              <a:solidFill>
                <a:schemeClr val="tx2"/>
              </a:solidFill>
            </a:endParaRPr>
          </a:p>
          <a:p>
            <a:pPr eaLnBrk="1" hangingPunct="1">
              <a:lnSpc>
                <a:spcPct val="90000"/>
              </a:lnSpc>
              <a:buFont typeface="Wingdings" panose="05000000000000000000" pitchFamily="2" charset="2"/>
              <a:buNone/>
            </a:pPr>
            <a:endParaRPr lang="en-US" altLang="en-US" sz="2400" smtClean="0">
              <a:solidFill>
                <a:schemeClr val="tx2"/>
              </a:solidFill>
            </a:endParaRPr>
          </a:p>
          <a:p>
            <a:pPr eaLnBrk="1" hangingPunct="1">
              <a:lnSpc>
                <a:spcPct val="90000"/>
              </a:lnSpc>
            </a:pPr>
            <a:r>
              <a:rPr lang="en-US" altLang="en-US" sz="2400" smtClean="0">
                <a:solidFill>
                  <a:schemeClr val="tx2"/>
                </a:solidFill>
              </a:rPr>
              <a:t>Decide </a:t>
            </a:r>
            <a:r>
              <a:rPr lang="en-US" altLang="en-US" sz="2400" i="1" smtClean="0">
                <a:solidFill>
                  <a:schemeClr val="tx2"/>
                </a:solidFill>
              </a:rPr>
              <a:t>what work</a:t>
            </a:r>
            <a:r>
              <a:rPr lang="en-US" altLang="en-US" sz="2400" smtClean="0">
                <a:solidFill>
                  <a:schemeClr val="tx2"/>
                </a:solidFill>
              </a:rPr>
              <a:t> is required</a:t>
            </a:r>
          </a:p>
          <a:p>
            <a:pPr eaLnBrk="1" hangingPunct="1">
              <a:lnSpc>
                <a:spcPct val="90000"/>
              </a:lnSpc>
              <a:buFont typeface="Wingdings" panose="05000000000000000000" pitchFamily="2" charset="2"/>
              <a:buNone/>
            </a:pPr>
            <a:endParaRPr lang="en-US" altLang="en-US" sz="2400" smtClean="0">
              <a:solidFill>
                <a:schemeClr val="tx2"/>
              </a:solidFill>
            </a:endParaRPr>
          </a:p>
          <a:p>
            <a:pPr eaLnBrk="1" hangingPunct="1">
              <a:lnSpc>
                <a:spcPct val="90000"/>
              </a:lnSpc>
              <a:buFont typeface="Wingdings" panose="05000000000000000000" pitchFamily="2" charset="2"/>
              <a:buNone/>
            </a:pPr>
            <a:endParaRPr lang="en-US" altLang="en-US" sz="2400" smtClean="0">
              <a:solidFill>
                <a:schemeClr val="tx2"/>
              </a:solidFill>
            </a:endParaRPr>
          </a:p>
          <a:p>
            <a:pPr eaLnBrk="1" hangingPunct="1">
              <a:lnSpc>
                <a:spcPct val="90000"/>
              </a:lnSpc>
            </a:pPr>
            <a:r>
              <a:rPr lang="en-US" altLang="en-US" sz="2400" smtClean="0">
                <a:solidFill>
                  <a:schemeClr val="tx2"/>
                </a:solidFill>
              </a:rPr>
              <a:t>Organize the work</a:t>
            </a:r>
          </a:p>
        </p:txBody>
      </p:sp>
      <p:sp>
        <p:nvSpPr>
          <p:cNvPr id="38917" name="AutoShape 4"/>
          <p:cNvSpPr>
            <a:spLocks noChangeArrowheads="1"/>
          </p:cNvSpPr>
          <p:nvPr/>
        </p:nvSpPr>
        <p:spPr bwMode="auto">
          <a:xfrm>
            <a:off x="2209800" y="2057400"/>
            <a:ext cx="228600" cy="723900"/>
          </a:xfrm>
          <a:prstGeom prst="downArrow">
            <a:avLst>
              <a:gd name="adj1" fmla="val 50000"/>
              <a:gd name="adj2" fmla="val 7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8" name="AutoShape 5"/>
          <p:cNvSpPr>
            <a:spLocks noChangeArrowheads="1"/>
          </p:cNvSpPr>
          <p:nvPr/>
        </p:nvSpPr>
        <p:spPr bwMode="auto">
          <a:xfrm>
            <a:off x="2247900" y="3257550"/>
            <a:ext cx="228600" cy="723900"/>
          </a:xfrm>
          <a:prstGeom prst="downArrow">
            <a:avLst>
              <a:gd name="adj1" fmla="val 50000"/>
              <a:gd name="adj2" fmla="val 7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660F6B-44E7-4151-9F89-A59CFA9A54E7}" type="slidenum">
              <a:rPr lang="en-US" altLang="en-US" sz="1200">
                <a:latin typeface="Garamond" panose="02020404030301010803" pitchFamily="18" charset="0"/>
              </a:rPr>
              <a:pPr>
                <a:spcBef>
                  <a:spcPct val="0"/>
                </a:spcBef>
                <a:buClrTx/>
                <a:buSzTx/>
                <a:buFontTx/>
                <a:buNone/>
              </a:pPr>
              <a:t>18</a:t>
            </a:fld>
            <a:endParaRPr lang="en-US" altLang="en-US" sz="1200">
              <a:latin typeface="Garamond" panose="02020404030301010803" pitchFamily="18" charset="0"/>
            </a:endParaRPr>
          </a:p>
        </p:txBody>
      </p:sp>
      <p:sp>
        <p:nvSpPr>
          <p:cNvPr id="39939" name="Rectangle 2"/>
          <p:cNvSpPr>
            <a:spLocks noGrp="1" noChangeArrowheads="1"/>
          </p:cNvSpPr>
          <p:nvPr>
            <p:ph type="title"/>
          </p:nvPr>
        </p:nvSpPr>
        <p:spPr/>
        <p:txBody>
          <a:bodyPr/>
          <a:lstStyle/>
          <a:p>
            <a:pPr eaLnBrk="1" hangingPunct="1"/>
            <a:r>
              <a:rPr lang="en-US" altLang="en-US" smtClean="0"/>
              <a:t>The Work Breakdown Structure (WBS) </a:t>
            </a:r>
            <a:r>
              <a:rPr lang="en-US" altLang="en-US" sz="2400" smtClean="0"/>
              <a:t>- recalled</a:t>
            </a:r>
          </a:p>
        </p:txBody>
      </p:sp>
      <p:sp>
        <p:nvSpPr>
          <p:cNvPr id="39940" name="Rectangle 3"/>
          <p:cNvSpPr>
            <a:spLocks noGrp="1" noChangeArrowheads="1"/>
          </p:cNvSpPr>
          <p:nvPr>
            <p:ph type="body" sz="half" idx="1"/>
          </p:nvPr>
        </p:nvSpPr>
        <p:spPr>
          <a:xfrm>
            <a:off x="660400" y="1393825"/>
            <a:ext cx="5721350" cy="4111625"/>
          </a:xfrm>
        </p:spPr>
        <p:txBody>
          <a:bodyPr/>
          <a:lstStyle/>
          <a:p>
            <a:pPr eaLnBrk="1" hangingPunct="1"/>
            <a:r>
              <a:rPr lang="en-US" altLang="en-US" sz="2000" smtClean="0">
                <a:solidFill>
                  <a:schemeClr val="tx2"/>
                </a:solidFill>
              </a:rPr>
              <a:t>Separates the project deliverable into constituent parts</a:t>
            </a:r>
          </a:p>
          <a:p>
            <a:pPr eaLnBrk="1" hangingPunct="1"/>
            <a:r>
              <a:rPr lang="en-US" altLang="en-US" sz="2000" smtClean="0">
                <a:solidFill>
                  <a:schemeClr val="tx2"/>
                </a:solidFill>
              </a:rPr>
              <a:t>Supports the decomposition of work into  simpler components, allowing us to better manage complexity</a:t>
            </a:r>
          </a:p>
          <a:p>
            <a:pPr eaLnBrk="1" hangingPunct="1">
              <a:buFont typeface="Wingdings" panose="05000000000000000000" pitchFamily="2" charset="2"/>
              <a:buNone/>
            </a:pPr>
            <a:endParaRPr lang="en-US" altLang="en-US" sz="2000" smtClean="0"/>
          </a:p>
          <a:p>
            <a:pPr eaLnBrk="1" hangingPunct="1">
              <a:buFont typeface="Wingdings" panose="05000000000000000000" pitchFamily="2" charset="2"/>
              <a:buNone/>
            </a:pPr>
            <a:endParaRPr lang="en-US" altLang="en-US" sz="2000" smtClean="0"/>
          </a:p>
          <a:p>
            <a:pPr eaLnBrk="1" hangingPunct="1"/>
            <a:r>
              <a:rPr lang="en-US" altLang="en-US" sz="2000" smtClean="0">
                <a:solidFill>
                  <a:schemeClr val="tx2"/>
                </a:solidFill>
              </a:rPr>
              <a:t>Supports planning and assignment of responsibilities</a:t>
            </a:r>
          </a:p>
          <a:p>
            <a:pPr eaLnBrk="1" hangingPunct="1"/>
            <a:r>
              <a:rPr lang="en-US" altLang="en-US" sz="2000" smtClean="0">
                <a:solidFill>
                  <a:schemeClr val="tx2"/>
                </a:solidFill>
              </a:rPr>
              <a:t>Helps determine resource requirements</a:t>
            </a:r>
          </a:p>
          <a:p>
            <a:pPr eaLnBrk="1" hangingPunct="1"/>
            <a:r>
              <a:rPr lang="en-US" altLang="en-US" sz="2000" smtClean="0">
                <a:solidFill>
                  <a:schemeClr val="tx2"/>
                </a:solidFill>
              </a:rPr>
              <a:t>Assists in tracking status and progress</a:t>
            </a:r>
          </a:p>
        </p:txBody>
      </p:sp>
      <p:pic>
        <p:nvPicPr>
          <p:cNvPr id="39941" name="Picture 4" descr="elephant2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1531938"/>
            <a:ext cx="2133600" cy="16002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5" descr="elephant basketball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3867150"/>
            <a:ext cx="2305050" cy="15367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4DC1687-EA9F-4CF2-9A15-026D616E4025}" type="slidenum">
              <a:rPr lang="en-US" altLang="en-US" sz="1200">
                <a:latin typeface="Garamond" panose="02020404030301010803" pitchFamily="18" charset="0"/>
              </a:rPr>
              <a:pPr>
                <a:spcBef>
                  <a:spcPct val="0"/>
                </a:spcBef>
                <a:buClrTx/>
                <a:buSzTx/>
                <a:buFontTx/>
                <a:buNone/>
              </a:pPr>
              <a:t>19</a:t>
            </a:fld>
            <a:endParaRPr lang="en-US" altLang="en-US" sz="1200">
              <a:latin typeface="Garamond" panose="02020404030301010803" pitchFamily="18" charset="0"/>
            </a:endParaRPr>
          </a:p>
        </p:txBody>
      </p:sp>
      <p:sp>
        <p:nvSpPr>
          <p:cNvPr id="41987" name="Rectangle 2"/>
          <p:cNvSpPr>
            <a:spLocks noGrp="1" noChangeArrowheads="1"/>
          </p:cNvSpPr>
          <p:nvPr>
            <p:ph type="title"/>
          </p:nvPr>
        </p:nvSpPr>
        <p:spPr/>
        <p:txBody>
          <a:bodyPr/>
          <a:lstStyle/>
          <a:p>
            <a:pPr eaLnBrk="1" hangingPunct="1"/>
            <a:r>
              <a:rPr lang="en-US" altLang="en-US" smtClean="0"/>
              <a:t>The Work Breakdown Structure (WBS) - </a:t>
            </a:r>
            <a:r>
              <a:rPr lang="en-US" altLang="en-US" sz="2400" smtClean="0"/>
              <a:t>recalled</a:t>
            </a:r>
          </a:p>
        </p:txBody>
      </p:sp>
      <p:sp>
        <p:nvSpPr>
          <p:cNvPr id="1802243" name="Rectangle 3"/>
          <p:cNvSpPr>
            <a:spLocks noGrp="1" noChangeArrowheads="1"/>
          </p:cNvSpPr>
          <p:nvPr>
            <p:ph type="body" idx="1"/>
          </p:nvPr>
        </p:nvSpPr>
        <p:spPr>
          <a:xfrm>
            <a:off x="819150" y="1428750"/>
            <a:ext cx="7505700" cy="3676650"/>
          </a:xfrm>
        </p:spPr>
        <p:txBody>
          <a:bodyPr/>
          <a:lstStyle/>
          <a:p>
            <a:pPr eaLnBrk="1" hangingPunct="1">
              <a:defRPr/>
            </a:pPr>
            <a:r>
              <a:rPr lang="en-US" sz="2400" dirty="0" smtClean="0">
                <a:solidFill>
                  <a:schemeClr val="tx2"/>
                </a:solidFill>
              </a:rPr>
              <a:t>The WBS is arguably the single most important project management tool available</a:t>
            </a:r>
          </a:p>
          <a:p>
            <a:pPr eaLnBrk="1" hangingPunct="1">
              <a:defRPr/>
            </a:pPr>
            <a:r>
              <a:rPr lang="en-US" sz="2400" dirty="0" smtClean="0">
                <a:solidFill>
                  <a:schemeClr val="tx2"/>
                </a:solidFill>
              </a:rPr>
              <a:t>It evolves through an </a:t>
            </a:r>
            <a:r>
              <a:rPr lang="en-US" sz="2400" u="sng" dirty="0" smtClean="0">
                <a:solidFill>
                  <a:schemeClr val="tx2"/>
                </a:solidFill>
              </a:rPr>
              <a:t>iterative analysis</a:t>
            </a:r>
            <a:r>
              <a:rPr lang="en-US" sz="2400" dirty="0" smtClean="0">
                <a:solidFill>
                  <a:schemeClr val="tx2"/>
                </a:solidFill>
              </a:rPr>
              <a:t> of the project’s objectives and scope</a:t>
            </a:r>
          </a:p>
          <a:p>
            <a:pPr eaLnBrk="1" hangingPunct="1">
              <a:defRPr/>
            </a:pPr>
            <a:r>
              <a:rPr lang="en-US" sz="2400" dirty="0" smtClean="0">
                <a:solidFill>
                  <a:schemeClr val="tx2"/>
                </a:solidFill>
              </a:rPr>
              <a:t>Involves a </a:t>
            </a:r>
            <a:r>
              <a:rPr lang="en-US" sz="2400" u="sng" dirty="0" smtClean="0">
                <a:solidFill>
                  <a:schemeClr val="tx2"/>
                </a:solidFill>
              </a:rPr>
              <a:t>top-down approach</a:t>
            </a:r>
            <a:r>
              <a:rPr lang="en-US" sz="2400" dirty="0" smtClean="0">
                <a:solidFill>
                  <a:schemeClr val="tx2"/>
                </a:solidFill>
              </a:rPr>
              <a:t>: </a:t>
            </a:r>
            <a:r>
              <a:rPr lang="en-US" sz="2400" b="1" dirty="0" smtClean="0">
                <a:solidFill>
                  <a:schemeClr val="accent1">
                    <a:lumMod val="50000"/>
                  </a:schemeClr>
                </a:solidFill>
              </a:rPr>
              <a:t>progressive decomposition of work</a:t>
            </a:r>
          </a:p>
          <a:p>
            <a:pPr eaLnBrk="1" hangingPunct="1">
              <a:defRPr/>
            </a:pPr>
            <a:r>
              <a:rPr lang="en-US" sz="2400" dirty="0" smtClean="0">
                <a:solidFill>
                  <a:schemeClr val="tx2"/>
                </a:solidFill>
              </a:rPr>
              <a:t>The team should participate in its </a:t>
            </a:r>
            <a:br>
              <a:rPr lang="en-US" sz="2400" dirty="0" smtClean="0">
                <a:solidFill>
                  <a:schemeClr val="tx2"/>
                </a:solidFill>
              </a:rPr>
            </a:br>
            <a:r>
              <a:rPr lang="en-US" sz="2400" dirty="0" smtClean="0">
                <a:solidFill>
                  <a:schemeClr val="tx2"/>
                </a:solidFill>
              </a:rPr>
              <a:t>development to secure buy-in</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CFF002-6840-400C-801C-ED7F4CDE2A56}" type="slidenum">
              <a:rPr lang="en-US" altLang="en-US" sz="1200">
                <a:latin typeface="Garamond" panose="02020404030301010803" pitchFamily="18" charset="0"/>
              </a:rPr>
              <a:pPr>
                <a:spcBef>
                  <a:spcPct val="0"/>
                </a:spcBef>
                <a:buClrTx/>
                <a:buSzTx/>
                <a:buFontTx/>
                <a:buNone/>
              </a:pPr>
              <a:t>2</a:t>
            </a:fld>
            <a:endParaRPr lang="en-US" altLang="en-US" sz="1200">
              <a:latin typeface="Garamond" panose="02020404030301010803" pitchFamily="18" charset="0"/>
            </a:endParaRPr>
          </a:p>
        </p:txBody>
      </p:sp>
      <p:sp>
        <p:nvSpPr>
          <p:cNvPr id="9219" name="Rectangle 2"/>
          <p:cNvSpPr>
            <a:spLocks noGrp="1" noChangeArrowheads="1"/>
          </p:cNvSpPr>
          <p:nvPr>
            <p:ph type="title"/>
          </p:nvPr>
        </p:nvSpPr>
        <p:spPr/>
        <p:txBody>
          <a:bodyPr/>
          <a:lstStyle/>
          <a:p>
            <a:pPr eaLnBrk="1" hangingPunct="1"/>
            <a:r>
              <a:rPr lang="en-US" altLang="en-US" smtClean="0"/>
              <a:t>Key Learning Outcomes</a:t>
            </a:r>
          </a:p>
        </p:txBody>
      </p:sp>
      <p:sp>
        <p:nvSpPr>
          <p:cNvPr id="9220" name="Rectangle 3"/>
          <p:cNvSpPr>
            <a:spLocks noGrp="1" noChangeArrowheads="1"/>
          </p:cNvSpPr>
          <p:nvPr>
            <p:ph type="body" idx="1"/>
          </p:nvPr>
        </p:nvSpPr>
        <p:spPr>
          <a:xfrm>
            <a:off x="457200" y="865188"/>
            <a:ext cx="8305800" cy="5459412"/>
          </a:xfrm>
        </p:spPr>
        <p:txBody>
          <a:bodyPr/>
          <a:lstStyle/>
          <a:p>
            <a:pPr marL="457200" indent="-457200" eaLnBrk="1" hangingPunct="1">
              <a:lnSpc>
                <a:spcPct val="80000"/>
              </a:lnSpc>
              <a:buFont typeface="Wingdings" panose="05000000000000000000" pitchFamily="2" charset="2"/>
              <a:buNone/>
            </a:pPr>
            <a:r>
              <a:rPr lang="en-US" altLang="en-US" sz="1800" smtClean="0">
                <a:solidFill>
                  <a:schemeClr val="tx2"/>
                </a:solidFill>
              </a:rPr>
              <a:t>When you complete this course you will be able to:</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Explain the uses and importance of a WBS</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Show how a WBS can be used for bottom-up estimating</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Describe three other methods for estimating</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Describe how a WBS illustrates a progressive decomposition of work</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Describe the steps required to move from a WBS to a project schedule</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Explain what activity sequencing is and how it relates to schedule development</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Explain the difference between effort and duration in schedule development</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Describe a PDM diagram and its uses</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Define what is meant by a critical path for a project</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Define the CPI and SPI measures of project performance and progress and explain how they are used in analyzing the current state of a project</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Describe the techniques called crashing and fast tracking</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Define what is meant by earned value management</a:t>
            </a:r>
          </a:p>
          <a:p>
            <a:pPr marL="457200" indent="-457200" eaLnBrk="1" hangingPunct="1">
              <a:lnSpc>
                <a:spcPct val="90000"/>
              </a:lnSpc>
              <a:buFont typeface="Wingdings" panose="05000000000000000000" pitchFamily="2" charset="2"/>
              <a:buAutoNum type="arabicParenR"/>
            </a:pPr>
            <a:r>
              <a:rPr lang="en-US" altLang="en-US" sz="1800" smtClean="0">
                <a:solidFill>
                  <a:schemeClr val="tx2"/>
                </a:solidFill>
              </a:rPr>
              <a:t>Identify the various processes, and how they relate, that lead to a project schedule, starting with the project requirements</a:t>
            </a:r>
          </a:p>
          <a:p>
            <a:pPr marL="457200" indent="-457200" eaLnBrk="1" hangingPunct="1">
              <a:lnSpc>
                <a:spcPct val="90000"/>
              </a:lnSpc>
              <a:buFont typeface="Wingdings" panose="05000000000000000000" pitchFamily="2" charset="2"/>
              <a:buAutoNum type="arabicParenR"/>
            </a:pPr>
            <a:endParaRPr lang="en-US" altLang="en-US" sz="1800" smtClean="0">
              <a:solidFill>
                <a:schemeClr val="tx2"/>
              </a:solidFill>
            </a:endParaRPr>
          </a:p>
        </p:txBody>
      </p:sp>
      <p:pic>
        <p:nvPicPr>
          <p:cNvPr id="9221" name="Picture 5" descr="keys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163" y="430213"/>
            <a:ext cx="125571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19789C0-0DBF-489F-8A74-D07F992653F9}" type="slidenum">
              <a:rPr lang="en-US" altLang="en-US" sz="1200">
                <a:latin typeface="Garamond" panose="02020404030301010803" pitchFamily="18" charset="0"/>
              </a:rPr>
              <a:pPr>
                <a:spcBef>
                  <a:spcPct val="0"/>
                </a:spcBef>
                <a:buClrTx/>
                <a:buSzTx/>
                <a:buFontTx/>
                <a:buNone/>
              </a:pPr>
              <a:t>20</a:t>
            </a:fld>
            <a:endParaRPr lang="en-US" altLang="en-US" sz="1200">
              <a:latin typeface="Garamond" panose="02020404030301010803" pitchFamily="18" charset="0"/>
            </a:endParaRPr>
          </a:p>
        </p:txBody>
      </p:sp>
      <p:sp>
        <p:nvSpPr>
          <p:cNvPr id="44035" name="Rectangle 2"/>
          <p:cNvSpPr>
            <a:spLocks noGrp="1" noChangeArrowheads="1"/>
          </p:cNvSpPr>
          <p:nvPr>
            <p:ph type="title"/>
          </p:nvPr>
        </p:nvSpPr>
        <p:spPr/>
        <p:txBody>
          <a:bodyPr/>
          <a:lstStyle/>
          <a:p>
            <a:pPr eaLnBrk="1" hangingPunct="1"/>
            <a:r>
              <a:rPr lang="en-US" altLang="en-US" smtClean="0"/>
              <a:t>The Work Breakdown Structure (WBS) </a:t>
            </a:r>
            <a:r>
              <a:rPr lang="en-US" altLang="en-US" sz="2400" smtClean="0"/>
              <a:t>- recalled</a:t>
            </a:r>
          </a:p>
        </p:txBody>
      </p:sp>
      <p:sp>
        <p:nvSpPr>
          <p:cNvPr id="1885187" name="Rectangle 3"/>
          <p:cNvSpPr>
            <a:spLocks noGrp="1" noChangeArrowheads="1"/>
          </p:cNvSpPr>
          <p:nvPr>
            <p:ph type="body" idx="1"/>
          </p:nvPr>
        </p:nvSpPr>
        <p:spPr>
          <a:xfrm>
            <a:off x="495300" y="1428750"/>
            <a:ext cx="7962900" cy="4530725"/>
          </a:xfrm>
        </p:spPr>
        <p:txBody>
          <a:bodyPr/>
          <a:lstStyle/>
          <a:p>
            <a:pPr eaLnBrk="1" hangingPunct="1">
              <a:defRPr/>
            </a:pPr>
            <a:r>
              <a:rPr lang="en-US" sz="2400" dirty="0" smtClean="0">
                <a:solidFill>
                  <a:schemeClr val="tx2"/>
                </a:solidFill>
              </a:rPr>
              <a:t>It becomes the </a:t>
            </a:r>
            <a:r>
              <a:rPr lang="en-US" sz="2400" b="1" dirty="0" smtClean="0">
                <a:solidFill>
                  <a:schemeClr val="accent5">
                    <a:lumMod val="50000"/>
                  </a:schemeClr>
                </a:solidFill>
              </a:rPr>
              <a:t>foundation</a:t>
            </a:r>
            <a:r>
              <a:rPr lang="en-US" sz="2400" dirty="0" smtClean="0">
                <a:solidFill>
                  <a:schemeClr val="tx2"/>
                </a:solidFill>
              </a:rPr>
              <a:t> for:</a:t>
            </a:r>
          </a:p>
          <a:p>
            <a:pPr lvl="1" eaLnBrk="1" hangingPunct="1">
              <a:defRPr/>
            </a:pPr>
            <a:r>
              <a:rPr lang="en-US" dirty="0" smtClean="0">
                <a:solidFill>
                  <a:schemeClr val="tx2"/>
                </a:solidFill>
              </a:rPr>
              <a:t>Schedule planning</a:t>
            </a:r>
          </a:p>
          <a:p>
            <a:pPr lvl="1" eaLnBrk="1" hangingPunct="1">
              <a:defRPr/>
            </a:pPr>
            <a:r>
              <a:rPr lang="en-US" dirty="0" smtClean="0">
                <a:solidFill>
                  <a:schemeClr val="tx2"/>
                </a:solidFill>
              </a:rPr>
              <a:t>Estimating effort required</a:t>
            </a:r>
          </a:p>
          <a:p>
            <a:pPr lvl="1" eaLnBrk="1" hangingPunct="1">
              <a:defRPr/>
            </a:pPr>
            <a:r>
              <a:rPr lang="en-US" dirty="0" smtClean="0">
                <a:solidFill>
                  <a:schemeClr val="tx2"/>
                </a:solidFill>
              </a:rPr>
              <a:t>Resource planning</a:t>
            </a:r>
          </a:p>
          <a:p>
            <a:pPr lvl="1" eaLnBrk="1" hangingPunct="1">
              <a:defRPr/>
            </a:pPr>
            <a:r>
              <a:rPr lang="en-US" dirty="0" smtClean="0">
                <a:solidFill>
                  <a:schemeClr val="tx2"/>
                </a:solidFill>
              </a:rPr>
              <a:t>Assigning responsibility for </a:t>
            </a:r>
            <a:br>
              <a:rPr lang="en-US" dirty="0" smtClean="0">
                <a:solidFill>
                  <a:schemeClr val="tx2"/>
                </a:solidFill>
              </a:rPr>
            </a:br>
            <a:r>
              <a:rPr lang="en-US" dirty="0" smtClean="0">
                <a:solidFill>
                  <a:schemeClr val="tx2"/>
                </a:solidFill>
              </a:rPr>
              <a:t>accomplishing and coordinating </a:t>
            </a:r>
            <a:br>
              <a:rPr lang="en-US" dirty="0" smtClean="0">
                <a:solidFill>
                  <a:schemeClr val="tx2"/>
                </a:solidFill>
              </a:rPr>
            </a:br>
            <a:r>
              <a:rPr lang="en-US" dirty="0" smtClean="0">
                <a:solidFill>
                  <a:schemeClr val="tx2"/>
                </a:solidFill>
              </a:rPr>
              <a:t>work</a:t>
            </a:r>
          </a:p>
        </p:txBody>
      </p:sp>
      <p:pic>
        <p:nvPicPr>
          <p:cNvPr id="44037" name="Picture 4" descr="bridge piling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1406525"/>
            <a:ext cx="2241550" cy="299085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655A220-8C64-4258-8621-444A2C584435}" type="slidenum">
              <a:rPr lang="en-US" altLang="en-US" sz="1200">
                <a:latin typeface="Garamond" panose="02020404030301010803" pitchFamily="18" charset="0"/>
              </a:rPr>
              <a:pPr>
                <a:spcBef>
                  <a:spcPct val="0"/>
                </a:spcBef>
                <a:buClrTx/>
                <a:buSzTx/>
                <a:buFontTx/>
                <a:buNone/>
              </a:pPr>
              <a:t>21</a:t>
            </a:fld>
            <a:endParaRPr lang="en-US" altLang="en-US" sz="1200">
              <a:latin typeface="Garamond" panose="02020404030301010803" pitchFamily="18" charset="0"/>
            </a:endParaRPr>
          </a:p>
        </p:txBody>
      </p:sp>
      <p:sp>
        <p:nvSpPr>
          <p:cNvPr id="46083" name="Rectangle 2"/>
          <p:cNvSpPr>
            <a:spLocks noGrp="1" noChangeArrowheads="1"/>
          </p:cNvSpPr>
          <p:nvPr>
            <p:ph type="title"/>
          </p:nvPr>
        </p:nvSpPr>
        <p:spPr/>
        <p:txBody>
          <a:bodyPr/>
          <a:lstStyle/>
          <a:p>
            <a:pPr eaLnBrk="1" hangingPunct="1"/>
            <a:r>
              <a:rPr lang="en-US" altLang="en-US" smtClean="0"/>
              <a:t>Putting It Together #1</a:t>
            </a:r>
          </a:p>
        </p:txBody>
      </p:sp>
      <p:pic>
        <p:nvPicPr>
          <p:cNvPr id="46084" name="Picture 4"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590550" y="914400"/>
            <a:ext cx="6229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Your team has been given the task of planning and executing a large event for your company.  The day-long event (the first of its kind for your company) is intended to celebrate this year’s remarkable accomplishments in rolling out three new product lines and achieving the largest net revenues in the company’s 30-year history.  </a:t>
            </a:r>
          </a:p>
        </p:txBody>
      </p:sp>
      <p:sp>
        <p:nvSpPr>
          <p:cNvPr id="46086" name="Text Box 10"/>
          <p:cNvSpPr txBox="1">
            <a:spLocks noChangeArrowheads="1"/>
          </p:cNvSpPr>
          <p:nvPr/>
        </p:nvSpPr>
        <p:spPr bwMode="auto">
          <a:xfrm>
            <a:off x="593725" y="2913063"/>
            <a:ext cx="788352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The event is to include a catered meal for all, several outside speakers, and presentations by representatives of the company’s three new product lines.  All of the company’s 500 employees will be invited to attend.  The company has no facilities capable of handling a crowd of this size, so an outside venue will have to be used. The company president has enthusiastically supported this concept.  She has requested an estimate of the total expense of the event, to include not only the direct costs, but also the hours of labor expended by your team and other company employees you might engage to help you with the work.  In addition, she also needs your best estimate for the earliest possible date for the event.</a:t>
            </a:r>
          </a:p>
          <a:p>
            <a:pPr eaLnBrk="1" hangingPunct="1">
              <a:spcBef>
                <a:spcPct val="0"/>
              </a:spcBef>
              <a:buClrTx/>
              <a:buSzTx/>
              <a:buFontTx/>
              <a:buNone/>
            </a:pPr>
            <a:endParaRPr lang="en-US" altLang="en-US" sz="180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76C4A6-53A0-44BC-8E41-07D1D3F13FAE}" type="slidenum">
              <a:rPr lang="en-US" altLang="en-US" sz="1200">
                <a:latin typeface="Garamond" panose="02020404030301010803" pitchFamily="18" charset="0"/>
              </a:rPr>
              <a:pPr>
                <a:spcBef>
                  <a:spcPct val="0"/>
                </a:spcBef>
                <a:buClrTx/>
                <a:buSzTx/>
                <a:buFontTx/>
                <a:buNone/>
              </a:pPr>
              <a:t>22</a:t>
            </a:fld>
            <a:endParaRPr lang="en-US" altLang="en-US" sz="1200">
              <a:latin typeface="Garamond" panose="02020404030301010803" pitchFamily="18" charset="0"/>
            </a:endParaRPr>
          </a:p>
        </p:txBody>
      </p:sp>
      <p:sp>
        <p:nvSpPr>
          <p:cNvPr id="48131" name="Rectangle 2"/>
          <p:cNvSpPr>
            <a:spLocks noGrp="1" noChangeArrowheads="1"/>
          </p:cNvSpPr>
          <p:nvPr>
            <p:ph type="title"/>
          </p:nvPr>
        </p:nvSpPr>
        <p:spPr/>
        <p:txBody>
          <a:bodyPr/>
          <a:lstStyle/>
          <a:p>
            <a:pPr eaLnBrk="1" hangingPunct="1"/>
            <a:r>
              <a:rPr lang="en-US" altLang="en-US" smtClean="0"/>
              <a:t>Putting It Together #1</a:t>
            </a:r>
          </a:p>
        </p:txBody>
      </p:sp>
      <p:pic>
        <p:nvPicPr>
          <p:cNvPr id="48132" name="Picture 3"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590550" y="2406650"/>
            <a:ext cx="744855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AutoNum type="arabicParenR"/>
            </a:pPr>
            <a:r>
              <a:rPr lang="en-US" altLang="en-US" sz="1800">
                <a:solidFill>
                  <a:schemeClr val="tx2"/>
                </a:solidFill>
              </a:rPr>
              <a:t>Create a Business Need and Project Purpose for this project</a:t>
            </a:r>
          </a:p>
          <a:p>
            <a:pPr eaLnBrk="1" hangingPunct="1">
              <a:spcBef>
                <a:spcPct val="0"/>
              </a:spcBef>
              <a:buSzTx/>
              <a:buFont typeface="Wingdings" panose="05000000000000000000" pitchFamily="2" charset="2"/>
              <a:buAutoNum type="arabicParenR"/>
            </a:pPr>
            <a:r>
              <a:rPr lang="en-US" altLang="en-US" sz="1800">
                <a:solidFill>
                  <a:schemeClr val="tx2"/>
                </a:solidFill>
              </a:rPr>
              <a:t>Based on the Project Purpose create a list of major Objectives for the project.</a:t>
            </a:r>
          </a:p>
          <a:p>
            <a:pPr eaLnBrk="1" hangingPunct="1">
              <a:buSzTx/>
              <a:buFont typeface="Wingdings" panose="05000000000000000000" pitchFamily="2" charset="2"/>
              <a:buAutoNum type="arabicParenR"/>
            </a:pPr>
            <a:r>
              <a:rPr lang="en-US" altLang="en-US" sz="1800">
                <a:solidFill>
                  <a:schemeClr val="hlink"/>
                </a:solidFill>
              </a:rPr>
              <a:t>Once each team has presented, work as a group to arrive at a </a:t>
            </a:r>
            <a:r>
              <a:rPr lang="en-US" altLang="en-US" sz="1800" u="sng">
                <a:solidFill>
                  <a:schemeClr val="hlink"/>
                </a:solidFill>
              </a:rPr>
              <a:t>consensus Project Purpose and set of Objectives for the project</a:t>
            </a:r>
            <a:r>
              <a:rPr lang="en-US" altLang="en-US" sz="1800">
                <a:solidFill>
                  <a:schemeClr val="hlink"/>
                </a:solidFill>
              </a:rPr>
              <a:t>.</a:t>
            </a:r>
            <a:endParaRPr lang="en-US" altLang="en-US" sz="1800">
              <a:solidFill>
                <a:schemeClr val="tx2"/>
              </a:solidFill>
            </a:endParaRPr>
          </a:p>
        </p:txBody>
      </p:sp>
      <p:sp>
        <p:nvSpPr>
          <p:cNvPr id="48134" name="Text Box 8"/>
          <p:cNvSpPr txBox="1">
            <a:spLocks noChangeArrowheads="1"/>
          </p:cNvSpPr>
          <p:nvPr/>
        </p:nvSpPr>
        <p:spPr bwMode="auto">
          <a:xfrm>
            <a:off x="600075" y="17319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Part 1:</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1B49D2-0510-4B8B-A7AA-F383954B0B0B}" type="slidenum">
              <a:rPr lang="en-US" altLang="en-US" sz="1200">
                <a:latin typeface="Garamond" panose="02020404030301010803" pitchFamily="18" charset="0"/>
              </a:rPr>
              <a:pPr>
                <a:spcBef>
                  <a:spcPct val="0"/>
                </a:spcBef>
                <a:buClrTx/>
                <a:buSzTx/>
                <a:buFontTx/>
                <a:buNone/>
              </a:pPr>
              <a:t>23</a:t>
            </a:fld>
            <a:endParaRPr lang="en-US" altLang="en-US" sz="1200">
              <a:latin typeface="Garamond" panose="02020404030301010803" pitchFamily="18" charset="0"/>
            </a:endParaRPr>
          </a:p>
        </p:txBody>
      </p:sp>
      <p:sp>
        <p:nvSpPr>
          <p:cNvPr id="50179" name="Rectangle 2"/>
          <p:cNvSpPr>
            <a:spLocks noGrp="1" noChangeArrowheads="1"/>
          </p:cNvSpPr>
          <p:nvPr>
            <p:ph type="title"/>
          </p:nvPr>
        </p:nvSpPr>
        <p:spPr/>
        <p:txBody>
          <a:bodyPr/>
          <a:lstStyle/>
          <a:p>
            <a:pPr eaLnBrk="1" hangingPunct="1"/>
            <a:r>
              <a:rPr lang="en-US" altLang="en-US" smtClean="0"/>
              <a:t>Putting It Together #1</a:t>
            </a:r>
          </a:p>
        </p:txBody>
      </p:sp>
      <p:pic>
        <p:nvPicPr>
          <p:cNvPr id="50180" name="Picture 3"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590550" y="2406650"/>
            <a:ext cx="744855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AutoNum type="arabicParenR"/>
            </a:pPr>
            <a:r>
              <a:rPr lang="en-US" altLang="en-US" sz="1800">
                <a:solidFill>
                  <a:schemeClr val="tx2"/>
                </a:solidFill>
              </a:rPr>
              <a:t>Each team should now use the consensus Objectives to create a </a:t>
            </a:r>
            <a:r>
              <a:rPr lang="en-US" altLang="en-US" sz="1800" i="1">
                <a:solidFill>
                  <a:schemeClr val="tx2"/>
                </a:solidFill>
              </a:rPr>
              <a:t>preliminary (high-level)</a:t>
            </a:r>
            <a:r>
              <a:rPr lang="en-US" altLang="en-US" sz="1800">
                <a:solidFill>
                  <a:schemeClr val="tx2"/>
                </a:solidFill>
              </a:rPr>
              <a:t> task list for the project.  </a:t>
            </a:r>
          </a:p>
          <a:p>
            <a:pPr eaLnBrk="1" hangingPunct="1">
              <a:buSzTx/>
              <a:buFont typeface="Wingdings" panose="05000000000000000000" pitchFamily="2" charset="2"/>
              <a:buAutoNum type="arabicParenR"/>
            </a:pPr>
            <a:r>
              <a:rPr lang="en-US" altLang="en-US" sz="1800">
                <a:solidFill>
                  <a:schemeClr val="hlink"/>
                </a:solidFill>
              </a:rPr>
              <a:t>Once each team has presented, work as a group to arrive at a </a:t>
            </a:r>
            <a:r>
              <a:rPr lang="en-US" altLang="en-US" sz="1800" u="sng">
                <a:solidFill>
                  <a:schemeClr val="hlink"/>
                </a:solidFill>
              </a:rPr>
              <a:t>consensus high-level task list for the project</a:t>
            </a:r>
            <a:r>
              <a:rPr lang="en-US" altLang="en-US" sz="1800">
                <a:solidFill>
                  <a:schemeClr val="hlink"/>
                </a:solidFill>
              </a:rPr>
              <a:t>.</a:t>
            </a:r>
          </a:p>
          <a:p>
            <a:pPr eaLnBrk="1" hangingPunct="1">
              <a:buSzTx/>
              <a:buFont typeface="Wingdings" panose="05000000000000000000" pitchFamily="2" charset="2"/>
              <a:buAutoNum type="arabicParenR"/>
            </a:pPr>
            <a:r>
              <a:rPr lang="en-US" altLang="en-US" sz="1800">
                <a:solidFill>
                  <a:schemeClr val="tx2"/>
                </a:solidFill>
              </a:rPr>
              <a:t>As a group, validate this task list against the project objectives.</a:t>
            </a:r>
          </a:p>
        </p:txBody>
      </p:sp>
      <p:sp>
        <p:nvSpPr>
          <p:cNvPr id="50182" name="Text Box 7"/>
          <p:cNvSpPr txBox="1">
            <a:spLocks noChangeArrowheads="1"/>
          </p:cNvSpPr>
          <p:nvPr/>
        </p:nvSpPr>
        <p:spPr bwMode="auto">
          <a:xfrm>
            <a:off x="600075" y="17319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Part 2:</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151AA6-1E02-44CB-B22D-4E666D619799}" type="slidenum">
              <a:rPr lang="en-US" altLang="en-US" sz="1200">
                <a:latin typeface="Garamond" panose="02020404030301010803" pitchFamily="18" charset="0"/>
              </a:rPr>
              <a:pPr>
                <a:spcBef>
                  <a:spcPct val="0"/>
                </a:spcBef>
                <a:buClrTx/>
                <a:buSzTx/>
                <a:buFontTx/>
                <a:buNone/>
              </a:pPr>
              <a:t>24</a:t>
            </a:fld>
            <a:endParaRPr lang="en-US" altLang="en-US" sz="1200">
              <a:latin typeface="Garamond" panose="02020404030301010803" pitchFamily="18" charset="0"/>
            </a:endParaRPr>
          </a:p>
        </p:txBody>
      </p:sp>
      <p:sp>
        <p:nvSpPr>
          <p:cNvPr id="52227" name="Rectangle 2"/>
          <p:cNvSpPr>
            <a:spLocks noGrp="1" noChangeArrowheads="1"/>
          </p:cNvSpPr>
          <p:nvPr>
            <p:ph type="title"/>
          </p:nvPr>
        </p:nvSpPr>
        <p:spPr/>
        <p:txBody>
          <a:bodyPr/>
          <a:lstStyle/>
          <a:p>
            <a:pPr eaLnBrk="1" hangingPunct="1"/>
            <a:r>
              <a:rPr lang="en-US" altLang="en-US" smtClean="0"/>
              <a:t>Putting It Together #2</a:t>
            </a:r>
          </a:p>
        </p:txBody>
      </p:sp>
      <p:pic>
        <p:nvPicPr>
          <p:cNvPr id="52228" name="Picture 4"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571500" y="1163638"/>
            <a:ext cx="581025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This activity continues with the project to deliver a company “celebration.” Each team should use the consensus Project Objectives and task list that the group has agreed to as the starting point for this activity.</a:t>
            </a:r>
          </a:p>
          <a:p>
            <a:pPr eaLnBrk="1" hangingPunct="1">
              <a:spcBef>
                <a:spcPct val="0"/>
              </a:spcBef>
              <a:buClrTx/>
              <a:buSzTx/>
              <a:buFontTx/>
              <a:buNone/>
            </a:pPr>
            <a:endParaRPr lang="en-US" altLang="en-US" sz="1800">
              <a:solidFill>
                <a:schemeClr val="tx2"/>
              </a:solidFill>
            </a:endParaRPr>
          </a:p>
          <a:p>
            <a:pPr eaLnBrk="1" hangingPunct="1">
              <a:spcBef>
                <a:spcPct val="0"/>
              </a:spcBef>
              <a:buClrTx/>
              <a:buSzTx/>
              <a:buFontTx/>
              <a:buNone/>
            </a:pPr>
            <a:r>
              <a:rPr lang="en-US" altLang="en-US" sz="1800">
                <a:solidFill>
                  <a:schemeClr val="tx2"/>
                </a:solidFill>
              </a:rPr>
              <a:t>Particularly, the job at hand in this activity is to:</a:t>
            </a:r>
          </a:p>
        </p:txBody>
      </p:sp>
      <p:sp>
        <p:nvSpPr>
          <p:cNvPr id="52230" name="Rectangle 9"/>
          <p:cNvSpPr>
            <a:spLocks noGrp="1" noChangeArrowheads="1"/>
          </p:cNvSpPr>
          <p:nvPr>
            <p:ph type="body" idx="1"/>
          </p:nvPr>
        </p:nvSpPr>
        <p:spPr>
          <a:xfrm>
            <a:off x="704850" y="3602038"/>
            <a:ext cx="7448550" cy="2036762"/>
          </a:xfrm>
          <a:noFill/>
        </p:spPr>
        <p:txBody>
          <a:bodyPr/>
          <a:lstStyle/>
          <a:p>
            <a:pPr marL="533400" indent="-533400" eaLnBrk="1" hangingPunct="1">
              <a:lnSpc>
                <a:spcPct val="90000"/>
              </a:lnSpc>
              <a:buSzTx/>
              <a:buFont typeface="Wingdings" panose="05000000000000000000" pitchFamily="2" charset="2"/>
              <a:buAutoNum type="arabicParenR"/>
            </a:pPr>
            <a:r>
              <a:rPr lang="en-US" altLang="en-US" sz="1800" smtClean="0">
                <a:solidFill>
                  <a:schemeClr val="tx2"/>
                </a:solidFill>
              </a:rPr>
              <a:t>Use the task list to </a:t>
            </a:r>
            <a:r>
              <a:rPr lang="en-US" altLang="en-US" sz="1800" i="1" u="sng" smtClean="0">
                <a:solidFill>
                  <a:schemeClr val="tx2"/>
                </a:solidFill>
              </a:rPr>
              <a:t>create a</a:t>
            </a:r>
            <a:r>
              <a:rPr lang="en-US" altLang="en-US" sz="1800" u="sng" smtClean="0">
                <a:solidFill>
                  <a:schemeClr val="tx2"/>
                </a:solidFill>
              </a:rPr>
              <a:t> </a:t>
            </a:r>
            <a:r>
              <a:rPr lang="en-US" altLang="en-US" sz="1800" i="1" u="sng" smtClean="0">
                <a:solidFill>
                  <a:schemeClr val="tx2"/>
                </a:solidFill>
              </a:rPr>
              <a:t>WBS</a:t>
            </a:r>
            <a:r>
              <a:rPr lang="en-US" altLang="en-US" sz="1800" smtClean="0">
                <a:solidFill>
                  <a:schemeClr val="tx2"/>
                </a:solidFill>
              </a:rPr>
              <a:t> for the project.  Use our Web self-service case study as a guide and example.</a:t>
            </a:r>
          </a:p>
          <a:p>
            <a:pPr marL="533400" indent="-533400" eaLnBrk="1" hangingPunct="1">
              <a:lnSpc>
                <a:spcPct val="90000"/>
              </a:lnSpc>
              <a:buSzTx/>
              <a:buFont typeface="Wingdings" panose="05000000000000000000" pitchFamily="2" charset="2"/>
              <a:buAutoNum type="arabicParenR"/>
            </a:pPr>
            <a:r>
              <a:rPr lang="en-US" altLang="en-US" sz="1800" smtClean="0">
                <a:solidFill>
                  <a:schemeClr val="tx2"/>
                </a:solidFill>
              </a:rPr>
              <a:t>Display the WBS in a hierarchical graphical format</a:t>
            </a:r>
          </a:p>
          <a:p>
            <a:pPr marL="533400" indent="-533400" eaLnBrk="1" hangingPunct="1">
              <a:lnSpc>
                <a:spcPct val="90000"/>
              </a:lnSpc>
              <a:buSzTx/>
              <a:buFont typeface="Wingdings" panose="05000000000000000000" pitchFamily="2" charset="2"/>
              <a:buAutoNum type="arabicParenR"/>
            </a:pPr>
            <a:r>
              <a:rPr lang="en-US" altLang="en-US" sz="1800" smtClean="0">
                <a:solidFill>
                  <a:schemeClr val="hlink"/>
                </a:solidFill>
              </a:rPr>
              <a:t>Once each team has presented, work as a group to arrive at a </a:t>
            </a:r>
            <a:r>
              <a:rPr lang="en-US" altLang="en-US" sz="1800" u="sng" smtClean="0">
                <a:solidFill>
                  <a:schemeClr val="hlink"/>
                </a:solidFill>
              </a:rPr>
              <a:t>consensus WBS for the project</a:t>
            </a:r>
            <a:r>
              <a:rPr lang="en-US" altLang="en-US" sz="1800" smtClean="0">
                <a:solidFill>
                  <a:schemeClr val="hlink"/>
                </a:solidFill>
              </a:rPr>
              <a:t>.</a:t>
            </a:r>
          </a:p>
          <a:p>
            <a:pPr marL="533400" indent="-533400" eaLnBrk="1" hangingPunct="1">
              <a:lnSpc>
                <a:spcPct val="90000"/>
              </a:lnSpc>
              <a:buSzTx/>
              <a:buFont typeface="Wingdings" panose="05000000000000000000" pitchFamily="2" charset="2"/>
              <a:buAutoNum type="arabicParenR"/>
            </a:pPr>
            <a:r>
              <a:rPr lang="en-US" altLang="en-US" sz="1800" smtClean="0">
                <a:solidFill>
                  <a:schemeClr val="tx2"/>
                </a:solidFill>
              </a:rPr>
              <a:t>Validate this WBS against the agreed-upon task list and the project objectives.</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E00E61-4ABB-4419-9434-8B857699D813}" type="slidenum">
              <a:rPr lang="en-US" altLang="en-US" sz="1200">
                <a:latin typeface="Garamond" panose="02020404030301010803" pitchFamily="18" charset="0"/>
              </a:rPr>
              <a:pPr>
                <a:spcBef>
                  <a:spcPct val="0"/>
                </a:spcBef>
                <a:buClrTx/>
                <a:buSzTx/>
                <a:buFontTx/>
                <a:buNone/>
              </a:pPr>
              <a:t>25</a:t>
            </a:fld>
            <a:endParaRPr lang="en-US" altLang="en-US" sz="1200">
              <a:latin typeface="Garamond" panose="02020404030301010803" pitchFamily="18" charset="0"/>
            </a:endParaRPr>
          </a:p>
        </p:txBody>
      </p:sp>
      <p:sp>
        <p:nvSpPr>
          <p:cNvPr id="54275" name="Rectangle 2"/>
          <p:cNvSpPr>
            <a:spLocks noGrp="1" noChangeArrowheads="1"/>
          </p:cNvSpPr>
          <p:nvPr>
            <p:ph type="title"/>
          </p:nvPr>
        </p:nvSpPr>
        <p:spPr/>
        <p:txBody>
          <a:bodyPr/>
          <a:lstStyle/>
          <a:p>
            <a:pPr eaLnBrk="1" hangingPunct="1"/>
            <a:r>
              <a:rPr lang="en-US" altLang="en-US" smtClean="0"/>
              <a:t>Recall the WBS as an Effort Estimation Tool</a:t>
            </a:r>
          </a:p>
        </p:txBody>
      </p:sp>
      <p:sp>
        <p:nvSpPr>
          <p:cNvPr id="54276" name="Rectangle 3"/>
          <p:cNvSpPr>
            <a:spLocks noGrp="1" noChangeArrowheads="1"/>
          </p:cNvSpPr>
          <p:nvPr>
            <p:ph type="body" idx="1"/>
          </p:nvPr>
        </p:nvSpPr>
        <p:spPr>
          <a:xfrm>
            <a:off x="457200" y="1543050"/>
            <a:ext cx="8229600" cy="3314700"/>
          </a:xfrm>
        </p:spPr>
        <p:txBody>
          <a:bodyPr/>
          <a:lstStyle/>
          <a:p>
            <a:pPr eaLnBrk="1" hangingPunct="1"/>
            <a:r>
              <a:rPr lang="en-US" altLang="en-US" sz="2400" smtClean="0">
                <a:solidFill>
                  <a:schemeClr val="tx2"/>
                </a:solidFill>
              </a:rPr>
              <a:t>The WBS enables a </a:t>
            </a:r>
            <a:r>
              <a:rPr lang="en-US" altLang="en-US" sz="2400" b="1" smtClean="0">
                <a:solidFill>
                  <a:schemeClr val="hlink"/>
                </a:solidFill>
              </a:rPr>
              <a:t>bottom-up estimating approach</a:t>
            </a:r>
          </a:p>
          <a:p>
            <a:pPr eaLnBrk="1" hangingPunct="1"/>
            <a:r>
              <a:rPr lang="en-US" altLang="en-US" sz="2400" smtClean="0">
                <a:solidFill>
                  <a:schemeClr val="tx2"/>
                </a:solidFill>
              </a:rPr>
              <a:t>Bottom-up estimating is appropriate when we have a good handle on work decomposition</a:t>
            </a:r>
          </a:p>
          <a:p>
            <a:pPr eaLnBrk="1" hangingPunct="1"/>
            <a:r>
              <a:rPr lang="en-US" altLang="en-US" sz="2400" smtClean="0">
                <a:solidFill>
                  <a:schemeClr val="tx2"/>
                </a:solidFill>
              </a:rPr>
              <a:t>It works on the premise that </a:t>
            </a:r>
            <a:br>
              <a:rPr lang="en-US" altLang="en-US" sz="2400" smtClean="0">
                <a:solidFill>
                  <a:schemeClr val="tx2"/>
                </a:solidFill>
              </a:rPr>
            </a:br>
            <a:r>
              <a:rPr lang="en-US" altLang="en-US" sz="2400" smtClean="0">
                <a:solidFill>
                  <a:schemeClr val="tx2"/>
                </a:solidFill>
              </a:rPr>
              <a:t>the effort required for smaller </a:t>
            </a:r>
            <a:br>
              <a:rPr lang="en-US" altLang="en-US" sz="2400" smtClean="0">
                <a:solidFill>
                  <a:schemeClr val="tx2"/>
                </a:solidFill>
              </a:rPr>
            </a:br>
            <a:r>
              <a:rPr lang="en-US" altLang="en-US" sz="2400" smtClean="0">
                <a:solidFill>
                  <a:schemeClr val="tx2"/>
                </a:solidFill>
              </a:rPr>
              <a:t>tasks can be more accurately </a:t>
            </a:r>
            <a:br>
              <a:rPr lang="en-US" altLang="en-US" sz="2400" smtClean="0">
                <a:solidFill>
                  <a:schemeClr val="tx2"/>
                </a:solidFill>
              </a:rPr>
            </a:br>
            <a:r>
              <a:rPr lang="en-US" altLang="en-US" sz="2400" smtClean="0">
                <a:solidFill>
                  <a:schemeClr val="tx2"/>
                </a:solidFill>
              </a:rPr>
              <a:t>estimated than the effort </a:t>
            </a:r>
            <a:br>
              <a:rPr lang="en-US" altLang="en-US" sz="2400" smtClean="0">
                <a:solidFill>
                  <a:schemeClr val="tx2"/>
                </a:solidFill>
              </a:rPr>
            </a:br>
            <a:r>
              <a:rPr lang="en-US" altLang="en-US" sz="2400" smtClean="0">
                <a:solidFill>
                  <a:schemeClr val="tx2"/>
                </a:solidFill>
              </a:rPr>
              <a:t>required for larger ones</a:t>
            </a:r>
          </a:p>
        </p:txBody>
      </p:sp>
      <p:pic>
        <p:nvPicPr>
          <p:cNvPr id="54277" name="Picture 4" descr="measure_tape_thumbnail"/>
          <p:cNvPicPr>
            <a:picLocks noChangeAspect="1" noChangeArrowheads="1"/>
          </p:cNvPicPr>
          <p:nvPr/>
        </p:nvPicPr>
        <p:blipFill>
          <a:blip r:embed="rId3">
            <a:extLst>
              <a:ext uri="{28A0092B-C50C-407E-A947-70E740481C1C}">
                <a14:useLocalDpi xmlns:a14="http://schemas.microsoft.com/office/drawing/2010/main" val="0"/>
              </a:ext>
            </a:extLst>
          </a:blip>
          <a:srcRect t="5553"/>
          <a:stretch>
            <a:fillRect/>
          </a:stretch>
        </p:blipFill>
        <p:spPr bwMode="auto">
          <a:xfrm>
            <a:off x="5054600" y="3397250"/>
            <a:ext cx="36703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EF21A7-DECA-4DB1-92CF-96A4028DA8C3}" type="slidenum">
              <a:rPr lang="en-US" altLang="en-US" sz="1200">
                <a:latin typeface="Garamond" panose="02020404030301010803" pitchFamily="18" charset="0"/>
              </a:rPr>
              <a:pPr>
                <a:spcBef>
                  <a:spcPct val="0"/>
                </a:spcBef>
                <a:buClrTx/>
                <a:buSzTx/>
                <a:buFontTx/>
                <a:buNone/>
              </a:pPr>
              <a:t>26</a:t>
            </a:fld>
            <a:endParaRPr lang="en-US" altLang="en-US" sz="1200">
              <a:latin typeface="Garamond" panose="02020404030301010803" pitchFamily="18" charset="0"/>
            </a:endParaRPr>
          </a:p>
        </p:txBody>
      </p:sp>
      <p:sp>
        <p:nvSpPr>
          <p:cNvPr id="56323" name="Rectangle 2"/>
          <p:cNvSpPr>
            <a:spLocks noGrp="1" noChangeArrowheads="1"/>
          </p:cNvSpPr>
          <p:nvPr>
            <p:ph type="title"/>
          </p:nvPr>
        </p:nvSpPr>
        <p:spPr/>
        <p:txBody>
          <a:bodyPr/>
          <a:lstStyle/>
          <a:p>
            <a:pPr eaLnBrk="1" hangingPunct="1"/>
            <a:r>
              <a:rPr lang="en-US" altLang="en-US" smtClean="0"/>
              <a:t>WBS and Effort Estimation </a:t>
            </a:r>
            <a:r>
              <a:rPr lang="en-US" altLang="en-US" sz="2800" smtClean="0"/>
              <a:t>-- recalled</a:t>
            </a:r>
          </a:p>
        </p:txBody>
      </p:sp>
      <p:sp>
        <p:nvSpPr>
          <p:cNvPr id="56324" name="Rectangle 3"/>
          <p:cNvSpPr>
            <a:spLocks noGrp="1" noChangeArrowheads="1"/>
          </p:cNvSpPr>
          <p:nvPr>
            <p:ph type="body" idx="1"/>
          </p:nvPr>
        </p:nvSpPr>
        <p:spPr/>
        <p:txBody>
          <a:bodyPr/>
          <a:lstStyle/>
          <a:p>
            <a:pPr eaLnBrk="1" hangingPunct="1"/>
            <a:r>
              <a:rPr lang="en-US" altLang="en-US" sz="2400" smtClean="0">
                <a:solidFill>
                  <a:schemeClr val="tx2"/>
                </a:solidFill>
              </a:rPr>
              <a:t>We define </a:t>
            </a:r>
            <a:r>
              <a:rPr lang="en-US" altLang="en-US" sz="2400" b="1" smtClean="0">
                <a:solidFill>
                  <a:schemeClr val="hlink"/>
                </a:solidFill>
              </a:rPr>
              <a:t>work packages</a:t>
            </a:r>
            <a:r>
              <a:rPr lang="en-US" altLang="en-US" sz="2400" smtClean="0">
                <a:solidFill>
                  <a:schemeClr val="tx2"/>
                </a:solidFill>
              </a:rPr>
              <a:t> as those at the bottom of the WBS – with no subtasks of their own</a:t>
            </a:r>
          </a:p>
          <a:p>
            <a:pPr eaLnBrk="1" hangingPunct="1"/>
            <a:r>
              <a:rPr lang="en-US" altLang="en-US" sz="2400" smtClean="0">
                <a:solidFill>
                  <a:schemeClr val="tx2"/>
                </a:solidFill>
              </a:rPr>
              <a:t>Estimate all the work packages first</a:t>
            </a:r>
          </a:p>
          <a:p>
            <a:pPr eaLnBrk="1" hangingPunct="1"/>
            <a:r>
              <a:rPr lang="en-US" altLang="en-US" sz="2400" smtClean="0">
                <a:solidFill>
                  <a:schemeClr val="tx2"/>
                </a:solidFill>
              </a:rPr>
              <a:t>Rollup these estimates (add them) to get estimates for higher-level subtasks</a:t>
            </a:r>
          </a:p>
          <a:p>
            <a:pPr eaLnBrk="1" hangingPunct="1"/>
            <a:r>
              <a:rPr lang="en-US" altLang="en-US" sz="2400" smtClean="0">
                <a:solidFill>
                  <a:schemeClr val="tx2"/>
                </a:solidFill>
              </a:rPr>
              <a:t>In this way you can derive an overall estimate, as well as estimates for subsystems at various levels</a:t>
            </a:r>
          </a:p>
        </p:txBody>
      </p:sp>
      <p:pic>
        <p:nvPicPr>
          <p:cNvPr id="56325" name="Picture 6" descr="measure_tape_thumbnail"/>
          <p:cNvPicPr>
            <a:picLocks noChangeAspect="1" noChangeArrowheads="1"/>
          </p:cNvPicPr>
          <p:nvPr/>
        </p:nvPicPr>
        <p:blipFill>
          <a:blip r:embed="rId3">
            <a:extLst>
              <a:ext uri="{28A0092B-C50C-407E-A947-70E740481C1C}">
                <a14:useLocalDpi xmlns:a14="http://schemas.microsoft.com/office/drawing/2010/main" val="0"/>
              </a:ext>
            </a:extLst>
          </a:blip>
          <a:srcRect t="5553"/>
          <a:stretch>
            <a:fillRect/>
          </a:stretch>
        </p:blipFill>
        <p:spPr bwMode="auto">
          <a:xfrm>
            <a:off x="6831013" y="4714875"/>
            <a:ext cx="18557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810F650-4EC4-4DB9-A730-96C2729F74D7}" type="slidenum">
              <a:rPr lang="en-US" altLang="en-US" sz="1200">
                <a:latin typeface="Garamond" panose="02020404030301010803" pitchFamily="18" charset="0"/>
              </a:rPr>
              <a:pPr>
                <a:spcBef>
                  <a:spcPct val="0"/>
                </a:spcBef>
                <a:buClrTx/>
                <a:buSzTx/>
                <a:buFontTx/>
                <a:buNone/>
              </a:pPr>
              <a:t>27</a:t>
            </a:fld>
            <a:endParaRPr lang="en-US" altLang="en-US" sz="1200">
              <a:latin typeface="Garamond" panose="02020404030301010803" pitchFamily="18" charset="0"/>
            </a:endParaRPr>
          </a:p>
        </p:txBody>
      </p:sp>
      <p:sp>
        <p:nvSpPr>
          <p:cNvPr id="58371" name="Rectangle 3"/>
          <p:cNvSpPr>
            <a:spLocks noGrp="1" noChangeArrowheads="1"/>
          </p:cNvSpPr>
          <p:nvPr>
            <p:ph type="title"/>
          </p:nvPr>
        </p:nvSpPr>
        <p:spPr/>
        <p:txBody>
          <a:bodyPr/>
          <a:lstStyle/>
          <a:p>
            <a:pPr eaLnBrk="1" hangingPunct="1"/>
            <a:r>
              <a:rPr lang="en-US" altLang="en-US" smtClean="0"/>
              <a:t>The WBS as a Work Organizer</a:t>
            </a:r>
          </a:p>
        </p:txBody>
      </p:sp>
      <p:pic>
        <p:nvPicPr>
          <p:cNvPr id="58372" name="Picture 6" descr="blocks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3271838"/>
            <a:ext cx="19272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8"/>
          <p:cNvSpPr>
            <a:spLocks noGrp="1" noChangeArrowheads="1"/>
          </p:cNvSpPr>
          <p:nvPr>
            <p:ph type="body" idx="1"/>
          </p:nvPr>
        </p:nvSpPr>
        <p:spPr>
          <a:xfrm>
            <a:off x="457200" y="1314450"/>
            <a:ext cx="8229600" cy="4530725"/>
          </a:xfrm>
          <a:noFill/>
        </p:spPr>
        <p:txBody>
          <a:bodyPr/>
          <a:lstStyle/>
          <a:p>
            <a:pPr eaLnBrk="1" hangingPunct="1"/>
            <a:r>
              <a:rPr lang="en-US" altLang="en-US" sz="2400" smtClean="0">
                <a:solidFill>
                  <a:schemeClr val="tx2"/>
                </a:solidFill>
              </a:rPr>
              <a:t>The basic rationale for creating a WBS is to </a:t>
            </a:r>
            <a:r>
              <a:rPr lang="en-US" altLang="en-US" sz="2400" u="sng" smtClean="0">
                <a:solidFill>
                  <a:schemeClr val="tx2"/>
                </a:solidFill>
              </a:rPr>
              <a:t>organize the work</a:t>
            </a:r>
            <a:r>
              <a:rPr lang="en-US" altLang="en-US" sz="2400" smtClean="0">
                <a:solidFill>
                  <a:schemeClr val="tx2"/>
                </a:solidFill>
              </a:rPr>
              <a:t> already identified in the task list</a:t>
            </a:r>
          </a:p>
          <a:p>
            <a:pPr eaLnBrk="1" hangingPunct="1"/>
            <a:r>
              <a:rPr lang="en-US" altLang="en-US" sz="2400" smtClean="0">
                <a:solidFill>
                  <a:schemeClr val="tx2"/>
                </a:solidFill>
              </a:rPr>
              <a:t>However, the task list, by its nature, focuses on project objectives and deliverables – not on what may be required to organize the necessary effort</a:t>
            </a:r>
          </a:p>
          <a:p>
            <a:pPr eaLnBrk="1" hangingPunct="1"/>
            <a:r>
              <a:rPr lang="en-US" altLang="en-US" sz="2400" smtClean="0">
                <a:solidFill>
                  <a:schemeClr val="tx2"/>
                </a:solidFill>
              </a:rPr>
              <a:t>In deriving the WBS, the necessary organizing effort must also be included:</a:t>
            </a:r>
          </a:p>
          <a:p>
            <a:pPr lvl="1" eaLnBrk="1" hangingPunct="1"/>
            <a:r>
              <a:rPr lang="en-US" altLang="en-US" sz="2000" smtClean="0">
                <a:solidFill>
                  <a:schemeClr val="tx2"/>
                </a:solidFill>
              </a:rPr>
              <a:t>Group the tasks</a:t>
            </a:r>
          </a:p>
          <a:p>
            <a:pPr lvl="1" eaLnBrk="1" hangingPunct="1"/>
            <a:r>
              <a:rPr lang="en-US" altLang="en-US" sz="2000" smtClean="0">
                <a:solidFill>
                  <a:schemeClr val="tx2"/>
                </a:solidFill>
              </a:rPr>
              <a:t>Add new tasks to provide organizing structure</a:t>
            </a:r>
          </a:p>
          <a:p>
            <a:pPr eaLnBrk="1" hangingPunct="1"/>
            <a:r>
              <a:rPr lang="en-US" altLang="en-US" sz="2400" smtClean="0">
                <a:solidFill>
                  <a:schemeClr val="tx2"/>
                </a:solidFill>
              </a:rPr>
              <a:t>Account for the project management tasks as well</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2DBCB86-E955-4C89-AF7B-67D90082B82B}" type="slidenum">
              <a:rPr lang="en-US" altLang="en-US" sz="1200">
                <a:latin typeface="Garamond" panose="02020404030301010803" pitchFamily="18" charset="0"/>
              </a:rPr>
              <a:pPr>
                <a:spcBef>
                  <a:spcPct val="0"/>
                </a:spcBef>
                <a:buClrTx/>
                <a:buSzTx/>
                <a:buFontTx/>
                <a:buNone/>
              </a:pPr>
              <a:t>28</a:t>
            </a:fld>
            <a:endParaRPr lang="en-US" altLang="en-US" sz="1200">
              <a:latin typeface="Garamond" panose="02020404030301010803" pitchFamily="18" charset="0"/>
            </a:endParaRPr>
          </a:p>
        </p:txBody>
      </p:sp>
      <p:sp>
        <p:nvSpPr>
          <p:cNvPr id="60419" name="Rectangle 2"/>
          <p:cNvSpPr>
            <a:spLocks noGrp="1" noChangeArrowheads="1"/>
          </p:cNvSpPr>
          <p:nvPr>
            <p:ph type="title"/>
          </p:nvPr>
        </p:nvSpPr>
        <p:spPr/>
        <p:txBody>
          <a:bodyPr/>
          <a:lstStyle/>
          <a:p>
            <a:pPr eaLnBrk="1" hangingPunct="1"/>
            <a:r>
              <a:rPr lang="en-US" altLang="en-US" smtClean="0"/>
              <a:t>Putting It Together #3</a:t>
            </a:r>
          </a:p>
        </p:txBody>
      </p:sp>
      <p:sp>
        <p:nvSpPr>
          <p:cNvPr id="60420" name="Rectangle 3"/>
          <p:cNvSpPr>
            <a:spLocks noGrp="1" noChangeArrowheads="1"/>
          </p:cNvSpPr>
          <p:nvPr>
            <p:ph type="body" idx="1"/>
          </p:nvPr>
        </p:nvSpPr>
        <p:spPr>
          <a:xfrm>
            <a:off x="704850" y="3144838"/>
            <a:ext cx="7448550" cy="2627312"/>
          </a:xfrm>
        </p:spPr>
        <p:txBody>
          <a:bodyPr/>
          <a:lstStyle/>
          <a:p>
            <a:pPr marL="533400" indent="-533400" eaLnBrk="1" hangingPunct="1">
              <a:spcBef>
                <a:spcPct val="0"/>
              </a:spcBef>
              <a:spcAft>
                <a:spcPts val="1200"/>
              </a:spcAft>
              <a:buSzTx/>
              <a:buFont typeface="Wingdings" panose="05000000000000000000" pitchFamily="2" charset="2"/>
              <a:buAutoNum type="arabicParenR"/>
            </a:pPr>
            <a:r>
              <a:rPr lang="en-US" altLang="en-US" sz="1800" smtClean="0">
                <a:solidFill>
                  <a:schemeClr val="tx2"/>
                </a:solidFill>
              </a:rPr>
              <a:t>Use the WBS to create a </a:t>
            </a:r>
            <a:r>
              <a:rPr lang="en-US" altLang="en-US" sz="1800" i="1" u="sng" smtClean="0">
                <a:solidFill>
                  <a:schemeClr val="tx2"/>
                </a:solidFill>
              </a:rPr>
              <a:t>bottom-up estimate for total cost (including hours of employee labor)</a:t>
            </a:r>
            <a:r>
              <a:rPr lang="en-US" altLang="en-US" sz="1800" smtClean="0">
                <a:solidFill>
                  <a:schemeClr val="tx2"/>
                </a:solidFill>
              </a:rPr>
              <a:t> for the project.</a:t>
            </a:r>
          </a:p>
          <a:p>
            <a:pPr marL="533400" indent="-533400" eaLnBrk="1" hangingPunct="1">
              <a:spcBef>
                <a:spcPct val="0"/>
              </a:spcBef>
              <a:spcAft>
                <a:spcPts val="1200"/>
              </a:spcAft>
              <a:buSzTx/>
              <a:buFont typeface="Wingdings" panose="05000000000000000000" pitchFamily="2" charset="2"/>
              <a:buAutoNum type="arabicParenR"/>
            </a:pPr>
            <a:r>
              <a:rPr lang="en-US" altLang="en-US" sz="1800" smtClean="0">
                <a:solidFill>
                  <a:schemeClr val="tx2"/>
                </a:solidFill>
              </a:rPr>
              <a:t>Use the WBS to create and agree to a </a:t>
            </a:r>
            <a:r>
              <a:rPr lang="en-US" altLang="en-US" sz="1800" i="1" u="sng" smtClean="0">
                <a:solidFill>
                  <a:schemeClr val="tx2"/>
                </a:solidFill>
              </a:rPr>
              <a:t>work assignment matrix for your team</a:t>
            </a:r>
            <a:r>
              <a:rPr lang="en-US" altLang="en-US" sz="1800" smtClean="0">
                <a:solidFill>
                  <a:schemeClr val="tx2"/>
                </a:solidFill>
              </a:rPr>
              <a:t>.  Note: you are only concerned with who will be responsible for what – you are not scheduling the actual work yet; that will come later.</a:t>
            </a:r>
          </a:p>
        </p:txBody>
      </p:sp>
      <p:pic>
        <p:nvPicPr>
          <p:cNvPr id="60421" name="Picture 4"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5"/>
          <p:cNvSpPr txBox="1">
            <a:spLocks noChangeArrowheads="1"/>
          </p:cNvSpPr>
          <p:nvPr/>
        </p:nvSpPr>
        <p:spPr bwMode="auto">
          <a:xfrm>
            <a:off x="571500" y="1049338"/>
            <a:ext cx="58102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This activity continues with the project to deliver a company “celebration.” Each team should use the consensus WBS that the group has agreed to as the starting point for this activity.</a:t>
            </a:r>
          </a:p>
          <a:p>
            <a:pPr eaLnBrk="1" hangingPunct="1">
              <a:spcBef>
                <a:spcPct val="0"/>
              </a:spcBef>
              <a:buClrTx/>
              <a:buSzTx/>
              <a:buFontTx/>
              <a:buNone/>
            </a:pPr>
            <a:endParaRPr lang="en-US" altLang="en-US" sz="1800">
              <a:solidFill>
                <a:schemeClr val="tx2"/>
              </a:solidFill>
            </a:endParaRPr>
          </a:p>
          <a:p>
            <a:pPr eaLnBrk="1" hangingPunct="1">
              <a:spcBef>
                <a:spcPct val="0"/>
              </a:spcBef>
              <a:buClrTx/>
              <a:buSzTx/>
              <a:buFontTx/>
              <a:buNone/>
            </a:pPr>
            <a:r>
              <a:rPr lang="en-US" altLang="en-US" sz="1800">
                <a:solidFill>
                  <a:schemeClr val="tx2"/>
                </a:solidFill>
              </a:rPr>
              <a:t>Particularly, the job at hand in this activity is to:</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E2E9C1-9880-46EA-AED2-DEEBDA3B8A78}" type="slidenum">
              <a:rPr lang="en-US" altLang="en-US" sz="1200">
                <a:latin typeface="Garamond" panose="02020404030301010803" pitchFamily="18" charset="0"/>
              </a:rPr>
              <a:pPr>
                <a:spcBef>
                  <a:spcPct val="0"/>
                </a:spcBef>
                <a:buClrTx/>
                <a:buSzTx/>
                <a:buFontTx/>
                <a:buNone/>
              </a:pPr>
              <a:t>29</a:t>
            </a:fld>
            <a:endParaRPr lang="en-US" altLang="en-US" sz="1200">
              <a:latin typeface="Garamond" panose="02020404030301010803" pitchFamily="18" charset="0"/>
            </a:endParaRPr>
          </a:p>
        </p:txBody>
      </p:sp>
      <p:sp>
        <p:nvSpPr>
          <p:cNvPr id="62467"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Determining the Project Schedule</a:t>
            </a:r>
          </a:p>
        </p:txBody>
      </p:sp>
      <p:sp>
        <p:nvSpPr>
          <p:cNvPr id="62468" name="Text Box 3"/>
          <p:cNvSpPr txBox="1">
            <a:spLocks noChangeArrowheads="1"/>
          </p:cNvSpPr>
          <p:nvPr/>
        </p:nvSpPr>
        <p:spPr bwMode="auto">
          <a:xfrm>
            <a:off x="5257800" y="485775"/>
            <a:ext cx="224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3</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7D4C08C-7552-48DE-A416-82BAFF87EA55}" type="slidenum">
              <a:rPr lang="en-US" altLang="en-US" sz="1200">
                <a:latin typeface="Garamond" panose="02020404030301010803" pitchFamily="18" charset="0"/>
              </a:rPr>
              <a:pPr>
                <a:spcBef>
                  <a:spcPct val="0"/>
                </a:spcBef>
                <a:buClrTx/>
                <a:buSzTx/>
                <a:buFontTx/>
                <a:buNone/>
              </a:pPr>
              <a:t>3</a:t>
            </a:fld>
            <a:endParaRPr lang="en-US" altLang="en-US" sz="1200">
              <a:latin typeface="Garamond" panose="02020404030301010803" pitchFamily="18" charset="0"/>
            </a:endParaRPr>
          </a:p>
        </p:txBody>
      </p:sp>
      <p:sp>
        <p:nvSpPr>
          <p:cNvPr id="11267" name="Rectangle 2"/>
          <p:cNvSpPr>
            <a:spLocks noGrp="1" noChangeArrowheads="1"/>
          </p:cNvSpPr>
          <p:nvPr>
            <p:ph type="title"/>
          </p:nvPr>
        </p:nvSpPr>
        <p:spPr/>
        <p:txBody>
          <a:bodyPr/>
          <a:lstStyle/>
          <a:p>
            <a:pPr eaLnBrk="1" hangingPunct="1"/>
            <a:r>
              <a:rPr lang="en-US" altLang="en-US" smtClean="0"/>
              <a:t>CONTENTS</a:t>
            </a:r>
          </a:p>
        </p:txBody>
      </p:sp>
      <p:sp>
        <p:nvSpPr>
          <p:cNvPr id="876547" name="Rectangle 3"/>
          <p:cNvSpPr>
            <a:spLocks noGrp="1" noChangeArrowheads="1"/>
          </p:cNvSpPr>
          <p:nvPr>
            <p:ph type="body" idx="1"/>
          </p:nvPr>
        </p:nvSpPr>
        <p:spPr>
          <a:xfrm>
            <a:off x="304800" y="1600200"/>
            <a:ext cx="8650288" cy="4643438"/>
          </a:xfrm>
        </p:spPr>
        <p:txBody>
          <a:bodyPr/>
          <a:lstStyle/>
          <a:p>
            <a:pPr eaLnBrk="1" hangingPunct="1">
              <a:defRPr/>
            </a:pPr>
            <a:r>
              <a:rPr lang="en-US" sz="2400" b="1" dirty="0" smtClean="0">
                <a:solidFill>
                  <a:schemeClr val="tx2"/>
                </a:solidFill>
              </a:rPr>
              <a:t>Module 1:</a:t>
            </a:r>
            <a:r>
              <a:rPr lang="en-US" sz="2400" dirty="0" smtClean="0">
                <a:solidFill>
                  <a:schemeClr val="tx2"/>
                </a:solidFill>
              </a:rPr>
              <a:t> Process Groups and Knowledge Areas - Review</a:t>
            </a:r>
          </a:p>
          <a:p>
            <a:pPr eaLnBrk="1" hangingPunct="1">
              <a:defRPr/>
            </a:pPr>
            <a:r>
              <a:rPr lang="en-US" sz="2400" b="1" dirty="0" smtClean="0">
                <a:solidFill>
                  <a:schemeClr val="tx2"/>
                </a:solidFill>
              </a:rPr>
              <a:t>Module 2:</a:t>
            </a:r>
            <a:r>
              <a:rPr lang="en-US" sz="2400" dirty="0" smtClean="0">
                <a:solidFill>
                  <a:schemeClr val="tx2"/>
                </a:solidFill>
              </a:rPr>
              <a:t> The WBS – Basis for Time &amp; Cost Planning</a:t>
            </a:r>
          </a:p>
          <a:p>
            <a:pPr eaLnBrk="1" hangingPunct="1">
              <a:defRPr/>
            </a:pPr>
            <a:r>
              <a:rPr lang="en-US" sz="2400" b="1" dirty="0" smtClean="0">
                <a:solidFill>
                  <a:schemeClr val="tx2"/>
                </a:solidFill>
              </a:rPr>
              <a:t>Module 3:</a:t>
            </a:r>
            <a:r>
              <a:rPr lang="en-US" sz="2400" dirty="0" smtClean="0">
                <a:solidFill>
                  <a:schemeClr val="tx2"/>
                </a:solidFill>
              </a:rPr>
              <a:t> Determining the Project Schedule</a:t>
            </a:r>
          </a:p>
          <a:p>
            <a:pPr eaLnBrk="1" hangingPunct="1">
              <a:defRPr/>
            </a:pPr>
            <a:r>
              <a:rPr lang="en-US" sz="2400" b="1" dirty="0" smtClean="0">
                <a:solidFill>
                  <a:schemeClr val="tx2"/>
                </a:solidFill>
              </a:rPr>
              <a:t>Module 4: </a:t>
            </a:r>
            <a:r>
              <a:rPr lang="en-US" sz="2400" dirty="0" smtClean="0">
                <a:solidFill>
                  <a:schemeClr val="tx2"/>
                </a:solidFill>
              </a:rPr>
              <a:t>Determining the Project Budget</a:t>
            </a:r>
          </a:p>
          <a:p>
            <a:pPr eaLnBrk="1" hangingPunct="1">
              <a:defRPr/>
            </a:pPr>
            <a:r>
              <a:rPr lang="en-US" sz="2400" b="1" dirty="0" smtClean="0">
                <a:solidFill>
                  <a:schemeClr val="tx2"/>
                </a:solidFill>
              </a:rPr>
              <a:t>Module 5:</a:t>
            </a:r>
            <a:r>
              <a:rPr lang="en-US" sz="2400" dirty="0" smtClean="0">
                <a:solidFill>
                  <a:schemeClr val="tx2"/>
                </a:solidFill>
              </a:rPr>
              <a:t> Controlling the Schedule and Budget</a:t>
            </a:r>
          </a:p>
          <a:p>
            <a:pPr marL="0" indent="0" eaLnBrk="1" hangingPunct="1">
              <a:buFont typeface="Wingdings" panose="05000000000000000000" pitchFamily="2" charset="2"/>
              <a:buNone/>
              <a:defRPr/>
            </a:pPr>
            <a:endParaRPr lang="en-US" sz="2400" dirty="0" smtClean="0">
              <a:solidFill>
                <a:schemeClr val="tx2"/>
              </a:solidFill>
            </a:endParaRPr>
          </a:p>
          <a:p>
            <a:pPr eaLnBrk="1" hangingPunct="1">
              <a:defRPr/>
            </a:pPr>
            <a:r>
              <a:rPr lang="en-US" sz="2000" b="1" dirty="0" smtClean="0">
                <a:solidFill>
                  <a:schemeClr val="tx2"/>
                </a:solidFill>
              </a:rPr>
              <a:t>Appendix A: </a:t>
            </a:r>
            <a:r>
              <a:rPr lang="en-US" sz="2000" dirty="0" smtClean="0">
                <a:solidFill>
                  <a:schemeClr val="tx2"/>
                </a:solidFill>
              </a:rPr>
              <a:t>Possible Solution for Celebration Case</a:t>
            </a:r>
          </a:p>
          <a:p>
            <a:pPr eaLnBrk="1" hangingPunct="1">
              <a:defRPr/>
            </a:pPr>
            <a:r>
              <a:rPr lang="en-US" sz="2000" b="1" dirty="0" smtClean="0">
                <a:solidFill>
                  <a:schemeClr val="tx2"/>
                </a:solidFill>
              </a:rPr>
              <a:t>Appendix B: </a:t>
            </a:r>
            <a:r>
              <a:rPr lang="en-US" sz="2000" dirty="0" smtClean="0">
                <a:solidFill>
                  <a:schemeClr val="tx2"/>
                </a:solidFill>
              </a:rPr>
              <a:t>Another</a:t>
            </a:r>
            <a:r>
              <a:rPr lang="en-US" sz="2000" b="1" dirty="0" smtClean="0">
                <a:solidFill>
                  <a:schemeClr val="tx2"/>
                </a:solidFill>
              </a:rPr>
              <a:t> </a:t>
            </a:r>
            <a:r>
              <a:rPr lang="en-US" sz="2000" dirty="0" smtClean="0">
                <a:solidFill>
                  <a:schemeClr val="tx2"/>
                </a:solidFill>
              </a:rPr>
              <a:t>Case Study for WBS</a:t>
            </a:r>
          </a:p>
          <a:p>
            <a:pPr eaLnBrk="1" hangingPunct="1">
              <a:defRPr/>
            </a:pPr>
            <a:r>
              <a:rPr lang="en-US" sz="2000" b="1" dirty="0" smtClean="0">
                <a:solidFill>
                  <a:schemeClr val="tx2"/>
                </a:solidFill>
              </a:rPr>
              <a:t>Appendix C: </a:t>
            </a:r>
            <a:r>
              <a:rPr lang="en-US" sz="2000" dirty="0" smtClean="0">
                <a:solidFill>
                  <a:schemeClr val="tx2"/>
                </a:solidFill>
              </a:rPr>
              <a:t>More on the Critical Path Method (CPM)</a:t>
            </a:r>
          </a:p>
          <a:p>
            <a:pPr eaLnBrk="1" hangingPunct="1">
              <a:defRPr/>
            </a:pPr>
            <a:r>
              <a:rPr lang="en-US" sz="2000" b="1" dirty="0" smtClean="0">
                <a:solidFill>
                  <a:schemeClr val="tx2"/>
                </a:solidFill>
              </a:rPr>
              <a:t>Appendix D: </a:t>
            </a:r>
            <a:r>
              <a:rPr lang="en-US" sz="2000" dirty="0" smtClean="0">
                <a:solidFill>
                  <a:schemeClr val="tx2"/>
                </a:solidFill>
              </a:rPr>
              <a:t>More on Earned Value Management (EVM)</a:t>
            </a:r>
          </a:p>
          <a:p>
            <a:pPr eaLnBrk="1" hangingPunct="1">
              <a:defRPr/>
            </a:pPr>
            <a:r>
              <a:rPr lang="en-US" sz="2000" b="1" dirty="0" smtClean="0">
                <a:solidFill>
                  <a:schemeClr val="tx2"/>
                </a:solidFill>
              </a:rPr>
              <a:t>Appendix E: </a:t>
            </a:r>
            <a:r>
              <a:rPr lang="en-US" sz="2000" dirty="0" smtClean="0">
                <a:solidFill>
                  <a:schemeClr val="tx2"/>
                </a:solidFill>
              </a:rPr>
              <a:t>Some PMP-Style Practice Exercises</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1C0DD03-AB5E-4633-A350-1310CC3633F6}" type="slidenum">
              <a:rPr lang="en-US" altLang="en-US" sz="1200">
                <a:latin typeface="Garamond" panose="02020404030301010803" pitchFamily="18" charset="0"/>
              </a:rPr>
              <a:pPr>
                <a:spcBef>
                  <a:spcPct val="0"/>
                </a:spcBef>
                <a:buClrTx/>
                <a:buSzTx/>
                <a:buFontTx/>
                <a:buNone/>
              </a:pPr>
              <a:t>30</a:t>
            </a:fld>
            <a:endParaRPr lang="en-US" altLang="en-US" sz="1200">
              <a:latin typeface="Garamond" panose="02020404030301010803" pitchFamily="18" charset="0"/>
            </a:endParaRPr>
          </a:p>
        </p:txBody>
      </p:sp>
      <p:sp>
        <p:nvSpPr>
          <p:cNvPr id="64515" name="Rectangle 2"/>
          <p:cNvSpPr>
            <a:spLocks noGrp="1" noChangeArrowheads="1"/>
          </p:cNvSpPr>
          <p:nvPr>
            <p:ph type="title"/>
          </p:nvPr>
        </p:nvSpPr>
        <p:spPr>
          <a:xfrm>
            <a:off x="455613" y="277813"/>
            <a:ext cx="7675562" cy="987425"/>
          </a:xfrm>
        </p:spPr>
        <p:txBody>
          <a:bodyPr/>
          <a:lstStyle/>
          <a:p>
            <a:pPr eaLnBrk="1" hangingPunct="1"/>
            <a:r>
              <a:rPr lang="en-US" altLang="en-US" smtClean="0"/>
              <a:t>Work Planning Asks</a:t>
            </a:r>
            <a:r>
              <a:rPr lang="en-US" altLang="en-US" smtClean="0">
                <a:solidFill>
                  <a:schemeClr val="accent2"/>
                </a:solidFill>
              </a:rPr>
              <a:t> </a:t>
            </a:r>
            <a:r>
              <a:rPr lang="en-US" altLang="en-US" smtClean="0"/>
              <a:t>…</a:t>
            </a:r>
          </a:p>
        </p:txBody>
      </p:sp>
      <p:sp>
        <p:nvSpPr>
          <p:cNvPr id="64516" name="Rectangle 3"/>
          <p:cNvSpPr>
            <a:spLocks noGrp="1" noChangeArrowheads="1"/>
          </p:cNvSpPr>
          <p:nvPr>
            <p:ph type="body" idx="1"/>
          </p:nvPr>
        </p:nvSpPr>
        <p:spPr>
          <a:xfrm>
            <a:off x="933450" y="1265238"/>
            <a:ext cx="5543550" cy="3724275"/>
          </a:xfrm>
        </p:spPr>
        <p:txBody>
          <a:bodyPr/>
          <a:lstStyle/>
          <a:p>
            <a:pPr eaLnBrk="1" hangingPunct="1"/>
            <a:r>
              <a:rPr lang="en-US" altLang="en-US" sz="2400" smtClean="0">
                <a:solidFill>
                  <a:schemeClr val="tx2"/>
                </a:solidFill>
              </a:rPr>
              <a:t>What must be done?</a:t>
            </a:r>
          </a:p>
          <a:p>
            <a:pPr eaLnBrk="1" hangingPunct="1"/>
            <a:r>
              <a:rPr lang="en-US" altLang="en-US" sz="2400" smtClean="0">
                <a:solidFill>
                  <a:schemeClr val="tx2"/>
                </a:solidFill>
              </a:rPr>
              <a:t>How will it be done?</a:t>
            </a:r>
          </a:p>
          <a:p>
            <a:pPr eaLnBrk="1" hangingPunct="1"/>
            <a:r>
              <a:rPr lang="en-US" altLang="en-US" sz="2400" smtClean="0">
                <a:solidFill>
                  <a:schemeClr val="tx2"/>
                </a:solidFill>
              </a:rPr>
              <a:t>Who will do it?</a:t>
            </a:r>
          </a:p>
          <a:p>
            <a:pPr eaLnBrk="1" hangingPunct="1"/>
            <a:r>
              <a:rPr lang="en-US" altLang="en-US" sz="2400" smtClean="0">
                <a:solidFill>
                  <a:schemeClr val="tx2"/>
                </a:solidFill>
              </a:rPr>
              <a:t>How long will it take?</a:t>
            </a:r>
          </a:p>
          <a:p>
            <a:pPr eaLnBrk="1" hangingPunct="1"/>
            <a:r>
              <a:rPr lang="en-US" altLang="en-US" sz="2400" smtClean="0">
                <a:solidFill>
                  <a:schemeClr val="tx2"/>
                </a:solidFill>
              </a:rPr>
              <a:t>How much will it cost?</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946384-EE49-4BB8-89B0-B4C9BFC48305}" type="slidenum">
              <a:rPr lang="en-US" altLang="en-US" sz="1200">
                <a:latin typeface="Garamond" panose="02020404030301010803" pitchFamily="18" charset="0"/>
              </a:rPr>
              <a:pPr>
                <a:spcBef>
                  <a:spcPct val="0"/>
                </a:spcBef>
                <a:buClrTx/>
                <a:buSzTx/>
                <a:buFontTx/>
                <a:buNone/>
              </a:pPr>
              <a:t>31</a:t>
            </a:fld>
            <a:endParaRPr lang="en-US" altLang="en-US" sz="1200">
              <a:latin typeface="Garamond" panose="02020404030301010803" pitchFamily="18" charset="0"/>
            </a:endParaRPr>
          </a:p>
        </p:txBody>
      </p:sp>
      <p:sp>
        <p:nvSpPr>
          <p:cNvPr id="66563" name="Rectangle 2"/>
          <p:cNvSpPr>
            <a:spLocks noGrp="1" noChangeArrowheads="1"/>
          </p:cNvSpPr>
          <p:nvPr>
            <p:ph type="title"/>
          </p:nvPr>
        </p:nvSpPr>
        <p:spPr/>
        <p:txBody>
          <a:bodyPr/>
          <a:lstStyle/>
          <a:p>
            <a:pPr eaLnBrk="1" hangingPunct="1"/>
            <a:r>
              <a:rPr lang="en-US" altLang="en-US" smtClean="0"/>
              <a:t>Strategies for Effective Work Planning</a:t>
            </a:r>
          </a:p>
        </p:txBody>
      </p:sp>
      <p:sp>
        <p:nvSpPr>
          <p:cNvPr id="66564" name="Rectangle 3"/>
          <p:cNvSpPr>
            <a:spLocks noGrp="1" noChangeArrowheads="1"/>
          </p:cNvSpPr>
          <p:nvPr>
            <p:ph type="body" idx="1"/>
          </p:nvPr>
        </p:nvSpPr>
        <p:spPr>
          <a:xfrm>
            <a:off x="457200" y="1227138"/>
            <a:ext cx="8458200" cy="4259262"/>
          </a:xfrm>
        </p:spPr>
        <p:txBody>
          <a:bodyPr/>
          <a:lstStyle/>
          <a:p>
            <a:pPr eaLnBrk="1" hangingPunct="1">
              <a:lnSpc>
                <a:spcPct val="90000"/>
              </a:lnSpc>
            </a:pPr>
            <a:r>
              <a:rPr lang="en-US" altLang="en-US" sz="2400" smtClean="0">
                <a:solidFill>
                  <a:schemeClr val="tx2"/>
                </a:solidFill>
              </a:rPr>
              <a:t>Plan for planning</a:t>
            </a:r>
          </a:p>
          <a:p>
            <a:pPr lvl="1" eaLnBrk="1" hangingPunct="1">
              <a:lnSpc>
                <a:spcPct val="90000"/>
              </a:lnSpc>
            </a:pPr>
            <a:r>
              <a:rPr lang="en-US" altLang="en-US" sz="2000" smtClean="0">
                <a:solidFill>
                  <a:schemeClr val="tx2"/>
                </a:solidFill>
              </a:rPr>
              <a:t>Good plans aren’t developed on an ad hoc basis</a:t>
            </a:r>
          </a:p>
          <a:p>
            <a:pPr lvl="1" eaLnBrk="1" hangingPunct="1">
              <a:lnSpc>
                <a:spcPct val="90000"/>
              </a:lnSpc>
            </a:pPr>
            <a:r>
              <a:rPr lang="en-US" altLang="en-US" sz="2000" smtClean="0">
                <a:solidFill>
                  <a:schemeClr val="tx2"/>
                </a:solidFill>
              </a:rPr>
              <a:t>Planning sessions should be carefully planned</a:t>
            </a:r>
          </a:p>
          <a:p>
            <a:pPr eaLnBrk="1" hangingPunct="1">
              <a:lnSpc>
                <a:spcPct val="90000"/>
              </a:lnSpc>
            </a:pPr>
            <a:r>
              <a:rPr lang="en-US" altLang="en-US" sz="2400" smtClean="0">
                <a:solidFill>
                  <a:schemeClr val="tx2"/>
                </a:solidFill>
              </a:rPr>
              <a:t>The persons who will work the plan should participate in its development</a:t>
            </a:r>
          </a:p>
          <a:p>
            <a:pPr eaLnBrk="1" hangingPunct="1">
              <a:lnSpc>
                <a:spcPct val="90000"/>
              </a:lnSpc>
            </a:pPr>
            <a:r>
              <a:rPr lang="en-US" altLang="en-US" sz="2400" smtClean="0">
                <a:solidFill>
                  <a:schemeClr val="tx2"/>
                </a:solidFill>
              </a:rPr>
              <a:t>Expect to change the plan</a:t>
            </a:r>
          </a:p>
          <a:p>
            <a:pPr lvl="1" eaLnBrk="1" hangingPunct="1">
              <a:lnSpc>
                <a:spcPct val="90000"/>
              </a:lnSpc>
            </a:pPr>
            <a:r>
              <a:rPr lang="en-US" altLang="en-US" sz="2000" smtClean="0">
                <a:solidFill>
                  <a:schemeClr val="tx2"/>
                </a:solidFill>
              </a:rPr>
              <a:t>Conditions change</a:t>
            </a:r>
          </a:p>
          <a:p>
            <a:pPr lvl="1" eaLnBrk="1" hangingPunct="1">
              <a:lnSpc>
                <a:spcPct val="90000"/>
              </a:lnSpc>
            </a:pPr>
            <a:r>
              <a:rPr lang="en-US" altLang="en-US" sz="2000" smtClean="0">
                <a:solidFill>
                  <a:schemeClr val="tx2"/>
                </a:solidFill>
              </a:rPr>
              <a:t>New information is discovered</a:t>
            </a:r>
          </a:p>
          <a:p>
            <a:pPr eaLnBrk="1" hangingPunct="1">
              <a:lnSpc>
                <a:spcPct val="90000"/>
              </a:lnSpc>
            </a:pPr>
            <a:r>
              <a:rPr lang="en-US" altLang="en-US" sz="2400" smtClean="0">
                <a:solidFill>
                  <a:schemeClr val="tx2"/>
                </a:solidFill>
              </a:rPr>
              <a:t>Ensure a good foundation</a:t>
            </a:r>
          </a:p>
          <a:p>
            <a:pPr lvl="1" eaLnBrk="1" hangingPunct="1">
              <a:lnSpc>
                <a:spcPct val="90000"/>
              </a:lnSpc>
            </a:pPr>
            <a:r>
              <a:rPr lang="en-US" altLang="en-US" sz="2000" smtClean="0">
                <a:solidFill>
                  <a:schemeClr val="tx2"/>
                </a:solidFill>
              </a:rPr>
              <a:t>Accurate and clear Business Need and Project Purpose statements</a:t>
            </a:r>
          </a:p>
          <a:p>
            <a:pPr lvl="1" eaLnBrk="1" hangingPunct="1">
              <a:lnSpc>
                <a:spcPct val="90000"/>
              </a:lnSpc>
            </a:pPr>
            <a:r>
              <a:rPr lang="en-US" altLang="en-US" sz="2000" smtClean="0">
                <a:solidFill>
                  <a:schemeClr val="tx2"/>
                </a:solidFill>
              </a:rPr>
              <a:t>SMART objectives</a:t>
            </a:r>
          </a:p>
          <a:p>
            <a:pPr lvl="1" eaLnBrk="1" hangingPunct="1">
              <a:lnSpc>
                <a:spcPct val="90000"/>
              </a:lnSpc>
            </a:pPr>
            <a:endParaRPr lang="en-US" altLang="en-US" sz="2000" smtClean="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6DF75C7-6CFE-4194-9332-D971CFEE1D80}" type="slidenum">
              <a:rPr lang="en-US" altLang="en-US" sz="1200">
                <a:latin typeface="Garamond" panose="02020404030301010803" pitchFamily="18" charset="0"/>
              </a:rPr>
              <a:pPr>
                <a:spcBef>
                  <a:spcPct val="0"/>
                </a:spcBef>
                <a:buClrTx/>
                <a:buSzTx/>
                <a:buFontTx/>
                <a:buNone/>
              </a:pPr>
              <a:t>32</a:t>
            </a:fld>
            <a:endParaRPr lang="en-US" altLang="en-US" sz="1200">
              <a:latin typeface="Garamond" panose="02020404030301010803" pitchFamily="18" charset="0"/>
            </a:endParaRPr>
          </a:p>
        </p:txBody>
      </p:sp>
      <p:sp>
        <p:nvSpPr>
          <p:cNvPr id="68611" name="Rectangle 2"/>
          <p:cNvSpPr>
            <a:spLocks noGrp="1" noChangeArrowheads="1"/>
          </p:cNvSpPr>
          <p:nvPr>
            <p:ph type="title"/>
          </p:nvPr>
        </p:nvSpPr>
        <p:spPr/>
        <p:txBody>
          <a:bodyPr/>
          <a:lstStyle/>
          <a:p>
            <a:pPr eaLnBrk="1" hangingPunct="1"/>
            <a:r>
              <a:rPr lang="en-US" altLang="en-US" smtClean="0"/>
              <a:t>Time Management</a:t>
            </a:r>
          </a:p>
        </p:txBody>
      </p:sp>
      <p:sp>
        <p:nvSpPr>
          <p:cNvPr id="1576963" name="Rectangle 3"/>
          <p:cNvSpPr>
            <a:spLocks noGrp="1" noChangeArrowheads="1"/>
          </p:cNvSpPr>
          <p:nvPr>
            <p:ph type="body" idx="1"/>
          </p:nvPr>
        </p:nvSpPr>
        <p:spPr>
          <a:xfrm>
            <a:off x="457200" y="930275"/>
            <a:ext cx="8458200" cy="4795838"/>
          </a:xfrm>
        </p:spPr>
        <p:txBody>
          <a:bodyPr/>
          <a:lstStyle/>
          <a:p>
            <a:pPr eaLnBrk="1" hangingPunct="1">
              <a:lnSpc>
                <a:spcPct val="90000"/>
              </a:lnSpc>
              <a:defRPr/>
            </a:pPr>
            <a:r>
              <a:rPr lang="en-US" sz="2000" dirty="0" smtClean="0">
                <a:solidFill>
                  <a:schemeClr val="accent5">
                    <a:lumMod val="50000"/>
                  </a:schemeClr>
                </a:solidFill>
              </a:rPr>
              <a:t>According to the </a:t>
            </a:r>
            <a:r>
              <a:rPr lang="en-US" sz="2000" i="1" dirty="0" smtClean="0">
                <a:solidFill>
                  <a:schemeClr val="accent5">
                    <a:lumMod val="50000"/>
                  </a:schemeClr>
                </a:solidFill>
              </a:rPr>
              <a:t>PMBOK</a:t>
            </a:r>
            <a:r>
              <a:rPr lang="en-US" sz="2000" i="1" baseline="30000" dirty="0" smtClean="0">
                <a:solidFill>
                  <a:schemeClr val="accent5">
                    <a:lumMod val="50000"/>
                  </a:schemeClr>
                </a:solidFill>
              </a:rPr>
              <a:t>®</a:t>
            </a:r>
            <a:r>
              <a:rPr lang="en-US" sz="2000" i="1" dirty="0" smtClean="0">
                <a:solidFill>
                  <a:schemeClr val="accent5">
                    <a:lumMod val="50000"/>
                  </a:schemeClr>
                </a:solidFill>
              </a:rPr>
              <a:t> Guide</a:t>
            </a:r>
            <a:r>
              <a:rPr lang="en-US" sz="2000" dirty="0" smtClean="0">
                <a:solidFill>
                  <a:schemeClr val="accent5">
                    <a:lumMod val="50000"/>
                  </a:schemeClr>
                </a:solidFill>
              </a:rPr>
              <a:t>, the Project Time Management knowledge area includes the processes required to manage the timely completion of the project</a:t>
            </a:r>
          </a:p>
          <a:p>
            <a:pPr eaLnBrk="1" hangingPunct="1">
              <a:lnSpc>
                <a:spcPct val="90000"/>
              </a:lnSpc>
              <a:defRPr/>
            </a:pPr>
            <a:r>
              <a:rPr lang="en-US" sz="2000" dirty="0" smtClean="0">
                <a:solidFill>
                  <a:schemeClr val="tx2"/>
                </a:solidFill>
              </a:rPr>
              <a:t>There are six constituent Time Management processes within the Planning process group, and as we will see, these all contribute to and culminate in the process Develop Schedule</a:t>
            </a:r>
          </a:p>
          <a:p>
            <a:pPr lvl="1" eaLnBrk="1" hangingPunct="1">
              <a:lnSpc>
                <a:spcPct val="90000"/>
              </a:lnSpc>
              <a:defRPr/>
            </a:pPr>
            <a:r>
              <a:rPr lang="en-US" sz="1800" b="1" dirty="0" smtClean="0">
                <a:solidFill>
                  <a:schemeClr val="accent5">
                    <a:lumMod val="50000"/>
                  </a:schemeClr>
                </a:solidFill>
                <a:ea typeface="+mn-ea"/>
                <a:cs typeface="+mn-cs"/>
              </a:rPr>
              <a:t>Plan Schedule Management</a:t>
            </a:r>
          </a:p>
          <a:p>
            <a:pPr lvl="1" eaLnBrk="1" hangingPunct="1">
              <a:lnSpc>
                <a:spcPct val="90000"/>
              </a:lnSpc>
              <a:defRPr/>
            </a:pPr>
            <a:r>
              <a:rPr lang="en-US" sz="1800" b="1" dirty="0" smtClean="0">
                <a:solidFill>
                  <a:schemeClr val="accent5">
                    <a:lumMod val="50000"/>
                  </a:schemeClr>
                </a:solidFill>
                <a:ea typeface="+mn-ea"/>
                <a:cs typeface="+mn-cs"/>
              </a:rPr>
              <a:t>Define Activities</a:t>
            </a:r>
          </a:p>
          <a:p>
            <a:pPr lvl="1" eaLnBrk="1" hangingPunct="1">
              <a:lnSpc>
                <a:spcPct val="90000"/>
              </a:lnSpc>
              <a:defRPr/>
            </a:pPr>
            <a:r>
              <a:rPr lang="en-US" sz="1800" b="1" dirty="0" smtClean="0">
                <a:solidFill>
                  <a:schemeClr val="accent5">
                    <a:lumMod val="50000"/>
                  </a:schemeClr>
                </a:solidFill>
                <a:ea typeface="+mn-ea"/>
                <a:cs typeface="+mn-cs"/>
              </a:rPr>
              <a:t>Sequence Activities</a:t>
            </a:r>
          </a:p>
          <a:p>
            <a:pPr lvl="1" eaLnBrk="1" hangingPunct="1">
              <a:lnSpc>
                <a:spcPct val="90000"/>
              </a:lnSpc>
              <a:defRPr/>
            </a:pPr>
            <a:r>
              <a:rPr lang="en-US" sz="1800" b="1" dirty="0" smtClean="0">
                <a:solidFill>
                  <a:schemeClr val="accent5">
                    <a:lumMod val="50000"/>
                  </a:schemeClr>
                </a:solidFill>
                <a:ea typeface="+mn-ea"/>
                <a:cs typeface="+mn-cs"/>
              </a:rPr>
              <a:t>Estimate Activity Resources</a:t>
            </a:r>
          </a:p>
          <a:p>
            <a:pPr lvl="1" eaLnBrk="1" hangingPunct="1">
              <a:lnSpc>
                <a:spcPct val="90000"/>
              </a:lnSpc>
              <a:defRPr/>
            </a:pPr>
            <a:r>
              <a:rPr lang="en-US" sz="1800" b="1" dirty="0" smtClean="0">
                <a:solidFill>
                  <a:schemeClr val="accent5">
                    <a:lumMod val="50000"/>
                  </a:schemeClr>
                </a:solidFill>
                <a:ea typeface="+mn-ea"/>
                <a:cs typeface="+mn-cs"/>
              </a:rPr>
              <a:t>Estimate Activity Durations</a:t>
            </a:r>
          </a:p>
          <a:p>
            <a:pPr lvl="1" eaLnBrk="1" hangingPunct="1">
              <a:lnSpc>
                <a:spcPct val="90000"/>
              </a:lnSpc>
              <a:defRPr/>
            </a:pPr>
            <a:r>
              <a:rPr lang="en-US" sz="1800" b="1" dirty="0" smtClean="0">
                <a:solidFill>
                  <a:schemeClr val="accent5">
                    <a:lumMod val="50000"/>
                  </a:schemeClr>
                </a:solidFill>
                <a:ea typeface="+mn-ea"/>
                <a:cs typeface="+mn-cs"/>
              </a:rPr>
              <a:t>Develop Schedule</a:t>
            </a:r>
          </a:p>
          <a:p>
            <a:pPr eaLnBrk="1" hangingPunct="1">
              <a:lnSpc>
                <a:spcPct val="90000"/>
              </a:lnSpc>
              <a:defRPr/>
            </a:pPr>
            <a:r>
              <a:rPr lang="en-US" sz="2000" dirty="0" smtClean="0">
                <a:solidFill>
                  <a:schemeClr val="tx2"/>
                </a:solidFill>
              </a:rPr>
              <a:t>The </a:t>
            </a:r>
            <a:r>
              <a:rPr lang="en-US" sz="2000" dirty="0">
                <a:solidFill>
                  <a:schemeClr val="tx2"/>
                </a:solidFill>
              </a:rPr>
              <a:t>7</a:t>
            </a:r>
            <a:r>
              <a:rPr lang="en-US" sz="2000" baseline="30000" dirty="0" smtClean="0">
                <a:solidFill>
                  <a:schemeClr val="tx2"/>
                </a:solidFill>
              </a:rPr>
              <a:t>th</a:t>
            </a:r>
            <a:r>
              <a:rPr lang="en-US" sz="2000" dirty="0" smtClean="0">
                <a:solidFill>
                  <a:schemeClr val="tx2"/>
                </a:solidFill>
              </a:rPr>
              <a:t> Time Management process named </a:t>
            </a:r>
            <a:r>
              <a:rPr lang="en-US" sz="2000" b="1" dirty="0" smtClean="0">
                <a:solidFill>
                  <a:schemeClr val="accent5">
                    <a:lumMod val="50000"/>
                  </a:schemeClr>
                </a:solidFill>
              </a:rPr>
              <a:t>Control Schedule </a:t>
            </a:r>
            <a:r>
              <a:rPr lang="en-US" sz="2000" dirty="0" smtClean="0">
                <a:solidFill>
                  <a:schemeClr val="tx2"/>
                </a:solidFill>
              </a:rPr>
              <a:t>is within the Monitoring/Controlling process group</a:t>
            </a:r>
          </a:p>
        </p:txBody>
      </p:sp>
      <p:sp>
        <p:nvSpPr>
          <p:cNvPr id="68614" name="TextBox 1"/>
          <p:cNvSpPr txBox="1">
            <a:spLocks noChangeArrowheads="1"/>
          </p:cNvSpPr>
          <p:nvPr/>
        </p:nvSpPr>
        <p:spPr bwMode="auto">
          <a:xfrm>
            <a:off x="1014413" y="5372100"/>
            <a:ext cx="7405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See the diagram on Slide 12 for an overview of the Time Management Processes and how they relate to the Process Groups</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E5764C-7C44-43B0-A8EB-ED95873F76BE}" type="slidenum">
              <a:rPr lang="en-US" altLang="en-US" sz="1200">
                <a:latin typeface="Garamond" panose="02020404030301010803" pitchFamily="18" charset="0"/>
              </a:rPr>
              <a:pPr>
                <a:spcBef>
                  <a:spcPct val="0"/>
                </a:spcBef>
                <a:buClrTx/>
                <a:buSzTx/>
                <a:buFontTx/>
                <a:buNone/>
              </a:pPr>
              <a:t>33</a:t>
            </a:fld>
            <a:endParaRPr lang="en-US" altLang="en-US" sz="1200">
              <a:latin typeface="Garamond" panose="02020404030301010803" pitchFamily="18" charset="0"/>
            </a:endParaRPr>
          </a:p>
        </p:txBody>
      </p:sp>
      <p:sp>
        <p:nvSpPr>
          <p:cNvPr id="70659" name="Rectangle 2"/>
          <p:cNvSpPr>
            <a:spLocks noGrp="1" noChangeArrowheads="1"/>
          </p:cNvSpPr>
          <p:nvPr>
            <p:ph type="title"/>
          </p:nvPr>
        </p:nvSpPr>
        <p:spPr>
          <a:xfrm>
            <a:off x="401638" y="160338"/>
            <a:ext cx="7313612" cy="536575"/>
          </a:xfrm>
        </p:spPr>
        <p:txBody>
          <a:bodyPr/>
          <a:lstStyle/>
          <a:p>
            <a:pPr eaLnBrk="1" hangingPunct="1"/>
            <a:r>
              <a:rPr lang="en-US" altLang="en-US" sz="2800" smtClean="0"/>
              <a:t>Time and Cost Planning Processes</a:t>
            </a:r>
          </a:p>
        </p:txBody>
      </p:sp>
      <p:sp>
        <p:nvSpPr>
          <p:cNvPr id="1585159" name="Rectangle 7"/>
          <p:cNvSpPr>
            <a:spLocks noChangeArrowheads="1"/>
          </p:cNvSpPr>
          <p:nvPr/>
        </p:nvSpPr>
        <p:spPr bwMode="auto">
          <a:xfrm>
            <a:off x="633413" y="2874963"/>
            <a:ext cx="1219200" cy="685800"/>
          </a:xfrm>
          <a:prstGeom prst="rect">
            <a:avLst/>
          </a:prstGeom>
          <a:solidFill>
            <a:srgbClr val="CCFFFF">
              <a:alpha val="49803"/>
            </a:srgbClr>
          </a:solidFill>
          <a:ln w="28575">
            <a:solidFill>
              <a:schemeClr val="tx1"/>
            </a:solidFill>
            <a:miter lim="800000"/>
            <a:headEnd/>
            <a:tailEnd type="none" w="lg" len="lg"/>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latin typeface="Verdana" panose="020B0604030504040204" pitchFamily="34" charset="0"/>
              </a:rPr>
              <a:t>Create</a:t>
            </a:r>
            <a:br>
              <a:rPr lang="en-US" altLang="en-US" sz="1600">
                <a:latin typeface="Verdana" panose="020B0604030504040204" pitchFamily="34" charset="0"/>
              </a:rPr>
            </a:br>
            <a:r>
              <a:rPr lang="en-US" altLang="en-US" sz="1600">
                <a:latin typeface="Verdana" panose="020B0604030504040204" pitchFamily="34" charset="0"/>
              </a:rPr>
              <a:t>WBS</a:t>
            </a:r>
          </a:p>
        </p:txBody>
      </p:sp>
      <p:sp>
        <p:nvSpPr>
          <p:cNvPr id="1585161" name="Rectangle 9"/>
          <p:cNvSpPr>
            <a:spLocks noChangeArrowheads="1"/>
          </p:cNvSpPr>
          <p:nvPr/>
        </p:nvSpPr>
        <p:spPr bwMode="auto">
          <a:xfrm>
            <a:off x="2655888" y="2152650"/>
            <a:ext cx="1219200" cy="685800"/>
          </a:xfrm>
          <a:prstGeom prst="rect">
            <a:avLst/>
          </a:prstGeom>
          <a:solidFill>
            <a:schemeClr val="accent6">
              <a:lumMod val="60000"/>
              <a:lumOff val="40000"/>
              <a:alpha val="50000"/>
            </a:schemeClr>
          </a:solidFill>
          <a:ln w="25400">
            <a:solidFill>
              <a:schemeClr val="tx1"/>
            </a:solidFill>
            <a:miter lim="800000"/>
            <a:headEnd/>
            <a:tailEnd type="none" w="lg" len="lg"/>
          </a:ln>
          <a:effectLst/>
        </p:spPr>
        <p:txBody>
          <a:bodyPr wrap="none" anchor="ctr"/>
          <a:lstStyle/>
          <a:p>
            <a:pPr algn="ctr">
              <a:defRPr/>
            </a:pPr>
            <a:r>
              <a:rPr lang="en-US" sz="1600" dirty="0">
                <a:latin typeface="Verdana" pitchFamily="34" charset="0"/>
              </a:rPr>
              <a:t>Define</a:t>
            </a:r>
          </a:p>
          <a:p>
            <a:pPr algn="ctr">
              <a:defRPr/>
            </a:pPr>
            <a:r>
              <a:rPr lang="en-US" sz="1600" dirty="0">
                <a:latin typeface="Verdana" pitchFamily="34" charset="0"/>
              </a:rPr>
              <a:t>Activities</a:t>
            </a:r>
          </a:p>
        </p:txBody>
      </p:sp>
      <p:sp>
        <p:nvSpPr>
          <p:cNvPr id="1585162" name="Rectangle 10"/>
          <p:cNvSpPr>
            <a:spLocks noChangeArrowheads="1"/>
          </p:cNvSpPr>
          <p:nvPr/>
        </p:nvSpPr>
        <p:spPr bwMode="auto">
          <a:xfrm>
            <a:off x="2713038" y="4572000"/>
            <a:ext cx="1219200" cy="981075"/>
          </a:xfrm>
          <a:prstGeom prst="rect">
            <a:avLst/>
          </a:prstGeom>
          <a:solidFill>
            <a:srgbClr val="0070C0">
              <a:alpha val="50195"/>
            </a:srgbClr>
          </a:solidFill>
          <a:ln w="25400">
            <a:solidFill>
              <a:schemeClr val="tx1"/>
            </a:solidFill>
            <a:miter lim="800000"/>
            <a:headEnd/>
            <a:tailEnd type="none" w="lg" len="lg"/>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latin typeface="Verdana" panose="020B0604030504040204" pitchFamily="34" charset="0"/>
              </a:rPr>
              <a:t>Acquire</a:t>
            </a:r>
            <a:br>
              <a:rPr lang="en-US" altLang="en-US" sz="1600">
                <a:latin typeface="Verdana" panose="020B0604030504040204" pitchFamily="34" charset="0"/>
              </a:rPr>
            </a:br>
            <a:r>
              <a:rPr lang="en-US" altLang="en-US" sz="1600">
                <a:latin typeface="Verdana" panose="020B0604030504040204" pitchFamily="34" charset="0"/>
              </a:rPr>
              <a:t>Project</a:t>
            </a:r>
            <a:br>
              <a:rPr lang="en-US" altLang="en-US" sz="1600">
                <a:latin typeface="Verdana" panose="020B0604030504040204" pitchFamily="34" charset="0"/>
              </a:rPr>
            </a:br>
            <a:r>
              <a:rPr lang="en-US" altLang="en-US" sz="1600">
                <a:latin typeface="Verdana" panose="020B0604030504040204" pitchFamily="34" charset="0"/>
              </a:rPr>
              <a:t>Team</a:t>
            </a:r>
          </a:p>
        </p:txBody>
      </p:sp>
      <p:sp>
        <p:nvSpPr>
          <p:cNvPr id="1585163" name="Rectangle 11"/>
          <p:cNvSpPr>
            <a:spLocks noChangeArrowheads="1"/>
          </p:cNvSpPr>
          <p:nvPr/>
        </p:nvSpPr>
        <p:spPr bwMode="auto">
          <a:xfrm>
            <a:off x="4465638" y="1865313"/>
            <a:ext cx="1219200" cy="609600"/>
          </a:xfrm>
          <a:prstGeom prst="rect">
            <a:avLst/>
          </a:prstGeom>
          <a:solidFill>
            <a:schemeClr val="accent6">
              <a:lumMod val="60000"/>
              <a:lumOff val="40000"/>
              <a:alpha val="50000"/>
            </a:schemeClr>
          </a:solidFill>
          <a:ln w="25400">
            <a:solidFill>
              <a:schemeClr val="tx1"/>
            </a:solidFill>
            <a:miter lim="800000"/>
            <a:headEnd/>
            <a:tailEnd type="none" w="lg" len="lg"/>
          </a:ln>
          <a:effectLst/>
        </p:spPr>
        <p:txBody>
          <a:bodyPr wrap="none" anchor="ctr"/>
          <a:lstStyle/>
          <a:p>
            <a:pPr algn="ctr">
              <a:defRPr/>
            </a:pPr>
            <a:r>
              <a:rPr lang="en-US" sz="1600" dirty="0">
                <a:latin typeface="Verdana" pitchFamily="34" charset="0"/>
              </a:rPr>
              <a:t>Sequence</a:t>
            </a:r>
          </a:p>
          <a:p>
            <a:pPr algn="ctr">
              <a:defRPr/>
            </a:pPr>
            <a:r>
              <a:rPr lang="en-US" sz="1600" dirty="0">
                <a:latin typeface="Verdana" pitchFamily="34" charset="0"/>
              </a:rPr>
              <a:t>Activities</a:t>
            </a:r>
          </a:p>
        </p:txBody>
      </p:sp>
      <p:sp>
        <p:nvSpPr>
          <p:cNvPr id="1585164" name="Rectangle 12"/>
          <p:cNvSpPr>
            <a:spLocks noChangeArrowheads="1"/>
          </p:cNvSpPr>
          <p:nvPr/>
        </p:nvSpPr>
        <p:spPr bwMode="auto">
          <a:xfrm>
            <a:off x="5091113" y="3257550"/>
            <a:ext cx="1219200" cy="900113"/>
          </a:xfrm>
          <a:prstGeom prst="rect">
            <a:avLst/>
          </a:prstGeom>
          <a:solidFill>
            <a:schemeClr val="accent6">
              <a:lumMod val="60000"/>
              <a:lumOff val="40000"/>
              <a:alpha val="50000"/>
            </a:schemeClr>
          </a:solidFill>
          <a:ln w="25400">
            <a:solidFill>
              <a:schemeClr val="tx1"/>
            </a:solidFill>
            <a:miter lim="800000"/>
            <a:headEnd/>
            <a:tailEnd type="none" w="lg" len="lg"/>
          </a:ln>
          <a:effectLst/>
        </p:spPr>
        <p:txBody>
          <a:bodyPr wrap="none" anchor="ctr"/>
          <a:lstStyle/>
          <a:p>
            <a:pPr algn="ctr">
              <a:defRPr/>
            </a:pPr>
            <a:r>
              <a:rPr lang="en-US" sz="1600" dirty="0">
                <a:latin typeface="Verdana" pitchFamily="34" charset="0"/>
              </a:rPr>
              <a:t>Estimate</a:t>
            </a:r>
          </a:p>
          <a:p>
            <a:pPr algn="ctr">
              <a:defRPr/>
            </a:pPr>
            <a:r>
              <a:rPr lang="en-US" sz="1600" dirty="0">
                <a:latin typeface="Verdana" pitchFamily="34" charset="0"/>
              </a:rPr>
              <a:t>Activity</a:t>
            </a:r>
            <a:br>
              <a:rPr lang="en-US" sz="1600" dirty="0">
                <a:latin typeface="Verdana" pitchFamily="34" charset="0"/>
              </a:rPr>
            </a:br>
            <a:r>
              <a:rPr lang="en-US" sz="1600" dirty="0">
                <a:latin typeface="Verdana" pitchFamily="34" charset="0"/>
              </a:rPr>
              <a:t>Duration</a:t>
            </a:r>
          </a:p>
        </p:txBody>
      </p:sp>
      <p:sp>
        <p:nvSpPr>
          <p:cNvPr id="1585166" name="Rectangle 14"/>
          <p:cNvSpPr>
            <a:spLocks noChangeArrowheads="1"/>
          </p:cNvSpPr>
          <p:nvPr/>
        </p:nvSpPr>
        <p:spPr bwMode="auto">
          <a:xfrm>
            <a:off x="6991350" y="3303588"/>
            <a:ext cx="1619250" cy="762000"/>
          </a:xfrm>
          <a:prstGeom prst="rect">
            <a:avLst/>
          </a:prstGeom>
          <a:solidFill>
            <a:schemeClr val="accent6">
              <a:lumMod val="60000"/>
              <a:lumOff val="40000"/>
              <a:alpha val="50000"/>
            </a:schemeClr>
          </a:solidFill>
          <a:ln w="25400" cmpd="sng">
            <a:solidFill>
              <a:schemeClr val="tx1"/>
            </a:solidFill>
            <a:miter lim="800000"/>
            <a:headEnd/>
            <a:tailEnd type="none" w="lg" len="lg"/>
          </a:ln>
          <a:effectLst/>
        </p:spPr>
        <p:txBody>
          <a:bodyPr wrap="none" anchor="ctr"/>
          <a:lstStyle/>
          <a:p>
            <a:pPr algn="ctr">
              <a:defRPr/>
            </a:pPr>
            <a:r>
              <a:rPr lang="en-US" sz="1600" b="1" dirty="0">
                <a:latin typeface="Verdana" pitchFamily="34" charset="0"/>
              </a:rPr>
              <a:t>Develop</a:t>
            </a:r>
          </a:p>
          <a:p>
            <a:pPr algn="ctr">
              <a:defRPr/>
            </a:pPr>
            <a:r>
              <a:rPr lang="en-US" sz="1600" b="1" dirty="0">
                <a:latin typeface="Verdana" pitchFamily="34" charset="0"/>
              </a:rPr>
              <a:t>Schedule</a:t>
            </a:r>
          </a:p>
        </p:txBody>
      </p:sp>
      <p:sp>
        <p:nvSpPr>
          <p:cNvPr id="1585172" name="Line 20"/>
          <p:cNvSpPr>
            <a:spLocks noChangeShapeType="1"/>
          </p:cNvSpPr>
          <p:nvPr/>
        </p:nvSpPr>
        <p:spPr bwMode="auto">
          <a:xfrm flipV="1">
            <a:off x="3894138" y="2227263"/>
            <a:ext cx="533400" cy="228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215" name="Rectangle 63"/>
          <p:cNvSpPr>
            <a:spLocks noChangeArrowheads="1"/>
          </p:cNvSpPr>
          <p:nvPr/>
        </p:nvSpPr>
        <p:spPr bwMode="auto">
          <a:xfrm>
            <a:off x="5235575" y="5073650"/>
            <a:ext cx="1222375" cy="685800"/>
          </a:xfrm>
          <a:prstGeom prst="rect">
            <a:avLst/>
          </a:prstGeom>
          <a:solidFill>
            <a:schemeClr val="accent1">
              <a:lumMod val="75000"/>
              <a:alpha val="50000"/>
            </a:schemeClr>
          </a:solidFill>
          <a:ln w="25400">
            <a:solidFill>
              <a:schemeClr val="tx1"/>
            </a:solidFill>
            <a:miter lim="800000"/>
            <a:headEnd/>
            <a:tailEnd type="none" w="lg" len="lg"/>
          </a:ln>
          <a:effectLst/>
        </p:spPr>
        <p:txBody>
          <a:bodyPr wrap="none" anchor="ctr"/>
          <a:lstStyle/>
          <a:p>
            <a:pPr algn="ctr">
              <a:defRPr/>
            </a:pPr>
            <a:r>
              <a:rPr lang="en-US" sz="1600" dirty="0">
                <a:latin typeface="Verdana" pitchFamily="34" charset="0"/>
              </a:rPr>
              <a:t>Estimate</a:t>
            </a:r>
          </a:p>
          <a:p>
            <a:pPr algn="ctr">
              <a:defRPr/>
            </a:pPr>
            <a:r>
              <a:rPr lang="en-US" sz="1600" dirty="0">
                <a:latin typeface="Verdana" pitchFamily="34" charset="0"/>
              </a:rPr>
              <a:t>Costs</a:t>
            </a:r>
          </a:p>
        </p:txBody>
      </p:sp>
      <p:sp>
        <p:nvSpPr>
          <p:cNvPr id="1585216" name="Rectangle 64"/>
          <p:cNvSpPr>
            <a:spLocks noChangeArrowheads="1"/>
          </p:cNvSpPr>
          <p:nvPr/>
        </p:nvSpPr>
        <p:spPr bwMode="auto">
          <a:xfrm>
            <a:off x="3284538" y="3257550"/>
            <a:ext cx="1238250" cy="914400"/>
          </a:xfrm>
          <a:prstGeom prst="rect">
            <a:avLst/>
          </a:prstGeom>
          <a:solidFill>
            <a:schemeClr val="accent6">
              <a:lumMod val="60000"/>
              <a:lumOff val="40000"/>
              <a:alpha val="50000"/>
            </a:schemeClr>
          </a:solidFill>
          <a:ln w="25400">
            <a:solidFill>
              <a:schemeClr val="tx1"/>
            </a:solidFill>
            <a:miter lim="800000"/>
            <a:headEnd/>
            <a:tailEnd type="none" w="lg" len="lg"/>
          </a:ln>
          <a:effectLst/>
        </p:spPr>
        <p:txBody>
          <a:bodyPr wrap="none" anchor="ctr"/>
          <a:lstStyle/>
          <a:p>
            <a:pPr algn="ctr">
              <a:defRPr/>
            </a:pPr>
            <a:r>
              <a:rPr lang="en-US" sz="1600" dirty="0">
                <a:latin typeface="Verdana" pitchFamily="34" charset="0"/>
              </a:rPr>
              <a:t>Estimate</a:t>
            </a:r>
          </a:p>
          <a:p>
            <a:pPr algn="ctr">
              <a:defRPr/>
            </a:pPr>
            <a:r>
              <a:rPr lang="en-US" sz="1600" dirty="0">
                <a:latin typeface="Verdana" pitchFamily="34" charset="0"/>
              </a:rPr>
              <a:t>Activity</a:t>
            </a:r>
            <a:br>
              <a:rPr lang="en-US" sz="1600" dirty="0">
                <a:latin typeface="Verdana" pitchFamily="34" charset="0"/>
              </a:rPr>
            </a:br>
            <a:r>
              <a:rPr lang="en-US" sz="1600" dirty="0">
                <a:latin typeface="Verdana" pitchFamily="34" charset="0"/>
              </a:rPr>
              <a:t>Resources </a:t>
            </a:r>
          </a:p>
        </p:txBody>
      </p:sp>
      <p:sp>
        <p:nvSpPr>
          <p:cNvPr id="1585219" name="Line 67"/>
          <p:cNvSpPr>
            <a:spLocks noChangeShapeType="1"/>
          </p:cNvSpPr>
          <p:nvPr/>
        </p:nvSpPr>
        <p:spPr bwMode="auto">
          <a:xfrm flipV="1">
            <a:off x="1852613" y="2533650"/>
            <a:ext cx="747712" cy="646113"/>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221" name="Line 69"/>
          <p:cNvSpPr>
            <a:spLocks noChangeShapeType="1"/>
          </p:cNvSpPr>
          <p:nvPr/>
        </p:nvSpPr>
        <p:spPr bwMode="auto">
          <a:xfrm>
            <a:off x="1400175" y="3560763"/>
            <a:ext cx="1274763" cy="1354137"/>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223" name="Line 71"/>
          <p:cNvSpPr>
            <a:spLocks noChangeShapeType="1"/>
          </p:cNvSpPr>
          <p:nvPr/>
        </p:nvSpPr>
        <p:spPr bwMode="auto">
          <a:xfrm>
            <a:off x="5700713" y="2227263"/>
            <a:ext cx="1252537" cy="130492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224" name="Line 72"/>
          <p:cNvSpPr>
            <a:spLocks noChangeShapeType="1"/>
          </p:cNvSpPr>
          <p:nvPr/>
        </p:nvSpPr>
        <p:spPr bwMode="auto">
          <a:xfrm flipV="1">
            <a:off x="3932238" y="4210050"/>
            <a:ext cx="1487487" cy="6762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225" name="Line 73"/>
          <p:cNvSpPr>
            <a:spLocks noChangeShapeType="1"/>
          </p:cNvSpPr>
          <p:nvPr/>
        </p:nvSpPr>
        <p:spPr bwMode="auto">
          <a:xfrm>
            <a:off x="4538663" y="3722688"/>
            <a:ext cx="533400"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226" name="Line 74"/>
          <p:cNvSpPr>
            <a:spLocks noChangeShapeType="1"/>
          </p:cNvSpPr>
          <p:nvPr/>
        </p:nvSpPr>
        <p:spPr bwMode="auto">
          <a:xfrm>
            <a:off x="6310313" y="3722688"/>
            <a:ext cx="642937"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0"/>
          <p:cNvSpPr>
            <a:spLocks noChangeShapeType="1"/>
          </p:cNvSpPr>
          <p:nvPr/>
        </p:nvSpPr>
        <p:spPr bwMode="auto">
          <a:xfrm>
            <a:off x="3189288" y="2846388"/>
            <a:ext cx="325437" cy="344487"/>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Rectangle 14"/>
          <p:cNvSpPr>
            <a:spLocks noChangeArrowheads="1"/>
          </p:cNvSpPr>
          <p:nvPr/>
        </p:nvSpPr>
        <p:spPr bwMode="auto">
          <a:xfrm>
            <a:off x="7059613" y="5035550"/>
            <a:ext cx="1619250" cy="762000"/>
          </a:xfrm>
          <a:prstGeom prst="rect">
            <a:avLst/>
          </a:prstGeom>
          <a:solidFill>
            <a:schemeClr val="accent1">
              <a:lumMod val="75000"/>
              <a:alpha val="50000"/>
            </a:schemeClr>
          </a:solidFill>
          <a:ln w="25400">
            <a:solidFill>
              <a:schemeClr val="tx1"/>
            </a:solidFill>
            <a:miter lim="800000"/>
            <a:headEnd/>
            <a:tailEnd type="none" w="lg" len="lg"/>
          </a:ln>
          <a:effectLst/>
        </p:spPr>
        <p:txBody>
          <a:bodyPr wrap="none" anchor="ctr"/>
          <a:lstStyle/>
          <a:p>
            <a:pPr algn="ctr">
              <a:defRPr/>
            </a:pPr>
            <a:r>
              <a:rPr lang="en-US" sz="1600" b="1" dirty="0">
                <a:latin typeface="Verdana" pitchFamily="34" charset="0"/>
              </a:rPr>
              <a:t>Determine</a:t>
            </a:r>
          </a:p>
          <a:p>
            <a:pPr algn="ctr">
              <a:defRPr/>
            </a:pPr>
            <a:r>
              <a:rPr lang="en-US" sz="1600" b="1" dirty="0">
                <a:latin typeface="Verdana" pitchFamily="34" charset="0"/>
              </a:rPr>
              <a:t>Budget</a:t>
            </a:r>
          </a:p>
        </p:txBody>
      </p:sp>
      <p:sp>
        <p:nvSpPr>
          <p:cNvPr id="35" name="Line 74"/>
          <p:cNvSpPr>
            <a:spLocks noChangeShapeType="1"/>
          </p:cNvSpPr>
          <p:nvPr/>
        </p:nvSpPr>
        <p:spPr bwMode="auto">
          <a:xfrm>
            <a:off x="6464300" y="5426075"/>
            <a:ext cx="547688"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0"/>
          <p:cNvSpPr>
            <a:spLocks noChangeShapeType="1"/>
          </p:cNvSpPr>
          <p:nvPr/>
        </p:nvSpPr>
        <p:spPr bwMode="auto">
          <a:xfrm>
            <a:off x="4649788" y="4692650"/>
            <a:ext cx="528637" cy="55562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cxnSpLocks noChangeShapeType="1"/>
          </p:cNvCxnSpPr>
          <p:nvPr/>
        </p:nvCxnSpPr>
        <p:spPr bwMode="auto">
          <a:xfrm flipH="1" flipV="1">
            <a:off x="4141788" y="4157663"/>
            <a:ext cx="330200" cy="342900"/>
          </a:xfrm>
          <a:prstGeom prst="line">
            <a:avLst/>
          </a:prstGeom>
          <a:noFill/>
          <a:ln w="2857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rc 4"/>
          <p:cNvSpPr/>
          <p:nvPr/>
        </p:nvSpPr>
        <p:spPr bwMode="auto">
          <a:xfrm>
            <a:off x="4243388" y="4487863"/>
            <a:ext cx="406400" cy="427037"/>
          </a:xfrm>
          <a:prstGeom prst="arc">
            <a:avLst/>
          </a:prstGeom>
          <a:noFill/>
          <a:ln w="28575" cap="flat" cmpd="sng" algn="ctr">
            <a:solidFill>
              <a:schemeClr val="tx1"/>
            </a:solidFill>
            <a:prstDash val="solid"/>
            <a:miter lim="800000"/>
            <a:headEnd type="none" w="med" len="med"/>
            <a:tailEnd type="none" w="med" len="med"/>
          </a:ln>
          <a:effectLst/>
        </p:spPr>
        <p:txBody>
          <a:bodyPr wrap="none"/>
          <a:lstStyle/>
          <a:p>
            <a:pPr eaLnBrk="1" hangingPunct="1">
              <a:defRPr/>
            </a:pPr>
            <a:endParaRPr lang="en-US">
              <a:latin typeface="Arial" charset="0"/>
            </a:endParaRPr>
          </a:p>
        </p:txBody>
      </p:sp>
      <p:sp>
        <p:nvSpPr>
          <p:cNvPr id="6" name="Rectangle 5"/>
          <p:cNvSpPr/>
          <p:nvPr/>
        </p:nvSpPr>
        <p:spPr bwMode="auto">
          <a:xfrm>
            <a:off x="8296275" y="1228725"/>
            <a:ext cx="171450" cy="161925"/>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eaLnBrk="1" hangingPunct="1">
              <a:defRPr/>
            </a:pPr>
            <a:endParaRPr lang="en-US">
              <a:latin typeface="Arial" charset="0"/>
            </a:endParaRPr>
          </a:p>
        </p:txBody>
      </p:sp>
      <p:sp>
        <p:nvSpPr>
          <p:cNvPr id="42" name="Rectangle 41"/>
          <p:cNvSpPr>
            <a:spLocks noChangeArrowheads="1"/>
          </p:cNvSpPr>
          <p:nvPr/>
        </p:nvSpPr>
        <p:spPr bwMode="auto">
          <a:xfrm>
            <a:off x="8296275" y="1524000"/>
            <a:ext cx="171450" cy="161925"/>
          </a:xfrm>
          <a:prstGeom prst="rect">
            <a:avLst/>
          </a:prstGeom>
          <a:solidFill>
            <a:schemeClr val="accent1"/>
          </a:solidFill>
          <a:ln w="9525" algn="ctr">
            <a:solidFill>
              <a:schemeClr val="tx1"/>
            </a:solidFill>
            <a:miter lim="800000"/>
            <a:headEnd/>
            <a:tailEnd/>
          </a:ln>
        </p:spPr>
        <p:txBody>
          <a:bodyPr wrap="none"/>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Rectangle 42"/>
          <p:cNvSpPr>
            <a:spLocks noChangeArrowheads="1"/>
          </p:cNvSpPr>
          <p:nvPr/>
        </p:nvSpPr>
        <p:spPr bwMode="auto">
          <a:xfrm>
            <a:off x="8296275" y="1819275"/>
            <a:ext cx="171450" cy="161925"/>
          </a:xfrm>
          <a:prstGeom prst="rect">
            <a:avLst/>
          </a:prstGeom>
          <a:solidFill>
            <a:srgbClr val="0070C0"/>
          </a:solidFill>
          <a:ln w="9525" algn="ctr">
            <a:solidFill>
              <a:schemeClr val="tx1"/>
            </a:solidFill>
            <a:miter lim="800000"/>
            <a:headEnd/>
            <a:tailEnd/>
          </a:ln>
        </p:spPr>
        <p:txBody>
          <a:bodyPr wrap="none"/>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 name="Rectangle 43"/>
          <p:cNvSpPr>
            <a:spLocks noChangeArrowheads="1"/>
          </p:cNvSpPr>
          <p:nvPr/>
        </p:nvSpPr>
        <p:spPr bwMode="auto">
          <a:xfrm>
            <a:off x="8296275" y="928688"/>
            <a:ext cx="171450" cy="161925"/>
          </a:xfrm>
          <a:prstGeom prst="rect">
            <a:avLst/>
          </a:prstGeom>
          <a:solidFill>
            <a:srgbClr val="CCFFFF"/>
          </a:solidFill>
          <a:ln w="9525" algn="ctr">
            <a:solidFill>
              <a:schemeClr val="tx1"/>
            </a:solidFill>
            <a:miter lim="800000"/>
            <a:headEnd/>
            <a:tailEnd/>
          </a:ln>
        </p:spPr>
        <p:txBody>
          <a:bodyPr wrap="none"/>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 name="TextBox 6"/>
          <p:cNvSpPr txBox="1">
            <a:spLocks noChangeArrowheads="1"/>
          </p:cNvSpPr>
          <p:nvPr/>
        </p:nvSpPr>
        <p:spPr bwMode="auto">
          <a:xfrm>
            <a:off x="7121525" y="879475"/>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Scope Mgmt</a:t>
            </a:r>
          </a:p>
        </p:txBody>
      </p:sp>
      <p:sp>
        <p:nvSpPr>
          <p:cNvPr id="47" name="TextBox 46"/>
          <p:cNvSpPr txBox="1">
            <a:spLocks noChangeArrowheads="1"/>
          </p:cNvSpPr>
          <p:nvPr/>
        </p:nvSpPr>
        <p:spPr bwMode="auto">
          <a:xfrm>
            <a:off x="7223125" y="1143000"/>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Time Mgmt</a:t>
            </a:r>
          </a:p>
        </p:txBody>
      </p:sp>
      <p:sp>
        <p:nvSpPr>
          <p:cNvPr id="48" name="TextBox 47"/>
          <p:cNvSpPr txBox="1">
            <a:spLocks noChangeArrowheads="1"/>
          </p:cNvSpPr>
          <p:nvPr/>
        </p:nvSpPr>
        <p:spPr bwMode="auto">
          <a:xfrm>
            <a:off x="7239000" y="1450975"/>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Cost Mgmt</a:t>
            </a:r>
          </a:p>
        </p:txBody>
      </p:sp>
      <p:sp>
        <p:nvSpPr>
          <p:cNvPr id="49" name="TextBox 48"/>
          <p:cNvSpPr txBox="1">
            <a:spLocks noChangeArrowheads="1"/>
          </p:cNvSpPr>
          <p:nvPr/>
        </p:nvSpPr>
        <p:spPr bwMode="auto">
          <a:xfrm>
            <a:off x="6242050" y="1746250"/>
            <a:ext cx="2074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Human Resource Mgmt</a:t>
            </a:r>
          </a:p>
        </p:txBody>
      </p:sp>
      <p:sp>
        <p:nvSpPr>
          <p:cNvPr id="70690" name="TextBox 7"/>
          <p:cNvSpPr txBox="1">
            <a:spLocks noChangeArrowheads="1"/>
          </p:cNvSpPr>
          <p:nvPr/>
        </p:nvSpPr>
        <p:spPr bwMode="auto">
          <a:xfrm>
            <a:off x="6899275" y="590550"/>
            <a:ext cx="1897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t>Knowledge Areas</a:t>
            </a:r>
          </a:p>
        </p:txBody>
      </p:sp>
      <p:sp>
        <p:nvSpPr>
          <p:cNvPr id="9" name="Rounded Rectangle 8"/>
          <p:cNvSpPr/>
          <p:nvPr/>
        </p:nvSpPr>
        <p:spPr bwMode="auto">
          <a:xfrm>
            <a:off x="6242050" y="428625"/>
            <a:ext cx="2616200" cy="1724025"/>
          </a:xfrm>
          <a:prstGeom prst="roundRect">
            <a:avLst/>
          </a:prstGeom>
          <a:noFill/>
          <a:ln w="28575" cap="flat" cmpd="sng" algn="ctr">
            <a:solidFill>
              <a:schemeClr val="accent5">
                <a:lumMod val="50000"/>
              </a:schemeClr>
            </a:solidFill>
            <a:prstDash val="solid"/>
            <a:miter lim="800000"/>
            <a:headEnd type="none" w="med" len="med"/>
            <a:tailEnd type="none" w="med" len="med"/>
          </a:ln>
          <a:effectLst/>
        </p:spPr>
        <p:txBody>
          <a:bodyPr wrap="none"/>
          <a:lstStyle/>
          <a:p>
            <a:pPr eaLnBrk="1" hangingPunct="1">
              <a:defRPr/>
            </a:pPr>
            <a:endParaRPr lang="en-US">
              <a:latin typeface="Arial" charset="0"/>
            </a:endParaRPr>
          </a:p>
        </p:txBody>
      </p:sp>
      <p:sp>
        <p:nvSpPr>
          <p:cNvPr id="53" name="Rectangle 7"/>
          <p:cNvSpPr>
            <a:spLocks noChangeArrowheads="1"/>
          </p:cNvSpPr>
          <p:nvPr/>
        </p:nvSpPr>
        <p:spPr bwMode="auto">
          <a:xfrm>
            <a:off x="633413" y="1914525"/>
            <a:ext cx="1219200" cy="685800"/>
          </a:xfrm>
          <a:prstGeom prst="rect">
            <a:avLst/>
          </a:prstGeom>
          <a:solidFill>
            <a:srgbClr val="CCFFFF">
              <a:alpha val="49803"/>
            </a:srgbClr>
          </a:solidFill>
          <a:ln w="28575">
            <a:solidFill>
              <a:schemeClr val="tx1"/>
            </a:solidFill>
            <a:miter lim="800000"/>
            <a:headEnd/>
            <a:tailEnd type="none" w="lg" len="lg"/>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latin typeface="Verdana" panose="020B0604030504040204" pitchFamily="34" charset="0"/>
              </a:rPr>
              <a:t>Define</a:t>
            </a:r>
          </a:p>
          <a:p>
            <a:pPr algn="ctr">
              <a:spcBef>
                <a:spcPct val="0"/>
              </a:spcBef>
              <a:buClrTx/>
              <a:buSzTx/>
              <a:buFontTx/>
              <a:buNone/>
            </a:pPr>
            <a:r>
              <a:rPr lang="en-US" altLang="en-US" sz="1600">
                <a:latin typeface="Verdana" panose="020B0604030504040204" pitchFamily="34" charset="0"/>
              </a:rPr>
              <a:t>Scope</a:t>
            </a:r>
          </a:p>
        </p:txBody>
      </p:sp>
      <p:sp>
        <p:nvSpPr>
          <p:cNvPr id="54" name="Rectangle 7"/>
          <p:cNvSpPr>
            <a:spLocks noChangeArrowheads="1"/>
          </p:cNvSpPr>
          <p:nvPr/>
        </p:nvSpPr>
        <p:spPr bwMode="auto">
          <a:xfrm>
            <a:off x="485775" y="954088"/>
            <a:ext cx="1552575" cy="685800"/>
          </a:xfrm>
          <a:prstGeom prst="rect">
            <a:avLst/>
          </a:prstGeom>
          <a:solidFill>
            <a:srgbClr val="CCFFFF">
              <a:alpha val="49803"/>
            </a:srgbClr>
          </a:solidFill>
          <a:ln w="28575">
            <a:solidFill>
              <a:schemeClr val="tx1"/>
            </a:solidFill>
            <a:miter lim="800000"/>
            <a:headEnd/>
            <a:tailEnd type="none" w="lg" len="lg"/>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a:latin typeface="Verdana" panose="020B0604030504040204" pitchFamily="34" charset="0"/>
              </a:rPr>
              <a:t>Collect</a:t>
            </a:r>
          </a:p>
          <a:p>
            <a:pPr algn="ctr">
              <a:spcBef>
                <a:spcPct val="0"/>
              </a:spcBef>
              <a:buClrTx/>
              <a:buSzTx/>
              <a:buFontTx/>
              <a:buNone/>
            </a:pPr>
            <a:r>
              <a:rPr lang="en-US" altLang="en-US" sz="1600">
                <a:latin typeface="Verdana" panose="020B0604030504040204" pitchFamily="34" charset="0"/>
              </a:rPr>
              <a:t>Requirements</a:t>
            </a:r>
          </a:p>
        </p:txBody>
      </p:sp>
      <p:sp>
        <p:nvSpPr>
          <p:cNvPr id="57" name="Line 20"/>
          <p:cNvSpPr>
            <a:spLocks noChangeShapeType="1"/>
          </p:cNvSpPr>
          <p:nvPr/>
        </p:nvSpPr>
        <p:spPr bwMode="auto">
          <a:xfrm>
            <a:off x="1228725" y="1643063"/>
            <a:ext cx="0" cy="2571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20"/>
          <p:cNvSpPr>
            <a:spLocks noChangeShapeType="1"/>
          </p:cNvSpPr>
          <p:nvPr/>
        </p:nvSpPr>
        <p:spPr bwMode="auto">
          <a:xfrm>
            <a:off x="1243013" y="2589213"/>
            <a:ext cx="0" cy="257175"/>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96" name="Text Box 20"/>
          <p:cNvSpPr txBox="1">
            <a:spLocks noChangeArrowheads="1"/>
          </p:cNvSpPr>
          <p:nvPr/>
        </p:nvSpPr>
        <p:spPr bwMode="auto">
          <a:xfrm>
            <a:off x="4649788" y="6538913"/>
            <a:ext cx="2628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200" i="1">
                <a:solidFill>
                  <a:srgbClr val="008000"/>
                </a:solidFill>
              </a:rPr>
              <a:t>Adapted from PMBOK</a:t>
            </a:r>
            <a:r>
              <a:rPr lang="en-US" altLang="en-US" sz="1200" baseline="30000">
                <a:solidFill>
                  <a:srgbClr val="008000"/>
                </a:solidFill>
              </a:rPr>
              <a:t>®</a:t>
            </a:r>
            <a:r>
              <a:rPr lang="en-US" altLang="en-US" sz="1200">
                <a:solidFill>
                  <a:srgbClr val="008000"/>
                </a:solidFill>
              </a:rPr>
              <a:t> </a:t>
            </a:r>
            <a:r>
              <a:rPr lang="en-US" altLang="en-US" sz="1200" i="1">
                <a:solidFill>
                  <a:srgbClr val="008000"/>
                </a:solidFill>
              </a:rPr>
              <a:t>Guide</a:t>
            </a:r>
            <a:endParaRPr lang="en-US" altLang="en-US" sz="1200" i="1">
              <a:solidFill>
                <a:srgbClr val="008000"/>
              </a:solidFill>
              <a:latin typeface="Verdana" panose="020B060403050404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20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0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85159"/>
                                        </p:tgtEl>
                                        <p:attrNameLst>
                                          <p:attrName>style.visibility</p:attrName>
                                        </p:attrNameLst>
                                      </p:cBhvr>
                                      <p:to>
                                        <p:strVal val="visible"/>
                                      </p:to>
                                    </p:set>
                                    <p:animEffect transition="in" filter="fade">
                                      <p:cBhvr>
                                        <p:cTn id="25" dur="2000"/>
                                        <p:tgtEl>
                                          <p:spTgt spid="15851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585219"/>
                                        </p:tgtEl>
                                        <p:attrNameLst>
                                          <p:attrName>style.visibility</p:attrName>
                                        </p:attrNameLst>
                                      </p:cBhvr>
                                      <p:to>
                                        <p:strVal val="visible"/>
                                      </p:to>
                                    </p:set>
                                    <p:animEffect transition="in" filter="fade">
                                      <p:cBhvr>
                                        <p:cTn id="30" dur="2000"/>
                                        <p:tgtEl>
                                          <p:spTgt spid="1585219"/>
                                        </p:tgtEl>
                                      </p:cBhvr>
                                    </p:animEffect>
                                  </p:childTnLst>
                                </p:cTn>
                              </p:par>
                              <p:par>
                                <p:cTn id="31" presetID="10" presetClass="entr" presetSubtype="0" fill="hold" nodeType="withEffect">
                                  <p:stCondLst>
                                    <p:cond delay="0"/>
                                  </p:stCondLst>
                                  <p:childTnLst>
                                    <p:set>
                                      <p:cBhvr>
                                        <p:cTn id="32" dur="1" fill="hold">
                                          <p:stCondLst>
                                            <p:cond delay="0"/>
                                          </p:stCondLst>
                                        </p:cTn>
                                        <p:tgtEl>
                                          <p:spTgt spid="1585221"/>
                                        </p:tgtEl>
                                        <p:attrNameLst>
                                          <p:attrName>style.visibility</p:attrName>
                                        </p:attrNameLst>
                                      </p:cBhvr>
                                      <p:to>
                                        <p:strVal val="visible"/>
                                      </p:to>
                                    </p:set>
                                    <p:animEffect transition="in" filter="fade">
                                      <p:cBhvr>
                                        <p:cTn id="33" dur="2000"/>
                                        <p:tgtEl>
                                          <p:spTgt spid="15852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85162"/>
                                        </p:tgtEl>
                                        <p:attrNameLst>
                                          <p:attrName>style.visibility</p:attrName>
                                        </p:attrNameLst>
                                      </p:cBhvr>
                                      <p:to>
                                        <p:strVal val="visible"/>
                                      </p:to>
                                    </p:set>
                                    <p:animEffect transition="in" filter="fade">
                                      <p:cBhvr>
                                        <p:cTn id="36" dur="2000"/>
                                        <p:tgtEl>
                                          <p:spTgt spid="15851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85161"/>
                                        </p:tgtEl>
                                        <p:attrNameLst>
                                          <p:attrName>style.visibility</p:attrName>
                                        </p:attrNameLst>
                                      </p:cBhvr>
                                      <p:to>
                                        <p:strVal val="visible"/>
                                      </p:to>
                                    </p:set>
                                    <p:animEffect transition="in" filter="fade">
                                      <p:cBhvr>
                                        <p:cTn id="39" dur="2000"/>
                                        <p:tgtEl>
                                          <p:spTgt spid="158516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20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0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2000"/>
                                        <p:tgtEl>
                                          <p:spTgt spid="4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585172"/>
                                        </p:tgtEl>
                                        <p:attrNameLst>
                                          <p:attrName>style.visibility</p:attrName>
                                        </p:attrNameLst>
                                      </p:cBhvr>
                                      <p:to>
                                        <p:strVal val="visible"/>
                                      </p:to>
                                    </p:set>
                                    <p:animEffect transition="in" filter="fade">
                                      <p:cBhvr>
                                        <p:cTn id="56" dur="2000"/>
                                        <p:tgtEl>
                                          <p:spTgt spid="15851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85163"/>
                                        </p:tgtEl>
                                        <p:attrNameLst>
                                          <p:attrName>style.visibility</p:attrName>
                                        </p:attrNameLst>
                                      </p:cBhvr>
                                      <p:to>
                                        <p:strVal val="visible"/>
                                      </p:to>
                                    </p:set>
                                    <p:animEffect transition="in" filter="fade">
                                      <p:cBhvr>
                                        <p:cTn id="59" dur="2000"/>
                                        <p:tgtEl>
                                          <p:spTgt spid="1585163"/>
                                        </p:tgtEl>
                                      </p:cBhvr>
                                    </p:animEffect>
                                  </p:childTnLst>
                                </p:cTn>
                              </p:par>
                              <p:par>
                                <p:cTn id="60" presetID="10" presetClass="entr" presetSubtype="0" fill="hold" nodeType="withEffect">
                                  <p:stCondLst>
                                    <p:cond delay="0"/>
                                  </p:stCondLst>
                                  <p:childTnLst>
                                    <p:set>
                                      <p:cBhvr>
                                        <p:cTn id="61" dur="1" fill="hold">
                                          <p:stCondLst>
                                            <p:cond delay="0"/>
                                          </p:stCondLst>
                                        </p:cTn>
                                        <p:tgtEl>
                                          <p:spTgt spid="1585223"/>
                                        </p:tgtEl>
                                        <p:attrNameLst>
                                          <p:attrName>style.visibility</p:attrName>
                                        </p:attrNameLst>
                                      </p:cBhvr>
                                      <p:to>
                                        <p:strVal val="visible"/>
                                      </p:to>
                                    </p:set>
                                    <p:animEffect transition="in" filter="fade">
                                      <p:cBhvr>
                                        <p:cTn id="62" dur="2000"/>
                                        <p:tgtEl>
                                          <p:spTgt spid="15852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85166"/>
                                        </p:tgtEl>
                                        <p:attrNameLst>
                                          <p:attrName>style.visibility</p:attrName>
                                        </p:attrNameLst>
                                      </p:cBhvr>
                                      <p:to>
                                        <p:strVal val="visible"/>
                                      </p:to>
                                    </p:set>
                                    <p:animEffect transition="in" filter="fade">
                                      <p:cBhvr>
                                        <p:cTn id="65" dur="2000"/>
                                        <p:tgtEl>
                                          <p:spTgt spid="1585166"/>
                                        </p:tgtEl>
                                      </p:cBhvr>
                                    </p:animEffect>
                                  </p:childTnLst>
                                </p:cTn>
                              </p:par>
                              <p:par>
                                <p:cTn id="66" presetID="10" presetClass="entr" presetSubtype="0" fill="hold" nodeType="withEffect">
                                  <p:stCondLst>
                                    <p:cond delay="0"/>
                                  </p:stCondLst>
                                  <p:childTnLst>
                                    <p:set>
                                      <p:cBhvr>
                                        <p:cTn id="67" dur="1" fill="hold">
                                          <p:stCondLst>
                                            <p:cond delay="0"/>
                                          </p:stCondLst>
                                        </p:cTn>
                                        <p:tgtEl>
                                          <p:spTgt spid="1585226"/>
                                        </p:tgtEl>
                                        <p:attrNameLst>
                                          <p:attrName>style.visibility</p:attrName>
                                        </p:attrNameLst>
                                      </p:cBhvr>
                                      <p:to>
                                        <p:strVal val="visible"/>
                                      </p:to>
                                    </p:set>
                                    <p:animEffect transition="in" filter="fade">
                                      <p:cBhvr>
                                        <p:cTn id="68" dur="2000"/>
                                        <p:tgtEl>
                                          <p:spTgt spid="15852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85164"/>
                                        </p:tgtEl>
                                        <p:attrNameLst>
                                          <p:attrName>style.visibility</p:attrName>
                                        </p:attrNameLst>
                                      </p:cBhvr>
                                      <p:to>
                                        <p:strVal val="visible"/>
                                      </p:to>
                                    </p:set>
                                    <p:animEffect transition="in" filter="fade">
                                      <p:cBhvr>
                                        <p:cTn id="71" dur="2000"/>
                                        <p:tgtEl>
                                          <p:spTgt spid="1585164"/>
                                        </p:tgtEl>
                                      </p:cBhvr>
                                    </p:animEffect>
                                  </p:childTnLst>
                                </p:cTn>
                              </p:par>
                              <p:par>
                                <p:cTn id="72" presetID="10" presetClass="entr" presetSubtype="0" fill="hold" nodeType="withEffect">
                                  <p:stCondLst>
                                    <p:cond delay="0"/>
                                  </p:stCondLst>
                                  <p:childTnLst>
                                    <p:set>
                                      <p:cBhvr>
                                        <p:cTn id="73" dur="1" fill="hold">
                                          <p:stCondLst>
                                            <p:cond delay="0"/>
                                          </p:stCondLst>
                                        </p:cTn>
                                        <p:tgtEl>
                                          <p:spTgt spid="1585225"/>
                                        </p:tgtEl>
                                        <p:attrNameLst>
                                          <p:attrName>style.visibility</p:attrName>
                                        </p:attrNameLst>
                                      </p:cBhvr>
                                      <p:to>
                                        <p:strVal val="visible"/>
                                      </p:to>
                                    </p:set>
                                    <p:animEffect transition="in" filter="fade">
                                      <p:cBhvr>
                                        <p:cTn id="74" dur="2000"/>
                                        <p:tgtEl>
                                          <p:spTgt spid="15852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85216"/>
                                        </p:tgtEl>
                                        <p:attrNameLst>
                                          <p:attrName>style.visibility</p:attrName>
                                        </p:attrNameLst>
                                      </p:cBhvr>
                                      <p:to>
                                        <p:strVal val="visible"/>
                                      </p:to>
                                    </p:set>
                                    <p:animEffect transition="in" filter="fade">
                                      <p:cBhvr>
                                        <p:cTn id="77" dur="2000"/>
                                        <p:tgtEl>
                                          <p:spTgt spid="1585216"/>
                                        </p:tgtEl>
                                      </p:cBhvr>
                                    </p:animEffect>
                                  </p:childTnLst>
                                </p:cTn>
                              </p:par>
                              <p:par>
                                <p:cTn id="78" presetID="10"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2000"/>
                                        <p:tgtEl>
                                          <p:spTgt spid="32"/>
                                        </p:tgtEl>
                                      </p:cBhvr>
                                    </p:animEffect>
                                  </p:childTnLst>
                                </p:cTn>
                              </p:par>
                              <p:par>
                                <p:cTn id="81" presetID="10" presetClass="entr" presetSubtype="0" fill="hold" nodeType="withEffect">
                                  <p:stCondLst>
                                    <p:cond delay="0"/>
                                  </p:stCondLst>
                                  <p:childTnLst>
                                    <p:set>
                                      <p:cBhvr>
                                        <p:cTn id="82" dur="1" fill="hold">
                                          <p:stCondLst>
                                            <p:cond delay="0"/>
                                          </p:stCondLst>
                                        </p:cTn>
                                        <p:tgtEl>
                                          <p:spTgt spid="1585224"/>
                                        </p:tgtEl>
                                        <p:attrNameLst>
                                          <p:attrName>style.visibility</p:attrName>
                                        </p:attrNameLst>
                                      </p:cBhvr>
                                      <p:to>
                                        <p:strVal val="visible"/>
                                      </p:to>
                                    </p:set>
                                    <p:animEffect transition="in" filter="fade">
                                      <p:cBhvr>
                                        <p:cTn id="83" dur="2000"/>
                                        <p:tgtEl>
                                          <p:spTgt spid="1585224"/>
                                        </p:tgtEl>
                                      </p:cBhvr>
                                    </p:animEffect>
                                  </p:childTnLst>
                                </p:cTn>
                              </p:par>
                              <p:par>
                                <p:cTn id="84" presetID="10"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2000"/>
                                        <p:tgtEl>
                                          <p:spTgt spid="3"/>
                                        </p:tgtEl>
                                      </p:cBhvr>
                                    </p:animEffect>
                                  </p:childTnLst>
                                </p:cTn>
                              </p:par>
                              <p:par>
                                <p:cTn id="87" presetID="10" presetClass="entr" presetSubtype="0" fill="hold"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2000"/>
                                        <p:tgtEl>
                                          <p:spTgt spid="5"/>
                                        </p:tgtEl>
                                      </p:cBhvr>
                                    </p:animEffect>
                                  </p:childTnLst>
                                </p:cTn>
                              </p:par>
                              <p:par>
                                <p:cTn id="90" presetID="10"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20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85215"/>
                                        </p:tgtEl>
                                        <p:attrNameLst>
                                          <p:attrName>style.visibility</p:attrName>
                                        </p:attrNameLst>
                                      </p:cBhvr>
                                      <p:to>
                                        <p:strVal val="visible"/>
                                      </p:to>
                                    </p:set>
                                    <p:animEffect transition="in" filter="fade">
                                      <p:cBhvr>
                                        <p:cTn id="95" dur="2000"/>
                                        <p:tgtEl>
                                          <p:spTgt spid="1585215"/>
                                        </p:tgtEl>
                                      </p:cBhvr>
                                    </p:animEffect>
                                  </p:childTnLst>
                                </p:cTn>
                              </p:par>
                              <p:par>
                                <p:cTn id="96" presetID="10" presetClass="entr" presetSubtype="0"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2000"/>
                                        <p:tgtEl>
                                          <p:spTgt spid="3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2000"/>
                                        <p:tgtEl>
                                          <p:spTgt spid="3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2000"/>
                                        <p:tgtEl>
                                          <p:spTgt spid="4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159" grpId="0" animBg="1"/>
      <p:bldP spid="1585161" grpId="0" animBg="1"/>
      <p:bldP spid="1585162" grpId="0" animBg="1"/>
      <p:bldP spid="1585163" grpId="0" animBg="1"/>
      <p:bldP spid="1585164" grpId="0" animBg="1"/>
      <p:bldP spid="1585166" grpId="0" animBg="1"/>
      <p:bldP spid="1585215" grpId="0" animBg="1"/>
      <p:bldP spid="1585216" grpId="0" animBg="1"/>
      <p:bldP spid="34" grpId="0" animBg="1"/>
      <p:bldP spid="6" grpId="0" animBg="1"/>
      <p:bldP spid="42" grpId="0" animBg="1"/>
      <p:bldP spid="43" grpId="0" animBg="1"/>
      <p:bldP spid="44" grpId="0" animBg="1"/>
      <p:bldP spid="7" grpId="0"/>
      <p:bldP spid="47" grpId="0"/>
      <p:bldP spid="48" grpId="0"/>
      <p:bldP spid="49" grpId="0"/>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C915B45-3794-4416-8A79-2E249E8FD947}" type="slidenum">
              <a:rPr lang="en-US" altLang="en-US" sz="1200">
                <a:latin typeface="Garamond" panose="02020404030301010803" pitchFamily="18" charset="0"/>
              </a:rPr>
              <a:pPr>
                <a:spcBef>
                  <a:spcPct val="0"/>
                </a:spcBef>
                <a:buClrTx/>
                <a:buSzTx/>
                <a:buFontTx/>
                <a:buNone/>
              </a:pPr>
              <a:t>34</a:t>
            </a:fld>
            <a:endParaRPr lang="en-US" altLang="en-US" sz="1200">
              <a:latin typeface="Garamond" panose="02020404030301010803" pitchFamily="18" charset="0"/>
            </a:endParaRPr>
          </a:p>
        </p:txBody>
      </p:sp>
      <p:sp>
        <p:nvSpPr>
          <p:cNvPr id="72707" name="Rectangle 2"/>
          <p:cNvSpPr>
            <a:spLocks noGrp="1" noChangeArrowheads="1"/>
          </p:cNvSpPr>
          <p:nvPr>
            <p:ph type="title"/>
          </p:nvPr>
        </p:nvSpPr>
        <p:spPr/>
        <p:txBody>
          <a:bodyPr/>
          <a:lstStyle/>
          <a:p>
            <a:pPr eaLnBrk="1" hangingPunct="1"/>
            <a:r>
              <a:rPr lang="en-US" altLang="en-US" smtClean="0"/>
              <a:t>Creating a Complete Schedule</a:t>
            </a:r>
          </a:p>
        </p:txBody>
      </p:sp>
      <p:sp>
        <p:nvSpPr>
          <p:cNvPr id="72708" name="Rectangle 3"/>
          <p:cNvSpPr>
            <a:spLocks noGrp="1" noChangeArrowheads="1"/>
          </p:cNvSpPr>
          <p:nvPr>
            <p:ph type="body" idx="1"/>
          </p:nvPr>
        </p:nvSpPr>
        <p:spPr>
          <a:xfrm>
            <a:off x="457200" y="1200150"/>
            <a:ext cx="8229600" cy="4530725"/>
          </a:xfrm>
        </p:spPr>
        <p:txBody>
          <a:bodyPr/>
          <a:lstStyle/>
          <a:p>
            <a:pPr eaLnBrk="1" hangingPunct="1"/>
            <a:r>
              <a:rPr lang="en-US" altLang="en-US" sz="2400" smtClean="0">
                <a:solidFill>
                  <a:schemeClr val="tx2"/>
                </a:solidFill>
              </a:rPr>
              <a:t>The WBS is the starting point in the construction of a schedule</a:t>
            </a:r>
          </a:p>
          <a:p>
            <a:pPr eaLnBrk="1" hangingPunct="1"/>
            <a:r>
              <a:rPr lang="en-US" altLang="en-US" sz="2400" smtClean="0">
                <a:solidFill>
                  <a:schemeClr val="tx2"/>
                </a:solidFill>
              </a:rPr>
              <a:t>With the WBS in hand, we have:</a:t>
            </a:r>
          </a:p>
          <a:p>
            <a:pPr lvl="1" eaLnBrk="1" hangingPunct="1"/>
            <a:r>
              <a:rPr lang="en-US" altLang="en-US" smtClean="0">
                <a:solidFill>
                  <a:schemeClr val="tx2"/>
                </a:solidFill>
              </a:rPr>
              <a:t>the activities (tasks) to be done</a:t>
            </a:r>
          </a:p>
          <a:p>
            <a:pPr lvl="1" eaLnBrk="1" hangingPunct="1"/>
            <a:r>
              <a:rPr lang="en-US" altLang="en-US" smtClean="0">
                <a:solidFill>
                  <a:schemeClr val="tx2"/>
                </a:solidFill>
              </a:rPr>
              <a:t>the hierarchical organization of these activities</a:t>
            </a:r>
          </a:p>
          <a:p>
            <a:pPr lvl="1" eaLnBrk="1" hangingPunct="1"/>
            <a:r>
              <a:rPr lang="en-US" altLang="en-US" smtClean="0">
                <a:solidFill>
                  <a:schemeClr val="tx2"/>
                </a:solidFill>
              </a:rPr>
              <a:t>a bottom-up estimate of the effort required</a:t>
            </a:r>
          </a:p>
          <a:p>
            <a:pPr eaLnBrk="1" hangingPunct="1"/>
            <a:r>
              <a:rPr lang="en-US" altLang="en-US" sz="2400" smtClean="0">
                <a:solidFill>
                  <a:schemeClr val="tx2"/>
                </a:solidFill>
              </a:rPr>
              <a:t>What’s missing?</a:t>
            </a:r>
          </a:p>
          <a:p>
            <a:pPr lvl="1" eaLnBrk="1" hangingPunct="1"/>
            <a:endParaRPr lang="en-US" altLang="en-US" smtClean="0">
              <a:solidFill>
                <a:schemeClr val="tx2"/>
              </a:solidFill>
            </a:endParaRPr>
          </a:p>
        </p:txBody>
      </p:sp>
      <p:pic>
        <p:nvPicPr>
          <p:cNvPr id="72709" name="Picture 4" descr="missing puzzle piec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4289425"/>
            <a:ext cx="2327275" cy="1746250"/>
          </a:xfrm>
          <a:prstGeom prst="rect">
            <a:avLst/>
          </a:prstGeom>
          <a:noFill/>
          <a:ln w="2540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EFEA12-BBC4-4B9A-8717-72B2FDC7C8F0}" type="slidenum">
              <a:rPr lang="en-US" altLang="en-US" sz="1200">
                <a:latin typeface="Garamond" panose="02020404030301010803" pitchFamily="18" charset="0"/>
              </a:rPr>
              <a:pPr>
                <a:spcBef>
                  <a:spcPct val="0"/>
                </a:spcBef>
                <a:buClrTx/>
                <a:buSzTx/>
                <a:buFontTx/>
                <a:buNone/>
              </a:pPr>
              <a:t>35</a:t>
            </a:fld>
            <a:endParaRPr lang="en-US" altLang="en-US" sz="1200">
              <a:latin typeface="Garamond" panose="02020404030301010803" pitchFamily="18" charset="0"/>
            </a:endParaRPr>
          </a:p>
        </p:txBody>
      </p:sp>
      <p:sp>
        <p:nvSpPr>
          <p:cNvPr id="74755" name="Rectangle 2"/>
          <p:cNvSpPr>
            <a:spLocks noGrp="1" noChangeArrowheads="1"/>
          </p:cNvSpPr>
          <p:nvPr>
            <p:ph type="title"/>
          </p:nvPr>
        </p:nvSpPr>
        <p:spPr/>
        <p:txBody>
          <a:bodyPr/>
          <a:lstStyle/>
          <a:p>
            <a:pPr eaLnBrk="1" hangingPunct="1"/>
            <a:r>
              <a:rPr lang="en-US" altLang="en-US" smtClean="0"/>
              <a:t>The WBS </a:t>
            </a:r>
            <a:r>
              <a:rPr lang="en-US" altLang="en-US" i="1" smtClean="0"/>
              <a:t>Doesn’t</a:t>
            </a:r>
            <a:r>
              <a:rPr lang="en-US" altLang="en-US" smtClean="0"/>
              <a:t> Provide:</a:t>
            </a:r>
            <a:endParaRPr lang="en-US" altLang="en-US" sz="2400" smtClean="0"/>
          </a:p>
        </p:txBody>
      </p:sp>
      <p:sp>
        <p:nvSpPr>
          <p:cNvPr id="1835011" name="Rectangle 3"/>
          <p:cNvSpPr>
            <a:spLocks noGrp="1" noChangeArrowheads="1"/>
          </p:cNvSpPr>
          <p:nvPr>
            <p:ph type="body" idx="1"/>
          </p:nvPr>
        </p:nvSpPr>
        <p:spPr>
          <a:xfrm>
            <a:off x="457200" y="1466850"/>
            <a:ext cx="7696200" cy="4530725"/>
          </a:xfrm>
        </p:spPr>
        <p:txBody>
          <a:bodyPr/>
          <a:lstStyle/>
          <a:p>
            <a:pPr eaLnBrk="1" hangingPunct="1">
              <a:defRPr/>
            </a:pPr>
            <a:r>
              <a:rPr lang="en-US" sz="2400" b="1" dirty="0" smtClean="0">
                <a:solidFill>
                  <a:schemeClr val="accent1">
                    <a:lumMod val="50000"/>
                  </a:schemeClr>
                </a:solidFill>
              </a:rPr>
              <a:t>Precedence or sequencing </a:t>
            </a:r>
            <a:r>
              <a:rPr lang="en-US" sz="2400" dirty="0" smtClean="0">
                <a:solidFill>
                  <a:schemeClr val="tx2"/>
                </a:solidFill>
              </a:rPr>
              <a:t>information for activities</a:t>
            </a:r>
          </a:p>
          <a:p>
            <a:pPr eaLnBrk="1" hangingPunct="1">
              <a:defRPr/>
            </a:pPr>
            <a:r>
              <a:rPr lang="en-US" sz="2400" dirty="0" smtClean="0">
                <a:solidFill>
                  <a:schemeClr val="tx2"/>
                </a:solidFill>
              </a:rPr>
              <a:t>The ability to prioritize activities for the timely completion of the project</a:t>
            </a:r>
          </a:p>
          <a:p>
            <a:pPr eaLnBrk="1" hangingPunct="1">
              <a:defRPr/>
            </a:pPr>
            <a:r>
              <a:rPr lang="en-US" sz="2400" dirty="0" smtClean="0">
                <a:solidFill>
                  <a:schemeClr val="tx2"/>
                </a:solidFill>
              </a:rPr>
              <a:t>The ability to organize</a:t>
            </a:r>
            <a:br>
              <a:rPr lang="en-US" sz="2400" dirty="0" smtClean="0">
                <a:solidFill>
                  <a:schemeClr val="tx2"/>
                </a:solidFill>
              </a:rPr>
            </a:br>
            <a:r>
              <a:rPr lang="en-US" sz="2400" dirty="0" smtClean="0">
                <a:solidFill>
                  <a:schemeClr val="tx2"/>
                </a:solidFill>
              </a:rPr>
              <a:t>and track the </a:t>
            </a:r>
            <a:r>
              <a:rPr lang="en-US" sz="2400" u="sng" dirty="0" smtClean="0">
                <a:solidFill>
                  <a:schemeClr val="tx2"/>
                </a:solidFill>
              </a:rPr>
              <a:t>schedule</a:t>
            </a:r>
            <a:r>
              <a:rPr lang="en-US" sz="2400" dirty="0" smtClean="0">
                <a:solidFill>
                  <a:schemeClr val="tx2"/>
                </a:solidFill>
              </a:rPr>
              <a:t> </a:t>
            </a:r>
            <a:br>
              <a:rPr lang="en-US" sz="2400" dirty="0" smtClean="0">
                <a:solidFill>
                  <a:schemeClr val="tx2"/>
                </a:solidFill>
              </a:rPr>
            </a:br>
            <a:r>
              <a:rPr lang="en-US" sz="2400" dirty="0" smtClean="0">
                <a:solidFill>
                  <a:schemeClr val="tx2"/>
                </a:solidFill>
              </a:rPr>
              <a:t>of project activities</a:t>
            </a:r>
          </a:p>
        </p:txBody>
      </p:sp>
      <p:pic>
        <p:nvPicPr>
          <p:cNvPr id="74757" name="Picture 4" descr="shells_lin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2774950"/>
            <a:ext cx="3454400" cy="2601913"/>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56891D-28B8-4144-95C6-95ECDF5E4F65}" type="slidenum">
              <a:rPr lang="en-US" altLang="en-US" sz="1200">
                <a:latin typeface="Garamond" panose="02020404030301010803" pitchFamily="18" charset="0"/>
              </a:rPr>
              <a:pPr>
                <a:spcBef>
                  <a:spcPct val="0"/>
                </a:spcBef>
                <a:buClrTx/>
                <a:buSzTx/>
                <a:buFontTx/>
                <a:buNone/>
              </a:pPr>
              <a:t>36</a:t>
            </a:fld>
            <a:endParaRPr lang="en-US" altLang="en-US" sz="1200">
              <a:latin typeface="Garamond" panose="02020404030301010803" pitchFamily="18" charset="0"/>
            </a:endParaRPr>
          </a:p>
        </p:txBody>
      </p:sp>
      <p:sp>
        <p:nvSpPr>
          <p:cNvPr id="76803" name="Rectangle 2"/>
          <p:cNvSpPr>
            <a:spLocks noGrp="1" noChangeArrowheads="1"/>
          </p:cNvSpPr>
          <p:nvPr>
            <p:ph type="title"/>
          </p:nvPr>
        </p:nvSpPr>
        <p:spPr/>
        <p:txBody>
          <a:bodyPr/>
          <a:lstStyle/>
          <a:p>
            <a:pPr eaLnBrk="1" hangingPunct="1"/>
            <a:r>
              <a:rPr lang="en-US" altLang="en-US" smtClean="0"/>
              <a:t>Additional Schedule Planning Tools</a:t>
            </a:r>
            <a:endParaRPr lang="en-US" altLang="en-US" sz="2400" smtClean="0"/>
          </a:p>
        </p:txBody>
      </p:sp>
      <p:sp>
        <p:nvSpPr>
          <p:cNvPr id="76804" name="Rectangle 3"/>
          <p:cNvSpPr>
            <a:spLocks noGrp="1" noChangeArrowheads="1"/>
          </p:cNvSpPr>
          <p:nvPr>
            <p:ph type="body" idx="1"/>
          </p:nvPr>
        </p:nvSpPr>
        <p:spPr/>
        <p:txBody>
          <a:bodyPr/>
          <a:lstStyle/>
          <a:p>
            <a:pPr eaLnBrk="1" hangingPunct="1"/>
            <a:r>
              <a:rPr lang="en-US" altLang="en-US" sz="2400" smtClean="0">
                <a:solidFill>
                  <a:schemeClr val="tx2"/>
                </a:solidFill>
              </a:rPr>
              <a:t>Precedence Diagramming Method (PDM) network diagrams</a:t>
            </a:r>
          </a:p>
          <a:p>
            <a:pPr lvl="1" eaLnBrk="1" hangingPunct="1"/>
            <a:r>
              <a:rPr lang="en-US" altLang="en-US" sz="2000" smtClean="0">
                <a:solidFill>
                  <a:schemeClr val="tx2"/>
                </a:solidFill>
              </a:rPr>
              <a:t>Precedence or sequencing information for activities</a:t>
            </a:r>
          </a:p>
          <a:p>
            <a:pPr eaLnBrk="1" hangingPunct="1"/>
            <a:r>
              <a:rPr lang="en-US" altLang="en-US" sz="2400" smtClean="0">
                <a:solidFill>
                  <a:schemeClr val="tx2"/>
                </a:solidFill>
              </a:rPr>
              <a:t>Critical Path Method (CPM) Diagrams</a:t>
            </a:r>
          </a:p>
          <a:p>
            <a:pPr lvl="1" eaLnBrk="1" hangingPunct="1"/>
            <a:r>
              <a:rPr lang="en-US" altLang="en-US" sz="2000" smtClean="0">
                <a:solidFill>
                  <a:schemeClr val="tx2"/>
                </a:solidFill>
              </a:rPr>
              <a:t>Ability to predict which activities are of higher priority for the timely completion of the project</a:t>
            </a:r>
          </a:p>
          <a:p>
            <a:pPr eaLnBrk="1" hangingPunct="1"/>
            <a:r>
              <a:rPr lang="en-US" altLang="en-US" sz="2400" smtClean="0">
                <a:solidFill>
                  <a:schemeClr val="tx2"/>
                </a:solidFill>
              </a:rPr>
              <a:t>Gantt Charts</a:t>
            </a:r>
          </a:p>
          <a:p>
            <a:pPr lvl="1" eaLnBrk="1" hangingPunct="1"/>
            <a:r>
              <a:rPr lang="en-US" altLang="en-US" sz="2000" smtClean="0">
                <a:solidFill>
                  <a:schemeClr val="tx2"/>
                </a:solidFill>
              </a:rPr>
              <a:t>Ability to schedule and track project activities</a:t>
            </a:r>
          </a:p>
          <a:p>
            <a:pPr lvl="1" eaLnBrk="1" hangingPunct="1"/>
            <a:r>
              <a:rPr lang="en-US" altLang="en-US" sz="2000" smtClean="0">
                <a:solidFill>
                  <a:schemeClr val="tx2"/>
                </a:solidFill>
              </a:rPr>
              <a:t>Information needed to make optimal resource allocations</a:t>
            </a:r>
          </a:p>
          <a:p>
            <a:pPr lvl="1" eaLnBrk="1" hangingPunct="1"/>
            <a:endParaRPr lang="en-US" altLang="en-US" sz="2000" smtClean="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D781D9-2DF6-4951-860A-AD8E53DA28EA}" type="slidenum">
              <a:rPr lang="en-US" altLang="en-US" sz="1200">
                <a:latin typeface="Garamond" panose="02020404030301010803" pitchFamily="18" charset="0"/>
              </a:rPr>
              <a:pPr>
                <a:spcBef>
                  <a:spcPct val="0"/>
                </a:spcBef>
                <a:buClrTx/>
                <a:buSzTx/>
                <a:buFontTx/>
                <a:buNone/>
              </a:pPr>
              <a:t>37</a:t>
            </a:fld>
            <a:endParaRPr lang="en-US" altLang="en-US" sz="1200">
              <a:latin typeface="Garamond" panose="02020404030301010803" pitchFamily="18" charset="0"/>
            </a:endParaRPr>
          </a:p>
        </p:txBody>
      </p:sp>
      <p:sp>
        <p:nvSpPr>
          <p:cNvPr id="78851" name="Rectangle 2"/>
          <p:cNvSpPr>
            <a:spLocks noGrp="1" noChangeArrowheads="1"/>
          </p:cNvSpPr>
          <p:nvPr>
            <p:ph type="body" idx="1"/>
          </p:nvPr>
        </p:nvSpPr>
        <p:spPr>
          <a:xfrm>
            <a:off x="844550" y="1417638"/>
            <a:ext cx="7010400" cy="2087562"/>
          </a:xfrm>
        </p:spPr>
        <p:txBody>
          <a:bodyPr/>
          <a:lstStyle/>
          <a:p>
            <a:pPr eaLnBrk="1" hangingPunct="1"/>
            <a:r>
              <a:rPr lang="en-US" altLang="en-US" sz="2400" smtClean="0">
                <a:solidFill>
                  <a:schemeClr val="tx2"/>
                </a:solidFill>
              </a:rPr>
              <a:t>The PDM diagram captures predecessor or </a:t>
            </a:r>
            <a:r>
              <a:rPr lang="en-US" altLang="en-US" sz="2400" b="1" smtClean="0">
                <a:solidFill>
                  <a:schemeClr val="hlink"/>
                </a:solidFill>
              </a:rPr>
              <a:t>sequencing information</a:t>
            </a:r>
            <a:r>
              <a:rPr lang="en-US" altLang="en-US" sz="2400" smtClean="0">
                <a:solidFill>
                  <a:schemeClr val="tx2"/>
                </a:solidFill>
              </a:rPr>
              <a:t> for all activities (tasks) in the WBS</a:t>
            </a:r>
          </a:p>
          <a:p>
            <a:pPr eaLnBrk="1" hangingPunct="1"/>
            <a:r>
              <a:rPr lang="en-US" altLang="en-US" sz="2400" smtClean="0">
                <a:solidFill>
                  <a:schemeClr val="tx2"/>
                </a:solidFill>
              </a:rPr>
              <a:t>Used as an intermediate step toward a CPM diagram</a:t>
            </a:r>
          </a:p>
        </p:txBody>
      </p:sp>
      <p:sp>
        <p:nvSpPr>
          <p:cNvPr id="78852" name="Rectangle 3"/>
          <p:cNvSpPr>
            <a:spLocks noGrp="1" noChangeArrowheads="1"/>
          </p:cNvSpPr>
          <p:nvPr>
            <p:ph type="title"/>
          </p:nvPr>
        </p:nvSpPr>
        <p:spPr/>
        <p:txBody>
          <a:bodyPr/>
          <a:lstStyle/>
          <a:p>
            <a:pPr eaLnBrk="1" hangingPunct="1"/>
            <a:r>
              <a:rPr lang="en-US" altLang="en-US" smtClean="0"/>
              <a:t>Precedence Diagramming Method Diagrams</a:t>
            </a:r>
          </a:p>
        </p:txBody>
      </p:sp>
      <p:sp>
        <p:nvSpPr>
          <p:cNvPr id="78853" name="AutoShape 4"/>
          <p:cNvSpPr>
            <a:spLocks noChangeArrowheads="1"/>
          </p:cNvSpPr>
          <p:nvPr/>
        </p:nvSpPr>
        <p:spPr bwMode="auto">
          <a:xfrm rot="5400000">
            <a:off x="2029619" y="4868069"/>
            <a:ext cx="688975" cy="4714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Rectangle 5"/>
          <p:cNvSpPr>
            <a:spLocks noChangeArrowheads="1"/>
          </p:cNvSpPr>
          <p:nvPr/>
        </p:nvSpPr>
        <p:spPr bwMode="auto">
          <a:xfrm>
            <a:off x="1614488" y="3892550"/>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Work Breakdown</a:t>
            </a:r>
            <a:br>
              <a:rPr lang="en-US" altLang="en-US" sz="2000" b="1">
                <a:solidFill>
                  <a:schemeClr val="tx2"/>
                </a:solidFill>
              </a:rPr>
            </a:br>
            <a:r>
              <a:rPr lang="en-US" altLang="en-US" sz="2000" b="1">
                <a:solidFill>
                  <a:schemeClr val="tx2"/>
                </a:solidFill>
              </a:rPr>
              <a:t>Structure</a:t>
            </a:r>
          </a:p>
        </p:txBody>
      </p:sp>
      <p:sp>
        <p:nvSpPr>
          <p:cNvPr id="78855" name="Rectangle 6"/>
          <p:cNvSpPr>
            <a:spLocks noChangeArrowheads="1"/>
          </p:cNvSpPr>
          <p:nvPr/>
        </p:nvSpPr>
        <p:spPr bwMode="auto">
          <a:xfrm>
            <a:off x="2740025" y="4865688"/>
            <a:ext cx="2592388"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PDM Diagram</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88659F6-6915-400E-98BA-3F79491334DF}" type="slidenum">
              <a:rPr lang="en-US" altLang="en-US" sz="1200">
                <a:latin typeface="Garamond" panose="02020404030301010803" pitchFamily="18" charset="0"/>
              </a:rPr>
              <a:pPr>
                <a:spcBef>
                  <a:spcPct val="0"/>
                </a:spcBef>
                <a:buClrTx/>
                <a:buSzTx/>
                <a:buFontTx/>
                <a:buNone/>
              </a:pPr>
              <a:t>38</a:t>
            </a:fld>
            <a:endParaRPr lang="en-US" altLang="en-US" sz="1200">
              <a:latin typeface="Garamond" panose="02020404030301010803" pitchFamily="18" charset="0"/>
            </a:endParaRPr>
          </a:p>
        </p:txBody>
      </p:sp>
      <p:sp>
        <p:nvSpPr>
          <p:cNvPr id="80899" name="Rectangle 2"/>
          <p:cNvSpPr>
            <a:spLocks noGrp="1" noChangeArrowheads="1"/>
          </p:cNvSpPr>
          <p:nvPr>
            <p:ph type="title"/>
          </p:nvPr>
        </p:nvSpPr>
        <p:spPr/>
        <p:txBody>
          <a:bodyPr/>
          <a:lstStyle/>
          <a:p>
            <a:pPr eaLnBrk="1" hangingPunct="1"/>
            <a:r>
              <a:rPr lang="en-US" altLang="en-US" smtClean="0"/>
              <a:t>PDM Network Diagram</a:t>
            </a:r>
          </a:p>
        </p:txBody>
      </p:sp>
      <p:sp>
        <p:nvSpPr>
          <p:cNvPr id="80900" name="Rectangle 3"/>
          <p:cNvSpPr>
            <a:spLocks noChangeArrowheads="1"/>
          </p:cNvSpPr>
          <p:nvPr/>
        </p:nvSpPr>
        <p:spPr bwMode="auto">
          <a:xfrm>
            <a:off x="576263" y="2114550"/>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M</a:t>
            </a:r>
          </a:p>
        </p:txBody>
      </p:sp>
      <p:sp>
        <p:nvSpPr>
          <p:cNvPr id="80901" name="Rectangle 4"/>
          <p:cNvSpPr>
            <a:spLocks noChangeArrowheads="1"/>
          </p:cNvSpPr>
          <p:nvPr/>
        </p:nvSpPr>
        <p:spPr bwMode="auto">
          <a:xfrm>
            <a:off x="2287588" y="1417638"/>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P</a:t>
            </a:r>
          </a:p>
        </p:txBody>
      </p:sp>
      <p:sp>
        <p:nvSpPr>
          <p:cNvPr id="80902" name="Rectangle 5"/>
          <p:cNvSpPr>
            <a:spLocks noChangeArrowheads="1"/>
          </p:cNvSpPr>
          <p:nvPr/>
        </p:nvSpPr>
        <p:spPr bwMode="auto">
          <a:xfrm>
            <a:off x="1795463" y="3282950"/>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N</a:t>
            </a:r>
          </a:p>
        </p:txBody>
      </p:sp>
      <p:sp>
        <p:nvSpPr>
          <p:cNvPr id="80903" name="Rectangle 6"/>
          <p:cNvSpPr>
            <a:spLocks noChangeArrowheads="1"/>
          </p:cNvSpPr>
          <p:nvPr/>
        </p:nvSpPr>
        <p:spPr bwMode="auto">
          <a:xfrm>
            <a:off x="3098800" y="2303463"/>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O</a:t>
            </a:r>
          </a:p>
        </p:txBody>
      </p:sp>
      <p:sp>
        <p:nvSpPr>
          <p:cNvPr id="80904" name="Rectangle 7"/>
          <p:cNvSpPr>
            <a:spLocks noChangeArrowheads="1"/>
          </p:cNvSpPr>
          <p:nvPr/>
        </p:nvSpPr>
        <p:spPr bwMode="auto">
          <a:xfrm>
            <a:off x="4935538" y="2455863"/>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Q</a:t>
            </a:r>
          </a:p>
        </p:txBody>
      </p:sp>
      <p:sp>
        <p:nvSpPr>
          <p:cNvPr id="80905" name="Rectangle 8"/>
          <p:cNvSpPr>
            <a:spLocks noChangeArrowheads="1"/>
          </p:cNvSpPr>
          <p:nvPr/>
        </p:nvSpPr>
        <p:spPr bwMode="auto">
          <a:xfrm>
            <a:off x="4935538" y="3471863"/>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R</a:t>
            </a:r>
            <a:r>
              <a:rPr lang="en-US" altLang="en-US" sz="2000">
                <a:solidFill>
                  <a:schemeClr val="tx2"/>
                </a:solidFill>
              </a:rPr>
              <a:t> </a:t>
            </a:r>
          </a:p>
        </p:txBody>
      </p:sp>
      <p:sp>
        <p:nvSpPr>
          <p:cNvPr id="80906" name="Line 9"/>
          <p:cNvSpPr>
            <a:spLocks noChangeShapeType="1"/>
          </p:cNvSpPr>
          <p:nvPr/>
        </p:nvSpPr>
        <p:spPr bwMode="auto">
          <a:xfrm flipV="1">
            <a:off x="1560513" y="1795463"/>
            <a:ext cx="727075" cy="508000"/>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7" name="Line 10"/>
          <p:cNvSpPr>
            <a:spLocks noChangeShapeType="1"/>
          </p:cNvSpPr>
          <p:nvPr/>
        </p:nvSpPr>
        <p:spPr bwMode="auto">
          <a:xfrm>
            <a:off x="1560513" y="2303463"/>
            <a:ext cx="1538287" cy="188912"/>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8" name="Line 11"/>
          <p:cNvSpPr>
            <a:spLocks noChangeShapeType="1"/>
          </p:cNvSpPr>
          <p:nvPr/>
        </p:nvSpPr>
        <p:spPr bwMode="auto">
          <a:xfrm>
            <a:off x="1560513" y="2303463"/>
            <a:ext cx="727075" cy="979487"/>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9" name="Line 12"/>
          <p:cNvSpPr>
            <a:spLocks noChangeShapeType="1"/>
          </p:cNvSpPr>
          <p:nvPr/>
        </p:nvSpPr>
        <p:spPr bwMode="auto">
          <a:xfrm>
            <a:off x="3271838" y="1598613"/>
            <a:ext cx="1663700" cy="893762"/>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0" name="Line 13"/>
          <p:cNvSpPr>
            <a:spLocks noChangeShapeType="1"/>
          </p:cNvSpPr>
          <p:nvPr/>
        </p:nvSpPr>
        <p:spPr bwMode="auto">
          <a:xfrm>
            <a:off x="2779713" y="3471863"/>
            <a:ext cx="2155825" cy="188912"/>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1" name="Rectangle 14"/>
          <p:cNvSpPr>
            <a:spLocks noChangeArrowheads="1"/>
          </p:cNvSpPr>
          <p:nvPr/>
        </p:nvSpPr>
        <p:spPr bwMode="auto">
          <a:xfrm>
            <a:off x="6437313" y="2905125"/>
            <a:ext cx="984250" cy="377825"/>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tx2"/>
                </a:solidFill>
              </a:rPr>
              <a:t>Activity S</a:t>
            </a:r>
            <a:r>
              <a:rPr lang="en-US" altLang="en-US" sz="2000">
                <a:solidFill>
                  <a:schemeClr val="tx2"/>
                </a:solidFill>
              </a:rPr>
              <a:t> </a:t>
            </a:r>
          </a:p>
        </p:txBody>
      </p:sp>
      <p:sp>
        <p:nvSpPr>
          <p:cNvPr id="80912" name="Line 15"/>
          <p:cNvSpPr>
            <a:spLocks noChangeShapeType="1"/>
          </p:cNvSpPr>
          <p:nvPr/>
        </p:nvSpPr>
        <p:spPr bwMode="auto">
          <a:xfrm flipV="1">
            <a:off x="5919788" y="3108325"/>
            <a:ext cx="517525" cy="552450"/>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3" name="Line 16"/>
          <p:cNvSpPr>
            <a:spLocks noChangeShapeType="1"/>
          </p:cNvSpPr>
          <p:nvPr/>
        </p:nvSpPr>
        <p:spPr bwMode="auto">
          <a:xfrm>
            <a:off x="5919788" y="2681288"/>
            <a:ext cx="517525" cy="427037"/>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4" name="Line 17"/>
          <p:cNvSpPr>
            <a:spLocks noChangeShapeType="1"/>
          </p:cNvSpPr>
          <p:nvPr/>
        </p:nvSpPr>
        <p:spPr bwMode="auto">
          <a:xfrm>
            <a:off x="4083050" y="2492375"/>
            <a:ext cx="852488" cy="188913"/>
          </a:xfrm>
          <a:prstGeom prst="line">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5" name="Text Box 18"/>
          <p:cNvSpPr txBox="1">
            <a:spLocks noChangeArrowheads="1"/>
          </p:cNvSpPr>
          <p:nvPr/>
        </p:nvSpPr>
        <p:spPr bwMode="auto">
          <a:xfrm>
            <a:off x="2027238" y="4508500"/>
            <a:ext cx="4602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Activity  N must complete before Activity R can begin, and so on.</a:t>
            </a:r>
          </a:p>
        </p:txBody>
      </p:sp>
      <p:sp>
        <p:nvSpPr>
          <p:cNvPr id="80916" name="Line 19"/>
          <p:cNvSpPr>
            <a:spLocks noChangeShapeType="1"/>
          </p:cNvSpPr>
          <p:nvPr/>
        </p:nvSpPr>
        <p:spPr bwMode="auto">
          <a:xfrm flipH="1" flipV="1">
            <a:off x="3800475" y="3660775"/>
            <a:ext cx="44450" cy="847725"/>
          </a:xfrm>
          <a:prstGeom prst="line">
            <a:avLst/>
          </a:prstGeom>
          <a:noFill/>
          <a:ln w="28575">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17" name="Text Box 20"/>
          <p:cNvSpPr txBox="1">
            <a:spLocks noChangeArrowheads="1"/>
          </p:cNvSpPr>
          <p:nvPr/>
        </p:nvSpPr>
        <p:spPr bwMode="auto">
          <a:xfrm>
            <a:off x="4935538" y="1417638"/>
            <a:ext cx="385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Captures </a:t>
            </a:r>
            <a:r>
              <a:rPr lang="en-US" altLang="en-US" sz="1800" b="1">
                <a:solidFill>
                  <a:schemeClr val="hlink"/>
                </a:solidFill>
              </a:rPr>
              <a:t>logical relationships</a:t>
            </a:r>
            <a:r>
              <a:rPr lang="en-US" altLang="en-US" sz="1800">
                <a:solidFill>
                  <a:schemeClr val="tx2"/>
                </a:solidFill>
              </a:rPr>
              <a:t> among the project activities (tasks)</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EDCD0B4-EC9E-4AF7-85B2-21584F416348}" type="slidenum">
              <a:rPr lang="en-US" altLang="en-US" sz="1200">
                <a:latin typeface="Garamond" panose="02020404030301010803" pitchFamily="18" charset="0"/>
              </a:rPr>
              <a:pPr>
                <a:spcBef>
                  <a:spcPct val="0"/>
                </a:spcBef>
                <a:buClrTx/>
                <a:buSzTx/>
                <a:buFontTx/>
                <a:buNone/>
              </a:pPr>
              <a:t>39</a:t>
            </a:fld>
            <a:endParaRPr lang="en-US" altLang="en-US" sz="1200">
              <a:latin typeface="Garamond" panose="02020404030301010803" pitchFamily="18" charset="0"/>
            </a:endParaRPr>
          </a:p>
        </p:txBody>
      </p:sp>
      <p:sp>
        <p:nvSpPr>
          <p:cNvPr id="82947" name="Rectangle 2"/>
          <p:cNvSpPr>
            <a:spLocks noGrp="1" noChangeArrowheads="1"/>
          </p:cNvSpPr>
          <p:nvPr>
            <p:ph type="title"/>
          </p:nvPr>
        </p:nvSpPr>
        <p:spPr/>
        <p:txBody>
          <a:bodyPr/>
          <a:lstStyle/>
          <a:p>
            <a:pPr eaLnBrk="1" hangingPunct="1"/>
            <a:r>
              <a:rPr lang="en-US" altLang="en-US" smtClean="0"/>
              <a:t>Putting It Together #4</a:t>
            </a:r>
          </a:p>
        </p:txBody>
      </p:sp>
      <p:pic>
        <p:nvPicPr>
          <p:cNvPr id="82948" name="Picture 4"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71500" y="1316038"/>
            <a:ext cx="54864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This activity continues with the project to plan and execute a company “celebration.” Each team should begin the exercise with the consensus WBS that the group has agreed to</a:t>
            </a:r>
            <a:r>
              <a:rPr lang="en-US" altLang="en-US" sz="1800"/>
              <a:t> </a:t>
            </a:r>
            <a:r>
              <a:rPr lang="en-US" altLang="en-US" sz="1800">
                <a:solidFill>
                  <a:schemeClr val="tx2"/>
                </a:solidFill>
              </a:rPr>
              <a:t>earlier.</a:t>
            </a:r>
          </a:p>
          <a:p>
            <a:pPr eaLnBrk="1" hangingPunct="1">
              <a:buFont typeface="Wingdings" panose="05000000000000000000" pitchFamily="2" charset="2"/>
              <a:buNone/>
            </a:pPr>
            <a:endParaRPr lang="en-US" altLang="en-US" sz="1800">
              <a:solidFill>
                <a:schemeClr val="tx2"/>
              </a:solidFill>
            </a:endParaRPr>
          </a:p>
        </p:txBody>
      </p:sp>
      <p:sp>
        <p:nvSpPr>
          <p:cNvPr id="82950" name="Text Box 9"/>
          <p:cNvSpPr txBox="1">
            <a:spLocks noChangeArrowheads="1"/>
          </p:cNvSpPr>
          <p:nvPr/>
        </p:nvSpPr>
        <p:spPr bwMode="auto">
          <a:xfrm>
            <a:off x="590550" y="2836863"/>
            <a:ext cx="74834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chemeClr val="hlink"/>
              </a:buClr>
              <a:buSzTx/>
              <a:buFont typeface="Wingdings" panose="05000000000000000000" pitchFamily="2" charset="2"/>
              <a:buAutoNum type="arabicParenR"/>
            </a:pPr>
            <a:r>
              <a:rPr lang="en-US" altLang="en-US" sz="1800">
                <a:solidFill>
                  <a:schemeClr val="tx2"/>
                </a:solidFill>
              </a:rPr>
              <a:t>Create a </a:t>
            </a:r>
            <a:r>
              <a:rPr lang="en-US" altLang="en-US" sz="1800" i="1" u="sng">
                <a:solidFill>
                  <a:schemeClr val="tx2"/>
                </a:solidFill>
              </a:rPr>
              <a:t>PDM network diagram</a:t>
            </a:r>
            <a:r>
              <a:rPr lang="en-US" altLang="en-US" sz="1800">
                <a:solidFill>
                  <a:schemeClr val="tx2"/>
                </a:solidFill>
              </a:rPr>
              <a:t> for the project.  Note that the PDM network diagram is intended to capture only the logical relationships among the various activities – not the project schedule.</a:t>
            </a:r>
          </a:p>
          <a:p>
            <a:pPr eaLnBrk="1" hangingPunct="1">
              <a:buClr>
                <a:schemeClr val="hlink"/>
              </a:buClr>
              <a:buSzTx/>
              <a:buFont typeface="Wingdings" panose="05000000000000000000" pitchFamily="2" charset="2"/>
              <a:buAutoNum type="arabicParenR"/>
            </a:pPr>
            <a:r>
              <a:rPr lang="en-US" altLang="en-US" sz="1800">
                <a:solidFill>
                  <a:schemeClr val="tx2"/>
                </a:solidFill>
              </a:rPr>
              <a:t>Once each team has presented, agree on a consensus PDM network diagram.</a:t>
            </a:r>
          </a:p>
          <a:p>
            <a:pPr eaLnBrk="1" hangingPunct="1">
              <a:spcBef>
                <a:spcPct val="0"/>
              </a:spcBef>
              <a:buClr>
                <a:schemeClr val="hlink"/>
              </a:buClr>
              <a:buSzTx/>
              <a:buFontTx/>
              <a:buAutoNum type="arabicParenR"/>
            </a:pPr>
            <a:endParaRPr lang="en-US" altLang="en-US" sz="180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51B33A-14FF-4A8B-BB97-C7645DA47886}" type="slidenum">
              <a:rPr lang="en-US" altLang="en-US" sz="1200">
                <a:latin typeface="Garamond" panose="02020404030301010803" pitchFamily="18" charset="0"/>
              </a:rPr>
              <a:pPr>
                <a:spcBef>
                  <a:spcPct val="0"/>
                </a:spcBef>
                <a:buClrTx/>
                <a:buSzTx/>
                <a:buFontTx/>
                <a:buNone/>
              </a:pPr>
              <a:t>4</a:t>
            </a:fld>
            <a:endParaRPr lang="en-US" altLang="en-US" sz="1200">
              <a:latin typeface="Garamond" panose="02020404030301010803" pitchFamily="18" charset="0"/>
            </a:endParaRPr>
          </a:p>
        </p:txBody>
      </p:sp>
      <p:sp>
        <p:nvSpPr>
          <p:cNvPr id="13315" name="Rectangle 2"/>
          <p:cNvSpPr>
            <a:spLocks noGrp="1" noChangeArrowheads="1"/>
          </p:cNvSpPr>
          <p:nvPr>
            <p:ph type="ctrTitle"/>
          </p:nvPr>
        </p:nvSpPr>
        <p:spPr>
          <a:xfrm>
            <a:off x="762000" y="1524000"/>
            <a:ext cx="8001000" cy="1752600"/>
          </a:xfrm>
        </p:spPr>
        <p:txBody>
          <a:bodyPr/>
          <a:lstStyle/>
          <a:p>
            <a:pPr eaLnBrk="1" hangingPunct="1"/>
            <a:r>
              <a:rPr lang="en-US" altLang="en-US" sz="3200" smtClean="0"/>
              <a:t>Process Groups and Knowledge Areas</a:t>
            </a:r>
            <a:br>
              <a:rPr lang="en-US" altLang="en-US" sz="3200" smtClean="0"/>
            </a:br>
            <a:r>
              <a:rPr lang="en-US" altLang="en-US" sz="3200" smtClean="0"/>
              <a:t>-- A Quick Review --</a:t>
            </a:r>
          </a:p>
        </p:txBody>
      </p:sp>
      <p:sp>
        <p:nvSpPr>
          <p:cNvPr id="13316" name="Text Box 3"/>
          <p:cNvSpPr txBox="1">
            <a:spLocks noChangeArrowheads="1"/>
          </p:cNvSpPr>
          <p:nvPr/>
        </p:nvSpPr>
        <p:spPr bwMode="auto">
          <a:xfrm>
            <a:off x="5257800" y="485775"/>
            <a:ext cx="224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1</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7"/>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F378B20-2643-4835-A332-F2B3D4A74DDC}" type="slidenum">
              <a:rPr lang="en-US" altLang="en-US" sz="1200">
                <a:latin typeface="Garamond" panose="02020404030301010803" pitchFamily="18" charset="0"/>
              </a:rPr>
              <a:pPr>
                <a:spcBef>
                  <a:spcPct val="0"/>
                </a:spcBef>
                <a:buClrTx/>
                <a:buSzTx/>
                <a:buFontTx/>
                <a:buNone/>
              </a:pPr>
              <a:t>40</a:t>
            </a:fld>
            <a:endParaRPr lang="en-US" altLang="en-US" sz="1200">
              <a:latin typeface="Garamond" panose="02020404030301010803" pitchFamily="18" charset="0"/>
            </a:endParaRPr>
          </a:p>
        </p:txBody>
      </p:sp>
      <p:sp>
        <p:nvSpPr>
          <p:cNvPr id="84995" name="Rectangle 2"/>
          <p:cNvSpPr>
            <a:spLocks noGrp="1" noChangeArrowheads="1"/>
          </p:cNvSpPr>
          <p:nvPr>
            <p:ph type="body" sz="half" idx="1"/>
          </p:nvPr>
        </p:nvSpPr>
        <p:spPr>
          <a:xfrm>
            <a:off x="457200" y="1417638"/>
            <a:ext cx="8339138" cy="1858962"/>
          </a:xfrm>
        </p:spPr>
        <p:txBody>
          <a:bodyPr/>
          <a:lstStyle/>
          <a:p>
            <a:pPr eaLnBrk="1" hangingPunct="1"/>
            <a:r>
              <a:rPr lang="en-US" altLang="en-US" sz="2400" smtClean="0">
                <a:solidFill>
                  <a:schemeClr val="tx2"/>
                </a:solidFill>
              </a:rPr>
              <a:t>CPM Diagrams are derived from PDM Diagrams</a:t>
            </a:r>
          </a:p>
          <a:p>
            <a:pPr eaLnBrk="1" hangingPunct="1"/>
            <a:r>
              <a:rPr lang="en-US" altLang="en-US" sz="2400" smtClean="0">
                <a:solidFill>
                  <a:schemeClr val="tx2"/>
                </a:solidFill>
              </a:rPr>
              <a:t>To accomplish this, we must translate effort estimates into duration estimates</a:t>
            </a:r>
          </a:p>
        </p:txBody>
      </p:sp>
      <p:sp>
        <p:nvSpPr>
          <p:cNvPr id="84996" name="Rectangle 3"/>
          <p:cNvSpPr>
            <a:spLocks noGrp="1" noChangeArrowheads="1"/>
          </p:cNvSpPr>
          <p:nvPr>
            <p:ph type="title"/>
          </p:nvPr>
        </p:nvSpPr>
        <p:spPr/>
        <p:txBody>
          <a:bodyPr/>
          <a:lstStyle/>
          <a:p>
            <a:pPr eaLnBrk="1" hangingPunct="1"/>
            <a:r>
              <a:rPr lang="en-US" altLang="en-US" smtClean="0"/>
              <a:t>CPM Diagrams</a:t>
            </a:r>
          </a:p>
        </p:txBody>
      </p:sp>
      <p:sp>
        <p:nvSpPr>
          <p:cNvPr id="84997" name="AutoShape 4"/>
          <p:cNvSpPr>
            <a:spLocks noChangeArrowheads="1"/>
          </p:cNvSpPr>
          <p:nvPr/>
        </p:nvSpPr>
        <p:spPr bwMode="auto">
          <a:xfrm rot="5400000">
            <a:off x="1588294" y="4704557"/>
            <a:ext cx="688975" cy="4714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 name="Rectangle 5"/>
          <p:cNvSpPr>
            <a:spLocks noChangeArrowheads="1"/>
          </p:cNvSpPr>
          <p:nvPr/>
        </p:nvSpPr>
        <p:spPr bwMode="auto">
          <a:xfrm>
            <a:off x="2282825" y="4711700"/>
            <a:ext cx="2592388"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Critical Path Method</a:t>
            </a:r>
            <a:br>
              <a:rPr lang="en-US" altLang="en-US" sz="2000" b="1">
                <a:solidFill>
                  <a:schemeClr val="tx2"/>
                </a:solidFill>
              </a:rPr>
            </a:br>
            <a:r>
              <a:rPr lang="en-US" altLang="en-US" sz="2000" b="1">
                <a:solidFill>
                  <a:schemeClr val="tx2"/>
                </a:solidFill>
              </a:rPr>
              <a:t> (CPM) Diagram</a:t>
            </a:r>
          </a:p>
        </p:txBody>
      </p:sp>
      <p:sp>
        <p:nvSpPr>
          <p:cNvPr id="84999" name="Rectangle 6"/>
          <p:cNvSpPr>
            <a:spLocks noChangeArrowheads="1"/>
          </p:cNvSpPr>
          <p:nvPr/>
        </p:nvSpPr>
        <p:spPr bwMode="auto">
          <a:xfrm>
            <a:off x="1387475" y="3740150"/>
            <a:ext cx="2592388"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PDM Diagram</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7"/>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FD4545-14AE-434A-9B1B-06F790DD89A9}" type="slidenum">
              <a:rPr lang="en-US" altLang="en-US" sz="1200">
                <a:latin typeface="Garamond" panose="02020404030301010803" pitchFamily="18" charset="0"/>
              </a:rPr>
              <a:pPr>
                <a:spcBef>
                  <a:spcPct val="0"/>
                </a:spcBef>
                <a:buClrTx/>
                <a:buSzTx/>
                <a:buFontTx/>
                <a:buNone/>
              </a:pPr>
              <a:t>41</a:t>
            </a:fld>
            <a:endParaRPr lang="en-US" altLang="en-US" sz="1200">
              <a:latin typeface="Garamond" panose="02020404030301010803" pitchFamily="18" charset="0"/>
            </a:endParaRPr>
          </a:p>
        </p:txBody>
      </p:sp>
      <p:sp>
        <p:nvSpPr>
          <p:cNvPr id="87043" name="Rectangle 2"/>
          <p:cNvSpPr>
            <a:spLocks noGrp="1" noChangeArrowheads="1"/>
          </p:cNvSpPr>
          <p:nvPr>
            <p:ph type="title"/>
          </p:nvPr>
        </p:nvSpPr>
        <p:spPr/>
        <p:txBody>
          <a:bodyPr/>
          <a:lstStyle/>
          <a:p>
            <a:pPr eaLnBrk="1" hangingPunct="1"/>
            <a:r>
              <a:rPr lang="en-US" altLang="en-US" smtClean="0"/>
              <a:t>Effort and Duration</a:t>
            </a:r>
          </a:p>
        </p:txBody>
      </p:sp>
      <p:sp>
        <p:nvSpPr>
          <p:cNvPr id="87044" name="Rectangle 3"/>
          <p:cNvSpPr>
            <a:spLocks noChangeArrowheads="1"/>
          </p:cNvSpPr>
          <p:nvPr/>
        </p:nvSpPr>
        <p:spPr bwMode="auto">
          <a:xfrm>
            <a:off x="3683000" y="998538"/>
            <a:ext cx="4222750"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b="1">
                <a:solidFill>
                  <a:schemeClr val="hlink"/>
                </a:solidFill>
              </a:rPr>
              <a:t>	Effort</a:t>
            </a:r>
            <a:r>
              <a:rPr lang="en-US" altLang="en-US" sz="2400">
                <a:solidFill>
                  <a:schemeClr val="tx2"/>
                </a:solidFill>
              </a:rPr>
              <a:t> defines the amount of work required to complete a activity (often measured in hours) </a:t>
            </a:r>
          </a:p>
        </p:txBody>
      </p:sp>
      <p:pic>
        <p:nvPicPr>
          <p:cNvPr id="87045" name="Picture 4" descr="calendar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3684588"/>
            <a:ext cx="1695450" cy="2259012"/>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7046" name="Picture 5" descr="horse pull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417638"/>
            <a:ext cx="3124200" cy="2217737"/>
          </a:xfrm>
          <a:prstGeom prst="rect">
            <a:avLst/>
          </a:prstGeom>
          <a:noFill/>
          <a:ln w="254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87047" name="Text Box 6"/>
          <p:cNvSpPr txBox="1">
            <a:spLocks noChangeArrowheads="1"/>
          </p:cNvSpPr>
          <p:nvPr/>
        </p:nvSpPr>
        <p:spPr bwMode="auto">
          <a:xfrm>
            <a:off x="1298575" y="4127500"/>
            <a:ext cx="350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SzTx/>
              <a:buFont typeface="Wingdings" panose="05000000000000000000" pitchFamily="2" charset="2"/>
              <a:buChar char="§"/>
            </a:pPr>
            <a:endParaRPr lang="en-US" altLang="en-US" sz="1800">
              <a:solidFill>
                <a:schemeClr val="tx2"/>
              </a:solidFill>
            </a:endParaRPr>
          </a:p>
          <a:p>
            <a:pPr eaLnBrk="1" hangingPunct="1">
              <a:spcBef>
                <a:spcPct val="0"/>
              </a:spcBef>
              <a:buClrTx/>
              <a:buSzTx/>
              <a:buFontTx/>
              <a:buNone/>
            </a:pPr>
            <a:endParaRPr lang="en-US" altLang="en-US" sz="1800"/>
          </a:p>
        </p:txBody>
      </p:sp>
      <p:sp>
        <p:nvSpPr>
          <p:cNvPr id="87048" name="Rectangle 7"/>
          <p:cNvSpPr>
            <a:spLocks noChangeArrowheads="1"/>
          </p:cNvSpPr>
          <p:nvPr/>
        </p:nvSpPr>
        <p:spPr bwMode="auto">
          <a:xfrm>
            <a:off x="2686050" y="3684588"/>
            <a:ext cx="3937000"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b="1">
                <a:solidFill>
                  <a:schemeClr val="hlink"/>
                </a:solidFill>
              </a:rPr>
              <a:t>	Duration</a:t>
            </a:r>
            <a:r>
              <a:rPr lang="en-US" altLang="en-US" sz="2400">
                <a:solidFill>
                  <a:schemeClr val="tx2"/>
                </a:solidFill>
              </a:rPr>
              <a:t> refers to the calendar time required to complete activity (often in days or weeks) </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439176-FED5-4C7A-AA2E-CA840E012CE7}" type="slidenum">
              <a:rPr lang="en-US" altLang="en-US" sz="1200">
                <a:latin typeface="Garamond" panose="02020404030301010803" pitchFamily="18" charset="0"/>
              </a:rPr>
              <a:pPr>
                <a:spcBef>
                  <a:spcPct val="0"/>
                </a:spcBef>
                <a:buClrTx/>
                <a:buSzTx/>
                <a:buFontTx/>
                <a:buNone/>
              </a:pPr>
              <a:t>42</a:t>
            </a:fld>
            <a:endParaRPr lang="en-US" altLang="en-US" sz="1200">
              <a:latin typeface="Garamond" panose="02020404030301010803" pitchFamily="18" charset="0"/>
            </a:endParaRPr>
          </a:p>
        </p:txBody>
      </p:sp>
      <p:sp>
        <p:nvSpPr>
          <p:cNvPr id="89091" name="Rectangle 2"/>
          <p:cNvSpPr>
            <a:spLocks noGrp="1" noChangeArrowheads="1"/>
          </p:cNvSpPr>
          <p:nvPr>
            <p:ph type="title"/>
          </p:nvPr>
        </p:nvSpPr>
        <p:spPr>
          <a:xfrm>
            <a:off x="514350" y="304800"/>
            <a:ext cx="7924800" cy="628650"/>
          </a:xfrm>
        </p:spPr>
        <p:txBody>
          <a:bodyPr/>
          <a:lstStyle/>
          <a:p>
            <a:pPr eaLnBrk="1" hangingPunct="1"/>
            <a:r>
              <a:rPr lang="en-US" altLang="en-US" smtClean="0"/>
              <a:t>Effort and Duration (cont’d)</a:t>
            </a:r>
          </a:p>
        </p:txBody>
      </p:sp>
      <p:sp>
        <p:nvSpPr>
          <p:cNvPr id="1921027" name="Rectangle 3"/>
          <p:cNvSpPr>
            <a:spLocks noGrp="1" noChangeArrowheads="1"/>
          </p:cNvSpPr>
          <p:nvPr>
            <p:ph type="body" idx="1"/>
          </p:nvPr>
        </p:nvSpPr>
        <p:spPr>
          <a:xfrm>
            <a:off x="762000" y="1282700"/>
            <a:ext cx="7048500" cy="4241800"/>
          </a:xfrm>
        </p:spPr>
        <p:txBody>
          <a:bodyPr/>
          <a:lstStyle/>
          <a:p>
            <a:pPr eaLnBrk="1" hangingPunct="1">
              <a:defRPr/>
            </a:pPr>
            <a:r>
              <a:rPr lang="en-US" sz="2400" dirty="0" smtClean="0">
                <a:solidFill>
                  <a:schemeClr val="tx2"/>
                </a:solidFill>
              </a:rPr>
              <a:t>Effort is distributed over a duration</a:t>
            </a:r>
          </a:p>
          <a:p>
            <a:pPr eaLnBrk="1" hangingPunct="1">
              <a:defRPr/>
            </a:pPr>
            <a:r>
              <a:rPr lang="en-US" sz="2400" dirty="0" smtClean="0">
                <a:solidFill>
                  <a:schemeClr val="tx2"/>
                </a:solidFill>
              </a:rPr>
              <a:t>This is done by assigning some particular number of persons to the activity at various times</a:t>
            </a:r>
          </a:p>
          <a:p>
            <a:pPr eaLnBrk="1" hangingPunct="1">
              <a:defRPr/>
            </a:pPr>
            <a:r>
              <a:rPr lang="en-US" sz="2400" dirty="0" smtClean="0">
                <a:solidFill>
                  <a:schemeClr val="tx2"/>
                </a:solidFill>
              </a:rPr>
              <a:t>Or, we can assign percentages of one or more persons’ time to the activity at various times</a:t>
            </a:r>
          </a:p>
          <a:p>
            <a:pPr eaLnBrk="1" hangingPunct="1">
              <a:defRPr/>
            </a:pPr>
            <a:r>
              <a:rPr lang="en-US" sz="2400" dirty="0" smtClean="0">
                <a:solidFill>
                  <a:schemeClr val="tx2"/>
                </a:solidFill>
              </a:rPr>
              <a:t>Requires knowledge of the activity </a:t>
            </a:r>
            <a:r>
              <a:rPr lang="en-US" sz="2400" b="1" dirty="0" smtClean="0">
                <a:solidFill>
                  <a:schemeClr val="accent1">
                    <a:lumMod val="50000"/>
                  </a:schemeClr>
                </a:solidFill>
              </a:rPr>
              <a:t>plus</a:t>
            </a:r>
            <a:r>
              <a:rPr lang="en-US" sz="2400" dirty="0" smtClean="0">
                <a:solidFill>
                  <a:schemeClr val="tx2"/>
                </a:solidFill>
              </a:rPr>
              <a:t> human resource planning</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15F935-0C49-45F9-9479-7CF6447671FE}" type="slidenum">
              <a:rPr lang="en-US" altLang="en-US" sz="1200">
                <a:latin typeface="Garamond" panose="02020404030301010803" pitchFamily="18" charset="0"/>
              </a:rPr>
              <a:pPr>
                <a:spcBef>
                  <a:spcPct val="0"/>
                </a:spcBef>
                <a:buClrTx/>
                <a:buSzTx/>
                <a:buFontTx/>
                <a:buNone/>
              </a:pPr>
              <a:t>43</a:t>
            </a:fld>
            <a:endParaRPr lang="en-US" altLang="en-US" sz="1200">
              <a:latin typeface="Garamond" panose="02020404030301010803" pitchFamily="18" charset="0"/>
            </a:endParaRPr>
          </a:p>
        </p:txBody>
      </p:sp>
      <p:sp>
        <p:nvSpPr>
          <p:cNvPr id="91139" name="Rectangle 2"/>
          <p:cNvSpPr>
            <a:spLocks noGrp="1" noChangeArrowheads="1"/>
          </p:cNvSpPr>
          <p:nvPr>
            <p:ph type="title"/>
          </p:nvPr>
        </p:nvSpPr>
        <p:spPr>
          <a:xfrm>
            <a:off x="552450" y="314325"/>
            <a:ext cx="7924800" cy="552450"/>
          </a:xfrm>
        </p:spPr>
        <p:txBody>
          <a:bodyPr/>
          <a:lstStyle/>
          <a:p>
            <a:pPr eaLnBrk="1" hangingPunct="1"/>
            <a:r>
              <a:rPr lang="en-US" altLang="en-US" smtClean="0"/>
              <a:t>Effort, Duration, and Resource Allocation</a:t>
            </a:r>
          </a:p>
        </p:txBody>
      </p:sp>
      <p:sp>
        <p:nvSpPr>
          <p:cNvPr id="91140" name="Rectangle 3"/>
          <p:cNvSpPr>
            <a:spLocks noGrp="1" noChangeArrowheads="1"/>
          </p:cNvSpPr>
          <p:nvPr>
            <p:ph type="body" idx="1"/>
          </p:nvPr>
        </p:nvSpPr>
        <p:spPr>
          <a:xfrm>
            <a:off x="838200" y="1333500"/>
            <a:ext cx="8001000" cy="4241800"/>
          </a:xfrm>
        </p:spPr>
        <p:txBody>
          <a:bodyPr/>
          <a:lstStyle/>
          <a:p>
            <a:pPr eaLnBrk="1" hangingPunct="1"/>
            <a:r>
              <a:rPr lang="en-US" altLang="en-US" sz="2400" smtClean="0">
                <a:solidFill>
                  <a:schemeClr val="tx2"/>
                </a:solidFill>
              </a:rPr>
              <a:t>For example, a 750 hour effort would have a 10-week duration if 2 persons were allocated to it fulltime (assuming a fulltime week = 37.5 hours) for that period</a:t>
            </a:r>
          </a:p>
          <a:p>
            <a:pPr eaLnBrk="1" hangingPunct="1"/>
            <a:r>
              <a:rPr lang="en-US" altLang="en-US" sz="2400" smtClean="0">
                <a:solidFill>
                  <a:schemeClr val="tx2"/>
                </a:solidFill>
              </a:rPr>
              <a:t>However, this same effort could result in drastically different durations, with different resource allocations:</a:t>
            </a:r>
          </a:p>
          <a:p>
            <a:pPr lvl="1" eaLnBrk="1" hangingPunct="1"/>
            <a:r>
              <a:rPr lang="en-US" altLang="en-US" sz="2200" smtClean="0">
                <a:solidFill>
                  <a:schemeClr val="tx2"/>
                </a:solidFill>
              </a:rPr>
              <a:t>40 weeks – if 50% of a person’s time is allocated to it</a:t>
            </a:r>
          </a:p>
          <a:p>
            <a:pPr lvl="1" eaLnBrk="1" hangingPunct="1"/>
            <a:r>
              <a:rPr lang="en-US" altLang="en-US" sz="2200" smtClean="0">
                <a:solidFill>
                  <a:schemeClr val="tx2"/>
                </a:solidFill>
              </a:rPr>
              <a:t>20 weeks -- if 1 person is allocated to it fulltime</a:t>
            </a:r>
          </a:p>
          <a:p>
            <a:pPr lvl="1" eaLnBrk="1" hangingPunct="1"/>
            <a:r>
              <a:rPr lang="en-US" altLang="en-US" sz="2200" smtClean="0">
                <a:solidFill>
                  <a:schemeClr val="tx2"/>
                </a:solidFill>
              </a:rPr>
              <a:t>15 weeks -- with1 person fulltime for 10 weeks, then 2 persons fulltime for the next 5 weeks</a:t>
            </a:r>
          </a:p>
          <a:p>
            <a:pPr lvl="1" eaLnBrk="1" hangingPunct="1"/>
            <a:r>
              <a:rPr lang="en-US" altLang="en-US" sz="2200" smtClean="0">
                <a:solidFill>
                  <a:schemeClr val="tx2"/>
                </a:solidFill>
              </a:rPr>
              <a:t>5 weeks – with 4 persons allocated to it fulltime</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3050D7-0982-4CDD-AD31-8D95910685E2}" type="slidenum">
              <a:rPr lang="en-US" altLang="en-US" sz="1200">
                <a:latin typeface="Garamond" panose="02020404030301010803" pitchFamily="18" charset="0"/>
              </a:rPr>
              <a:pPr>
                <a:spcBef>
                  <a:spcPct val="0"/>
                </a:spcBef>
                <a:buClrTx/>
                <a:buSzTx/>
                <a:buFontTx/>
                <a:buNone/>
              </a:pPr>
              <a:t>44</a:t>
            </a:fld>
            <a:endParaRPr lang="en-US" altLang="en-US" sz="1200">
              <a:latin typeface="Garamond" panose="02020404030301010803" pitchFamily="18" charset="0"/>
            </a:endParaRPr>
          </a:p>
        </p:txBody>
      </p:sp>
      <p:sp>
        <p:nvSpPr>
          <p:cNvPr id="93187" name="Rectangle 2"/>
          <p:cNvSpPr>
            <a:spLocks noGrp="1" noChangeArrowheads="1"/>
          </p:cNvSpPr>
          <p:nvPr>
            <p:ph type="title"/>
          </p:nvPr>
        </p:nvSpPr>
        <p:spPr>
          <a:xfrm>
            <a:off x="457200" y="266700"/>
            <a:ext cx="8686800" cy="666750"/>
          </a:xfrm>
        </p:spPr>
        <p:txBody>
          <a:bodyPr/>
          <a:lstStyle/>
          <a:p>
            <a:pPr eaLnBrk="1" hangingPunct="1"/>
            <a:r>
              <a:rPr lang="en-US" altLang="en-US" smtClean="0"/>
              <a:t>Effort, Duration, and Resource Allocation </a:t>
            </a:r>
            <a:r>
              <a:rPr lang="en-US" altLang="en-US" sz="2400" smtClean="0"/>
              <a:t>(cont’d)</a:t>
            </a:r>
          </a:p>
        </p:txBody>
      </p:sp>
      <p:sp>
        <p:nvSpPr>
          <p:cNvPr id="93188" name="Rectangle 3"/>
          <p:cNvSpPr>
            <a:spLocks noGrp="1" noChangeArrowheads="1"/>
          </p:cNvSpPr>
          <p:nvPr>
            <p:ph type="body" idx="1"/>
          </p:nvPr>
        </p:nvSpPr>
        <p:spPr>
          <a:xfrm>
            <a:off x="457200" y="1692275"/>
            <a:ext cx="8232775" cy="2595563"/>
          </a:xfrm>
        </p:spPr>
        <p:txBody>
          <a:bodyPr/>
          <a:lstStyle/>
          <a:p>
            <a:pPr eaLnBrk="1" hangingPunct="1">
              <a:buFont typeface="Wingdings" panose="05000000000000000000" pitchFamily="2" charset="2"/>
              <a:buNone/>
            </a:pPr>
            <a:r>
              <a:rPr lang="en-US" altLang="en-US" sz="2400" smtClean="0"/>
              <a:t>	</a:t>
            </a:r>
            <a:r>
              <a:rPr lang="en-US" altLang="en-US" sz="2400" smtClean="0">
                <a:solidFill>
                  <a:schemeClr val="tx2"/>
                </a:solidFill>
              </a:rPr>
              <a:t>It is important to remember that the </a:t>
            </a:r>
            <a:r>
              <a:rPr lang="en-US" altLang="en-US" sz="2400" u="sng" smtClean="0">
                <a:solidFill>
                  <a:schemeClr val="tx2"/>
                </a:solidFill>
              </a:rPr>
              <a:t>required effort is just one factor</a:t>
            </a:r>
            <a:r>
              <a:rPr lang="en-US" altLang="en-US" sz="2400" smtClean="0">
                <a:solidFill>
                  <a:schemeClr val="tx2"/>
                </a:solidFill>
              </a:rPr>
              <a:t> that goes into making a duration estimate.  Some activities have limited possibility for compression.</a:t>
            </a:r>
          </a:p>
          <a:p>
            <a:pPr eaLnBrk="1" hangingPunct="1">
              <a:buFont typeface="Wingdings" panose="05000000000000000000" pitchFamily="2" charset="2"/>
              <a:buNone/>
            </a:pPr>
            <a:endParaRPr lang="en-US" altLang="en-US" sz="2400" smtClean="0">
              <a:solidFill>
                <a:schemeClr val="tx2"/>
              </a:solidFill>
            </a:endParaRPr>
          </a:p>
          <a:p>
            <a:pPr eaLnBrk="1" hangingPunct="1">
              <a:buFont typeface="Wingdings" panose="05000000000000000000" pitchFamily="2" charset="2"/>
              <a:buNone/>
            </a:pPr>
            <a:r>
              <a:rPr lang="en-US" altLang="en-US" sz="2400" smtClean="0">
                <a:solidFill>
                  <a:schemeClr val="tx2"/>
                </a:solidFill>
              </a:rPr>
              <a:t>	We’ve all heard it:</a:t>
            </a:r>
          </a:p>
        </p:txBody>
      </p:sp>
      <p:sp>
        <p:nvSpPr>
          <p:cNvPr id="93189" name="Text Box 4"/>
          <p:cNvSpPr txBox="1">
            <a:spLocks noChangeArrowheads="1"/>
          </p:cNvSpPr>
          <p:nvPr/>
        </p:nvSpPr>
        <p:spPr bwMode="auto">
          <a:xfrm>
            <a:off x="1447800" y="4210050"/>
            <a:ext cx="55927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chemeClr val="tx1"/>
              </a:buClr>
              <a:buSzPct val="75000"/>
              <a:buFont typeface="Wingdings" panose="05000000000000000000" pitchFamily="2" charset="2"/>
              <a:buNone/>
            </a:pPr>
            <a:r>
              <a:rPr lang="en-US" altLang="en-US" sz="2000" i="1">
                <a:solidFill>
                  <a:schemeClr val="tx2"/>
                </a:solidFill>
              </a:rPr>
              <a:t>If one woman can produce a baby in 9 months, how soon can 9 women produce a baby?</a:t>
            </a:r>
          </a:p>
          <a:p>
            <a:pPr eaLnBrk="1" hangingPunct="1">
              <a:spcBef>
                <a:spcPct val="0"/>
              </a:spcBef>
              <a:buClrTx/>
              <a:buSzTx/>
              <a:buFontTx/>
              <a:buNone/>
            </a:pPr>
            <a:endParaRPr lang="en-US" altLang="en-US" sz="2000" i="1">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3EBCDC-DB7F-4E8D-A527-F1450416BEB6}" type="slidenum">
              <a:rPr lang="en-US" altLang="en-US" sz="1200">
                <a:latin typeface="Garamond" panose="02020404030301010803" pitchFamily="18" charset="0"/>
              </a:rPr>
              <a:pPr>
                <a:spcBef>
                  <a:spcPct val="0"/>
                </a:spcBef>
                <a:buClrTx/>
                <a:buSzTx/>
                <a:buFontTx/>
                <a:buNone/>
              </a:pPr>
              <a:t>45</a:t>
            </a:fld>
            <a:endParaRPr lang="en-US" altLang="en-US" sz="1200">
              <a:latin typeface="Garamond" panose="02020404030301010803" pitchFamily="18" charset="0"/>
            </a:endParaRPr>
          </a:p>
        </p:txBody>
      </p:sp>
      <p:sp>
        <p:nvSpPr>
          <p:cNvPr id="95235" name="Rectangle 2"/>
          <p:cNvSpPr>
            <a:spLocks noGrp="1" noChangeArrowheads="1"/>
          </p:cNvSpPr>
          <p:nvPr>
            <p:ph type="body" idx="1"/>
          </p:nvPr>
        </p:nvSpPr>
        <p:spPr>
          <a:xfrm>
            <a:off x="685800" y="1273175"/>
            <a:ext cx="7572375" cy="4479925"/>
          </a:xfrm>
        </p:spPr>
        <p:txBody>
          <a:bodyPr/>
          <a:lstStyle/>
          <a:p>
            <a:pPr eaLnBrk="1" hangingPunct="1"/>
            <a:r>
              <a:rPr lang="en-US" altLang="en-US" sz="2400" smtClean="0">
                <a:solidFill>
                  <a:schemeClr val="tx2"/>
                </a:solidFill>
              </a:rPr>
              <a:t>If an activity can be completed before it is absolutely necessary for other activities waiting for it, we say that we have built </a:t>
            </a:r>
            <a:r>
              <a:rPr lang="en-US" altLang="en-US" sz="2400" b="1" smtClean="0">
                <a:solidFill>
                  <a:schemeClr val="hlink"/>
                </a:solidFill>
              </a:rPr>
              <a:t>float</a:t>
            </a:r>
            <a:r>
              <a:rPr lang="en-US" altLang="en-US" sz="2400" smtClean="0">
                <a:solidFill>
                  <a:schemeClr val="tx2"/>
                </a:solidFill>
              </a:rPr>
              <a:t> or </a:t>
            </a:r>
            <a:r>
              <a:rPr lang="en-US" altLang="en-US" sz="2400" b="1" smtClean="0">
                <a:solidFill>
                  <a:schemeClr val="hlink"/>
                </a:solidFill>
              </a:rPr>
              <a:t>slack</a:t>
            </a:r>
            <a:r>
              <a:rPr lang="en-US" altLang="en-US" sz="2400" smtClean="0">
                <a:solidFill>
                  <a:schemeClr val="tx2"/>
                </a:solidFill>
              </a:rPr>
              <a:t> time into our schedule</a:t>
            </a:r>
          </a:p>
          <a:p>
            <a:pPr eaLnBrk="1" hangingPunct="1"/>
            <a:r>
              <a:rPr lang="en-US" altLang="en-US" sz="2400" smtClean="0">
                <a:solidFill>
                  <a:schemeClr val="tx2"/>
                </a:solidFill>
              </a:rPr>
              <a:t>Float adds flexibility to a project’s schedule</a:t>
            </a:r>
          </a:p>
          <a:p>
            <a:pPr eaLnBrk="1" hangingPunct="1"/>
            <a:r>
              <a:rPr lang="en-US" altLang="en-US" sz="2400" smtClean="0">
                <a:solidFill>
                  <a:schemeClr val="tx2"/>
                </a:solidFill>
              </a:rPr>
              <a:t>The Critical Path Method (CPM) Diagram captures this feature of a project</a:t>
            </a:r>
          </a:p>
        </p:txBody>
      </p:sp>
      <p:sp>
        <p:nvSpPr>
          <p:cNvPr id="95236" name="Rectangle 3"/>
          <p:cNvSpPr>
            <a:spLocks noGrp="1" noChangeArrowheads="1"/>
          </p:cNvSpPr>
          <p:nvPr>
            <p:ph type="title"/>
          </p:nvPr>
        </p:nvSpPr>
        <p:spPr/>
        <p:txBody>
          <a:bodyPr/>
          <a:lstStyle/>
          <a:p>
            <a:pPr eaLnBrk="1" hangingPunct="1"/>
            <a:r>
              <a:rPr lang="en-US" altLang="en-US" smtClean="0"/>
              <a:t>Float or Slack Time</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9F920E-F561-4EE1-8AD3-4716A3845C05}" type="slidenum">
              <a:rPr lang="en-US" altLang="en-US" sz="1200">
                <a:latin typeface="Garamond" panose="02020404030301010803" pitchFamily="18" charset="0"/>
              </a:rPr>
              <a:pPr>
                <a:spcBef>
                  <a:spcPct val="0"/>
                </a:spcBef>
                <a:buClrTx/>
                <a:buSzTx/>
                <a:buFontTx/>
                <a:buNone/>
              </a:pPr>
              <a:t>46</a:t>
            </a:fld>
            <a:endParaRPr lang="en-US" altLang="en-US" sz="1200">
              <a:latin typeface="Garamond" panose="02020404030301010803" pitchFamily="18" charset="0"/>
            </a:endParaRPr>
          </a:p>
        </p:txBody>
      </p:sp>
      <p:sp>
        <p:nvSpPr>
          <p:cNvPr id="97283" name="Rectangle 2"/>
          <p:cNvSpPr>
            <a:spLocks noGrp="1" noChangeArrowheads="1"/>
          </p:cNvSpPr>
          <p:nvPr>
            <p:ph type="title"/>
          </p:nvPr>
        </p:nvSpPr>
        <p:spPr/>
        <p:txBody>
          <a:bodyPr/>
          <a:lstStyle/>
          <a:p>
            <a:pPr algn="ctr" eaLnBrk="1" hangingPunct="1"/>
            <a:r>
              <a:rPr lang="en-US" altLang="en-US" sz="2800" smtClean="0"/>
              <a:t>CPM Diagrams Add Information to the PDM Diagram Nodes</a:t>
            </a:r>
          </a:p>
        </p:txBody>
      </p:sp>
      <p:sp>
        <p:nvSpPr>
          <p:cNvPr id="97284" name="Rectangle 3"/>
          <p:cNvSpPr>
            <a:spLocks noChangeArrowheads="1"/>
          </p:cNvSpPr>
          <p:nvPr/>
        </p:nvSpPr>
        <p:spPr bwMode="auto">
          <a:xfrm>
            <a:off x="1160463" y="1793875"/>
            <a:ext cx="3440112" cy="2322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p>
        </p:txBody>
      </p:sp>
      <p:sp>
        <p:nvSpPr>
          <p:cNvPr id="97285" name="Rectangle 4"/>
          <p:cNvSpPr>
            <a:spLocks noChangeArrowheads="1"/>
          </p:cNvSpPr>
          <p:nvPr/>
        </p:nvSpPr>
        <p:spPr bwMode="auto">
          <a:xfrm>
            <a:off x="1143000" y="2403475"/>
            <a:ext cx="3457575" cy="4937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solidFill>
                  <a:schemeClr val="tx2"/>
                </a:solidFill>
              </a:rPr>
              <a:t>Activity</a:t>
            </a:r>
          </a:p>
        </p:txBody>
      </p:sp>
      <p:sp>
        <p:nvSpPr>
          <p:cNvPr id="97286" name="Rectangle 5"/>
          <p:cNvSpPr>
            <a:spLocks noChangeArrowheads="1"/>
          </p:cNvSpPr>
          <p:nvPr/>
        </p:nvSpPr>
        <p:spPr bwMode="auto">
          <a:xfrm>
            <a:off x="1143000" y="1793875"/>
            <a:ext cx="1744663"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Earliest</a:t>
            </a:r>
          </a:p>
          <a:p>
            <a:pPr algn="ctr" eaLnBrk="1" hangingPunct="1">
              <a:spcBef>
                <a:spcPct val="0"/>
              </a:spcBef>
              <a:buClrTx/>
              <a:buSzTx/>
              <a:buFontTx/>
              <a:buNone/>
            </a:pPr>
            <a:r>
              <a:rPr lang="en-US" altLang="en-US" sz="1800">
                <a:solidFill>
                  <a:schemeClr val="tx2"/>
                </a:solidFill>
              </a:rPr>
              <a:t>Start</a:t>
            </a:r>
          </a:p>
        </p:txBody>
      </p:sp>
      <p:sp>
        <p:nvSpPr>
          <p:cNvPr id="97287" name="Rectangle 6"/>
          <p:cNvSpPr>
            <a:spLocks noChangeArrowheads="1"/>
          </p:cNvSpPr>
          <p:nvPr/>
        </p:nvSpPr>
        <p:spPr bwMode="auto">
          <a:xfrm>
            <a:off x="2873375" y="1793875"/>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Earliest</a:t>
            </a:r>
          </a:p>
          <a:p>
            <a:pPr algn="ctr" eaLnBrk="1" hangingPunct="1">
              <a:spcBef>
                <a:spcPct val="0"/>
              </a:spcBef>
              <a:buClrTx/>
              <a:buSzTx/>
              <a:buFontTx/>
              <a:buNone/>
            </a:pPr>
            <a:r>
              <a:rPr lang="en-US" altLang="en-US" sz="1800">
                <a:solidFill>
                  <a:schemeClr val="tx2"/>
                </a:solidFill>
              </a:rPr>
              <a:t>Finish</a:t>
            </a:r>
          </a:p>
        </p:txBody>
      </p:sp>
      <p:sp>
        <p:nvSpPr>
          <p:cNvPr id="97288" name="Rectangle 7"/>
          <p:cNvSpPr>
            <a:spLocks noChangeArrowheads="1"/>
          </p:cNvSpPr>
          <p:nvPr/>
        </p:nvSpPr>
        <p:spPr bwMode="auto">
          <a:xfrm>
            <a:off x="1143000" y="2897188"/>
            <a:ext cx="1744663"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Duration</a:t>
            </a:r>
          </a:p>
        </p:txBody>
      </p:sp>
      <p:sp>
        <p:nvSpPr>
          <p:cNvPr id="97289" name="Rectangle 8"/>
          <p:cNvSpPr>
            <a:spLocks noChangeArrowheads="1"/>
          </p:cNvSpPr>
          <p:nvPr/>
        </p:nvSpPr>
        <p:spPr bwMode="auto">
          <a:xfrm>
            <a:off x="2873375" y="2897188"/>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Float</a:t>
            </a:r>
          </a:p>
        </p:txBody>
      </p:sp>
      <p:sp>
        <p:nvSpPr>
          <p:cNvPr id="97290" name="Rectangle 9"/>
          <p:cNvSpPr>
            <a:spLocks noChangeArrowheads="1"/>
          </p:cNvSpPr>
          <p:nvPr/>
        </p:nvSpPr>
        <p:spPr bwMode="auto">
          <a:xfrm>
            <a:off x="1143000" y="3506788"/>
            <a:ext cx="1730375"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Latest</a:t>
            </a:r>
          </a:p>
          <a:p>
            <a:pPr algn="ctr" eaLnBrk="1" hangingPunct="1">
              <a:spcBef>
                <a:spcPct val="0"/>
              </a:spcBef>
              <a:buClrTx/>
              <a:buSzTx/>
              <a:buFontTx/>
              <a:buNone/>
            </a:pPr>
            <a:r>
              <a:rPr lang="en-US" altLang="en-US" sz="1800">
                <a:solidFill>
                  <a:schemeClr val="tx2"/>
                </a:solidFill>
              </a:rPr>
              <a:t>Start</a:t>
            </a:r>
          </a:p>
        </p:txBody>
      </p:sp>
      <p:sp>
        <p:nvSpPr>
          <p:cNvPr id="97291" name="Rectangle 10"/>
          <p:cNvSpPr>
            <a:spLocks noChangeArrowheads="1"/>
          </p:cNvSpPr>
          <p:nvPr/>
        </p:nvSpPr>
        <p:spPr bwMode="auto">
          <a:xfrm>
            <a:off x="2873375" y="3506788"/>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Latest</a:t>
            </a:r>
          </a:p>
          <a:p>
            <a:pPr algn="ctr" eaLnBrk="1" hangingPunct="1">
              <a:spcBef>
                <a:spcPct val="0"/>
              </a:spcBef>
              <a:buClrTx/>
              <a:buSzTx/>
              <a:buFontTx/>
              <a:buNone/>
            </a:pPr>
            <a:r>
              <a:rPr lang="en-US" altLang="en-US" sz="1800">
                <a:solidFill>
                  <a:schemeClr val="tx2"/>
                </a:solidFill>
              </a:rPr>
              <a:t>Finish</a:t>
            </a:r>
          </a:p>
        </p:txBody>
      </p:sp>
      <p:sp>
        <p:nvSpPr>
          <p:cNvPr id="97292" name="Text Box 11"/>
          <p:cNvSpPr txBox="1">
            <a:spLocks noChangeArrowheads="1"/>
          </p:cNvSpPr>
          <p:nvPr/>
        </p:nvSpPr>
        <p:spPr bwMode="auto">
          <a:xfrm>
            <a:off x="914400" y="4500563"/>
            <a:ext cx="4208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solidFill>
                  <a:schemeClr val="tx2"/>
                </a:solidFill>
              </a:rPr>
              <a:t>Add this information for each node </a:t>
            </a:r>
          </a:p>
          <a:p>
            <a:pPr algn="ctr" eaLnBrk="1" hangingPunct="1">
              <a:spcBef>
                <a:spcPct val="0"/>
              </a:spcBef>
              <a:buClrTx/>
              <a:buSzTx/>
              <a:buFontTx/>
              <a:buNone/>
            </a:pPr>
            <a:r>
              <a:rPr lang="en-US" altLang="en-US" sz="2000">
                <a:solidFill>
                  <a:schemeClr val="tx2"/>
                </a:solidFill>
              </a:rPr>
              <a:t>in the Precedence Graph</a:t>
            </a:r>
          </a:p>
        </p:txBody>
      </p:sp>
      <p:sp>
        <p:nvSpPr>
          <p:cNvPr id="97293" name="Line 15"/>
          <p:cNvSpPr>
            <a:spLocks noChangeShapeType="1"/>
          </p:cNvSpPr>
          <p:nvPr/>
        </p:nvSpPr>
        <p:spPr bwMode="auto">
          <a:xfrm flipV="1">
            <a:off x="2873375" y="4181475"/>
            <a:ext cx="0" cy="319088"/>
          </a:xfrm>
          <a:prstGeom prst="line">
            <a:avLst/>
          </a:prstGeom>
          <a:noFill/>
          <a:ln w="254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7294" name="AutoShape 16"/>
          <p:cNvSpPr>
            <a:spLocks noChangeArrowheads="1"/>
          </p:cNvSpPr>
          <p:nvPr/>
        </p:nvSpPr>
        <p:spPr bwMode="auto">
          <a:xfrm rot="5400000">
            <a:off x="5685631" y="5179219"/>
            <a:ext cx="688975" cy="4714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5" name="Rectangle 17"/>
          <p:cNvSpPr>
            <a:spLocks noChangeArrowheads="1"/>
          </p:cNvSpPr>
          <p:nvPr/>
        </p:nvSpPr>
        <p:spPr bwMode="auto">
          <a:xfrm>
            <a:off x="6380163" y="5186363"/>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Critical Path Method</a:t>
            </a:r>
            <a:br>
              <a:rPr lang="en-US" altLang="en-US" sz="2000" b="1">
                <a:solidFill>
                  <a:schemeClr val="tx2"/>
                </a:solidFill>
              </a:rPr>
            </a:br>
            <a:r>
              <a:rPr lang="en-US" altLang="en-US" sz="2000" b="1">
                <a:solidFill>
                  <a:schemeClr val="tx2"/>
                </a:solidFill>
              </a:rPr>
              <a:t> (CPM) Diagram</a:t>
            </a:r>
          </a:p>
        </p:txBody>
      </p:sp>
      <p:sp>
        <p:nvSpPr>
          <p:cNvPr id="97296" name="Rectangle 18"/>
          <p:cNvSpPr>
            <a:spLocks noChangeArrowheads="1"/>
          </p:cNvSpPr>
          <p:nvPr/>
        </p:nvSpPr>
        <p:spPr bwMode="auto">
          <a:xfrm>
            <a:off x="5484813" y="4214813"/>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PDM Diagram</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BA4AFC4-F292-4508-B17D-85B681794639}" type="slidenum">
              <a:rPr lang="en-US" altLang="en-US" sz="1200">
                <a:latin typeface="Garamond" panose="02020404030301010803" pitchFamily="18" charset="0"/>
              </a:rPr>
              <a:pPr>
                <a:spcBef>
                  <a:spcPct val="0"/>
                </a:spcBef>
                <a:buClrTx/>
                <a:buSzTx/>
                <a:buFontTx/>
                <a:buNone/>
              </a:pPr>
              <a:t>47</a:t>
            </a:fld>
            <a:endParaRPr lang="en-US" altLang="en-US" sz="1200">
              <a:latin typeface="Garamond" panose="02020404030301010803" pitchFamily="18" charset="0"/>
            </a:endParaRPr>
          </a:p>
        </p:txBody>
      </p:sp>
      <p:sp>
        <p:nvSpPr>
          <p:cNvPr id="99331" name="Rectangle 2"/>
          <p:cNvSpPr>
            <a:spLocks noGrp="1" noChangeArrowheads="1"/>
          </p:cNvSpPr>
          <p:nvPr>
            <p:ph type="title"/>
          </p:nvPr>
        </p:nvSpPr>
        <p:spPr>
          <a:xfrm>
            <a:off x="473075" y="285750"/>
            <a:ext cx="7924800" cy="647700"/>
          </a:xfrm>
        </p:spPr>
        <p:txBody>
          <a:bodyPr/>
          <a:lstStyle/>
          <a:p>
            <a:pPr algn="ctr" eaLnBrk="1" hangingPunct="1"/>
            <a:r>
              <a:rPr lang="en-US" altLang="en-US" smtClean="0"/>
              <a:t>Creating CPM Diagrams</a:t>
            </a:r>
          </a:p>
        </p:txBody>
      </p:sp>
      <p:sp>
        <p:nvSpPr>
          <p:cNvPr id="99332" name="Text Box 6"/>
          <p:cNvSpPr txBox="1">
            <a:spLocks noChangeArrowheads="1"/>
          </p:cNvSpPr>
          <p:nvPr/>
        </p:nvSpPr>
        <p:spPr bwMode="auto">
          <a:xfrm>
            <a:off x="1431925" y="2087563"/>
            <a:ext cx="61626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a:t>Optional: Appendix C Explains and</a:t>
            </a:r>
          </a:p>
          <a:p>
            <a:pPr algn="ctr" eaLnBrk="1" hangingPunct="1">
              <a:spcBef>
                <a:spcPct val="0"/>
              </a:spcBef>
              <a:buClrTx/>
              <a:buSzTx/>
              <a:buFontTx/>
              <a:buNone/>
            </a:pPr>
            <a:r>
              <a:rPr lang="en-US" altLang="en-US" b="1"/>
              <a:t>Demonstrates CPM Calculations</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6"/>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F215BA-EEA6-4879-A0B8-0460E7C1A003}" type="slidenum">
              <a:rPr lang="en-US" altLang="en-US" sz="1200">
                <a:latin typeface="Garamond" panose="02020404030301010803" pitchFamily="18" charset="0"/>
              </a:rPr>
              <a:pPr>
                <a:spcBef>
                  <a:spcPct val="0"/>
                </a:spcBef>
                <a:buClrTx/>
                <a:buSzTx/>
                <a:buFontTx/>
                <a:buNone/>
              </a:pPr>
              <a:t>48</a:t>
            </a:fld>
            <a:endParaRPr lang="en-US" altLang="en-US" sz="1200">
              <a:latin typeface="Garamond" panose="02020404030301010803" pitchFamily="18" charset="0"/>
            </a:endParaRPr>
          </a:p>
        </p:txBody>
      </p:sp>
      <p:sp>
        <p:nvSpPr>
          <p:cNvPr id="101379" name="Rectangle 2"/>
          <p:cNvSpPr>
            <a:spLocks noGrp="1" noChangeArrowheads="1"/>
          </p:cNvSpPr>
          <p:nvPr>
            <p:ph type="body" sz="half" idx="1"/>
          </p:nvPr>
        </p:nvSpPr>
        <p:spPr>
          <a:xfrm>
            <a:off x="608013" y="1047750"/>
            <a:ext cx="5337175" cy="4972050"/>
          </a:xfrm>
        </p:spPr>
        <p:txBody>
          <a:bodyPr/>
          <a:lstStyle/>
          <a:p>
            <a:pPr eaLnBrk="1" hangingPunct="1"/>
            <a:r>
              <a:rPr lang="en-US" altLang="en-US" sz="2400" smtClean="0">
                <a:solidFill>
                  <a:schemeClr val="tx2"/>
                </a:solidFill>
              </a:rPr>
              <a:t>If an activity with 0 float slips, the entire project will slip by that amount</a:t>
            </a:r>
          </a:p>
          <a:p>
            <a:pPr eaLnBrk="1" hangingPunct="1"/>
            <a:r>
              <a:rPr lang="en-US" altLang="en-US" sz="2400" smtClean="0">
                <a:solidFill>
                  <a:schemeClr val="tx2"/>
                </a:solidFill>
              </a:rPr>
              <a:t>This is why activities that have 0 float are said to be on a </a:t>
            </a:r>
            <a:r>
              <a:rPr lang="en-US" altLang="en-US" sz="2400" b="1" smtClean="0">
                <a:solidFill>
                  <a:schemeClr val="hlink"/>
                </a:solidFill>
              </a:rPr>
              <a:t>critical path</a:t>
            </a:r>
          </a:p>
          <a:p>
            <a:pPr eaLnBrk="1" hangingPunct="1"/>
            <a:r>
              <a:rPr lang="en-US" altLang="en-US" sz="2400" smtClean="0">
                <a:solidFill>
                  <a:schemeClr val="tx2"/>
                </a:solidFill>
              </a:rPr>
              <a:t>There may be multiple critical paths for a project</a:t>
            </a:r>
          </a:p>
          <a:p>
            <a:pPr eaLnBrk="1" hangingPunct="1"/>
            <a:r>
              <a:rPr lang="en-US" altLang="en-US" sz="2400" smtClean="0">
                <a:solidFill>
                  <a:schemeClr val="tx2"/>
                </a:solidFill>
              </a:rPr>
              <a:t>Many practitioners establish some threshold amount of float (suitably small) and compute </a:t>
            </a:r>
            <a:r>
              <a:rPr lang="en-US" altLang="en-US" sz="2400" i="1" smtClean="0">
                <a:solidFill>
                  <a:schemeClr val="tx2"/>
                </a:solidFill>
              </a:rPr>
              <a:t>near-critical paths</a:t>
            </a:r>
            <a:r>
              <a:rPr lang="en-US" altLang="en-US" sz="2400" smtClean="0">
                <a:solidFill>
                  <a:schemeClr val="tx2"/>
                </a:solidFill>
              </a:rPr>
              <a:t> as well</a:t>
            </a:r>
          </a:p>
        </p:txBody>
      </p:sp>
      <p:sp>
        <p:nvSpPr>
          <p:cNvPr id="101380" name="Rectangle 3"/>
          <p:cNvSpPr>
            <a:spLocks noGrp="1" noChangeArrowheads="1"/>
          </p:cNvSpPr>
          <p:nvPr>
            <p:ph type="title"/>
          </p:nvPr>
        </p:nvSpPr>
        <p:spPr/>
        <p:txBody>
          <a:bodyPr/>
          <a:lstStyle/>
          <a:p>
            <a:pPr eaLnBrk="1" hangingPunct="1"/>
            <a:r>
              <a:rPr lang="en-US" altLang="en-US" smtClean="0"/>
              <a:t>Critical Paths</a:t>
            </a:r>
          </a:p>
        </p:txBody>
      </p:sp>
      <p:pic>
        <p:nvPicPr>
          <p:cNvPr id="101381" name="Picture 4" descr="narrow_trail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1047750"/>
            <a:ext cx="2741612" cy="36576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01382" name="Text Box 5"/>
          <p:cNvSpPr txBox="1">
            <a:spLocks noChangeArrowheads="1"/>
          </p:cNvSpPr>
          <p:nvPr/>
        </p:nvSpPr>
        <p:spPr bwMode="auto">
          <a:xfrm>
            <a:off x="7216775" y="4765675"/>
            <a:ext cx="14700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800">
                <a:solidFill>
                  <a:schemeClr val="bg2"/>
                </a:solidFill>
              </a:rPr>
              <a:t>Photo by Alistair Williamson </a:t>
            </a: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EA217D7-C464-4285-A9EE-AEE155036BE8}" type="slidenum">
              <a:rPr lang="en-US" altLang="en-US" sz="1200">
                <a:latin typeface="Garamond" panose="02020404030301010803" pitchFamily="18" charset="0"/>
              </a:rPr>
              <a:pPr>
                <a:spcBef>
                  <a:spcPct val="0"/>
                </a:spcBef>
                <a:buClrTx/>
                <a:buSzTx/>
                <a:buFontTx/>
                <a:buNone/>
              </a:pPr>
              <a:t>49</a:t>
            </a:fld>
            <a:endParaRPr lang="en-US" altLang="en-US" sz="1200">
              <a:latin typeface="Garamond" panose="02020404030301010803" pitchFamily="18" charset="0"/>
            </a:endParaRPr>
          </a:p>
        </p:txBody>
      </p:sp>
      <p:sp>
        <p:nvSpPr>
          <p:cNvPr id="103427" name="Rectangle 2"/>
          <p:cNvSpPr>
            <a:spLocks noGrp="1" noChangeArrowheads="1"/>
          </p:cNvSpPr>
          <p:nvPr>
            <p:ph type="body" idx="1"/>
          </p:nvPr>
        </p:nvSpPr>
        <p:spPr>
          <a:xfrm>
            <a:off x="617538" y="1244600"/>
            <a:ext cx="8069262" cy="3619500"/>
          </a:xfrm>
        </p:spPr>
        <p:txBody>
          <a:bodyPr/>
          <a:lstStyle/>
          <a:p>
            <a:pPr eaLnBrk="1" hangingPunct="1"/>
            <a:r>
              <a:rPr lang="en-US" altLang="en-US" sz="2400" smtClean="0">
                <a:solidFill>
                  <a:schemeClr val="tx2"/>
                </a:solidFill>
              </a:rPr>
              <a:t>Created from CPM diagrams</a:t>
            </a:r>
          </a:p>
          <a:p>
            <a:pPr eaLnBrk="1" hangingPunct="1"/>
            <a:r>
              <a:rPr lang="en-US" altLang="en-US" sz="2400" smtClean="0">
                <a:solidFill>
                  <a:schemeClr val="tx2"/>
                </a:solidFill>
              </a:rPr>
              <a:t>Captures </a:t>
            </a:r>
            <a:r>
              <a:rPr lang="en-US" altLang="en-US" sz="2400" b="1" smtClean="0">
                <a:solidFill>
                  <a:schemeClr val="hlink"/>
                </a:solidFill>
              </a:rPr>
              <a:t>scheduling information</a:t>
            </a:r>
            <a:r>
              <a:rPr lang="en-US" altLang="en-US" sz="2400" smtClean="0">
                <a:solidFill>
                  <a:schemeClr val="tx2"/>
                </a:solidFill>
              </a:rPr>
              <a:t> in a bar chart format</a:t>
            </a:r>
          </a:p>
          <a:p>
            <a:pPr eaLnBrk="1" hangingPunct="1"/>
            <a:r>
              <a:rPr lang="en-US" altLang="en-US" sz="2400" smtClean="0">
                <a:solidFill>
                  <a:schemeClr val="tx2"/>
                </a:solidFill>
              </a:rPr>
              <a:t>Dynamic Gantt charts (that is, those that are updated frequently) are an excellent tool to ascertain the status of a project at a given time</a:t>
            </a:r>
          </a:p>
          <a:p>
            <a:pPr eaLnBrk="1" hangingPunct="1"/>
            <a:r>
              <a:rPr lang="en-US" altLang="en-US" sz="2400" smtClean="0">
                <a:solidFill>
                  <a:schemeClr val="tx2"/>
                </a:solidFill>
              </a:rPr>
              <a:t>Good tool for estimating resource needs in a given time frame</a:t>
            </a:r>
          </a:p>
        </p:txBody>
      </p:sp>
      <p:sp>
        <p:nvSpPr>
          <p:cNvPr id="103428" name="Rectangle 3"/>
          <p:cNvSpPr>
            <a:spLocks noGrp="1" noChangeArrowheads="1"/>
          </p:cNvSpPr>
          <p:nvPr>
            <p:ph type="title"/>
          </p:nvPr>
        </p:nvSpPr>
        <p:spPr/>
        <p:txBody>
          <a:bodyPr/>
          <a:lstStyle/>
          <a:p>
            <a:pPr eaLnBrk="1" hangingPunct="1"/>
            <a:r>
              <a:rPr lang="en-US" altLang="en-US" smtClean="0"/>
              <a:t>Gantt Charts</a:t>
            </a:r>
          </a:p>
        </p:txBody>
      </p:sp>
      <p:sp>
        <p:nvSpPr>
          <p:cNvPr id="103429" name="Rectangle 4"/>
          <p:cNvSpPr>
            <a:spLocks noChangeArrowheads="1"/>
          </p:cNvSpPr>
          <p:nvPr/>
        </p:nvSpPr>
        <p:spPr bwMode="auto">
          <a:xfrm>
            <a:off x="3884613" y="4210050"/>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Critical Path Method</a:t>
            </a:r>
            <a:br>
              <a:rPr lang="en-US" altLang="en-US" sz="2000" b="1">
                <a:solidFill>
                  <a:schemeClr val="tx2"/>
                </a:solidFill>
              </a:rPr>
            </a:br>
            <a:r>
              <a:rPr lang="en-US" altLang="en-US" sz="2000" b="1">
                <a:solidFill>
                  <a:schemeClr val="tx2"/>
                </a:solidFill>
              </a:rPr>
              <a:t> (CPM) Diagram</a:t>
            </a:r>
          </a:p>
        </p:txBody>
      </p:sp>
      <p:sp>
        <p:nvSpPr>
          <p:cNvPr id="103430" name="AutoShape 5"/>
          <p:cNvSpPr>
            <a:spLocks noChangeArrowheads="1"/>
          </p:cNvSpPr>
          <p:nvPr/>
        </p:nvSpPr>
        <p:spPr bwMode="auto">
          <a:xfrm rot="5400000">
            <a:off x="4317206" y="5193507"/>
            <a:ext cx="688975" cy="4714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1" name="Rectangle 6"/>
          <p:cNvSpPr>
            <a:spLocks noChangeArrowheads="1"/>
          </p:cNvSpPr>
          <p:nvPr/>
        </p:nvSpPr>
        <p:spPr bwMode="auto">
          <a:xfrm>
            <a:off x="5011738" y="5187950"/>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Gantt Chart</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E073BF-98D1-4816-964A-2976495F83DE}" type="slidenum">
              <a:rPr lang="en-US" altLang="en-US" sz="1200">
                <a:latin typeface="Garamond" panose="02020404030301010803" pitchFamily="18" charset="0"/>
                <a:ea typeface="ＭＳ Ｐゴシック" panose="020B0600070205080204" pitchFamily="34" charset="-128"/>
              </a:rPr>
              <a:pPr>
                <a:spcBef>
                  <a:spcPct val="0"/>
                </a:spcBef>
                <a:buClrTx/>
                <a:buSzTx/>
                <a:buFontTx/>
                <a:buNone/>
              </a:pPr>
              <a:t>5</a:t>
            </a:fld>
            <a:endParaRPr lang="en-US" altLang="en-US" sz="1200">
              <a:latin typeface="Garamond" panose="02020404030301010803" pitchFamily="18" charset="0"/>
              <a:ea typeface="ＭＳ Ｐゴシック" panose="020B0600070205080204" pitchFamily="34" charset="-128"/>
            </a:endParaRPr>
          </a:p>
        </p:txBody>
      </p:sp>
      <p:sp>
        <p:nvSpPr>
          <p:cNvPr id="15363" name="Rectangle 2"/>
          <p:cNvSpPr>
            <a:spLocks noGrp="1" noChangeArrowheads="1"/>
          </p:cNvSpPr>
          <p:nvPr>
            <p:ph type="body" sz="half" idx="1"/>
          </p:nvPr>
        </p:nvSpPr>
        <p:spPr>
          <a:xfrm>
            <a:off x="685800" y="1085850"/>
            <a:ext cx="7258050" cy="5148263"/>
          </a:xfrm>
        </p:spPr>
        <p:txBody>
          <a:bodyPr/>
          <a:lstStyle/>
          <a:p>
            <a:pPr eaLnBrk="1" hangingPunct="1">
              <a:buSzPct val="125000"/>
              <a:buFont typeface="Wingdings" panose="05000000000000000000" pitchFamily="2" charset="2"/>
              <a:buChar char="§"/>
            </a:pPr>
            <a:r>
              <a:rPr lang="en-US" altLang="en-US" sz="2400" smtClean="0">
                <a:solidFill>
                  <a:schemeClr val="tx2"/>
                </a:solidFill>
                <a:ea typeface="ＭＳ Ｐゴシック" panose="020B0600070205080204" pitchFamily="34" charset="-128"/>
              </a:rPr>
              <a:t>The </a:t>
            </a:r>
            <a:r>
              <a:rPr lang="en-US" altLang="en-US" sz="2400" i="1" smtClean="0">
                <a:solidFill>
                  <a:srgbClr val="008000"/>
                </a:solidFill>
                <a:ea typeface="ＭＳ Ｐゴシック" panose="020B0600070205080204" pitchFamily="34" charset="-128"/>
              </a:rPr>
              <a:t>PMBOK</a:t>
            </a:r>
            <a:r>
              <a:rPr lang="en-US" altLang="en-US" sz="2400" i="1" baseline="30000" smtClean="0">
                <a:solidFill>
                  <a:srgbClr val="008000"/>
                </a:solidFill>
                <a:ea typeface="ＭＳ Ｐゴシック" panose="020B0600070205080204" pitchFamily="34" charset="-128"/>
              </a:rPr>
              <a:t>®</a:t>
            </a:r>
            <a:r>
              <a:rPr lang="en-US" altLang="en-US" sz="2400" i="1" smtClean="0">
                <a:solidFill>
                  <a:srgbClr val="008000"/>
                </a:solidFill>
                <a:ea typeface="ＭＳ Ｐゴシック" panose="020B0600070205080204" pitchFamily="34" charset="-128"/>
              </a:rPr>
              <a:t> Guide</a:t>
            </a:r>
            <a:r>
              <a:rPr lang="en-US" altLang="en-US" sz="2400" i="1" baseline="30000" smtClean="0">
                <a:solidFill>
                  <a:srgbClr val="008000"/>
                </a:solidFill>
                <a:ea typeface="ＭＳ Ｐゴシック" panose="020B0600070205080204" pitchFamily="34" charset="-128"/>
              </a:rPr>
              <a:t> </a:t>
            </a:r>
            <a:r>
              <a:rPr lang="en-US" altLang="en-US" sz="2400" smtClean="0">
                <a:solidFill>
                  <a:schemeClr val="tx2"/>
                </a:solidFill>
                <a:ea typeface="ＭＳ Ｐゴシック" panose="020B0600070205080204" pitchFamily="34" charset="-128"/>
              </a:rPr>
              <a:t>identifies a </a:t>
            </a:r>
            <a:r>
              <a:rPr lang="en-US" altLang="en-US" sz="2400" b="1" smtClean="0">
                <a:solidFill>
                  <a:srgbClr val="946A32"/>
                </a:solidFill>
                <a:ea typeface="ＭＳ Ｐゴシック" panose="020B0600070205080204" pitchFamily="34" charset="-128"/>
              </a:rPr>
              <a:t>total of 47 fundamental project management processes</a:t>
            </a:r>
          </a:p>
          <a:p>
            <a:pPr eaLnBrk="1" hangingPunct="1">
              <a:buSzPct val="125000"/>
              <a:buFont typeface="Wingdings" panose="05000000000000000000" pitchFamily="2" charset="2"/>
              <a:buChar char="§"/>
            </a:pPr>
            <a:r>
              <a:rPr lang="en-US" altLang="en-US" sz="2400" smtClean="0">
                <a:solidFill>
                  <a:schemeClr val="tx2"/>
                </a:solidFill>
                <a:ea typeface="ＭＳ Ｐゴシック" panose="020B0600070205080204" pitchFamily="34" charset="-128"/>
              </a:rPr>
              <a:t>These processes are logically grouped in two complementary ways:  by major process group and by project management knowledge area</a:t>
            </a:r>
          </a:p>
          <a:p>
            <a:pPr eaLnBrk="1" hangingPunct="1">
              <a:buSzPct val="125000"/>
              <a:buFont typeface="Wingdings" panose="05000000000000000000" pitchFamily="2" charset="2"/>
              <a:buChar char="§"/>
            </a:pPr>
            <a:r>
              <a:rPr lang="en-US" altLang="en-US" sz="2400" smtClean="0">
                <a:solidFill>
                  <a:schemeClr val="tx2"/>
                </a:solidFill>
                <a:ea typeface="ＭＳ Ｐゴシック" panose="020B0600070205080204" pitchFamily="34" charset="-128"/>
              </a:rPr>
              <a:t>There are </a:t>
            </a:r>
            <a:r>
              <a:rPr lang="en-US" altLang="en-US" sz="2400" b="1" smtClean="0">
                <a:solidFill>
                  <a:srgbClr val="946A32"/>
                </a:solidFill>
                <a:ea typeface="ＭＳ Ｐゴシック" panose="020B0600070205080204" pitchFamily="34" charset="-128"/>
              </a:rPr>
              <a:t>five process groups</a:t>
            </a:r>
          </a:p>
          <a:p>
            <a:pPr eaLnBrk="1" hangingPunct="1">
              <a:buSzPct val="125000"/>
              <a:buFont typeface="Wingdings" panose="05000000000000000000" pitchFamily="2" charset="2"/>
              <a:buChar char="§"/>
            </a:pPr>
            <a:r>
              <a:rPr lang="en-US" altLang="en-US" sz="2400" smtClean="0">
                <a:solidFill>
                  <a:schemeClr val="tx2"/>
                </a:solidFill>
                <a:ea typeface="ＭＳ Ｐゴシック" panose="020B0600070205080204" pitchFamily="34" charset="-128"/>
              </a:rPr>
              <a:t>There are </a:t>
            </a:r>
            <a:r>
              <a:rPr lang="en-US" altLang="en-US" sz="2400" b="1" smtClean="0">
                <a:solidFill>
                  <a:srgbClr val="946A32"/>
                </a:solidFill>
                <a:ea typeface="ＭＳ Ｐゴシック" panose="020B0600070205080204" pitchFamily="34" charset="-128"/>
              </a:rPr>
              <a:t>ten knowledge areas</a:t>
            </a:r>
          </a:p>
          <a:p>
            <a:pPr eaLnBrk="1" hangingPunct="1">
              <a:buSzPct val="125000"/>
              <a:buFont typeface="Wingdings" panose="05000000000000000000" pitchFamily="2" charset="2"/>
              <a:buChar char="§"/>
            </a:pPr>
            <a:r>
              <a:rPr lang="en-US" altLang="en-US" sz="2400" smtClean="0">
                <a:solidFill>
                  <a:schemeClr val="tx2"/>
                </a:solidFill>
                <a:ea typeface="ＭＳ Ｐゴシック" panose="020B0600070205080204" pitchFamily="34" charset="-128"/>
              </a:rPr>
              <a:t>The knowledge areas are integrated across various process groups</a:t>
            </a:r>
          </a:p>
        </p:txBody>
      </p:sp>
      <p:sp>
        <p:nvSpPr>
          <p:cNvPr id="15364" name="Rectangle 3"/>
          <p:cNvSpPr>
            <a:spLocks noGrp="1" noChangeArrowheads="1"/>
          </p:cNvSpPr>
          <p:nvPr>
            <p:ph type="title"/>
          </p:nvPr>
        </p:nvSpPr>
        <p:spPr>
          <a:xfrm>
            <a:off x="457200" y="277813"/>
            <a:ext cx="8229600" cy="808037"/>
          </a:xfrm>
        </p:spPr>
        <p:txBody>
          <a:bodyPr/>
          <a:lstStyle/>
          <a:p>
            <a:pPr eaLnBrk="1" hangingPunct="1"/>
            <a:r>
              <a:rPr lang="en-US" altLang="en-US" smtClean="0">
                <a:ea typeface="ＭＳ Ｐゴシック" panose="020B0600070205080204" pitchFamily="34" charset="-128"/>
              </a:rPr>
              <a:t>Accomplishing Tasks through Processes</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B6E1ED-717A-43A5-AD2B-3FB2F29C7DB5}" type="slidenum">
              <a:rPr lang="en-US" altLang="en-US" sz="1200">
                <a:latin typeface="Garamond" panose="02020404030301010803" pitchFamily="18" charset="0"/>
              </a:rPr>
              <a:pPr>
                <a:spcBef>
                  <a:spcPct val="0"/>
                </a:spcBef>
                <a:buClrTx/>
                <a:buSzTx/>
                <a:buFontTx/>
                <a:buNone/>
              </a:pPr>
              <a:t>50</a:t>
            </a:fld>
            <a:endParaRPr lang="en-US" altLang="en-US" sz="1200">
              <a:latin typeface="Garamond" panose="02020404030301010803" pitchFamily="18" charset="0"/>
            </a:endParaRPr>
          </a:p>
        </p:txBody>
      </p:sp>
      <p:sp>
        <p:nvSpPr>
          <p:cNvPr id="105475" name="Rectangle 2"/>
          <p:cNvSpPr>
            <a:spLocks noGrp="1" noChangeArrowheads="1"/>
          </p:cNvSpPr>
          <p:nvPr>
            <p:ph type="title"/>
          </p:nvPr>
        </p:nvSpPr>
        <p:spPr/>
        <p:txBody>
          <a:bodyPr/>
          <a:lstStyle/>
          <a:p>
            <a:pPr eaLnBrk="1" hangingPunct="1"/>
            <a:r>
              <a:rPr lang="en-US" altLang="en-US" smtClean="0"/>
              <a:t>Gantt Chart – An Example</a:t>
            </a:r>
          </a:p>
        </p:txBody>
      </p:sp>
      <p:sp>
        <p:nvSpPr>
          <p:cNvPr id="105476" name="Rectangle 3"/>
          <p:cNvSpPr>
            <a:spLocks noChangeArrowheads="1"/>
          </p:cNvSpPr>
          <p:nvPr/>
        </p:nvSpPr>
        <p:spPr bwMode="auto">
          <a:xfrm>
            <a:off x="2222500" y="2428875"/>
            <a:ext cx="5370513" cy="304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77" name="Text Box 4"/>
          <p:cNvSpPr txBox="1">
            <a:spLocks noChangeArrowheads="1"/>
          </p:cNvSpPr>
          <p:nvPr/>
        </p:nvSpPr>
        <p:spPr bwMode="auto">
          <a:xfrm>
            <a:off x="635000" y="2005013"/>
            <a:ext cx="1168400"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2000">
                <a:solidFill>
                  <a:schemeClr val="tx2"/>
                </a:solidFill>
              </a:rPr>
              <a:t>activities</a:t>
            </a:r>
          </a:p>
          <a:p>
            <a:pPr algn="r" eaLnBrk="1" hangingPunct="1">
              <a:spcBef>
                <a:spcPct val="0"/>
              </a:spcBef>
              <a:buClrTx/>
              <a:buSzTx/>
              <a:buFontTx/>
              <a:buNone/>
            </a:pPr>
            <a:endParaRPr lang="en-US" altLang="en-US" sz="1000"/>
          </a:p>
          <a:p>
            <a:pPr algn="r" eaLnBrk="1" hangingPunct="1">
              <a:spcBef>
                <a:spcPct val="0"/>
              </a:spcBef>
              <a:buClrTx/>
              <a:buSzTx/>
              <a:buFontTx/>
              <a:buNone/>
            </a:pPr>
            <a:r>
              <a:rPr lang="en-US" altLang="en-US" sz="2000"/>
              <a:t>T1</a:t>
            </a:r>
          </a:p>
          <a:p>
            <a:pPr algn="r" eaLnBrk="1" hangingPunct="1">
              <a:spcBef>
                <a:spcPct val="0"/>
              </a:spcBef>
              <a:buClrTx/>
              <a:buSzTx/>
              <a:buFontTx/>
              <a:buNone/>
            </a:pPr>
            <a:endParaRPr lang="en-US" altLang="en-US" sz="2000"/>
          </a:p>
          <a:p>
            <a:pPr algn="r" eaLnBrk="1" hangingPunct="1">
              <a:spcBef>
                <a:spcPct val="0"/>
              </a:spcBef>
              <a:buClrTx/>
              <a:buSzTx/>
              <a:buFontTx/>
              <a:buNone/>
            </a:pPr>
            <a:r>
              <a:rPr lang="en-US" altLang="en-US" sz="2000"/>
              <a:t>T2</a:t>
            </a:r>
          </a:p>
          <a:p>
            <a:pPr algn="r" eaLnBrk="1" hangingPunct="1">
              <a:spcBef>
                <a:spcPct val="0"/>
              </a:spcBef>
              <a:buClrTx/>
              <a:buSzTx/>
              <a:buFontTx/>
              <a:buNone/>
            </a:pPr>
            <a:endParaRPr lang="en-US" altLang="en-US" sz="2000"/>
          </a:p>
          <a:p>
            <a:pPr algn="r" eaLnBrk="1" hangingPunct="1">
              <a:spcBef>
                <a:spcPct val="0"/>
              </a:spcBef>
              <a:buClrTx/>
              <a:buSzTx/>
              <a:buFontTx/>
              <a:buNone/>
            </a:pPr>
            <a:r>
              <a:rPr lang="en-US" altLang="en-US" sz="2000"/>
              <a:t>T3</a:t>
            </a:r>
          </a:p>
          <a:p>
            <a:pPr algn="r" eaLnBrk="1" hangingPunct="1">
              <a:spcBef>
                <a:spcPct val="0"/>
              </a:spcBef>
              <a:buClrTx/>
              <a:buSzTx/>
              <a:buFontTx/>
              <a:buNone/>
            </a:pPr>
            <a:endParaRPr lang="en-US" altLang="en-US" sz="2000"/>
          </a:p>
          <a:p>
            <a:pPr algn="r" eaLnBrk="1" hangingPunct="1">
              <a:spcBef>
                <a:spcPct val="0"/>
              </a:spcBef>
              <a:buClrTx/>
              <a:buSzTx/>
              <a:buFontTx/>
              <a:buNone/>
            </a:pPr>
            <a:r>
              <a:rPr lang="en-US" altLang="en-US" sz="2000"/>
              <a:t>T4</a:t>
            </a:r>
          </a:p>
          <a:p>
            <a:pPr algn="r" eaLnBrk="1" hangingPunct="1">
              <a:spcBef>
                <a:spcPct val="0"/>
              </a:spcBef>
              <a:buClrTx/>
              <a:buSzTx/>
              <a:buFontTx/>
              <a:buNone/>
            </a:pPr>
            <a:endParaRPr lang="en-US" altLang="en-US" sz="2000"/>
          </a:p>
          <a:p>
            <a:pPr algn="r" eaLnBrk="1" hangingPunct="1">
              <a:spcBef>
                <a:spcPct val="0"/>
              </a:spcBef>
              <a:buClrTx/>
              <a:buSzTx/>
              <a:buFontTx/>
              <a:buNone/>
            </a:pPr>
            <a:r>
              <a:rPr lang="en-US" altLang="en-US" sz="2000"/>
              <a:t>T5</a:t>
            </a:r>
          </a:p>
        </p:txBody>
      </p:sp>
      <p:sp>
        <p:nvSpPr>
          <p:cNvPr id="105478" name="Text Box 5"/>
          <p:cNvSpPr txBox="1">
            <a:spLocks noChangeArrowheads="1"/>
          </p:cNvSpPr>
          <p:nvPr/>
        </p:nvSpPr>
        <p:spPr bwMode="auto">
          <a:xfrm>
            <a:off x="2344738" y="1635125"/>
            <a:ext cx="172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tx2"/>
                </a:solidFill>
              </a:rPr>
              <a:t>date (week #)</a:t>
            </a:r>
          </a:p>
        </p:txBody>
      </p:sp>
      <p:sp>
        <p:nvSpPr>
          <p:cNvPr id="105479" name="Line 6"/>
          <p:cNvSpPr>
            <a:spLocks noChangeShapeType="1"/>
          </p:cNvSpPr>
          <p:nvPr/>
        </p:nvSpPr>
        <p:spPr bwMode="auto">
          <a:xfrm flipH="1" flipV="1">
            <a:off x="1384300" y="1819275"/>
            <a:ext cx="8382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0" name="Line 7"/>
          <p:cNvSpPr>
            <a:spLocks noChangeShapeType="1"/>
          </p:cNvSpPr>
          <p:nvPr/>
        </p:nvSpPr>
        <p:spPr bwMode="auto">
          <a:xfrm>
            <a:off x="2809875" y="2103438"/>
            <a:ext cx="22225"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1" name="Line 8"/>
          <p:cNvSpPr>
            <a:spLocks noChangeShapeType="1"/>
          </p:cNvSpPr>
          <p:nvPr/>
        </p:nvSpPr>
        <p:spPr bwMode="auto">
          <a:xfrm flipH="1">
            <a:off x="3365500" y="2103438"/>
            <a:ext cx="46038"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2" name="Line 9"/>
          <p:cNvSpPr>
            <a:spLocks noChangeShapeType="1"/>
          </p:cNvSpPr>
          <p:nvPr/>
        </p:nvSpPr>
        <p:spPr bwMode="auto">
          <a:xfrm flipH="1">
            <a:off x="4051300" y="2103438"/>
            <a:ext cx="14288"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3" name="Line 10"/>
          <p:cNvSpPr>
            <a:spLocks noChangeShapeType="1"/>
          </p:cNvSpPr>
          <p:nvPr/>
        </p:nvSpPr>
        <p:spPr bwMode="auto">
          <a:xfrm flipH="1">
            <a:off x="4737100" y="2103438"/>
            <a:ext cx="0"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4" name="Line 11"/>
          <p:cNvSpPr>
            <a:spLocks noChangeShapeType="1"/>
          </p:cNvSpPr>
          <p:nvPr/>
        </p:nvSpPr>
        <p:spPr bwMode="auto">
          <a:xfrm flipH="1">
            <a:off x="5422900" y="2103438"/>
            <a:ext cx="34925"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5" name="Line 12"/>
          <p:cNvSpPr>
            <a:spLocks noChangeShapeType="1"/>
          </p:cNvSpPr>
          <p:nvPr/>
        </p:nvSpPr>
        <p:spPr bwMode="auto">
          <a:xfrm>
            <a:off x="6169025" y="2103438"/>
            <a:ext cx="15875"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6" name="Line 13"/>
          <p:cNvSpPr>
            <a:spLocks noChangeShapeType="1"/>
          </p:cNvSpPr>
          <p:nvPr/>
        </p:nvSpPr>
        <p:spPr bwMode="auto">
          <a:xfrm flipH="1">
            <a:off x="6870700" y="2103438"/>
            <a:ext cx="0" cy="3373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7" name="Text Box 14"/>
          <p:cNvSpPr txBox="1">
            <a:spLocks noChangeArrowheads="1"/>
          </p:cNvSpPr>
          <p:nvPr/>
        </p:nvSpPr>
        <p:spPr bwMode="auto">
          <a:xfrm>
            <a:off x="2222500" y="2032000"/>
            <a:ext cx="515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t>1        2       3       4        5        6         7        8</a:t>
            </a:r>
          </a:p>
        </p:txBody>
      </p:sp>
      <p:sp>
        <p:nvSpPr>
          <p:cNvPr id="105488" name="Line 15"/>
          <p:cNvSpPr>
            <a:spLocks noChangeShapeType="1"/>
          </p:cNvSpPr>
          <p:nvPr/>
        </p:nvSpPr>
        <p:spPr bwMode="auto">
          <a:xfrm>
            <a:off x="1704975" y="2928938"/>
            <a:ext cx="588803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89" name="Line 16"/>
          <p:cNvSpPr>
            <a:spLocks noChangeShapeType="1"/>
          </p:cNvSpPr>
          <p:nvPr/>
        </p:nvSpPr>
        <p:spPr bwMode="auto">
          <a:xfrm>
            <a:off x="1704975" y="3560763"/>
            <a:ext cx="588803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90" name="Line 17"/>
          <p:cNvSpPr>
            <a:spLocks noChangeShapeType="1"/>
          </p:cNvSpPr>
          <p:nvPr/>
        </p:nvSpPr>
        <p:spPr bwMode="auto">
          <a:xfrm>
            <a:off x="1704975" y="4213225"/>
            <a:ext cx="588803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91" name="Line 18"/>
          <p:cNvSpPr>
            <a:spLocks noChangeShapeType="1"/>
          </p:cNvSpPr>
          <p:nvPr/>
        </p:nvSpPr>
        <p:spPr bwMode="auto">
          <a:xfrm>
            <a:off x="1704975" y="4865688"/>
            <a:ext cx="588803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492" name="Rectangle 19"/>
          <p:cNvSpPr>
            <a:spLocks noChangeArrowheads="1"/>
          </p:cNvSpPr>
          <p:nvPr/>
        </p:nvSpPr>
        <p:spPr bwMode="auto">
          <a:xfrm>
            <a:off x="2222500" y="2505075"/>
            <a:ext cx="1828800" cy="3048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3" name="Rectangle 20"/>
          <p:cNvSpPr>
            <a:spLocks noChangeArrowheads="1"/>
          </p:cNvSpPr>
          <p:nvPr/>
        </p:nvSpPr>
        <p:spPr bwMode="auto">
          <a:xfrm>
            <a:off x="4065588" y="3724275"/>
            <a:ext cx="1392237" cy="3048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4" name="Rectangle 21"/>
          <p:cNvSpPr>
            <a:spLocks noChangeArrowheads="1"/>
          </p:cNvSpPr>
          <p:nvPr/>
        </p:nvSpPr>
        <p:spPr bwMode="auto">
          <a:xfrm>
            <a:off x="5422900" y="5019675"/>
            <a:ext cx="2170113" cy="3048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5" name="Rectangle 22"/>
          <p:cNvSpPr>
            <a:spLocks noChangeArrowheads="1"/>
          </p:cNvSpPr>
          <p:nvPr/>
        </p:nvSpPr>
        <p:spPr bwMode="auto">
          <a:xfrm>
            <a:off x="2222500" y="3114675"/>
            <a:ext cx="1189038" cy="304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6" name="Rectangle 23"/>
          <p:cNvSpPr>
            <a:spLocks noChangeArrowheads="1"/>
          </p:cNvSpPr>
          <p:nvPr/>
        </p:nvSpPr>
        <p:spPr bwMode="auto">
          <a:xfrm>
            <a:off x="3397250" y="3114675"/>
            <a:ext cx="2060575" cy="304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7" name="Rectangle 24"/>
          <p:cNvSpPr>
            <a:spLocks noChangeArrowheads="1"/>
          </p:cNvSpPr>
          <p:nvPr/>
        </p:nvSpPr>
        <p:spPr bwMode="auto">
          <a:xfrm>
            <a:off x="4051300" y="4333875"/>
            <a:ext cx="695325" cy="304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8" name="Rectangle 25"/>
          <p:cNvSpPr>
            <a:spLocks noChangeArrowheads="1"/>
          </p:cNvSpPr>
          <p:nvPr/>
        </p:nvSpPr>
        <p:spPr bwMode="auto">
          <a:xfrm>
            <a:off x="4746625" y="4333875"/>
            <a:ext cx="696913" cy="304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5499" name="Text Box 26"/>
          <p:cNvSpPr txBox="1">
            <a:spLocks noChangeArrowheads="1"/>
          </p:cNvSpPr>
          <p:nvPr/>
        </p:nvSpPr>
        <p:spPr bwMode="auto">
          <a:xfrm>
            <a:off x="7916863" y="2928938"/>
            <a:ext cx="898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a:solidFill>
                  <a:srgbClr val="CC3300"/>
                </a:solidFill>
              </a:rPr>
              <a:t>critical </a:t>
            </a:r>
          </a:p>
          <a:p>
            <a:pPr algn="ctr" eaLnBrk="1" hangingPunct="1">
              <a:spcBef>
                <a:spcPct val="0"/>
              </a:spcBef>
              <a:buClrTx/>
              <a:buSzTx/>
              <a:buFontTx/>
              <a:buNone/>
            </a:pPr>
            <a:r>
              <a:rPr lang="en-US" altLang="en-US" sz="1600" b="1">
                <a:solidFill>
                  <a:srgbClr val="CC3300"/>
                </a:solidFill>
              </a:rPr>
              <a:t>path</a:t>
            </a:r>
          </a:p>
        </p:txBody>
      </p:sp>
      <p:sp>
        <p:nvSpPr>
          <p:cNvPr id="105500" name="Line 27"/>
          <p:cNvSpPr>
            <a:spLocks noChangeShapeType="1"/>
          </p:cNvSpPr>
          <p:nvPr/>
        </p:nvSpPr>
        <p:spPr bwMode="auto">
          <a:xfrm flipH="1" flipV="1">
            <a:off x="4051300" y="2697163"/>
            <a:ext cx="3906838" cy="595312"/>
          </a:xfrm>
          <a:prstGeom prst="line">
            <a:avLst/>
          </a:prstGeom>
          <a:noFill/>
          <a:ln w="9525">
            <a:solidFill>
              <a:srgbClr val="CC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501" name="Line 28"/>
          <p:cNvSpPr>
            <a:spLocks noChangeShapeType="1"/>
          </p:cNvSpPr>
          <p:nvPr/>
        </p:nvSpPr>
        <p:spPr bwMode="auto">
          <a:xfrm flipH="1">
            <a:off x="5457825" y="3292475"/>
            <a:ext cx="2500313" cy="550863"/>
          </a:xfrm>
          <a:prstGeom prst="line">
            <a:avLst/>
          </a:prstGeom>
          <a:noFill/>
          <a:ln w="9525">
            <a:solidFill>
              <a:srgbClr val="CC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502" name="Line 29"/>
          <p:cNvSpPr>
            <a:spLocks noChangeShapeType="1"/>
          </p:cNvSpPr>
          <p:nvPr/>
        </p:nvSpPr>
        <p:spPr bwMode="auto">
          <a:xfrm flipH="1">
            <a:off x="6511925" y="3292475"/>
            <a:ext cx="1446213" cy="1727200"/>
          </a:xfrm>
          <a:prstGeom prst="line">
            <a:avLst/>
          </a:prstGeom>
          <a:noFill/>
          <a:ln w="9525">
            <a:solidFill>
              <a:srgbClr val="CC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503" name="Text Box 30"/>
          <p:cNvSpPr txBox="1">
            <a:spLocks noChangeArrowheads="1"/>
          </p:cNvSpPr>
          <p:nvPr/>
        </p:nvSpPr>
        <p:spPr bwMode="auto">
          <a:xfrm>
            <a:off x="3190875" y="5645150"/>
            <a:ext cx="614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a:t>float</a:t>
            </a:r>
          </a:p>
        </p:txBody>
      </p:sp>
      <p:sp>
        <p:nvSpPr>
          <p:cNvPr id="105504" name="Line 31"/>
          <p:cNvSpPr>
            <a:spLocks noChangeShapeType="1"/>
          </p:cNvSpPr>
          <p:nvPr/>
        </p:nvSpPr>
        <p:spPr bwMode="auto">
          <a:xfrm flipV="1">
            <a:off x="3392488" y="3419475"/>
            <a:ext cx="369887" cy="22256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505" name="Line 32"/>
          <p:cNvSpPr>
            <a:spLocks noChangeShapeType="1"/>
          </p:cNvSpPr>
          <p:nvPr/>
        </p:nvSpPr>
        <p:spPr bwMode="auto">
          <a:xfrm flipV="1">
            <a:off x="3397250" y="4638675"/>
            <a:ext cx="1647825" cy="10064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05506" name="Picture 4" descr="triangl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6243638"/>
            <a:ext cx="6937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E03A5F4-7154-42B3-BE2B-A8B4DFD81428}" type="slidenum">
              <a:rPr lang="en-US" altLang="en-US" sz="1200">
                <a:latin typeface="Garamond" panose="02020404030301010803" pitchFamily="18" charset="0"/>
              </a:rPr>
              <a:pPr>
                <a:spcBef>
                  <a:spcPct val="0"/>
                </a:spcBef>
                <a:buClrTx/>
                <a:buSzTx/>
                <a:buFontTx/>
                <a:buNone/>
              </a:pPr>
              <a:t>51</a:t>
            </a:fld>
            <a:endParaRPr lang="en-US" altLang="en-US" sz="1200">
              <a:latin typeface="Garamond" panose="02020404030301010803" pitchFamily="18" charset="0"/>
            </a:endParaRPr>
          </a:p>
        </p:txBody>
      </p:sp>
      <p:sp>
        <p:nvSpPr>
          <p:cNvPr id="107523" name="Rectangle 2"/>
          <p:cNvSpPr>
            <a:spLocks noGrp="1" noChangeArrowheads="1"/>
          </p:cNvSpPr>
          <p:nvPr>
            <p:ph type="body" idx="1"/>
          </p:nvPr>
        </p:nvSpPr>
        <p:spPr>
          <a:xfrm>
            <a:off x="723900" y="1292225"/>
            <a:ext cx="7924800" cy="4403725"/>
          </a:xfrm>
        </p:spPr>
        <p:txBody>
          <a:bodyPr/>
          <a:lstStyle/>
          <a:p>
            <a:pPr eaLnBrk="1" hangingPunct="1"/>
            <a:r>
              <a:rPr lang="en-US" altLang="en-US" sz="2400" smtClean="0">
                <a:solidFill>
                  <a:schemeClr val="tx2"/>
                </a:solidFill>
              </a:rPr>
              <a:t>Can be used to </a:t>
            </a:r>
            <a:r>
              <a:rPr lang="en-US" altLang="en-US" sz="2400" b="1" smtClean="0">
                <a:solidFill>
                  <a:schemeClr val="hlink"/>
                </a:solidFill>
              </a:rPr>
              <a:t>focus resources</a:t>
            </a:r>
            <a:r>
              <a:rPr lang="en-US" altLang="en-US" sz="2400" smtClean="0">
                <a:solidFill>
                  <a:schemeClr val="tx2"/>
                </a:solidFill>
              </a:rPr>
              <a:t> and </a:t>
            </a:r>
            <a:br>
              <a:rPr lang="en-US" altLang="en-US" sz="2400" smtClean="0">
                <a:solidFill>
                  <a:schemeClr val="tx2"/>
                </a:solidFill>
              </a:rPr>
            </a:br>
            <a:r>
              <a:rPr lang="en-US" altLang="en-US" sz="2400" smtClean="0">
                <a:solidFill>
                  <a:schemeClr val="tx2"/>
                </a:solidFill>
              </a:rPr>
              <a:t>attention more efficiently and effectively</a:t>
            </a:r>
          </a:p>
          <a:p>
            <a:pPr eaLnBrk="1" hangingPunct="1"/>
            <a:r>
              <a:rPr lang="en-US" altLang="en-US" sz="2400" b="1" smtClean="0">
                <a:solidFill>
                  <a:schemeClr val="hlink"/>
                </a:solidFill>
              </a:rPr>
              <a:t>Best resources can be assigned</a:t>
            </a:r>
            <a:r>
              <a:rPr lang="en-US" altLang="en-US" sz="2400" smtClean="0">
                <a:solidFill>
                  <a:schemeClr val="tx2"/>
                </a:solidFill>
              </a:rPr>
              <a:t> to </a:t>
            </a:r>
            <a:br>
              <a:rPr lang="en-US" altLang="en-US" sz="2400" smtClean="0">
                <a:solidFill>
                  <a:schemeClr val="tx2"/>
                </a:solidFill>
              </a:rPr>
            </a:br>
            <a:r>
              <a:rPr lang="en-US" altLang="en-US" sz="2400" smtClean="0">
                <a:solidFill>
                  <a:schemeClr val="tx2"/>
                </a:solidFill>
              </a:rPr>
              <a:t>critical path activities</a:t>
            </a:r>
          </a:p>
          <a:p>
            <a:pPr eaLnBrk="1" hangingPunct="1"/>
            <a:r>
              <a:rPr lang="en-US" altLang="en-US" sz="2400" smtClean="0">
                <a:solidFill>
                  <a:schemeClr val="tx2"/>
                </a:solidFill>
              </a:rPr>
              <a:t>Allows project manager to </a:t>
            </a:r>
            <a:r>
              <a:rPr lang="en-US" altLang="en-US" sz="2400" b="1" smtClean="0">
                <a:solidFill>
                  <a:schemeClr val="hlink"/>
                </a:solidFill>
              </a:rPr>
              <a:t>monitor </a:t>
            </a:r>
            <a:br>
              <a:rPr lang="en-US" altLang="en-US" sz="2400" b="1" smtClean="0">
                <a:solidFill>
                  <a:schemeClr val="hlink"/>
                </a:solidFill>
              </a:rPr>
            </a:br>
            <a:r>
              <a:rPr lang="en-US" altLang="en-US" sz="2400" b="1" smtClean="0">
                <a:solidFill>
                  <a:schemeClr val="hlink"/>
                </a:solidFill>
              </a:rPr>
              <a:t>crucial activities</a:t>
            </a:r>
            <a:r>
              <a:rPr lang="en-US" altLang="en-US" sz="2400" smtClean="0">
                <a:solidFill>
                  <a:schemeClr val="tx2"/>
                </a:solidFill>
              </a:rPr>
              <a:t> more closely</a:t>
            </a:r>
          </a:p>
          <a:p>
            <a:pPr eaLnBrk="1" hangingPunct="1"/>
            <a:r>
              <a:rPr lang="en-US" altLang="en-US" sz="2400" smtClean="0">
                <a:solidFill>
                  <a:schemeClr val="tx2"/>
                </a:solidFill>
              </a:rPr>
              <a:t>Helps </a:t>
            </a:r>
            <a:r>
              <a:rPr lang="en-US" altLang="en-US" sz="2400" b="1" smtClean="0">
                <a:solidFill>
                  <a:schemeClr val="hlink"/>
                </a:solidFill>
              </a:rPr>
              <a:t>prioritize risks</a:t>
            </a:r>
            <a:r>
              <a:rPr lang="en-US" altLang="en-US" sz="2400" smtClean="0">
                <a:solidFill>
                  <a:schemeClr val="tx2"/>
                </a:solidFill>
              </a:rPr>
              <a:t>, so risk mitigation activities can be focused on the most important potential risk events</a:t>
            </a:r>
          </a:p>
          <a:p>
            <a:pPr eaLnBrk="1" hangingPunct="1"/>
            <a:r>
              <a:rPr lang="en-US" altLang="en-US" sz="2400" smtClean="0">
                <a:solidFill>
                  <a:schemeClr val="tx2"/>
                </a:solidFill>
              </a:rPr>
              <a:t>As noted, “near-critical” activities can also be identified and tracked </a:t>
            </a:r>
          </a:p>
        </p:txBody>
      </p:sp>
      <p:sp>
        <p:nvSpPr>
          <p:cNvPr id="107524" name="Rectangle 3"/>
          <p:cNvSpPr>
            <a:spLocks noGrp="1" noChangeArrowheads="1"/>
          </p:cNvSpPr>
          <p:nvPr>
            <p:ph type="title"/>
          </p:nvPr>
        </p:nvSpPr>
        <p:spPr/>
        <p:txBody>
          <a:bodyPr/>
          <a:lstStyle/>
          <a:p>
            <a:pPr eaLnBrk="1" hangingPunct="1"/>
            <a:r>
              <a:rPr lang="en-US" altLang="en-US" smtClean="0"/>
              <a:t>Why is the Critical Path Important?</a:t>
            </a:r>
          </a:p>
        </p:txBody>
      </p:sp>
      <p:pic>
        <p:nvPicPr>
          <p:cNvPr id="107525" name="Picture 6" descr="narrow_trail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1417638"/>
            <a:ext cx="1470025" cy="196215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34AA8BD-FC46-4243-BF6D-8B696C3A3F54}" type="slidenum">
              <a:rPr lang="en-US" altLang="en-US" sz="1200">
                <a:latin typeface="Garamond" panose="02020404030301010803" pitchFamily="18" charset="0"/>
              </a:rPr>
              <a:pPr>
                <a:spcBef>
                  <a:spcPct val="0"/>
                </a:spcBef>
                <a:buClrTx/>
                <a:buSzTx/>
                <a:buFontTx/>
                <a:buNone/>
              </a:pPr>
              <a:t>52</a:t>
            </a:fld>
            <a:endParaRPr lang="en-US" altLang="en-US" sz="1200">
              <a:latin typeface="Garamond" panose="02020404030301010803" pitchFamily="18" charset="0"/>
            </a:endParaRPr>
          </a:p>
        </p:txBody>
      </p:sp>
      <p:sp>
        <p:nvSpPr>
          <p:cNvPr id="109571" name="Rectangle 2"/>
          <p:cNvSpPr>
            <a:spLocks noGrp="1" noChangeArrowheads="1"/>
          </p:cNvSpPr>
          <p:nvPr>
            <p:ph type="title"/>
          </p:nvPr>
        </p:nvSpPr>
        <p:spPr>
          <a:xfrm>
            <a:off x="514350" y="247650"/>
            <a:ext cx="7924800" cy="590550"/>
          </a:xfrm>
        </p:spPr>
        <p:txBody>
          <a:bodyPr/>
          <a:lstStyle/>
          <a:p>
            <a:pPr eaLnBrk="1" hangingPunct="1"/>
            <a:r>
              <a:rPr lang="en-US" altLang="en-US" smtClean="0"/>
              <a:t>Adjusting for Schedule “Emergencies”</a:t>
            </a:r>
          </a:p>
        </p:txBody>
      </p:sp>
      <p:sp>
        <p:nvSpPr>
          <p:cNvPr id="109572" name="Rectangle 3"/>
          <p:cNvSpPr>
            <a:spLocks noGrp="1" noChangeArrowheads="1"/>
          </p:cNvSpPr>
          <p:nvPr>
            <p:ph type="body" idx="1"/>
          </p:nvPr>
        </p:nvSpPr>
        <p:spPr>
          <a:xfrm>
            <a:off x="838200" y="1371600"/>
            <a:ext cx="7924800" cy="3827463"/>
          </a:xfrm>
        </p:spPr>
        <p:txBody>
          <a:bodyPr/>
          <a:lstStyle/>
          <a:p>
            <a:pPr eaLnBrk="1" hangingPunct="1"/>
            <a:r>
              <a:rPr lang="en-US" altLang="en-US" sz="2400" smtClean="0">
                <a:solidFill>
                  <a:schemeClr val="tx2"/>
                </a:solidFill>
              </a:rPr>
              <a:t>Schedule emergencies can be addressed by </a:t>
            </a:r>
            <a:r>
              <a:rPr lang="en-US" altLang="en-US" sz="2400" b="1" smtClean="0">
                <a:solidFill>
                  <a:schemeClr val="hlink"/>
                </a:solidFill>
              </a:rPr>
              <a:t>crashing </a:t>
            </a:r>
            <a:r>
              <a:rPr lang="en-US" altLang="en-US" sz="2400" smtClean="0">
                <a:solidFill>
                  <a:schemeClr val="tx2"/>
                </a:solidFill>
              </a:rPr>
              <a:t>or </a:t>
            </a:r>
            <a:r>
              <a:rPr lang="en-US" altLang="en-US" sz="2400" b="1" smtClean="0">
                <a:solidFill>
                  <a:schemeClr val="hlink"/>
                </a:solidFill>
              </a:rPr>
              <a:t>fast-tracking</a:t>
            </a:r>
            <a:r>
              <a:rPr lang="en-US" altLang="en-US" sz="2400" smtClean="0">
                <a:solidFill>
                  <a:schemeClr val="tx2"/>
                </a:solidFill>
              </a:rPr>
              <a:t> critical path activities</a:t>
            </a:r>
          </a:p>
          <a:p>
            <a:pPr eaLnBrk="1" hangingPunct="1"/>
            <a:r>
              <a:rPr lang="en-US" altLang="en-US" sz="2400" smtClean="0">
                <a:solidFill>
                  <a:schemeClr val="tx2"/>
                </a:solidFill>
              </a:rPr>
              <a:t>Crashing means compressing activity durations</a:t>
            </a:r>
          </a:p>
          <a:p>
            <a:pPr eaLnBrk="1" hangingPunct="1"/>
            <a:r>
              <a:rPr lang="en-US" altLang="en-US" sz="2400" smtClean="0">
                <a:solidFill>
                  <a:schemeClr val="tx2"/>
                </a:solidFill>
              </a:rPr>
              <a:t>Fast-tracking means doing things in parallel</a:t>
            </a:r>
          </a:p>
          <a:p>
            <a:pPr eaLnBrk="1" hangingPunct="1"/>
            <a:r>
              <a:rPr lang="en-US" altLang="en-US" sz="2400" smtClean="0">
                <a:solidFill>
                  <a:schemeClr val="tx2"/>
                </a:solidFill>
              </a:rPr>
              <a:t>The danger in both crashing or fast-tracking is increased risk</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A99EEC4-6771-4DED-8F7A-1E9FA6C5A6D9}" type="slidenum">
              <a:rPr lang="en-US" altLang="en-US" sz="1200">
                <a:latin typeface="Garamond" panose="02020404030301010803" pitchFamily="18" charset="0"/>
              </a:rPr>
              <a:pPr>
                <a:spcBef>
                  <a:spcPct val="0"/>
                </a:spcBef>
                <a:buClrTx/>
                <a:buSzTx/>
                <a:buFontTx/>
                <a:buNone/>
              </a:pPr>
              <a:t>53</a:t>
            </a:fld>
            <a:endParaRPr lang="en-US" altLang="en-US" sz="1200">
              <a:latin typeface="Garamond" panose="02020404030301010803" pitchFamily="18" charset="0"/>
            </a:endParaRPr>
          </a:p>
        </p:txBody>
      </p:sp>
      <p:sp>
        <p:nvSpPr>
          <p:cNvPr id="111619"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Determining a Project Budget</a:t>
            </a:r>
          </a:p>
        </p:txBody>
      </p:sp>
      <p:sp>
        <p:nvSpPr>
          <p:cNvPr id="111620" name="Text Box 3"/>
          <p:cNvSpPr txBox="1">
            <a:spLocks noChangeArrowheads="1"/>
          </p:cNvSpPr>
          <p:nvPr/>
        </p:nvSpPr>
        <p:spPr bwMode="auto">
          <a:xfrm>
            <a:off x="5257800" y="485775"/>
            <a:ext cx="224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4</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0EDDD59-DE26-4061-9E2E-D58B19C7ABE6}" type="slidenum">
              <a:rPr lang="en-US" altLang="en-US" sz="1200">
                <a:latin typeface="Garamond" panose="02020404030301010803" pitchFamily="18" charset="0"/>
              </a:rPr>
              <a:pPr>
                <a:spcBef>
                  <a:spcPct val="0"/>
                </a:spcBef>
                <a:buClrTx/>
                <a:buSzTx/>
                <a:buFontTx/>
                <a:buNone/>
              </a:pPr>
              <a:t>54</a:t>
            </a:fld>
            <a:endParaRPr lang="en-US" altLang="en-US" sz="1200">
              <a:latin typeface="Garamond" panose="02020404030301010803" pitchFamily="18" charset="0"/>
            </a:endParaRPr>
          </a:p>
        </p:txBody>
      </p:sp>
      <p:sp>
        <p:nvSpPr>
          <p:cNvPr id="113667" name="Rectangle 2"/>
          <p:cNvSpPr>
            <a:spLocks noGrp="1" noChangeArrowheads="1"/>
          </p:cNvSpPr>
          <p:nvPr>
            <p:ph type="title"/>
          </p:nvPr>
        </p:nvSpPr>
        <p:spPr/>
        <p:txBody>
          <a:bodyPr/>
          <a:lstStyle/>
          <a:p>
            <a:pPr eaLnBrk="1" hangingPunct="1"/>
            <a:r>
              <a:rPr lang="en-US" altLang="en-US" smtClean="0"/>
              <a:t>Cost Management</a:t>
            </a:r>
          </a:p>
        </p:txBody>
      </p:sp>
      <p:sp>
        <p:nvSpPr>
          <p:cNvPr id="1576963" name="Rectangle 3"/>
          <p:cNvSpPr>
            <a:spLocks noGrp="1" noChangeArrowheads="1"/>
          </p:cNvSpPr>
          <p:nvPr>
            <p:ph type="body" idx="1"/>
          </p:nvPr>
        </p:nvSpPr>
        <p:spPr>
          <a:xfrm>
            <a:off x="457200" y="914400"/>
            <a:ext cx="8458200" cy="4797425"/>
          </a:xfrm>
        </p:spPr>
        <p:txBody>
          <a:bodyPr/>
          <a:lstStyle/>
          <a:p>
            <a:pPr eaLnBrk="1" hangingPunct="1">
              <a:defRPr/>
            </a:pPr>
            <a:r>
              <a:rPr lang="en-US" sz="2000" dirty="0" smtClean="0">
                <a:solidFill>
                  <a:schemeClr val="accent5">
                    <a:lumMod val="50000"/>
                  </a:schemeClr>
                </a:solidFill>
              </a:rPr>
              <a:t>According to the </a:t>
            </a:r>
            <a:r>
              <a:rPr lang="en-US" sz="2000" i="1" dirty="0" smtClean="0">
                <a:solidFill>
                  <a:schemeClr val="accent5">
                    <a:lumMod val="50000"/>
                  </a:schemeClr>
                </a:solidFill>
              </a:rPr>
              <a:t>PMBOK</a:t>
            </a:r>
            <a:r>
              <a:rPr lang="en-US" sz="2000" i="1" baseline="30000" dirty="0" smtClean="0">
                <a:solidFill>
                  <a:schemeClr val="accent5">
                    <a:lumMod val="50000"/>
                  </a:schemeClr>
                </a:solidFill>
              </a:rPr>
              <a:t>®</a:t>
            </a:r>
            <a:r>
              <a:rPr lang="en-US" sz="2000" i="1" dirty="0" smtClean="0">
                <a:solidFill>
                  <a:schemeClr val="accent5">
                    <a:lumMod val="50000"/>
                  </a:schemeClr>
                </a:solidFill>
              </a:rPr>
              <a:t> Guide, </a:t>
            </a:r>
            <a:r>
              <a:rPr lang="en-US" sz="2000" dirty="0" smtClean="0">
                <a:solidFill>
                  <a:schemeClr val="accent5">
                    <a:lumMod val="50000"/>
                  </a:schemeClr>
                </a:solidFill>
              </a:rPr>
              <a:t>Project Cost Management knowledge area includes the processes involved in planning, estimating, budgeting, financing, funding, managing, and controlling costs to complete the project within the approved budget</a:t>
            </a:r>
          </a:p>
          <a:p>
            <a:pPr eaLnBrk="1" hangingPunct="1">
              <a:defRPr/>
            </a:pPr>
            <a:r>
              <a:rPr lang="en-US" sz="2000" dirty="0" smtClean="0">
                <a:solidFill>
                  <a:schemeClr val="tx2"/>
                </a:solidFill>
              </a:rPr>
              <a:t>There are three constituent Cost Management processes in the Planning process group</a:t>
            </a:r>
          </a:p>
          <a:p>
            <a:pPr lvl="1" eaLnBrk="1" hangingPunct="1">
              <a:defRPr/>
            </a:pPr>
            <a:r>
              <a:rPr lang="en-US" sz="1800" b="1" dirty="0" smtClean="0">
                <a:solidFill>
                  <a:schemeClr val="accent5">
                    <a:lumMod val="50000"/>
                  </a:schemeClr>
                </a:solidFill>
              </a:rPr>
              <a:t>Plan Cost Management</a:t>
            </a:r>
            <a:endParaRPr lang="en-US" sz="1800" dirty="0" smtClean="0">
              <a:solidFill>
                <a:schemeClr val="tx2"/>
              </a:solidFill>
            </a:endParaRPr>
          </a:p>
          <a:p>
            <a:pPr lvl="1" eaLnBrk="1" hangingPunct="1">
              <a:defRPr/>
            </a:pPr>
            <a:r>
              <a:rPr lang="en-US" sz="1800" b="1" dirty="0" smtClean="0">
                <a:solidFill>
                  <a:schemeClr val="accent5">
                    <a:lumMod val="50000"/>
                  </a:schemeClr>
                </a:solidFill>
              </a:rPr>
              <a:t>Estimate Costs</a:t>
            </a:r>
            <a:endParaRPr lang="en-US" sz="1800" dirty="0" smtClean="0">
              <a:solidFill>
                <a:schemeClr val="tx2"/>
              </a:solidFill>
            </a:endParaRPr>
          </a:p>
          <a:p>
            <a:pPr lvl="1" eaLnBrk="1" hangingPunct="1">
              <a:defRPr/>
            </a:pPr>
            <a:r>
              <a:rPr lang="en-US" sz="1800" b="1" dirty="0" smtClean="0">
                <a:solidFill>
                  <a:schemeClr val="accent5">
                    <a:lumMod val="50000"/>
                  </a:schemeClr>
                </a:solidFill>
              </a:rPr>
              <a:t>Determine Budget </a:t>
            </a:r>
            <a:r>
              <a:rPr lang="en-US" sz="1800" dirty="0" smtClean="0">
                <a:solidFill>
                  <a:schemeClr val="tx2"/>
                </a:solidFill>
              </a:rPr>
              <a:t> </a:t>
            </a:r>
          </a:p>
          <a:p>
            <a:pPr eaLnBrk="1" hangingPunct="1">
              <a:defRPr/>
            </a:pPr>
            <a:r>
              <a:rPr lang="en-US" sz="2000" dirty="0" smtClean="0">
                <a:solidFill>
                  <a:schemeClr val="tx2"/>
                </a:solidFill>
              </a:rPr>
              <a:t>The 4th Cost Management process is called </a:t>
            </a:r>
            <a:r>
              <a:rPr lang="en-US" sz="2000" b="1" dirty="0" smtClean="0">
                <a:solidFill>
                  <a:schemeClr val="accent5">
                    <a:lumMod val="50000"/>
                  </a:schemeClr>
                </a:solidFill>
              </a:rPr>
              <a:t>Control Costs </a:t>
            </a:r>
            <a:r>
              <a:rPr lang="en-US" sz="2000" dirty="0" smtClean="0">
                <a:solidFill>
                  <a:schemeClr val="tx2"/>
                </a:solidFill>
              </a:rPr>
              <a:t>and by its name it is clear that it is included within the Monitoring/Controlling process group</a:t>
            </a:r>
          </a:p>
        </p:txBody>
      </p:sp>
      <p:sp>
        <p:nvSpPr>
          <p:cNvPr id="113670" name="TextBox 5"/>
          <p:cNvSpPr txBox="1">
            <a:spLocks noChangeArrowheads="1"/>
          </p:cNvSpPr>
          <p:nvPr/>
        </p:nvSpPr>
        <p:spPr bwMode="auto">
          <a:xfrm>
            <a:off x="666750" y="5075238"/>
            <a:ext cx="767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Review the diagram on Slide 12 for an Overview of the Cost Management Processes and how they relate to the Process Groups</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812B35-F059-4E62-8B02-2CFAAC0E158A}" type="slidenum">
              <a:rPr lang="en-US" altLang="en-US" sz="1200">
                <a:latin typeface="Garamond" panose="02020404030301010803" pitchFamily="18" charset="0"/>
              </a:rPr>
              <a:pPr>
                <a:spcBef>
                  <a:spcPct val="0"/>
                </a:spcBef>
                <a:buClrTx/>
                <a:buSzTx/>
                <a:buFontTx/>
                <a:buNone/>
              </a:pPr>
              <a:t>55</a:t>
            </a:fld>
            <a:endParaRPr lang="en-US" altLang="en-US" sz="1200">
              <a:latin typeface="Garamond" panose="02020404030301010803" pitchFamily="18" charset="0"/>
            </a:endParaRPr>
          </a:p>
        </p:txBody>
      </p:sp>
      <p:sp>
        <p:nvSpPr>
          <p:cNvPr id="115715" name="Rectangle 2"/>
          <p:cNvSpPr>
            <a:spLocks noGrp="1" noChangeArrowheads="1"/>
          </p:cNvSpPr>
          <p:nvPr>
            <p:ph type="title"/>
          </p:nvPr>
        </p:nvSpPr>
        <p:spPr/>
        <p:txBody>
          <a:bodyPr/>
          <a:lstStyle/>
          <a:p>
            <a:pPr eaLnBrk="1" hangingPunct="1"/>
            <a:r>
              <a:rPr lang="en-US" altLang="en-US" smtClean="0"/>
              <a:t>Note on Cost Management</a:t>
            </a:r>
          </a:p>
        </p:txBody>
      </p:sp>
      <p:sp>
        <p:nvSpPr>
          <p:cNvPr id="1576963" name="Rectangle 3"/>
          <p:cNvSpPr>
            <a:spLocks noGrp="1" noChangeArrowheads="1"/>
          </p:cNvSpPr>
          <p:nvPr>
            <p:ph type="body" idx="1"/>
          </p:nvPr>
        </p:nvSpPr>
        <p:spPr>
          <a:xfrm>
            <a:off x="744538" y="1190625"/>
            <a:ext cx="7570787" cy="1679575"/>
          </a:xfrm>
          <a:ln w="19050">
            <a:solidFill>
              <a:schemeClr val="accent5">
                <a:lumMod val="50000"/>
              </a:schemeClr>
            </a:solidFill>
          </a:ln>
        </p:spPr>
        <p:txBody>
          <a:bodyPr/>
          <a:lstStyle/>
          <a:p>
            <a:pPr marL="0" indent="0" eaLnBrk="1" hangingPunct="1">
              <a:buFont typeface="Wingdings" panose="05000000000000000000" pitchFamily="2" charset="2"/>
              <a:buNone/>
              <a:defRPr/>
            </a:pPr>
            <a:r>
              <a:rPr lang="en-US" sz="2000" dirty="0" smtClean="0">
                <a:solidFill>
                  <a:schemeClr val="tx2"/>
                </a:solidFill>
              </a:rPr>
              <a:t>We should note that such things as the level of accuracy to be used for cost estimates, the units of measure (for example, hours, days, weeks, etc. for effort), the control accounts to be used in conjunction with the WBS (if applicable) are all environment specific and hence will not be a part of our discussion</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89ED2D-A613-4CDF-9245-82C719E33FC5}" type="slidenum">
              <a:rPr lang="en-US" altLang="en-US" sz="1200">
                <a:latin typeface="Garamond" panose="02020404030301010803" pitchFamily="18" charset="0"/>
              </a:rPr>
              <a:pPr>
                <a:spcBef>
                  <a:spcPct val="0"/>
                </a:spcBef>
                <a:buClrTx/>
                <a:buSzTx/>
                <a:buFontTx/>
                <a:buNone/>
              </a:pPr>
              <a:t>56</a:t>
            </a:fld>
            <a:endParaRPr lang="en-US" altLang="en-US" sz="1200">
              <a:latin typeface="Garamond" panose="02020404030301010803" pitchFamily="18" charset="0"/>
            </a:endParaRPr>
          </a:p>
        </p:txBody>
      </p:sp>
      <p:sp>
        <p:nvSpPr>
          <p:cNvPr id="117763" name="Rectangle 2"/>
          <p:cNvSpPr>
            <a:spLocks noGrp="1" noChangeArrowheads="1"/>
          </p:cNvSpPr>
          <p:nvPr>
            <p:ph type="title"/>
          </p:nvPr>
        </p:nvSpPr>
        <p:spPr/>
        <p:txBody>
          <a:bodyPr/>
          <a:lstStyle/>
          <a:p>
            <a:pPr eaLnBrk="1" hangingPunct="1"/>
            <a:r>
              <a:rPr lang="en-US" altLang="en-US" smtClean="0"/>
              <a:t>Estimating</a:t>
            </a:r>
          </a:p>
        </p:txBody>
      </p:sp>
      <p:sp>
        <p:nvSpPr>
          <p:cNvPr id="1576963" name="Rectangle 3"/>
          <p:cNvSpPr>
            <a:spLocks noGrp="1" noChangeArrowheads="1"/>
          </p:cNvSpPr>
          <p:nvPr>
            <p:ph type="body" idx="1"/>
          </p:nvPr>
        </p:nvSpPr>
        <p:spPr>
          <a:xfrm>
            <a:off x="457200" y="1052513"/>
            <a:ext cx="8458200" cy="3998912"/>
          </a:xfrm>
        </p:spPr>
        <p:txBody>
          <a:bodyPr/>
          <a:lstStyle/>
          <a:p>
            <a:pPr eaLnBrk="1" hangingPunct="1">
              <a:lnSpc>
                <a:spcPct val="90000"/>
              </a:lnSpc>
              <a:defRPr/>
            </a:pPr>
            <a:r>
              <a:rPr lang="en-US" sz="2400" dirty="0" smtClean="0">
                <a:solidFill>
                  <a:schemeClr val="tx2"/>
                </a:solidFill>
              </a:rPr>
              <a:t>The </a:t>
            </a:r>
            <a:r>
              <a:rPr lang="en-US" sz="2400" i="1" dirty="0" smtClean="0">
                <a:solidFill>
                  <a:schemeClr val="tx2"/>
                </a:solidFill>
              </a:rPr>
              <a:t>PMBOK</a:t>
            </a:r>
            <a:r>
              <a:rPr lang="en-US" sz="2400" i="1" baseline="30000" dirty="0" smtClean="0">
                <a:solidFill>
                  <a:schemeClr val="tx2"/>
                </a:solidFill>
              </a:rPr>
              <a:t>®</a:t>
            </a:r>
            <a:r>
              <a:rPr lang="en-US" sz="2400" i="1" dirty="0" smtClean="0">
                <a:solidFill>
                  <a:schemeClr val="tx2"/>
                </a:solidFill>
              </a:rPr>
              <a:t> Guide</a:t>
            </a:r>
            <a:r>
              <a:rPr lang="en-US" sz="2400" dirty="0" smtClean="0">
                <a:solidFill>
                  <a:schemeClr val="tx2"/>
                </a:solidFill>
              </a:rPr>
              <a:t> identifies four important estimating techniques</a:t>
            </a:r>
          </a:p>
          <a:p>
            <a:pPr lvl="1" eaLnBrk="1" hangingPunct="1">
              <a:lnSpc>
                <a:spcPct val="90000"/>
              </a:lnSpc>
              <a:defRPr/>
            </a:pPr>
            <a:r>
              <a:rPr lang="en-US" sz="2000" dirty="0" smtClean="0">
                <a:solidFill>
                  <a:schemeClr val="tx2"/>
                </a:solidFill>
                <a:ea typeface="+mn-ea"/>
                <a:cs typeface="+mn-cs"/>
              </a:rPr>
              <a:t>Analogous estimating</a:t>
            </a:r>
          </a:p>
          <a:p>
            <a:pPr lvl="1" eaLnBrk="1" hangingPunct="1">
              <a:lnSpc>
                <a:spcPct val="90000"/>
              </a:lnSpc>
              <a:defRPr/>
            </a:pPr>
            <a:r>
              <a:rPr lang="en-US" sz="2000" dirty="0" smtClean="0">
                <a:solidFill>
                  <a:schemeClr val="tx2"/>
                </a:solidFill>
                <a:ea typeface="+mn-ea"/>
                <a:cs typeface="+mn-cs"/>
              </a:rPr>
              <a:t>Parametric estimating</a:t>
            </a:r>
          </a:p>
          <a:p>
            <a:pPr lvl="1" eaLnBrk="1" hangingPunct="1">
              <a:lnSpc>
                <a:spcPct val="90000"/>
              </a:lnSpc>
              <a:defRPr/>
            </a:pPr>
            <a:r>
              <a:rPr lang="en-US" sz="2000" dirty="0" smtClean="0">
                <a:solidFill>
                  <a:schemeClr val="tx2"/>
                </a:solidFill>
                <a:ea typeface="+mn-ea"/>
                <a:cs typeface="+mn-cs"/>
              </a:rPr>
              <a:t>Bottom-up estimating</a:t>
            </a:r>
          </a:p>
          <a:p>
            <a:pPr lvl="1" eaLnBrk="1" hangingPunct="1">
              <a:lnSpc>
                <a:spcPct val="90000"/>
              </a:lnSpc>
              <a:defRPr/>
            </a:pPr>
            <a:r>
              <a:rPr lang="en-US" sz="2000" dirty="0" smtClean="0">
                <a:solidFill>
                  <a:schemeClr val="tx2"/>
                </a:solidFill>
                <a:ea typeface="+mn-ea"/>
                <a:cs typeface="+mn-cs"/>
              </a:rPr>
              <a:t>Three-point estimating</a:t>
            </a:r>
          </a:p>
          <a:p>
            <a:pPr eaLnBrk="1" hangingPunct="1">
              <a:lnSpc>
                <a:spcPct val="90000"/>
              </a:lnSpc>
              <a:defRPr/>
            </a:pPr>
            <a:r>
              <a:rPr lang="en-US" sz="2400" dirty="0" smtClean="0">
                <a:solidFill>
                  <a:schemeClr val="tx2"/>
                </a:solidFill>
              </a:rPr>
              <a:t>All can be useful depending on the circumstances</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11B6AF-714F-4A8D-94C0-F40172FF7CB1}" type="slidenum">
              <a:rPr lang="en-US" altLang="en-US" sz="1200">
                <a:latin typeface="Garamond" panose="02020404030301010803" pitchFamily="18" charset="0"/>
              </a:rPr>
              <a:pPr>
                <a:spcBef>
                  <a:spcPct val="0"/>
                </a:spcBef>
                <a:buClrTx/>
                <a:buSzTx/>
                <a:buFontTx/>
                <a:buNone/>
              </a:pPr>
              <a:t>57</a:t>
            </a:fld>
            <a:endParaRPr lang="en-US" altLang="en-US" sz="1200">
              <a:latin typeface="Garamond" panose="02020404030301010803" pitchFamily="18" charset="0"/>
            </a:endParaRPr>
          </a:p>
        </p:txBody>
      </p:sp>
      <p:sp>
        <p:nvSpPr>
          <p:cNvPr id="119811" name="Rectangle 2"/>
          <p:cNvSpPr>
            <a:spLocks noGrp="1" noChangeArrowheads="1"/>
          </p:cNvSpPr>
          <p:nvPr>
            <p:ph type="title"/>
          </p:nvPr>
        </p:nvSpPr>
        <p:spPr/>
        <p:txBody>
          <a:bodyPr/>
          <a:lstStyle/>
          <a:p>
            <a:pPr eaLnBrk="1" hangingPunct="1"/>
            <a:r>
              <a:rPr lang="en-US" altLang="en-US" smtClean="0"/>
              <a:t>Analogous (Top-Down) Estimating</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Analogous estimating uses information from previous similar projects as a basis for estimating the current project</a:t>
            </a:r>
          </a:p>
          <a:p>
            <a:pPr eaLnBrk="1" hangingPunct="1">
              <a:defRPr/>
            </a:pPr>
            <a:r>
              <a:rPr lang="en-US" sz="2000" dirty="0" smtClean="0">
                <a:solidFill>
                  <a:schemeClr val="tx2"/>
                </a:solidFill>
              </a:rPr>
              <a:t>When estimating costs, the technique relies on the </a:t>
            </a:r>
            <a:r>
              <a:rPr lang="en-US" sz="2000" b="1" dirty="0" smtClean="0">
                <a:solidFill>
                  <a:schemeClr val="accent5">
                    <a:lumMod val="50000"/>
                  </a:schemeClr>
                </a:solidFill>
              </a:rPr>
              <a:t>actual costs of previous similar projects</a:t>
            </a:r>
            <a:r>
              <a:rPr lang="en-US" sz="2000" dirty="0" smtClean="0">
                <a:solidFill>
                  <a:schemeClr val="tx2"/>
                </a:solidFill>
              </a:rPr>
              <a:t> (not the estimated costs) as a basis for estimating the cost for the current project </a:t>
            </a:r>
          </a:p>
          <a:p>
            <a:pPr eaLnBrk="1" hangingPunct="1">
              <a:defRPr/>
            </a:pPr>
            <a:r>
              <a:rPr lang="en-US" sz="2000" dirty="0" smtClean="0">
                <a:solidFill>
                  <a:schemeClr val="tx2"/>
                </a:solidFill>
              </a:rPr>
              <a:t>Of course some adjustments may need to be made when applying historical information to the current project which will be in many ways different from any project done before</a:t>
            </a:r>
          </a:p>
          <a:p>
            <a:pPr eaLnBrk="1" hangingPunct="1">
              <a:defRPr/>
            </a:pPr>
            <a:r>
              <a:rPr lang="en-US" sz="2000" dirty="0" smtClean="0">
                <a:solidFill>
                  <a:schemeClr val="tx2"/>
                </a:solidFill>
              </a:rPr>
              <a:t>Analogous cost estimating while generally less costly and less time-consuming to apply than other techniques, is also generally less accurate</a:t>
            </a:r>
          </a:p>
          <a:p>
            <a:pPr eaLnBrk="1" hangingPunct="1">
              <a:defRPr/>
            </a:pPr>
            <a:r>
              <a:rPr lang="en-US" sz="2000" dirty="0" smtClean="0">
                <a:solidFill>
                  <a:schemeClr val="tx2"/>
                </a:solidFill>
              </a:rPr>
              <a:t>It may be more useful in the earlier phases of the project then later phases, when we have more project information available</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51034B-A8F5-4E7E-8BD7-506AEBEBBFA1}" type="slidenum">
              <a:rPr lang="en-US" altLang="en-US" sz="1200">
                <a:latin typeface="Garamond" panose="02020404030301010803" pitchFamily="18" charset="0"/>
              </a:rPr>
              <a:pPr>
                <a:spcBef>
                  <a:spcPct val="0"/>
                </a:spcBef>
                <a:buClrTx/>
                <a:buSzTx/>
                <a:buFontTx/>
                <a:buNone/>
              </a:pPr>
              <a:t>58</a:t>
            </a:fld>
            <a:endParaRPr lang="en-US" altLang="en-US" sz="1200">
              <a:latin typeface="Garamond" panose="02020404030301010803" pitchFamily="18" charset="0"/>
            </a:endParaRPr>
          </a:p>
        </p:txBody>
      </p:sp>
      <p:sp>
        <p:nvSpPr>
          <p:cNvPr id="121859" name="Rectangle 2"/>
          <p:cNvSpPr>
            <a:spLocks noGrp="1" noChangeArrowheads="1"/>
          </p:cNvSpPr>
          <p:nvPr>
            <p:ph type="title"/>
          </p:nvPr>
        </p:nvSpPr>
        <p:spPr/>
        <p:txBody>
          <a:bodyPr/>
          <a:lstStyle/>
          <a:p>
            <a:pPr eaLnBrk="1" hangingPunct="1"/>
            <a:r>
              <a:rPr lang="en-US" altLang="en-US" smtClean="0"/>
              <a:t>Parametric Estimating</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Parametric estimating uses a </a:t>
            </a:r>
            <a:r>
              <a:rPr lang="en-US" sz="2000" b="1" dirty="0" smtClean="0">
                <a:solidFill>
                  <a:schemeClr val="accent5">
                    <a:lumMod val="50000"/>
                  </a:schemeClr>
                </a:solidFill>
              </a:rPr>
              <a:t>statistical relationship </a:t>
            </a:r>
            <a:r>
              <a:rPr lang="en-US" sz="2000" dirty="0" smtClean="0">
                <a:solidFill>
                  <a:schemeClr val="tx2"/>
                </a:solidFill>
              </a:rPr>
              <a:t>between historical data and other variables called </a:t>
            </a:r>
            <a:r>
              <a:rPr lang="en-US" sz="2000" b="1" dirty="0" smtClean="0">
                <a:solidFill>
                  <a:schemeClr val="accent5">
                    <a:lumMod val="50000"/>
                  </a:schemeClr>
                </a:solidFill>
              </a:rPr>
              <a:t>parameters</a:t>
            </a:r>
            <a:r>
              <a:rPr lang="en-US" sz="2000" dirty="0" smtClean="0">
                <a:solidFill>
                  <a:schemeClr val="tx2"/>
                </a:solidFill>
              </a:rPr>
              <a:t> to calculate estimates for activities. </a:t>
            </a:r>
          </a:p>
          <a:p>
            <a:pPr marL="0" indent="0" eaLnBrk="1" hangingPunct="1">
              <a:buFont typeface="Wingdings" panose="05000000000000000000" pitchFamily="2" charset="2"/>
              <a:buNone/>
              <a:defRPr/>
            </a:pPr>
            <a:endParaRPr lang="en-US" sz="2000" dirty="0" smtClean="0">
              <a:solidFill>
                <a:schemeClr val="tx2"/>
              </a:solidFill>
            </a:endParaRPr>
          </a:p>
          <a:p>
            <a:pPr eaLnBrk="1" hangingPunct="1">
              <a:defRPr/>
            </a:pPr>
            <a:r>
              <a:rPr lang="en-US" sz="2000" dirty="0" smtClean="0">
                <a:solidFill>
                  <a:schemeClr val="tx2"/>
                </a:solidFill>
              </a:rPr>
              <a:t>These parameters might include such things as square footage in building construction, or lines of code in software development</a:t>
            </a:r>
          </a:p>
          <a:p>
            <a:pPr marL="0" indent="0" eaLnBrk="1" hangingPunct="1">
              <a:buFont typeface="Wingdings" panose="05000000000000000000" pitchFamily="2" charset="2"/>
              <a:buNone/>
              <a:defRPr/>
            </a:pPr>
            <a:endParaRPr lang="en-US" sz="2000" dirty="0" smtClean="0">
              <a:solidFill>
                <a:schemeClr val="tx2"/>
              </a:solidFill>
            </a:endParaRPr>
          </a:p>
          <a:p>
            <a:pPr eaLnBrk="1" hangingPunct="1">
              <a:defRPr/>
            </a:pPr>
            <a:r>
              <a:rPr lang="en-US" sz="2000" dirty="0" smtClean="0">
                <a:solidFill>
                  <a:schemeClr val="tx2"/>
                </a:solidFill>
              </a:rPr>
              <a:t>This technique can produce more accurate estimates than analogous estimating </a:t>
            </a:r>
            <a:r>
              <a:rPr lang="en-US" sz="2000" i="1" dirty="0" smtClean="0">
                <a:solidFill>
                  <a:schemeClr val="tx2"/>
                </a:solidFill>
              </a:rPr>
              <a:t>provided</a:t>
            </a:r>
            <a:r>
              <a:rPr lang="en-US" sz="2000" dirty="0" smtClean="0">
                <a:solidFill>
                  <a:schemeClr val="tx2"/>
                </a:solidFill>
              </a:rPr>
              <a:t> that the </a:t>
            </a:r>
            <a:r>
              <a:rPr lang="en-US" sz="2000" b="1" dirty="0" smtClean="0">
                <a:solidFill>
                  <a:schemeClr val="accent5">
                    <a:lumMod val="50000"/>
                  </a:schemeClr>
                </a:solidFill>
              </a:rPr>
              <a:t>underlying data </a:t>
            </a:r>
            <a:r>
              <a:rPr lang="en-US" sz="2000" dirty="0" smtClean="0">
                <a:solidFill>
                  <a:schemeClr val="tx2"/>
                </a:solidFill>
              </a:rPr>
              <a:t>built into the statistical model being used is </a:t>
            </a:r>
            <a:r>
              <a:rPr lang="en-US" sz="2000" b="1" dirty="0" smtClean="0">
                <a:solidFill>
                  <a:schemeClr val="accent5">
                    <a:lumMod val="50000"/>
                  </a:schemeClr>
                </a:solidFill>
              </a:rPr>
              <a:t>accurate and applies </a:t>
            </a:r>
            <a:r>
              <a:rPr lang="en-US" sz="2000" dirty="0" smtClean="0">
                <a:solidFill>
                  <a:schemeClr val="tx2"/>
                </a:solidFill>
              </a:rPr>
              <a:t>to the current project</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FDB747B-2639-430E-927E-4EA323B8BE37}" type="slidenum">
              <a:rPr lang="en-US" altLang="en-US" sz="1200">
                <a:latin typeface="Garamond" panose="02020404030301010803" pitchFamily="18" charset="0"/>
              </a:rPr>
              <a:pPr>
                <a:spcBef>
                  <a:spcPct val="0"/>
                </a:spcBef>
                <a:buClrTx/>
                <a:buSzTx/>
                <a:buFontTx/>
                <a:buNone/>
              </a:pPr>
              <a:t>59</a:t>
            </a:fld>
            <a:endParaRPr lang="en-US" altLang="en-US" sz="1200">
              <a:latin typeface="Garamond" panose="02020404030301010803" pitchFamily="18" charset="0"/>
            </a:endParaRPr>
          </a:p>
        </p:txBody>
      </p:sp>
      <p:sp>
        <p:nvSpPr>
          <p:cNvPr id="123907" name="Rectangle 2"/>
          <p:cNvSpPr>
            <a:spLocks noGrp="1" noChangeArrowheads="1"/>
          </p:cNvSpPr>
          <p:nvPr>
            <p:ph type="title"/>
          </p:nvPr>
        </p:nvSpPr>
        <p:spPr/>
        <p:txBody>
          <a:bodyPr/>
          <a:lstStyle/>
          <a:p>
            <a:pPr eaLnBrk="1" hangingPunct="1"/>
            <a:r>
              <a:rPr lang="en-US" altLang="en-US" smtClean="0"/>
              <a:t>Bottom-Up Estimating</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Bottom-up estimating is one of the most common and </a:t>
            </a:r>
            <a:r>
              <a:rPr lang="en-US" sz="2000" b="1" dirty="0" smtClean="0">
                <a:solidFill>
                  <a:schemeClr val="accent5">
                    <a:lumMod val="50000"/>
                  </a:schemeClr>
                </a:solidFill>
              </a:rPr>
              <a:t>most reliable </a:t>
            </a:r>
            <a:r>
              <a:rPr lang="en-US" sz="2000" dirty="0" smtClean="0">
                <a:solidFill>
                  <a:schemeClr val="tx2"/>
                </a:solidFill>
              </a:rPr>
              <a:t>methods of estimating</a:t>
            </a:r>
          </a:p>
          <a:p>
            <a:pPr eaLnBrk="1" hangingPunct="1">
              <a:defRPr/>
            </a:pPr>
            <a:r>
              <a:rPr lang="en-US" sz="2000" dirty="0" smtClean="0">
                <a:solidFill>
                  <a:schemeClr val="tx2"/>
                </a:solidFill>
              </a:rPr>
              <a:t>Its use depends on having a </a:t>
            </a:r>
            <a:r>
              <a:rPr lang="en-US" sz="2000" b="1" dirty="0" smtClean="0">
                <a:solidFill>
                  <a:schemeClr val="accent5">
                    <a:lumMod val="50000"/>
                  </a:schemeClr>
                </a:solidFill>
              </a:rPr>
              <a:t>good understanding of the components of the work</a:t>
            </a:r>
            <a:r>
              <a:rPr lang="en-US" sz="2000" dirty="0" smtClean="0">
                <a:solidFill>
                  <a:schemeClr val="tx2"/>
                </a:solidFill>
              </a:rPr>
              <a:t> to be done</a:t>
            </a:r>
          </a:p>
          <a:p>
            <a:pPr eaLnBrk="1" hangingPunct="1">
              <a:defRPr/>
            </a:pPr>
            <a:r>
              <a:rPr lang="en-US" sz="2000" dirty="0" smtClean="0">
                <a:solidFill>
                  <a:schemeClr val="tx2"/>
                </a:solidFill>
              </a:rPr>
              <a:t>As we have seen, the </a:t>
            </a:r>
            <a:r>
              <a:rPr lang="en-US" sz="2000" b="1" dirty="0" smtClean="0">
                <a:solidFill>
                  <a:schemeClr val="accent5">
                    <a:lumMod val="50000"/>
                  </a:schemeClr>
                </a:solidFill>
              </a:rPr>
              <a:t>WBS is a primary artifact </a:t>
            </a:r>
            <a:r>
              <a:rPr lang="en-US" sz="2000" dirty="0" smtClean="0">
                <a:solidFill>
                  <a:schemeClr val="tx2"/>
                </a:solidFill>
              </a:rPr>
              <a:t>used in bottom-up estimating</a:t>
            </a:r>
          </a:p>
          <a:p>
            <a:pPr eaLnBrk="1" hangingPunct="1">
              <a:defRPr/>
            </a:pPr>
            <a:r>
              <a:rPr lang="en-US" sz="2000" dirty="0" smtClean="0">
                <a:solidFill>
                  <a:schemeClr val="tx2"/>
                </a:solidFill>
              </a:rPr>
              <a:t>Recall that the advantage this approach accrues from the </a:t>
            </a:r>
            <a:r>
              <a:rPr lang="en-US" sz="2000" b="1" dirty="0" smtClean="0">
                <a:solidFill>
                  <a:schemeClr val="accent5">
                    <a:lumMod val="50000"/>
                  </a:schemeClr>
                </a:solidFill>
              </a:rPr>
              <a:t>progressive decomposition</a:t>
            </a:r>
            <a:r>
              <a:rPr lang="en-US" sz="2000" dirty="0" smtClean="0">
                <a:solidFill>
                  <a:schemeClr val="tx2"/>
                </a:solidFill>
              </a:rPr>
              <a:t> we do in a WBS because it is usually much easier to estimate the cost of work packages accurately, than to estimate larger work components accurately  </a:t>
            </a:r>
          </a:p>
          <a:p>
            <a:pPr eaLnBrk="1" hangingPunct="1">
              <a:defRPr/>
            </a:pPr>
            <a:r>
              <a:rPr lang="en-US" sz="2000" dirty="0" smtClean="0">
                <a:solidFill>
                  <a:schemeClr val="tx2"/>
                </a:solidFill>
              </a:rPr>
              <a:t>The accuracy of the method is further improved when we get the people who will actually be responsible for the work being estimated involved in providing the estimates</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051DAE-434C-4747-9DE7-65B0E36CA670}" type="slidenum">
              <a:rPr lang="en-US" altLang="en-US" sz="1200">
                <a:latin typeface="Garamond" panose="02020404030301010803" pitchFamily="18" charset="0"/>
              </a:rPr>
              <a:pPr>
                <a:spcBef>
                  <a:spcPct val="0"/>
                </a:spcBef>
                <a:buClrTx/>
                <a:buSzTx/>
                <a:buFontTx/>
                <a:buNone/>
              </a:pPr>
              <a:t>6</a:t>
            </a:fld>
            <a:endParaRPr lang="en-US" altLang="en-US" sz="1200">
              <a:latin typeface="Garamond" panose="02020404030301010803" pitchFamily="18" charset="0"/>
            </a:endParaRPr>
          </a:p>
        </p:txBody>
      </p:sp>
      <p:sp>
        <p:nvSpPr>
          <p:cNvPr id="17411" name="Rectangle 2"/>
          <p:cNvSpPr>
            <a:spLocks noGrp="1" noChangeArrowheads="1"/>
          </p:cNvSpPr>
          <p:nvPr>
            <p:ph type="title"/>
          </p:nvPr>
        </p:nvSpPr>
        <p:spPr/>
        <p:txBody>
          <a:bodyPr/>
          <a:lstStyle/>
          <a:p>
            <a:pPr eaLnBrk="1" hangingPunct="1"/>
            <a:r>
              <a:rPr lang="en-US" altLang="en-US" smtClean="0"/>
              <a:t>The Five Process Groups Reviewed</a:t>
            </a:r>
          </a:p>
        </p:txBody>
      </p:sp>
      <p:sp>
        <p:nvSpPr>
          <p:cNvPr id="8196" name="Rectangle 3"/>
          <p:cNvSpPr>
            <a:spLocks noGrp="1" noChangeArrowheads="1"/>
          </p:cNvSpPr>
          <p:nvPr>
            <p:ph type="body" idx="1"/>
          </p:nvPr>
        </p:nvSpPr>
        <p:spPr>
          <a:xfrm>
            <a:off x="457200" y="1055688"/>
            <a:ext cx="8093075" cy="4926012"/>
          </a:xfrm>
        </p:spPr>
        <p:txBody>
          <a:bodyPr/>
          <a:lstStyle/>
          <a:p>
            <a:pPr>
              <a:defRPr/>
            </a:pPr>
            <a:r>
              <a:rPr lang="en-US" sz="2400" dirty="0" smtClean="0">
                <a:solidFill>
                  <a:schemeClr val="tx2"/>
                </a:solidFill>
              </a:rPr>
              <a:t>The </a:t>
            </a:r>
            <a:r>
              <a:rPr lang="en-US" sz="2400" b="1" dirty="0" smtClean="0">
                <a:solidFill>
                  <a:schemeClr val="accent5">
                    <a:lumMod val="50000"/>
                  </a:schemeClr>
                </a:solidFill>
              </a:rPr>
              <a:t>Initiating</a:t>
            </a:r>
            <a:r>
              <a:rPr lang="en-US" sz="2400" dirty="0" smtClean="0">
                <a:solidFill>
                  <a:schemeClr val="tx2"/>
                </a:solidFill>
              </a:rPr>
              <a:t> Process Group</a:t>
            </a:r>
          </a:p>
          <a:p>
            <a:pPr lvl="1">
              <a:defRPr/>
            </a:pPr>
            <a:r>
              <a:rPr lang="en-US" sz="2000" dirty="0" smtClean="0">
                <a:solidFill>
                  <a:schemeClr val="tx2"/>
                </a:solidFill>
              </a:rPr>
              <a:t>This </a:t>
            </a:r>
            <a:r>
              <a:rPr lang="en-US" sz="2000" dirty="0">
                <a:solidFill>
                  <a:schemeClr val="tx2"/>
                </a:solidFill>
              </a:rPr>
              <a:t>group encompasses the set of processes that are performed at the beginning of a project to define the project at a high level and obtain the authorization necessary to commit resources to officially start the </a:t>
            </a:r>
            <a:r>
              <a:rPr lang="en-US" sz="2000" dirty="0" smtClean="0">
                <a:solidFill>
                  <a:schemeClr val="tx2"/>
                </a:solidFill>
              </a:rPr>
              <a:t>project</a:t>
            </a:r>
            <a:endParaRPr lang="en-US" sz="2000" dirty="0">
              <a:solidFill>
                <a:schemeClr val="tx2"/>
              </a:solidFill>
            </a:endParaRPr>
          </a:p>
          <a:p>
            <a:pPr>
              <a:defRPr/>
            </a:pPr>
            <a:r>
              <a:rPr lang="en-US" sz="2400" dirty="0" smtClean="0">
                <a:solidFill>
                  <a:schemeClr val="tx2"/>
                </a:solidFill>
              </a:rPr>
              <a:t>The </a:t>
            </a:r>
            <a:r>
              <a:rPr lang="en-US" sz="2400" b="1" dirty="0">
                <a:solidFill>
                  <a:schemeClr val="accent5">
                    <a:lumMod val="50000"/>
                  </a:schemeClr>
                </a:solidFill>
              </a:rPr>
              <a:t>Planning</a:t>
            </a:r>
            <a:r>
              <a:rPr lang="en-US" sz="2400" dirty="0">
                <a:solidFill>
                  <a:schemeClr val="tx2"/>
                </a:solidFill>
              </a:rPr>
              <a:t> </a:t>
            </a:r>
            <a:r>
              <a:rPr lang="en-US" sz="2400" dirty="0" smtClean="0">
                <a:solidFill>
                  <a:schemeClr val="tx2"/>
                </a:solidFill>
              </a:rPr>
              <a:t>Process Group</a:t>
            </a:r>
          </a:p>
          <a:p>
            <a:pPr lvl="1">
              <a:defRPr/>
            </a:pPr>
            <a:r>
              <a:rPr lang="en-US" sz="2000" dirty="0" smtClean="0">
                <a:solidFill>
                  <a:schemeClr val="tx2"/>
                </a:solidFill>
              </a:rPr>
              <a:t>This group </a:t>
            </a:r>
            <a:r>
              <a:rPr lang="en-US" sz="2000" dirty="0">
                <a:solidFill>
                  <a:schemeClr val="tx2"/>
                </a:solidFill>
              </a:rPr>
              <a:t>is engaged to establish the scope of the project -- what is inside and what is outside the project’s boundaries, and to refine the project objectives and plan a course of action that will achieve these objectives.</a:t>
            </a:r>
          </a:p>
          <a:p>
            <a:pPr>
              <a:defRPr/>
            </a:pPr>
            <a:r>
              <a:rPr lang="en-US" sz="2400" dirty="0" smtClean="0">
                <a:solidFill>
                  <a:schemeClr val="tx2"/>
                </a:solidFill>
              </a:rPr>
              <a:t>The </a:t>
            </a:r>
            <a:r>
              <a:rPr lang="en-US" sz="2400" b="1" dirty="0">
                <a:solidFill>
                  <a:schemeClr val="accent5">
                    <a:lumMod val="50000"/>
                  </a:schemeClr>
                </a:solidFill>
              </a:rPr>
              <a:t>Executing</a:t>
            </a:r>
            <a:r>
              <a:rPr lang="en-US" sz="2400" dirty="0">
                <a:solidFill>
                  <a:schemeClr val="tx2"/>
                </a:solidFill>
              </a:rPr>
              <a:t> </a:t>
            </a:r>
            <a:r>
              <a:rPr lang="en-US" sz="2400" dirty="0" smtClean="0">
                <a:solidFill>
                  <a:schemeClr val="tx2"/>
                </a:solidFill>
              </a:rPr>
              <a:t>Process Group</a:t>
            </a:r>
          </a:p>
          <a:p>
            <a:pPr lvl="1">
              <a:defRPr/>
            </a:pPr>
            <a:r>
              <a:rPr lang="en-US" sz="2000" dirty="0" smtClean="0">
                <a:solidFill>
                  <a:schemeClr val="tx2"/>
                </a:solidFill>
              </a:rPr>
              <a:t>This group focuses </a:t>
            </a:r>
            <a:r>
              <a:rPr lang="en-US" sz="2000" dirty="0">
                <a:solidFill>
                  <a:schemeClr val="tx2"/>
                </a:solidFill>
              </a:rPr>
              <a:t>on managing the performance of the planned work activities so that they will produce results that satisfy the project objectives</a:t>
            </a:r>
            <a:r>
              <a:rPr lang="en-US" sz="2000" dirty="0" smtClean="0">
                <a:solidFill>
                  <a:schemeClr val="tx2"/>
                </a:solidFill>
              </a:rPr>
              <a:t>.</a:t>
            </a:r>
            <a:endParaRPr lang="en-US" sz="2000" dirty="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DE4D049-0E3B-409E-97DC-5B3AE3A0D209}" type="slidenum">
              <a:rPr lang="en-US" altLang="en-US" sz="1200">
                <a:latin typeface="Garamond" panose="02020404030301010803" pitchFamily="18" charset="0"/>
              </a:rPr>
              <a:pPr>
                <a:spcBef>
                  <a:spcPct val="0"/>
                </a:spcBef>
                <a:buClrTx/>
                <a:buSzTx/>
                <a:buFontTx/>
                <a:buNone/>
              </a:pPr>
              <a:t>60</a:t>
            </a:fld>
            <a:endParaRPr lang="en-US" altLang="en-US" sz="1200">
              <a:latin typeface="Garamond" panose="02020404030301010803" pitchFamily="18" charset="0"/>
            </a:endParaRPr>
          </a:p>
        </p:txBody>
      </p:sp>
      <p:sp>
        <p:nvSpPr>
          <p:cNvPr id="125955" name="Rectangle 2"/>
          <p:cNvSpPr>
            <a:spLocks noGrp="1" noChangeArrowheads="1"/>
          </p:cNvSpPr>
          <p:nvPr>
            <p:ph type="title"/>
          </p:nvPr>
        </p:nvSpPr>
        <p:spPr/>
        <p:txBody>
          <a:bodyPr/>
          <a:lstStyle/>
          <a:p>
            <a:pPr eaLnBrk="1" hangingPunct="1"/>
            <a:r>
              <a:rPr lang="en-US" altLang="en-US" smtClean="0"/>
              <a:t>Three-Point Estimating</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The three-point estimating technique relies on taking a </a:t>
            </a:r>
            <a:r>
              <a:rPr lang="en-US" sz="2000" b="1" dirty="0" smtClean="0">
                <a:solidFill>
                  <a:schemeClr val="accent5">
                    <a:lumMod val="50000"/>
                  </a:schemeClr>
                </a:solidFill>
              </a:rPr>
              <a:t>weighted average of three separate estimates</a:t>
            </a:r>
          </a:p>
          <a:p>
            <a:pPr eaLnBrk="1" hangingPunct="1">
              <a:defRPr/>
            </a:pPr>
            <a:r>
              <a:rPr lang="en-US" sz="2000" dirty="0" smtClean="0">
                <a:solidFill>
                  <a:schemeClr val="tx2"/>
                </a:solidFill>
              </a:rPr>
              <a:t>Usually you would employ</a:t>
            </a:r>
          </a:p>
          <a:p>
            <a:pPr lvl="1" eaLnBrk="1" hangingPunct="1">
              <a:defRPr/>
            </a:pPr>
            <a:r>
              <a:rPr lang="en-US" sz="1800" dirty="0" smtClean="0">
                <a:solidFill>
                  <a:schemeClr val="tx2"/>
                </a:solidFill>
                <a:ea typeface="+mn-ea"/>
                <a:cs typeface="+mn-cs"/>
              </a:rPr>
              <a:t>A most likely estimate</a:t>
            </a:r>
          </a:p>
          <a:p>
            <a:pPr lvl="1" eaLnBrk="1" hangingPunct="1">
              <a:defRPr/>
            </a:pPr>
            <a:r>
              <a:rPr lang="en-US" sz="1800" dirty="0" smtClean="0">
                <a:solidFill>
                  <a:schemeClr val="tx2"/>
                </a:solidFill>
                <a:ea typeface="+mn-ea"/>
                <a:cs typeface="+mn-cs"/>
              </a:rPr>
              <a:t>An optimistic estimate</a:t>
            </a:r>
          </a:p>
          <a:p>
            <a:pPr lvl="1" eaLnBrk="1" hangingPunct="1">
              <a:defRPr/>
            </a:pPr>
            <a:r>
              <a:rPr lang="en-US" sz="1800" dirty="0" smtClean="0">
                <a:solidFill>
                  <a:schemeClr val="tx2"/>
                </a:solidFill>
                <a:ea typeface="+mn-ea"/>
                <a:cs typeface="+mn-cs"/>
              </a:rPr>
              <a:t>A pessimistic estimate</a:t>
            </a:r>
          </a:p>
          <a:p>
            <a:pPr eaLnBrk="1" hangingPunct="1">
              <a:defRPr/>
            </a:pPr>
            <a:r>
              <a:rPr lang="en-US" sz="2000" dirty="0" smtClean="0">
                <a:solidFill>
                  <a:schemeClr val="tx2"/>
                </a:solidFill>
              </a:rPr>
              <a:t>A popular technique that employs three-point estimating is </a:t>
            </a:r>
            <a:r>
              <a:rPr lang="en-US" sz="2000" b="1" dirty="0" smtClean="0">
                <a:solidFill>
                  <a:schemeClr val="accent5">
                    <a:lumMod val="50000"/>
                  </a:schemeClr>
                </a:solidFill>
              </a:rPr>
              <a:t>PERT (Program Evaluation and Review Technique)</a:t>
            </a:r>
            <a:r>
              <a:rPr lang="en-US" sz="2000" b="1" dirty="0" smtClean="0">
                <a:solidFill>
                  <a:schemeClr val="tx2"/>
                </a:solidFill>
              </a:rPr>
              <a:t>,</a:t>
            </a:r>
            <a:r>
              <a:rPr lang="en-US" sz="2000" b="1" dirty="0" smtClean="0">
                <a:solidFill>
                  <a:schemeClr val="accent5">
                    <a:lumMod val="50000"/>
                  </a:schemeClr>
                </a:solidFill>
              </a:rPr>
              <a:t> </a:t>
            </a:r>
            <a:r>
              <a:rPr lang="en-US" sz="2000" dirty="0" smtClean="0">
                <a:solidFill>
                  <a:schemeClr val="tx2"/>
                </a:solidFill>
              </a:rPr>
              <a:t>pioneered by the US Navy in the Polaris Submarine Missile Program.  PERT calculates an expected project activity cost using such a weighted average.</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7DB0E0-C0F0-4501-9D79-0C49DC439707}" type="slidenum">
              <a:rPr lang="en-US" altLang="en-US" sz="1200">
                <a:latin typeface="Garamond" panose="02020404030301010803" pitchFamily="18" charset="0"/>
              </a:rPr>
              <a:pPr>
                <a:spcBef>
                  <a:spcPct val="0"/>
                </a:spcBef>
                <a:buClrTx/>
                <a:buSzTx/>
                <a:buFontTx/>
                <a:buNone/>
              </a:pPr>
              <a:t>61</a:t>
            </a:fld>
            <a:endParaRPr lang="en-US" altLang="en-US" sz="1200">
              <a:latin typeface="Garamond" panose="02020404030301010803" pitchFamily="18" charset="0"/>
            </a:endParaRPr>
          </a:p>
        </p:txBody>
      </p:sp>
      <p:sp>
        <p:nvSpPr>
          <p:cNvPr id="128003" name="Rectangle 2"/>
          <p:cNvSpPr>
            <a:spLocks noGrp="1" noChangeArrowheads="1"/>
          </p:cNvSpPr>
          <p:nvPr>
            <p:ph type="title"/>
          </p:nvPr>
        </p:nvSpPr>
        <p:spPr/>
        <p:txBody>
          <a:bodyPr/>
          <a:lstStyle/>
          <a:p>
            <a:pPr eaLnBrk="1" hangingPunct="1"/>
            <a:r>
              <a:rPr lang="en-US" altLang="en-US" smtClean="0"/>
              <a:t>Contingency Reserves</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An additional tool that can be used in estimating costs is called </a:t>
            </a:r>
            <a:r>
              <a:rPr lang="en-US" sz="2000" b="1" dirty="0" smtClean="0">
                <a:solidFill>
                  <a:schemeClr val="accent5">
                    <a:lumMod val="50000"/>
                  </a:schemeClr>
                </a:solidFill>
              </a:rPr>
              <a:t>reserve analysis</a:t>
            </a:r>
          </a:p>
          <a:p>
            <a:pPr eaLnBrk="1" hangingPunct="1">
              <a:defRPr/>
            </a:pPr>
            <a:r>
              <a:rPr lang="en-US" sz="2000" dirty="0" smtClean="0">
                <a:solidFill>
                  <a:schemeClr val="tx2"/>
                </a:solidFill>
              </a:rPr>
              <a:t>This usually includes including </a:t>
            </a:r>
            <a:r>
              <a:rPr lang="en-US" sz="2000" b="1" dirty="0" smtClean="0">
                <a:solidFill>
                  <a:schemeClr val="accent5">
                    <a:lumMod val="50000"/>
                  </a:schemeClr>
                </a:solidFill>
              </a:rPr>
              <a:t>contingency reserves </a:t>
            </a:r>
            <a:r>
              <a:rPr lang="en-US" sz="2000" dirty="0" smtClean="0">
                <a:solidFill>
                  <a:schemeClr val="tx2"/>
                </a:solidFill>
              </a:rPr>
              <a:t>to account for the uncertainty in cost estimation.  </a:t>
            </a:r>
          </a:p>
          <a:p>
            <a:pPr eaLnBrk="1" hangingPunct="1">
              <a:defRPr/>
            </a:pPr>
            <a:r>
              <a:rPr lang="en-US" sz="2000" dirty="0" smtClean="0">
                <a:solidFill>
                  <a:schemeClr val="tx2"/>
                </a:solidFill>
              </a:rPr>
              <a:t>Such reserves can be calculated as a percentage of the total estimated cost (often called </a:t>
            </a:r>
            <a:r>
              <a:rPr lang="en-US" sz="2000" b="1" dirty="0" smtClean="0">
                <a:solidFill>
                  <a:schemeClr val="accent5">
                    <a:lumMod val="50000"/>
                  </a:schemeClr>
                </a:solidFill>
              </a:rPr>
              <a:t>management reserves</a:t>
            </a:r>
            <a:r>
              <a:rPr lang="en-US" sz="2000" dirty="0" smtClean="0">
                <a:solidFill>
                  <a:schemeClr val="tx2"/>
                </a:solidFill>
              </a:rPr>
              <a:t>)</a:t>
            </a:r>
          </a:p>
          <a:p>
            <a:pPr eaLnBrk="1" hangingPunct="1">
              <a:defRPr/>
            </a:pPr>
            <a:r>
              <a:rPr lang="en-US" sz="2000" dirty="0" smtClean="0">
                <a:solidFill>
                  <a:schemeClr val="tx2"/>
                </a:solidFill>
              </a:rPr>
              <a:t>As better information about the project becomes available, the contingency reserve may be used or reduced or even eliminated</a:t>
            </a:r>
          </a:p>
          <a:p>
            <a:pPr eaLnBrk="1" hangingPunct="1">
              <a:defRPr/>
            </a:pPr>
            <a:r>
              <a:rPr lang="en-US" sz="2000" dirty="0" smtClean="0">
                <a:solidFill>
                  <a:schemeClr val="tx2"/>
                </a:solidFill>
              </a:rPr>
              <a:t>When this tool is used, contingencies should be clearly identified as such in the cost documentation.</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BAC061-62CA-4995-988F-18B7F78E614D}" type="slidenum">
              <a:rPr lang="en-US" altLang="en-US" sz="1200">
                <a:latin typeface="Garamond" panose="02020404030301010803" pitchFamily="18" charset="0"/>
              </a:rPr>
              <a:pPr>
                <a:spcBef>
                  <a:spcPct val="0"/>
                </a:spcBef>
                <a:buClrTx/>
                <a:buSzTx/>
                <a:buFontTx/>
                <a:buNone/>
              </a:pPr>
              <a:t>62</a:t>
            </a:fld>
            <a:endParaRPr lang="en-US" altLang="en-US" sz="1200">
              <a:latin typeface="Garamond" panose="02020404030301010803" pitchFamily="18" charset="0"/>
            </a:endParaRPr>
          </a:p>
        </p:txBody>
      </p:sp>
      <p:sp>
        <p:nvSpPr>
          <p:cNvPr id="130051" name="Rectangle 2"/>
          <p:cNvSpPr>
            <a:spLocks noGrp="1" noChangeArrowheads="1"/>
          </p:cNvSpPr>
          <p:nvPr>
            <p:ph type="title"/>
          </p:nvPr>
        </p:nvSpPr>
        <p:spPr/>
        <p:txBody>
          <a:bodyPr/>
          <a:lstStyle/>
          <a:p>
            <a:pPr eaLnBrk="1" hangingPunct="1"/>
            <a:r>
              <a:rPr lang="en-US" altLang="en-US" smtClean="0"/>
              <a:t>Cost of Quality</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A possible input for cost estimating are assumptions about the </a:t>
            </a:r>
            <a:r>
              <a:rPr lang="en-US" sz="2000" b="1" dirty="0" smtClean="0">
                <a:solidFill>
                  <a:schemeClr val="accent5">
                    <a:lumMod val="50000"/>
                  </a:schemeClr>
                </a:solidFill>
              </a:rPr>
              <a:t>cost of quality (COQ)</a:t>
            </a:r>
          </a:p>
          <a:p>
            <a:pPr eaLnBrk="1" hangingPunct="1">
              <a:defRPr/>
            </a:pPr>
            <a:r>
              <a:rPr lang="en-US" sz="2000" dirty="0" smtClean="0">
                <a:solidFill>
                  <a:schemeClr val="tx2"/>
                </a:solidFill>
              </a:rPr>
              <a:t>There are two major categories of quality, called the </a:t>
            </a:r>
            <a:r>
              <a:rPr lang="en-US" sz="2000" b="1" dirty="0" smtClean="0">
                <a:solidFill>
                  <a:schemeClr val="accent5">
                    <a:lumMod val="50000"/>
                  </a:schemeClr>
                </a:solidFill>
              </a:rPr>
              <a:t>cost of conformance</a:t>
            </a:r>
            <a:r>
              <a:rPr lang="en-US" sz="2000" dirty="0" smtClean="0">
                <a:solidFill>
                  <a:schemeClr val="tx2"/>
                </a:solidFill>
              </a:rPr>
              <a:t> and the </a:t>
            </a:r>
            <a:r>
              <a:rPr lang="en-US" sz="2000" b="1" dirty="0" smtClean="0">
                <a:solidFill>
                  <a:schemeClr val="accent5">
                    <a:lumMod val="50000"/>
                  </a:schemeClr>
                </a:solidFill>
              </a:rPr>
              <a:t>cost of nonconformance</a:t>
            </a:r>
            <a:endParaRPr lang="en-US" sz="2000" dirty="0" smtClean="0">
              <a:solidFill>
                <a:schemeClr val="tx2"/>
              </a:solidFill>
            </a:endParaRPr>
          </a:p>
          <a:p>
            <a:pPr eaLnBrk="1" hangingPunct="1">
              <a:defRPr/>
            </a:pPr>
            <a:r>
              <a:rPr lang="en-US" sz="2000" dirty="0" smtClean="0">
                <a:solidFill>
                  <a:schemeClr val="tx2"/>
                </a:solidFill>
              </a:rPr>
              <a:t>The cost of conformance is estimated based on the activities in the project designed to create a quality product</a:t>
            </a:r>
          </a:p>
          <a:p>
            <a:pPr eaLnBrk="1" hangingPunct="1">
              <a:defRPr/>
            </a:pPr>
            <a:r>
              <a:rPr lang="en-US" sz="2000" dirty="0" smtClean="0">
                <a:solidFill>
                  <a:schemeClr val="tx2"/>
                </a:solidFill>
              </a:rPr>
              <a:t>The cost of nonconformance, which includes such things as rework or scrap work, is very difficult to estimate and is often overlooked when project costs are estimated</a:t>
            </a:r>
          </a:p>
          <a:p>
            <a:pPr eaLnBrk="1" hangingPunct="1">
              <a:defRPr/>
            </a:pPr>
            <a:r>
              <a:rPr lang="en-US" sz="2000" dirty="0" smtClean="0">
                <a:solidFill>
                  <a:schemeClr val="tx2"/>
                </a:solidFill>
              </a:rPr>
              <a:t>However, it is wise to include some assumptions about the cost of nonconformance in the original project cost estimates, especially in software projects</a:t>
            </a:r>
          </a:p>
        </p:txBody>
      </p:sp>
      <p:sp>
        <p:nvSpPr>
          <p:cNvPr id="130054" name="TextBox 1"/>
          <p:cNvSpPr txBox="1">
            <a:spLocks noChangeArrowheads="1"/>
          </p:cNvSpPr>
          <p:nvPr/>
        </p:nvSpPr>
        <p:spPr bwMode="auto">
          <a:xfrm>
            <a:off x="1219200" y="5235575"/>
            <a:ext cx="6851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t>More on this topic later in this series,  when we consider the </a:t>
            </a:r>
          </a:p>
          <a:p>
            <a:pPr algn="ctr" eaLnBrk="1" hangingPunct="1">
              <a:spcBef>
                <a:spcPct val="0"/>
              </a:spcBef>
              <a:buClrTx/>
              <a:buSzTx/>
              <a:buFontTx/>
              <a:buNone/>
            </a:pPr>
            <a:r>
              <a:rPr lang="en-US" altLang="en-US" sz="1800" b="1"/>
              <a:t>Quality Management Knowledge Area</a:t>
            </a: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DACE383-5960-473B-A087-2C54E335F44A}" type="slidenum">
              <a:rPr lang="en-US" altLang="en-US" sz="1200">
                <a:latin typeface="Garamond" panose="02020404030301010803" pitchFamily="18" charset="0"/>
              </a:rPr>
              <a:pPr>
                <a:spcBef>
                  <a:spcPct val="0"/>
                </a:spcBef>
                <a:buClrTx/>
                <a:buSzTx/>
                <a:buFontTx/>
                <a:buNone/>
              </a:pPr>
              <a:t>63</a:t>
            </a:fld>
            <a:endParaRPr lang="en-US" altLang="en-US" sz="1200">
              <a:latin typeface="Garamond" panose="02020404030301010803" pitchFamily="18" charset="0"/>
            </a:endParaRPr>
          </a:p>
        </p:txBody>
      </p:sp>
      <p:sp>
        <p:nvSpPr>
          <p:cNvPr id="132099" name="Rectangle 2"/>
          <p:cNvSpPr>
            <a:spLocks noGrp="1" noChangeArrowheads="1"/>
          </p:cNvSpPr>
          <p:nvPr>
            <p:ph type="title"/>
          </p:nvPr>
        </p:nvSpPr>
        <p:spPr/>
        <p:txBody>
          <a:bodyPr/>
          <a:lstStyle/>
          <a:p>
            <a:pPr eaLnBrk="1" hangingPunct="1"/>
            <a:r>
              <a:rPr lang="en-US" altLang="en-US" smtClean="0"/>
              <a:t>Outputs of the Estimate Costs Process</a:t>
            </a:r>
          </a:p>
        </p:txBody>
      </p:sp>
      <p:sp>
        <p:nvSpPr>
          <p:cNvPr id="1576963" name="Rectangle 3"/>
          <p:cNvSpPr>
            <a:spLocks noGrp="1" noChangeArrowheads="1"/>
          </p:cNvSpPr>
          <p:nvPr>
            <p:ph type="body" idx="1"/>
          </p:nvPr>
        </p:nvSpPr>
        <p:spPr>
          <a:xfrm>
            <a:off x="457200" y="1052513"/>
            <a:ext cx="8458200" cy="4506912"/>
          </a:xfrm>
        </p:spPr>
        <p:txBody>
          <a:bodyPr/>
          <a:lstStyle/>
          <a:p>
            <a:pPr eaLnBrk="1" hangingPunct="1">
              <a:defRPr/>
            </a:pPr>
            <a:r>
              <a:rPr lang="en-US" sz="2000" dirty="0" smtClean="0">
                <a:solidFill>
                  <a:schemeClr val="tx2"/>
                </a:solidFill>
              </a:rPr>
              <a:t>There are two major outputs for the Estimate Costs process</a:t>
            </a:r>
          </a:p>
          <a:p>
            <a:pPr lvl="1" eaLnBrk="1" hangingPunct="1">
              <a:defRPr/>
            </a:pPr>
            <a:r>
              <a:rPr lang="en-US" sz="1800" dirty="0" smtClean="0">
                <a:solidFill>
                  <a:schemeClr val="tx2"/>
                </a:solidFill>
                <a:ea typeface="+mn-ea"/>
                <a:cs typeface="+mn-cs"/>
              </a:rPr>
              <a:t>Activity cost estimates </a:t>
            </a:r>
          </a:p>
          <a:p>
            <a:pPr lvl="1" eaLnBrk="1" hangingPunct="1">
              <a:defRPr/>
            </a:pPr>
            <a:r>
              <a:rPr lang="en-US" sz="1800" dirty="0" smtClean="0">
                <a:solidFill>
                  <a:schemeClr val="tx2"/>
                </a:solidFill>
                <a:ea typeface="+mn-ea"/>
                <a:cs typeface="+mn-cs"/>
              </a:rPr>
              <a:t>The basis for these estimates.  </a:t>
            </a:r>
          </a:p>
          <a:p>
            <a:pPr eaLnBrk="1" hangingPunct="1">
              <a:defRPr/>
            </a:pPr>
            <a:r>
              <a:rPr lang="en-US" sz="2000" dirty="0" smtClean="0">
                <a:solidFill>
                  <a:schemeClr val="tx2"/>
                </a:solidFill>
              </a:rPr>
              <a:t>The basis for the estimates should include enough supporting documentation to indicate clearly how cost estimates were derived</a:t>
            </a:r>
          </a:p>
          <a:p>
            <a:pPr eaLnBrk="1" hangingPunct="1">
              <a:defRPr/>
            </a:pPr>
            <a:r>
              <a:rPr lang="en-US" sz="2000" dirty="0" smtClean="0">
                <a:solidFill>
                  <a:schemeClr val="tx2"/>
                </a:solidFill>
              </a:rPr>
              <a:t>This allows those using the estimates to better understand their possible accuracy</a:t>
            </a: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CB12009-D1F9-46DE-912F-26F931B1DADA}" type="slidenum">
              <a:rPr lang="en-US" altLang="en-US" sz="1200">
                <a:latin typeface="Garamond" panose="02020404030301010803" pitchFamily="18" charset="0"/>
              </a:rPr>
              <a:pPr>
                <a:spcBef>
                  <a:spcPct val="0"/>
                </a:spcBef>
                <a:buClrTx/>
                <a:buSzTx/>
                <a:buFontTx/>
                <a:buNone/>
              </a:pPr>
              <a:t>64</a:t>
            </a:fld>
            <a:endParaRPr lang="en-US" altLang="en-US" sz="1200">
              <a:latin typeface="Garamond" panose="02020404030301010803" pitchFamily="18" charset="0"/>
            </a:endParaRPr>
          </a:p>
        </p:txBody>
      </p:sp>
      <p:sp>
        <p:nvSpPr>
          <p:cNvPr id="134147" name="Rectangle 2"/>
          <p:cNvSpPr>
            <a:spLocks noGrp="1" noChangeArrowheads="1"/>
          </p:cNvSpPr>
          <p:nvPr>
            <p:ph type="title"/>
          </p:nvPr>
        </p:nvSpPr>
        <p:spPr/>
        <p:txBody>
          <a:bodyPr/>
          <a:lstStyle/>
          <a:p>
            <a:pPr eaLnBrk="1" hangingPunct="1"/>
            <a:r>
              <a:rPr lang="en-US" altLang="en-US" smtClean="0"/>
              <a:t>Updating Estimates</a:t>
            </a:r>
          </a:p>
        </p:txBody>
      </p:sp>
      <p:sp>
        <p:nvSpPr>
          <p:cNvPr id="1576963" name="Rectangle 3"/>
          <p:cNvSpPr>
            <a:spLocks noGrp="1" noChangeArrowheads="1"/>
          </p:cNvSpPr>
          <p:nvPr>
            <p:ph type="body" idx="1"/>
          </p:nvPr>
        </p:nvSpPr>
        <p:spPr>
          <a:xfrm>
            <a:off x="457200" y="914400"/>
            <a:ext cx="8458200" cy="5103813"/>
          </a:xfrm>
        </p:spPr>
        <p:txBody>
          <a:bodyPr/>
          <a:lstStyle/>
          <a:p>
            <a:pPr eaLnBrk="1" hangingPunct="1">
              <a:defRPr/>
            </a:pPr>
            <a:r>
              <a:rPr lang="en-US" sz="2000" dirty="0" smtClean="0">
                <a:solidFill>
                  <a:schemeClr val="tx2"/>
                </a:solidFill>
              </a:rPr>
              <a:t>Cost estimates should be refined throughout the project as more information about the project work becomes available</a:t>
            </a:r>
          </a:p>
          <a:p>
            <a:pPr eaLnBrk="1" hangingPunct="1">
              <a:defRPr/>
            </a:pPr>
            <a:r>
              <a:rPr lang="en-US" sz="2000" dirty="0" smtClean="0">
                <a:solidFill>
                  <a:schemeClr val="tx2"/>
                </a:solidFill>
              </a:rPr>
              <a:t>As a </a:t>
            </a:r>
            <a:r>
              <a:rPr lang="en-US" sz="2000" b="1" dirty="0" smtClean="0">
                <a:solidFill>
                  <a:schemeClr val="accent5">
                    <a:lumMod val="50000"/>
                  </a:schemeClr>
                </a:solidFill>
              </a:rPr>
              <a:t>rough rule of thumb</a:t>
            </a:r>
            <a:r>
              <a:rPr lang="en-US" sz="2000" dirty="0" smtClean="0">
                <a:solidFill>
                  <a:schemeClr val="tx2"/>
                </a:solidFill>
              </a:rPr>
              <a:t>, cost estimates given early in the project life cycle -- </a:t>
            </a:r>
            <a:r>
              <a:rPr lang="en-US" sz="2000" b="1" dirty="0" smtClean="0">
                <a:solidFill>
                  <a:schemeClr val="accent5">
                    <a:lumMod val="50000"/>
                  </a:schemeClr>
                </a:solidFill>
              </a:rPr>
              <a:t>rough order of magnitude (ROM) estimates</a:t>
            </a:r>
            <a:r>
              <a:rPr lang="en-US" sz="2000" dirty="0" smtClean="0">
                <a:solidFill>
                  <a:schemeClr val="tx2"/>
                </a:solidFill>
              </a:rPr>
              <a:t> --  could have an accuracy range of as much as plus or minus 50%</a:t>
            </a:r>
          </a:p>
          <a:p>
            <a:pPr lvl="1" eaLnBrk="1" hangingPunct="1">
              <a:defRPr/>
            </a:pPr>
            <a:r>
              <a:rPr lang="en-US" sz="1800" dirty="0" smtClean="0">
                <a:solidFill>
                  <a:schemeClr val="tx2"/>
                </a:solidFill>
                <a:ea typeface="+mn-ea"/>
                <a:cs typeface="+mn-cs"/>
              </a:rPr>
              <a:t>This means an estimate of 10,000 hours could be reflected by an actual cost anywhere in the range 5,000 to 15,000 hours</a:t>
            </a:r>
          </a:p>
          <a:p>
            <a:pPr eaLnBrk="1" hangingPunct="1">
              <a:defRPr/>
            </a:pPr>
            <a:r>
              <a:rPr lang="en-US" sz="2000" dirty="0" smtClean="0">
                <a:solidFill>
                  <a:schemeClr val="tx2"/>
                </a:solidFill>
              </a:rPr>
              <a:t> Later as project information improves, cost estimates should converge toward a plus or minus 10% accuracy range</a:t>
            </a:r>
          </a:p>
          <a:p>
            <a:pPr lvl="1" eaLnBrk="1" hangingPunct="1">
              <a:defRPr/>
            </a:pPr>
            <a:r>
              <a:rPr lang="en-US" sz="1800" dirty="0" smtClean="0">
                <a:solidFill>
                  <a:schemeClr val="tx2"/>
                </a:solidFill>
                <a:ea typeface="+mn-ea"/>
                <a:cs typeface="+mn-cs"/>
              </a:rPr>
              <a:t>This means a 10,000 hour estimate could be reflected by a true cost of between 9,000 and 11,000 hours</a:t>
            </a:r>
          </a:p>
          <a:p>
            <a:pPr eaLnBrk="1" hangingPunct="1">
              <a:defRPr/>
            </a:pPr>
            <a:r>
              <a:rPr lang="en-US" sz="2000" b="1" dirty="0" smtClean="0">
                <a:solidFill>
                  <a:schemeClr val="accent5">
                    <a:lumMod val="50000"/>
                  </a:schemeClr>
                </a:solidFill>
              </a:rPr>
              <a:t>Organizational environments will differ as to what accuracies are acceptable at various points in a project</a:t>
            </a:r>
          </a:p>
          <a:p>
            <a:pPr eaLnBrk="1" hangingPunct="1">
              <a:defRPr/>
            </a:pPr>
            <a:r>
              <a:rPr lang="en-US" sz="2000" dirty="0" smtClean="0">
                <a:solidFill>
                  <a:schemeClr val="tx2"/>
                </a:solidFill>
              </a:rPr>
              <a:t>The project sponsor’s sensitivity to estimate accuracy will always be a factor too, of course</a:t>
            </a: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B30B4E0-3E12-4B2B-9314-A66D16ACE345}" type="slidenum">
              <a:rPr lang="en-US" altLang="en-US" sz="1200">
                <a:latin typeface="Garamond" panose="02020404030301010803" pitchFamily="18" charset="0"/>
              </a:rPr>
              <a:pPr>
                <a:spcBef>
                  <a:spcPct val="0"/>
                </a:spcBef>
                <a:buClrTx/>
                <a:buSzTx/>
                <a:buFontTx/>
                <a:buNone/>
              </a:pPr>
              <a:t>65</a:t>
            </a:fld>
            <a:endParaRPr lang="en-US" altLang="en-US" sz="1200">
              <a:latin typeface="Garamond" panose="02020404030301010803" pitchFamily="18" charset="0"/>
            </a:endParaRPr>
          </a:p>
        </p:txBody>
      </p:sp>
      <p:sp>
        <p:nvSpPr>
          <p:cNvPr id="136195" name="Rectangle 2"/>
          <p:cNvSpPr>
            <a:spLocks noGrp="1" noChangeArrowheads="1"/>
          </p:cNvSpPr>
          <p:nvPr>
            <p:ph type="title"/>
          </p:nvPr>
        </p:nvSpPr>
        <p:spPr/>
        <p:txBody>
          <a:bodyPr/>
          <a:lstStyle/>
          <a:p>
            <a:pPr eaLnBrk="1" hangingPunct="1"/>
            <a:r>
              <a:rPr lang="en-US" altLang="en-US" smtClean="0"/>
              <a:t>Determining a Budget</a:t>
            </a:r>
          </a:p>
        </p:txBody>
      </p:sp>
      <p:sp>
        <p:nvSpPr>
          <p:cNvPr id="1576963" name="Rectangle 3"/>
          <p:cNvSpPr>
            <a:spLocks noGrp="1" noChangeArrowheads="1"/>
          </p:cNvSpPr>
          <p:nvPr>
            <p:ph type="body" idx="1"/>
          </p:nvPr>
        </p:nvSpPr>
        <p:spPr>
          <a:xfrm>
            <a:off x="457200" y="914400"/>
            <a:ext cx="8458200" cy="5103813"/>
          </a:xfrm>
        </p:spPr>
        <p:txBody>
          <a:bodyPr/>
          <a:lstStyle/>
          <a:p>
            <a:pPr eaLnBrk="1" hangingPunct="1">
              <a:defRPr/>
            </a:pPr>
            <a:r>
              <a:rPr lang="en-US" sz="2000" dirty="0" smtClean="0">
                <a:solidFill>
                  <a:schemeClr val="tx2"/>
                </a:solidFill>
              </a:rPr>
              <a:t>The Determine Budget process basically combines, or aggregates,  the estimated costs of individual activities or work packages </a:t>
            </a:r>
          </a:p>
          <a:p>
            <a:pPr eaLnBrk="1" hangingPunct="1">
              <a:defRPr/>
            </a:pPr>
            <a:r>
              <a:rPr lang="en-US" sz="2000" dirty="0" smtClean="0">
                <a:solidFill>
                  <a:schemeClr val="tx2"/>
                </a:solidFill>
              </a:rPr>
              <a:t>The primary inputs for the Determine Budget process are:</a:t>
            </a:r>
          </a:p>
          <a:p>
            <a:pPr lvl="1" eaLnBrk="1" hangingPunct="1">
              <a:defRPr/>
            </a:pPr>
            <a:r>
              <a:rPr lang="en-US" sz="1800" dirty="0" smtClean="0">
                <a:solidFill>
                  <a:schemeClr val="tx2"/>
                </a:solidFill>
                <a:ea typeface="+mn-ea"/>
                <a:cs typeface="+mn-cs"/>
              </a:rPr>
              <a:t>Activity cost estimates </a:t>
            </a:r>
          </a:p>
          <a:p>
            <a:pPr lvl="1" eaLnBrk="1" hangingPunct="1">
              <a:defRPr/>
            </a:pPr>
            <a:r>
              <a:rPr lang="en-US" sz="1800" dirty="0" smtClean="0">
                <a:solidFill>
                  <a:schemeClr val="tx2"/>
                </a:solidFill>
                <a:ea typeface="+mn-ea"/>
                <a:cs typeface="+mn-cs"/>
              </a:rPr>
              <a:t>Associated basis of those estimates</a:t>
            </a:r>
          </a:p>
          <a:p>
            <a:pPr lvl="1" eaLnBrk="1" hangingPunct="1">
              <a:defRPr/>
            </a:pPr>
            <a:r>
              <a:rPr lang="en-US" sz="1800" dirty="0" smtClean="0">
                <a:solidFill>
                  <a:schemeClr val="tx2"/>
                </a:solidFill>
                <a:ea typeface="+mn-ea"/>
                <a:cs typeface="+mn-cs"/>
              </a:rPr>
              <a:t>Scope baseline containing</a:t>
            </a:r>
          </a:p>
          <a:p>
            <a:pPr lvl="2" eaLnBrk="1" hangingPunct="1">
              <a:defRPr/>
            </a:pPr>
            <a:r>
              <a:rPr lang="en-US" sz="1600" dirty="0">
                <a:solidFill>
                  <a:schemeClr val="tx2"/>
                </a:solidFill>
                <a:ea typeface="+mn-ea"/>
                <a:cs typeface="+mn-cs"/>
              </a:rPr>
              <a:t>S</a:t>
            </a:r>
            <a:r>
              <a:rPr lang="en-US" sz="1600" dirty="0" smtClean="0">
                <a:solidFill>
                  <a:schemeClr val="tx2"/>
                </a:solidFill>
                <a:ea typeface="+mn-ea"/>
                <a:cs typeface="+mn-cs"/>
              </a:rPr>
              <a:t>cope statement</a:t>
            </a:r>
          </a:p>
          <a:p>
            <a:pPr lvl="2" eaLnBrk="1" hangingPunct="1">
              <a:defRPr/>
            </a:pPr>
            <a:r>
              <a:rPr lang="en-US" sz="1600" dirty="0" smtClean="0">
                <a:solidFill>
                  <a:schemeClr val="tx2"/>
                </a:solidFill>
                <a:ea typeface="+mn-ea"/>
                <a:cs typeface="+mn-cs"/>
              </a:rPr>
              <a:t>Work breakdown structure (WBS)</a:t>
            </a:r>
          </a:p>
          <a:p>
            <a:pPr eaLnBrk="1" hangingPunct="1">
              <a:defRPr/>
            </a:pPr>
            <a:r>
              <a:rPr lang="en-US" sz="2000" dirty="0" smtClean="0">
                <a:solidFill>
                  <a:schemeClr val="tx2"/>
                </a:solidFill>
              </a:rPr>
              <a:t>The main output of the Determine Budget process is the establishment of  an </a:t>
            </a:r>
            <a:r>
              <a:rPr lang="en-US" sz="2000" b="1" dirty="0" smtClean="0">
                <a:solidFill>
                  <a:schemeClr val="accent5">
                    <a:lumMod val="50000"/>
                  </a:schemeClr>
                </a:solidFill>
              </a:rPr>
              <a:t>authorized cost baseline </a:t>
            </a:r>
            <a:r>
              <a:rPr lang="en-US" sz="2000" dirty="0" smtClean="0">
                <a:solidFill>
                  <a:schemeClr val="tx2"/>
                </a:solidFill>
              </a:rPr>
              <a:t>for the entire project</a:t>
            </a:r>
          </a:p>
          <a:p>
            <a:pPr eaLnBrk="1" hangingPunct="1">
              <a:defRPr/>
            </a:pPr>
            <a:r>
              <a:rPr lang="en-US" sz="2000" dirty="0" smtClean="0">
                <a:solidFill>
                  <a:schemeClr val="tx2"/>
                </a:solidFill>
              </a:rPr>
              <a:t>This baseline includes all authorized budgets, but </a:t>
            </a:r>
            <a:r>
              <a:rPr lang="en-US" sz="2000" b="1" dirty="0" smtClean="0">
                <a:solidFill>
                  <a:schemeClr val="accent5">
                    <a:lumMod val="50000"/>
                  </a:schemeClr>
                </a:solidFill>
              </a:rPr>
              <a:t>excludes any management reserve</a:t>
            </a:r>
          </a:p>
          <a:p>
            <a:pPr eaLnBrk="1" hangingPunct="1">
              <a:defRPr/>
            </a:pPr>
            <a:r>
              <a:rPr lang="en-US" sz="2000" dirty="0" smtClean="0">
                <a:solidFill>
                  <a:schemeClr val="tx2"/>
                </a:solidFill>
              </a:rPr>
              <a:t>Cost performance in the project will always be measured against the authorized cost baseline</a:t>
            </a:r>
          </a:p>
          <a:p>
            <a:pPr eaLnBrk="1" hangingPunct="1">
              <a:defRPr/>
            </a:pPr>
            <a:endParaRPr lang="en-US" sz="2200" dirty="0" smtClean="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74D5A65-32DE-4CBA-A123-93012AA5FD96}" type="slidenum">
              <a:rPr lang="en-US" altLang="en-US" sz="1200">
                <a:latin typeface="Garamond" panose="02020404030301010803" pitchFamily="18" charset="0"/>
              </a:rPr>
              <a:pPr>
                <a:spcBef>
                  <a:spcPct val="0"/>
                </a:spcBef>
                <a:buClrTx/>
                <a:buSzTx/>
                <a:buFontTx/>
                <a:buNone/>
              </a:pPr>
              <a:t>66</a:t>
            </a:fld>
            <a:endParaRPr lang="en-US" altLang="en-US" sz="1200">
              <a:latin typeface="Garamond" panose="02020404030301010803" pitchFamily="18" charset="0"/>
            </a:endParaRPr>
          </a:p>
        </p:txBody>
      </p:sp>
      <p:sp>
        <p:nvSpPr>
          <p:cNvPr id="138243"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Monitoring the Schedule and Budget</a:t>
            </a:r>
          </a:p>
        </p:txBody>
      </p:sp>
      <p:sp>
        <p:nvSpPr>
          <p:cNvPr id="138244" name="Text Box 3"/>
          <p:cNvSpPr txBox="1">
            <a:spLocks noChangeArrowheads="1"/>
          </p:cNvSpPr>
          <p:nvPr/>
        </p:nvSpPr>
        <p:spPr bwMode="auto">
          <a:xfrm>
            <a:off x="5257800" y="485775"/>
            <a:ext cx="224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5</a:t>
            </a: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66EB51-8DF3-4815-96CE-52329E9D2718}" type="slidenum">
              <a:rPr lang="en-US" altLang="en-US" sz="1200">
                <a:latin typeface="Garamond" panose="02020404030301010803" pitchFamily="18" charset="0"/>
              </a:rPr>
              <a:pPr>
                <a:spcBef>
                  <a:spcPct val="0"/>
                </a:spcBef>
                <a:buClrTx/>
                <a:buSzTx/>
                <a:buFontTx/>
                <a:buNone/>
              </a:pPr>
              <a:t>67</a:t>
            </a:fld>
            <a:endParaRPr lang="en-US" altLang="en-US" sz="1200">
              <a:latin typeface="Garamond" panose="02020404030301010803" pitchFamily="18" charset="0"/>
            </a:endParaRPr>
          </a:p>
        </p:txBody>
      </p:sp>
      <p:sp>
        <p:nvSpPr>
          <p:cNvPr id="140291" name="Rectangle 2"/>
          <p:cNvSpPr>
            <a:spLocks noGrp="1" noChangeArrowheads="1"/>
          </p:cNvSpPr>
          <p:nvPr>
            <p:ph type="title"/>
          </p:nvPr>
        </p:nvSpPr>
        <p:spPr/>
        <p:txBody>
          <a:bodyPr/>
          <a:lstStyle/>
          <a:p>
            <a:pPr eaLnBrk="1" hangingPunct="1"/>
            <a:r>
              <a:rPr lang="en-US" altLang="en-US" smtClean="0"/>
              <a:t>Project Planning and Monitoring/Controlling</a:t>
            </a:r>
          </a:p>
        </p:txBody>
      </p:sp>
      <p:sp>
        <p:nvSpPr>
          <p:cNvPr id="140292" name="Rectangle 3"/>
          <p:cNvSpPr>
            <a:spLocks noGrp="1" noChangeArrowheads="1"/>
          </p:cNvSpPr>
          <p:nvPr>
            <p:ph type="body" idx="1"/>
          </p:nvPr>
        </p:nvSpPr>
        <p:spPr>
          <a:xfrm>
            <a:off x="457200" y="1600200"/>
            <a:ext cx="6362700" cy="3448050"/>
          </a:xfrm>
        </p:spPr>
        <p:txBody>
          <a:bodyPr/>
          <a:lstStyle/>
          <a:p>
            <a:pPr eaLnBrk="1" hangingPunct="1">
              <a:lnSpc>
                <a:spcPct val="90000"/>
              </a:lnSpc>
            </a:pPr>
            <a:r>
              <a:rPr lang="en-US" altLang="en-US" sz="2400" smtClean="0">
                <a:solidFill>
                  <a:schemeClr val="tx2"/>
                </a:solidFill>
              </a:rPr>
              <a:t>With no plan, it is all but impossible to control the parameters of a project</a:t>
            </a:r>
          </a:p>
          <a:p>
            <a:pPr eaLnBrk="1" hangingPunct="1">
              <a:lnSpc>
                <a:spcPct val="90000"/>
              </a:lnSpc>
            </a:pPr>
            <a:r>
              <a:rPr lang="en-US" altLang="en-US" sz="2400" smtClean="0">
                <a:solidFill>
                  <a:schemeClr val="tx2"/>
                </a:solidFill>
              </a:rPr>
              <a:t>James Lewis calls planning and monitoring/controlling the </a:t>
            </a:r>
            <a:r>
              <a:rPr lang="en-US" altLang="en-US" sz="2400" i="1" smtClean="0">
                <a:solidFill>
                  <a:schemeClr val="tx2"/>
                </a:solidFill>
              </a:rPr>
              <a:t>Siamese twins</a:t>
            </a:r>
            <a:r>
              <a:rPr lang="en-US" altLang="en-US" sz="2400" smtClean="0">
                <a:solidFill>
                  <a:schemeClr val="tx2"/>
                </a:solidFill>
              </a:rPr>
              <a:t> of project management – codependent upon one another and inseparable</a:t>
            </a:r>
          </a:p>
          <a:p>
            <a:pPr eaLnBrk="1" hangingPunct="1">
              <a:lnSpc>
                <a:spcPct val="90000"/>
              </a:lnSpc>
            </a:pPr>
            <a:r>
              <a:rPr lang="en-US" altLang="en-US" sz="2400" smtClean="0">
                <a:solidFill>
                  <a:schemeClr val="tx2"/>
                </a:solidFill>
              </a:rPr>
              <a:t>Monitoring/controlling involves tracking progress against a plan and </a:t>
            </a:r>
            <a:r>
              <a:rPr lang="en-US" altLang="en-US" sz="2400" u="sng" smtClean="0">
                <a:solidFill>
                  <a:schemeClr val="tx2"/>
                </a:solidFill>
              </a:rPr>
              <a:t>modifying the plan</a:t>
            </a:r>
            <a:r>
              <a:rPr lang="en-US" altLang="en-US" sz="2400" smtClean="0">
                <a:solidFill>
                  <a:schemeClr val="tx2"/>
                </a:solidFill>
              </a:rPr>
              <a:t> when variances are observed</a:t>
            </a:r>
          </a:p>
        </p:txBody>
      </p:sp>
      <p:pic>
        <p:nvPicPr>
          <p:cNvPr id="140293" name="Picture 4" descr="whiteout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43438"/>
            <a:ext cx="27432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6C63F9-6D74-4ED1-A7CC-6F4783254ACE}" type="slidenum">
              <a:rPr lang="en-US" altLang="en-US" sz="1200">
                <a:latin typeface="Garamond" panose="02020404030301010803" pitchFamily="18" charset="0"/>
              </a:rPr>
              <a:pPr>
                <a:spcBef>
                  <a:spcPct val="0"/>
                </a:spcBef>
                <a:buClrTx/>
                <a:buSzTx/>
                <a:buFontTx/>
                <a:buNone/>
              </a:pPr>
              <a:t>68</a:t>
            </a:fld>
            <a:endParaRPr lang="en-US" altLang="en-US" sz="1200">
              <a:latin typeface="Garamond" panose="02020404030301010803" pitchFamily="18" charset="0"/>
            </a:endParaRPr>
          </a:p>
        </p:txBody>
      </p:sp>
      <p:sp>
        <p:nvSpPr>
          <p:cNvPr id="142339" name="Rectangle 2"/>
          <p:cNvSpPr>
            <a:spLocks noGrp="1" noChangeArrowheads="1"/>
          </p:cNvSpPr>
          <p:nvPr>
            <p:ph type="title"/>
          </p:nvPr>
        </p:nvSpPr>
        <p:spPr>
          <a:xfrm>
            <a:off x="481013" y="277813"/>
            <a:ext cx="7437437" cy="1063625"/>
          </a:xfrm>
        </p:spPr>
        <p:txBody>
          <a:bodyPr/>
          <a:lstStyle/>
          <a:p>
            <a:pPr eaLnBrk="1" hangingPunct="1"/>
            <a:r>
              <a:rPr lang="en-US" altLang="en-US" smtClean="0"/>
              <a:t>Controlling the Project</a:t>
            </a:r>
          </a:p>
        </p:txBody>
      </p:sp>
      <p:sp>
        <p:nvSpPr>
          <p:cNvPr id="142340" name="Rectangle 3"/>
          <p:cNvSpPr>
            <a:spLocks noGrp="1" noChangeArrowheads="1"/>
          </p:cNvSpPr>
          <p:nvPr>
            <p:ph type="body" idx="1"/>
          </p:nvPr>
        </p:nvSpPr>
        <p:spPr>
          <a:xfrm>
            <a:off x="1066800" y="1341438"/>
            <a:ext cx="6629400" cy="4114800"/>
          </a:xfrm>
        </p:spPr>
        <p:txBody>
          <a:bodyPr/>
          <a:lstStyle/>
          <a:p>
            <a:pPr eaLnBrk="1" hangingPunct="1">
              <a:buFont typeface="Wingdings" panose="05000000000000000000" pitchFamily="2" charset="2"/>
              <a:buNone/>
            </a:pPr>
            <a:r>
              <a:rPr lang="en-US" altLang="en-US" sz="3200" smtClean="0"/>
              <a:t>	</a:t>
            </a:r>
            <a:r>
              <a:rPr lang="en-US" altLang="en-US" sz="2400" i="1" smtClean="0">
                <a:solidFill>
                  <a:schemeClr val="tx2"/>
                </a:solidFill>
              </a:rPr>
              <a:t>Control is exercised by comparing where you are to where you are supposed to be so that corrective action can be taken when there is a deviation.</a:t>
            </a:r>
          </a:p>
        </p:txBody>
      </p:sp>
      <p:sp>
        <p:nvSpPr>
          <p:cNvPr id="142341" name="Text Box 4"/>
          <p:cNvSpPr txBox="1">
            <a:spLocks noChangeArrowheads="1"/>
          </p:cNvSpPr>
          <p:nvPr/>
        </p:nvSpPr>
        <p:spPr bwMode="auto">
          <a:xfrm>
            <a:off x="3352800" y="3733800"/>
            <a:ext cx="36845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cs typeface="Arial" panose="020B0604020202020204" pitchFamily="34" charset="0"/>
              </a:rPr>
              <a:t>From J. P. Lewis,</a:t>
            </a:r>
            <a:r>
              <a:rPr lang="en-US" altLang="en-US" sz="1200" i="1">
                <a:cs typeface="Arial" panose="020B0604020202020204" pitchFamily="34" charset="0"/>
              </a:rPr>
              <a:t> Fundamentals of Project Planning</a:t>
            </a: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5675BB-5778-4729-8B9E-7B0C1A2C6E04}" type="slidenum">
              <a:rPr lang="en-US" altLang="en-US" sz="1200">
                <a:latin typeface="Garamond" panose="02020404030301010803" pitchFamily="18" charset="0"/>
              </a:rPr>
              <a:pPr>
                <a:spcBef>
                  <a:spcPct val="0"/>
                </a:spcBef>
                <a:buClrTx/>
                <a:buSzTx/>
                <a:buFontTx/>
                <a:buNone/>
              </a:pPr>
              <a:t>69</a:t>
            </a:fld>
            <a:endParaRPr lang="en-US" altLang="en-US" sz="1200">
              <a:latin typeface="Garamond" panose="02020404030301010803" pitchFamily="18" charset="0"/>
            </a:endParaRPr>
          </a:p>
        </p:txBody>
      </p:sp>
      <p:sp>
        <p:nvSpPr>
          <p:cNvPr id="144387" name="Rectangle 2"/>
          <p:cNvSpPr>
            <a:spLocks noGrp="1" noChangeArrowheads="1"/>
          </p:cNvSpPr>
          <p:nvPr>
            <p:ph type="title"/>
          </p:nvPr>
        </p:nvSpPr>
        <p:spPr/>
        <p:txBody>
          <a:bodyPr/>
          <a:lstStyle/>
          <a:p>
            <a:pPr eaLnBrk="1" hangingPunct="1"/>
            <a:r>
              <a:rPr lang="en-US" altLang="en-US" smtClean="0"/>
              <a:t>The Control Schedule Process</a:t>
            </a:r>
          </a:p>
        </p:txBody>
      </p:sp>
      <p:sp>
        <p:nvSpPr>
          <p:cNvPr id="1576963" name="Rectangle 3"/>
          <p:cNvSpPr>
            <a:spLocks noGrp="1" noChangeArrowheads="1"/>
          </p:cNvSpPr>
          <p:nvPr>
            <p:ph type="body" idx="1"/>
          </p:nvPr>
        </p:nvSpPr>
        <p:spPr>
          <a:xfrm>
            <a:off x="457200" y="1052513"/>
            <a:ext cx="8458200" cy="5043487"/>
          </a:xfrm>
        </p:spPr>
        <p:txBody>
          <a:bodyPr/>
          <a:lstStyle/>
          <a:p>
            <a:pPr eaLnBrk="1" hangingPunct="1">
              <a:defRPr/>
            </a:pPr>
            <a:r>
              <a:rPr lang="en-US" sz="2000" dirty="0" smtClean="0">
                <a:solidFill>
                  <a:schemeClr val="tx2"/>
                </a:solidFill>
              </a:rPr>
              <a:t>Controlling the schedule is the process of monitoring the status of the project to update project progress and manage changes to the schedule baseline.</a:t>
            </a:r>
          </a:p>
          <a:p>
            <a:pPr eaLnBrk="1" hangingPunct="1">
              <a:defRPr/>
            </a:pPr>
            <a:r>
              <a:rPr lang="en-US" sz="2000" dirty="0" smtClean="0">
                <a:solidFill>
                  <a:schemeClr val="tx2"/>
                </a:solidFill>
              </a:rPr>
              <a:t>Important </a:t>
            </a:r>
            <a:r>
              <a:rPr lang="en-US" sz="2000" b="1" dirty="0" smtClean="0">
                <a:solidFill>
                  <a:schemeClr val="accent5">
                    <a:lumMod val="50000"/>
                  </a:schemeClr>
                </a:solidFill>
              </a:rPr>
              <a:t>inputs </a:t>
            </a:r>
            <a:r>
              <a:rPr lang="en-US" sz="2000" dirty="0" smtClean="0">
                <a:solidFill>
                  <a:schemeClr val="tx2"/>
                </a:solidFill>
              </a:rPr>
              <a:t>for the Control Schedule process</a:t>
            </a:r>
          </a:p>
          <a:p>
            <a:pPr lvl="1" eaLnBrk="1" hangingPunct="1">
              <a:defRPr/>
            </a:pPr>
            <a:r>
              <a:rPr lang="en-US" sz="2000" dirty="0" smtClean="0">
                <a:solidFill>
                  <a:schemeClr val="tx2"/>
                </a:solidFill>
                <a:ea typeface="+mn-ea"/>
                <a:cs typeface="+mn-cs"/>
              </a:rPr>
              <a:t>Project plan, especially the schedule baseline and the schedule management plan</a:t>
            </a:r>
          </a:p>
          <a:p>
            <a:pPr lvl="1" eaLnBrk="1" hangingPunct="1">
              <a:defRPr/>
            </a:pPr>
            <a:r>
              <a:rPr lang="en-US" sz="2000" dirty="0" smtClean="0">
                <a:solidFill>
                  <a:schemeClr val="tx2"/>
                </a:solidFill>
                <a:ea typeface="+mn-ea"/>
                <a:cs typeface="+mn-cs"/>
              </a:rPr>
              <a:t>Project schedule </a:t>
            </a:r>
          </a:p>
          <a:p>
            <a:pPr lvl="1" eaLnBrk="1" hangingPunct="1">
              <a:defRPr/>
            </a:pPr>
            <a:r>
              <a:rPr lang="en-US" sz="2000" dirty="0" smtClean="0">
                <a:solidFill>
                  <a:schemeClr val="tx2"/>
                </a:solidFill>
                <a:ea typeface="+mn-ea"/>
                <a:cs typeface="+mn-cs"/>
              </a:rPr>
              <a:t>Work performance data</a:t>
            </a:r>
          </a:p>
          <a:p>
            <a:pPr lvl="1" eaLnBrk="1" hangingPunct="1">
              <a:defRPr/>
            </a:pPr>
            <a:r>
              <a:rPr lang="en-US" sz="2000" dirty="0" smtClean="0">
                <a:solidFill>
                  <a:schemeClr val="tx2"/>
                </a:solidFill>
                <a:ea typeface="+mn-ea"/>
                <a:cs typeface="+mn-cs"/>
              </a:rPr>
              <a:t>Organizational process assets such as </a:t>
            </a:r>
          </a:p>
          <a:p>
            <a:pPr lvl="2" eaLnBrk="1" hangingPunct="1">
              <a:defRPr/>
            </a:pPr>
            <a:r>
              <a:rPr lang="en-US" sz="1800" dirty="0" smtClean="0">
                <a:solidFill>
                  <a:schemeClr val="tx2"/>
                </a:solidFill>
                <a:ea typeface="+mn-ea"/>
                <a:cs typeface="+mn-cs"/>
              </a:rPr>
              <a:t>Formal or informal schedule control procedures and guidelines</a:t>
            </a:r>
          </a:p>
          <a:p>
            <a:pPr lvl="2" eaLnBrk="1" hangingPunct="1">
              <a:defRPr/>
            </a:pPr>
            <a:r>
              <a:rPr lang="en-US" sz="1800" dirty="0" smtClean="0">
                <a:solidFill>
                  <a:schemeClr val="tx2"/>
                </a:solidFill>
                <a:ea typeface="+mn-ea"/>
                <a:cs typeface="+mn-cs"/>
              </a:rPr>
              <a:t>Schedule control tools (like MS Project)</a:t>
            </a:r>
          </a:p>
          <a:p>
            <a:pPr lvl="2" eaLnBrk="1" hangingPunct="1">
              <a:defRPr/>
            </a:pPr>
            <a:r>
              <a:rPr lang="en-US" sz="1800" dirty="0" smtClean="0">
                <a:solidFill>
                  <a:schemeClr val="tx2"/>
                </a:solidFill>
                <a:ea typeface="+mn-ea"/>
                <a:cs typeface="+mn-cs"/>
              </a:rPr>
              <a:t>Monitoring and reporting methods.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CF8657-3160-4142-AD30-84E40930CDCC}" type="slidenum">
              <a:rPr lang="en-US" altLang="en-US" sz="1200">
                <a:latin typeface="Garamond" panose="02020404030301010803" pitchFamily="18" charset="0"/>
              </a:rPr>
              <a:pPr>
                <a:spcBef>
                  <a:spcPct val="0"/>
                </a:spcBef>
                <a:buClrTx/>
                <a:buSzTx/>
                <a:buFontTx/>
                <a:buNone/>
              </a:pPr>
              <a:t>7</a:t>
            </a:fld>
            <a:endParaRPr lang="en-US" altLang="en-US" sz="1200">
              <a:latin typeface="Garamond" panose="02020404030301010803" pitchFamily="18" charset="0"/>
            </a:endParaRPr>
          </a:p>
        </p:txBody>
      </p:sp>
      <p:sp>
        <p:nvSpPr>
          <p:cNvPr id="19459" name="Rectangle 2"/>
          <p:cNvSpPr>
            <a:spLocks noGrp="1" noChangeArrowheads="1"/>
          </p:cNvSpPr>
          <p:nvPr>
            <p:ph type="title"/>
          </p:nvPr>
        </p:nvSpPr>
        <p:spPr/>
        <p:txBody>
          <a:bodyPr/>
          <a:lstStyle/>
          <a:p>
            <a:pPr eaLnBrk="1" hangingPunct="1"/>
            <a:r>
              <a:rPr lang="en-US" altLang="en-US" smtClean="0"/>
              <a:t>The Five Process Groups Reviewed (cont’d)</a:t>
            </a:r>
          </a:p>
        </p:txBody>
      </p:sp>
      <p:sp>
        <p:nvSpPr>
          <p:cNvPr id="8196" name="Rectangle 3"/>
          <p:cNvSpPr>
            <a:spLocks noGrp="1" noChangeArrowheads="1"/>
          </p:cNvSpPr>
          <p:nvPr>
            <p:ph type="body" idx="1"/>
          </p:nvPr>
        </p:nvSpPr>
        <p:spPr>
          <a:xfrm>
            <a:off x="457200" y="1055688"/>
            <a:ext cx="8093075" cy="3363912"/>
          </a:xfrm>
        </p:spPr>
        <p:txBody>
          <a:bodyPr/>
          <a:lstStyle/>
          <a:p>
            <a:pPr>
              <a:defRPr/>
            </a:pPr>
            <a:r>
              <a:rPr lang="en-US" sz="2400" dirty="0" smtClean="0">
                <a:solidFill>
                  <a:schemeClr val="tx2"/>
                </a:solidFill>
              </a:rPr>
              <a:t>The </a:t>
            </a:r>
            <a:r>
              <a:rPr lang="en-US" sz="2400" b="1" dirty="0">
                <a:solidFill>
                  <a:schemeClr val="accent5">
                    <a:lumMod val="50000"/>
                  </a:schemeClr>
                </a:solidFill>
              </a:rPr>
              <a:t>Monitoring and Controlling</a:t>
            </a:r>
            <a:r>
              <a:rPr lang="en-US" sz="2400" dirty="0">
                <a:solidFill>
                  <a:schemeClr val="tx2"/>
                </a:solidFill>
              </a:rPr>
              <a:t> </a:t>
            </a:r>
            <a:r>
              <a:rPr lang="en-US" sz="2400" dirty="0" smtClean="0">
                <a:solidFill>
                  <a:schemeClr val="tx2"/>
                </a:solidFill>
              </a:rPr>
              <a:t>Process Group</a:t>
            </a:r>
          </a:p>
          <a:p>
            <a:pPr lvl="1">
              <a:defRPr/>
            </a:pPr>
            <a:r>
              <a:rPr lang="en-US" sz="2000" dirty="0" smtClean="0">
                <a:solidFill>
                  <a:schemeClr val="tx2"/>
                </a:solidFill>
              </a:rPr>
              <a:t>This group is </a:t>
            </a:r>
            <a:r>
              <a:rPr lang="en-US" sz="2000" dirty="0">
                <a:solidFill>
                  <a:schemeClr val="tx2"/>
                </a:solidFill>
              </a:rPr>
              <a:t>designed to monitor, track, review and adjust the project activities based on the performance being </a:t>
            </a:r>
            <a:r>
              <a:rPr lang="en-US" sz="2000" dirty="0" smtClean="0">
                <a:solidFill>
                  <a:schemeClr val="tx2"/>
                </a:solidFill>
              </a:rPr>
              <a:t>observed</a:t>
            </a:r>
          </a:p>
          <a:p>
            <a:pPr lvl="1">
              <a:defRPr/>
            </a:pPr>
            <a:r>
              <a:rPr lang="en-US" sz="2000" dirty="0" smtClean="0">
                <a:solidFill>
                  <a:schemeClr val="tx2"/>
                </a:solidFill>
              </a:rPr>
              <a:t>In </a:t>
            </a:r>
            <a:r>
              <a:rPr lang="en-US" sz="2000" dirty="0">
                <a:solidFill>
                  <a:schemeClr val="tx2"/>
                </a:solidFill>
              </a:rPr>
              <a:t>addition, the monitoring and controlling process group will help identify and initiate needed changes to the project plan. </a:t>
            </a:r>
          </a:p>
          <a:p>
            <a:pPr>
              <a:defRPr/>
            </a:pPr>
            <a:r>
              <a:rPr lang="en-US" sz="2400" dirty="0">
                <a:solidFill>
                  <a:schemeClr val="tx2"/>
                </a:solidFill>
              </a:rPr>
              <a:t> </a:t>
            </a:r>
            <a:r>
              <a:rPr lang="en-US" sz="2400" dirty="0" smtClean="0">
                <a:solidFill>
                  <a:schemeClr val="tx2"/>
                </a:solidFill>
              </a:rPr>
              <a:t>The </a:t>
            </a:r>
            <a:r>
              <a:rPr lang="en-US" sz="2400" b="1" dirty="0">
                <a:solidFill>
                  <a:schemeClr val="accent5">
                    <a:lumMod val="50000"/>
                  </a:schemeClr>
                </a:solidFill>
              </a:rPr>
              <a:t>Closing</a:t>
            </a:r>
            <a:r>
              <a:rPr lang="en-US" sz="2400" dirty="0">
                <a:solidFill>
                  <a:schemeClr val="tx2"/>
                </a:solidFill>
              </a:rPr>
              <a:t> </a:t>
            </a:r>
            <a:r>
              <a:rPr lang="en-US" sz="2400" dirty="0" smtClean="0">
                <a:solidFill>
                  <a:schemeClr val="tx2"/>
                </a:solidFill>
              </a:rPr>
              <a:t>Process Group</a:t>
            </a:r>
          </a:p>
          <a:p>
            <a:pPr lvl="1">
              <a:defRPr/>
            </a:pPr>
            <a:r>
              <a:rPr lang="en-US" sz="2000" dirty="0" smtClean="0">
                <a:solidFill>
                  <a:schemeClr val="tx2"/>
                </a:solidFill>
              </a:rPr>
              <a:t>This group </a:t>
            </a:r>
            <a:r>
              <a:rPr lang="en-US" sz="2000" dirty="0">
                <a:solidFill>
                  <a:schemeClr val="tx2"/>
                </a:solidFill>
              </a:rPr>
              <a:t>is used to finalize all the activities at the end of the project and formerly close the </a:t>
            </a:r>
            <a:r>
              <a:rPr lang="en-US" sz="2000" dirty="0" smtClean="0">
                <a:solidFill>
                  <a:schemeClr val="tx2"/>
                </a:solidFill>
              </a:rPr>
              <a:t>project</a:t>
            </a:r>
            <a:endParaRPr lang="en-US" sz="2000" dirty="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81097D-94D6-47B6-B9E1-3BE7D95F9A01}" type="slidenum">
              <a:rPr lang="en-US" altLang="en-US" sz="1200">
                <a:latin typeface="Garamond" panose="02020404030301010803" pitchFamily="18" charset="0"/>
              </a:rPr>
              <a:pPr>
                <a:spcBef>
                  <a:spcPct val="0"/>
                </a:spcBef>
                <a:buClrTx/>
                <a:buSzTx/>
                <a:buFontTx/>
                <a:buNone/>
              </a:pPr>
              <a:t>70</a:t>
            </a:fld>
            <a:endParaRPr lang="en-US" altLang="en-US" sz="1200">
              <a:latin typeface="Garamond" panose="02020404030301010803" pitchFamily="18" charset="0"/>
            </a:endParaRPr>
          </a:p>
        </p:txBody>
      </p:sp>
      <p:sp>
        <p:nvSpPr>
          <p:cNvPr id="146435" name="Rectangle 2"/>
          <p:cNvSpPr>
            <a:spLocks noGrp="1" noChangeArrowheads="1"/>
          </p:cNvSpPr>
          <p:nvPr>
            <p:ph type="title"/>
          </p:nvPr>
        </p:nvSpPr>
        <p:spPr/>
        <p:txBody>
          <a:bodyPr/>
          <a:lstStyle/>
          <a:p>
            <a:pPr eaLnBrk="1" hangingPunct="1"/>
            <a:r>
              <a:rPr lang="en-US" altLang="en-US" smtClean="0"/>
              <a:t>The Control Schedule Tools and Techniques</a:t>
            </a:r>
          </a:p>
        </p:txBody>
      </p:sp>
      <p:sp>
        <p:nvSpPr>
          <p:cNvPr id="1576963" name="Rectangle 3"/>
          <p:cNvSpPr>
            <a:spLocks noGrp="1" noChangeArrowheads="1"/>
          </p:cNvSpPr>
          <p:nvPr>
            <p:ph type="body" idx="1"/>
          </p:nvPr>
        </p:nvSpPr>
        <p:spPr>
          <a:xfrm>
            <a:off x="457200" y="1417638"/>
            <a:ext cx="8458200" cy="4678362"/>
          </a:xfrm>
        </p:spPr>
        <p:txBody>
          <a:bodyPr/>
          <a:lstStyle/>
          <a:p>
            <a:pPr eaLnBrk="1" hangingPunct="1">
              <a:defRPr/>
            </a:pPr>
            <a:r>
              <a:rPr lang="en-US" sz="2400" dirty="0" smtClean="0">
                <a:solidFill>
                  <a:schemeClr val="tx2"/>
                </a:solidFill>
              </a:rPr>
              <a:t>There are a number of tools or techniques for the Control Schedule process, including </a:t>
            </a:r>
          </a:p>
          <a:p>
            <a:pPr lvl="1" eaLnBrk="1" hangingPunct="1">
              <a:defRPr/>
            </a:pPr>
            <a:r>
              <a:rPr lang="en-US" sz="2000" dirty="0" smtClean="0">
                <a:solidFill>
                  <a:schemeClr val="tx2"/>
                </a:solidFill>
                <a:ea typeface="+mn-ea"/>
                <a:cs typeface="+mn-cs"/>
              </a:rPr>
              <a:t>Performance reviews</a:t>
            </a:r>
          </a:p>
          <a:p>
            <a:pPr lvl="2" eaLnBrk="1" hangingPunct="1">
              <a:defRPr/>
            </a:pPr>
            <a:r>
              <a:rPr lang="en-US" sz="1800" dirty="0" smtClean="0">
                <a:solidFill>
                  <a:schemeClr val="tx2"/>
                </a:solidFill>
                <a:ea typeface="+mn-ea"/>
                <a:cs typeface="+mn-cs"/>
              </a:rPr>
              <a:t>Trend analysis</a:t>
            </a:r>
          </a:p>
          <a:p>
            <a:pPr lvl="2" eaLnBrk="1" hangingPunct="1">
              <a:defRPr/>
            </a:pPr>
            <a:r>
              <a:rPr lang="en-US" sz="1800" b="1" dirty="0" smtClean="0">
                <a:solidFill>
                  <a:schemeClr val="accent5">
                    <a:lumMod val="50000"/>
                  </a:schemeClr>
                </a:solidFill>
                <a:ea typeface="+mn-ea"/>
                <a:cs typeface="+mn-cs"/>
              </a:rPr>
              <a:t>Critical Path Method (CPM)</a:t>
            </a:r>
          </a:p>
          <a:p>
            <a:pPr lvl="2" eaLnBrk="1" hangingPunct="1">
              <a:defRPr/>
            </a:pPr>
            <a:r>
              <a:rPr lang="en-US" sz="1800" b="1" dirty="0" smtClean="0">
                <a:solidFill>
                  <a:schemeClr val="accent5">
                    <a:lumMod val="50000"/>
                  </a:schemeClr>
                </a:solidFill>
                <a:ea typeface="+mn-ea"/>
                <a:cs typeface="+mn-cs"/>
              </a:rPr>
              <a:t>Variances which </a:t>
            </a:r>
            <a:r>
              <a:rPr lang="en-US" sz="1800" b="1" smtClean="0">
                <a:solidFill>
                  <a:schemeClr val="accent5">
                    <a:lumMod val="50000"/>
                  </a:schemeClr>
                </a:solidFill>
                <a:ea typeface="+mn-ea"/>
                <a:cs typeface="+mn-cs"/>
              </a:rPr>
              <a:t>are differences </a:t>
            </a:r>
            <a:r>
              <a:rPr lang="en-US" sz="1800" b="1" dirty="0" smtClean="0">
                <a:solidFill>
                  <a:schemeClr val="accent5">
                    <a:lumMod val="50000"/>
                  </a:schemeClr>
                </a:solidFill>
                <a:ea typeface="+mn-ea"/>
                <a:cs typeface="+mn-cs"/>
              </a:rPr>
              <a:t>in actual and expected results</a:t>
            </a:r>
          </a:p>
          <a:p>
            <a:pPr lvl="3" eaLnBrk="1" hangingPunct="1">
              <a:defRPr/>
            </a:pPr>
            <a:r>
              <a:rPr lang="en-US" sz="1600" b="1" dirty="0">
                <a:solidFill>
                  <a:schemeClr val="accent5">
                    <a:lumMod val="50000"/>
                  </a:schemeClr>
                </a:solidFill>
                <a:ea typeface="+mn-ea"/>
                <a:cs typeface="+mn-cs"/>
              </a:rPr>
              <a:t>O</a:t>
            </a:r>
            <a:r>
              <a:rPr lang="en-US" sz="1600" b="1" dirty="0" smtClean="0">
                <a:solidFill>
                  <a:schemeClr val="accent5">
                    <a:lumMod val="50000"/>
                  </a:schemeClr>
                </a:solidFill>
                <a:ea typeface="+mn-ea"/>
                <a:cs typeface="+mn-cs"/>
              </a:rPr>
              <a:t>ften calculated using Earned Value Management (EVM)</a:t>
            </a:r>
            <a:endParaRPr lang="en-US" sz="1600" dirty="0" smtClean="0">
              <a:solidFill>
                <a:schemeClr val="tx2"/>
              </a:solidFill>
              <a:ea typeface="+mn-ea"/>
              <a:cs typeface="+mn-cs"/>
            </a:endParaRPr>
          </a:p>
          <a:p>
            <a:pPr lvl="1" eaLnBrk="1" hangingPunct="1">
              <a:defRPr/>
            </a:pPr>
            <a:r>
              <a:rPr lang="en-US" sz="2000" dirty="0" smtClean="0">
                <a:solidFill>
                  <a:schemeClr val="tx2"/>
                </a:solidFill>
                <a:ea typeface="+mn-ea"/>
                <a:cs typeface="+mn-cs"/>
              </a:rPr>
              <a:t>Project management software</a:t>
            </a:r>
          </a:p>
          <a:p>
            <a:pPr lvl="1" eaLnBrk="1" hangingPunct="1">
              <a:defRPr/>
            </a:pPr>
            <a:r>
              <a:rPr lang="en-US" sz="2000" dirty="0" smtClean="0">
                <a:solidFill>
                  <a:schemeClr val="tx2"/>
                </a:solidFill>
                <a:ea typeface="+mn-ea"/>
                <a:cs typeface="+mn-cs"/>
              </a:rPr>
              <a:t>Resource leveling</a:t>
            </a:r>
          </a:p>
          <a:p>
            <a:pPr lvl="1" eaLnBrk="1" hangingPunct="1">
              <a:defRPr/>
            </a:pPr>
            <a:r>
              <a:rPr lang="en-US" sz="2000" dirty="0" smtClean="0">
                <a:solidFill>
                  <a:schemeClr val="tx2"/>
                </a:solidFill>
                <a:ea typeface="+mn-ea"/>
                <a:cs typeface="+mn-cs"/>
              </a:rPr>
              <a:t>Schedule compression</a:t>
            </a:r>
          </a:p>
          <a:p>
            <a:pPr lvl="1" eaLnBrk="1" hangingPunct="1">
              <a:defRPr/>
            </a:pPr>
            <a:r>
              <a:rPr lang="en-US" sz="2000" dirty="0" smtClean="0">
                <a:solidFill>
                  <a:schemeClr val="tx2"/>
                </a:solidFill>
                <a:ea typeface="+mn-ea"/>
                <a:cs typeface="+mn-cs"/>
              </a:rPr>
              <a:t>Use of a scheduling tool (like MS Project)</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6930F03-E42E-4332-9A75-B93A3E4DC1BF}" type="slidenum">
              <a:rPr lang="en-US" altLang="en-US" sz="1200">
                <a:latin typeface="Garamond" panose="02020404030301010803" pitchFamily="18" charset="0"/>
              </a:rPr>
              <a:pPr>
                <a:spcBef>
                  <a:spcPct val="0"/>
                </a:spcBef>
                <a:buClrTx/>
                <a:buSzTx/>
                <a:buFontTx/>
                <a:buNone/>
              </a:pPr>
              <a:t>71</a:t>
            </a:fld>
            <a:endParaRPr lang="en-US" altLang="en-US" sz="1200">
              <a:latin typeface="Garamond" panose="02020404030301010803" pitchFamily="18" charset="0"/>
            </a:endParaRPr>
          </a:p>
        </p:txBody>
      </p:sp>
      <p:sp>
        <p:nvSpPr>
          <p:cNvPr id="148483" name="Rectangle 2"/>
          <p:cNvSpPr>
            <a:spLocks noGrp="1" noChangeArrowheads="1"/>
          </p:cNvSpPr>
          <p:nvPr>
            <p:ph type="title"/>
          </p:nvPr>
        </p:nvSpPr>
        <p:spPr>
          <a:xfrm>
            <a:off x="476250" y="266700"/>
            <a:ext cx="7543800" cy="1066800"/>
          </a:xfrm>
        </p:spPr>
        <p:txBody>
          <a:bodyPr/>
          <a:lstStyle/>
          <a:p>
            <a:pPr eaLnBrk="1" hangingPunct="1"/>
            <a:r>
              <a:rPr lang="en-US" altLang="en-US" smtClean="0"/>
              <a:t>Controlling and Planning</a:t>
            </a:r>
          </a:p>
        </p:txBody>
      </p:sp>
      <p:sp>
        <p:nvSpPr>
          <p:cNvPr id="148484" name="Rectangle 3"/>
          <p:cNvSpPr>
            <a:spLocks noGrp="1" noChangeArrowheads="1"/>
          </p:cNvSpPr>
          <p:nvPr>
            <p:ph type="body" idx="1"/>
          </p:nvPr>
        </p:nvSpPr>
        <p:spPr>
          <a:xfrm>
            <a:off x="990600" y="1428750"/>
            <a:ext cx="7693025" cy="4097338"/>
          </a:xfrm>
        </p:spPr>
        <p:txBody>
          <a:bodyPr/>
          <a:lstStyle/>
          <a:p>
            <a:pPr eaLnBrk="1" hangingPunct="1">
              <a:buFont typeface="Wingdings" panose="05000000000000000000" pitchFamily="2" charset="2"/>
              <a:buNone/>
            </a:pPr>
            <a:r>
              <a:rPr lang="en-US" altLang="en-US" smtClean="0"/>
              <a:t>	</a:t>
            </a:r>
            <a:r>
              <a:rPr lang="en-US" altLang="en-US" sz="2400" b="1" smtClean="0">
                <a:solidFill>
                  <a:schemeClr val="tx2"/>
                </a:solidFill>
              </a:rPr>
              <a:t>No plan, no control</a:t>
            </a:r>
          </a:p>
          <a:p>
            <a:pPr eaLnBrk="1" hangingPunct="1">
              <a:buFont typeface="Wingdings" panose="05000000000000000000" pitchFamily="2" charset="2"/>
              <a:buNone/>
            </a:pPr>
            <a:endParaRPr lang="en-US" altLang="en-US" sz="2400" b="1" smtClean="0"/>
          </a:p>
          <a:p>
            <a:pPr eaLnBrk="1" hangingPunct="1">
              <a:buFont typeface="Wingdings" panose="05000000000000000000" pitchFamily="2" charset="2"/>
              <a:buNone/>
            </a:pPr>
            <a:endParaRPr lang="en-US" altLang="en-US" sz="3200" smtClean="0"/>
          </a:p>
          <a:p>
            <a:pPr eaLnBrk="1" hangingPunct="1">
              <a:buFont typeface="Wingdings" panose="05000000000000000000" pitchFamily="2" charset="2"/>
              <a:buNone/>
            </a:pPr>
            <a:endParaRPr lang="en-US" altLang="en-US" sz="3200" smtClean="0"/>
          </a:p>
          <a:p>
            <a:pPr eaLnBrk="1" hangingPunct="1">
              <a:buFont typeface="Wingdings" panose="05000000000000000000" pitchFamily="2" charset="2"/>
              <a:buNone/>
            </a:pPr>
            <a:endParaRPr lang="en-US" altLang="en-US" sz="3200" smtClean="0"/>
          </a:p>
          <a:p>
            <a:pPr eaLnBrk="1" hangingPunct="1">
              <a:buFont typeface="Wingdings" panose="05000000000000000000" pitchFamily="2" charset="2"/>
              <a:buNone/>
            </a:pPr>
            <a:r>
              <a:rPr lang="en-US" altLang="en-US" smtClean="0"/>
              <a:t>	</a:t>
            </a:r>
          </a:p>
          <a:p>
            <a:pPr eaLnBrk="1" hangingPunct="1">
              <a:buFont typeface="Wingdings" panose="05000000000000000000" pitchFamily="2" charset="2"/>
              <a:buNone/>
            </a:pPr>
            <a:r>
              <a:rPr lang="en-US" altLang="en-US" sz="2400" b="1" smtClean="0">
                <a:solidFill>
                  <a:schemeClr val="tx2"/>
                </a:solidFill>
              </a:rPr>
              <a:t>	Predicting the future is easy, it’s knowing what’s going on </a:t>
            </a:r>
            <a:r>
              <a:rPr lang="en-US" altLang="en-US" sz="2400" b="1" u="sng" smtClean="0">
                <a:solidFill>
                  <a:schemeClr val="tx2"/>
                </a:solidFill>
              </a:rPr>
              <a:t>now</a:t>
            </a:r>
            <a:r>
              <a:rPr lang="en-US" altLang="en-US" sz="2400" b="1" smtClean="0">
                <a:solidFill>
                  <a:schemeClr val="tx2"/>
                </a:solidFill>
              </a:rPr>
              <a:t> that’s hard</a:t>
            </a:r>
          </a:p>
        </p:txBody>
      </p:sp>
      <p:sp>
        <p:nvSpPr>
          <p:cNvPr id="148485" name="Text Box 4"/>
          <p:cNvSpPr txBox="1">
            <a:spLocks noChangeArrowheads="1"/>
          </p:cNvSpPr>
          <p:nvPr/>
        </p:nvSpPr>
        <p:spPr bwMode="auto">
          <a:xfrm>
            <a:off x="4191000" y="1962150"/>
            <a:ext cx="920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cs typeface="Arial" panose="020B0604020202020204" pitchFamily="34" charset="0"/>
              </a:rPr>
              <a:t>J. P. Lewis</a:t>
            </a:r>
            <a:endParaRPr lang="en-US" altLang="en-US" sz="1200" i="1">
              <a:cs typeface="Arial" panose="020B0604020202020204" pitchFamily="34" charset="0"/>
            </a:endParaRPr>
          </a:p>
        </p:txBody>
      </p:sp>
      <p:sp>
        <p:nvSpPr>
          <p:cNvPr id="148486" name="Text Box 5"/>
          <p:cNvSpPr txBox="1">
            <a:spLocks noChangeArrowheads="1"/>
          </p:cNvSpPr>
          <p:nvPr/>
        </p:nvSpPr>
        <p:spPr bwMode="auto">
          <a:xfrm>
            <a:off x="6172200" y="5353050"/>
            <a:ext cx="1471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cs typeface="Arial" panose="020B0604020202020204" pitchFamily="34" charset="0"/>
              </a:rPr>
              <a:t>Fritz R. S. Dressler</a:t>
            </a:r>
            <a:endParaRPr lang="en-US" altLang="en-US" sz="1200" i="1">
              <a:cs typeface="Arial" panose="020B0604020202020204" pitchFamily="34" charset="0"/>
            </a:endParaRPr>
          </a:p>
        </p:txBody>
      </p:sp>
      <p:sp>
        <p:nvSpPr>
          <p:cNvPr id="148487" name="Text Box 6"/>
          <p:cNvSpPr txBox="1">
            <a:spLocks noChangeArrowheads="1"/>
          </p:cNvSpPr>
          <p:nvPr/>
        </p:nvSpPr>
        <p:spPr bwMode="auto">
          <a:xfrm>
            <a:off x="1295400" y="2952750"/>
            <a:ext cx="58070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cs typeface="Arial" panose="020B0604020202020204" pitchFamily="34" charset="0"/>
              </a:rPr>
              <a:t>Control is exercised by comparing </a:t>
            </a:r>
            <a:r>
              <a:rPr lang="en-US" altLang="en-US" sz="2000" b="1" i="1">
                <a:solidFill>
                  <a:schemeClr val="accent2"/>
                </a:solidFill>
                <a:cs typeface="Arial" panose="020B0604020202020204" pitchFamily="34" charset="0"/>
              </a:rPr>
              <a:t>where you are</a:t>
            </a:r>
            <a:r>
              <a:rPr lang="en-US" altLang="en-US" sz="2000" i="1">
                <a:cs typeface="Arial" panose="020B0604020202020204" pitchFamily="34" charset="0"/>
              </a:rPr>
              <a:t> to </a:t>
            </a:r>
            <a:r>
              <a:rPr lang="en-US" altLang="en-US" sz="2000" b="1" i="1">
                <a:solidFill>
                  <a:srgbClr val="3333CC"/>
                </a:solidFill>
                <a:cs typeface="Arial" panose="020B0604020202020204" pitchFamily="34" charset="0"/>
              </a:rPr>
              <a:t>where you are supposed to be</a:t>
            </a:r>
            <a:r>
              <a:rPr lang="en-US" altLang="en-US" sz="2000" i="1">
                <a:cs typeface="Arial" panose="020B0604020202020204" pitchFamily="34" charset="0"/>
              </a:rPr>
              <a:t> so that corrective action can be taken when there is a deviation.</a:t>
            </a:r>
          </a:p>
        </p:txBody>
      </p:sp>
      <p:sp>
        <p:nvSpPr>
          <p:cNvPr id="148488" name="Line 7"/>
          <p:cNvSpPr>
            <a:spLocks noChangeShapeType="1"/>
          </p:cNvSpPr>
          <p:nvPr/>
        </p:nvSpPr>
        <p:spPr bwMode="auto">
          <a:xfrm flipV="1">
            <a:off x="1143000" y="1962150"/>
            <a:ext cx="952500" cy="9144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89" name="Line 8"/>
          <p:cNvSpPr>
            <a:spLocks noChangeShapeType="1"/>
          </p:cNvSpPr>
          <p:nvPr/>
        </p:nvSpPr>
        <p:spPr bwMode="auto">
          <a:xfrm flipH="1">
            <a:off x="7102475" y="2724150"/>
            <a:ext cx="350838" cy="1539875"/>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0" name="Line 9"/>
          <p:cNvSpPr>
            <a:spLocks noChangeShapeType="1"/>
          </p:cNvSpPr>
          <p:nvPr/>
        </p:nvSpPr>
        <p:spPr bwMode="auto">
          <a:xfrm flipH="1" flipV="1">
            <a:off x="1143000" y="2876550"/>
            <a:ext cx="152400" cy="533400"/>
          </a:xfrm>
          <a:prstGeom prst="line">
            <a:avLst/>
          </a:prstGeom>
          <a:noFill/>
          <a:ln w="254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1" name="Line 10"/>
          <p:cNvSpPr>
            <a:spLocks noChangeShapeType="1"/>
          </p:cNvSpPr>
          <p:nvPr/>
        </p:nvSpPr>
        <p:spPr bwMode="auto">
          <a:xfrm flipH="1">
            <a:off x="6019800" y="2724150"/>
            <a:ext cx="1433513" cy="30480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B34B11-88E7-4BEC-9BFE-78814FF4823B}" type="slidenum">
              <a:rPr lang="en-US" altLang="en-US" sz="1200">
                <a:latin typeface="Garamond" panose="02020404030301010803" pitchFamily="18" charset="0"/>
              </a:rPr>
              <a:pPr>
                <a:spcBef>
                  <a:spcPct val="0"/>
                </a:spcBef>
                <a:buClrTx/>
                <a:buSzTx/>
                <a:buFontTx/>
                <a:buNone/>
              </a:pPr>
              <a:t>72</a:t>
            </a:fld>
            <a:endParaRPr lang="en-US" altLang="en-US" sz="1200">
              <a:latin typeface="Garamond" panose="02020404030301010803" pitchFamily="18" charset="0"/>
            </a:endParaRPr>
          </a:p>
        </p:txBody>
      </p:sp>
      <p:sp>
        <p:nvSpPr>
          <p:cNvPr id="150531" name="Rectangle 2"/>
          <p:cNvSpPr>
            <a:spLocks noGrp="1" noChangeArrowheads="1"/>
          </p:cNvSpPr>
          <p:nvPr>
            <p:ph type="title"/>
          </p:nvPr>
        </p:nvSpPr>
        <p:spPr>
          <a:xfrm>
            <a:off x="457200" y="266700"/>
            <a:ext cx="7924800" cy="1143000"/>
          </a:xfrm>
        </p:spPr>
        <p:txBody>
          <a:bodyPr/>
          <a:lstStyle/>
          <a:p>
            <a:pPr eaLnBrk="1" hangingPunct="1"/>
            <a:r>
              <a:rPr lang="en-US" altLang="en-US" smtClean="0"/>
              <a:t>Earned Value Management (EVM)</a:t>
            </a:r>
            <a:br>
              <a:rPr lang="en-US" altLang="en-US" smtClean="0"/>
            </a:br>
            <a:r>
              <a:rPr lang="en-US" altLang="en-US" smtClean="0"/>
              <a:t>(Knowing Where We Are Now)</a:t>
            </a:r>
          </a:p>
        </p:txBody>
      </p:sp>
      <p:sp>
        <p:nvSpPr>
          <p:cNvPr id="150532" name="Rectangle 3"/>
          <p:cNvSpPr>
            <a:spLocks noGrp="1" noChangeArrowheads="1"/>
          </p:cNvSpPr>
          <p:nvPr>
            <p:ph type="body" idx="1"/>
          </p:nvPr>
        </p:nvSpPr>
        <p:spPr>
          <a:xfrm>
            <a:off x="457200" y="2941638"/>
            <a:ext cx="8229600" cy="3189287"/>
          </a:xfrm>
        </p:spPr>
        <p:txBody>
          <a:bodyPr/>
          <a:lstStyle/>
          <a:p>
            <a:pPr eaLnBrk="1" hangingPunct="1">
              <a:buFont typeface="Wingdings" panose="05000000000000000000" pitchFamily="2" charset="2"/>
              <a:buNone/>
            </a:pPr>
            <a:r>
              <a:rPr lang="en-US" altLang="en-US" smtClean="0"/>
              <a:t>	</a:t>
            </a:r>
          </a:p>
        </p:txBody>
      </p:sp>
      <p:sp>
        <p:nvSpPr>
          <p:cNvPr id="150533" name="Text Box 4"/>
          <p:cNvSpPr txBox="1">
            <a:spLocks noChangeArrowheads="1"/>
          </p:cNvSpPr>
          <p:nvPr/>
        </p:nvSpPr>
        <p:spPr bwMode="auto">
          <a:xfrm>
            <a:off x="1122363" y="1635125"/>
            <a:ext cx="48339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tx2"/>
                </a:solidFill>
                <a:cs typeface="Arial" panose="020B0604020202020204" pitchFamily="34" charset="0"/>
              </a:rPr>
              <a:t>According to the </a:t>
            </a:r>
            <a:r>
              <a:rPr lang="en-US" altLang="en-US" sz="2400" i="1">
                <a:solidFill>
                  <a:schemeClr val="tx2"/>
                </a:solidFill>
              </a:rPr>
              <a:t>PMBOK</a:t>
            </a:r>
            <a:r>
              <a:rPr lang="en-US" altLang="en-US" sz="2400" i="1" baseline="30000">
                <a:solidFill>
                  <a:schemeClr val="tx2"/>
                </a:solidFill>
              </a:rPr>
              <a:t>®</a:t>
            </a:r>
            <a:r>
              <a:rPr lang="en-US" altLang="en-US" sz="2400" i="1">
                <a:solidFill>
                  <a:schemeClr val="tx2"/>
                </a:solidFill>
              </a:rPr>
              <a:t> Guide</a:t>
            </a:r>
            <a:r>
              <a:rPr lang="en-US" altLang="en-US" sz="2400">
                <a:solidFill>
                  <a:schemeClr val="tx2"/>
                </a:solidFill>
                <a:cs typeface="Arial" panose="020B0604020202020204" pitchFamily="34" charset="0"/>
              </a:rPr>
              <a:t>:</a:t>
            </a:r>
          </a:p>
        </p:txBody>
      </p:sp>
      <p:sp>
        <p:nvSpPr>
          <p:cNvPr id="150534" name="Text Box 5"/>
          <p:cNvSpPr txBox="1">
            <a:spLocks noChangeArrowheads="1"/>
          </p:cNvSpPr>
          <p:nvPr/>
        </p:nvSpPr>
        <p:spPr bwMode="auto">
          <a:xfrm>
            <a:off x="1447800" y="2324100"/>
            <a:ext cx="64547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i="1">
                <a:solidFill>
                  <a:schemeClr val="tx2"/>
                </a:solidFill>
                <a:cs typeface="Arial" panose="020B0604020202020204" pitchFamily="34" charset="0"/>
              </a:rPr>
              <a:t>“Earned value management is a management methodology that combines scope, schedule, and resource measurements to assess project performance and progress.  </a:t>
            </a:r>
          </a:p>
          <a:p>
            <a:pPr eaLnBrk="1" hangingPunct="1">
              <a:spcBef>
                <a:spcPct val="50000"/>
              </a:spcBef>
              <a:buClrTx/>
              <a:buSzTx/>
              <a:buFontTx/>
              <a:buNone/>
            </a:pPr>
            <a:endParaRPr lang="en-US" altLang="en-US" sz="2000" i="1">
              <a:solidFill>
                <a:schemeClr val="tx2"/>
              </a:solidFill>
              <a:cs typeface="Arial" panose="020B0604020202020204" pitchFamily="34" charset="0"/>
            </a:endParaRPr>
          </a:p>
          <a:p>
            <a:pPr eaLnBrk="1" hangingPunct="1">
              <a:spcBef>
                <a:spcPct val="50000"/>
              </a:spcBef>
              <a:buClrTx/>
              <a:buSzTx/>
              <a:buFontTx/>
              <a:buNone/>
            </a:pPr>
            <a:r>
              <a:rPr lang="en-US" altLang="en-US" sz="2000" i="1">
                <a:solidFill>
                  <a:schemeClr val="tx2"/>
                </a:solidFill>
                <a:cs typeface="Arial" panose="020B0604020202020204" pitchFamily="34" charset="0"/>
              </a:rPr>
              <a:t>Refer to Section 7.4.2.1 for more details.</a:t>
            </a: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EA17A2-D287-4198-A40B-3FB52166E3E9}" type="slidenum">
              <a:rPr lang="en-US" altLang="en-US" sz="1200">
                <a:latin typeface="Garamond" panose="02020404030301010803" pitchFamily="18" charset="0"/>
              </a:rPr>
              <a:pPr>
                <a:spcBef>
                  <a:spcPct val="0"/>
                </a:spcBef>
                <a:buClrTx/>
                <a:buSzTx/>
                <a:buFontTx/>
                <a:buNone/>
              </a:pPr>
              <a:t>73</a:t>
            </a:fld>
            <a:endParaRPr lang="en-US" altLang="en-US" sz="1200">
              <a:latin typeface="Garamond" panose="02020404030301010803" pitchFamily="18" charset="0"/>
            </a:endParaRPr>
          </a:p>
        </p:txBody>
      </p:sp>
      <p:sp>
        <p:nvSpPr>
          <p:cNvPr id="152579" name="Rectangle 2"/>
          <p:cNvSpPr>
            <a:spLocks noGrp="1" noChangeArrowheads="1"/>
          </p:cNvSpPr>
          <p:nvPr>
            <p:ph type="title"/>
          </p:nvPr>
        </p:nvSpPr>
        <p:spPr>
          <a:xfrm>
            <a:off x="457200" y="266700"/>
            <a:ext cx="7924800" cy="1143000"/>
          </a:xfrm>
        </p:spPr>
        <p:txBody>
          <a:bodyPr/>
          <a:lstStyle/>
          <a:p>
            <a:pPr eaLnBrk="1" hangingPunct="1"/>
            <a:r>
              <a:rPr lang="en-US" altLang="en-US" smtClean="0"/>
              <a:t>Earned Value Management</a:t>
            </a:r>
            <a:br>
              <a:rPr lang="en-US" altLang="en-US" smtClean="0"/>
            </a:br>
            <a:r>
              <a:rPr lang="en-US" altLang="en-US" smtClean="0"/>
              <a:t>Definitions of Terms</a:t>
            </a:r>
          </a:p>
        </p:txBody>
      </p:sp>
      <p:sp>
        <p:nvSpPr>
          <p:cNvPr id="152580" name="Rectangle 3"/>
          <p:cNvSpPr>
            <a:spLocks noGrp="1" noChangeArrowheads="1"/>
          </p:cNvSpPr>
          <p:nvPr>
            <p:ph type="body" idx="1"/>
          </p:nvPr>
        </p:nvSpPr>
        <p:spPr>
          <a:xfrm>
            <a:off x="990600" y="1676400"/>
            <a:ext cx="7391400" cy="4114800"/>
          </a:xfrm>
        </p:spPr>
        <p:txBody>
          <a:bodyPr/>
          <a:lstStyle/>
          <a:p>
            <a:pPr eaLnBrk="1" hangingPunct="1"/>
            <a:r>
              <a:rPr lang="en-US" altLang="en-US" sz="2000" b="1" smtClean="0">
                <a:solidFill>
                  <a:schemeClr val="hlink"/>
                </a:solidFill>
              </a:rPr>
              <a:t>Planned Value</a:t>
            </a:r>
            <a:r>
              <a:rPr lang="en-US" altLang="en-US" sz="2000" smtClean="0">
                <a:solidFill>
                  <a:schemeClr val="tx2"/>
                </a:solidFill>
              </a:rPr>
              <a:t> (</a:t>
            </a:r>
            <a:r>
              <a:rPr lang="en-US" altLang="en-US" sz="2000" b="1" smtClean="0">
                <a:solidFill>
                  <a:schemeClr val="hlink"/>
                </a:solidFill>
              </a:rPr>
              <a:t>PV</a:t>
            </a:r>
            <a:r>
              <a:rPr lang="en-US" altLang="en-US" sz="2000" smtClean="0">
                <a:solidFill>
                  <a:schemeClr val="tx2"/>
                </a:solidFill>
              </a:rPr>
              <a:t>):  the authorized budget assigned to the scheduled work.  The total planned value for the project is kn own s the Budget at Completion (BAC).</a:t>
            </a:r>
          </a:p>
          <a:p>
            <a:pPr eaLnBrk="1" hangingPunct="1"/>
            <a:r>
              <a:rPr lang="en-US" altLang="en-US" sz="2000" b="1" smtClean="0">
                <a:solidFill>
                  <a:schemeClr val="hlink"/>
                </a:solidFill>
              </a:rPr>
              <a:t>Earned Value</a:t>
            </a:r>
            <a:r>
              <a:rPr lang="en-US" altLang="en-US" sz="2000" smtClean="0">
                <a:solidFill>
                  <a:schemeClr val="tx2"/>
                </a:solidFill>
              </a:rPr>
              <a:t> (</a:t>
            </a:r>
            <a:r>
              <a:rPr lang="en-US" altLang="en-US" sz="2000" b="1" smtClean="0">
                <a:solidFill>
                  <a:schemeClr val="hlink"/>
                </a:solidFill>
              </a:rPr>
              <a:t>EV</a:t>
            </a:r>
            <a:r>
              <a:rPr lang="en-US" altLang="en-US" sz="2000" smtClean="0">
                <a:solidFill>
                  <a:schemeClr val="tx2"/>
                </a:solidFill>
              </a:rPr>
              <a:t>): the value of completed work expressed in terms of the </a:t>
            </a:r>
            <a:r>
              <a:rPr lang="en-US" altLang="en-US" sz="2000" i="1" smtClean="0">
                <a:solidFill>
                  <a:schemeClr val="tx2"/>
                </a:solidFill>
              </a:rPr>
              <a:t>approved budget assigned </a:t>
            </a:r>
            <a:r>
              <a:rPr lang="en-US" altLang="en-US" sz="2000" smtClean="0">
                <a:solidFill>
                  <a:schemeClr val="tx2"/>
                </a:solidFill>
              </a:rPr>
              <a:t>to the work that has been performed.</a:t>
            </a:r>
          </a:p>
          <a:p>
            <a:pPr eaLnBrk="1" hangingPunct="1"/>
            <a:r>
              <a:rPr lang="en-US" altLang="en-US" sz="2000" b="1" smtClean="0">
                <a:solidFill>
                  <a:schemeClr val="hlink"/>
                </a:solidFill>
              </a:rPr>
              <a:t>Actual Costs</a:t>
            </a:r>
            <a:r>
              <a:rPr lang="en-US" altLang="en-US" sz="2000" smtClean="0">
                <a:solidFill>
                  <a:schemeClr val="tx2"/>
                </a:solidFill>
              </a:rPr>
              <a:t> (</a:t>
            </a:r>
            <a:r>
              <a:rPr lang="en-US" altLang="en-US" sz="2000" b="1" smtClean="0">
                <a:solidFill>
                  <a:schemeClr val="hlink"/>
                </a:solidFill>
              </a:rPr>
              <a:t>AC</a:t>
            </a:r>
            <a:r>
              <a:rPr lang="en-US" altLang="en-US" sz="2000" smtClean="0">
                <a:solidFill>
                  <a:schemeClr val="tx2"/>
                </a:solidFill>
              </a:rPr>
              <a:t>): </a:t>
            </a:r>
            <a:r>
              <a:rPr lang="en-US" altLang="en-US" sz="2000" i="1" smtClean="0">
                <a:solidFill>
                  <a:schemeClr val="tx2"/>
                </a:solidFill>
              </a:rPr>
              <a:t>actual costs incurred </a:t>
            </a:r>
            <a:r>
              <a:rPr lang="en-US" altLang="en-US" sz="2000" smtClean="0">
                <a:solidFill>
                  <a:schemeClr val="tx2"/>
                </a:solidFill>
              </a:rPr>
              <a:t>to accomplish the work that gives earned value.</a:t>
            </a:r>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259F7A7-3BA1-4D48-830F-A00E003F1B0C}" type="slidenum">
              <a:rPr lang="en-US" altLang="en-US" sz="1200">
                <a:latin typeface="Garamond" panose="02020404030301010803" pitchFamily="18" charset="0"/>
              </a:rPr>
              <a:pPr>
                <a:spcBef>
                  <a:spcPct val="0"/>
                </a:spcBef>
                <a:buClrTx/>
                <a:buSzTx/>
                <a:buFontTx/>
                <a:buNone/>
              </a:pPr>
              <a:t>74</a:t>
            </a:fld>
            <a:endParaRPr lang="en-US" altLang="en-US" sz="1200">
              <a:latin typeface="Garamond" panose="02020404030301010803" pitchFamily="18" charset="0"/>
            </a:endParaRPr>
          </a:p>
        </p:txBody>
      </p:sp>
      <p:sp>
        <p:nvSpPr>
          <p:cNvPr id="154627" name="Rectangle 2"/>
          <p:cNvSpPr>
            <a:spLocks noGrp="1" noChangeArrowheads="1"/>
          </p:cNvSpPr>
          <p:nvPr>
            <p:ph type="title"/>
          </p:nvPr>
        </p:nvSpPr>
        <p:spPr>
          <a:xfrm>
            <a:off x="501650" y="266700"/>
            <a:ext cx="7924800" cy="1143000"/>
          </a:xfrm>
        </p:spPr>
        <p:txBody>
          <a:bodyPr/>
          <a:lstStyle/>
          <a:p>
            <a:pPr eaLnBrk="1" hangingPunct="1"/>
            <a:r>
              <a:rPr lang="en-US" altLang="en-US" smtClean="0"/>
              <a:t>Earned Value Management</a:t>
            </a:r>
            <a:br>
              <a:rPr lang="en-US" altLang="en-US" smtClean="0"/>
            </a:br>
            <a:r>
              <a:rPr lang="en-US" altLang="en-US" smtClean="0"/>
              <a:t>Derived Values</a:t>
            </a:r>
          </a:p>
        </p:txBody>
      </p:sp>
      <p:sp>
        <p:nvSpPr>
          <p:cNvPr id="154628" name="Rectangle 3"/>
          <p:cNvSpPr>
            <a:spLocks noGrp="1" noChangeArrowheads="1"/>
          </p:cNvSpPr>
          <p:nvPr>
            <p:ph type="body" idx="1"/>
          </p:nvPr>
        </p:nvSpPr>
        <p:spPr>
          <a:xfrm>
            <a:off x="781050" y="1860550"/>
            <a:ext cx="7010400" cy="4114800"/>
          </a:xfrm>
        </p:spPr>
        <p:txBody>
          <a:bodyPr/>
          <a:lstStyle/>
          <a:p>
            <a:pPr eaLnBrk="1" hangingPunct="1"/>
            <a:r>
              <a:rPr lang="en-US" altLang="en-US" sz="2400" b="1" smtClean="0">
                <a:solidFill>
                  <a:schemeClr val="hlink"/>
                </a:solidFill>
              </a:rPr>
              <a:t>Schedule Variance: SV</a:t>
            </a:r>
            <a:r>
              <a:rPr lang="en-US" altLang="en-US" sz="2400" smtClean="0">
                <a:solidFill>
                  <a:schemeClr val="tx2"/>
                </a:solidFill>
              </a:rPr>
              <a:t> = EV - PV</a:t>
            </a:r>
          </a:p>
          <a:p>
            <a:pPr eaLnBrk="1" hangingPunct="1"/>
            <a:r>
              <a:rPr lang="en-US" altLang="en-US" sz="2400" b="1" smtClean="0">
                <a:solidFill>
                  <a:schemeClr val="hlink"/>
                </a:solidFill>
              </a:rPr>
              <a:t>Schedule Performance Index: SPI</a:t>
            </a:r>
            <a:r>
              <a:rPr lang="en-US" altLang="en-US" sz="2400" smtClean="0">
                <a:solidFill>
                  <a:schemeClr val="tx2"/>
                </a:solidFill>
              </a:rPr>
              <a:t> = EV/PV</a:t>
            </a:r>
          </a:p>
          <a:p>
            <a:pPr eaLnBrk="1" hangingPunct="1">
              <a:buFont typeface="Wingdings" panose="05000000000000000000" pitchFamily="2" charset="2"/>
              <a:buNone/>
            </a:pPr>
            <a:endParaRPr lang="en-US" altLang="en-US" sz="2400" smtClean="0">
              <a:solidFill>
                <a:schemeClr val="tx2"/>
              </a:solidFill>
            </a:endParaRPr>
          </a:p>
          <a:p>
            <a:pPr eaLnBrk="1" hangingPunct="1"/>
            <a:r>
              <a:rPr lang="en-US" altLang="en-US" sz="2400" b="1" smtClean="0">
                <a:solidFill>
                  <a:schemeClr val="hlink"/>
                </a:solidFill>
              </a:rPr>
              <a:t>Cost Variance:  CV</a:t>
            </a:r>
            <a:r>
              <a:rPr lang="en-US" altLang="en-US" sz="2400" smtClean="0">
                <a:solidFill>
                  <a:schemeClr val="tx2"/>
                </a:solidFill>
              </a:rPr>
              <a:t> = EV - AC</a:t>
            </a:r>
          </a:p>
          <a:p>
            <a:pPr eaLnBrk="1" hangingPunct="1"/>
            <a:r>
              <a:rPr lang="en-US" altLang="en-US" sz="2400" b="1" smtClean="0">
                <a:solidFill>
                  <a:schemeClr val="hlink"/>
                </a:solidFill>
              </a:rPr>
              <a:t>Cost Performance Index: CPI</a:t>
            </a:r>
            <a:r>
              <a:rPr lang="en-US" altLang="en-US" sz="2400" smtClean="0">
                <a:solidFill>
                  <a:schemeClr val="tx2"/>
                </a:solidFill>
              </a:rPr>
              <a:t> = EV/AC</a:t>
            </a:r>
          </a:p>
          <a:p>
            <a:pPr eaLnBrk="1" hangingPunct="1"/>
            <a:endParaRPr lang="en-US" altLang="en-US" sz="2400" smtClean="0">
              <a:solidFill>
                <a:schemeClr val="tx2"/>
              </a:solidFill>
            </a:endParaRPr>
          </a:p>
        </p:txBody>
      </p:sp>
      <p:sp>
        <p:nvSpPr>
          <p:cNvPr id="154629" name="Text Box 5"/>
          <p:cNvSpPr txBox="1">
            <a:spLocks noChangeArrowheads="1"/>
          </p:cNvSpPr>
          <p:nvPr/>
        </p:nvSpPr>
        <p:spPr bwMode="auto">
          <a:xfrm>
            <a:off x="1012825" y="4699000"/>
            <a:ext cx="527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cs typeface="Arial" panose="020B0604020202020204" pitchFamily="34" charset="0"/>
              </a:rPr>
              <a:t>Hint for remembering formulas – all the right hand side expressions begin with the term EV.</a:t>
            </a: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F2E78A9-D193-435F-878D-1110A65708A7}" type="slidenum">
              <a:rPr lang="en-US" altLang="en-US" sz="1200">
                <a:latin typeface="Garamond" panose="02020404030301010803" pitchFamily="18" charset="0"/>
              </a:rPr>
              <a:pPr>
                <a:spcBef>
                  <a:spcPct val="0"/>
                </a:spcBef>
                <a:buClrTx/>
                <a:buSzTx/>
                <a:buFontTx/>
                <a:buNone/>
              </a:pPr>
              <a:t>75</a:t>
            </a:fld>
            <a:endParaRPr lang="en-US" altLang="en-US" sz="1200">
              <a:latin typeface="Garamond" panose="02020404030301010803" pitchFamily="18" charset="0"/>
            </a:endParaRPr>
          </a:p>
        </p:txBody>
      </p:sp>
      <p:sp>
        <p:nvSpPr>
          <p:cNvPr id="156675" name="Rectangle 2"/>
          <p:cNvSpPr>
            <a:spLocks noGrp="1" noChangeArrowheads="1"/>
          </p:cNvSpPr>
          <p:nvPr>
            <p:ph type="title"/>
          </p:nvPr>
        </p:nvSpPr>
        <p:spPr>
          <a:xfrm>
            <a:off x="449263" y="266700"/>
            <a:ext cx="7924800" cy="1143000"/>
          </a:xfrm>
        </p:spPr>
        <p:txBody>
          <a:bodyPr/>
          <a:lstStyle/>
          <a:p>
            <a:pPr eaLnBrk="1" hangingPunct="1"/>
            <a:r>
              <a:rPr lang="en-US" altLang="en-US" smtClean="0"/>
              <a:t>Using CPI and SPI for Project Status</a:t>
            </a:r>
          </a:p>
        </p:txBody>
      </p:sp>
      <p:sp>
        <p:nvSpPr>
          <p:cNvPr id="156676" name="Rectangle 3"/>
          <p:cNvSpPr>
            <a:spLocks noGrp="1" noChangeArrowheads="1"/>
          </p:cNvSpPr>
          <p:nvPr>
            <p:ph type="body" idx="1"/>
          </p:nvPr>
        </p:nvSpPr>
        <p:spPr>
          <a:xfrm>
            <a:off x="666750" y="1409700"/>
            <a:ext cx="8001000" cy="3962400"/>
          </a:xfrm>
        </p:spPr>
        <p:txBody>
          <a:bodyPr/>
          <a:lstStyle/>
          <a:p>
            <a:pPr eaLnBrk="1" hangingPunct="1">
              <a:lnSpc>
                <a:spcPct val="90000"/>
              </a:lnSpc>
            </a:pPr>
            <a:r>
              <a:rPr lang="en-US" altLang="en-US" sz="2000" smtClean="0">
                <a:solidFill>
                  <a:schemeClr val="tx2"/>
                </a:solidFill>
              </a:rPr>
              <a:t>A CPI of less than 1 indicates that the project cost are over budget; a CPI greater than 1 indicates that the project is running under budget.  </a:t>
            </a:r>
            <a:r>
              <a:rPr lang="en-US" altLang="en-US" sz="2000" b="1" smtClean="0">
                <a:solidFill>
                  <a:schemeClr val="hlink"/>
                </a:solidFill>
              </a:rPr>
              <a:t>Do you see why? Remember CPI = EV/AC. </a:t>
            </a:r>
          </a:p>
          <a:p>
            <a:pPr eaLnBrk="1" hangingPunct="1">
              <a:lnSpc>
                <a:spcPct val="90000"/>
              </a:lnSpc>
            </a:pPr>
            <a:r>
              <a:rPr lang="en-US" altLang="en-US" sz="2000" smtClean="0">
                <a:solidFill>
                  <a:schemeClr val="tx2"/>
                </a:solidFill>
              </a:rPr>
              <a:t>For example, a CPI of .75 would indicate that you are getting 75 cents of value for every dollar you are spending.</a:t>
            </a:r>
          </a:p>
          <a:p>
            <a:pPr eaLnBrk="1" hangingPunct="1">
              <a:lnSpc>
                <a:spcPct val="90000"/>
              </a:lnSpc>
              <a:buFont typeface="Wingdings" panose="05000000000000000000" pitchFamily="2" charset="2"/>
              <a:buNone/>
            </a:pPr>
            <a:endParaRPr lang="en-US" altLang="en-US" sz="2000" smtClean="0">
              <a:solidFill>
                <a:schemeClr val="tx2"/>
              </a:solidFill>
            </a:endParaRPr>
          </a:p>
          <a:p>
            <a:pPr eaLnBrk="1" hangingPunct="1">
              <a:lnSpc>
                <a:spcPct val="90000"/>
              </a:lnSpc>
            </a:pPr>
            <a:r>
              <a:rPr lang="en-US" altLang="en-US" sz="2000" smtClean="0">
                <a:solidFill>
                  <a:schemeClr val="tx2"/>
                </a:solidFill>
              </a:rPr>
              <a:t>An SPI of less than 1 indicates that the project schedule is behind; an SPI greater than 1 indicates that the project is running ahead of schedule.  </a:t>
            </a:r>
            <a:r>
              <a:rPr lang="en-US" altLang="en-US" sz="2000" b="1" smtClean="0">
                <a:solidFill>
                  <a:schemeClr val="hlink"/>
                </a:solidFill>
              </a:rPr>
              <a:t>Do you see why? Remember SPI = EV/PV. </a:t>
            </a:r>
          </a:p>
          <a:p>
            <a:pPr eaLnBrk="1" hangingPunct="1">
              <a:lnSpc>
                <a:spcPct val="90000"/>
              </a:lnSpc>
            </a:pPr>
            <a:r>
              <a:rPr lang="en-US" altLang="en-US" sz="2000" smtClean="0">
                <a:solidFill>
                  <a:schemeClr val="tx2"/>
                </a:solidFill>
              </a:rPr>
              <a:t>For example, a CPI of .75 would indicate that you are progressing at a rate of 75% of the rate you planned.</a:t>
            </a:r>
          </a:p>
        </p:txBody>
      </p:sp>
      <p:sp>
        <p:nvSpPr>
          <p:cNvPr id="156677" name="Text Box 6"/>
          <p:cNvSpPr txBox="1">
            <a:spLocks noChangeArrowheads="1"/>
          </p:cNvSpPr>
          <p:nvPr/>
        </p:nvSpPr>
        <p:spPr bwMode="auto">
          <a:xfrm>
            <a:off x="1660525" y="5019675"/>
            <a:ext cx="527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cs typeface="Arial" panose="020B0604020202020204" pitchFamily="34" charset="0"/>
              </a:rPr>
              <a:t>Hint for remembering: </a:t>
            </a:r>
            <a:r>
              <a:rPr lang="en-US" altLang="en-US" sz="1800" b="1">
                <a:solidFill>
                  <a:schemeClr val="hlink"/>
                </a:solidFill>
                <a:cs typeface="Arial" panose="020B0604020202020204" pitchFamily="34" charset="0"/>
              </a:rPr>
              <a:t>larger is better</a:t>
            </a:r>
            <a:r>
              <a:rPr lang="en-US" altLang="en-US" sz="1800">
                <a:solidFill>
                  <a:schemeClr val="tx2"/>
                </a:solidFill>
                <a:cs typeface="Arial" panose="020B0604020202020204" pitchFamily="34" charset="0"/>
              </a:rPr>
              <a:t> in both CPI and SPI.  Over 1 is good, below 1 is bad.</a:t>
            </a:r>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E02F36F-4662-4172-BED4-23EBF6BBA368}" type="slidenum">
              <a:rPr lang="en-US" altLang="en-US" sz="1200">
                <a:latin typeface="Garamond" panose="02020404030301010803" pitchFamily="18" charset="0"/>
              </a:rPr>
              <a:pPr>
                <a:spcBef>
                  <a:spcPct val="0"/>
                </a:spcBef>
                <a:buClrTx/>
                <a:buSzTx/>
                <a:buFontTx/>
                <a:buNone/>
              </a:pPr>
              <a:t>76</a:t>
            </a:fld>
            <a:endParaRPr lang="en-US" altLang="en-US" sz="1200">
              <a:latin typeface="Garamond" panose="02020404030301010803" pitchFamily="18" charset="0"/>
            </a:endParaRPr>
          </a:p>
        </p:txBody>
      </p:sp>
      <p:sp>
        <p:nvSpPr>
          <p:cNvPr id="158723" name="Rectangle 2"/>
          <p:cNvSpPr>
            <a:spLocks noGrp="1" noChangeArrowheads="1"/>
          </p:cNvSpPr>
          <p:nvPr>
            <p:ph type="title"/>
          </p:nvPr>
        </p:nvSpPr>
        <p:spPr/>
        <p:txBody>
          <a:bodyPr/>
          <a:lstStyle/>
          <a:p>
            <a:pPr eaLnBrk="1" hangingPunct="1"/>
            <a:r>
              <a:rPr lang="en-US" altLang="en-US" smtClean="0"/>
              <a:t>Putting It Together #5</a:t>
            </a:r>
          </a:p>
        </p:txBody>
      </p:sp>
      <p:sp>
        <p:nvSpPr>
          <p:cNvPr id="158724" name="Rectangle 3"/>
          <p:cNvSpPr>
            <a:spLocks noGrp="1" noChangeArrowheads="1"/>
          </p:cNvSpPr>
          <p:nvPr>
            <p:ph type="body" idx="1"/>
          </p:nvPr>
        </p:nvSpPr>
        <p:spPr>
          <a:xfrm>
            <a:off x="457200" y="3676650"/>
            <a:ext cx="6115050" cy="2457450"/>
          </a:xfrm>
        </p:spPr>
        <p:txBody>
          <a:bodyPr/>
          <a:lstStyle/>
          <a:p>
            <a:pPr marL="533400" indent="-533400" eaLnBrk="1" hangingPunct="1">
              <a:lnSpc>
                <a:spcPct val="90000"/>
              </a:lnSpc>
              <a:buSzTx/>
              <a:buFontTx/>
              <a:buAutoNum type="arabicParenR"/>
            </a:pPr>
            <a:r>
              <a:rPr lang="en-US" altLang="en-US" sz="2000" smtClean="0">
                <a:solidFill>
                  <a:schemeClr val="tx2"/>
                </a:solidFill>
              </a:rPr>
              <a:t>What is your cost variance and your CPI?</a:t>
            </a:r>
          </a:p>
          <a:p>
            <a:pPr marL="533400" indent="-533400" eaLnBrk="1" hangingPunct="1">
              <a:lnSpc>
                <a:spcPct val="90000"/>
              </a:lnSpc>
              <a:buSzTx/>
              <a:buFontTx/>
              <a:buAutoNum type="arabicParenR"/>
            </a:pPr>
            <a:r>
              <a:rPr lang="en-US" altLang="en-US" sz="2000" smtClean="0">
                <a:solidFill>
                  <a:schemeClr val="tx2"/>
                </a:solidFill>
              </a:rPr>
              <a:t>What do these calculations tell you about your project?</a:t>
            </a:r>
          </a:p>
          <a:p>
            <a:pPr marL="533400" indent="-533400" eaLnBrk="1" hangingPunct="1">
              <a:lnSpc>
                <a:spcPct val="90000"/>
              </a:lnSpc>
              <a:buSzTx/>
              <a:buFontTx/>
              <a:buAutoNum type="arabicParenR"/>
            </a:pPr>
            <a:r>
              <a:rPr lang="en-US" altLang="en-US" sz="2000" smtClean="0">
                <a:solidFill>
                  <a:schemeClr val="tx2"/>
                </a:solidFill>
              </a:rPr>
              <a:t>What is your schedule variance and your SPI?</a:t>
            </a:r>
          </a:p>
          <a:p>
            <a:pPr marL="533400" indent="-533400" eaLnBrk="1" hangingPunct="1">
              <a:lnSpc>
                <a:spcPct val="90000"/>
              </a:lnSpc>
              <a:buSzTx/>
              <a:buFontTx/>
              <a:buAutoNum type="arabicParenR"/>
            </a:pPr>
            <a:r>
              <a:rPr lang="en-US" altLang="en-US" sz="2000" smtClean="0">
                <a:solidFill>
                  <a:schemeClr val="tx2"/>
                </a:solidFill>
              </a:rPr>
              <a:t>What do these calculations tell you about your project?</a:t>
            </a:r>
          </a:p>
          <a:p>
            <a:pPr marL="533400" indent="-533400" eaLnBrk="1" hangingPunct="1">
              <a:lnSpc>
                <a:spcPct val="90000"/>
              </a:lnSpc>
              <a:buSzTx/>
              <a:buFontTx/>
              <a:buAutoNum type="arabicParenR"/>
            </a:pPr>
            <a:r>
              <a:rPr lang="en-US" altLang="en-US" sz="2000" smtClean="0">
                <a:solidFill>
                  <a:schemeClr val="tx2"/>
                </a:solidFill>
              </a:rPr>
              <a:t>What actions might you consider at this point?</a:t>
            </a:r>
          </a:p>
        </p:txBody>
      </p:sp>
      <p:pic>
        <p:nvPicPr>
          <p:cNvPr id="158725" name="Picture 8" descr="puzzle_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6" name="Text Box 9"/>
          <p:cNvSpPr txBox="1">
            <a:spLocks noChangeArrowheads="1"/>
          </p:cNvSpPr>
          <p:nvPr/>
        </p:nvSpPr>
        <p:spPr bwMode="auto">
          <a:xfrm>
            <a:off x="457200" y="995363"/>
            <a:ext cx="61150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You have just received updated progress reports on the project you are managing.  The project’s budget is 2000 hours.  Your project plan calls for you to have completed work at this point in time which was budgeted to require a total of 800 hours.  The work that you have so far completed was budgeted for a total of 600 hours.  The number of hours you have charged against the project budget to date is 900.</a:t>
            </a: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812AEBA-8821-4858-AC5E-7FCC4714D091}" type="slidenum">
              <a:rPr lang="en-US" altLang="en-US" sz="1200">
                <a:latin typeface="Garamond" panose="02020404030301010803" pitchFamily="18" charset="0"/>
              </a:rPr>
              <a:pPr>
                <a:spcBef>
                  <a:spcPct val="0"/>
                </a:spcBef>
                <a:buClrTx/>
                <a:buSzTx/>
                <a:buFontTx/>
                <a:buNone/>
              </a:pPr>
              <a:t>77</a:t>
            </a:fld>
            <a:endParaRPr lang="en-US" altLang="en-US" sz="1200">
              <a:latin typeface="Garamond" panose="02020404030301010803" pitchFamily="18" charset="0"/>
            </a:endParaRPr>
          </a:p>
        </p:txBody>
      </p:sp>
      <p:sp>
        <p:nvSpPr>
          <p:cNvPr id="1695746" name="Rectangle 2"/>
          <p:cNvSpPr>
            <a:spLocks noGrp="1" noChangeArrowheads="1"/>
          </p:cNvSpPr>
          <p:nvPr>
            <p:ph type="title"/>
          </p:nvPr>
        </p:nvSpPr>
        <p:spPr>
          <a:xfrm>
            <a:off x="449263" y="266700"/>
            <a:ext cx="8491537" cy="1143000"/>
          </a:xfrm>
        </p:spPr>
        <p:txBody>
          <a:bodyPr/>
          <a:lstStyle/>
          <a:p>
            <a:pPr eaLnBrk="1" hangingPunct="1">
              <a:defRPr/>
            </a:pPr>
            <a:r>
              <a:rPr lang="en-US" sz="2800" dirty="0" smtClean="0"/>
              <a:t>Monitoring Involves Measurement </a:t>
            </a:r>
            <a:r>
              <a:rPr lang="en-US" sz="2800" i="1" dirty="0" smtClean="0"/>
              <a:t>and</a:t>
            </a:r>
            <a:r>
              <a:rPr lang="en-US" sz="2800" dirty="0" smtClean="0"/>
              <a:t> </a:t>
            </a:r>
            <a:r>
              <a:rPr lang="en-US" sz="2800" dirty="0" smtClean="0">
                <a:solidFill>
                  <a:schemeClr val="accent5">
                    <a:lumMod val="50000"/>
                  </a:schemeClr>
                </a:solidFill>
              </a:rPr>
              <a:t>Modification</a:t>
            </a:r>
          </a:p>
        </p:txBody>
      </p:sp>
      <p:sp>
        <p:nvSpPr>
          <p:cNvPr id="1695747" name="Rectangle 3"/>
          <p:cNvSpPr>
            <a:spLocks noGrp="1" noChangeArrowheads="1"/>
          </p:cNvSpPr>
          <p:nvPr>
            <p:ph type="body" idx="1"/>
          </p:nvPr>
        </p:nvSpPr>
        <p:spPr>
          <a:xfrm>
            <a:off x="1003300" y="1249363"/>
            <a:ext cx="7683500" cy="3724275"/>
          </a:xfrm>
        </p:spPr>
        <p:txBody>
          <a:bodyPr/>
          <a:lstStyle/>
          <a:p>
            <a:pPr eaLnBrk="1" hangingPunct="1">
              <a:defRPr/>
            </a:pPr>
            <a:r>
              <a:rPr lang="en-US" sz="2400" dirty="0" smtClean="0">
                <a:solidFill>
                  <a:schemeClr val="tx2"/>
                </a:solidFill>
              </a:rPr>
              <a:t>Major </a:t>
            </a:r>
            <a:r>
              <a:rPr lang="en-US" sz="2400" b="1" dirty="0" smtClean="0">
                <a:solidFill>
                  <a:schemeClr val="accent5">
                    <a:lumMod val="50000"/>
                  </a:schemeClr>
                </a:solidFill>
              </a:rPr>
              <a:t>outputs</a:t>
            </a:r>
            <a:r>
              <a:rPr lang="en-US" sz="2400" dirty="0" smtClean="0">
                <a:solidFill>
                  <a:schemeClr val="tx2"/>
                </a:solidFill>
              </a:rPr>
              <a:t> of the Control Schedule and Control Cost Processes are</a:t>
            </a:r>
          </a:p>
          <a:p>
            <a:pPr lvl="1" eaLnBrk="1" hangingPunct="1">
              <a:defRPr/>
            </a:pPr>
            <a:r>
              <a:rPr lang="en-US" sz="2000" dirty="0" smtClean="0">
                <a:solidFill>
                  <a:schemeClr val="tx2"/>
                </a:solidFill>
              </a:rPr>
              <a:t>Delivery time forecasts</a:t>
            </a:r>
          </a:p>
          <a:p>
            <a:pPr lvl="1" eaLnBrk="1" hangingPunct="1">
              <a:defRPr/>
            </a:pPr>
            <a:r>
              <a:rPr lang="en-US" sz="2000" dirty="0" smtClean="0">
                <a:solidFill>
                  <a:schemeClr val="tx2"/>
                </a:solidFill>
              </a:rPr>
              <a:t>Budget forecasts</a:t>
            </a:r>
          </a:p>
          <a:p>
            <a:pPr lvl="1" eaLnBrk="1" hangingPunct="1">
              <a:defRPr/>
            </a:pPr>
            <a:r>
              <a:rPr lang="en-US" sz="2000" dirty="0" smtClean="0">
                <a:solidFill>
                  <a:schemeClr val="tx2"/>
                </a:solidFill>
              </a:rPr>
              <a:t>Plan updates</a:t>
            </a:r>
          </a:p>
          <a:p>
            <a:pPr lvl="2" eaLnBrk="1" hangingPunct="1">
              <a:defRPr/>
            </a:pPr>
            <a:r>
              <a:rPr lang="en-US" sz="1800" dirty="0" smtClean="0">
                <a:solidFill>
                  <a:schemeClr val="tx2"/>
                </a:solidFill>
              </a:rPr>
              <a:t>Schedule baseline</a:t>
            </a:r>
          </a:p>
          <a:p>
            <a:pPr lvl="2" eaLnBrk="1" hangingPunct="1">
              <a:defRPr/>
            </a:pPr>
            <a:r>
              <a:rPr lang="en-US" sz="1800" dirty="0" smtClean="0">
                <a:solidFill>
                  <a:schemeClr val="tx2"/>
                </a:solidFill>
              </a:rPr>
              <a:t>Budget baseline</a:t>
            </a:r>
          </a:p>
          <a:p>
            <a:pPr lvl="1" eaLnBrk="1" hangingPunct="1">
              <a:defRPr/>
            </a:pPr>
            <a:r>
              <a:rPr lang="en-US" sz="2000" dirty="0" smtClean="0">
                <a:solidFill>
                  <a:schemeClr val="tx2"/>
                </a:solidFill>
              </a:rPr>
              <a:t>The use of a change control process to make corrective changes in reaction to performance measures</a:t>
            </a:r>
          </a:p>
          <a:p>
            <a:pPr lvl="1" eaLnBrk="1" hangingPunct="1">
              <a:defRPr/>
            </a:pPr>
            <a:r>
              <a:rPr lang="en-US" sz="2000" dirty="0" smtClean="0">
                <a:solidFill>
                  <a:schemeClr val="tx2"/>
                </a:solidFill>
              </a:rPr>
              <a:t>Other project changes requests</a:t>
            </a:r>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E88D35-1213-4026-B14A-59EF034E7563}" type="slidenum">
              <a:rPr lang="en-US" altLang="en-US" sz="1200">
                <a:latin typeface="Garamond" panose="02020404030301010803" pitchFamily="18" charset="0"/>
              </a:rPr>
              <a:pPr>
                <a:spcBef>
                  <a:spcPct val="0"/>
                </a:spcBef>
                <a:buClrTx/>
                <a:buSzTx/>
                <a:buFontTx/>
                <a:buNone/>
              </a:pPr>
              <a:t>78</a:t>
            </a:fld>
            <a:endParaRPr lang="en-US" altLang="en-US" sz="1200">
              <a:latin typeface="Garamond" panose="02020404030301010803" pitchFamily="18" charset="0"/>
            </a:endParaRPr>
          </a:p>
        </p:txBody>
      </p:sp>
      <p:sp>
        <p:nvSpPr>
          <p:cNvPr id="161795"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A Possible WBS for the Celebration Case</a:t>
            </a:r>
          </a:p>
        </p:txBody>
      </p:sp>
      <p:sp>
        <p:nvSpPr>
          <p:cNvPr id="161796" name="Text Box 3"/>
          <p:cNvSpPr txBox="1">
            <a:spLocks noChangeArrowheads="1"/>
          </p:cNvSpPr>
          <p:nvPr/>
        </p:nvSpPr>
        <p:spPr bwMode="auto">
          <a:xfrm>
            <a:off x="3733800" y="485775"/>
            <a:ext cx="240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Appendix A</a:t>
            </a:r>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6" descr="wbs_celeb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03238"/>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6F68F0-980B-48AE-ABAA-45302C922EBA}" type="slidenum">
              <a:rPr lang="en-US" altLang="en-US" sz="1200">
                <a:latin typeface="Garamond" panose="02020404030301010803" pitchFamily="18" charset="0"/>
              </a:rPr>
              <a:pPr>
                <a:spcBef>
                  <a:spcPct val="0"/>
                </a:spcBef>
                <a:buClrTx/>
                <a:buSzTx/>
                <a:buFontTx/>
                <a:buNone/>
              </a:pPr>
              <a:t>8</a:t>
            </a:fld>
            <a:endParaRPr lang="en-US" altLang="en-US" sz="1200">
              <a:latin typeface="Garamond" panose="02020404030301010803" pitchFamily="18" charset="0"/>
            </a:endParaRPr>
          </a:p>
        </p:txBody>
      </p:sp>
      <p:sp>
        <p:nvSpPr>
          <p:cNvPr id="21507" name="Rectangle 2"/>
          <p:cNvSpPr>
            <a:spLocks noGrp="1" noChangeArrowheads="1"/>
          </p:cNvSpPr>
          <p:nvPr>
            <p:ph type="title"/>
          </p:nvPr>
        </p:nvSpPr>
        <p:spPr/>
        <p:txBody>
          <a:bodyPr/>
          <a:lstStyle/>
          <a:p>
            <a:pPr eaLnBrk="1" hangingPunct="1"/>
            <a:r>
              <a:rPr lang="en-US" altLang="en-US" smtClean="0"/>
              <a:t>The Ten Knowledge Areas</a:t>
            </a:r>
          </a:p>
        </p:txBody>
      </p:sp>
      <p:sp>
        <p:nvSpPr>
          <p:cNvPr id="8196" name="Rectangle 3"/>
          <p:cNvSpPr>
            <a:spLocks noGrp="1" noChangeArrowheads="1"/>
          </p:cNvSpPr>
          <p:nvPr>
            <p:ph type="body" idx="1"/>
          </p:nvPr>
        </p:nvSpPr>
        <p:spPr>
          <a:xfrm>
            <a:off x="457200" y="903288"/>
            <a:ext cx="8093075" cy="5173662"/>
          </a:xfrm>
        </p:spPr>
        <p:txBody>
          <a:bodyPr/>
          <a:lstStyle/>
          <a:p>
            <a:pPr>
              <a:defRPr/>
            </a:pPr>
            <a:r>
              <a:rPr lang="en-US" sz="2000" dirty="0" smtClean="0">
                <a:solidFill>
                  <a:schemeClr val="tx2"/>
                </a:solidFill>
              </a:rPr>
              <a:t>There are 9 major management activities plus the integration of all these throughout the project, and these comprise the </a:t>
            </a:r>
            <a:r>
              <a:rPr lang="en-US" sz="2000" b="1" dirty="0" smtClean="0">
                <a:solidFill>
                  <a:schemeClr val="accent5">
                    <a:lumMod val="50000"/>
                  </a:schemeClr>
                </a:solidFill>
              </a:rPr>
              <a:t>ten fundamental knowledge areas of project management</a:t>
            </a:r>
            <a:r>
              <a:rPr lang="en-US" sz="2000" dirty="0" smtClean="0">
                <a:solidFill>
                  <a:schemeClr val="tx2"/>
                </a:solidFill>
              </a:rPr>
              <a:t>: </a:t>
            </a:r>
            <a:endParaRPr lang="en-US" sz="2000" dirty="0">
              <a:solidFill>
                <a:schemeClr val="tx2"/>
              </a:solidFill>
            </a:endParaRPr>
          </a:p>
          <a:p>
            <a:pPr lvl="1">
              <a:lnSpc>
                <a:spcPct val="150000"/>
              </a:lnSpc>
              <a:spcBef>
                <a:spcPts val="0"/>
              </a:spcBef>
              <a:defRPr/>
            </a:pPr>
            <a:r>
              <a:rPr lang="en-US" sz="1800" dirty="0" smtClean="0">
                <a:solidFill>
                  <a:schemeClr val="tx2"/>
                </a:solidFill>
              </a:rPr>
              <a:t>Scope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Time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Cost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Quality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Human Resource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Communications Management</a:t>
            </a:r>
          </a:p>
          <a:p>
            <a:pPr lvl="1">
              <a:lnSpc>
                <a:spcPct val="150000"/>
              </a:lnSpc>
              <a:spcBef>
                <a:spcPts val="0"/>
              </a:spcBef>
              <a:defRPr/>
            </a:pPr>
            <a:r>
              <a:rPr lang="en-US" sz="1800" dirty="0" smtClean="0">
                <a:solidFill>
                  <a:schemeClr val="tx2"/>
                </a:solidFill>
              </a:rPr>
              <a:t>Stakeholder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Risk Management</a:t>
            </a:r>
            <a:endParaRPr lang="en-US" sz="1800" dirty="0">
              <a:solidFill>
                <a:schemeClr val="tx2"/>
              </a:solidFill>
            </a:endParaRPr>
          </a:p>
          <a:p>
            <a:pPr lvl="1">
              <a:lnSpc>
                <a:spcPct val="150000"/>
              </a:lnSpc>
              <a:spcBef>
                <a:spcPts val="0"/>
              </a:spcBef>
              <a:defRPr/>
            </a:pPr>
            <a:r>
              <a:rPr lang="en-US" sz="1800" dirty="0" smtClean="0">
                <a:solidFill>
                  <a:schemeClr val="tx2"/>
                </a:solidFill>
              </a:rPr>
              <a:t>Procurement Management</a:t>
            </a:r>
          </a:p>
          <a:p>
            <a:pPr lvl="1">
              <a:lnSpc>
                <a:spcPct val="150000"/>
              </a:lnSpc>
              <a:spcBef>
                <a:spcPts val="0"/>
              </a:spcBef>
              <a:defRPr/>
            </a:pPr>
            <a:r>
              <a:rPr lang="en-US" sz="1800" dirty="0" smtClean="0">
                <a:solidFill>
                  <a:schemeClr val="tx2"/>
                </a:solidFill>
              </a:rPr>
              <a:t>Integration Management</a:t>
            </a:r>
          </a:p>
        </p:txBody>
      </p:sp>
      <p:cxnSp>
        <p:nvCxnSpPr>
          <p:cNvPr id="3" name="Straight Arrow Connector 2"/>
          <p:cNvCxnSpPr>
            <a:cxnSpLocks noChangeShapeType="1"/>
          </p:cNvCxnSpPr>
          <p:nvPr/>
        </p:nvCxnSpPr>
        <p:spPr bwMode="auto">
          <a:xfrm flipH="1" flipV="1">
            <a:off x="3467100" y="2157413"/>
            <a:ext cx="1866900" cy="61118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5" name="Straight Arrow Connector 4"/>
          <p:cNvCxnSpPr>
            <a:cxnSpLocks noChangeShapeType="1"/>
          </p:cNvCxnSpPr>
          <p:nvPr/>
        </p:nvCxnSpPr>
        <p:spPr bwMode="auto">
          <a:xfrm flipH="1">
            <a:off x="3467100" y="2781300"/>
            <a:ext cx="1866900" cy="13335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5461000" y="2582863"/>
            <a:ext cx="2703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S T C – triple constraints</a:t>
            </a:r>
          </a:p>
        </p:txBody>
      </p:sp>
      <p:cxnSp>
        <p:nvCxnSpPr>
          <p:cNvPr id="10" name="Straight Arrow Connector 9"/>
          <p:cNvCxnSpPr>
            <a:cxnSpLocks noChangeShapeType="1"/>
          </p:cNvCxnSpPr>
          <p:nvPr/>
        </p:nvCxnSpPr>
        <p:spPr bwMode="auto">
          <a:xfrm flipH="1" flipV="1">
            <a:off x="3886200" y="3352800"/>
            <a:ext cx="1504950" cy="74453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H="1">
            <a:off x="3895725" y="4097338"/>
            <a:ext cx="1495425" cy="604837"/>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 name="TextBox 11"/>
          <p:cNvSpPr txBox="1">
            <a:spLocks noChangeArrowheads="1"/>
          </p:cNvSpPr>
          <p:nvPr/>
        </p:nvSpPr>
        <p:spPr bwMode="auto">
          <a:xfrm>
            <a:off x="5451475" y="3913188"/>
            <a:ext cx="344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Q H C S – team-oriented issues</a:t>
            </a:r>
          </a:p>
        </p:txBody>
      </p:sp>
      <p:cxnSp>
        <p:nvCxnSpPr>
          <p:cNvPr id="14" name="Straight Arrow Connector 13"/>
          <p:cNvCxnSpPr>
            <a:cxnSpLocks noChangeShapeType="1"/>
          </p:cNvCxnSpPr>
          <p:nvPr/>
        </p:nvCxnSpPr>
        <p:spPr bwMode="auto">
          <a:xfrm flipH="1" flipV="1">
            <a:off x="3895725" y="5010150"/>
            <a:ext cx="1565275" cy="55245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a:off x="4041775" y="5562600"/>
            <a:ext cx="1419225" cy="276225"/>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6" name="TextBox 15"/>
          <p:cNvSpPr txBox="1">
            <a:spLocks noChangeArrowheads="1"/>
          </p:cNvSpPr>
          <p:nvPr/>
        </p:nvSpPr>
        <p:spPr bwMode="auto">
          <a:xfrm>
            <a:off x="5480050" y="5364163"/>
            <a:ext cx="3554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R P I – overall project challenges</a:t>
            </a:r>
          </a:p>
        </p:txBody>
      </p:sp>
      <p:sp>
        <p:nvSpPr>
          <p:cNvPr id="13" name="Down Arrow 12"/>
          <p:cNvSpPr>
            <a:spLocks noChangeArrowheads="1"/>
          </p:cNvSpPr>
          <p:nvPr/>
        </p:nvSpPr>
        <p:spPr bwMode="auto">
          <a:xfrm>
            <a:off x="6553200" y="2336800"/>
            <a:ext cx="180975" cy="284163"/>
          </a:xfrm>
          <a:prstGeom prst="downArrow">
            <a:avLst>
              <a:gd name="adj1" fmla="val 50000"/>
              <a:gd name="adj2" fmla="val 49991"/>
            </a:avLst>
          </a:prstGeom>
          <a:solidFill>
            <a:schemeClr val="accent1"/>
          </a:solidFill>
          <a:ln w="9525" algn="ctr">
            <a:solidFill>
              <a:schemeClr val="tx1"/>
            </a:solidFill>
            <a:miter lim="800000"/>
            <a:headEnd/>
            <a:tailEnd/>
          </a:ln>
        </p:spPr>
        <p:txBody>
          <a:bodyPr wrap="none"/>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 name="Rectangle 24"/>
          <p:cNvSpPr>
            <a:spLocks noChangeArrowheads="1"/>
          </p:cNvSpPr>
          <p:nvPr/>
        </p:nvSpPr>
        <p:spPr bwMode="auto">
          <a:xfrm>
            <a:off x="5435600" y="1973263"/>
            <a:ext cx="2562225" cy="325437"/>
          </a:xfrm>
          <a:prstGeom prst="rect">
            <a:avLst/>
          </a:prstGeom>
          <a:solidFill>
            <a:schemeClr val="accent1"/>
          </a:solidFill>
          <a:ln w="9525" algn="ctr">
            <a:solidFill>
              <a:schemeClr val="tx1"/>
            </a:solidFill>
            <a:miter lim="800000"/>
            <a:headEnd/>
            <a:tailEnd/>
          </a:ln>
        </p:spPr>
        <p:txBody>
          <a:bodyPr wrap="none"/>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 name="TextBox 25"/>
          <p:cNvSpPr txBox="1">
            <a:spLocks noChangeArrowheads="1"/>
          </p:cNvSpPr>
          <p:nvPr/>
        </p:nvSpPr>
        <p:spPr bwMode="auto">
          <a:xfrm>
            <a:off x="5784850" y="1928813"/>
            <a:ext cx="203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bg1"/>
                </a:solidFill>
              </a:rPr>
              <a:t>Memory Joggers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p:bldP spid="13" grpId="0" animBg="1"/>
      <p:bldP spid="25" grpId="0" animBg="1"/>
      <p:bldP spid="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E8CECC-039D-4610-A980-75ABE486A4E4}" type="slidenum">
              <a:rPr lang="en-US" altLang="en-US" sz="1200">
                <a:latin typeface="Garamond" panose="02020404030301010803" pitchFamily="18" charset="0"/>
              </a:rPr>
              <a:pPr>
                <a:spcBef>
                  <a:spcPct val="0"/>
                </a:spcBef>
                <a:buClrTx/>
                <a:buSzTx/>
                <a:buFontTx/>
                <a:buNone/>
              </a:pPr>
              <a:t>80</a:t>
            </a:fld>
            <a:endParaRPr lang="en-US" altLang="en-US" sz="1200">
              <a:latin typeface="Garamond" panose="02020404030301010803" pitchFamily="18" charset="0"/>
            </a:endParaRPr>
          </a:p>
        </p:txBody>
      </p:sp>
      <p:sp>
        <p:nvSpPr>
          <p:cNvPr id="165891"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Another Case Study Developing a WBS</a:t>
            </a:r>
          </a:p>
        </p:txBody>
      </p:sp>
      <p:sp>
        <p:nvSpPr>
          <p:cNvPr id="165892" name="Text Box 3"/>
          <p:cNvSpPr txBox="1">
            <a:spLocks noChangeArrowheads="1"/>
          </p:cNvSpPr>
          <p:nvPr/>
        </p:nvSpPr>
        <p:spPr bwMode="auto">
          <a:xfrm>
            <a:off x="3733800" y="485775"/>
            <a:ext cx="240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Appendix B</a:t>
            </a:r>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DB5F608-73FF-4295-B34F-FD99D64E8DC5}" type="slidenum">
              <a:rPr lang="en-US" altLang="en-US" sz="1200">
                <a:latin typeface="Garamond" panose="02020404030301010803" pitchFamily="18" charset="0"/>
              </a:rPr>
              <a:pPr>
                <a:spcBef>
                  <a:spcPct val="0"/>
                </a:spcBef>
                <a:buClrTx/>
                <a:buSzTx/>
                <a:buFontTx/>
                <a:buNone/>
              </a:pPr>
              <a:t>81</a:t>
            </a:fld>
            <a:endParaRPr lang="en-US" altLang="en-US" sz="1200">
              <a:latin typeface="Garamond" panose="02020404030301010803" pitchFamily="18" charset="0"/>
            </a:endParaRPr>
          </a:p>
        </p:txBody>
      </p:sp>
      <p:sp>
        <p:nvSpPr>
          <p:cNvPr id="167939" name="Rectangle 2"/>
          <p:cNvSpPr>
            <a:spLocks noGrp="1" noChangeArrowheads="1"/>
          </p:cNvSpPr>
          <p:nvPr>
            <p:ph type="title"/>
          </p:nvPr>
        </p:nvSpPr>
        <p:spPr/>
        <p:txBody>
          <a:bodyPr/>
          <a:lstStyle/>
          <a:p>
            <a:pPr eaLnBrk="1" hangingPunct="1"/>
            <a:r>
              <a:rPr lang="en-US" altLang="en-US" smtClean="0"/>
              <a:t>Developing a WBS – A Case Study</a:t>
            </a:r>
          </a:p>
        </p:txBody>
      </p:sp>
      <p:sp>
        <p:nvSpPr>
          <p:cNvPr id="167940" name="Text Box 4"/>
          <p:cNvSpPr txBox="1">
            <a:spLocks noChangeArrowheads="1"/>
          </p:cNvSpPr>
          <p:nvPr/>
        </p:nvSpPr>
        <p:spPr bwMode="auto">
          <a:xfrm>
            <a:off x="882650" y="1331913"/>
            <a:ext cx="66992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Business Need:</a:t>
            </a:r>
            <a:r>
              <a:rPr lang="en-US" altLang="en-US" sz="1800">
                <a:solidFill>
                  <a:schemeClr val="tx2"/>
                </a:solidFill>
              </a:rPr>
              <a:t>  The costs of services provided by the Help Desk Group within a hypothetical company’s Technical Services Unit (TSU) has become too high in the opinions of the Director</a:t>
            </a:r>
            <a:r>
              <a:rPr lang="en-US" altLang="en-US" sz="1800"/>
              <a:t> </a:t>
            </a:r>
            <a:r>
              <a:rPr lang="en-US" altLang="en-US" sz="1800">
                <a:solidFill>
                  <a:schemeClr val="tx2"/>
                </a:solidFill>
              </a:rPr>
              <a:t>of the TSU and the VP who has oversight of the TSU.  They believe the TSU must find a way to provide and promote an effective self-service adjunct to the Help Desk Group’s personal service component in order to reduce these costs.</a:t>
            </a:r>
            <a:endParaRPr lang="en-US" altLang="en-US" sz="1800"/>
          </a:p>
        </p:txBody>
      </p:sp>
      <p:sp>
        <p:nvSpPr>
          <p:cNvPr id="167941" name="Text Box 5"/>
          <p:cNvSpPr txBox="1">
            <a:spLocks noChangeArrowheads="1"/>
          </p:cNvSpPr>
          <p:nvPr/>
        </p:nvSpPr>
        <p:spPr bwMode="auto">
          <a:xfrm>
            <a:off x="2159000" y="3427413"/>
            <a:ext cx="66992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Project Purpose:</a:t>
            </a:r>
            <a:r>
              <a:rPr lang="en-US" altLang="en-US" sz="1800">
                <a:solidFill>
                  <a:schemeClr val="tx2"/>
                </a:solidFill>
              </a:rPr>
              <a:t>  To create a self-service Web site to reduce demand for the personally-delivered services of the Help Desk Group within the TSU.  The delivered Web site will have a look-and-feel consistent with the TSU’s main Web site.  It will organize self-help information in an attractive, appealing, and easily navigable way.  The presentation of the site will be separated from its content insofar as possible in order to enhance future maintenance and enhancements to the site.</a:t>
            </a:r>
          </a:p>
        </p:txBody>
      </p:sp>
      <p:sp>
        <p:nvSpPr>
          <p:cNvPr id="167942" name="AutoShape 7"/>
          <p:cNvSpPr>
            <a:spLocks noChangeArrowheads="1"/>
          </p:cNvSpPr>
          <p:nvPr/>
        </p:nvSpPr>
        <p:spPr bwMode="auto">
          <a:xfrm rot="5400000">
            <a:off x="1359694" y="3461544"/>
            <a:ext cx="546100" cy="4778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7943" name="Picture 5" descr="triangl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242050"/>
            <a:ext cx="7048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925AE8-A3E9-45C3-B2C0-FA555BBF0767}" type="slidenum">
              <a:rPr lang="en-US" altLang="en-US" sz="1200">
                <a:latin typeface="Garamond" panose="02020404030301010803" pitchFamily="18" charset="0"/>
              </a:rPr>
              <a:pPr>
                <a:spcBef>
                  <a:spcPct val="0"/>
                </a:spcBef>
                <a:buClrTx/>
                <a:buSzTx/>
                <a:buFontTx/>
                <a:buNone/>
              </a:pPr>
              <a:t>82</a:t>
            </a:fld>
            <a:endParaRPr lang="en-US" altLang="en-US" sz="1200">
              <a:latin typeface="Garamond" panose="02020404030301010803" pitchFamily="18" charset="0"/>
            </a:endParaRPr>
          </a:p>
        </p:txBody>
      </p:sp>
      <p:sp>
        <p:nvSpPr>
          <p:cNvPr id="168963" name="Rectangle 2"/>
          <p:cNvSpPr>
            <a:spLocks noGrp="1" noChangeArrowheads="1"/>
          </p:cNvSpPr>
          <p:nvPr>
            <p:ph type="title"/>
          </p:nvPr>
        </p:nvSpPr>
        <p:spPr>
          <a:xfrm>
            <a:off x="457200" y="277813"/>
            <a:ext cx="8686800" cy="1139825"/>
          </a:xfrm>
        </p:spPr>
        <p:txBody>
          <a:bodyPr/>
          <a:lstStyle/>
          <a:p>
            <a:pPr algn="ctr" eaLnBrk="1" hangingPunct="1"/>
            <a:r>
              <a:rPr lang="en-US" altLang="en-US" smtClean="0"/>
              <a:t>WBS – Case Study </a:t>
            </a:r>
            <a:r>
              <a:rPr lang="en-US" altLang="en-US" sz="2400" smtClean="0"/>
              <a:t>(cont’d)</a:t>
            </a:r>
          </a:p>
        </p:txBody>
      </p:sp>
      <p:sp>
        <p:nvSpPr>
          <p:cNvPr id="168964" name="Text Box 3"/>
          <p:cNvSpPr txBox="1">
            <a:spLocks noChangeArrowheads="1"/>
          </p:cNvSpPr>
          <p:nvPr/>
        </p:nvSpPr>
        <p:spPr bwMode="auto">
          <a:xfrm>
            <a:off x="654050" y="855663"/>
            <a:ext cx="669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Major Objectives (11):</a:t>
            </a:r>
            <a:endParaRPr lang="en-US" altLang="en-US" sz="1800"/>
          </a:p>
        </p:txBody>
      </p:sp>
      <p:sp>
        <p:nvSpPr>
          <p:cNvPr id="168965" name="Text Box 5"/>
          <p:cNvSpPr txBox="1">
            <a:spLocks noChangeArrowheads="1"/>
          </p:cNvSpPr>
          <p:nvPr/>
        </p:nvSpPr>
        <p:spPr bwMode="auto">
          <a:xfrm>
            <a:off x="914400" y="1293813"/>
            <a:ext cx="7924800" cy="4737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Create a Web site that will provide basic trouble-shooting for common software applications supported by the TSU.</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Include an FAQ section whose content will be provided by current Help Desk Group staff.</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Develop and include information about good computing practices – backups, disk maintenance, etc.  Help Desk Group will provide some videos for this.</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Provide an online form for users to submit non-urgent requests to the help desk.</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Include a help desk announcement page that informs users of current outstanding issues and status of resolution efforts.</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Allow downloads of major releases of selected common applications as well as updates between major releases.</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Make the site consistent in look-and-feel with the TSU main site.</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Design the navigation for the site so that users can readily find needed information (particulars to be determined by prototyping).</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Insofar as possible, design the site design so that editing of the site’s content does not impact its presentation, and vice versa.</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Implement appropriate levels of security/access to the site’s information.</a:t>
            </a:r>
          </a:p>
          <a:p>
            <a:pPr eaLnBrk="1" hangingPunct="1">
              <a:spcBef>
                <a:spcPct val="0"/>
              </a:spcBef>
              <a:buClr>
                <a:schemeClr val="hlink"/>
              </a:buClr>
              <a:buSzTx/>
              <a:buFont typeface="Wingdings" panose="05000000000000000000" pitchFamily="2" charset="2"/>
              <a:buAutoNum type="arabicParenR"/>
            </a:pPr>
            <a:r>
              <a:rPr lang="en-US" altLang="en-US" sz="1600">
                <a:solidFill>
                  <a:schemeClr val="tx2"/>
                </a:solidFill>
              </a:rPr>
              <a:t>Ensure that the site adheres to current federal disability access laws and the company’s own access standards.</a:t>
            </a:r>
          </a:p>
        </p:txBody>
      </p:sp>
      <p:sp>
        <p:nvSpPr>
          <p:cNvPr id="168966" name="Rectangle 6"/>
          <p:cNvSpPr>
            <a:spLocks noChangeArrowheads="1"/>
          </p:cNvSpPr>
          <p:nvPr/>
        </p:nvSpPr>
        <p:spPr bwMode="auto">
          <a:xfrm>
            <a:off x="457200" y="6038850"/>
            <a:ext cx="457200" cy="331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985187F-6859-42FB-B459-C0267CB5904D}" type="slidenum">
              <a:rPr lang="en-US" altLang="en-US" sz="1200">
                <a:latin typeface="Garamond" panose="02020404030301010803" pitchFamily="18" charset="0"/>
              </a:rPr>
              <a:pPr>
                <a:spcBef>
                  <a:spcPct val="0"/>
                </a:spcBef>
                <a:buClrTx/>
                <a:buSzTx/>
                <a:buFontTx/>
                <a:buNone/>
              </a:pPr>
              <a:t>83</a:t>
            </a:fld>
            <a:endParaRPr lang="en-US" altLang="en-US" sz="1200">
              <a:latin typeface="Garamond" panose="02020404030301010803" pitchFamily="18" charset="0"/>
            </a:endParaRPr>
          </a:p>
        </p:txBody>
      </p:sp>
      <p:sp>
        <p:nvSpPr>
          <p:cNvPr id="169987" name="Rectangle 2"/>
          <p:cNvSpPr>
            <a:spLocks noGrp="1" noChangeArrowheads="1"/>
          </p:cNvSpPr>
          <p:nvPr>
            <p:ph type="title"/>
          </p:nvPr>
        </p:nvSpPr>
        <p:spPr>
          <a:xfrm>
            <a:off x="457200" y="277813"/>
            <a:ext cx="8686800" cy="1139825"/>
          </a:xfrm>
        </p:spPr>
        <p:txBody>
          <a:bodyPr/>
          <a:lstStyle/>
          <a:p>
            <a:pPr algn="ctr" eaLnBrk="1" hangingPunct="1"/>
            <a:r>
              <a:rPr lang="en-US" altLang="en-US" smtClean="0"/>
              <a:t>WBS – Case Study </a:t>
            </a:r>
            <a:r>
              <a:rPr lang="en-US" altLang="en-US" sz="2400" smtClean="0"/>
              <a:t>(cont’d)</a:t>
            </a:r>
          </a:p>
        </p:txBody>
      </p:sp>
      <p:sp>
        <p:nvSpPr>
          <p:cNvPr id="169988" name="Text Box 3"/>
          <p:cNvSpPr txBox="1">
            <a:spLocks noChangeArrowheads="1"/>
          </p:cNvSpPr>
          <p:nvPr/>
        </p:nvSpPr>
        <p:spPr bwMode="auto">
          <a:xfrm>
            <a:off x="654050" y="950913"/>
            <a:ext cx="669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Initial Task List (21 items):</a:t>
            </a:r>
            <a:endParaRPr lang="en-US" altLang="en-US" sz="1800"/>
          </a:p>
        </p:txBody>
      </p:sp>
      <p:sp>
        <p:nvSpPr>
          <p:cNvPr id="169989" name="Text Box 4"/>
          <p:cNvSpPr txBox="1">
            <a:spLocks noChangeArrowheads="1"/>
          </p:cNvSpPr>
          <p:nvPr/>
        </p:nvSpPr>
        <p:spPr bwMode="auto">
          <a:xfrm>
            <a:off x="895350" y="1389063"/>
            <a:ext cx="7848600" cy="4559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114300" defTabSz="5715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defTabSz="57150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defTabSz="5715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5715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5715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en-US" sz="1400">
                <a:solidFill>
                  <a:schemeClr val="tx2"/>
                </a:solidFill>
              </a:rPr>
              <a:t>T1	Define site presentation</a:t>
            </a:r>
          </a:p>
          <a:p>
            <a:pPr eaLnBrk="1" hangingPunct="1">
              <a:spcBef>
                <a:spcPct val="0"/>
              </a:spcBef>
              <a:buClrTx/>
              <a:buSzTx/>
              <a:buFont typeface="Wingdings" panose="05000000000000000000" pitchFamily="2" charset="2"/>
              <a:buNone/>
            </a:pPr>
            <a:r>
              <a:rPr lang="en-US" altLang="en-US" sz="1400">
                <a:solidFill>
                  <a:schemeClr val="tx2"/>
                </a:solidFill>
              </a:rPr>
              <a:t>T2	Ensure consistency with current TSU site</a:t>
            </a:r>
          </a:p>
          <a:p>
            <a:pPr eaLnBrk="1" hangingPunct="1">
              <a:spcBef>
                <a:spcPct val="0"/>
              </a:spcBef>
              <a:buClrTx/>
              <a:buSzTx/>
              <a:buFont typeface="Wingdings" panose="05000000000000000000" pitchFamily="2" charset="2"/>
              <a:buNone/>
            </a:pPr>
            <a:r>
              <a:rPr lang="en-US" altLang="en-US" sz="1400">
                <a:solidFill>
                  <a:schemeClr val="tx2"/>
                </a:solidFill>
              </a:rPr>
              <a:t>T3	Choose design that ensures content/presentation separation</a:t>
            </a:r>
          </a:p>
          <a:p>
            <a:pPr eaLnBrk="1" hangingPunct="1">
              <a:spcBef>
                <a:spcPct val="0"/>
              </a:spcBef>
              <a:buClrTx/>
              <a:buSzTx/>
              <a:buFont typeface="Wingdings" panose="05000000000000000000" pitchFamily="2" charset="2"/>
              <a:buNone/>
            </a:pPr>
            <a:r>
              <a:rPr lang="en-US" altLang="en-US" sz="1400">
                <a:solidFill>
                  <a:schemeClr val="tx2"/>
                </a:solidFill>
              </a:rPr>
              <a:t>T4	Determine software applications to be included</a:t>
            </a:r>
          </a:p>
          <a:p>
            <a:pPr eaLnBrk="1" hangingPunct="1">
              <a:spcBef>
                <a:spcPct val="0"/>
              </a:spcBef>
              <a:buClrTx/>
              <a:buSzTx/>
              <a:buFont typeface="Wingdings" panose="05000000000000000000" pitchFamily="2" charset="2"/>
              <a:buNone/>
            </a:pPr>
            <a:r>
              <a:rPr lang="en-US" altLang="en-US" sz="1400">
                <a:solidFill>
                  <a:schemeClr val="tx2"/>
                </a:solidFill>
              </a:rPr>
              <a:t>T5	Get FAQ content</a:t>
            </a:r>
          </a:p>
          <a:p>
            <a:pPr eaLnBrk="1" hangingPunct="1">
              <a:spcBef>
                <a:spcPct val="0"/>
              </a:spcBef>
              <a:buClrTx/>
              <a:buSzTx/>
              <a:buFont typeface="Wingdings" panose="05000000000000000000" pitchFamily="2" charset="2"/>
              <a:buNone/>
            </a:pPr>
            <a:r>
              <a:rPr lang="en-US" altLang="en-US" sz="1400">
                <a:solidFill>
                  <a:schemeClr val="tx2"/>
                </a:solidFill>
              </a:rPr>
              <a:t>T6	Get computing practices content</a:t>
            </a:r>
          </a:p>
          <a:p>
            <a:pPr eaLnBrk="1" hangingPunct="1">
              <a:spcBef>
                <a:spcPct val="0"/>
              </a:spcBef>
              <a:buClrTx/>
              <a:buSzTx/>
              <a:buFont typeface="Wingdings" panose="05000000000000000000" pitchFamily="2" charset="2"/>
              <a:buNone/>
            </a:pPr>
            <a:r>
              <a:rPr lang="en-US" altLang="en-US" sz="1400">
                <a:solidFill>
                  <a:schemeClr val="tx2"/>
                </a:solidFill>
              </a:rPr>
              <a:t>T7	Plan for video for computing practice section</a:t>
            </a:r>
          </a:p>
          <a:p>
            <a:pPr eaLnBrk="1" hangingPunct="1">
              <a:spcBef>
                <a:spcPct val="0"/>
              </a:spcBef>
              <a:buClrTx/>
              <a:buSzTx/>
              <a:buFont typeface="Wingdings" panose="05000000000000000000" pitchFamily="2" charset="2"/>
              <a:buNone/>
            </a:pPr>
            <a:r>
              <a:rPr lang="en-US" altLang="en-US" sz="1400">
                <a:solidFill>
                  <a:schemeClr val="tx2"/>
                </a:solidFill>
              </a:rPr>
              <a:t>T8	Implement online form for non-urgent requests</a:t>
            </a:r>
          </a:p>
          <a:p>
            <a:pPr eaLnBrk="1" hangingPunct="1">
              <a:spcBef>
                <a:spcPct val="0"/>
              </a:spcBef>
              <a:buClrTx/>
              <a:buSzTx/>
              <a:buFont typeface="Wingdings" panose="05000000000000000000" pitchFamily="2" charset="2"/>
              <a:buNone/>
            </a:pPr>
            <a:r>
              <a:rPr lang="en-US" altLang="en-US" sz="1400">
                <a:solidFill>
                  <a:schemeClr val="tx2"/>
                </a:solidFill>
              </a:rPr>
              <a:t>T9	Include immediate feedback to requester</a:t>
            </a:r>
          </a:p>
          <a:p>
            <a:pPr eaLnBrk="1" hangingPunct="1">
              <a:spcBef>
                <a:spcPct val="0"/>
              </a:spcBef>
              <a:buClrTx/>
              <a:buSzTx/>
              <a:buFont typeface="Wingdings" panose="05000000000000000000" pitchFamily="2" charset="2"/>
              <a:buNone/>
            </a:pPr>
            <a:r>
              <a:rPr lang="en-US" altLang="en-US" sz="1400">
                <a:solidFill>
                  <a:schemeClr val="tx2"/>
                </a:solidFill>
              </a:rPr>
              <a:t>T10	Include periodic updates on progress re: online requests</a:t>
            </a:r>
          </a:p>
          <a:p>
            <a:pPr eaLnBrk="1" hangingPunct="1">
              <a:spcBef>
                <a:spcPct val="0"/>
              </a:spcBef>
              <a:buClrTx/>
              <a:buSzTx/>
              <a:buFont typeface="Wingdings" panose="05000000000000000000" pitchFamily="2" charset="2"/>
              <a:buNone/>
            </a:pPr>
            <a:r>
              <a:rPr lang="en-US" altLang="en-US" sz="1400">
                <a:solidFill>
                  <a:schemeClr val="tx2"/>
                </a:solidFill>
              </a:rPr>
              <a:t>T11	Define help desk announcement component</a:t>
            </a:r>
          </a:p>
          <a:p>
            <a:pPr eaLnBrk="1" hangingPunct="1">
              <a:spcBef>
                <a:spcPct val="0"/>
              </a:spcBef>
              <a:buClrTx/>
              <a:buSzTx/>
              <a:buFont typeface="Wingdings" panose="05000000000000000000" pitchFamily="2" charset="2"/>
              <a:buNone/>
            </a:pPr>
            <a:r>
              <a:rPr lang="en-US" altLang="en-US" sz="1400">
                <a:solidFill>
                  <a:schemeClr val="tx2"/>
                </a:solidFill>
              </a:rPr>
              <a:t>T12	Implement current release download page</a:t>
            </a:r>
          </a:p>
          <a:p>
            <a:pPr eaLnBrk="1" hangingPunct="1">
              <a:spcBef>
                <a:spcPct val="0"/>
              </a:spcBef>
              <a:buClrTx/>
              <a:buSzTx/>
              <a:buFont typeface="Wingdings" panose="05000000000000000000" pitchFamily="2" charset="2"/>
              <a:buNone/>
            </a:pPr>
            <a:r>
              <a:rPr lang="en-US" altLang="en-US" sz="1400">
                <a:solidFill>
                  <a:schemeClr val="tx2"/>
                </a:solidFill>
              </a:rPr>
              <a:t>T13	Implement software update page</a:t>
            </a:r>
          </a:p>
          <a:p>
            <a:pPr eaLnBrk="1" hangingPunct="1">
              <a:spcBef>
                <a:spcPct val="0"/>
              </a:spcBef>
              <a:buClrTx/>
              <a:buSzTx/>
              <a:buFont typeface="Wingdings" panose="05000000000000000000" pitchFamily="2" charset="2"/>
              <a:buNone/>
            </a:pPr>
            <a:r>
              <a:rPr lang="en-US" altLang="en-US" sz="1400">
                <a:solidFill>
                  <a:schemeClr val="tx2"/>
                </a:solidFill>
              </a:rPr>
              <a:t>T14	Ensure compliance with copyright laws</a:t>
            </a:r>
          </a:p>
          <a:p>
            <a:pPr eaLnBrk="1" hangingPunct="1">
              <a:spcBef>
                <a:spcPct val="0"/>
              </a:spcBef>
              <a:buClrTx/>
              <a:buSzTx/>
              <a:buFont typeface="Wingdings" panose="05000000000000000000" pitchFamily="2" charset="2"/>
              <a:buNone/>
            </a:pPr>
            <a:r>
              <a:rPr lang="en-US" altLang="en-US" sz="1400">
                <a:solidFill>
                  <a:schemeClr val="tx2"/>
                </a:solidFill>
              </a:rPr>
              <a:t>T15	Implement security levels</a:t>
            </a:r>
          </a:p>
          <a:p>
            <a:pPr eaLnBrk="1" hangingPunct="1">
              <a:spcBef>
                <a:spcPct val="0"/>
              </a:spcBef>
              <a:buClrTx/>
              <a:buSzTx/>
              <a:buFont typeface="Wingdings" panose="05000000000000000000" pitchFamily="2" charset="2"/>
              <a:buNone/>
            </a:pPr>
            <a:r>
              <a:rPr lang="en-US" altLang="en-US" sz="1400">
                <a:solidFill>
                  <a:schemeClr val="tx2"/>
                </a:solidFill>
              </a:rPr>
              <a:t>T16	Determine security levels needed (3 levels?)</a:t>
            </a:r>
          </a:p>
          <a:p>
            <a:pPr eaLnBrk="1" hangingPunct="1">
              <a:spcBef>
                <a:spcPct val="0"/>
              </a:spcBef>
              <a:buClrTx/>
              <a:buSzTx/>
              <a:buFont typeface="Wingdings" panose="05000000000000000000" pitchFamily="2" charset="2"/>
              <a:buNone/>
            </a:pPr>
            <a:r>
              <a:rPr lang="en-US" altLang="en-US" sz="1400">
                <a:solidFill>
                  <a:schemeClr val="tx2"/>
                </a:solidFill>
              </a:rPr>
              <a:t>T17	Define access/capabilities for each security level</a:t>
            </a:r>
          </a:p>
          <a:p>
            <a:pPr eaLnBrk="1" hangingPunct="1">
              <a:spcBef>
                <a:spcPct val="0"/>
              </a:spcBef>
              <a:buClrTx/>
              <a:buSzTx/>
              <a:buFont typeface="Wingdings" panose="05000000000000000000" pitchFamily="2" charset="2"/>
              <a:buNone/>
            </a:pPr>
            <a:r>
              <a:rPr lang="en-US" altLang="en-US" sz="1400">
                <a:solidFill>
                  <a:schemeClr val="tx2"/>
                </a:solidFill>
              </a:rPr>
              <a:t>T18	Implement and refine prototype to determine navigational interface</a:t>
            </a:r>
          </a:p>
          <a:p>
            <a:pPr eaLnBrk="1" hangingPunct="1">
              <a:spcBef>
                <a:spcPct val="0"/>
              </a:spcBef>
              <a:buClrTx/>
              <a:buSzTx/>
              <a:buFont typeface="Wingdings" panose="05000000000000000000" pitchFamily="2" charset="2"/>
              <a:buNone/>
            </a:pPr>
            <a:r>
              <a:rPr lang="en-US" altLang="en-US" sz="1400">
                <a:solidFill>
                  <a:schemeClr val="tx2"/>
                </a:solidFill>
              </a:rPr>
              <a:t>T19	Provide easy (form-driven) editing capabilities where possible</a:t>
            </a:r>
          </a:p>
          <a:p>
            <a:pPr eaLnBrk="1" hangingPunct="1">
              <a:spcBef>
                <a:spcPct val="0"/>
              </a:spcBef>
              <a:buClrTx/>
              <a:buSzTx/>
              <a:buFont typeface="Wingdings" panose="05000000000000000000" pitchFamily="2" charset="2"/>
              <a:buNone/>
            </a:pPr>
            <a:r>
              <a:rPr lang="en-US" altLang="en-US" sz="1400">
                <a:solidFill>
                  <a:schemeClr val="tx2"/>
                </a:solidFill>
              </a:rPr>
              <a:t>T20	Ensure compliance with disability access laws</a:t>
            </a:r>
          </a:p>
          <a:p>
            <a:pPr eaLnBrk="1" hangingPunct="1">
              <a:spcBef>
                <a:spcPct val="0"/>
              </a:spcBef>
              <a:buClrTx/>
              <a:buSzTx/>
              <a:buFont typeface="Wingdings" panose="05000000000000000000" pitchFamily="2" charset="2"/>
              <a:buNone/>
            </a:pPr>
            <a:r>
              <a:rPr lang="en-US" altLang="en-US" sz="1400">
                <a:solidFill>
                  <a:schemeClr val="tx2"/>
                </a:solidFill>
              </a:rPr>
              <a:t>T21	Ensure compatibility with company access standards</a:t>
            </a:r>
          </a:p>
        </p:txBody>
      </p:sp>
      <p:sp>
        <p:nvSpPr>
          <p:cNvPr id="169990" name="Rectangle 5"/>
          <p:cNvSpPr>
            <a:spLocks noChangeArrowheads="1"/>
          </p:cNvSpPr>
          <p:nvPr/>
        </p:nvSpPr>
        <p:spPr bwMode="auto">
          <a:xfrm>
            <a:off x="457200" y="6038850"/>
            <a:ext cx="457200" cy="331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D4BA13-A605-460D-82A6-DE1A82AF8CD2}" type="slidenum">
              <a:rPr lang="en-US" altLang="en-US" sz="1200">
                <a:latin typeface="Garamond" panose="02020404030301010803" pitchFamily="18" charset="0"/>
              </a:rPr>
              <a:pPr>
                <a:spcBef>
                  <a:spcPct val="0"/>
                </a:spcBef>
                <a:buClrTx/>
                <a:buSzTx/>
                <a:buFontTx/>
                <a:buNone/>
              </a:pPr>
              <a:t>84</a:t>
            </a:fld>
            <a:endParaRPr lang="en-US" altLang="en-US" sz="1200">
              <a:latin typeface="Garamond" panose="02020404030301010803" pitchFamily="18" charset="0"/>
            </a:endParaRPr>
          </a:p>
        </p:txBody>
      </p:sp>
      <p:sp>
        <p:nvSpPr>
          <p:cNvPr id="171011" name="Rectangle 2"/>
          <p:cNvSpPr>
            <a:spLocks noGrp="1" noChangeArrowheads="1"/>
          </p:cNvSpPr>
          <p:nvPr>
            <p:ph type="title"/>
          </p:nvPr>
        </p:nvSpPr>
        <p:spPr/>
        <p:txBody>
          <a:bodyPr/>
          <a:lstStyle/>
          <a:p>
            <a:pPr eaLnBrk="1" hangingPunct="1"/>
            <a:r>
              <a:rPr lang="en-US" altLang="en-US" smtClean="0"/>
              <a:t>Group Exercise</a:t>
            </a:r>
          </a:p>
        </p:txBody>
      </p:sp>
      <p:sp>
        <p:nvSpPr>
          <p:cNvPr id="171012" name="Rectangle 3"/>
          <p:cNvSpPr>
            <a:spLocks noGrp="1" noChangeArrowheads="1"/>
          </p:cNvSpPr>
          <p:nvPr>
            <p:ph type="body" idx="1"/>
          </p:nvPr>
        </p:nvSpPr>
        <p:spPr>
          <a:xfrm>
            <a:off x="704850" y="4440238"/>
            <a:ext cx="7448550" cy="1522412"/>
          </a:xfrm>
        </p:spPr>
        <p:txBody>
          <a:bodyPr/>
          <a:lstStyle/>
          <a:p>
            <a:pPr marL="533400" indent="-533400" eaLnBrk="1" hangingPunct="1">
              <a:lnSpc>
                <a:spcPct val="90000"/>
              </a:lnSpc>
              <a:spcBef>
                <a:spcPct val="0"/>
              </a:spcBef>
              <a:buSzTx/>
              <a:buFont typeface="Wingdings" panose="05000000000000000000" pitchFamily="2" charset="2"/>
              <a:buAutoNum type="arabicParenR"/>
            </a:pPr>
            <a:r>
              <a:rPr lang="en-US" altLang="en-US" sz="1800" smtClean="0">
                <a:solidFill>
                  <a:schemeClr val="tx2"/>
                </a:solidFill>
              </a:rPr>
              <a:t>Evaluate each of these work products for the Web self-service case study we’re developing.</a:t>
            </a:r>
          </a:p>
          <a:p>
            <a:pPr marL="533400" indent="-533400" eaLnBrk="1" hangingPunct="1">
              <a:lnSpc>
                <a:spcPct val="90000"/>
              </a:lnSpc>
              <a:spcBef>
                <a:spcPct val="0"/>
              </a:spcBef>
              <a:buSzTx/>
              <a:buFont typeface="Wingdings" panose="05000000000000000000" pitchFamily="2" charset="2"/>
              <a:buAutoNum type="arabicParenR"/>
            </a:pPr>
            <a:r>
              <a:rPr lang="en-US" altLang="en-US" sz="1800" smtClean="0">
                <a:solidFill>
                  <a:schemeClr val="tx2"/>
                </a:solidFill>
              </a:rPr>
              <a:t>Do each of them accomplish what’s described above?</a:t>
            </a:r>
          </a:p>
          <a:p>
            <a:pPr marL="533400" indent="-533400" eaLnBrk="1" hangingPunct="1">
              <a:lnSpc>
                <a:spcPct val="90000"/>
              </a:lnSpc>
              <a:buSzTx/>
              <a:buFont typeface="Wingdings" panose="05000000000000000000" pitchFamily="2" charset="2"/>
              <a:buAutoNum type="arabicParenR"/>
            </a:pPr>
            <a:r>
              <a:rPr lang="en-US" altLang="en-US" sz="1800" smtClean="0">
                <a:solidFill>
                  <a:schemeClr val="tx2"/>
                </a:solidFill>
              </a:rPr>
              <a:t>Would you change anything about any of these?</a:t>
            </a:r>
          </a:p>
          <a:p>
            <a:pPr marL="533400" indent="-533400" eaLnBrk="1" hangingPunct="1">
              <a:lnSpc>
                <a:spcPct val="90000"/>
              </a:lnSpc>
              <a:buSzTx/>
              <a:buFont typeface="Wingdings" panose="05000000000000000000" pitchFamily="2" charset="2"/>
              <a:buAutoNum type="arabicParenR"/>
            </a:pPr>
            <a:r>
              <a:rPr lang="en-US" altLang="en-US" sz="1800" smtClean="0">
                <a:solidFill>
                  <a:schemeClr val="tx2"/>
                </a:solidFill>
              </a:rPr>
              <a:t>Which of these should be fixed at this point in the project?</a:t>
            </a:r>
          </a:p>
        </p:txBody>
      </p:sp>
      <p:sp>
        <p:nvSpPr>
          <p:cNvPr id="171013" name="Text Box 5"/>
          <p:cNvSpPr txBox="1">
            <a:spLocks noChangeArrowheads="1"/>
          </p:cNvSpPr>
          <p:nvPr/>
        </p:nvSpPr>
        <p:spPr bwMode="auto">
          <a:xfrm>
            <a:off x="571500" y="1639888"/>
            <a:ext cx="619125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SzPct val="120000"/>
              <a:buFont typeface="Wingdings" panose="05000000000000000000" pitchFamily="2" charset="2"/>
              <a:buChar char="§"/>
            </a:pPr>
            <a:r>
              <a:rPr lang="en-US" altLang="en-US" sz="1800">
                <a:solidFill>
                  <a:schemeClr val="tx2"/>
                </a:solidFill>
              </a:rPr>
              <a:t>The </a:t>
            </a:r>
            <a:r>
              <a:rPr lang="en-US" altLang="en-US" sz="1800" b="1">
                <a:solidFill>
                  <a:schemeClr val="tx2"/>
                </a:solidFill>
              </a:rPr>
              <a:t>Business Need</a:t>
            </a:r>
            <a:r>
              <a:rPr lang="en-US" altLang="en-US" sz="1800">
                <a:solidFill>
                  <a:schemeClr val="tx2"/>
                </a:solidFill>
              </a:rPr>
              <a:t> should be a fairly high-level description of  the </a:t>
            </a:r>
            <a:r>
              <a:rPr lang="en-US" altLang="en-US" sz="1800" i="1">
                <a:solidFill>
                  <a:schemeClr val="tx2"/>
                </a:solidFill>
              </a:rPr>
              <a:t>business problem</a:t>
            </a:r>
            <a:r>
              <a:rPr lang="en-US" altLang="en-US" sz="1800">
                <a:solidFill>
                  <a:schemeClr val="tx2"/>
                </a:solidFill>
              </a:rPr>
              <a:t> to be solved</a:t>
            </a:r>
          </a:p>
          <a:p>
            <a:pPr eaLnBrk="1" hangingPunct="1">
              <a:buSzPct val="120000"/>
              <a:buFont typeface="Wingdings" panose="05000000000000000000" pitchFamily="2" charset="2"/>
              <a:buChar char="§"/>
            </a:pPr>
            <a:r>
              <a:rPr lang="en-US" altLang="en-US" sz="1800">
                <a:solidFill>
                  <a:schemeClr val="tx2"/>
                </a:solidFill>
              </a:rPr>
              <a:t>The </a:t>
            </a:r>
            <a:r>
              <a:rPr lang="en-US" altLang="en-US" sz="1800" b="1">
                <a:solidFill>
                  <a:schemeClr val="tx2"/>
                </a:solidFill>
              </a:rPr>
              <a:t>Project Purpose</a:t>
            </a:r>
            <a:r>
              <a:rPr lang="en-US" altLang="en-US" sz="1800">
                <a:solidFill>
                  <a:schemeClr val="tx2"/>
                </a:solidFill>
              </a:rPr>
              <a:t> is our response to the problem – what we intend to do to solve it (still high-level)</a:t>
            </a:r>
          </a:p>
          <a:p>
            <a:pPr eaLnBrk="1" hangingPunct="1">
              <a:buSzPct val="120000"/>
              <a:buFont typeface="Wingdings" panose="05000000000000000000" pitchFamily="2" charset="2"/>
              <a:buChar char="§"/>
            </a:pPr>
            <a:r>
              <a:rPr lang="en-US" altLang="en-US" sz="1800">
                <a:solidFill>
                  <a:schemeClr val="tx2"/>
                </a:solidFill>
              </a:rPr>
              <a:t>The </a:t>
            </a:r>
            <a:r>
              <a:rPr lang="en-US" altLang="en-US" sz="1800" b="1">
                <a:solidFill>
                  <a:schemeClr val="tx2"/>
                </a:solidFill>
              </a:rPr>
              <a:t>Objectives</a:t>
            </a:r>
            <a:r>
              <a:rPr lang="en-US" altLang="en-US" sz="1800">
                <a:solidFill>
                  <a:schemeClr val="tx2"/>
                </a:solidFill>
              </a:rPr>
              <a:t> provide specificity for the mission statement</a:t>
            </a:r>
          </a:p>
          <a:p>
            <a:pPr eaLnBrk="1" hangingPunct="1">
              <a:buSzPct val="120000"/>
              <a:buFont typeface="Wingdings" panose="05000000000000000000" pitchFamily="2" charset="2"/>
              <a:buChar char="§"/>
            </a:pPr>
            <a:r>
              <a:rPr lang="en-US" altLang="en-US" sz="1800">
                <a:solidFill>
                  <a:schemeClr val="tx2"/>
                </a:solidFill>
              </a:rPr>
              <a:t>The </a:t>
            </a:r>
            <a:r>
              <a:rPr lang="en-US" altLang="en-US" sz="1800" b="1">
                <a:solidFill>
                  <a:schemeClr val="tx2"/>
                </a:solidFill>
              </a:rPr>
              <a:t>Task List</a:t>
            </a:r>
            <a:r>
              <a:rPr lang="en-US" altLang="en-US" sz="1800">
                <a:solidFill>
                  <a:schemeClr val="tx2"/>
                </a:solidFill>
              </a:rPr>
              <a:t> is our (unorganized) identification of the tasks we believe are necessary for the accomplishment of the objectives (and hence the mission)</a:t>
            </a:r>
          </a:p>
        </p:txBody>
      </p:sp>
      <p:sp>
        <p:nvSpPr>
          <p:cNvPr id="171014" name="Text Box 8"/>
          <p:cNvSpPr txBox="1">
            <a:spLocks noChangeArrowheads="1"/>
          </p:cNvSpPr>
          <p:nvPr/>
        </p:nvSpPr>
        <p:spPr bwMode="auto">
          <a:xfrm>
            <a:off x="479425" y="939800"/>
            <a:ext cx="5902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Before we continue to our WBS, let’s analyze the case study work so far.  Remember that:</a:t>
            </a:r>
          </a:p>
        </p:txBody>
      </p:sp>
      <p:pic>
        <p:nvPicPr>
          <p:cNvPr id="171015" name="Picture 9" descr="group run 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044575"/>
            <a:ext cx="1668463" cy="254952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3B3A096-465A-4946-90C5-7B7170492BE4}" type="slidenum">
              <a:rPr lang="en-US" altLang="en-US" sz="1200">
                <a:latin typeface="Garamond" panose="02020404030301010803" pitchFamily="18" charset="0"/>
              </a:rPr>
              <a:pPr>
                <a:spcBef>
                  <a:spcPct val="0"/>
                </a:spcBef>
                <a:buClrTx/>
                <a:buSzTx/>
                <a:buFontTx/>
                <a:buNone/>
              </a:pPr>
              <a:t>85</a:t>
            </a:fld>
            <a:endParaRPr lang="en-US" altLang="en-US" sz="1200">
              <a:latin typeface="Garamond" panose="02020404030301010803" pitchFamily="18" charset="0"/>
            </a:endParaRPr>
          </a:p>
        </p:txBody>
      </p:sp>
      <p:sp>
        <p:nvSpPr>
          <p:cNvPr id="173059" name="Rectangle 2"/>
          <p:cNvSpPr>
            <a:spLocks noGrp="1" noChangeArrowheads="1"/>
          </p:cNvSpPr>
          <p:nvPr>
            <p:ph type="title"/>
          </p:nvPr>
        </p:nvSpPr>
        <p:spPr>
          <a:xfrm>
            <a:off x="457200" y="277813"/>
            <a:ext cx="8686800" cy="1139825"/>
          </a:xfrm>
        </p:spPr>
        <p:txBody>
          <a:bodyPr/>
          <a:lstStyle/>
          <a:p>
            <a:pPr algn="ctr" eaLnBrk="1" hangingPunct="1"/>
            <a:r>
              <a:rPr lang="en-US" altLang="en-US" smtClean="0"/>
              <a:t>WBS – Case Study </a:t>
            </a:r>
            <a:r>
              <a:rPr lang="en-US" altLang="en-US" sz="2400" smtClean="0"/>
              <a:t>(cont’d)</a:t>
            </a:r>
          </a:p>
        </p:txBody>
      </p:sp>
      <p:sp>
        <p:nvSpPr>
          <p:cNvPr id="173060" name="Text Box 3"/>
          <p:cNvSpPr txBox="1">
            <a:spLocks noChangeArrowheads="1"/>
          </p:cNvSpPr>
          <p:nvPr/>
        </p:nvSpPr>
        <p:spPr bwMode="auto">
          <a:xfrm>
            <a:off x="654050" y="836613"/>
            <a:ext cx="776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chemeClr val="tx2"/>
                </a:solidFill>
              </a:rPr>
              <a:t>Initial WBS</a:t>
            </a:r>
          </a:p>
          <a:p>
            <a:pPr algn="ctr" eaLnBrk="1" hangingPunct="1">
              <a:spcBef>
                <a:spcPct val="0"/>
              </a:spcBef>
              <a:buClrTx/>
              <a:buSzTx/>
              <a:buFontTx/>
              <a:buNone/>
            </a:pPr>
            <a:r>
              <a:rPr lang="en-US" altLang="en-US" sz="1800" b="1">
                <a:solidFill>
                  <a:schemeClr val="tx2"/>
                </a:solidFill>
              </a:rPr>
              <a:t>Task List Organized with Coordinating and Other Tasks Added:</a:t>
            </a:r>
            <a:endParaRPr lang="en-US" altLang="en-US" sz="1800"/>
          </a:p>
        </p:txBody>
      </p:sp>
      <p:sp>
        <p:nvSpPr>
          <p:cNvPr id="173061" name="Rectangle 5"/>
          <p:cNvSpPr>
            <a:spLocks noChangeArrowheads="1"/>
          </p:cNvSpPr>
          <p:nvPr/>
        </p:nvSpPr>
        <p:spPr bwMode="auto">
          <a:xfrm>
            <a:off x="457200" y="6038850"/>
            <a:ext cx="457200" cy="331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6"/>
          <p:cNvSpPr>
            <a:spLocks noChangeArrowheads="1"/>
          </p:cNvSpPr>
          <p:nvPr/>
        </p:nvSpPr>
        <p:spPr bwMode="auto">
          <a:xfrm>
            <a:off x="3629025" y="1722438"/>
            <a:ext cx="2057400" cy="468312"/>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TSU Help Group </a:t>
            </a:r>
            <a:br>
              <a:rPr lang="en-US" altLang="en-US" sz="1400"/>
            </a:br>
            <a:r>
              <a:rPr lang="en-US" altLang="en-US" sz="1400"/>
              <a:t>Web Site Project</a:t>
            </a:r>
            <a:r>
              <a:rPr lang="en-US" altLang="en-US" sz="1400" b="1"/>
              <a:t>*</a:t>
            </a:r>
          </a:p>
        </p:txBody>
      </p:sp>
      <p:sp>
        <p:nvSpPr>
          <p:cNvPr id="173063" name="Rectangle 8"/>
          <p:cNvSpPr>
            <a:spLocks noChangeArrowheads="1"/>
          </p:cNvSpPr>
          <p:nvPr/>
        </p:nvSpPr>
        <p:spPr bwMode="auto">
          <a:xfrm>
            <a:off x="133350" y="2781300"/>
            <a:ext cx="2133600" cy="4381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Implement Presentation</a:t>
            </a:r>
            <a:r>
              <a:rPr lang="en-US" altLang="en-US" sz="1400" b="1"/>
              <a:t>*</a:t>
            </a:r>
          </a:p>
        </p:txBody>
      </p:sp>
      <p:sp>
        <p:nvSpPr>
          <p:cNvPr id="173064" name="Rectangle 10"/>
          <p:cNvSpPr>
            <a:spLocks noChangeArrowheads="1"/>
          </p:cNvSpPr>
          <p:nvPr/>
        </p:nvSpPr>
        <p:spPr bwMode="auto">
          <a:xfrm>
            <a:off x="2495550" y="2790825"/>
            <a:ext cx="2057400" cy="428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Implement Content</a:t>
            </a:r>
            <a:r>
              <a:rPr lang="en-US" altLang="en-US" sz="1400" b="1"/>
              <a:t>*</a:t>
            </a:r>
          </a:p>
        </p:txBody>
      </p:sp>
      <p:sp>
        <p:nvSpPr>
          <p:cNvPr id="173065" name="Rectangle 11"/>
          <p:cNvSpPr>
            <a:spLocks noChangeArrowheads="1"/>
          </p:cNvSpPr>
          <p:nvPr/>
        </p:nvSpPr>
        <p:spPr bwMode="auto">
          <a:xfrm>
            <a:off x="4705350" y="2795588"/>
            <a:ext cx="1905000" cy="419100"/>
          </a:xfrm>
          <a:prstGeom prst="rect">
            <a:avLst/>
          </a:prstGeom>
          <a:solidFill>
            <a:srgbClr val="CC99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Implement Security</a:t>
            </a:r>
            <a:r>
              <a:rPr lang="en-US" altLang="en-US" sz="1400" b="1"/>
              <a:t>*</a:t>
            </a:r>
          </a:p>
        </p:txBody>
      </p:sp>
      <p:sp>
        <p:nvSpPr>
          <p:cNvPr id="173066" name="Rectangle 12"/>
          <p:cNvSpPr>
            <a:spLocks noChangeArrowheads="1"/>
          </p:cNvSpPr>
          <p:nvPr/>
        </p:nvSpPr>
        <p:spPr bwMode="auto">
          <a:xfrm>
            <a:off x="6877050" y="2800350"/>
            <a:ext cx="2057400" cy="419100"/>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Ensure Legal/Standards</a:t>
            </a:r>
            <a:br>
              <a:rPr lang="en-US" altLang="en-US" sz="1400"/>
            </a:br>
            <a:r>
              <a:rPr lang="en-US" altLang="en-US" sz="1400"/>
              <a:t>Compliance</a:t>
            </a:r>
            <a:r>
              <a:rPr lang="en-US" altLang="en-US" sz="1400" b="1"/>
              <a:t>*</a:t>
            </a:r>
          </a:p>
        </p:txBody>
      </p:sp>
      <p:sp>
        <p:nvSpPr>
          <p:cNvPr id="173067" name="Line 13"/>
          <p:cNvSpPr>
            <a:spLocks noChangeShapeType="1"/>
          </p:cNvSpPr>
          <p:nvPr/>
        </p:nvSpPr>
        <p:spPr bwMode="auto">
          <a:xfrm flipH="1">
            <a:off x="1127125" y="2190750"/>
            <a:ext cx="3289300" cy="590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68" name="Line 14"/>
          <p:cNvSpPr>
            <a:spLocks noChangeShapeType="1"/>
          </p:cNvSpPr>
          <p:nvPr/>
        </p:nvSpPr>
        <p:spPr bwMode="auto">
          <a:xfrm flipH="1">
            <a:off x="3543300" y="2190750"/>
            <a:ext cx="1066800" cy="5905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69" name="Line 15"/>
          <p:cNvSpPr>
            <a:spLocks noChangeShapeType="1"/>
          </p:cNvSpPr>
          <p:nvPr/>
        </p:nvSpPr>
        <p:spPr bwMode="auto">
          <a:xfrm>
            <a:off x="4705350" y="2190750"/>
            <a:ext cx="957263" cy="6000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0" name="Line 16"/>
          <p:cNvSpPr>
            <a:spLocks noChangeShapeType="1"/>
          </p:cNvSpPr>
          <p:nvPr/>
        </p:nvSpPr>
        <p:spPr bwMode="auto">
          <a:xfrm>
            <a:off x="4881563" y="2190750"/>
            <a:ext cx="3095625" cy="6000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1" name="Text Box 17"/>
          <p:cNvSpPr txBox="1">
            <a:spLocks noChangeArrowheads="1"/>
          </p:cNvSpPr>
          <p:nvPr/>
        </p:nvSpPr>
        <p:spPr bwMode="auto">
          <a:xfrm>
            <a:off x="1522413" y="3632200"/>
            <a:ext cx="400050"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a:t>
            </a:r>
          </a:p>
        </p:txBody>
      </p:sp>
      <p:sp>
        <p:nvSpPr>
          <p:cNvPr id="173072" name="Text Box 18"/>
          <p:cNvSpPr txBox="1">
            <a:spLocks noChangeArrowheads="1"/>
          </p:cNvSpPr>
          <p:nvPr/>
        </p:nvSpPr>
        <p:spPr bwMode="auto">
          <a:xfrm>
            <a:off x="727075" y="4210050"/>
            <a:ext cx="400050"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T2</a:t>
            </a:r>
          </a:p>
        </p:txBody>
      </p:sp>
      <p:sp>
        <p:nvSpPr>
          <p:cNvPr id="173073" name="Text Box 19"/>
          <p:cNvSpPr txBox="1">
            <a:spLocks noChangeArrowheads="1"/>
          </p:cNvSpPr>
          <p:nvPr/>
        </p:nvSpPr>
        <p:spPr bwMode="auto">
          <a:xfrm>
            <a:off x="1227138" y="4210050"/>
            <a:ext cx="498475"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T18</a:t>
            </a:r>
          </a:p>
        </p:txBody>
      </p:sp>
      <p:sp>
        <p:nvSpPr>
          <p:cNvPr id="173074" name="Text Box 20"/>
          <p:cNvSpPr txBox="1">
            <a:spLocks noChangeArrowheads="1"/>
          </p:cNvSpPr>
          <p:nvPr/>
        </p:nvSpPr>
        <p:spPr bwMode="auto">
          <a:xfrm>
            <a:off x="125413" y="3536950"/>
            <a:ext cx="94138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Get Req’mts</a:t>
            </a:r>
            <a:r>
              <a:rPr lang="en-US" altLang="en-US" sz="1400" b="1"/>
              <a:t>*</a:t>
            </a:r>
          </a:p>
        </p:txBody>
      </p:sp>
      <p:sp>
        <p:nvSpPr>
          <p:cNvPr id="173075" name="Line 26"/>
          <p:cNvSpPr>
            <a:spLocks noChangeShapeType="1"/>
          </p:cNvSpPr>
          <p:nvPr/>
        </p:nvSpPr>
        <p:spPr bwMode="auto">
          <a:xfrm flipH="1">
            <a:off x="917575" y="3946525"/>
            <a:ext cx="806450" cy="263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6" name="Line 27"/>
          <p:cNvSpPr>
            <a:spLocks noChangeShapeType="1"/>
          </p:cNvSpPr>
          <p:nvPr/>
        </p:nvSpPr>
        <p:spPr bwMode="auto">
          <a:xfrm flipH="1">
            <a:off x="1447800" y="3946525"/>
            <a:ext cx="276225" cy="263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7" name="Line 31"/>
          <p:cNvSpPr>
            <a:spLocks noChangeShapeType="1"/>
          </p:cNvSpPr>
          <p:nvPr/>
        </p:nvSpPr>
        <p:spPr bwMode="auto">
          <a:xfrm flipH="1">
            <a:off x="457200" y="3219450"/>
            <a:ext cx="669925" cy="31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8" name="Line 32"/>
          <p:cNvSpPr>
            <a:spLocks noChangeShapeType="1"/>
          </p:cNvSpPr>
          <p:nvPr/>
        </p:nvSpPr>
        <p:spPr bwMode="auto">
          <a:xfrm>
            <a:off x="1127125" y="3219450"/>
            <a:ext cx="598488" cy="4127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9" name="Text Box 41"/>
          <p:cNvSpPr txBox="1">
            <a:spLocks noChangeArrowheads="1"/>
          </p:cNvSpPr>
          <p:nvPr/>
        </p:nvSpPr>
        <p:spPr bwMode="auto">
          <a:xfrm>
            <a:off x="1851025" y="4210050"/>
            <a:ext cx="400050"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T3</a:t>
            </a:r>
          </a:p>
        </p:txBody>
      </p:sp>
      <p:sp>
        <p:nvSpPr>
          <p:cNvPr id="173080" name="Line 42"/>
          <p:cNvSpPr>
            <a:spLocks noChangeShapeType="1"/>
          </p:cNvSpPr>
          <p:nvPr/>
        </p:nvSpPr>
        <p:spPr bwMode="auto">
          <a:xfrm>
            <a:off x="1725613" y="3946525"/>
            <a:ext cx="331787" cy="263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81" name="Rectangle 43"/>
          <p:cNvSpPr>
            <a:spLocks noChangeArrowheads="1"/>
          </p:cNvSpPr>
          <p:nvPr/>
        </p:nvSpPr>
        <p:spPr bwMode="auto">
          <a:xfrm>
            <a:off x="914400" y="6153150"/>
            <a:ext cx="8020050" cy="331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82" name="Text Box 52"/>
          <p:cNvSpPr txBox="1">
            <a:spLocks noChangeArrowheads="1"/>
          </p:cNvSpPr>
          <p:nvPr/>
        </p:nvSpPr>
        <p:spPr bwMode="auto">
          <a:xfrm>
            <a:off x="2344738" y="4210050"/>
            <a:ext cx="498475"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T19</a:t>
            </a:r>
          </a:p>
        </p:txBody>
      </p:sp>
      <p:sp>
        <p:nvSpPr>
          <p:cNvPr id="173083" name="Line 53"/>
          <p:cNvSpPr>
            <a:spLocks noChangeShapeType="1"/>
          </p:cNvSpPr>
          <p:nvPr/>
        </p:nvSpPr>
        <p:spPr bwMode="auto">
          <a:xfrm>
            <a:off x="1725613" y="3946525"/>
            <a:ext cx="865187" cy="263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84" name="Text Box 54"/>
          <p:cNvSpPr txBox="1">
            <a:spLocks noChangeArrowheads="1"/>
          </p:cNvSpPr>
          <p:nvPr/>
        </p:nvSpPr>
        <p:spPr bwMode="auto">
          <a:xfrm>
            <a:off x="2376488" y="5194300"/>
            <a:ext cx="400050"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T4</a:t>
            </a:r>
          </a:p>
        </p:txBody>
      </p:sp>
      <p:sp>
        <p:nvSpPr>
          <p:cNvPr id="173085" name="Text Box 55"/>
          <p:cNvSpPr txBox="1">
            <a:spLocks noChangeArrowheads="1"/>
          </p:cNvSpPr>
          <p:nvPr/>
        </p:nvSpPr>
        <p:spPr bwMode="auto">
          <a:xfrm>
            <a:off x="1976438" y="5805488"/>
            <a:ext cx="400050"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T5</a:t>
            </a:r>
          </a:p>
        </p:txBody>
      </p:sp>
      <p:sp>
        <p:nvSpPr>
          <p:cNvPr id="173086" name="Text Box 56"/>
          <p:cNvSpPr txBox="1">
            <a:spLocks noChangeArrowheads="1"/>
          </p:cNvSpPr>
          <p:nvPr/>
        </p:nvSpPr>
        <p:spPr bwMode="auto">
          <a:xfrm>
            <a:off x="2495550" y="5810250"/>
            <a:ext cx="498475"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T12</a:t>
            </a:r>
          </a:p>
        </p:txBody>
      </p:sp>
      <p:sp>
        <p:nvSpPr>
          <p:cNvPr id="173087" name="Text Box 57"/>
          <p:cNvSpPr txBox="1">
            <a:spLocks noChangeArrowheads="1"/>
          </p:cNvSpPr>
          <p:nvPr/>
        </p:nvSpPr>
        <p:spPr bwMode="auto">
          <a:xfrm>
            <a:off x="3127375" y="5815013"/>
            <a:ext cx="498475"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T13</a:t>
            </a:r>
          </a:p>
        </p:txBody>
      </p:sp>
      <p:sp>
        <p:nvSpPr>
          <p:cNvPr id="173088" name="Line 58"/>
          <p:cNvSpPr>
            <a:spLocks noChangeShapeType="1"/>
          </p:cNvSpPr>
          <p:nvPr/>
        </p:nvSpPr>
        <p:spPr bwMode="auto">
          <a:xfrm flipH="1">
            <a:off x="2109788" y="5508625"/>
            <a:ext cx="438150" cy="296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89" name="Line 59"/>
          <p:cNvSpPr>
            <a:spLocks noChangeShapeType="1"/>
          </p:cNvSpPr>
          <p:nvPr/>
        </p:nvSpPr>
        <p:spPr bwMode="auto">
          <a:xfrm>
            <a:off x="2547938" y="5508625"/>
            <a:ext cx="147637" cy="296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90" name="Line 60"/>
          <p:cNvSpPr>
            <a:spLocks noChangeShapeType="1"/>
          </p:cNvSpPr>
          <p:nvPr/>
        </p:nvSpPr>
        <p:spPr bwMode="auto">
          <a:xfrm>
            <a:off x="2547938" y="5508625"/>
            <a:ext cx="809625" cy="301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91" name="Text Box 61"/>
          <p:cNvSpPr txBox="1">
            <a:spLocks noChangeArrowheads="1"/>
          </p:cNvSpPr>
          <p:nvPr/>
        </p:nvSpPr>
        <p:spPr bwMode="auto">
          <a:xfrm>
            <a:off x="4037013" y="5191125"/>
            <a:ext cx="419100"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a:solidFill>
                  <a:srgbClr val="0066FF"/>
                </a:solidFill>
              </a:rPr>
              <a:t>C*</a:t>
            </a:r>
          </a:p>
        </p:txBody>
      </p:sp>
      <p:sp>
        <p:nvSpPr>
          <p:cNvPr id="173092" name="Text Box 62"/>
          <p:cNvSpPr txBox="1">
            <a:spLocks noChangeArrowheads="1"/>
          </p:cNvSpPr>
          <p:nvPr/>
        </p:nvSpPr>
        <p:spPr bwMode="auto">
          <a:xfrm>
            <a:off x="3797300" y="5815013"/>
            <a:ext cx="400050"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T6</a:t>
            </a:r>
          </a:p>
        </p:txBody>
      </p:sp>
      <p:sp>
        <p:nvSpPr>
          <p:cNvPr id="173093" name="Text Box 63"/>
          <p:cNvSpPr txBox="1">
            <a:spLocks noChangeArrowheads="1"/>
          </p:cNvSpPr>
          <p:nvPr/>
        </p:nvSpPr>
        <p:spPr bwMode="auto">
          <a:xfrm>
            <a:off x="4365625" y="5815013"/>
            <a:ext cx="400050"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T7</a:t>
            </a:r>
          </a:p>
        </p:txBody>
      </p:sp>
      <p:sp>
        <p:nvSpPr>
          <p:cNvPr id="173094" name="Line 64"/>
          <p:cNvSpPr>
            <a:spLocks noChangeShapeType="1"/>
          </p:cNvSpPr>
          <p:nvPr/>
        </p:nvSpPr>
        <p:spPr bwMode="auto">
          <a:xfrm flipH="1">
            <a:off x="3990975" y="5535613"/>
            <a:ext cx="271463" cy="279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95" name="Line 65"/>
          <p:cNvSpPr>
            <a:spLocks noChangeShapeType="1"/>
          </p:cNvSpPr>
          <p:nvPr/>
        </p:nvSpPr>
        <p:spPr bwMode="auto">
          <a:xfrm>
            <a:off x="4262438" y="5535613"/>
            <a:ext cx="276225" cy="2746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96" name="Text Box 66"/>
          <p:cNvSpPr txBox="1">
            <a:spLocks noChangeArrowheads="1"/>
          </p:cNvSpPr>
          <p:nvPr/>
        </p:nvSpPr>
        <p:spPr bwMode="auto">
          <a:xfrm>
            <a:off x="5283200" y="5194300"/>
            <a:ext cx="419100"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a:solidFill>
                  <a:srgbClr val="0066FF"/>
                </a:solidFill>
              </a:rPr>
              <a:t>C*</a:t>
            </a:r>
          </a:p>
        </p:txBody>
      </p:sp>
      <p:sp>
        <p:nvSpPr>
          <p:cNvPr id="173097" name="Text Box 67"/>
          <p:cNvSpPr txBox="1">
            <a:spLocks noChangeArrowheads="1"/>
          </p:cNvSpPr>
          <p:nvPr/>
        </p:nvSpPr>
        <p:spPr bwMode="auto">
          <a:xfrm>
            <a:off x="4891088" y="5818188"/>
            <a:ext cx="400050"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T8</a:t>
            </a:r>
          </a:p>
        </p:txBody>
      </p:sp>
      <p:sp>
        <p:nvSpPr>
          <p:cNvPr id="173098" name="Text Box 68"/>
          <p:cNvSpPr txBox="1">
            <a:spLocks noChangeArrowheads="1"/>
          </p:cNvSpPr>
          <p:nvPr/>
        </p:nvSpPr>
        <p:spPr bwMode="auto">
          <a:xfrm>
            <a:off x="5459413" y="5818188"/>
            <a:ext cx="400050"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T9</a:t>
            </a:r>
          </a:p>
        </p:txBody>
      </p:sp>
      <p:sp>
        <p:nvSpPr>
          <p:cNvPr id="173099" name="Line 69"/>
          <p:cNvSpPr>
            <a:spLocks noChangeShapeType="1"/>
          </p:cNvSpPr>
          <p:nvPr/>
        </p:nvSpPr>
        <p:spPr bwMode="auto">
          <a:xfrm flipH="1">
            <a:off x="5024438" y="5535613"/>
            <a:ext cx="438150"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00" name="Line 70"/>
          <p:cNvSpPr>
            <a:spLocks noChangeShapeType="1"/>
          </p:cNvSpPr>
          <p:nvPr/>
        </p:nvSpPr>
        <p:spPr bwMode="auto">
          <a:xfrm>
            <a:off x="5462588" y="5540375"/>
            <a:ext cx="200025" cy="269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01" name="Text Box 71"/>
          <p:cNvSpPr txBox="1">
            <a:spLocks noChangeArrowheads="1"/>
          </p:cNvSpPr>
          <p:nvPr/>
        </p:nvSpPr>
        <p:spPr bwMode="auto">
          <a:xfrm>
            <a:off x="5962650" y="5822950"/>
            <a:ext cx="498475"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T10</a:t>
            </a:r>
          </a:p>
        </p:txBody>
      </p:sp>
      <p:sp>
        <p:nvSpPr>
          <p:cNvPr id="173102" name="Line 72"/>
          <p:cNvSpPr>
            <a:spLocks noChangeShapeType="1"/>
          </p:cNvSpPr>
          <p:nvPr/>
        </p:nvSpPr>
        <p:spPr bwMode="auto">
          <a:xfrm>
            <a:off x="5489575" y="5540375"/>
            <a:ext cx="706438" cy="2778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03" name="Text Box 73"/>
          <p:cNvSpPr txBox="1">
            <a:spLocks noChangeArrowheads="1"/>
          </p:cNvSpPr>
          <p:nvPr/>
        </p:nvSpPr>
        <p:spPr bwMode="auto">
          <a:xfrm>
            <a:off x="6115050" y="5199063"/>
            <a:ext cx="498475" cy="31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T11</a:t>
            </a:r>
          </a:p>
        </p:txBody>
      </p:sp>
      <p:sp>
        <p:nvSpPr>
          <p:cNvPr id="173104" name="Text Box 74"/>
          <p:cNvSpPr txBox="1">
            <a:spLocks noChangeArrowheads="1"/>
          </p:cNvSpPr>
          <p:nvPr/>
        </p:nvSpPr>
        <p:spPr bwMode="auto">
          <a:xfrm>
            <a:off x="7315200" y="3632200"/>
            <a:ext cx="498475" cy="314325"/>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T14</a:t>
            </a:r>
          </a:p>
        </p:txBody>
      </p:sp>
      <p:sp>
        <p:nvSpPr>
          <p:cNvPr id="173105" name="Text Box 75"/>
          <p:cNvSpPr txBox="1">
            <a:spLocks noChangeArrowheads="1"/>
          </p:cNvSpPr>
          <p:nvPr/>
        </p:nvSpPr>
        <p:spPr bwMode="auto">
          <a:xfrm>
            <a:off x="7883525" y="3632200"/>
            <a:ext cx="498475" cy="314325"/>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T20</a:t>
            </a:r>
          </a:p>
        </p:txBody>
      </p:sp>
      <p:sp>
        <p:nvSpPr>
          <p:cNvPr id="173106" name="Text Box 76"/>
          <p:cNvSpPr txBox="1">
            <a:spLocks noChangeArrowheads="1"/>
          </p:cNvSpPr>
          <p:nvPr/>
        </p:nvSpPr>
        <p:spPr bwMode="auto">
          <a:xfrm>
            <a:off x="8435975" y="3632200"/>
            <a:ext cx="498475" cy="314325"/>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T21</a:t>
            </a:r>
          </a:p>
        </p:txBody>
      </p:sp>
      <p:sp>
        <p:nvSpPr>
          <p:cNvPr id="173107" name="Line 77"/>
          <p:cNvSpPr>
            <a:spLocks noChangeShapeType="1"/>
          </p:cNvSpPr>
          <p:nvPr/>
        </p:nvSpPr>
        <p:spPr bwMode="auto">
          <a:xfrm flipH="1">
            <a:off x="7581900" y="3219450"/>
            <a:ext cx="301625" cy="4127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08" name="Line 78"/>
          <p:cNvSpPr>
            <a:spLocks noChangeShapeType="1"/>
          </p:cNvSpPr>
          <p:nvPr/>
        </p:nvSpPr>
        <p:spPr bwMode="auto">
          <a:xfrm>
            <a:off x="7883525" y="3219450"/>
            <a:ext cx="269875" cy="4127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09" name="Line 79"/>
          <p:cNvSpPr>
            <a:spLocks noChangeShapeType="1"/>
          </p:cNvSpPr>
          <p:nvPr/>
        </p:nvSpPr>
        <p:spPr bwMode="auto">
          <a:xfrm>
            <a:off x="7883525" y="3219450"/>
            <a:ext cx="784225" cy="4127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0" name="Text Box 81"/>
          <p:cNvSpPr txBox="1">
            <a:spLocks noChangeArrowheads="1"/>
          </p:cNvSpPr>
          <p:nvPr/>
        </p:nvSpPr>
        <p:spPr bwMode="auto">
          <a:xfrm>
            <a:off x="4991100" y="3633788"/>
            <a:ext cx="498475" cy="314325"/>
          </a:xfrm>
          <a:prstGeom prst="rect">
            <a:avLst/>
          </a:prstGeom>
          <a:solidFill>
            <a:srgbClr val="CC99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T16</a:t>
            </a:r>
          </a:p>
        </p:txBody>
      </p:sp>
      <p:sp>
        <p:nvSpPr>
          <p:cNvPr id="173111" name="Text Box 82"/>
          <p:cNvSpPr txBox="1">
            <a:spLocks noChangeArrowheads="1"/>
          </p:cNvSpPr>
          <p:nvPr/>
        </p:nvSpPr>
        <p:spPr bwMode="auto">
          <a:xfrm>
            <a:off x="5559425" y="3633788"/>
            <a:ext cx="498475" cy="314325"/>
          </a:xfrm>
          <a:prstGeom prst="rect">
            <a:avLst/>
          </a:prstGeom>
          <a:solidFill>
            <a:srgbClr val="CC99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T17</a:t>
            </a:r>
          </a:p>
        </p:txBody>
      </p:sp>
      <p:sp>
        <p:nvSpPr>
          <p:cNvPr id="173112" name="Line 83"/>
          <p:cNvSpPr>
            <a:spLocks noChangeShapeType="1"/>
          </p:cNvSpPr>
          <p:nvPr/>
        </p:nvSpPr>
        <p:spPr bwMode="auto">
          <a:xfrm flipH="1">
            <a:off x="5233988" y="3214688"/>
            <a:ext cx="377825" cy="4191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3" name="Line 84"/>
          <p:cNvSpPr>
            <a:spLocks noChangeShapeType="1"/>
          </p:cNvSpPr>
          <p:nvPr/>
        </p:nvSpPr>
        <p:spPr bwMode="auto">
          <a:xfrm>
            <a:off x="5611813" y="3214688"/>
            <a:ext cx="174625" cy="4191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4" name="Text Box 85"/>
          <p:cNvSpPr txBox="1">
            <a:spLocks noChangeArrowheads="1"/>
          </p:cNvSpPr>
          <p:nvPr/>
        </p:nvSpPr>
        <p:spPr bwMode="auto">
          <a:xfrm>
            <a:off x="6111875" y="3633788"/>
            <a:ext cx="498475" cy="314325"/>
          </a:xfrm>
          <a:prstGeom prst="rect">
            <a:avLst/>
          </a:prstGeom>
          <a:solidFill>
            <a:srgbClr val="CC99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T15</a:t>
            </a:r>
          </a:p>
        </p:txBody>
      </p:sp>
      <p:sp>
        <p:nvSpPr>
          <p:cNvPr id="173115" name="Line 86"/>
          <p:cNvSpPr>
            <a:spLocks noChangeShapeType="1"/>
          </p:cNvSpPr>
          <p:nvPr/>
        </p:nvSpPr>
        <p:spPr bwMode="auto">
          <a:xfrm>
            <a:off x="5611813" y="3214688"/>
            <a:ext cx="733425" cy="4191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6" name="Line 87"/>
          <p:cNvSpPr>
            <a:spLocks noChangeShapeType="1"/>
          </p:cNvSpPr>
          <p:nvPr/>
        </p:nvSpPr>
        <p:spPr bwMode="auto">
          <a:xfrm>
            <a:off x="3629025" y="3219450"/>
            <a:ext cx="2716213" cy="19748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7" name="Line 88"/>
          <p:cNvSpPr>
            <a:spLocks noChangeShapeType="1"/>
          </p:cNvSpPr>
          <p:nvPr/>
        </p:nvSpPr>
        <p:spPr bwMode="auto">
          <a:xfrm>
            <a:off x="3629025" y="3219450"/>
            <a:ext cx="1833563" cy="19716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8" name="Line 89"/>
          <p:cNvSpPr>
            <a:spLocks noChangeShapeType="1"/>
          </p:cNvSpPr>
          <p:nvPr/>
        </p:nvSpPr>
        <p:spPr bwMode="auto">
          <a:xfrm>
            <a:off x="3629025" y="3219450"/>
            <a:ext cx="568325" cy="19716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19" name="Line 90"/>
          <p:cNvSpPr>
            <a:spLocks noChangeShapeType="1"/>
          </p:cNvSpPr>
          <p:nvPr/>
        </p:nvSpPr>
        <p:spPr bwMode="auto">
          <a:xfrm flipH="1">
            <a:off x="2590800" y="3219450"/>
            <a:ext cx="1038225" cy="19716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120" name="Text Box 94"/>
          <p:cNvSpPr txBox="1">
            <a:spLocks noChangeArrowheads="1"/>
          </p:cNvSpPr>
          <p:nvPr/>
        </p:nvSpPr>
        <p:spPr bwMode="auto">
          <a:xfrm>
            <a:off x="6891338" y="5465763"/>
            <a:ext cx="22526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rgbClr val="0066FF"/>
                </a:solidFill>
              </a:rPr>
              <a:t>C </a:t>
            </a:r>
            <a:r>
              <a:rPr lang="en-US" altLang="en-US" sz="1600"/>
              <a:t>stands for a  new </a:t>
            </a:r>
            <a:r>
              <a:rPr lang="en-US" altLang="en-US" sz="1600" u="sng"/>
              <a:t>Coordination</a:t>
            </a:r>
            <a:r>
              <a:rPr lang="en-US" altLang="en-US" sz="1600"/>
              <a:t> task</a:t>
            </a:r>
          </a:p>
        </p:txBody>
      </p:sp>
      <p:sp>
        <p:nvSpPr>
          <p:cNvPr id="173121" name="Text Box 95"/>
          <p:cNvSpPr txBox="1">
            <a:spLocks noChangeArrowheads="1"/>
          </p:cNvSpPr>
          <p:nvPr/>
        </p:nvSpPr>
        <p:spPr bwMode="auto">
          <a:xfrm>
            <a:off x="133350" y="5121275"/>
            <a:ext cx="1590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a:t>
            </a:r>
            <a:r>
              <a:rPr lang="en-US" altLang="en-US" sz="1400"/>
              <a:t> = new (not in original task list)</a:t>
            </a:r>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D5364C8-F1CC-4DC4-9B7D-6BF3E68F50F2}" type="slidenum">
              <a:rPr lang="en-US" altLang="en-US" sz="1200">
                <a:latin typeface="Garamond" panose="02020404030301010803" pitchFamily="18" charset="0"/>
              </a:rPr>
              <a:pPr>
                <a:spcBef>
                  <a:spcPct val="0"/>
                </a:spcBef>
                <a:buClrTx/>
                <a:buSzTx/>
                <a:buFontTx/>
                <a:buNone/>
              </a:pPr>
              <a:t>86</a:t>
            </a:fld>
            <a:endParaRPr lang="en-US" altLang="en-US" sz="1200">
              <a:latin typeface="Garamond" panose="02020404030301010803" pitchFamily="18" charset="0"/>
            </a:endParaRPr>
          </a:p>
        </p:txBody>
      </p:sp>
      <p:sp>
        <p:nvSpPr>
          <p:cNvPr id="174083" name="Rectangle 2"/>
          <p:cNvSpPr>
            <a:spLocks noGrp="1" noChangeArrowheads="1"/>
          </p:cNvSpPr>
          <p:nvPr>
            <p:ph type="title"/>
          </p:nvPr>
        </p:nvSpPr>
        <p:spPr>
          <a:xfrm>
            <a:off x="457200" y="376238"/>
            <a:ext cx="8229600" cy="773112"/>
          </a:xfrm>
        </p:spPr>
        <p:txBody>
          <a:bodyPr/>
          <a:lstStyle/>
          <a:p>
            <a:pPr eaLnBrk="1" hangingPunct="1"/>
            <a:r>
              <a:rPr lang="en-US" altLang="en-US" smtClean="0"/>
              <a:t>Group Exercise</a:t>
            </a:r>
          </a:p>
        </p:txBody>
      </p:sp>
      <p:sp>
        <p:nvSpPr>
          <p:cNvPr id="174084" name="Rectangle 3"/>
          <p:cNvSpPr>
            <a:spLocks noGrp="1" noChangeArrowheads="1"/>
          </p:cNvSpPr>
          <p:nvPr>
            <p:ph type="body" idx="1"/>
          </p:nvPr>
        </p:nvSpPr>
        <p:spPr>
          <a:xfrm>
            <a:off x="457200" y="1954213"/>
            <a:ext cx="6953250" cy="2503487"/>
          </a:xfrm>
        </p:spPr>
        <p:txBody>
          <a:bodyPr/>
          <a:lstStyle/>
          <a:p>
            <a:pPr eaLnBrk="1" hangingPunct="1"/>
            <a:r>
              <a:rPr lang="en-US" altLang="en-US" sz="2000" smtClean="0">
                <a:solidFill>
                  <a:schemeClr val="tx2"/>
                </a:solidFill>
              </a:rPr>
              <a:t>Assisting stakeholders in developing a </a:t>
            </a:r>
            <a:r>
              <a:rPr lang="en-US" altLang="en-US" sz="2000" b="1" smtClean="0">
                <a:solidFill>
                  <a:schemeClr val="hlink"/>
                </a:solidFill>
              </a:rPr>
              <a:t>clear vision</a:t>
            </a:r>
            <a:r>
              <a:rPr lang="en-US" altLang="en-US" sz="2000" smtClean="0">
                <a:solidFill>
                  <a:schemeClr val="tx2"/>
                </a:solidFill>
              </a:rPr>
              <a:t> </a:t>
            </a:r>
            <a:br>
              <a:rPr lang="en-US" altLang="en-US" sz="2000" smtClean="0">
                <a:solidFill>
                  <a:schemeClr val="tx2"/>
                </a:solidFill>
              </a:rPr>
            </a:br>
            <a:r>
              <a:rPr lang="en-US" altLang="en-US" sz="2000" smtClean="0">
                <a:solidFill>
                  <a:schemeClr val="tx2"/>
                </a:solidFill>
              </a:rPr>
              <a:t>of project deliverables</a:t>
            </a:r>
          </a:p>
          <a:p>
            <a:pPr eaLnBrk="1" hangingPunct="1"/>
            <a:r>
              <a:rPr lang="en-US" altLang="en-US" sz="2000" smtClean="0">
                <a:solidFill>
                  <a:schemeClr val="tx2"/>
                </a:solidFill>
              </a:rPr>
              <a:t>Modeling the </a:t>
            </a:r>
            <a:r>
              <a:rPr lang="en-US" altLang="en-US" sz="2000" b="1" smtClean="0">
                <a:solidFill>
                  <a:schemeClr val="hlink"/>
                </a:solidFill>
              </a:rPr>
              <a:t>overall process</a:t>
            </a:r>
            <a:r>
              <a:rPr lang="en-US" altLang="en-US" sz="2000" smtClean="0">
                <a:solidFill>
                  <a:schemeClr val="tx2"/>
                </a:solidFill>
              </a:rPr>
              <a:t> by which these deliverables will be managed and produced</a:t>
            </a:r>
          </a:p>
          <a:p>
            <a:pPr eaLnBrk="1" hangingPunct="1"/>
            <a:r>
              <a:rPr lang="en-US" altLang="en-US" sz="2000" smtClean="0">
                <a:solidFill>
                  <a:schemeClr val="tx2"/>
                </a:solidFill>
              </a:rPr>
              <a:t>Giving a graphical representation of </a:t>
            </a:r>
            <a:r>
              <a:rPr lang="en-US" altLang="en-US" sz="2000" b="1" smtClean="0">
                <a:solidFill>
                  <a:schemeClr val="hlink"/>
                </a:solidFill>
              </a:rPr>
              <a:t>project scope</a:t>
            </a:r>
            <a:endParaRPr lang="en-US" altLang="en-US" sz="2000" smtClean="0">
              <a:solidFill>
                <a:schemeClr val="tx2"/>
              </a:solidFill>
            </a:endParaRPr>
          </a:p>
          <a:p>
            <a:pPr eaLnBrk="1" hangingPunct="1"/>
            <a:r>
              <a:rPr lang="en-US" altLang="en-US" sz="2000" smtClean="0">
                <a:solidFill>
                  <a:schemeClr val="tx2"/>
                </a:solidFill>
              </a:rPr>
              <a:t>Establishing a basis for </a:t>
            </a:r>
            <a:r>
              <a:rPr lang="en-US" altLang="en-US" sz="2000" b="1" smtClean="0">
                <a:solidFill>
                  <a:schemeClr val="hlink"/>
                </a:solidFill>
              </a:rPr>
              <a:t>accountability</a:t>
            </a:r>
            <a:br>
              <a:rPr lang="en-US" altLang="en-US" sz="2000" b="1" smtClean="0">
                <a:solidFill>
                  <a:schemeClr val="hlink"/>
                </a:solidFill>
              </a:rPr>
            </a:br>
            <a:r>
              <a:rPr lang="en-US" altLang="en-US" sz="2000" b="1" smtClean="0">
                <a:solidFill>
                  <a:schemeClr val="hlink"/>
                </a:solidFill>
              </a:rPr>
              <a:t>for project work</a:t>
            </a:r>
          </a:p>
        </p:txBody>
      </p:sp>
      <p:sp>
        <p:nvSpPr>
          <p:cNvPr id="174085" name="Text Box 4"/>
          <p:cNvSpPr txBox="1">
            <a:spLocks noChangeArrowheads="1"/>
          </p:cNvSpPr>
          <p:nvPr/>
        </p:nvSpPr>
        <p:spPr bwMode="auto">
          <a:xfrm>
            <a:off x="457200" y="1128713"/>
            <a:ext cx="7962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tx2"/>
                </a:solidFill>
              </a:rPr>
              <a:t>We have claimed that the WBS provides an excellent </a:t>
            </a:r>
            <a:br>
              <a:rPr lang="en-US" altLang="en-US" sz="2000">
                <a:solidFill>
                  <a:schemeClr val="tx2"/>
                </a:solidFill>
              </a:rPr>
            </a:br>
            <a:r>
              <a:rPr lang="en-US" altLang="en-US" sz="2000">
                <a:solidFill>
                  <a:schemeClr val="tx2"/>
                </a:solidFill>
              </a:rPr>
              <a:t>communication tool by:</a:t>
            </a:r>
          </a:p>
        </p:txBody>
      </p:sp>
      <p:sp>
        <p:nvSpPr>
          <p:cNvPr id="174086" name="Text Box 5"/>
          <p:cNvSpPr txBox="1">
            <a:spLocks noChangeArrowheads="1"/>
          </p:cNvSpPr>
          <p:nvPr/>
        </p:nvSpPr>
        <p:spPr bwMode="auto">
          <a:xfrm>
            <a:off x="746125" y="4678363"/>
            <a:ext cx="7378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tx2"/>
                </a:solidFill>
              </a:rPr>
              <a:t>Consider the WBS we just created.  Could it do all these things?</a:t>
            </a:r>
          </a:p>
        </p:txBody>
      </p:sp>
      <p:pic>
        <p:nvPicPr>
          <p:cNvPr id="174087" name="Picture 6" descr="group run 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1300163"/>
            <a:ext cx="1352550" cy="206692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9B90D3-4C3F-4253-ACD3-287D020102D1}" type="slidenum">
              <a:rPr lang="en-US" altLang="en-US" sz="1200">
                <a:latin typeface="Garamond" panose="02020404030301010803" pitchFamily="18" charset="0"/>
              </a:rPr>
              <a:pPr>
                <a:spcBef>
                  <a:spcPct val="0"/>
                </a:spcBef>
                <a:buClrTx/>
                <a:buSzTx/>
                <a:buFontTx/>
                <a:buNone/>
              </a:pPr>
              <a:t>87</a:t>
            </a:fld>
            <a:endParaRPr lang="en-US" altLang="en-US" sz="1200">
              <a:latin typeface="Garamond" panose="02020404030301010803" pitchFamily="18" charset="0"/>
            </a:endParaRPr>
          </a:p>
        </p:txBody>
      </p:sp>
      <p:sp>
        <p:nvSpPr>
          <p:cNvPr id="175107" name="Rectangle 2"/>
          <p:cNvSpPr>
            <a:spLocks noGrp="1" noChangeArrowheads="1"/>
          </p:cNvSpPr>
          <p:nvPr>
            <p:ph type="title"/>
          </p:nvPr>
        </p:nvSpPr>
        <p:spPr>
          <a:xfrm>
            <a:off x="457200" y="277813"/>
            <a:ext cx="8686800" cy="1139825"/>
          </a:xfrm>
        </p:spPr>
        <p:txBody>
          <a:bodyPr/>
          <a:lstStyle/>
          <a:p>
            <a:pPr algn="ctr" eaLnBrk="1" hangingPunct="1"/>
            <a:r>
              <a:rPr lang="en-US" altLang="en-US" smtClean="0"/>
              <a:t>WBS – Case Study </a:t>
            </a:r>
            <a:r>
              <a:rPr lang="en-US" altLang="en-US" sz="2400" smtClean="0"/>
              <a:t>(cont’d)</a:t>
            </a:r>
          </a:p>
        </p:txBody>
      </p:sp>
      <p:sp>
        <p:nvSpPr>
          <p:cNvPr id="175108" name="Text Box 3"/>
          <p:cNvSpPr txBox="1">
            <a:spLocks noChangeArrowheads="1"/>
          </p:cNvSpPr>
          <p:nvPr/>
        </p:nvSpPr>
        <p:spPr bwMode="auto">
          <a:xfrm>
            <a:off x="654050" y="836613"/>
            <a:ext cx="776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chemeClr val="tx2"/>
                </a:solidFill>
              </a:rPr>
              <a:t>We Can Expand the Initial WBS as Needed</a:t>
            </a:r>
          </a:p>
          <a:p>
            <a:pPr algn="ctr" eaLnBrk="1" hangingPunct="1">
              <a:spcBef>
                <a:spcPct val="0"/>
              </a:spcBef>
              <a:buClrTx/>
              <a:buSzTx/>
              <a:buFontTx/>
              <a:buNone/>
            </a:pPr>
            <a:r>
              <a:rPr lang="en-US" altLang="en-US" sz="1800" b="1">
                <a:solidFill>
                  <a:schemeClr val="tx2"/>
                </a:solidFill>
              </a:rPr>
              <a:t>(Progressive Decomposition of Work)</a:t>
            </a:r>
          </a:p>
        </p:txBody>
      </p:sp>
      <p:sp>
        <p:nvSpPr>
          <p:cNvPr id="175109" name="Rectangle 6"/>
          <p:cNvSpPr>
            <a:spLocks noChangeArrowheads="1"/>
          </p:cNvSpPr>
          <p:nvPr/>
        </p:nvSpPr>
        <p:spPr bwMode="auto">
          <a:xfrm>
            <a:off x="1312863" y="3724275"/>
            <a:ext cx="1531937" cy="4381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Hire Consultant</a:t>
            </a:r>
          </a:p>
        </p:txBody>
      </p:sp>
      <p:sp>
        <p:nvSpPr>
          <p:cNvPr id="175110" name="Text Box 14"/>
          <p:cNvSpPr txBox="1">
            <a:spLocks noChangeArrowheads="1"/>
          </p:cNvSpPr>
          <p:nvPr/>
        </p:nvSpPr>
        <p:spPr bwMode="auto">
          <a:xfrm>
            <a:off x="4322763" y="2928938"/>
            <a:ext cx="400050"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T3</a:t>
            </a:r>
          </a:p>
        </p:txBody>
      </p:sp>
      <p:sp>
        <p:nvSpPr>
          <p:cNvPr id="175111" name="Text Box 17"/>
          <p:cNvSpPr txBox="1">
            <a:spLocks noChangeArrowheads="1"/>
          </p:cNvSpPr>
          <p:nvPr/>
        </p:nvSpPr>
        <p:spPr bwMode="auto">
          <a:xfrm>
            <a:off x="2062163" y="4479925"/>
            <a:ext cx="121443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Recommend</a:t>
            </a:r>
            <a:br>
              <a:rPr lang="en-US" altLang="en-US" sz="1400"/>
            </a:br>
            <a:r>
              <a:rPr lang="en-US" altLang="en-US" sz="1400"/>
              <a:t>Solution</a:t>
            </a:r>
          </a:p>
        </p:txBody>
      </p:sp>
      <p:sp>
        <p:nvSpPr>
          <p:cNvPr id="175112" name="Text Box 63"/>
          <p:cNvSpPr txBox="1">
            <a:spLocks noChangeArrowheads="1"/>
          </p:cNvSpPr>
          <p:nvPr/>
        </p:nvSpPr>
        <p:spPr bwMode="auto">
          <a:xfrm>
            <a:off x="365125" y="1473200"/>
            <a:ext cx="808355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chemeClr val="tx2"/>
                </a:solidFill>
              </a:rPr>
              <a:t>Example:</a:t>
            </a:r>
          </a:p>
          <a:p>
            <a:pPr eaLnBrk="1" hangingPunct="1">
              <a:spcBef>
                <a:spcPct val="0"/>
              </a:spcBef>
              <a:buClrTx/>
              <a:buSzTx/>
              <a:buFontTx/>
              <a:buNone/>
            </a:pPr>
            <a:r>
              <a:rPr lang="en-US" altLang="en-US" sz="1800">
                <a:solidFill>
                  <a:schemeClr val="tx2"/>
                </a:solidFill>
              </a:rPr>
              <a:t>   Suppose we do not have the technical expertise in-house to accomplish T3</a:t>
            </a:r>
          </a:p>
          <a:p>
            <a:pPr eaLnBrk="1" hangingPunct="1">
              <a:spcAft>
                <a:spcPct val="20000"/>
              </a:spcAft>
              <a:buClrTx/>
              <a:buSzTx/>
              <a:buFontTx/>
              <a:buNone/>
            </a:pPr>
            <a:r>
              <a:rPr lang="en-US" altLang="en-US" sz="1800">
                <a:solidFill>
                  <a:schemeClr val="tx2"/>
                </a:solidFill>
              </a:rPr>
              <a:t>         </a:t>
            </a:r>
            <a:r>
              <a:rPr lang="en-US" altLang="en-US" sz="1800" b="1">
                <a:solidFill>
                  <a:schemeClr val="hlink"/>
                </a:solidFill>
              </a:rPr>
              <a:t>T3:   Choose a design that ensures content/presentation separation</a:t>
            </a:r>
          </a:p>
          <a:p>
            <a:pPr eaLnBrk="1" hangingPunct="1">
              <a:spcBef>
                <a:spcPct val="0"/>
              </a:spcBef>
              <a:buClrTx/>
              <a:buSzTx/>
              <a:buFontTx/>
              <a:buNone/>
            </a:pPr>
            <a:r>
              <a:rPr lang="en-US" altLang="en-US" sz="1800" b="1">
                <a:solidFill>
                  <a:schemeClr val="tx2"/>
                </a:solidFill>
              </a:rPr>
              <a:t>  </a:t>
            </a:r>
            <a:r>
              <a:rPr lang="en-US" altLang="en-US" sz="1800">
                <a:solidFill>
                  <a:schemeClr val="tx2"/>
                </a:solidFill>
              </a:rPr>
              <a:t>We might then choose to expand task T3 as follows:</a:t>
            </a:r>
          </a:p>
        </p:txBody>
      </p:sp>
      <p:sp>
        <p:nvSpPr>
          <p:cNvPr id="175113" name="Text Box 65"/>
          <p:cNvSpPr txBox="1">
            <a:spLocks noChangeArrowheads="1"/>
          </p:cNvSpPr>
          <p:nvPr/>
        </p:nvSpPr>
        <p:spPr bwMode="auto">
          <a:xfrm>
            <a:off x="814388" y="4479925"/>
            <a:ext cx="111918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Assess</a:t>
            </a:r>
            <a:br>
              <a:rPr lang="en-US" altLang="en-US" sz="1400"/>
            </a:br>
            <a:r>
              <a:rPr lang="en-US" altLang="en-US" sz="1400"/>
              <a:t>Req’mts</a:t>
            </a:r>
          </a:p>
        </p:txBody>
      </p:sp>
      <p:sp>
        <p:nvSpPr>
          <p:cNvPr id="175114" name="Rectangle 66"/>
          <p:cNvSpPr>
            <a:spLocks noChangeArrowheads="1"/>
          </p:cNvSpPr>
          <p:nvPr/>
        </p:nvSpPr>
        <p:spPr bwMode="auto">
          <a:xfrm>
            <a:off x="3616325" y="3724275"/>
            <a:ext cx="1806575" cy="4381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Acquire Software</a:t>
            </a:r>
          </a:p>
        </p:txBody>
      </p:sp>
      <p:sp>
        <p:nvSpPr>
          <p:cNvPr id="175115" name="Text Box 67"/>
          <p:cNvSpPr txBox="1">
            <a:spLocks noChangeArrowheads="1"/>
          </p:cNvSpPr>
          <p:nvPr/>
        </p:nvSpPr>
        <p:spPr bwMode="auto">
          <a:xfrm>
            <a:off x="3946525" y="5375275"/>
            <a:ext cx="1119188"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Install</a:t>
            </a:r>
            <a:br>
              <a:rPr lang="en-US" altLang="en-US" sz="1400"/>
            </a:br>
            <a:r>
              <a:rPr lang="en-US" altLang="en-US" sz="1400"/>
              <a:t>Software</a:t>
            </a:r>
          </a:p>
        </p:txBody>
      </p:sp>
      <p:sp>
        <p:nvSpPr>
          <p:cNvPr id="175116" name="Text Box 69"/>
          <p:cNvSpPr txBox="1">
            <a:spLocks noChangeArrowheads="1"/>
          </p:cNvSpPr>
          <p:nvPr/>
        </p:nvSpPr>
        <p:spPr bwMode="auto">
          <a:xfrm>
            <a:off x="2605088" y="5370513"/>
            <a:ext cx="111918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Get</a:t>
            </a:r>
            <a:br>
              <a:rPr lang="en-US" altLang="en-US" sz="1400"/>
            </a:br>
            <a:r>
              <a:rPr lang="en-US" altLang="en-US" sz="1400"/>
              <a:t>Approval</a:t>
            </a:r>
          </a:p>
        </p:txBody>
      </p:sp>
      <p:sp>
        <p:nvSpPr>
          <p:cNvPr id="175117" name="Rectangle 71"/>
          <p:cNvSpPr>
            <a:spLocks noChangeArrowheads="1"/>
          </p:cNvSpPr>
          <p:nvPr/>
        </p:nvSpPr>
        <p:spPr bwMode="auto">
          <a:xfrm>
            <a:off x="6194425" y="3724275"/>
            <a:ext cx="1806575" cy="4381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Create Design</a:t>
            </a:r>
          </a:p>
        </p:txBody>
      </p:sp>
      <p:sp>
        <p:nvSpPr>
          <p:cNvPr id="175118" name="Text Box 72"/>
          <p:cNvSpPr txBox="1">
            <a:spLocks noChangeArrowheads="1"/>
          </p:cNvSpPr>
          <p:nvPr/>
        </p:nvSpPr>
        <p:spPr bwMode="auto">
          <a:xfrm>
            <a:off x="5246688" y="5375275"/>
            <a:ext cx="111918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Get</a:t>
            </a:r>
            <a:br>
              <a:rPr lang="en-US" altLang="en-US" sz="1400"/>
            </a:br>
            <a:r>
              <a:rPr lang="en-US" altLang="en-US" sz="1400"/>
              <a:t>Training</a:t>
            </a:r>
          </a:p>
        </p:txBody>
      </p:sp>
      <p:sp>
        <p:nvSpPr>
          <p:cNvPr id="175119" name="Line 73"/>
          <p:cNvSpPr>
            <a:spLocks noChangeShapeType="1"/>
          </p:cNvSpPr>
          <p:nvPr/>
        </p:nvSpPr>
        <p:spPr bwMode="auto">
          <a:xfrm flipH="1">
            <a:off x="1933575" y="3243263"/>
            <a:ext cx="2590800" cy="4810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0" name="Line 74"/>
          <p:cNvSpPr>
            <a:spLocks noChangeShapeType="1"/>
          </p:cNvSpPr>
          <p:nvPr/>
        </p:nvSpPr>
        <p:spPr bwMode="auto">
          <a:xfrm>
            <a:off x="4524375" y="3243263"/>
            <a:ext cx="0" cy="4810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1" name="Line 75"/>
          <p:cNvSpPr>
            <a:spLocks noChangeShapeType="1"/>
          </p:cNvSpPr>
          <p:nvPr/>
        </p:nvSpPr>
        <p:spPr bwMode="auto">
          <a:xfrm>
            <a:off x="4524375" y="3243263"/>
            <a:ext cx="2633663" cy="4810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2" name="Line 76"/>
          <p:cNvSpPr>
            <a:spLocks noChangeShapeType="1"/>
          </p:cNvSpPr>
          <p:nvPr/>
        </p:nvSpPr>
        <p:spPr bwMode="auto">
          <a:xfrm flipH="1">
            <a:off x="3038475" y="4162425"/>
            <a:ext cx="1485900" cy="12080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3" name="Line 77"/>
          <p:cNvSpPr>
            <a:spLocks noChangeShapeType="1"/>
          </p:cNvSpPr>
          <p:nvPr/>
        </p:nvSpPr>
        <p:spPr bwMode="auto">
          <a:xfrm>
            <a:off x="4524375" y="4162425"/>
            <a:ext cx="0" cy="12128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4" name="Line 78"/>
          <p:cNvSpPr>
            <a:spLocks noChangeShapeType="1"/>
          </p:cNvSpPr>
          <p:nvPr/>
        </p:nvSpPr>
        <p:spPr bwMode="auto">
          <a:xfrm>
            <a:off x="4524375" y="4162425"/>
            <a:ext cx="1176338" cy="12128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5" name="Line 79"/>
          <p:cNvSpPr>
            <a:spLocks noChangeShapeType="1"/>
          </p:cNvSpPr>
          <p:nvPr/>
        </p:nvSpPr>
        <p:spPr bwMode="auto">
          <a:xfrm flipH="1">
            <a:off x="1285875" y="4162425"/>
            <a:ext cx="776288" cy="31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6" name="Line 80"/>
          <p:cNvSpPr>
            <a:spLocks noChangeShapeType="1"/>
          </p:cNvSpPr>
          <p:nvPr/>
        </p:nvSpPr>
        <p:spPr bwMode="auto">
          <a:xfrm>
            <a:off x="2062163" y="4162425"/>
            <a:ext cx="600075" cy="31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7" name="Text Box 83"/>
          <p:cNvSpPr txBox="1">
            <a:spLocks noChangeArrowheads="1"/>
          </p:cNvSpPr>
          <p:nvPr/>
        </p:nvSpPr>
        <p:spPr bwMode="auto">
          <a:xfrm>
            <a:off x="7158038" y="4479925"/>
            <a:ext cx="121443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Test</a:t>
            </a:r>
            <a:br>
              <a:rPr lang="en-US" altLang="en-US" sz="1400"/>
            </a:br>
            <a:r>
              <a:rPr lang="en-US" altLang="en-US" sz="1400"/>
              <a:t>Design</a:t>
            </a:r>
          </a:p>
        </p:txBody>
      </p:sp>
      <p:sp>
        <p:nvSpPr>
          <p:cNvPr id="175128" name="Text Box 84"/>
          <p:cNvSpPr txBox="1">
            <a:spLocks noChangeArrowheads="1"/>
          </p:cNvSpPr>
          <p:nvPr/>
        </p:nvSpPr>
        <p:spPr bwMode="auto">
          <a:xfrm>
            <a:off x="5910263" y="4479925"/>
            <a:ext cx="1119187"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Implement</a:t>
            </a:r>
            <a:br>
              <a:rPr lang="en-US" altLang="en-US" sz="1400"/>
            </a:br>
            <a:r>
              <a:rPr lang="en-US" altLang="en-US" sz="1400"/>
              <a:t>Design</a:t>
            </a:r>
          </a:p>
        </p:txBody>
      </p:sp>
      <p:sp>
        <p:nvSpPr>
          <p:cNvPr id="175129" name="Line 85"/>
          <p:cNvSpPr>
            <a:spLocks noChangeShapeType="1"/>
          </p:cNvSpPr>
          <p:nvPr/>
        </p:nvSpPr>
        <p:spPr bwMode="auto">
          <a:xfrm flipH="1">
            <a:off x="6381750" y="4162425"/>
            <a:ext cx="776288" cy="31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30" name="Line 86"/>
          <p:cNvSpPr>
            <a:spLocks noChangeShapeType="1"/>
          </p:cNvSpPr>
          <p:nvPr/>
        </p:nvSpPr>
        <p:spPr bwMode="auto">
          <a:xfrm>
            <a:off x="7158038" y="4162425"/>
            <a:ext cx="600075" cy="31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3DFC51A-6A4F-4566-AB37-70BBD56C9183}" type="slidenum">
              <a:rPr lang="en-US" altLang="en-US" sz="1200">
                <a:latin typeface="Garamond" panose="02020404030301010803" pitchFamily="18" charset="0"/>
              </a:rPr>
              <a:pPr>
                <a:spcBef>
                  <a:spcPct val="0"/>
                </a:spcBef>
                <a:buClrTx/>
                <a:buSzTx/>
                <a:buFontTx/>
                <a:buNone/>
              </a:pPr>
              <a:t>88</a:t>
            </a:fld>
            <a:endParaRPr lang="en-US" altLang="en-US" sz="1200">
              <a:latin typeface="Garamond" panose="02020404030301010803" pitchFamily="18" charset="0"/>
            </a:endParaRPr>
          </a:p>
        </p:txBody>
      </p:sp>
      <p:sp>
        <p:nvSpPr>
          <p:cNvPr id="176131"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More on Critical Path Method (CPM)</a:t>
            </a:r>
          </a:p>
        </p:txBody>
      </p:sp>
      <p:sp>
        <p:nvSpPr>
          <p:cNvPr id="176132" name="Text Box 3"/>
          <p:cNvSpPr txBox="1">
            <a:spLocks noChangeArrowheads="1"/>
          </p:cNvSpPr>
          <p:nvPr/>
        </p:nvSpPr>
        <p:spPr bwMode="auto">
          <a:xfrm>
            <a:off x="3733800" y="485775"/>
            <a:ext cx="240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Appendix C</a:t>
            </a:r>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013F93-0324-4CE8-B39D-E6CD72D5DC83}" type="slidenum">
              <a:rPr lang="en-US" altLang="en-US" sz="1200">
                <a:latin typeface="Garamond" panose="02020404030301010803" pitchFamily="18" charset="0"/>
              </a:rPr>
              <a:pPr>
                <a:spcBef>
                  <a:spcPct val="0"/>
                </a:spcBef>
                <a:buClrTx/>
                <a:buSzTx/>
                <a:buFontTx/>
                <a:buNone/>
              </a:pPr>
              <a:t>89</a:t>
            </a:fld>
            <a:endParaRPr lang="en-US" altLang="en-US" sz="1200">
              <a:latin typeface="Garamond" panose="02020404030301010803" pitchFamily="18" charset="0"/>
            </a:endParaRPr>
          </a:p>
        </p:txBody>
      </p:sp>
      <p:sp>
        <p:nvSpPr>
          <p:cNvPr id="178179" name="Rectangle 2"/>
          <p:cNvSpPr>
            <a:spLocks noGrp="1" noChangeArrowheads="1"/>
          </p:cNvSpPr>
          <p:nvPr>
            <p:ph type="title"/>
          </p:nvPr>
        </p:nvSpPr>
        <p:spPr>
          <a:xfrm>
            <a:off x="473075" y="285750"/>
            <a:ext cx="7924800" cy="647700"/>
          </a:xfrm>
        </p:spPr>
        <p:txBody>
          <a:bodyPr/>
          <a:lstStyle/>
          <a:p>
            <a:pPr algn="ctr" eaLnBrk="1" hangingPunct="1"/>
            <a:r>
              <a:rPr lang="en-US" altLang="en-US" smtClean="0"/>
              <a:t>Creating CPM Diagrams</a:t>
            </a:r>
          </a:p>
        </p:txBody>
      </p:sp>
      <p:sp>
        <p:nvSpPr>
          <p:cNvPr id="1929219" name="Rectangle 3"/>
          <p:cNvSpPr>
            <a:spLocks noGrp="1" noChangeArrowheads="1"/>
          </p:cNvSpPr>
          <p:nvPr>
            <p:ph type="body" idx="1"/>
          </p:nvPr>
        </p:nvSpPr>
        <p:spPr>
          <a:xfrm>
            <a:off x="892175" y="1303338"/>
            <a:ext cx="7658100" cy="3468687"/>
          </a:xfrm>
        </p:spPr>
        <p:txBody>
          <a:bodyPr/>
          <a:lstStyle/>
          <a:p>
            <a:pPr eaLnBrk="1" hangingPunct="1">
              <a:spcBef>
                <a:spcPct val="0"/>
              </a:spcBef>
              <a:buFont typeface="Wingdings" panose="05000000000000000000" pitchFamily="2" charset="2"/>
              <a:buNone/>
              <a:defRPr/>
            </a:pPr>
            <a:r>
              <a:rPr lang="en-US" sz="2000" dirty="0" smtClean="0"/>
              <a:t>	</a:t>
            </a:r>
            <a:r>
              <a:rPr lang="en-US" sz="2000" i="1" dirty="0" smtClean="0">
                <a:solidFill>
                  <a:schemeClr val="tx2"/>
                </a:solidFill>
              </a:rPr>
              <a:t>The Critical Path Method (CPM) is a schedule network analysis technique used to determine the amount of scheduling flexibility (the amount of float) on various logical network paths in the project schedule network, and to determine the minimum total project duration. Earliest start and  earliest finish dates are calculated by means of a </a:t>
            </a:r>
            <a:r>
              <a:rPr lang="en-US" sz="2000" b="1" i="1" dirty="0" smtClean="0">
                <a:solidFill>
                  <a:schemeClr val="accent1">
                    <a:lumMod val="50000"/>
                  </a:schemeClr>
                </a:solidFill>
              </a:rPr>
              <a:t>forward pass</a:t>
            </a:r>
            <a:r>
              <a:rPr lang="en-US" sz="2000" i="1" dirty="0" smtClean="0">
                <a:solidFill>
                  <a:schemeClr val="tx2"/>
                </a:solidFill>
              </a:rPr>
              <a:t>, using a specified start date.  Latest start and latest finish dates are calculated by means of a </a:t>
            </a:r>
            <a:r>
              <a:rPr lang="en-US" sz="2000" b="1" i="1" dirty="0" smtClean="0">
                <a:solidFill>
                  <a:schemeClr val="accent1">
                    <a:lumMod val="50000"/>
                  </a:schemeClr>
                </a:solidFill>
              </a:rPr>
              <a:t>backward pass</a:t>
            </a:r>
            <a:r>
              <a:rPr lang="en-US" sz="2000" i="1" dirty="0" smtClean="0">
                <a:solidFill>
                  <a:schemeClr val="tx2"/>
                </a:solidFill>
              </a:rPr>
              <a:t>, starting from a specified completion date, which is usually the project ‘s earliest finish date determined during the forward pass calculation.</a:t>
            </a:r>
          </a:p>
        </p:txBody>
      </p:sp>
      <p:sp>
        <p:nvSpPr>
          <p:cNvPr id="178181" name="Text Box 20"/>
          <p:cNvSpPr txBox="1">
            <a:spLocks noChangeArrowheads="1"/>
          </p:cNvSpPr>
          <p:nvPr/>
        </p:nvSpPr>
        <p:spPr bwMode="auto">
          <a:xfrm>
            <a:off x="2971800" y="6400800"/>
            <a:ext cx="2628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200" i="1">
                <a:solidFill>
                  <a:srgbClr val="008000"/>
                </a:solidFill>
              </a:rPr>
              <a:t>Adapted from PMBOK</a:t>
            </a:r>
            <a:r>
              <a:rPr lang="en-US" altLang="en-US" sz="1200" baseline="30000">
                <a:solidFill>
                  <a:srgbClr val="008000"/>
                </a:solidFill>
              </a:rPr>
              <a:t>®</a:t>
            </a:r>
            <a:r>
              <a:rPr lang="en-US" altLang="en-US" sz="1200">
                <a:solidFill>
                  <a:srgbClr val="008000"/>
                </a:solidFill>
              </a:rPr>
              <a:t> </a:t>
            </a:r>
            <a:r>
              <a:rPr lang="en-US" altLang="en-US" sz="1200" i="1">
                <a:solidFill>
                  <a:srgbClr val="008000"/>
                </a:solidFill>
              </a:rPr>
              <a:t>Guide</a:t>
            </a:r>
            <a:endParaRPr lang="en-US" altLang="en-US" sz="1200" i="1">
              <a:solidFill>
                <a:srgbClr val="008000"/>
              </a:solidFill>
              <a:latin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8BE3D6C-283A-4391-946F-2FBFF563CB72}" type="slidenum">
              <a:rPr lang="en-US" altLang="en-US" sz="1200" smtClean="0">
                <a:ea typeface="ＭＳ Ｐゴシック" panose="020B0600070205080204" pitchFamily="34" charset="-128"/>
              </a:rPr>
              <a:pPr>
                <a:spcBef>
                  <a:spcPct val="0"/>
                </a:spcBef>
                <a:buClrTx/>
                <a:buSzTx/>
                <a:buFontTx/>
                <a:buNone/>
              </a:pPr>
              <a:t>9</a:t>
            </a:fld>
            <a:endParaRPr lang="en-US" altLang="en-US" sz="1200" smtClean="0">
              <a:ea typeface="ＭＳ Ｐゴシック" panose="020B0600070205080204" pitchFamily="34" charset="-128"/>
            </a:endParaRPr>
          </a:p>
        </p:txBody>
      </p:sp>
      <p:grpSp>
        <p:nvGrpSpPr>
          <p:cNvPr id="23555" name="Group 1"/>
          <p:cNvGrpSpPr>
            <a:grpSpLocks/>
          </p:cNvGrpSpPr>
          <p:nvPr/>
        </p:nvGrpSpPr>
        <p:grpSpPr bwMode="auto">
          <a:xfrm>
            <a:off x="952500" y="1581150"/>
            <a:ext cx="7010400" cy="4419600"/>
            <a:chOff x="952500" y="1581150"/>
            <a:chExt cx="7010400" cy="4419600"/>
          </a:xfrm>
        </p:grpSpPr>
        <p:sp>
          <p:nvSpPr>
            <p:cNvPr id="23570" name="AutoShape 2"/>
            <p:cNvSpPr>
              <a:spLocks noChangeArrowheads="1"/>
            </p:cNvSpPr>
            <p:nvPr/>
          </p:nvSpPr>
          <p:spPr bwMode="auto">
            <a:xfrm rot="5400000" flipV="1">
              <a:off x="1795462" y="3965576"/>
              <a:ext cx="504825" cy="704850"/>
            </a:xfrm>
            <a:prstGeom prst="rtTriangle">
              <a:avLst/>
            </a:prstGeom>
            <a:solidFill>
              <a:srgbClr val="E5E5E5"/>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1" name="AutoShape 3"/>
            <p:cNvSpPr>
              <a:spLocks noChangeArrowheads="1"/>
            </p:cNvSpPr>
            <p:nvPr/>
          </p:nvSpPr>
          <p:spPr bwMode="auto">
            <a:xfrm rot="-5400000" flipH="1" flipV="1">
              <a:off x="6480969" y="3985419"/>
              <a:ext cx="477837" cy="638175"/>
            </a:xfrm>
            <a:prstGeom prst="rtTriangle">
              <a:avLst/>
            </a:prstGeom>
            <a:solidFill>
              <a:srgbClr val="E5E5E5"/>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2" name="AutoShape 4"/>
            <p:cNvSpPr>
              <a:spLocks noChangeArrowheads="1"/>
            </p:cNvSpPr>
            <p:nvPr/>
          </p:nvSpPr>
          <p:spPr bwMode="auto">
            <a:xfrm rot="5400000" flipH="1">
              <a:off x="6500813" y="2757487"/>
              <a:ext cx="438150" cy="638175"/>
            </a:xfrm>
            <a:prstGeom prst="rtTriangle">
              <a:avLst/>
            </a:prstGeom>
            <a:solidFill>
              <a:srgbClr val="E5E5E5"/>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3" name="AutoShape 5"/>
            <p:cNvSpPr>
              <a:spLocks noChangeArrowheads="1"/>
            </p:cNvSpPr>
            <p:nvPr/>
          </p:nvSpPr>
          <p:spPr bwMode="auto">
            <a:xfrm rot="-5400000">
              <a:off x="1828800" y="2724150"/>
              <a:ext cx="438150" cy="704850"/>
            </a:xfrm>
            <a:prstGeom prst="rtTriangle">
              <a:avLst/>
            </a:prstGeom>
            <a:solidFill>
              <a:srgbClr val="E5E5E5"/>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4" name="Oval 6"/>
            <p:cNvSpPr>
              <a:spLocks noChangeArrowheads="1"/>
            </p:cNvSpPr>
            <p:nvPr/>
          </p:nvSpPr>
          <p:spPr bwMode="auto">
            <a:xfrm>
              <a:off x="2171700" y="1581150"/>
              <a:ext cx="4514850" cy="4419600"/>
            </a:xfrm>
            <a:prstGeom prst="ellipse">
              <a:avLst/>
            </a:prstGeom>
            <a:solidFill>
              <a:srgbClr val="E5E5E5"/>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5" name="AutoShape 7"/>
            <p:cNvSpPr>
              <a:spLocks noChangeArrowheads="1"/>
            </p:cNvSpPr>
            <p:nvPr/>
          </p:nvSpPr>
          <p:spPr bwMode="auto">
            <a:xfrm>
              <a:off x="3124200" y="2281238"/>
              <a:ext cx="2895600" cy="19097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66"/>
            </a:solidFill>
            <a:ln w="9525">
              <a:solidFill>
                <a:schemeClr val="tx1"/>
              </a:solidFill>
              <a:miter lim="800000"/>
              <a:headEnd/>
              <a:tailEnd/>
            </a:ln>
          </p:spPr>
          <p:txBody>
            <a:bodyPr wrap="none" anchor="ctr"/>
            <a:lstStyle/>
            <a:p>
              <a:endParaRPr lang="en-US"/>
            </a:p>
          </p:txBody>
        </p:sp>
        <p:sp>
          <p:nvSpPr>
            <p:cNvPr id="23576" name="AutoShape 8"/>
            <p:cNvSpPr>
              <a:spLocks noChangeArrowheads="1"/>
            </p:cNvSpPr>
            <p:nvPr/>
          </p:nvSpPr>
          <p:spPr bwMode="auto">
            <a:xfrm>
              <a:off x="5791200" y="2895600"/>
              <a:ext cx="1543050" cy="1647825"/>
            </a:xfrm>
            <a:prstGeom prst="rightArrow">
              <a:avLst>
                <a:gd name="adj1" fmla="val 50000"/>
                <a:gd name="adj2" fmla="val 25000"/>
              </a:avLst>
            </a:prstGeom>
            <a:solidFill>
              <a:srgbClr val="FFFF66"/>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7" name="AutoShape 9"/>
            <p:cNvSpPr>
              <a:spLocks noChangeArrowheads="1"/>
            </p:cNvSpPr>
            <p:nvPr/>
          </p:nvSpPr>
          <p:spPr bwMode="auto">
            <a:xfrm>
              <a:off x="1676400" y="2895600"/>
              <a:ext cx="1371600" cy="1647825"/>
            </a:xfrm>
            <a:prstGeom prst="rightArrow">
              <a:avLst>
                <a:gd name="adj1" fmla="val 50000"/>
                <a:gd name="adj2" fmla="val 25000"/>
              </a:avLst>
            </a:prstGeom>
            <a:solidFill>
              <a:srgbClr val="FFFF66"/>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ea typeface="ＭＳ Ｐゴシック" panose="020B0600070205080204" pitchFamily="34" charset="-128"/>
              </a:endParaRPr>
            </a:p>
          </p:txBody>
        </p:sp>
        <p:sp>
          <p:nvSpPr>
            <p:cNvPr id="23578" name="AutoShape 10"/>
            <p:cNvSpPr>
              <a:spLocks noChangeArrowheads="1"/>
            </p:cNvSpPr>
            <p:nvPr/>
          </p:nvSpPr>
          <p:spPr bwMode="auto">
            <a:xfrm rot="10800000">
              <a:off x="2828925" y="3600450"/>
              <a:ext cx="2895600" cy="18478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60000 65536"/>
                <a:gd name="T11" fmla="*/ 0 60000 65536"/>
                <a:gd name="T12" fmla="*/ 0 60000 65536"/>
                <a:gd name="T13" fmla="*/ 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66"/>
            </a:solidFill>
            <a:ln w="9525">
              <a:solidFill>
                <a:schemeClr val="tx1"/>
              </a:solidFill>
              <a:miter lim="800000"/>
              <a:headEnd/>
              <a:tailEnd/>
            </a:ln>
          </p:spPr>
          <p:txBody>
            <a:bodyPr wrap="none" anchor="ctr"/>
            <a:lstStyle/>
            <a:p>
              <a:endParaRPr lang="en-US"/>
            </a:p>
          </p:txBody>
        </p:sp>
        <p:sp>
          <p:nvSpPr>
            <p:cNvPr id="23579" name="Text Box 11"/>
            <p:cNvSpPr txBox="1">
              <a:spLocks noChangeArrowheads="1"/>
            </p:cNvSpPr>
            <p:nvPr/>
          </p:nvSpPr>
          <p:spPr bwMode="auto">
            <a:xfrm>
              <a:off x="3181350" y="1619250"/>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Monitoring &amp;</a:t>
              </a:r>
            </a:p>
          </p:txBody>
        </p:sp>
        <p:sp>
          <p:nvSpPr>
            <p:cNvPr id="23580" name="Text Box 12"/>
            <p:cNvSpPr txBox="1">
              <a:spLocks noChangeArrowheads="1"/>
            </p:cNvSpPr>
            <p:nvPr/>
          </p:nvSpPr>
          <p:spPr bwMode="auto">
            <a:xfrm>
              <a:off x="952500" y="3448050"/>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Initiating</a:t>
              </a:r>
              <a:r>
                <a:rPr lang="en-US" altLang="en-US" sz="1600" b="1">
                  <a:solidFill>
                    <a:schemeClr val="bg1"/>
                  </a:solidFill>
                  <a:ea typeface="ＭＳ Ｐゴシック" panose="020B0600070205080204" pitchFamily="34" charset="-128"/>
                </a:rPr>
                <a:t> </a:t>
              </a:r>
            </a:p>
          </p:txBody>
        </p:sp>
        <p:sp>
          <p:nvSpPr>
            <p:cNvPr id="23581" name="Text Box 13"/>
            <p:cNvSpPr txBox="1">
              <a:spLocks noChangeArrowheads="1"/>
            </p:cNvSpPr>
            <p:nvPr/>
          </p:nvSpPr>
          <p:spPr bwMode="auto">
            <a:xfrm>
              <a:off x="5334000" y="3429000"/>
              <a:ext cx="26289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Closing</a:t>
              </a:r>
            </a:p>
            <a:p>
              <a:pPr algn="ctr" eaLnBrk="1" hangingPunct="1">
                <a:spcBef>
                  <a:spcPct val="50000"/>
                </a:spcBef>
                <a:buClrTx/>
                <a:buSzTx/>
                <a:buFontTx/>
                <a:buNone/>
              </a:pPr>
              <a:endParaRPr lang="en-US" altLang="en-US" sz="1400" b="1">
                <a:ea typeface="ＭＳ Ｐゴシック" panose="020B0600070205080204" pitchFamily="34" charset="-128"/>
              </a:endParaRPr>
            </a:p>
          </p:txBody>
        </p:sp>
        <p:sp>
          <p:nvSpPr>
            <p:cNvPr id="23582" name="Text Box 14"/>
            <p:cNvSpPr txBox="1">
              <a:spLocks noChangeArrowheads="1"/>
            </p:cNvSpPr>
            <p:nvPr/>
          </p:nvSpPr>
          <p:spPr bwMode="auto">
            <a:xfrm>
              <a:off x="3057525" y="2300288"/>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Planning </a:t>
              </a:r>
            </a:p>
          </p:txBody>
        </p:sp>
        <p:sp>
          <p:nvSpPr>
            <p:cNvPr id="23583" name="Text Box 15"/>
            <p:cNvSpPr txBox="1">
              <a:spLocks noChangeArrowheads="1"/>
            </p:cNvSpPr>
            <p:nvPr/>
          </p:nvSpPr>
          <p:spPr bwMode="auto">
            <a:xfrm>
              <a:off x="3076575" y="2490788"/>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Processes</a:t>
              </a:r>
              <a:r>
                <a:rPr lang="en-US" altLang="en-US" sz="1600" b="1">
                  <a:solidFill>
                    <a:schemeClr val="bg1"/>
                  </a:solidFill>
                  <a:ea typeface="ＭＳ Ｐゴシック" panose="020B0600070205080204" pitchFamily="34" charset="-128"/>
                </a:rPr>
                <a:t> </a:t>
              </a:r>
            </a:p>
          </p:txBody>
        </p:sp>
        <p:sp>
          <p:nvSpPr>
            <p:cNvPr id="23584" name="Text Box 16"/>
            <p:cNvSpPr txBox="1">
              <a:spLocks noChangeArrowheads="1"/>
            </p:cNvSpPr>
            <p:nvPr/>
          </p:nvSpPr>
          <p:spPr bwMode="auto">
            <a:xfrm>
              <a:off x="3190875" y="4895850"/>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Executing</a:t>
              </a:r>
            </a:p>
          </p:txBody>
        </p:sp>
        <p:sp>
          <p:nvSpPr>
            <p:cNvPr id="23585" name="Text Box 17"/>
            <p:cNvSpPr txBox="1">
              <a:spLocks noChangeArrowheads="1"/>
            </p:cNvSpPr>
            <p:nvPr/>
          </p:nvSpPr>
          <p:spPr bwMode="auto">
            <a:xfrm>
              <a:off x="3171825" y="5105400"/>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Processes</a:t>
              </a:r>
              <a:r>
                <a:rPr lang="en-US" altLang="en-US" sz="1400" b="1">
                  <a:ea typeface="ＭＳ Ｐゴシック" panose="020B0600070205080204" pitchFamily="34" charset="-128"/>
                </a:rPr>
                <a:t> </a:t>
              </a:r>
            </a:p>
          </p:txBody>
        </p:sp>
        <p:sp>
          <p:nvSpPr>
            <p:cNvPr id="23586" name="Text Box 18"/>
            <p:cNvSpPr txBox="1">
              <a:spLocks noChangeArrowheads="1"/>
            </p:cNvSpPr>
            <p:nvPr/>
          </p:nvSpPr>
          <p:spPr bwMode="auto">
            <a:xfrm>
              <a:off x="990600" y="3657600"/>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Processes</a:t>
              </a:r>
              <a:r>
                <a:rPr lang="en-US" altLang="en-US" sz="1400" b="1">
                  <a:solidFill>
                    <a:schemeClr val="bg1"/>
                  </a:solidFill>
                  <a:ea typeface="ＭＳ Ｐゴシック" panose="020B0600070205080204" pitchFamily="34" charset="-128"/>
                </a:rPr>
                <a:t> </a:t>
              </a:r>
            </a:p>
          </p:txBody>
        </p:sp>
        <p:sp>
          <p:nvSpPr>
            <p:cNvPr id="23587" name="Text Box 19"/>
            <p:cNvSpPr txBox="1">
              <a:spLocks noChangeArrowheads="1"/>
            </p:cNvSpPr>
            <p:nvPr/>
          </p:nvSpPr>
          <p:spPr bwMode="auto">
            <a:xfrm>
              <a:off x="5295900" y="3616325"/>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Processes</a:t>
              </a:r>
              <a:r>
                <a:rPr lang="en-US" altLang="en-US" sz="1400" b="1">
                  <a:ea typeface="ＭＳ Ｐゴシック" panose="020B0600070205080204" pitchFamily="34" charset="-128"/>
                </a:rPr>
                <a:t> </a:t>
              </a:r>
            </a:p>
          </p:txBody>
        </p:sp>
        <p:sp>
          <p:nvSpPr>
            <p:cNvPr id="23588" name="Text Box 20"/>
            <p:cNvSpPr txBox="1">
              <a:spLocks noChangeArrowheads="1"/>
            </p:cNvSpPr>
            <p:nvPr/>
          </p:nvSpPr>
          <p:spPr bwMode="auto">
            <a:xfrm>
              <a:off x="3076575" y="1863725"/>
              <a:ext cx="262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Controlling Processes</a:t>
              </a:r>
            </a:p>
          </p:txBody>
        </p:sp>
      </p:grpSp>
      <p:sp>
        <p:nvSpPr>
          <p:cNvPr id="44054" name="AutoShape 9"/>
          <p:cNvSpPr>
            <a:spLocks noChangeArrowheads="1"/>
          </p:cNvSpPr>
          <p:nvPr/>
        </p:nvSpPr>
        <p:spPr bwMode="auto">
          <a:xfrm>
            <a:off x="7391400" y="1066800"/>
            <a:ext cx="1066800" cy="1647825"/>
          </a:xfrm>
          <a:prstGeom prst="rightArrow">
            <a:avLst>
              <a:gd name="adj1" fmla="val 50000"/>
              <a:gd name="adj2" fmla="val 25000"/>
            </a:avLst>
          </a:prstGeom>
          <a:solidFill>
            <a:schemeClr val="accent3">
              <a:lumMod val="85000"/>
            </a:schemeClr>
          </a:solidFill>
          <a:ln w="9525">
            <a:solidFill>
              <a:schemeClr val="tx1"/>
            </a:solidFill>
            <a:miter lim="800000"/>
            <a:headEnd/>
            <a:tailEnd/>
          </a:ln>
        </p:spPr>
        <p:txBody>
          <a:bodyPr wrap="none" anchor="ctr"/>
          <a:lstStyle/>
          <a:p>
            <a:pPr eaLnBrk="1" hangingPunct="1">
              <a:defRPr/>
            </a:pPr>
            <a:r>
              <a:rPr lang="en-US" sz="1200" b="1" dirty="0">
                <a:latin typeface="Arial" pitchFamily="-105" charset="0"/>
                <a:ea typeface="ＭＳ Ｐゴシック" pitchFamily="-105" charset="-128"/>
                <a:cs typeface="ＭＳ Ｐゴシック" pitchFamily="-105" charset="-128"/>
              </a:rPr>
              <a:t>Project </a:t>
            </a:r>
          </a:p>
          <a:p>
            <a:pPr eaLnBrk="1" hangingPunct="1">
              <a:defRPr/>
            </a:pPr>
            <a:r>
              <a:rPr lang="en-US" sz="1200" b="1" dirty="0">
                <a:latin typeface="Arial" pitchFamily="-105" charset="0"/>
                <a:ea typeface="ＭＳ Ｐゴシック" pitchFamily="-105" charset="-128"/>
                <a:cs typeface="ＭＳ Ｐゴシック" pitchFamily="-105" charset="-128"/>
              </a:rPr>
              <a:t>Deliverables</a:t>
            </a:r>
          </a:p>
        </p:txBody>
      </p:sp>
      <p:sp>
        <p:nvSpPr>
          <p:cNvPr id="23557" name="TextBox 26"/>
          <p:cNvSpPr txBox="1">
            <a:spLocks noChangeArrowheads="1"/>
          </p:cNvSpPr>
          <p:nvPr/>
        </p:nvSpPr>
        <p:spPr bwMode="auto">
          <a:xfrm rot="-5400000">
            <a:off x="-641350" y="3408363"/>
            <a:ext cx="180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ea typeface="ＭＳ Ｐゴシック" panose="020B0600070205080204" pitchFamily="34" charset="-128"/>
              </a:rPr>
              <a:t>Project Sponsor</a:t>
            </a:r>
          </a:p>
        </p:txBody>
      </p:sp>
      <p:sp>
        <p:nvSpPr>
          <p:cNvPr id="44056" name="AutoShape 9"/>
          <p:cNvSpPr>
            <a:spLocks noChangeArrowheads="1"/>
          </p:cNvSpPr>
          <p:nvPr/>
        </p:nvSpPr>
        <p:spPr bwMode="auto">
          <a:xfrm>
            <a:off x="685800" y="2903538"/>
            <a:ext cx="914400" cy="1647825"/>
          </a:xfrm>
          <a:prstGeom prst="rightArrow">
            <a:avLst>
              <a:gd name="adj1" fmla="val 50000"/>
              <a:gd name="adj2" fmla="val 25000"/>
            </a:avLst>
          </a:prstGeom>
          <a:solidFill>
            <a:schemeClr val="accent3">
              <a:lumMod val="85000"/>
            </a:schemeClr>
          </a:solidFill>
          <a:ln w="9525">
            <a:solidFill>
              <a:schemeClr val="tx1"/>
            </a:solidFill>
            <a:miter lim="800000"/>
            <a:headEnd/>
            <a:tailEnd/>
          </a:ln>
        </p:spPr>
        <p:txBody>
          <a:bodyPr wrap="none" anchor="ctr"/>
          <a:lstStyle/>
          <a:p>
            <a:pPr eaLnBrk="1" hangingPunct="1">
              <a:defRPr/>
            </a:pPr>
            <a:r>
              <a:rPr lang="en-US" sz="1600" b="1">
                <a:latin typeface="Arial" pitchFamily="-105" charset="0"/>
                <a:ea typeface="ＭＳ Ｐゴシック" pitchFamily="-105" charset="-128"/>
                <a:cs typeface="ＭＳ Ｐゴシック" pitchFamily="-105" charset="-128"/>
              </a:rPr>
              <a:t>Project</a:t>
            </a:r>
            <a:r>
              <a:rPr lang="en-US" b="1">
                <a:latin typeface="Arial" pitchFamily="-105" charset="0"/>
                <a:ea typeface="ＭＳ Ｐゴシック" pitchFamily="-105" charset="-128"/>
                <a:cs typeface="ＭＳ Ｐゴシック" pitchFamily="-105" charset="-128"/>
              </a:rPr>
              <a:t> </a:t>
            </a:r>
          </a:p>
          <a:p>
            <a:pPr eaLnBrk="1" hangingPunct="1">
              <a:defRPr/>
            </a:pPr>
            <a:r>
              <a:rPr lang="en-US" b="1">
                <a:latin typeface="Arial" pitchFamily="-105" charset="0"/>
                <a:ea typeface="ＭＳ Ｐゴシック" pitchFamily="-105" charset="-128"/>
                <a:cs typeface="ＭＳ Ｐゴシック" pitchFamily="-105" charset="-128"/>
              </a:rPr>
              <a:t>Inputs</a:t>
            </a:r>
          </a:p>
        </p:txBody>
      </p:sp>
      <p:sp>
        <p:nvSpPr>
          <p:cNvPr id="44057" name="AutoShape 9"/>
          <p:cNvSpPr>
            <a:spLocks noChangeArrowheads="1"/>
          </p:cNvSpPr>
          <p:nvPr/>
        </p:nvSpPr>
        <p:spPr bwMode="auto">
          <a:xfrm>
            <a:off x="7315200" y="4267200"/>
            <a:ext cx="1066800" cy="1647825"/>
          </a:xfrm>
          <a:prstGeom prst="rightArrow">
            <a:avLst>
              <a:gd name="adj1" fmla="val 50000"/>
              <a:gd name="adj2" fmla="val 25000"/>
            </a:avLst>
          </a:prstGeom>
          <a:solidFill>
            <a:schemeClr val="bg1">
              <a:lumMod val="85000"/>
            </a:schemeClr>
          </a:solidFill>
          <a:ln w="9525">
            <a:solidFill>
              <a:schemeClr val="tx1"/>
            </a:solidFill>
            <a:miter lim="800000"/>
            <a:headEnd/>
            <a:tailEnd/>
          </a:ln>
        </p:spPr>
        <p:txBody>
          <a:bodyPr wrap="none" anchor="ctr"/>
          <a:lstStyle/>
          <a:p>
            <a:pPr eaLnBrk="1" hangingPunct="1">
              <a:defRPr/>
            </a:pPr>
            <a:r>
              <a:rPr lang="en-US" sz="1200" b="1">
                <a:latin typeface="Arial" pitchFamily="-105" charset="0"/>
                <a:ea typeface="ＭＳ Ｐゴシック" pitchFamily="-105" charset="-128"/>
                <a:cs typeface="ＭＳ Ｐゴシック" pitchFamily="-105" charset="-128"/>
              </a:rPr>
              <a:t>Project </a:t>
            </a:r>
          </a:p>
          <a:p>
            <a:pPr eaLnBrk="1" hangingPunct="1">
              <a:defRPr/>
            </a:pPr>
            <a:r>
              <a:rPr lang="en-US" sz="1200" b="1">
                <a:latin typeface="Arial" pitchFamily="-105" charset="0"/>
                <a:ea typeface="ＭＳ Ｐゴシック" pitchFamily="-105" charset="-128"/>
                <a:cs typeface="ＭＳ Ｐゴシック" pitchFamily="-105" charset="-128"/>
              </a:rPr>
              <a:t>Records</a:t>
            </a:r>
          </a:p>
        </p:txBody>
      </p:sp>
      <p:sp>
        <p:nvSpPr>
          <p:cNvPr id="23560" name="TextBox 29"/>
          <p:cNvSpPr txBox="1">
            <a:spLocks noChangeArrowheads="1"/>
          </p:cNvSpPr>
          <p:nvPr/>
        </p:nvSpPr>
        <p:spPr bwMode="auto">
          <a:xfrm rot="-5400000">
            <a:off x="7740650" y="4756150"/>
            <a:ext cx="1804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ea typeface="ＭＳ Ｐゴシック" panose="020B0600070205080204" pitchFamily="34" charset="-128"/>
              </a:rPr>
              <a:t>Process Assets</a:t>
            </a:r>
          </a:p>
        </p:txBody>
      </p:sp>
      <p:sp>
        <p:nvSpPr>
          <p:cNvPr id="23561" name="TextBox 30"/>
          <p:cNvSpPr txBox="1">
            <a:spLocks noChangeArrowheads="1"/>
          </p:cNvSpPr>
          <p:nvPr/>
        </p:nvSpPr>
        <p:spPr bwMode="auto">
          <a:xfrm rot="-5400000">
            <a:off x="7740650" y="1708150"/>
            <a:ext cx="1804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ea typeface="ＭＳ Ｐゴシック" panose="020B0600070205080204" pitchFamily="34" charset="-128"/>
              </a:rPr>
              <a:t>End users</a:t>
            </a:r>
          </a:p>
        </p:txBody>
      </p:sp>
      <p:cxnSp>
        <p:nvCxnSpPr>
          <p:cNvPr id="33" name="Straight Connector 32"/>
          <p:cNvCxnSpPr>
            <a:cxnSpLocks noChangeShapeType="1"/>
          </p:cNvCxnSpPr>
          <p:nvPr/>
        </p:nvCxnSpPr>
        <p:spPr bwMode="auto">
          <a:xfrm rot="5400000">
            <a:off x="4762500" y="3467100"/>
            <a:ext cx="5181600" cy="76200"/>
          </a:xfrm>
          <a:prstGeom prst="line">
            <a:avLst/>
          </a:prstGeom>
          <a:noFill/>
          <a:ln w="25400">
            <a:solidFill>
              <a:srgbClr val="2B8013"/>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a:off x="-762000" y="3352800"/>
            <a:ext cx="4800600" cy="76200"/>
          </a:xfrm>
          <a:prstGeom prst="line">
            <a:avLst/>
          </a:prstGeom>
          <a:noFill/>
          <a:ln w="25400">
            <a:solidFill>
              <a:srgbClr val="2B8013"/>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64" name="Text Box 19"/>
          <p:cNvSpPr txBox="1">
            <a:spLocks noChangeArrowheads="1"/>
          </p:cNvSpPr>
          <p:nvPr/>
        </p:nvSpPr>
        <p:spPr bwMode="auto">
          <a:xfrm>
            <a:off x="3200400" y="914400"/>
            <a:ext cx="2628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b="1">
                <a:ea typeface="ＭＳ Ｐゴシック" panose="020B0600070205080204" pitchFamily="34" charset="-128"/>
              </a:rPr>
              <a:t>Project Boundaries</a:t>
            </a:r>
          </a:p>
          <a:p>
            <a:pPr algn="ctr" eaLnBrk="1" hangingPunct="1">
              <a:spcBef>
                <a:spcPct val="50000"/>
              </a:spcBef>
              <a:buClrTx/>
              <a:buSzTx/>
              <a:buFontTx/>
              <a:buNone/>
            </a:pPr>
            <a:r>
              <a:rPr lang="en-US" altLang="en-US" sz="1600" b="1" i="1">
                <a:ea typeface="ＭＳ Ｐゴシック" panose="020B0600070205080204" pitchFamily="34" charset="-128"/>
              </a:rPr>
              <a:t>(Five Process Groups)</a:t>
            </a:r>
            <a:endParaRPr lang="en-US" altLang="en-US" sz="1400" b="1" i="1">
              <a:ea typeface="ＭＳ Ｐゴシック" panose="020B0600070205080204" pitchFamily="34" charset="-128"/>
            </a:endParaRPr>
          </a:p>
        </p:txBody>
      </p:sp>
      <p:cxnSp>
        <p:nvCxnSpPr>
          <p:cNvPr id="38" name="Straight Arrow Connector 37"/>
          <p:cNvCxnSpPr>
            <a:cxnSpLocks noChangeShapeType="1"/>
          </p:cNvCxnSpPr>
          <p:nvPr/>
        </p:nvCxnSpPr>
        <p:spPr bwMode="auto">
          <a:xfrm>
            <a:off x="5638800" y="1066800"/>
            <a:ext cx="1752600" cy="1588"/>
          </a:xfrm>
          <a:prstGeom prst="straightConnector1">
            <a:avLst/>
          </a:prstGeom>
          <a:noFill/>
          <a:ln w="25400">
            <a:solidFill>
              <a:srgbClr val="2B8013"/>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10800000">
            <a:off x="1752600" y="1066800"/>
            <a:ext cx="1752600" cy="1588"/>
          </a:xfrm>
          <a:prstGeom prst="straightConnector1">
            <a:avLst/>
          </a:prstGeom>
          <a:noFill/>
          <a:ln w="25400">
            <a:solidFill>
              <a:srgbClr val="2B8013"/>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67" name="Text Box 11"/>
          <p:cNvSpPr txBox="1">
            <a:spLocks noChangeArrowheads="1"/>
          </p:cNvSpPr>
          <p:nvPr/>
        </p:nvSpPr>
        <p:spPr bwMode="auto">
          <a:xfrm>
            <a:off x="819150" y="6176963"/>
            <a:ext cx="794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37931725" indent="-37474525">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solidFill>
                  <a:schemeClr val="tx2"/>
                </a:solidFill>
                <a:ea typeface="ＭＳ Ｐゴシック" panose="020B0600070205080204" pitchFamily="34" charset="-128"/>
              </a:rPr>
              <a:t>This diagram is adapted from the</a:t>
            </a:r>
            <a:r>
              <a:rPr lang="en-US" altLang="en-US" sz="1400" i="1">
                <a:solidFill>
                  <a:schemeClr val="tx2"/>
                </a:solidFill>
                <a:ea typeface="ＭＳ Ｐゴシック" panose="020B0600070205080204" pitchFamily="34" charset="-128"/>
              </a:rPr>
              <a:t> Guide to the</a:t>
            </a:r>
          </a:p>
          <a:p>
            <a:pPr algn="ctr" eaLnBrk="1" hangingPunct="1">
              <a:spcBef>
                <a:spcPct val="0"/>
              </a:spcBef>
              <a:buClrTx/>
              <a:buSzTx/>
              <a:buFontTx/>
              <a:buNone/>
            </a:pPr>
            <a:r>
              <a:rPr lang="en-US" altLang="en-US" sz="1400">
                <a:solidFill>
                  <a:schemeClr val="tx2"/>
                </a:solidFill>
                <a:ea typeface="ＭＳ Ｐゴシック" panose="020B0600070205080204" pitchFamily="34" charset="-128"/>
              </a:rPr>
              <a:t> </a:t>
            </a:r>
            <a:r>
              <a:rPr lang="en-US" altLang="en-US" sz="1400" i="1">
                <a:solidFill>
                  <a:schemeClr val="tx2"/>
                </a:solidFill>
                <a:ea typeface="ＭＳ Ｐゴシック" panose="020B0600070205080204" pitchFamily="34" charset="-128"/>
              </a:rPr>
              <a:t>Project Management Body of Knowledge (PMBOK</a:t>
            </a:r>
            <a:r>
              <a:rPr lang="en-US" altLang="en-US" sz="1400" b="1" i="1" baseline="30000">
                <a:solidFill>
                  <a:srgbClr val="946A32"/>
                </a:solidFill>
                <a:ea typeface="ＭＳ Ｐゴシック" panose="020B0600070205080204" pitchFamily="34" charset="-128"/>
              </a:rPr>
              <a:t> </a:t>
            </a:r>
            <a:r>
              <a:rPr lang="en-US" altLang="en-US" sz="1400" b="1" i="1" baseline="30000">
                <a:solidFill>
                  <a:schemeClr val="tx2"/>
                </a:solidFill>
                <a:ea typeface="ＭＳ Ｐゴシック" panose="020B0600070205080204" pitchFamily="34" charset="-128"/>
              </a:rPr>
              <a:t>®</a:t>
            </a:r>
            <a:r>
              <a:rPr lang="en-US" altLang="en-US" sz="1400" i="1">
                <a:solidFill>
                  <a:schemeClr val="tx2"/>
                </a:solidFill>
                <a:latin typeface="Helvetica" panose="020B0604020202020204" pitchFamily="34" charset="0"/>
                <a:ea typeface="ＭＳ Ｐゴシック" panose="020B0600070205080204" pitchFamily="34" charset="-128"/>
              </a:rPr>
              <a:t> Guide</a:t>
            </a:r>
            <a:r>
              <a:rPr lang="en-US" altLang="en-US" sz="1400" i="1">
                <a:solidFill>
                  <a:schemeClr val="tx2"/>
                </a:solidFill>
                <a:ea typeface="ＭＳ Ｐゴシック" panose="020B0600070205080204" pitchFamily="34" charset="-128"/>
              </a:rPr>
              <a:t>), 5</a:t>
            </a:r>
            <a:r>
              <a:rPr lang="en-US" altLang="en-US" sz="1400" i="1" baseline="30000">
                <a:solidFill>
                  <a:schemeClr val="tx2"/>
                </a:solidFill>
                <a:ea typeface="ＭＳ Ｐゴシック" panose="020B0600070205080204" pitchFamily="34" charset="-128"/>
              </a:rPr>
              <a:t>th</a:t>
            </a:r>
            <a:r>
              <a:rPr lang="en-US" altLang="en-US" sz="1400" i="1">
                <a:solidFill>
                  <a:schemeClr val="tx2"/>
                </a:solidFill>
                <a:ea typeface="ＭＳ Ｐゴシック" panose="020B0600070205080204" pitchFamily="34" charset="-128"/>
              </a:rPr>
              <a:t> Edition</a:t>
            </a:r>
          </a:p>
        </p:txBody>
      </p:sp>
      <p:sp>
        <p:nvSpPr>
          <p:cNvPr id="23569" name="Rectangle 2"/>
          <p:cNvSpPr>
            <a:spLocks noGrp="1" noChangeArrowheads="1"/>
          </p:cNvSpPr>
          <p:nvPr>
            <p:ph type="title"/>
          </p:nvPr>
        </p:nvSpPr>
        <p:spPr>
          <a:xfrm>
            <a:off x="446088" y="344488"/>
            <a:ext cx="8158162" cy="1139825"/>
          </a:xfrm>
        </p:spPr>
        <p:txBody>
          <a:bodyPr/>
          <a:lstStyle/>
          <a:p>
            <a:pPr eaLnBrk="1" hangingPunct="1"/>
            <a:r>
              <a:rPr lang="en-US" altLang="en-US" sz="2800" smtClean="0">
                <a:ea typeface="ＭＳ Ｐゴシック" panose="020B0600070205080204" pitchFamily="34" charset="-128"/>
              </a:rPr>
              <a:t>The Five  Project Management Process Groups</a:t>
            </a:r>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4BBBCD-4452-40BD-A459-E3C6F3D9221F}" type="slidenum">
              <a:rPr lang="en-US" altLang="en-US" sz="1200">
                <a:latin typeface="Garamond" panose="02020404030301010803" pitchFamily="18" charset="0"/>
              </a:rPr>
              <a:pPr>
                <a:spcBef>
                  <a:spcPct val="0"/>
                </a:spcBef>
                <a:buClrTx/>
                <a:buSzTx/>
                <a:buFontTx/>
                <a:buNone/>
              </a:pPr>
              <a:t>90</a:t>
            </a:fld>
            <a:endParaRPr lang="en-US" altLang="en-US" sz="1200">
              <a:latin typeface="Garamond" panose="02020404030301010803" pitchFamily="18" charset="0"/>
            </a:endParaRPr>
          </a:p>
        </p:txBody>
      </p:sp>
      <p:sp>
        <p:nvSpPr>
          <p:cNvPr id="180227" name="Rectangle 2"/>
          <p:cNvSpPr>
            <a:spLocks noGrp="1" noChangeArrowheads="1"/>
          </p:cNvSpPr>
          <p:nvPr>
            <p:ph type="title"/>
          </p:nvPr>
        </p:nvSpPr>
        <p:spPr/>
        <p:txBody>
          <a:bodyPr/>
          <a:lstStyle/>
          <a:p>
            <a:pPr algn="ctr" eaLnBrk="1" hangingPunct="1"/>
            <a:r>
              <a:rPr lang="en-US" altLang="en-US" sz="2800" smtClean="0"/>
              <a:t>Recall that CPM Diagrams Add Information to the PDM Diagram Nodes</a:t>
            </a:r>
          </a:p>
        </p:txBody>
      </p:sp>
      <p:sp>
        <p:nvSpPr>
          <p:cNvPr id="180228" name="Rectangle 3"/>
          <p:cNvSpPr>
            <a:spLocks noChangeArrowheads="1"/>
          </p:cNvSpPr>
          <p:nvPr/>
        </p:nvSpPr>
        <p:spPr bwMode="auto">
          <a:xfrm>
            <a:off x="1160463" y="1793875"/>
            <a:ext cx="3440112" cy="2322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p>
        </p:txBody>
      </p:sp>
      <p:sp>
        <p:nvSpPr>
          <p:cNvPr id="180229" name="Rectangle 4"/>
          <p:cNvSpPr>
            <a:spLocks noChangeArrowheads="1"/>
          </p:cNvSpPr>
          <p:nvPr/>
        </p:nvSpPr>
        <p:spPr bwMode="auto">
          <a:xfrm>
            <a:off x="1143000" y="2403475"/>
            <a:ext cx="3457575" cy="4937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solidFill>
                  <a:schemeClr val="tx2"/>
                </a:solidFill>
              </a:rPr>
              <a:t>Task</a:t>
            </a:r>
          </a:p>
        </p:txBody>
      </p:sp>
      <p:sp>
        <p:nvSpPr>
          <p:cNvPr id="180230" name="Rectangle 5"/>
          <p:cNvSpPr>
            <a:spLocks noChangeArrowheads="1"/>
          </p:cNvSpPr>
          <p:nvPr/>
        </p:nvSpPr>
        <p:spPr bwMode="auto">
          <a:xfrm>
            <a:off x="1143000" y="1793875"/>
            <a:ext cx="1744663"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Earliest</a:t>
            </a:r>
          </a:p>
          <a:p>
            <a:pPr algn="ctr" eaLnBrk="1" hangingPunct="1">
              <a:spcBef>
                <a:spcPct val="0"/>
              </a:spcBef>
              <a:buClrTx/>
              <a:buSzTx/>
              <a:buFontTx/>
              <a:buNone/>
            </a:pPr>
            <a:r>
              <a:rPr lang="en-US" altLang="en-US" sz="1800">
                <a:solidFill>
                  <a:schemeClr val="tx2"/>
                </a:solidFill>
              </a:rPr>
              <a:t>Start</a:t>
            </a:r>
          </a:p>
        </p:txBody>
      </p:sp>
      <p:sp>
        <p:nvSpPr>
          <p:cNvPr id="180231" name="Rectangle 6"/>
          <p:cNvSpPr>
            <a:spLocks noChangeArrowheads="1"/>
          </p:cNvSpPr>
          <p:nvPr/>
        </p:nvSpPr>
        <p:spPr bwMode="auto">
          <a:xfrm>
            <a:off x="2873375" y="1793875"/>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Earliest</a:t>
            </a:r>
          </a:p>
          <a:p>
            <a:pPr algn="ctr" eaLnBrk="1" hangingPunct="1">
              <a:spcBef>
                <a:spcPct val="0"/>
              </a:spcBef>
              <a:buClrTx/>
              <a:buSzTx/>
              <a:buFontTx/>
              <a:buNone/>
            </a:pPr>
            <a:r>
              <a:rPr lang="en-US" altLang="en-US" sz="1800">
                <a:solidFill>
                  <a:schemeClr val="tx2"/>
                </a:solidFill>
              </a:rPr>
              <a:t>Finish</a:t>
            </a:r>
          </a:p>
        </p:txBody>
      </p:sp>
      <p:sp>
        <p:nvSpPr>
          <p:cNvPr id="180232" name="Rectangle 7"/>
          <p:cNvSpPr>
            <a:spLocks noChangeArrowheads="1"/>
          </p:cNvSpPr>
          <p:nvPr/>
        </p:nvSpPr>
        <p:spPr bwMode="auto">
          <a:xfrm>
            <a:off x="1143000" y="2897188"/>
            <a:ext cx="1744663"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Duration</a:t>
            </a:r>
          </a:p>
        </p:txBody>
      </p:sp>
      <p:sp>
        <p:nvSpPr>
          <p:cNvPr id="180233" name="Rectangle 8"/>
          <p:cNvSpPr>
            <a:spLocks noChangeArrowheads="1"/>
          </p:cNvSpPr>
          <p:nvPr/>
        </p:nvSpPr>
        <p:spPr bwMode="auto">
          <a:xfrm>
            <a:off x="2873375" y="2897188"/>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Float</a:t>
            </a:r>
          </a:p>
        </p:txBody>
      </p:sp>
      <p:sp>
        <p:nvSpPr>
          <p:cNvPr id="180234" name="Rectangle 9"/>
          <p:cNvSpPr>
            <a:spLocks noChangeArrowheads="1"/>
          </p:cNvSpPr>
          <p:nvPr/>
        </p:nvSpPr>
        <p:spPr bwMode="auto">
          <a:xfrm>
            <a:off x="1143000" y="3506788"/>
            <a:ext cx="1730375"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Latest</a:t>
            </a:r>
          </a:p>
          <a:p>
            <a:pPr algn="ctr" eaLnBrk="1" hangingPunct="1">
              <a:spcBef>
                <a:spcPct val="0"/>
              </a:spcBef>
              <a:buClrTx/>
              <a:buSzTx/>
              <a:buFontTx/>
              <a:buNone/>
            </a:pPr>
            <a:r>
              <a:rPr lang="en-US" altLang="en-US" sz="1800">
                <a:solidFill>
                  <a:schemeClr val="tx2"/>
                </a:solidFill>
              </a:rPr>
              <a:t>Start</a:t>
            </a:r>
          </a:p>
        </p:txBody>
      </p:sp>
      <p:sp>
        <p:nvSpPr>
          <p:cNvPr id="180235" name="Rectangle 10"/>
          <p:cNvSpPr>
            <a:spLocks noChangeArrowheads="1"/>
          </p:cNvSpPr>
          <p:nvPr/>
        </p:nvSpPr>
        <p:spPr bwMode="auto">
          <a:xfrm>
            <a:off x="2873375" y="3506788"/>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2"/>
                </a:solidFill>
              </a:rPr>
              <a:t>Latest</a:t>
            </a:r>
          </a:p>
          <a:p>
            <a:pPr algn="ctr" eaLnBrk="1" hangingPunct="1">
              <a:spcBef>
                <a:spcPct val="0"/>
              </a:spcBef>
              <a:buClrTx/>
              <a:buSzTx/>
              <a:buFontTx/>
              <a:buNone/>
            </a:pPr>
            <a:r>
              <a:rPr lang="en-US" altLang="en-US" sz="1800">
                <a:solidFill>
                  <a:schemeClr val="tx2"/>
                </a:solidFill>
              </a:rPr>
              <a:t>Finish</a:t>
            </a:r>
          </a:p>
        </p:txBody>
      </p:sp>
      <p:sp>
        <p:nvSpPr>
          <p:cNvPr id="180236" name="Text Box 11"/>
          <p:cNvSpPr txBox="1">
            <a:spLocks noChangeArrowheads="1"/>
          </p:cNvSpPr>
          <p:nvPr/>
        </p:nvSpPr>
        <p:spPr bwMode="auto">
          <a:xfrm>
            <a:off x="914400" y="4500563"/>
            <a:ext cx="4208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solidFill>
                  <a:schemeClr val="tx2"/>
                </a:solidFill>
              </a:rPr>
              <a:t>Add this information for each node </a:t>
            </a:r>
          </a:p>
          <a:p>
            <a:pPr algn="ctr" eaLnBrk="1" hangingPunct="1">
              <a:spcBef>
                <a:spcPct val="0"/>
              </a:spcBef>
              <a:buClrTx/>
              <a:buSzTx/>
              <a:buFontTx/>
              <a:buNone/>
            </a:pPr>
            <a:r>
              <a:rPr lang="en-US" altLang="en-US" sz="2000">
                <a:solidFill>
                  <a:schemeClr val="tx2"/>
                </a:solidFill>
              </a:rPr>
              <a:t>in the Precedence Graph</a:t>
            </a:r>
          </a:p>
        </p:txBody>
      </p:sp>
      <p:sp>
        <p:nvSpPr>
          <p:cNvPr id="180237" name="Line 15"/>
          <p:cNvSpPr>
            <a:spLocks noChangeShapeType="1"/>
          </p:cNvSpPr>
          <p:nvPr/>
        </p:nvSpPr>
        <p:spPr bwMode="auto">
          <a:xfrm flipV="1">
            <a:off x="2873375" y="4181475"/>
            <a:ext cx="0" cy="319088"/>
          </a:xfrm>
          <a:prstGeom prst="line">
            <a:avLst/>
          </a:prstGeom>
          <a:noFill/>
          <a:ln w="254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0238" name="AutoShape 16"/>
          <p:cNvSpPr>
            <a:spLocks noChangeArrowheads="1"/>
          </p:cNvSpPr>
          <p:nvPr/>
        </p:nvSpPr>
        <p:spPr bwMode="auto">
          <a:xfrm rot="5400000">
            <a:off x="5685631" y="5179219"/>
            <a:ext cx="688975" cy="4714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9" name="Rectangle 17"/>
          <p:cNvSpPr>
            <a:spLocks noChangeArrowheads="1"/>
          </p:cNvSpPr>
          <p:nvPr/>
        </p:nvSpPr>
        <p:spPr bwMode="auto">
          <a:xfrm>
            <a:off x="6380163" y="5186363"/>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Critical Path Method</a:t>
            </a:r>
            <a:br>
              <a:rPr lang="en-US" altLang="en-US" sz="2000" b="1">
                <a:solidFill>
                  <a:schemeClr val="tx2"/>
                </a:solidFill>
              </a:rPr>
            </a:br>
            <a:r>
              <a:rPr lang="en-US" altLang="en-US" sz="2000" b="1">
                <a:solidFill>
                  <a:schemeClr val="tx2"/>
                </a:solidFill>
              </a:rPr>
              <a:t> (CPM) Diagram</a:t>
            </a:r>
          </a:p>
        </p:txBody>
      </p:sp>
      <p:sp>
        <p:nvSpPr>
          <p:cNvPr id="180240" name="Rectangle 18"/>
          <p:cNvSpPr>
            <a:spLocks noChangeArrowheads="1"/>
          </p:cNvSpPr>
          <p:nvPr/>
        </p:nvSpPr>
        <p:spPr bwMode="auto">
          <a:xfrm>
            <a:off x="5484813" y="4214813"/>
            <a:ext cx="2592387" cy="768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tx2"/>
                </a:solidFill>
              </a:rPr>
              <a:t>PDM Diagram</a:t>
            </a:r>
          </a:p>
        </p:txBody>
      </p:sp>
    </p:spTree>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8E5EEC-6079-465E-B343-61213AE41C7C}" type="slidenum">
              <a:rPr lang="en-US" altLang="en-US" sz="1200">
                <a:latin typeface="Garamond" panose="02020404030301010803" pitchFamily="18" charset="0"/>
              </a:rPr>
              <a:pPr>
                <a:spcBef>
                  <a:spcPct val="0"/>
                </a:spcBef>
                <a:buClrTx/>
                <a:buSzTx/>
                <a:buFontTx/>
                <a:buNone/>
              </a:pPr>
              <a:t>91</a:t>
            </a:fld>
            <a:endParaRPr lang="en-US" altLang="en-US" sz="1200">
              <a:latin typeface="Garamond" panose="02020404030301010803" pitchFamily="18" charset="0"/>
            </a:endParaRPr>
          </a:p>
        </p:txBody>
      </p:sp>
      <p:sp>
        <p:nvSpPr>
          <p:cNvPr id="182275" name="Rectangle 2"/>
          <p:cNvSpPr>
            <a:spLocks noGrp="1" noChangeArrowheads="1"/>
          </p:cNvSpPr>
          <p:nvPr>
            <p:ph type="title"/>
          </p:nvPr>
        </p:nvSpPr>
        <p:spPr>
          <a:xfrm>
            <a:off x="476250" y="304800"/>
            <a:ext cx="7924800" cy="647700"/>
          </a:xfrm>
        </p:spPr>
        <p:txBody>
          <a:bodyPr/>
          <a:lstStyle/>
          <a:p>
            <a:pPr eaLnBrk="1" hangingPunct="1"/>
            <a:r>
              <a:rPr lang="en-US" altLang="en-US" smtClean="0"/>
              <a:t>Terms for CPM Diagrams</a:t>
            </a:r>
          </a:p>
        </p:txBody>
      </p:sp>
      <p:sp>
        <p:nvSpPr>
          <p:cNvPr id="1933315" name="Rectangle 3"/>
          <p:cNvSpPr>
            <a:spLocks noGrp="1" noChangeArrowheads="1"/>
          </p:cNvSpPr>
          <p:nvPr>
            <p:ph type="body" idx="1"/>
          </p:nvPr>
        </p:nvSpPr>
        <p:spPr>
          <a:xfrm>
            <a:off x="1143000" y="1285875"/>
            <a:ext cx="7543800" cy="4829175"/>
          </a:xfrm>
        </p:spPr>
        <p:txBody>
          <a:bodyPr/>
          <a:lstStyle/>
          <a:p>
            <a:pPr eaLnBrk="1" hangingPunct="1">
              <a:lnSpc>
                <a:spcPct val="80000"/>
              </a:lnSpc>
              <a:defRPr/>
            </a:pPr>
            <a:r>
              <a:rPr lang="en-US" sz="1800" dirty="0" smtClean="0">
                <a:solidFill>
                  <a:schemeClr val="tx2"/>
                </a:solidFill>
              </a:rPr>
              <a:t>D = Estimated Duration for the Activity </a:t>
            </a:r>
          </a:p>
          <a:p>
            <a:pPr eaLnBrk="1" hangingPunct="1">
              <a:lnSpc>
                <a:spcPct val="80000"/>
              </a:lnSpc>
              <a:defRPr/>
            </a:pPr>
            <a:endParaRPr lang="en-US" sz="1800" dirty="0" smtClean="0">
              <a:solidFill>
                <a:schemeClr val="tx2"/>
              </a:solidFill>
            </a:endParaRPr>
          </a:p>
          <a:p>
            <a:pPr eaLnBrk="1" hangingPunct="1">
              <a:lnSpc>
                <a:spcPct val="80000"/>
              </a:lnSpc>
              <a:defRPr/>
            </a:pPr>
            <a:r>
              <a:rPr lang="en-US" sz="1800" dirty="0" smtClean="0">
                <a:solidFill>
                  <a:schemeClr val="tx2"/>
                </a:solidFill>
              </a:rPr>
              <a:t>ES = Earliest Start Date </a:t>
            </a:r>
          </a:p>
          <a:p>
            <a:pPr lvl="1" eaLnBrk="1" hangingPunct="1">
              <a:lnSpc>
                <a:spcPct val="80000"/>
              </a:lnSpc>
              <a:buFont typeface="Wingdings" panose="05000000000000000000" pitchFamily="2" charset="2"/>
              <a:buNone/>
              <a:defRPr/>
            </a:pPr>
            <a:r>
              <a:rPr lang="en-US" sz="1800" dirty="0" smtClean="0">
                <a:solidFill>
                  <a:schemeClr val="tx2"/>
                </a:solidFill>
              </a:rPr>
              <a:t>	ES = Latest of the earliest finish date for </a:t>
            </a:r>
            <a:r>
              <a:rPr lang="en-US" sz="1800" u="sng" dirty="0" smtClean="0">
                <a:solidFill>
                  <a:schemeClr val="tx2"/>
                </a:solidFill>
              </a:rPr>
              <a:t>all</a:t>
            </a:r>
            <a:r>
              <a:rPr lang="en-US" sz="1800" dirty="0" smtClean="0">
                <a:solidFill>
                  <a:schemeClr val="tx2"/>
                </a:solidFill>
              </a:rPr>
              <a:t> immediately preceding activities </a:t>
            </a:r>
          </a:p>
          <a:p>
            <a:pPr eaLnBrk="1" hangingPunct="1">
              <a:lnSpc>
                <a:spcPct val="80000"/>
              </a:lnSpc>
              <a:defRPr/>
            </a:pPr>
            <a:r>
              <a:rPr lang="en-US" sz="1800" dirty="0" smtClean="0">
                <a:solidFill>
                  <a:schemeClr val="tx2"/>
                </a:solidFill>
              </a:rPr>
              <a:t>EF =Earliest Finish Date</a:t>
            </a:r>
          </a:p>
          <a:p>
            <a:pPr lvl="1" eaLnBrk="1" hangingPunct="1">
              <a:lnSpc>
                <a:spcPct val="80000"/>
              </a:lnSpc>
              <a:buFont typeface="Wingdings" panose="05000000000000000000" pitchFamily="2" charset="2"/>
              <a:buNone/>
              <a:defRPr/>
            </a:pPr>
            <a:r>
              <a:rPr lang="en-US" sz="1800" dirty="0" smtClean="0">
                <a:solidFill>
                  <a:schemeClr val="tx2"/>
                </a:solidFill>
              </a:rPr>
              <a:t>	EF = ES + D </a:t>
            </a:r>
          </a:p>
          <a:p>
            <a:pPr lvl="1" eaLnBrk="1" hangingPunct="1">
              <a:lnSpc>
                <a:spcPct val="80000"/>
              </a:lnSpc>
              <a:buFont typeface="Wingdings" panose="05000000000000000000" pitchFamily="2" charset="2"/>
              <a:buNone/>
              <a:defRPr/>
            </a:pPr>
            <a:endParaRPr lang="en-US" sz="1800" dirty="0" smtClean="0">
              <a:solidFill>
                <a:schemeClr val="tx2"/>
              </a:solidFill>
            </a:endParaRPr>
          </a:p>
          <a:p>
            <a:pPr eaLnBrk="1" hangingPunct="1">
              <a:lnSpc>
                <a:spcPct val="80000"/>
              </a:lnSpc>
              <a:defRPr/>
            </a:pPr>
            <a:r>
              <a:rPr lang="en-US" sz="1800" dirty="0" smtClean="0">
                <a:solidFill>
                  <a:schemeClr val="tx2"/>
                </a:solidFill>
              </a:rPr>
              <a:t>LF =Latest Finish Date  </a:t>
            </a:r>
          </a:p>
          <a:p>
            <a:pPr lvl="1" eaLnBrk="1" hangingPunct="1">
              <a:lnSpc>
                <a:spcPct val="80000"/>
              </a:lnSpc>
              <a:buFont typeface="Wingdings" panose="05000000000000000000" pitchFamily="2" charset="2"/>
              <a:buNone/>
              <a:defRPr/>
            </a:pPr>
            <a:r>
              <a:rPr lang="en-US" sz="1800" dirty="0" smtClean="0">
                <a:solidFill>
                  <a:schemeClr val="tx2"/>
                </a:solidFill>
              </a:rPr>
              <a:t>	LF = Earliest of the latest start date of </a:t>
            </a:r>
            <a:r>
              <a:rPr lang="en-US" sz="1800" u="sng" dirty="0" smtClean="0">
                <a:solidFill>
                  <a:schemeClr val="tx2"/>
                </a:solidFill>
              </a:rPr>
              <a:t>all</a:t>
            </a:r>
            <a:r>
              <a:rPr lang="en-US" sz="1800" dirty="0" smtClean="0">
                <a:solidFill>
                  <a:schemeClr val="tx2"/>
                </a:solidFill>
              </a:rPr>
              <a:t> immediately succeeding events</a:t>
            </a:r>
          </a:p>
          <a:p>
            <a:pPr eaLnBrk="1" hangingPunct="1">
              <a:lnSpc>
                <a:spcPct val="80000"/>
              </a:lnSpc>
              <a:defRPr/>
            </a:pPr>
            <a:r>
              <a:rPr lang="en-US" sz="1800" dirty="0" smtClean="0">
                <a:solidFill>
                  <a:schemeClr val="tx2"/>
                </a:solidFill>
              </a:rPr>
              <a:t>LS =Latest Start Date</a:t>
            </a:r>
          </a:p>
          <a:p>
            <a:pPr lvl="1" eaLnBrk="1" hangingPunct="1">
              <a:lnSpc>
                <a:spcPct val="80000"/>
              </a:lnSpc>
              <a:buFont typeface="Wingdings" panose="05000000000000000000" pitchFamily="2" charset="2"/>
              <a:buNone/>
              <a:defRPr/>
            </a:pPr>
            <a:r>
              <a:rPr lang="en-US" sz="1800" dirty="0" smtClean="0">
                <a:solidFill>
                  <a:schemeClr val="tx2"/>
                </a:solidFill>
              </a:rPr>
              <a:t>	LS = LF - D </a:t>
            </a:r>
          </a:p>
          <a:p>
            <a:pPr lvl="1" eaLnBrk="1" hangingPunct="1">
              <a:lnSpc>
                <a:spcPct val="80000"/>
              </a:lnSpc>
              <a:buFont typeface="Wingdings" panose="05000000000000000000" pitchFamily="2" charset="2"/>
              <a:buNone/>
              <a:defRPr/>
            </a:pPr>
            <a:endParaRPr lang="en-US" sz="1800" dirty="0" smtClean="0">
              <a:solidFill>
                <a:schemeClr val="tx2"/>
              </a:solidFill>
            </a:endParaRPr>
          </a:p>
          <a:p>
            <a:pPr eaLnBrk="1" hangingPunct="1">
              <a:lnSpc>
                <a:spcPct val="80000"/>
              </a:lnSpc>
              <a:defRPr/>
            </a:pPr>
            <a:r>
              <a:rPr lang="en-US" sz="1800" dirty="0" smtClean="0">
                <a:solidFill>
                  <a:schemeClr val="tx2"/>
                </a:solidFill>
              </a:rPr>
              <a:t>F = Float</a:t>
            </a:r>
          </a:p>
          <a:p>
            <a:pPr lvl="1" eaLnBrk="1" hangingPunct="1">
              <a:lnSpc>
                <a:spcPct val="80000"/>
              </a:lnSpc>
              <a:buFont typeface="Wingdings" panose="05000000000000000000" pitchFamily="2" charset="2"/>
              <a:buNone/>
              <a:defRPr/>
            </a:pPr>
            <a:r>
              <a:rPr lang="en-US" sz="1800" dirty="0" smtClean="0">
                <a:solidFill>
                  <a:schemeClr val="tx2"/>
                </a:solidFill>
              </a:rPr>
              <a:t>	F = LF - EF </a:t>
            </a:r>
            <a:r>
              <a:rPr lang="en-US" sz="1800" b="1" dirty="0" smtClean="0">
                <a:solidFill>
                  <a:schemeClr val="tx2"/>
                </a:solidFill>
              </a:rPr>
              <a:t>OR</a:t>
            </a:r>
            <a:r>
              <a:rPr lang="en-US" sz="1800" dirty="0" smtClean="0">
                <a:solidFill>
                  <a:schemeClr val="tx2"/>
                </a:solidFill>
              </a:rPr>
              <a:t> F = LS - ES </a:t>
            </a:r>
          </a:p>
          <a:p>
            <a:pPr marL="0" indent="0" eaLnBrk="1" hangingPunct="1">
              <a:lnSpc>
                <a:spcPct val="80000"/>
              </a:lnSpc>
              <a:buFont typeface="Wingdings" panose="05000000000000000000" pitchFamily="2" charset="2"/>
              <a:buNone/>
              <a:defRPr/>
            </a:pPr>
            <a:r>
              <a:rPr lang="en-US" sz="1800" dirty="0" smtClean="0">
                <a:solidFill>
                  <a:schemeClr val="tx2"/>
                </a:solidFill>
              </a:rPr>
              <a:t>Float is the time an activity’s start or finish can be delayed </a:t>
            </a:r>
            <a:r>
              <a:rPr lang="en-US" sz="1800" u="sng" dirty="0" smtClean="0">
                <a:solidFill>
                  <a:schemeClr val="tx2"/>
                </a:solidFill>
              </a:rPr>
              <a:t>without delaying project completion</a:t>
            </a:r>
          </a:p>
        </p:txBody>
      </p:sp>
      <p:sp>
        <p:nvSpPr>
          <p:cNvPr id="182277" name="Text Box 4"/>
          <p:cNvSpPr txBox="1">
            <a:spLocks noChangeArrowheads="1"/>
          </p:cNvSpPr>
          <p:nvPr/>
        </p:nvSpPr>
        <p:spPr bwMode="auto">
          <a:xfrm>
            <a:off x="609600" y="885825"/>
            <a:ext cx="2024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a:solidFill>
                  <a:schemeClr val="tx2"/>
                </a:solidFill>
                <a:cs typeface="Arial" panose="020B0604020202020204" pitchFamily="34" charset="0"/>
              </a:rPr>
              <a:t>For each node:</a:t>
            </a:r>
          </a:p>
        </p:txBody>
      </p:sp>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70B0F62-BFAD-402E-9640-68C03136EE7C}" type="slidenum">
              <a:rPr lang="en-US" altLang="en-US" sz="1200">
                <a:latin typeface="Garamond" panose="02020404030301010803" pitchFamily="18" charset="0"/>
              </a:rPr>
              <a:pPr>
                <a:spcBef>
                  <a:spcPct val="0"/>
                </a:spcBef>
                <a:buClrTx/>
                <a:buSzTx/>
                <a:buFontTx/>
                <a:buNone/>
              </a:pPr>
              <a:t>92</a:t>
            </a:fld>
            <a:endParaRPr lang="en-US" altLang="en-US" sz="1200">
              <a:latin typeface="Garamond" panose="02020404030301010803" pitchFamily="18" charset="0"/>
            </a:endParaRPr>
          </a:p>
        </p:txBody>
      </p:sp>
      <p:sp>
        <p:nvSpPr>
          <p:cNvPr id="184323" name="Rectangle 2"/>
          <p:cNvSpPr>
            <a:spLocks noGrp="1" noChangeArrowheads="1"/>
          </p:cNvSpPr>
          <p:nvPr>
            <p:ph type="title"/>
          </p:nvPr>
        </p:nvSpPr>
        <p:spPr>
          <a:xfrm>
            <a:off x="438150" y="304800"/>
            <a:ext cx="8256588" cy="614363"/>
          </a:xfrm>
        </p:spPr>
        <p:txBody>
          <a:bodyPr/>
          <a:lstStyle/>
          <a:p>
            <a:pPr eaLnBrk="1" hangingPunct="1"/>
            <a:r>
              <a:rPr lang="en-US" altLang="en-US" smtClean="0"/>
              <a:t>CPM Diagram Nodes – Example Calculations</a:t>
            </a:r>
          </a:p>
        </p:txBody>
      </p:sp>
      <p:sp>
        <p:nvSpPr>
          <p:cNvPr id="184324" name="Rectangle 3"/>
          <p:cNvSpPr>
            <a:spLocks noChangeArrowheads="1"/>
          </p:cNvSpPr>
          <p:nvPr/>
        </p:nvSpPr>
        <p:spPr bwMode="auto">
          <a:xfrm>
            <a:off x="2511425" y="1512888"/>
            <a:ext cx="3440113" cy="23225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p>
        </p:txBody>
      </p:sp>
      <p:sp>
        <p:nvSpPr>
          <p:cNvPr id="184325" name="Rectangle 4"/>
          <p:cNvSpPr>
            <a:spLocks noChangeArrowheads="1"/>
          </p:cNvSpPr>
          <p:nvPr/>
        </p:nvSpPr>
        <p:spPr bwMode="auto">
          <a:xfrm>
            <a:off x="2493963" y="2122488"/>
            <a:ext cx="3457575" cy="4937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t>Task</a:t>
            </a:r>
          </a:p>
        </p:txBody>
      </p:sp>
      <p:sp>
        <p:nvSpPr>
          <p:cNvPr id="184326" name="Rectangle 5"/>
          <p:cNvSpPr>
            <a:spLocks noChangeArrowheads="1"/>
          </p:cNvSpPr>
          <p:nvPr/>
        </p:nvSpPr>
        <p:spPr bwMode="auto">
          <a:xfrm>
            <a:off x="2493963" y="1512888"/>
            <a:ext cx="1744662"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4 weeks</a:t>
            </a:r>
          </a:p>
        </p:txBody>
      </p:sp>
      <p:sp>
        <p:nvSpPr>
          <p:cNvPr id="184327" name="Rectangle 6"/>
          <p:cNvSpPr>
            <a:spLocks noChangeArrowheads="1"/>
          </p:cNvSpPr>
          <p:nvPr/>
        </p:nvSpPr>
        <p:spPr bwMode="auto">
          <a:xfrm>
            <a:off x="4238625" y="1512888"/>
            <a:ext cx="1712913"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7 weeks</a:t>
            </a:r>
          </a:p>
        </p:txBody>
      </p:sp>
      <p:sp>
        <p:nvSpPr>
          <p:cNvPr id="184328" name="Rectangle 7"/>
          <p:cNvSpPr>
            <a:spLocks noChangeArrowheads="1"/>
          </p:cNvSpPr>
          <p:nvPr/>
        </p:nvSpPr>
        <p:spPr bwMode="auto">
          <a:xfrm>
            <a:off x="2493963" y="2616200"/>
            <a:ext cx="1744662"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t>3 weeks</a:t>
            </a:r>
          </a:p>
        </p:txBody>
      </p:sp>
      <p:sp>
        <p:nvSpPr>
          <p:cNvPr id="184329" name="Rectangle 8"/>
          <p:cNvSpPr>
            <a:spLocks noChangeArrowheads="1"/>
          </p:cNvSpPr>
          <p:nvPr/>
        </p:nvSpPr>
        <p:spPr bwMode="auto">
          <a:xfrm>
            <a:off x="4224338" y="2616200"/>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rgbClr val="CC3300"/>
                </a:solidFill>
              </a:rPr>
              <a:t>2 weeks</a:t>
            </a:r>
          </a:p>
        </p:txBody>
      </p:sp>
      <p:sp>
        <p:nvSpPr>
          <p:cNvPr id="184330" name="Rectangle 9"/>
          <p:cNvSpPr>
            <a:spLocks noChangeArrowheads="1"/>
          </p:cNvSpPr>
          <p:nvPr/>
        </p:nvSpPr>
        <p:spPr bwMode="auto">
          <a:xfrm>
            <a:off x="2493963" y="3225800"/>
            <a:ext cx="1730375"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6 weeks</a:t>
            </a:r>
          </a:p>
        </p:txBody>
      </p:sp>
      <p:sp>
        <p:nvSpPr>
          <p:cNvPr id="184331" name="Rectangle 10"/>
          <p:cNvSpPr>
            <a:spLocks noChangeArrowheads="1"/>
          </p:cNvSpPr>
          <p:nvPr/>
        </p:nvSpPr>
        <p:spPr bwMode="auto">
          <a:xfrm>
            <a:off x="4224338" y="3225800"/>
            <a:ext cx="17272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9 weeks</a:t>
            </a:r>
          </a:p>
        </p:txBody>
      </p:sp>
      <p:sp>
        <p:nvSpPr>
          <p:cNvPr id="184332" name="Text Box 12"/>
          <p:cNvSpPr txBox="1">
            <a:spLocks noChangeArrowheads="1"/>
          </p:cNvSpPr>
          <p:nvPr/>
        </p:nvSpPr>
        <p:spPr bwMode="auto">
          <a:xfrm>
            <a:off x="398463" y="2730500"/>
            <a:ext cx="19796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estimate duration</a:t>
            </a:r>
          </a:p>
        </p:txBody>
      </p:sp>
      <p:sp>
        <p:nvSpPr>
          <p:cNvPr id="184333" name="Line 13"/>
          <p:cNvSpPr>
            <a:spLocks noChangeShapeType="1"/>
          </p:cNvSpPr>
          <p:nvPr/>
        </p:nvSpPr>
        <p:spPr bwMode="auto">
          <a:xfrm>
            <a:off x="2244725" y="2932113"/>
            <a:ext cx="533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334" name="Text Box 14"/>
          <p:cNvSpPr txBox="1">
            <a:spLocks noChangeArrowheads="1"/>
          </p:cNvSpPr>
          <p:nvPr/>
        </p:nvSpPr>
        <p:spPr bwMode="auto">
          <a:xfrm>
            <a:off x="6380163" y="2768600"/>
            <a:ext cx="263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float (= 9 – 7 or  = 6 – 4)</a:t>
            </a:r>
          </a:p>
        </p:txBody>
      </p:sp>
      <p:sp>
        <p:nvSpPr>
          <p:cNvPr id="184335" name="Line 15"/>
          <p:cNvSpPr>
            <a:spLocks noChangeShapeType="1"/>
          </p:cNvSpPr>
          <p:nvPr/>
        </p:nvSpPr>
        <p:spPr bwMode="auto">
          <a:xfrm flipH="1">
            <a:off x="5694363" y="2924175"/>
            <a:ext cx="6858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336" name="Text Box 16"/>
          <p:cNvSpPr txBox="1">
            <a:spLocks noChangeArrowheads="1"/>
          </p:cNvSpPr>
          <p:nvPr/>
        </p:nvSpPr>
        <p:spPr bwMode="auto">
          <a:xfrm>
            <a:off x="246063" y="1138238"/>
            <a:ext cx="2284412"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earliest start</a:t>
            </a:r>
          </a:p>
          <a:p>
            <a:pPr eaLnBrk="1" hangingPunct="1">
              <a:spcBef>
                <a:spcPct val="0"/>
              </a:spcBef>
              <a:buClrTx/>
              <a:buSzTx/>
              <a:buFontTx/>
              <a:buNone/>
            </a:pPr>
            <a:r>
              <a:rPr lang="en-US" altLang="en-US" sz="1400">
                <a:solidFill>
                  <a:schemeClr val="tx2"/>
                </a:solidFill>
              </a:rPr>
              <a:t>(determined by</a:t>
            </a:r>
          </a:p>
          <a:p>
            <a:pPr eaLnBrk="1" hangingPunct="1">
              <a:spcBef>
                <a:spcPct val="0"/>
              </a:spcBef>
              <a:buClrTx/>
              <a:buSzTx/>
              <a:buFontTx/>
              <a:buNone/>
            </a:pPr>
            <a:r>
              <a:rPr lang="en-US" altLang="en-US" sz="1400">
                <a:solidFill>
                  <a:schemeClr val="tx2"/>
                </a:solidFill>
              </a:rPr>
              <a:t>latest of the earliest</a:t>
            </a:r>
          </a:p>
          <a:p>
            <a:pPr eaLnBrk="1" hangingPunct="1">
              <a:spcBef>
                <a:spcPct val="0"/>
              </a:spcBef>
              <a:buClrTx/>
              <a:buSzTx/>
              <a:buFontTx/>
              <a:buNone/>
            </a:pPr>
            <a:r>
              <a:rPr lang="en-US" altLang="en-US" sz="1400">
                <a:solidFill>
                  <a:schemeClr val="tx2"/>
                </a:solidFill>
              </a:rPr>
              <a:t>finishes for all immediately</a:t>
            </a:r>
          </a:p>
          <a:p>
            <a:pPr eaLnBrk="1" hangingPunct="1">
              <a:spcBef>
                <a:spcPct val="0"/>
              </a:spcBef>
              <a:buClrTx/>
              <a:buSzTx/>
              <a:buFontTx/>
              <a:buNone/>
            </a:pPr>
            <a:r>
              <a:rPr lang="en-US" altLang="en-US" sz="1400">
                <a:solidFill>
                  <a:schemeClr val="tx2"/>
                </a:solidFill>
              </a:rPr>
              <a:t>preceding activities)</a:t>
            </a:r>
          </a:p>
        </p:txBody>
      </p:sp>
      <p:sp>
        <p:nvSpPr>
          <p:cNvPr id="184337" name="Line 17"/>
          <p:cNvSpPr>
            <a:spLocks noChangeShapeType="1"/>
          </p:cNvSpPr>
          <p:nvPr/>
        </p:nvSpPr>
        <p:spPr bwMode="auto">
          <a:xfrm flipH="1">
            <a:off x="2244725" y="1803400"/>
            <a:ext cx="533400" cy="539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338" name="Text Box 18"/>
          <p:cNvSpPr txBox="1">
            <a:spLocks noChangeArrowheads="1"/>
          </p:cNvSpPr>
          <p:nvPr/>
        </p:nvSpPr>
        <p:spPr bwMode="auto">
          <a:xfrm>
            <a:off x="819150" y="3533775"/>
            <a:ext cx="12493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latest start</a:t>
            </a:r>
          </a:p>
          <a:p>
            <a:pPr eaLnBrk="1" hangingPunct="1">
              <a:spcBef>
                <a:spcPct val="0"/>
              </a:spcBef>
              <a:buClrTx/>
              <a:buSzTx/>
              <a:buFontTx/>
              <a:buNone/>
            </a:pPr>
            <a:r>
              <a:rPr lang="en-US" altLang="en-US" sz="1800">
                <a:solidFill>
                  <a:schemeClr val="tx2"/>
                </a:solidFill>
              </a:rPr>
              <a:t>(= 9 – 3)</a:t>
            </a:r>
          </a:p>
        </p:txBody>
      </p:sp>
      <p:sp>
        <p:nvSpPr>
          <p:cNvPr id="184339" name="Line 19"/>
          <p:cNvSpPr>
            <a:spLocks noChangeShapeType="1"/>
          </p:cNvSpPr>
          <p:nvPr/>
        </p:nvSpPr>
        <p:spPr bwMode="auto">
          <a:xfrm flipH="1">
            <a:off x="2074863" y="3571875"/>
            <a:ext cx="703262" cy="76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340" name="Text Box 20"/>
          <p:cNvSpPr txBox="1">
            <a:spLocks noChangeArrowheads="1"/>
          </p:cNvSpPr>
          <p:nvPr/>
        </p:nvSpPr>
        <p:spPr bwMode="auto">
          <a:xfrm>
            <a:off x="6227763" y="1338263"/>
            <a:ext cx="24669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earliest finish (= 4 + 3)</a:t>
            </a:r>
          </a:p>
        </p:txBody>
      </p:sp>
      <p:sp>
        <p:nvSpPr>
          <p:cNvPr id="184341" name="Line 21"/>
          <p:cNvSpPr>
            <a:spLocks noChangeShapeType="1"/>
          </p:cNvSpPr>
          <p:nvPr/>
        </p:nvSpPr>
        <p:spPr bwMode="auto">
          <a:xfrm flipH="1">
            <a:off x="5846763" y="1628775"/>
            <a:ext cx="381000" cy="76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342" name="Text Box 22"/>
          <p:cNvSpPr txBox="1">
            <a:spLocks noChangeArrowheads="1"/>
          </p:cNvSpPr>
          <p:nvPr/>
        </p:nvSpPr>
        <p:spPr bwMode="auto">
          <a:xfrm>
            <a:off x="6153150" y="3376613"/>
            <a:ext cx="23574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tx2"/>
                </a:solidFill>
              </a:rPr>
              <a:t>latest finish </a:t>
            </a:r>
            <a:r>
              <a:rPr lang="en-US" altLang="en-US" sz="1400">
                <a:solidFill>
                  <a:schemeClr val="tx2"/>
                </a:solidFill>
              </a:rPr>
              <a:t>(determined</a:t>
            </a:r>
          </a:p>
          <a:p>
            <a:pPr eaLnBrk="1" hangingPunct="1">
              <a:spcBef>
                <a:spcPct val="0"/>
              </a:spcBef>
              <a:buClrTx/>
              <a:buSzTx/>
              <a:buFontTx/>
              <a:buNone/>
            </a:pPr>
            <a:r>
              <a:rPr lang="en-US" altLang="en-US" sz="1400">
                <a:solidFill>
                  <a:schemeClr val="tx2"/>
                </a:solidFill>
              </a:rPr>
              <a:t>by the earliest of the latest </a:t>
            </a:r>
            <a:br>
              <a:rPr lang="en-US" altLang="en-US" sz="1400">
                <a:solidFill>
                  <a:schemeClr val="tx2"/>
                </a:solidFill>
              </a:rPr>
            </a:br>
            <a:r>
              <a:rPr lang="en-US" altLang="en-US" sz="1400">
                <a:solidFill>
                  <a:schemeClr val="tx2"/>
                </a:solidFill>
              </a:rPr>
              <a:t>starts for all immediately</a:t>
            </a:r>
          </a:p>
          <a:p>
            <a:pPr eaLnBrk="1" hangingPunct="1">
              <a:spcBef>
                <a:spcPct val="0"/>
              </a:spcBef>
              <a:buClrTx/>
              <a:buSzTx/>
              <a:buFontTx/>
              <a:buNone/>
            </a:pPr>
            <a:r>
              <a:rPr lang="en-US" altLang="en-US" sz="1400">
                <a:solidFill>
                  <a:schemeClr val="tx2"/>
                </a:solidFill>
              </a:rPr>
              <a:t>succeeding activities)</a:t>
            </a:r>
          </a:p>
        </p:txBody>
      </p:sp>
      <p:sp>
        <p:nvSpPr>
          <p:cNvPr id="184343" name="Line 23"/>
          <p:cNvSpPr>
            <a:spLocks noChangeShapeType="1"/>
          </p:cNvSpPr>
          <p:nvPr/>
        </p:nvSpPr>
        <p:spPr bwMode="auto">
          <a:xfrm flipH="1" flipV="1">
            <a:off x="5694363" y="3533775"/>
            <a:ext cx="458787" cy="1143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344" name="Oval 24"/>
          <p:cNvSpPr>
            <a:spLocks noChangeArrowheads="1"/>
          </p:cNvSpPr>
          <p:nvPr/>
        </p:nvSpPr>
        <p:spPr bwMode="auto">
          <a:xfrm>
            <a:off x="1273175" y="2540000"/>
            <a:ext cx="228600" cy="228600"/>
          </a:xfrm>
          <a:prstGeom prst="ellipse">
            <a:avLst/>
          </a:prstGeom>
          <a:solidFill>
            <a:srgbClr val="FFC000"/>
          </a:solidFill>
          <a:ln w="25400">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cs typeface="Arial" panose="020B0604020202020204" pitchFamily="34" charset="0"/>
              </a:rPr>
              <a:t>1</a:t>
            </a:r>
          </a:p>
        </p:txBody>
      </p:sp>
      <p:sp>
        <p:nvSpPr>
          <p:cNvPr id="184345" name="Oval 25"/>
          <p:cNvSpPr>
            <a:spLocks noChangeArrowheads="1"/>
          </p:cNvSpPr>
          <p:nvPr/>
        </p:nvSpPr>
        <p:spPr bwMode="auto">
          <a:xfrm>
            <a:off x="1903413" y="962025"/>
            <a:ext cx="228600" cy="228600"/>
          </a:xfrm>
          <a:prstGeom prst="ellipse">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cs typeface="Arial" panose="020B0604020202020204" pitchFamily="34" charset="0"/>
              </a:rPr>
              <a:t>2</a:t>
            </a:r>
          </a:p>
        </p:txBody>
      </p:sp>
      <p:sp>
        <p:nvSpPr>
          <p:cNvPr id="184346" name="Oval 26"/>
          <p:cNvSpPr>
            <a:spLocks noChangeArrowheads="1"/>
          </p:cNvSpPr>
          <p:nvPr/>
        </p:nvSpPr>
        <p:spPr bwMode="auto">
          <a:xfrm>
            <a:off x="5808663" y="1009650"/>
            <a:ext cx="228600" cy="228600"/>
          </a:xfrm>
          <a:prstGeom prst="ellipse">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cs typeface="Arial" panose="020B0604020202020204" pitchFamily="34" charset="0"/>
              </a:rPr>
              <a:t>3</a:t>
            </a:r>
          </a:p>
        </p:txBody>
      </p:sp>
      <p:sp>
        <p:nvSpPr>
          <p:cNvPr id="184347" name="Text Box 27"/>
          <p:cNvSpPr txBox="1">
            <a:spLocks noChangeArrowheads="1"/>
          </p:cNvSpPr>
          <p:nvPr/>
        </p:nvSpPr>
        <p:spPr bwMode="auto">
          <a:xfrm>
            <a:off x="14288" y="4570413"/>
            <a:ext cx="929798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SzTx/>
              <a:buFont typeface="Garamond" panose="02020404030301010803" pitchFamily="18" charset="0"/>
              <a:buAutoNum type="arabicPeriod"/>
            </a:pPr>
            <a:r>
              <a:rPr lang="en-US" altLang="en-US" sz="1600">
                <a:solidFill>
                  <a:schemeClr val="tx2"/>
                </a:solidFill>
              </a:rPr>
              <a:t>Step 1 should be done for all nodes before starting CPM calculations.</a:t>
            </a:r>
          </a:p>
          <a:p>
            <a:pPr eaLnBrk="1" hangingPunct="1">
              <a:spcBef>
                <a:spcPct val="0"/>
              </a:spcBef>
              <a:buSzTx/>
              <a:buFont typeface="Garamond" panose="02020404030301010803" pitchFamily="18" charset="0"/>
              <a:buAutoNum type="arabicPeriod"/>
            </a:pPr>
            <a:r>
              <a:rPr lang="en-US" altLang="en-US" sz="1600">
                <a:solidFill>
                  <a:schemeClr val="tx2"/>
                </a:solidFill>
              </a:rPr>
              <a:t>Next do steps 2 and 3 for ALL nodes during the forward pass.  Start with those nodes with</a:t>
            </a:r>
            <a:br>
              <a:rPr lang="en-US" altLang="en-US" sz="1600">
                <a:solidFill>
                  <a:schemeClr val="tx2"/>
                </a:solidFill>
              </a:rPr>
            </a:br>
            <a:r>
              <a:rPr lang="en-US" altLang="en-US" sz="1600">
                <a:solidFill>
                  <a:schemeClr val="tx2"/>
                </a:solidFill>
              </a:rPr>
              <a:t>NO predecessors (this may be a single START node). Give these nodes a 0 earliest start.</a:t>
            </a:r>
          </a:p>
          <a:p>
            <a:pPr eaLnBrk="1" hangingPunct="1">
              <a:spcBef>
                <a:spcPct val="0"/>
              </a:spcBef>
              <a:buSzTx/>
              <a:buFont typeface="Garamond" panose="02020404030301010803" pitchFamily="18" charset="0"/>
              <a:buAutoNum type="arabicPeriod"/>
            </a:pPr>
            <a:r>
              <a:rPr lang="en-US" altLang="en-US" sz="1600">
                <a:solidFill>
                  <a:schemeClr val="tx2"/>
                </a:solidFill>
              </a:rPr>
              <a:t>Then do steps 4, 5, and 6 for ALL nodes during the backward pass.  Start with those nodes with </a:t>
            </a:r>
            <a:br>
              <a:rPr lang="en-US" altLang="en-US" sz="1600">
                <a:solidFill>
                  <a:schemeClr val="tx2"/>
                </a:solidFill>
              </a:rPr>
            </a:br>
            <a:r>
              <a:rPr lang="en-US" altLang="en-US" sz="1600">
                <a:solidFill>
                  <a:schemeClr val="tx2"/>
                </a:solidFill>
              </a:rPr>
              <a:t>NO successors (this may be a single FINISH node).  Give these nodes 0 float to get started.</a:t>
            </a:r>
          </a:p>
          <a:p>
            <a:pPr eaLnBrk="1" hangingPunct="1">
              <a:spcBef>
                <a:spcPct val="0"/>
              </a:spcBef>
              <a:buSzTx/>
              <a:buFont typeface="Garamond" panose="02020404030301010803" pitchFamily="18" charset="0"/>
              <a:buAutoNum type="arabicPeriod"/>
            </a:pPr>
            <a:r>
              <a:rPr lang="en-US" altLang="en-US" sz="1600">
                <a:solidFill>
                  <a:schemeClr val="tx2"/>
                </a:solidFill>
              </a:rPr>
              <a:t>Now you can identify the critical path (or paths) by marking all nodes with 0 float.</a:t>
            </a:r>
          </a:p>
        </p:txBody>
      </p:sp>
      <p:sp>
        <p:nvSpPr>
          <p:cNvPr id="184348" name="Oval 26"/>
          <p:cNvSpPr>
            <a:spLocks noChangeArrowheads="1"/>
          </p:cNvSpPr>
          <p:nvPr/>
        </p:nvSpPr>
        <p:spPr bwMode="auto">
          <a:xfrm>
            <a:off x="5681663" y="3956050"/>
            <a:ext cx="228600" cy="228600"/>
          </a:xfrm>
          <a:prstGeom prst="ellipse">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cs typeface="Arial" panose="020B0604020202020204" pitchFamily="34" charset="0"/>
              </a:rPr>
              <a:t>4</a:t>
            </a:r>
          </a:p>
        </p:txBody>
      </p:sp>
      <p:sp>
        <p:nvSpPr>
          <p:cNvPr id="184349" name="Oval 26"/>
          <p:cNvSpPr>
            <a:spLocks noChangeArrowheads="1"/>
          </p:cNvSpPr>
          <p:nvPr/>
        </p:nvSpPr>
        <p:spPr bwMode="auto">
          <a:xfrm>
            <a:off x="1939925" y="3884613"/>
            <a:ext cx="228600" cy="228600"/>
          </a:xfrm>
          <a:prstGeom prst="ellipse">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cs typeface="Arial" panose="020B0604020202020204" pitchFamily="34" charset="0"/>
              </a:rPr>
              <a:t>5</a:t>
            </a:r>
          </a:p>
        </p:txBody>
      </p:sp>
      <p:sp>
        <p:nvSpPr>
          <p:cNvPr id="184350" name="Oval 26"/>
          <p:cNvSpPr>
            <a:spLocks noChangeArrowheads="1"/>
          </p:cNvSpPr>
          <p:nvPr/>
        </p:nvSpPr>
        <p:spPr bwMode="auto">
          <a:xfrm>
            <a:off x="7456488" y="2501900"/>
            <a:ext cx="228600" cy="228600"/>
          </a:xfrm>
          <a:prstGeom prst="ellipse">
            <a:avLst/>
          </a:prstGeom>
          <a:solidFill>
            <a:srgbClr val="00CC00"/>
          </a:solidFill>
          <a:ln w="25400">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cs typeface="Arial" panose="020B0604020202020204" pitchFamily="34" charset="0"/>
              </a:rPr>
              <a:t>6</a:t>
            </a:r>
          </a:p>
        </p:txBody>
      </p:sp>
    </p:spTree>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80122A-552F-4568-9CAD-6C755FDAC15C}" type="slidenum">
              <a:rPr lang="en-US" altLang="en-US" sz="1200">
                <a:latin typeface="Garamond" panose="02020404030301010803" pitchFamily="18" charset="0"/>
              </a:rPr>
              <a:pPr>
                <a:spcBef>
                  <a:spcPct val="0"/>
                </a:spcBef>
                <a:buClrTx/>
                <a:buSzTx/>
                <a:buFontTx/>
                <a:buNone/>
              </a:pPr>
              <a:t>93</a:t>
            </a:fld>
            <a:endParaRPr lang="en-US" altLang="en-US" sz="1200">
              <a:latin typeface="Garamond" panose="02020404030301010803" pitchFamily="18" charset="0"/>
            </a:endParaRPr>
          </a:p>
        </p:txBody>
      </p:sp>
      <p:sp>
        <p:nvSpPr>
          <p:cNvPr id="186371" name="Rectangle 2"/>
          <p:cNvSpPr>
            <a:spLocks noGrp="1" noChangeArrowheads="1"/>
          </p:cNvSpPr>
          <p:nvPr>
            <p:ph type="title"/>
          </p:nvPr>
        </p:nvSpPr>
        <p:spPr>
          <a:xfrm>
            <a:off x="438150" y="228600"/>
            <a:ext cx="8401050" cy="704850"/>
          </a:xfrm>
        </p:spPr>
        <p:txBody>
          <a:bodyPr/>
          <a:lstStyle/>
          <a:p>
            <a:pPr eaLnBrk="1" hangingPunct="1"/>
            <a:r>
              <a:rPr lang="en-US" altLang="en-US" sz="2800" smtClean="0"/>
              <a:t>Summary of Method for Computing CPM Diagrams</a:t>
            </a:r>
          </a:p>
        </p:txBody>
      </p:sp>
      <p:sp>
        <p:nvSpPr>
          <p:cNvPr id="186372" name="Rectangle 3"/>
          <p:cNvSpPr>
            <a:spLocks noGrp="1" noChangeArrowheads="1"/>
          </p:cNvSpPr>
          <p:nvPr>
            <p:ph type="body" idx="1"/>
          </p:nvPr>
        </p:nvSpPr>
        <p:spPr>
          <a:xfrm>
            <a:off x="438150" y="1082675"/>
            <a:ext cx="8401050" cy="4933950"/>
          </a:xfrm>
        </p:spPr>
        <p:txBody>
          <a:bodyPr/>
          <a:lstStyle/>
          <a:p>
            <a:pPr eaLnBrk="1" hangingPunct="1">
              <a:lnSpc>
                <a:spcPct val="80000"/>
              </a:lnSpc>
              <a:spcAft>
                <a:spcPts val="1200"/>
              </a:spcAft>
            </a:pPr>
            <a:r>
              <a:rPr lang="en-US" altLang="en-US" sz="1800" smtClean="0">
                <a:solidFill>
                  <a:schemeClr val="tx2"/>
                </a:solidFill>
              </a:rPr>
              <a:t>All activities must be assigned durations before you begin</a:t>
            </a:r>
          </a:p>
          <a:p>
            <a:pPr eaLnBrk="1" hangingPunct="1">
              <a:lnSpc>
                <a:spcPct val="80000"/>
              </a:lnSpc>
              <a:spcAft>
                <a:spcPts val="1200"/>
              </a:spcAft>
            </a:pPr>
            <a:r>
              <a:rPr lang="en-US" altLang="en-US" sz="1800" smtClean="0">
                <a:solidFill>
                  <a:schemeClr val="tx2"/>
                </a:solidFill>
              </a:rPr>
              <a:t>Start with the activities that have no preceding activities and assign their earliest start times to be 0 (there may be only one of these).  Calculate their earliest finish times by adding the duration to the earliest start times.</a:t>
            </a:r>
          </a:p>
          <a:p>
            <a:pPr eaLnBrk="1" hangingPunct="1">
              <a:lnSpc>
                <a:spcPct val="80000"/>
              </a:lnSpc>
              <a:spcAft>
                <a:spcPts val="1200"/>
              </a:spcAft>
            </a:pPr>
            <a:r>
              <a:rPr lang="en-US" altLang="en-US" sz="1800" smtClean="0">
                <a:solidFill>
                  <a:schemeClr val="tx2"/>
                </a:solidFill>
              </a:rPr>
              <a:t>Work from </a:t>
            </a:r>
            <a:r>
              <a:rPr lang="en-US" altLang="en-US" sz="1800" u="sng" smtClean="0">
                <a:solidFill>
                  <a:schemeClr val="tx2"/>
                </a:solidFill>
              </a:rPr>
              <a:t>left to right</a:t>
            </a:r>
            <a:r>
              <a:rPr lang="en-US" altLang="en-US" sz="1800" smtClean="0">
                <a:solidFill>
                  <a:schemeClr val="tx2"/>
                </a:solidFill>
              </a:rPr>
              <a:t> and compute the earliest start and earliest finish times for all nodes – this is called the </a:t>
            </a:r>
            <a:r>
              <a:rPr lang="en-US" altLang="en-US" sz="1800" b="1" smtClean="0">
                <a:solidFill>
                  <a:schemeClr val="hlink"/>
                </a:solidFill>
              </a:rPr>
              <a:t>forward pass</a:t>
            </a:r>
          </a:p>
          <a:p>
            <a:pPr eaLnBrk="1" hangingPunct="1">
              <a:lnSpc>
                <a:spcPct val="80000"/>
              </a:lnSpc>
              <a:spcAft>
                <a:spcPts val="1200"/>
              </a:spcAft>
            </a:pPr>
            <a:r>
              <a:rPr lang="en-US" altLang="en-US" sz="1800" smtClean="0">
                <a:solidFill>
                  <a:schemeClr val="tx2"/>
                </a:solidFill>
              </a:rPr>
              <a:t>The largest of all earliest finish times will determine the minimum time for the project to complete</a:t>
            </a:r>
          </a:p>
          <a:p>
            <a:pPr eaLnBrk="1" hangingPunct="1">
              <a:lnSpc>
                <a:spcPct val="80000"/>
              </a:lnSpc>
              <a:spcAft>
                <a:spcPts val="1200"/>
              </a:spcAft>
            </a:pPr>
            <a:r>
              <a:rPr lang="en-US" altLang="en-US" sz="1800" smtClean="0">
                <a:solidFill>
                  <a:schemeClr val="tx2"/>
                </a:solidFill>
              </a:rPr>
              <a:t>All activities with no succeeding activities will get this value as their latest finish times (there may be only one of these).  Assign each of these activities to have 0 float</a:t>
            </a:r>
          </a:p>
          <a:p>
            <a:pPr eaLnBrk="1" hangingPunct="1">
              <a:lnSpc>
                <a:spcPct val="80000"/>
              </a:lnSpc>
              <a:spcAft>
                <a:spcPts val="1200"/>
              </a:spcAft>
            </a:pPr>
            <a:r>
              <a:rPr lang="en-US" altLang="en-US" sz="1800" smtClean="0">
                <a:solidFill>
                  <a:schemeClr val="tx2"/>
                </a:solidFill>
              </a:rPr>
              <a:t>Use this information to </a:t>
            </a:r>
            <a:r>
              <a:rPr lang="en-US" altLang="en-US" sz="1800" u="sng" smtClean="0">
                <a:solidFill>
                  <a:schemeClr val="tx2"/>
                </a:solidFill>
              </a:rPr>
              <a:t>work from right to left</a:t>
            </a:r>
            <a:r>
              <a:rPr lang="en-US" altLang="en-US" sz="1800" smtClean="0">
                <a:solidFill>
                  <a:schemeClr val="tx2"/>
                </a:solidFill>
              </a:rPr>
              <a:t> assigning latest finish times and latest start times for all nodes – this is called the </a:t>
            </a:r>
            <a:r>
              <a:rPr lang="en-US" altLang="en-US" sz="1800" b="1" smtClean="0">
                <a:solidFill>
                  <a:schemeClr val="hlink"/>
                </a:solidFill>
              </a:rPr>
              <a:t>backward pass</a:t>
            </a:r>
          </a:p>
          <a:p>
            <a:pPr eaLnBrk="1" hangingPunct="1">
              <a:lnSpc>
                <a:spcPct val="80000"/>
              </a:lnSpc>
              <a:spcAft>
                <a:spcPts val="1200"/>
              </a:spcAft>
            </a:pPr>
            <a:r>
              <a:rPr lang="en-US" altLang="en-US" sz="1800" smtClean="0">
                <a:solidFill>
                  <a:schemeClr val="tx2"/>
                </a:solidFill>
              </a:rPr>
              <a:t>Now you can easily compute float for all nodes</a:t>
            </a:r>
          </a:p>
          <a:p>
            <a:pPr eaLnBrk="1" hangingPunct="1">
              <a:lnSpc>
                <a:spcPct val="80000"/>
              </a:lnSpc>
              <a:spcAft>
                <a:spcPts val="1200"/>
              </a:spcAft>
            </a:pPr>
            <a:r>
              <a:rPr lang="en-US" altLang="en-US" sz="1800" smtClean="0">
                <a:solidFill>
                  <a:schemeClr val="tx2"/>
                </a:solidFill>
              </a:rPr>
              <a:t>Critical path (or paths) will be the sequence(s) of nodes with 0 float</a:t>
            </a:r>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1A7407-EB39-449F-863F-7D8ED3110FD2}" type="slidenum">
              <a:rPr lang="en-US" altLang="en-US" sz="1200">
                <a:latin typeface="Garamond" panose="02020404030301010803" pitchFamily="18" charset="0"/>
              </a:rPr>
              <a:pPr>
                <a:spcBef>
                  <a:spcPct val="0"/>
                </a:spcBef>
                <a:buClrTx/>
                <a:buSzTx/>
                <a:buFontTx/>
                <a:buNone/>
              </a:pPr>
              <a:t>94</a:t>
            </a:fld>
            <a:endParaRPr lang="en-US" altLang="en-US" sz="1200">
              <a:latin typeface="Garamond" panose="02020404030301010803" pitchFamily="18" charset="0"/>
            </a:endParaRPr>
          </a:p>
        </p:txBody>
      </p:sp>
      <p:sp>
        <p:nvSpPr>
          <p:cNvPr id="188419" name="Rectangle 2"/>
          <p:cNvSpPr>
            <a:spLocks noGrp="1" noChangeArrowheads="1"/>
          </p:cNvSpPr>
          <p:nvPr>
            <p:ph type="title"/>
          </p:nvPr>
        </p:nvSpPr>
        <p:spPr/>
        <p:txBody>
          <a:bodyPr/>
          <a:lstStyle/>
          <a:p>
            <a:pPr eaLnBrk="1" hangingPunct="1"/>
            <a:r>
              <a:rPr lang="en-US" altLang="en-US" smtClean="0"/>
              <a:t>Putting It Together #C.1</a:t>
            </a:r>
          </a:p>
        </p:txBody>
      </p:sp>
      <p:sp>
        <p:nvSpPr>
          <p:cNvPr id="188420" name="Rectangle 3"/>
          <p:cNvSpPr>
            <a:spLocks noGrp="1" noChangeArrowheads="1"/>
          </p:cNvSpPr>
          <p:nvPr>
            <p:ph type="body" idx="1"/>
          </p:nvPr>
        </p:nvSpPr>
        <p:spPr>
          <a:xfrm>
            <a:off x="590550" y="1784350"/>
            <a:ext cx="7981950" cy="4192588"/>
          </a:xfrm>
        </p:spPr>
        <p:txBody>
          <a:bodyPr/>
          <a:lstStyle/>
          <a:p>
            <a:pPr marL="533400" indent="-533400" eaLnBrk="1" hangingPunct="1">
              <a:spcBef>
                <a:spcPct val="0"/>
              </a:spcBef>
              <a:spcAft>
                <a:spcPts val="1200"/>
              </a:spcAft>
              <a:buSzTx/>
              <a:buFont typeface="Wingdings" panose="05000000000000000000" pitchFamily="2" charset="2"/>
              <a:buAutoNum type="arabicParenR"/>
            </a:pPr>
            <a:r>
              <a:rPr lang="en-US" altLang="en-US" sz="1600" smtClean="0">
                <a:solidFill>
                  <a:schemeClr val="tx2"/>
                </a:solidFill>
              </a:rPr>
              <a:t>Note that all activities already have estimated durations.</a:t>
            </a:r>
          </a:p>
          <a:p>
            <a:pPr marL="533400" indent="-533400" eaLnBrk="1" hangingPunct="1">
              <a:spcBef>
                <a:spcPct val="0"/>
              </a:spcBef>
              <a:spcAft>
                <a:spcPts val="1200"/>
              </a:spcAft>
              <a:buSzTx/>
              <a:buFont typeface="Wingdings" panose="05000000000000000000" pitchFamily="2" charset="2"/>
              <a:buAutoNum type="arabicParenR"/>
            </a:pPr>
            <a:r>
              <a:rPr lang="en-US" altLang="en-US" sz="1600" smtClean="0">
                <a:solidFill>
                  <a:schemeClr val="tx2"/>
                </a:solidFill>
              </a:rPr>
              <a:t>Note also that we’ve already assigned the activity that has no preceding activities (Feasibility) an early start time of 0.</a:t>
            </a:r>
          </a:p>
          <a:p>
            <a:pPr marL="533400" indent="-533400" eaLnBrk="1" hangingPunct="1">
              <a:spcBef>
                <a:spcPct val="0"/>
              </a:spcBef>
              <a:spcAft>
                <a:spcPts val="1200"/>
              </a:spcAft>
              <a:buSzTx/>
              <a:buFont typeface="Wingdings" panose="05000000000000000000" pitchFamily="2" charset="2"/>
              <a:buAutoNum type="arabicParenR"/>
            </a:pPr>
            <a:r>
              <a:rPr lang="en-US" altLang="en-US" sz="1600" smtClean="0">
                <a:solidFill>
                  <a:schemeClr val="tx2"/>
                </a:solidFill>
              </a:rPr>
              <a:t>Work from </a:t>
            </a:r>
            <a:r>
              <a:rPr lang="en-US" altLang="en-US" sz="1600" u="sng" smtClean="0">
                <a:solidFill>
                  <a:schemeClr val="tx2"/>
                </a:solidFill>
              </a:rPr>
              <a:t>left to right</a:t>
            </a:r>
            <a:r>
              <a:rPr lang="en-US" altLang="en-US" sz="1600" smtClean="0">
                <a:solidFill>
                  <a:schemeClr val="tx2"/>
                </a:solidFill>
              </a:rPr>
              <a:t> and compute the earliest start and earliest finish times for all nodes.  This is the </a:t>
            </a:r>
            <a:r>
              <a:rPr lang="en-US" altLang="en-US" sz="1600" b="1" smtClean="0">
                <a:solidFill>
                  <a:schemeClr val="tx2"/>
                </a:solidFill>
              </a:rPr>
              <a:t>forward pass</a:t>
            </a:r>
            <a:r>
              <a:rPr lang="en-US" altLang="en-US" sz="1600" smtClean="0">
                <a:solidFill>
                  <a:schemeClr val="tx2"/>
                </a:solidFill>
              </a:rPr>
              <a:t>.  The minimum duration for the project will be the latest of the earliest finish times for the activities with no successors (in this case there is only one of these, namely Acceptance Test)</a:t>
            </a:r>
          </a:p>
          <a:p>
            <a:pPr marL="533400" indent="-533400" eaLnBrk="1" hangingPunct="1">
              <a:spcBef>
                <a:spcPct val="0"/>
              </a:spcBef>
              <a:spcAft>
                <a:spcPts val="1200"/>
              </a:spcAft>
              <a:buSzTx/>
              <a:buFont typeface="Wingdings" panose="05000000000000000000" pitchFamily="2" charset="2"/>
              <a:buAutoNum type="arabicParenR"/>
            </a:pPr>
            <a:r>
              <a:rPr lang="en-US" altLang="en-US" sz="1600" smtClean="0">
                <a:solidFill>
                  <a:schemeClr val="tx2"/>
                </a:solidFill>
              </a:rPr>
              <a:t>Now assign the activities with the latest of the earliest finish times (in this case just Acceptance Test) 0 float, which will also give it a latest finish time equal to its earliest finish time.</a:t>
            </a:r>
          </a:p>
          <a:p>
            <a:pPr marL="533400" indent="-533400" eaLnBrk="1" hangingPunct="1">
              <a:spcBef>
                <a:spcPct val="0"/>
              </a:spcBef>
              <a:spcAft>
                <a:spcPts val="1200"/>
              </a:spcAft>
              <a:buSzTx/>
              <a:buFont typeface="Wingdings" panose="05000000000000000000" pitchFamily="2" charset="2"/>
              <a:buAutoNum type="arabicParenR"/>
            </a:pPr>
            <a:r>
              <a:rPr lang="en-US" altLang="en-US" sz="1600" smtClean="0">
                <a:solidFill>
                  <a:schemeClr val="tx2"/>
                </a:solidFill>
              </a:rPr>
              <a:t>Now, </a:t>
            </a:r>
            <a:r>
              <a:rPr lang="en-US" altLang="en-US" sz="1600" u="sng" smtClean="0">
                <a:solidFill>
                  <a:schemeClr val="tx2"/>
                </a:solidFill>
              </a:rPr>
              <a:t>work from right to left</a:t>
            </a:r>
            <a:r>
              <a:rPr lang="en-US" altLang="en-US" sz="1600" smtClean="0">
                <a:solidFill>
                  <a:schemeClr val="tx2"/>
                </a:solidFill>
              </a:rPr>
              <a:t> assigning latest finish times and latest start times for the remaining nodes.  This is the </a:t>
            </a:r>
            <a:r>
              <a:rPr lang="en-US" altLang="en-US" sz="1600" b="1" smtClean="0">
                <a:solidFill>
                  <a:schemeClr val="tx2"/>
                </a:solidFill>
              </a:rPr>
              <a:t>backward pass</a:t>
            </a:r>
            <a:r>
              <a:rPr lang="en-US" altLang="en-US" sz="1600" smtClean="0">
                <a:solidFill>
                  <a:schemeClr val="tx2"/>
                </a:solidFill>
              </a:rPr>
              <a:t>.</a:t>
            </a:r>
          </a:p>
          <a:p>
            <a:pPr marL="533400" indent="-533400" eaLnBrk="1" hangingPunct="1">
              <a:spcBef>
                <a:spcPct val="0"/>
              </a:spcBef>
              <a:spcAft>
                <a:spcPts val="1200"/>
              </a:spcAft>
              <a:buSzTx/>
              <a:buFont typeface="Wingdings" panose="05000000000000000000" pitchFamily="2" charset="2"/>
              <a:buAutoNum type="arabicParenR"/>
            </a:pPr>
            <a:r>
              <a:rPr lang="en-US" altLang="en-US" sz="1600" b="1" smtClean="0">
                <a:solidFill>
                  <a:schemeClr val="hlink"/>
                </a:solidFill>
              </a:rPr>
              <a:t>Now calculate the float for all nodes.</a:t>
            </a:r>
          </a:p>
        </p:txBody>
      </p:sp>
      <p:pic>
        <p:nvPicPr>
          <p:cNvPr id="188421" name="Picture 4"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309563"/>
            <a:ext cx="233045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2" name="Text Box 5"/>
          <p:cNvSpPr txBox="1">
            <a:spLocks noChangeArrowheads="1"/>
          </p:cNvSpPr>
          <p:nvPr/>
        </p:nvSpPr>
        <p:spPr bwMode="auto">
          <a:xfrm>
            <a:off x="590550" y="954088"/>
            <a:ext cx="60579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600">
                <a:solidFill>
                  <a:schemeClr val="tx2"/>
                </a:solidFill>
              </a:rPr>
              <a:t>This activity uses the CPM Diagram (partial) given on the next slide.  Several copies are reproduced in the end of Appendix B for you to work with.  </a:t>
            </a:r>
          </a:p>
        </p:txBody>
      </p:sp>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F35227-919C-42C8-BCE9-DDFA84CAA070}" type="slidenum">
              <a:rPr lang="en-US" altLang="en-US" sz="1200">
                <a:latin typeface="Garamond" panose="02020404030301010803" pitchFamily="18" charset="0"/>
              </a:rPr>
              <a:pPr>
                <a:spcBef>
                  <a:spcPct val="0"/>
                </a:spcBef>
                <a:buClrTx/>
                <a:buSzTx/>
                <a:buFontTx/>
                <a:buNone/>
              </a:pPr>
              <a:t>95</a:t>
            </a:fld>
            <a:endParaRPr lang="en-US" altLang="en-US" sz="1200">
              <a:latin typeface="Garamond" panose="02020404030301010803" pitchFamily="18" charset="0"/>
            </a:endParaRPr>
          </a:p>
        </p:txBody>
      </p:sp>
      <p:sp>
        <p:nvSpPr>
          <p:cNvPr id="190467" name="Rectangle 2"/>
          <p:cNvSpPr>
            <a:spLocks noGrp="1" noChangeArrowheads="1"/>
          </p:cNvSpPr>
          <p:nvPr>
            <p:ph type="title"/>
          </p:nvPr>
        </p:nvSpPr>
        <p:spPr>
          <a:xfrm>
            <a:off x="647700" y="271463"/>
            <a:ext cx="8229600" cy="1139825"/>
          </a:xfrm>
        </p:spPr>
        <p:txBody>
          <a:bodyPr/>
          <a:lstStyle/>
          <a:p>
            <a:pPr eaLnBrk="1" hangingPunct="1"/>
            <a:r>
              <a:rPr lang="en-US" altLang="en-US" smtClean="0"/>
              <a:t>CPM Diagram Example</a:t>
            </a:r>
          </a:p>
        </p:txBody>
      </p:sp>
      <p:sp>
        <p:nvSpPr>
          <p:cNvPr id="190468" name="Rectangle 4"/>
          <p:cNvSpPr>
            <a:spLocks noChangeArrowheads="1"/>
          </p:cNvSpPr>
          <p:nvPr/>
        </p:nvSpPr>
        <p:spPr bwMode="auto">
          <a:xfrm>
            <a:off x="438150" y="2933700"/>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69" name="Line 5"/>
          <p:cNvSpPr>
            <a:spLocks noChangeShapeType="1"/>
          </p:cNvSpPr>
          <p:nvPr/>
        </p:nvSpPr>
        <p:spPr bwMode="auto">
          <a:xfrm>
            <a:off x="438150" y="31623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0" name="Line 6"/>
          <p:cNvSpPr>
            <a:spLocks noChangeShapeType="1"/>
          </p:cNvSpPr>
          <p:nvPr/>
        </p:nvSpPr>
        <p:spPr bwMode="auto">
          <a:xfrm>
            <a:off x="438150" y="35433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1" name="Line 7"/>
          <p:cNvSpPr>
            <a:spLocks noChangeShapeType="1"/>
          </p:cNvSpPr>
          <p:nvPr/>
        </p:nvSpPr>
        <p:spPr bwMode="auto">
          <a:xfrm>
            <a:off x="438150" y="37719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2" name="Line 8"/>
          <p:cNvSpPr>
            <a:spLocks noChangeShapeType="1"/>
          </p:cNvSpPr>
          <p:nvPr/>
        </p:nvSpPr>
        <p:spPr bwMode="auto">
          <a:xfrm>
            <a:off x="933450" y="29337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3" name="Line 9"/>
          <p:cNvSpPr>
            <a:spLocks noChangeShapeType="1"/>
          </p:cNvSpPr>
          <p:nvPr/>
        </p:nvSpPr>
        <p:spPr bwMode="auto">
          <a:xfrm>
            <a:off x="933450" y="3543300"/>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4" name="Rectangle 10"/>
          <p:cNvSpPr>
            <a:spLocks noChangeArrowheads="1"/>
          </p:cNvSpPr>
          <p:nvPr/>
        </p:nvSpPr>
        <p:spPr bwMode="auto">
          <a:xfrm>
            <a:off x="1757363" y="2933700"/>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75" name="Line 11"/>
          <p:cNvSpPr>
            <a:spLocks noChangeShapeType="1"/>
          </p:cNvSpPr>
          <p:nvPr/>
        </p:nvSpPr>
        <p:spPr bwMode="auto">
          <a:xfrm>
            <a:off x="1757363" y="31623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6" name="Line 12"/>
          <p:cNvSpPr>
            <a:spLocks noChangeShapeType="1"/>
          </p:cNvSpPr>
          <p:nvPr/>
        </p:nvSpPr>
        <p:spPr bwMode="auto">
          <a:xfrm>
            <a:off x="1757363" y="35433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7" name="Line 13"/>
          <p:cNvSpPr>
            <a:spLocks noChangeShapeType="1"/>
          </p:cNvSpPr>
          <p:nvPr/>
        </p:nvSpPr>
        <p:spPr bwMode="auto">
          <a:xfrm>
            <a:off x="1757363" y="37719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8" name="Line 14"/>
          <p:cNvSpPr>
            <a:spLocks noChangeShapeType="1"/>
          </p:cNvSpPr>
          <p:nvPr/>
        </p:nvSpPr>
        <p:spPr bwMode="auto">
          <a:xfrm>
            <a:off x="2252663" y="29337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79" name="Line 15"/>
          <p:cNvSpPr>
            <a:spLocks noChangeShapeType="1"/>
          </p:cNvSpPr>
          <p:nvPr/>
        </p:nvSpPr>
        <p:spPr bwMode="auto">
          <a:xfrm>
            <a:off x="2252663" y="3543300"/>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0" name="Rectangle 16"/>
          <p:cNvSpPr>
            <a:spLocks noChangeArrowheads="1"/>
          </p:cNvSpPr>
          <p:nvPr/>
        </p:nvSpPr>
        <p:spPr bwMode="auto">
          <a:xfrm>
            <a:off x="3200400" y="1603375"/>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81" name="Line 17"/>
          <p:cNvSpPr>
            <a:spLocks noChangeShapeType="1"/>
          </p:cNvSpPr>
          <p:nvPr/>
        </p:nvSpPr>
        <p:spPr bwMode="auto">
          <a:xfrm>
            <a:off x="3200400" y="183197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2" name="Line 18"/>
          <p:cNvSpPr>
            <a:spLocks noChangeShapeType="1"/>
          </p:cNvSpPr>
          <p:nvPr/>
        </p:nvSpPr>
        <p:spPr bwMode="auto">
          <a:xfrm>
            <a:off x="3200400" y="221297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3" name="Line 19"/>
          <p:cNvSpPr>
            <a:spLocks noChangeShapeType="1"/>
          </p:cNvSpPr>
          <p:nvPr/>
        </p:nvSpPr>
        <p:spPr bwMode="auto">
          <a:xfrm>
            <a:off x="3200400" y="244157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4" name="Line 20"/>
          <p:cNvSpPr>
            <a:spLocks noChangeShapeType="1"/>
          </p:cNvSpPr>
          <p:nvPr/>
        </p:nvSpPr>
        <p:spPr bwMode="auto">
          <a:xfrm>
            <a:off x="3695700" y="1603375"/>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5" name="Line 21"/>
          <p:cNvSpPr>
            <a:spLocks noChangeShapeType="1"/>
          </p:cNvSpPr>
          <p:nvPr/>
        </p:nvSpPr>
        <p:spPr bwMode="auto">
          <a:xfrm>
            <a:off x="3695700" y="2212975"/>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6" name="Rectangle 22"/>
          <p:cNvSpPr>
            <a:spLocks noChangeArrowheads="1"/>
          </p:cNvSpPr>
          <p:nvPr/>
        </p:nvSpPr>
        <p:spPr bwMode="auto">
          <a:xfrm>
            <a:off x="3200400" y="2947988"/>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87" name="Line 23"/>
          <p:cNvSpPr>
            <a:spLocks noChangeShapeType="1"/>
          </p:cNvSpPr>
          <p:nvPr/>
        </p:nvSpPr>
        <p:spPr bwMode="auto">
          <a:xfrm>
            <a:off x="3200400" y="31765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8" name="Line 24"/>
          <p:cNvSpPr>
            <a:spLocks noChangeShapeType="1"/>
          </p:cNvSpPr>
          <p:nvPr/>
        </p:nvSpPr>
        <p:spPr bwMode="auto">
          <a:xfrm>
            <a:off x="3200400" y="35575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89" name="Line 25"/>
          <p:cNvSpPr>
            <a:spLocks noChangeShapeType="1"/>
          </p:cNvSpPr>
          <p:nvPr/>
        </p:nvSpPr>
        <p:spPr bwMode="auto">
          <a:xfrm>
            <a:off x="3200400" y="37861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0" name="Line 26"/>
          <p:cNvSpPr>
            <a:spLocks noChangeShapeType="1"/>
          </p:cNvSpPr>
          <p:nvPr/>
        </p:nvSpPr>
        <p:spPr bwMode="auto">
          <a:xfrm>
            <a:off x="3695700" y="2947988"/>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1" name="Line 27"/>
          <p:cNvSpPr>
            <a:spLocks noChangeShapeType="1"/>
          </p:cNvSpPr>
          <p:nvPr/>
        </p:nvSpPr>
        <p:spPr bwMode="auto">
          <a:xfrm>
            <a:off x="3695700" y="3557588"/>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2" name="Rectangle 28"/>
          <p:cNvSpPr>
            <a:spLocks noChangeArrowheads="1"/>
          </p:cNvSpPr>
          <p:nvPr/>
        </p:nvSpPr>
        <p:spPr bwMode="auto">
          <a:xfrm>
            <a:off x="3200400" y="4357688"/>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93" name="Line 29"/>
          <p:cNvSpPr>
            <a:spLocks noChangeShapeType="1"/>
          </p:cNvSpPr>
          <p:nvPr/>
        </p:nvSpPr>
        <p:spPr bwMode="auto">
          <a:xfrm>
            <a:off x="3200400" y="45862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4" name="Line 30"/>
          <p:cNvSpPr>
            <a:spLocks noChangeShapeType="1"/>
          </p:cNvSpPr>
          <p:nvPr/>
        </p:nvSpPr>
        <p:spPr bwMode="auto">
          <a:xfrm>
            <a:off x="3200400" y="49672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5" name="Line 31"/>
          <p:cNvSpPr>
            <a:spLocks noChangeShapeType="1"/>
          </p:cNvSpPr>
          <p:nvPr/>
        </p:nvSpPr>
        <p:spPr bwMode="auto">
          <a:xfrm>
            <a:off x="3200400" y="51958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6" name="Line 32"/>
          <p:cNvSpPr>
            <a:spLocks noChangeShapeType="1"/>
          </p:cNvSpPr>
          <p:nvPr/>
        </p:nvSpPr>
        <p:spPr bwMode="auto">
          <a:xfrm>
            <a:off x="3695700" y="4357688"/>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7" name="Line 33"/>
          <p:cNvSpPr>
            <a:spLocks noChangeShapeType="1"/>
          </p:cNvSpPr>
          <p:nvPr/>
        </p:nvSpPr>
        <p:spPr bwMode="auto">
          <a:xfrm>
            <a:off x="3695700" y="4967288"/>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498" name="Rectangle 34"/>
          <p:cNvSpPr>
            <a:spLocks noChangeArrowheads="1"/>
          </p:cNvSpPr>
          <p:nvPr/>
        </p:nvSpPr>
        <p:spPr bwMode="auto">
          <a:xfrm>
            <a:off x="4762500" y="1608138"/>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99" name="Line 35"/>
          <p:cNvSpPr>
            <a:spLocks noChangeShapeType="1"/>
          </p:cNvSpPr>
          <p:nvPr/>
        </p:nvSpPr>
        <p:spPr bwMode="auto">
          <a:xfrm>
            <a:off x="4762500" y="183673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0" name="Line 36"/>
          <p:cNvSpPr>
            <a:spLocks noChangeShapeType="1"/>
          </p:cNvSpPr>
          <p:nvPr/>
        </p:nvSpPr>
        <p:spPr bwMode="auto">
          <a:xfrm>
            <a:off x="4762500" y="221773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1" name="Line 37"/>
          <p:cNvSpPr>
            <a:spLocks noChangeShapeType="1"/>
          </p:cNvSpPr>
          <p:nvPr/>
        </p:nvSpPr>
        <p:spPr bwMode="auto">
          <a:xfrm>
            <a:off x="4762500" y="244633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2" name="Line 38"/>
          <p:cNvSpPr>
            <a:spLocks noChangeShapeType="1"/>
          </p:cNvSpPr>
          <p:nvPr/>
        </p:nvSpPr>
        <p:spPr bwMode="auto">
          <a:xfrm>
            <a:off x="5257800" y="1608138"/>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3" name="Line 39"/>
          <p:cNvSpPr>
            <a:spLocks noChangeShapeType="1"/>
          </p:cNvSpPr>
          <p:nvPr/>
        </p:nvSpPr>
        <p:spPr bwMode="auto">
          <a:xfrm>
            <a:off x="5257800" y="2217738"/>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4" name="Rectangle 40"/>
          <p:cNvSpPr>
            <a:spLocks noChangeArrowheads="1"/>
          </p:cNvSpPr>
          <p:nvPr/>
        </p:nvSpPr>
        <p:spPr bwMode="auto">
          <a:xfrm>
            <a:off x="4762500" y="2952750"/>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505" name="Line 41"/>
          <p:cNvSpPr>
            <a:spLocks noChangeShapeType="1"/>
          </p:cNvSpPr>
          <p:nvPr/>
        </p:nvSpPr>
        <p:spPr bwMode="auto">
          <a:xfrm>
            <a:off x="4762500" y="318135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6" name="Line 42"/>
          <p:cNvSpPr>
            <a:spLocks noChangeShapeType="1"/>
          </p:cNvSpPr>
          <p:nvPr/>
        </p:nvSpPr>
        <p:spPr bwMode="auto">
          <a:xfrm>
            <a:off x="4762500" y="356235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7" name="Line 43"/>
          <p:cNvSpPr>
            <a:spLocks noChangeShapeType="1"/>
          </p:cNvSpPr>
          <p:nvPr/>
        </p:nvSpPr>
        <p:spPr bwMode="auto">
          <a:xfrm>
            <a:off x="4762500" y="379095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8" name="Line 44"/>
          <p:cNvSpPr>
            <a:spLocks noChangeShapeType="1"/>
          </p:cNvSpPr>
          <p:nvPr/>
        </p:nvSpPr>
        <p:spPr bwMode="auto">
          <a:xfrm>
            <a:off x="5257800" y="295275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09" name="Line 45"/>
          <p:cNvSpPr>
            <a:spLocks noChangeShapeType="1"/>
          </p:cNvSpPr>
          <p:nvPr/>
        </p:nvSpPr>
        <p:spPr bwMode="auto">
          <a:xfrm>
            <a:off x="5257800" y="3562350"/>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0" name="Rectangle 46"/>
          <p:cNvSpPr>
            <a:spLocks noChangeArrowheads="1"/>
          </p:cNvSpPr>
          <p:nvPr/>
        </p:nvSpPr>
        <p:spPr bwMode="auto">
          <a:xfrm>
            <a:off x="4762500" y="4362450"/>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511" name="Line 47"/>
          <p:cNvSpPr>
            <a:spLocks noChangeShapeType="1"/>
          </p:cNvSpPr>
          <p:nvPr/>
        </p:nvSpPr>
        <p:spPr bwMode="auto">
          <a:xfrm>
            <a:off x="4762500" y="459105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2" name="Line 48"/>
          <p:cNvSpPr>
            <a:spLocks noChangeShapeType="1"/>
          </p:cNvSpPr>
          <p:nvPr/>
        </p:nvSpPr>
        <p:spPr bwMode="auto">
          <a:xfrm>
            <a:off x="4762500" y="497205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3" name="Line 49"/>
          <p:cNvSpPr>
            <a:spLocks noChangeShapeType="1"/>
          </p:cNvSpPr>
          <p:nvPr/>
        </p:nvSpPr>
        <p:spPr bwMode="auto">
          <a:xfrm>
            <a:off x="4762500" y="520065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4" name="Line 50"/>
          <p:cNvSpPr>
            <a:spLocks noChangeShapeType="1"/>
          </p:cNvSpPr>
          <p:nvPr/>
        </p:nvSpPr>
        <p:spPr bwMode="auto">
          <a:xfrm>
            <a:off x="5257800" y="436245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5" name="Line 51"/>
          <p:cNvSpPr>
            <a:spLocks noChangeShapeType="1"/>
          </p:cNvSpPr>
          <p:nvPr/>
        </p:nvSpPr>
        <p:spPr bwMode="auto">
          <a:xfrm>
            <a:off x="5257800" y="4972050"/>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6" name="Rectangle 52"/>
          <p:cNvSpPr>
            <a:spLocks noChangeArrowheads="1"/>
          </p:cNvSpPr>
          <p:nvPr/>
        </p:nvSpPr>
        <p:spPr bwMode="auto">
          <a:xfrm>
            <a:off x="6405563" y="2332038"/>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517" name="Line 53"/>
          <p:cNvSpPr>
            <a:spLocks noChangeShapeType="1"/>
          </p:cNvSpPr>
          <p:nvPr/>
        </p:nvSpPr>
        <p:spPr bwMode="auto">
          <a:xfrm>
            <a:off x="6405563" y="256063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8" name="Line 54"/>
          <p:cNvSpPr>
            <a:spLocks noChangeShapeType="1"/>
          </p:cNvSpPr>
          <p:nvPr/>
        </p:nvSpPr>
        <p:spPr bwMode="auto">
          <a:xfrm>
            <a:off x="6405563" y="294163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19" name="Line 55"/>
          <p:cNvSpPr>
            <a:spLocks noChangeShapeType="1"/>
          </p:cNvSpPr>
          <p:nvPr/>
        </p:nvSpPr>
        <p:spPr bwMode="auto">
          <a:xfrm>
            <a:off x="6405563" y="317023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0" name="Line 56"/>
          <p:cNvSpPr>
            <a:spLocks noChangeShapeType="1"/>
          </p:cNvSpPr>
          <p:nvPr/>
        </p:nvSpPr>
        <p:spPr bwMode="auto">
          <a:xfrm>
            <a:off x="6900863" y="2332038"/>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1" name="Line 57"/>
          <p:cNvSpPr>
            <a:spLocks noChangeShapeType="1"/>
          </p:cNvSpPr>
          <p:nvPr/>
        </p:nvSpPr>
        <p:spPr bwMode="auto">
          <a:xfrm>
            <a:off x="6900863" y="2941638"/>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2" name="Rectangle 58"/>
          <p:cNvSpPr>
            <a:spLocks noChangeArrowheads="1"/>
          </p:cNvSpPr>
          <p:nvPr/>
        </p:nvSpPr>
        <p:spPr bwMode="auto">
          <a:xfrm>
            <a:off x="6405563" y="3705225"/>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523" name="Line 59"/>
          <p:cNvSpPr>
            <a:spLocks noChangeShapeType="1"/>
          </p:cNvSpPr>
          <p:nvPr/>
        </p:nvSpPr>
        <p:spPr bwMode="auto">
          <a:xfrm>
            <a:off x="6405563" y="39338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4" name="Line 60"/>
          <p:cNvSpPr>
            <a:spLocks noChangeShapeType="1"/>
          </p:cNvSpPr>
          <p:nvPr/>
        </p:nvSpPr>
        <p:spPr bwMode="auto">
          <a:xfrm>
            <a:off x="6405563" y="43148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5" name="Line 61"/>
          <p:cNvSpPr>
            <a:spLocks noChangeShapeType="1"/>
          </p:cNvSpPr>
          <p:nvPr/>
        </p:nvSpPr>
        <p:spPr bwMode="auto">
          <a:xfrm>
            <a:off x="6405563" y="45434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6" name="Line 62"/>
          <p:cNvSpPr>
            <a:spLocks noChangeShapeType="1"/>
          </p:cNvSpPr>
          <p:nvPr/>
        </p:nvSpPr>
        <p:spPr bwMode="auto">
          <a:xfrm>
            <a:off x="6900863" y="3705225"/>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7" name="Line 63"/>
          <p:cNvSpPr>
            <a:spLocks noChangeShapeType="1"/>
          </p:cNvSpPr>
          <p:nvPr/>
        </p:nvSpPr>
        <p:spPr bwMode="auto">
          <a:xfrm>
            <a:off x="6900863" y="4314825"/>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28" name="Rectangle 64"/>
          <p:cNvSpPr>
            <a:spLocks noChangeArrowheads="1"/>
          </p:cNvSpPr>
          <p:nvPr/>
        </p:nvSpPr>
        <p:spPr bwMode="auto">
          <a:xfrm>
            <a:off x="7748588" y="2998788"/>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529" name="Line 65"/>
          <p:cNvSpPr>
            <a:spLocks noChangeShapeType="1"/>
          </p:cNvSpPr>
          <p:nvPr/>
        </p:nvSpPr>
        <p:spPr bwMode="auto">
          <a:xfrm>
            <a:off x="7748588" y="32273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30" name="Line 66"/>
          <p:cNvSpPr>
            <a:spLocks noChangeShapeType="1"/>
          </p:cNvSpPr>
          <p:nvPr/>
        </p:nvSpPr>
        <p:spPr bwMode="auto">
          <a:xfrm>
            <a:off x="7748588" y="36083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31" name="Line 67"/>
          <p:cNvSpPr>
            <a:spLocks noChangeShapeType="1"/>
          </p:cNvSpPr>
          <p:nvPr/>
        </p:nvSpPr>
        <p:spPr bwMode="auto">
          <a:xfrm>
            <a:off x="7748588" y="3836988"/>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32" name="Line 68"/>
          <p:cNvSpPr>
            <a:spLocks noChangeShapeType="1"/>
          </p:cNvSpPr>
          <p:nvPr/>
        </p:nvSpPr>
        <p:spPr bwMode="auto">
          <a:xfrm>
            <a:off x="8243888" y="2998788"/>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33" name="Line 69"/>
          <p:cNvSpPr>
            <a:spLocks noChangeShapeType="1"/>
          </p:cNvSpPr>
          <p:nvPr/>
        </p:nvSpPr>
        <p:spPr bwMode="auto">
          <a:xfrm>
            <a:off x="8243888" y="3608388"/>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34" name="Text Box 70"/>
          <p:cNvSpPr txBox="1">
            <a:spLocks noChangeArrowheads="1"/>
          </p:cNvSpPr>
          <p:nvPr/>
        </p:nvSpPr>
        <p:spPr bwMode="auto">
          <a:xfrm>
            <a:off x="455613" y="3181350"/>
            <a:ext cx="973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Feasibility</a:t>
            </a:r>
          </a:p>
        </p:txBody>
      </p:sp>
      <p:sp>
        <p:nvSpPr>
          <p:cNvPr id="190535" name="Text Box 71"/>
          <p:cNvSpPr txBox="1">
            <a:spLocks noChangeArrowheads="1"/>
          </p:cNvSpPr>
          <p:nvPr/>
        </p:nvSpPr>
        <p:spPr bwMode="auto">
          <a:xfrm>
            <a:off x="1689100" y="3203575"/>
            <a:ext cx="1128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chemeClr val="tx2"/>
                </a:solidFill>
              </a:rPr>
              <a:t>Requirements</a:t>
            </a:r>
          </a:p>
        </p:txBody>
      </p:sp>
      <p:sp>
        <p:nvSpPr>
          <p:cNvPr id="190536" name="Text Box 72"/>
          <p:cNvSpPr txBox="1">
            <a:spLocks noChangeArrowheads="1"/>
          </p:cNvSpPr>
          <p:nvPr/>
        </p:nvSpPr>
        <p:spPr bwMode="auto">
          <a:xfrm>
            <a:off x="3238500" y="1889125"/>
            <a:ext cx="846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QA Plan</a:t>
            </a:r>
          </a:p>
        </p:txBody>
      </p:sp>
      <p:sp>
        <p:nvSpPr>
          <p:cNvPr id="190537" name="Text Box 73"/>
          <p:cNvSpPr txBox="1">
            <a:spLocks noChangeArrowheads="1"/>
          </p:cNvSpPr>
          <p:nvPr/>
        </p:nvSpPr>
        <p:spPr bwMode="auto">
          <a:xfrm>
            <a:off x="3305175" y="32131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Design</a:t>
            </a:r>
          </a:p>
        </p:txBody>
      </p:sp>
      <p:sp>
        <p:nvSpPr>
          <p:cNvPr id="190538" name="Text Box 74"/>
          <p:cNvSpPr txBox="1">
            <a:spLocks noChangeArrowheads="1"/>
          </p:cNvSpPr>
          <p:nvPr/>
        </p:nvSpPr>
        <p:spPr bwMode="auto">
          <a:xfrm>
            <a:off x="3171825" y="4614863"/>
            <a:ext cx="105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Solicit Bids</a:t>
            </a:r>
          </a:p>
        </p:txBody>
      </p:sp>
      <p:sp>
        <p:nvSpPr>
          <p:cNvPr id="190539" name="Text Box 75"/>
          <p:cNvSpPr txBox="1">
            <a:spLocks noChangeArrowheads="1"/>
          </p:cNvSpPr>
          <p:nvPr/>
        </p:nvSpPr>
        <p:spPr bwMode="auto">
          <a:xfrm>
            <a:off x="4762500" y="1884363"/>
            <a:ext cx="982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Test Suite</a:t>
            </a:r>
          </a:p>
        </p:txBody>
      </p:sp>
      <p:sp>
        <p:nvSpPr>
          <p:cNvPr id="190540" name="Text Box 76"/>
          <p:cNvSpPr txBox="1">
            <a:spLocks noChangeArrowheads="1"/>
          </p:cNvSpPr>
          <p:nvPr/>
        </p:nvSpPr>
        <p:spPr bwMode="auto">
          <a:xfrm>
            <a:off x="4870450" y="3217863"/>
            <a:ext cx="74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Coding</a:t>
            </a:r>
          </a:p>
        </p:txBody>
      </p:sp>
      <p:sp>
        <p:nvSpPr>
          <p:cNvPr id="190541" name="Text Box 77"/>
          <p:cNvSpPr txBox="1">
            <a:spLocks noChangeArrowheads="1"/>
          </p:cNvSpPr>
          <p:nvPr/>
        </p:nvSpPr>
        <p:spPr bwMode="auto">
          <a:xfrm>
            <a:off x="4727575" y="4641850"/>
            <a:ext cx="1054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chemeClr val="tx2"/>
                </a:solidFill>
              </a:rPr>
              <a:t>Procurement</a:t>
            </a:r>
          </a:p>
        </p:txBody>
      </p:sp>
      <p:sp>
        <p:nvSpPr>
          <p:cNvPr id="190542" name="Text Box 78"/>
          <p:cNvSpPr txBox="1">
            <a:spLocks noChangeArrowheads="1"/>
          </p:cNvSpPr>
          <p:nvPr/>
        </p:nvSpPr>
        <p:spPr bwMode="auto">
          <a:xfrm>
            <a:off x="6427788" y="2609850"/>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Beta Test</a:t>
            </a:r>
          </a:p>
        </p:txBody>
      </p:sp>
      <p:sp>
        <p:nvSpPr>
          <p:cNvPr id="190543" name="Text Box 79"/>
          <p:cNvSpPr txBox="1">
            <a:spLocks noChangeArrowheads="1"/>
          </p:cNvSpPr>
          <p:nvPr/>
        </p:nvSpPr>
        <p:spPr bwMode="auto">
          <a:xfrm>
            <a:off x="6419850" y="4013200"/>
            <a:ext cx="993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solidFill>
                  <a:schemeClr val="tx2"/>
                </a:solidFill>
              </a:rPr>
              <a:t>Deployment</a:t>
            </a:r>
          </a:p>
        </p:txBody>
      </p:sp>
      <p:sp>
        <p:nvSpPr>
          <p:cNvPr id="190544" name="Text Box 80"/>
          <p:cNvSpPr txBox="1">
            <a:spLocks noChangeArrowheads="1"/>
          </p:cNvSpPr>
          <p:nvPr/>
        </p:nvSpPr>
        <p:spPr bwMode="auto">
          <a:xfrm>
            <a:off x="7754938" y="3208338"/>
            <a:ext cx="97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solidFill>
                  <a:schemeClr val="tx2"/>
                </a:solidFill>
              </a:rPr>
              <a:t>Acceptance</a:t>
            </a:r>
            <a:br>
              <a:rPr lang="en-US" altLang="en-US" sz="1200">
                <a:solidFill>
                  <a:schemeClr val="tx2"/>
                </a:solidFill>
              </a:rPr>
            </a:br>
            <a:r>
              <a:rPr lang="en-US" altLang="en-US" sz="1200">
                <a:solidFill>
                  <a:schemeClr val="tx2"/>
                </a:solidFill>
              </a:rPr>
              <a:t>Test</a:t>
            </a:r>
          </a:p>
        </p:txBody>
      </p:sp>
      <p:sp>
        <p:nvSpPr>
          <p:cNvPr id="190545" name="Text Box 81"/>
          <p:cNvSpPr txBox="1">
            <a:spLocks noChangeArrowheads="1"/>
          </p:cNvSpPr>
          <p:nvPr/>
        </p:nvSpPr>
        <p:spPr bwMode="auto">
          <a:xfrm>
            <a:off x="534988" y="28908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0</a:t>
            </a:r>
          </a:p>
        </p:txBody>
      </p:sp>
      <p:sp>
        <p:nvSpPr>
          <p:cNvPr id="190546" name="Text Box 82"/>
          <p:cNvSpPr txBox="1">
            <a:spLocks noChangeArrowheads="1"/>
          </p:cNvSpPr>
          <p:nvPr/>
        </p:nvSpPr>
        <p:spPr bwMode="auto">
          <a:xfrm>
            <a:off x="546100" y="34940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1</a:t>
            </a:r>
          </a:p>
        </p:txBody>
      </p:sp>
      <p:sp>
        <p:nvSpPr>
          <p:cNvPr id="190547" name="Text Box 83"/>
          <p:cNvSpPr txBox="1">
            <a:spLocks noChangeArrowheads="1"/>
          </p:cNvSpPr>
          <p:nvPr/>
        </p:nvSpPr>
        <p:spPr bwMode="auto">
          <a:xfrm>
            <a:off x="1843088" y="35083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5</a:t>
            </a:r>
          </a:p>
        </p:txBody>
      </p:sp>
      <p:sp>
        <p:nvSpPr>
          <p:cNvPr id="190548" name="Text Box 84"/>
          <p:cNvSpPr txBox="1">
            <a:spLocks noChangeArrowheads="1"/>
          </p:cNvSpPr>
          <p:nvPr/>
        </p:nvSpPr>
        <p:spPr bwMode="auto">
          <a:xfrm>
            <a:off x="3305175" y="21748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2</a:t>
            </a:r>
          </a:p>
        </p:txBody>
      </p:sp>
      <p:sp>
        <p:nvSpPr>
          <p:cNvPr id="190549" name="Text Box 85"/>
          <p:cNvSpPr txBox="1">
            <a:spLocks noChangeArrowheads="1"/>
          </p:cNvSpPr>
          <p:nvPr/>
        </p:nvSpPr>
        <p:spPr bwMode="auto">
          <a:xfrm>
            <a:off x="3305175" y="353218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3</a:t>
            </a:r>
          </a:p>
        </p:txBody>
      </p:sp>
      <p:sp>
        <p:nvSpPr>
          <p:cNvPr id="190550" name="Text Box 86"/>
          <p:cNvSpPr txBox="1">
            <a:spLocks noChangeArrowheads="1"/>
          </p:cNvSpPr>
          <p:nvPr/>
        </p:nvSpPr>
        <p:spPr bwMode="auto">
          <a:xfrm>
            <a:off x="3305175" y="49196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4</a:t>
            </a:r>
          </a:p>
        </p:txBody>
      </p:sp>
      <p:sp>
        <p:nvSpPr>
          <p:cNvPr id="190551" name="Text Box 87"/>
          <p:cNvSpPr txBox="1">
            <a:spLocks noChangeArrowheads="1"/>
          </p:cNvSpPr>
          <p:nvPr/>
        </p:nvSpPr>
        <p:spPr bwMode="auto">
          <a:xfrm>
            <a:off x="4870450" y="21796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3</a:t>
            </a:r>
          </a:p>
        </p:txBody>
      </p:sp>
      <p:sp>
        <p:nvSpPr>
          <p:cNvPr id="190552" name="Text Box 88"/>
          <p:cNvSpPr txBox="1">
            <a:spLocks noChangeArrowheads="1"/>
          </p:cNvSpPr>
          <p:nvPr/>
        </p:nvSpPr>
        <p:spPr bwMode="auto">
          <a:xfrm>
            <a:off x="4870450" y="35147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4</a:t>
            </a:r>
          </a:p>
        </p:txBody>
      </p:sp>
      <p:sp>
        <p:nvSpPr>
          <p:cNvPr id="190553" name="Text Box 89"/>
          <p:cNvSpPr txBox="1">
            <a:spLocks noChangeArrowheads="1"/>
          </p:cNvSpPr>
          <p:nvPr/>
        </p:nvSpPr>
        <p:spPr bwMode="auto">
          <a:xfrm>
            <a:off x="4870450" y="49387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2</a:t>
            </a:r>
          </a:p>
        </p:txBody>
      </p:sp>
      <p:sp>
        <p:nvSpPr>
          <p:cNvPr id="190554" name="Text Box 90"/>
          <p:cNvSpPr txBox="1">
            <a:spLocks noChangeArrowheads="1"/>
          </p:cNvSpPr>
          <p:nvPr/>
        </p:nvSpPr>
        <p:spPr bwMode="auto">
          <a:xfrm>
            <a:off x="6499225" y="29146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3</a:t>
            </a:r>
          </a:p>
        </p:txBody>
      </p:sp>
      <p:sp>
        <p:nvSpPr>
          <p:cNvPr id="190555" name="Text Box 91"/>
          <p:cNvSpPr txBox="1">
            <a:spLocks noChangeArrowheads="1"/>
          </p:cNvSpPr>
          <p:nvPr/>
        </p:nvSpPr>
        <p:spPr bwMode="auto">
          <a:xfrm>
            <a:off x="6499225" y="42878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4</a:t>
            </a:r>
          </a:p>
        </p:txBody>
      </p:sp>
      <p:sp>
        <p:nvSpPr>
          <p:cNvPr id="190556" name="Text Box 92"/>
          <p:cNvSpPr txBox="1">
            <a:spLocks noChangeArrowheads="1"/>
          </p:cNvSpPr>
          <p:nvPr/>
        </p:nvSpPr>
        <p:spPr bwMode="auto">
          <a:xfrm>
            <a:off x="7854950" y="35671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2</a:t>
            </a:r>
          </a:p>
        </p:txBody>
      </p:sp>
      <p:sp>
        <p:nvSpPr>
          <p:cNvPr id="190557" name="Text Box 93"/>
          <p:cNvSpPr txBox="1">
            <a:spLocks noChangeArrowheads="1"/>
          </p:cNvSpPr>
          <p:nvPr/>
        </p:nvSpPr>
        <p:spPr bwMode="auto">
          <a:xfrm>
            <a:off x="217488" y="2139950"/>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chemeClr val="hlink"/>
                </a:solidFill>
              </a:rPr>
              <a:t>Start</a:t>
            </a:r>
          </a:p>
        </p:txBody>
      </p:sp>
      <p:sp>
        <p:nvSpPr>
          <p:cNvPr id="190558" name="Line 94"/>
          <p:cNvSpPr>
            <a:spLocks noChangeShapeType="1"/>
          </p:cNvSpPr>
          <p:nvPr/>
        </p:nvSpPr>
        <p:spPr bwMode="auto">
          <a:xfrm>
            <a:off x="438150" y="2490788"/>
            <a:ext cx="0" cy="381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59" name="Text Box 95"/>
          <p:cNvSpPr txBox="1">
            <a:spLocks noChangeArrowheads="1"/>
          </p:cNvSpPr>
          <p:nvPr/>
        </p:nvSpPr>
        <p:spPr bwMode="auto">
          <a:xfrm>
            <a:off x="8243888" y="2209800"/>
            <a:ext cx="782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solidFill>
                  <a:schemeClr val="hlink"/>
                </a:solidFill>
              </a:rPr>
              <a:t>Finish</a:t>
            </a:r>
          </a:p>
        </p:txBody>
      </p:sp>
      <p:sp>
        <p:nvSpPr>
          <p:cNvPr id="190560" name="Line 96"/>
          <p:cNvSpPr>
            <a:spLocks noChangeShapeType="1"/>
          </p:cNvSpPr>
          <p:nvPr/>
        </p:nvSpPr>
        <p:spPr bwMode="auto">
          <a:xfrm>
            <a:off x="8718550" y="2536825"/>
            <a:ext cx="0" cy="381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1" name="Line 97"/>
          <p:cNvSpPr>
            <a:spLocks noChangeShapeType="1"/>
          </p:cNvSpPr>
          <p:nvPr/>
        </p:nvSpPr>
        <p:spPr bwMode="auto">
          <a:xfrm>
            <a:off x="1428750" y="3398838"/>
            <a:ext cx="328613"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2" name="Line 98"/>
          <p:cNvSpPr>
            <a:spLocks noChangeShapeType="1"/>
          </p:cNvSpPr>
          <p:nvPr/>
        </p:nvSpPr>
        <p:spPr bwMode="auto">
          <a:xfrm>
            <a:off x="2747963" y="3389313"/>
            <a:ext cx="45243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3" name="Line 99"/>
          <p:cNvSpPr>
            <a:spLocks noChangeShapeType="1"/>
          </p:cNvSpPr>
          <p:nvPr/>
        </p:nvSpPr>
        <p:spPr bwMode="auto">
          <a:xfrm>
            <a:off x="2932113" y="2012950"/>
            <a:ext cx="0" cy="28273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4" name="Line 100"/>
          <p:cNvSpPr>
            <a:spLocks noChangeShapeType="1"/>
          </p:cNvSpPr>
          <p:nvPr/>
        </p:nvSpPr>
        <p:spPr bwMode="auto">
          <a:xfrm>
            <a:off x="2932113" y="2012950"/>
            <a:ext cx="2682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5" name="Line 101"/>
          <p:cNvSpPr>
            <a:spLocks noChangeShapeType="1"/>
          </p:cNvSpPr>
          <p:nvPr/>
        </p:nvSpPr>
        <p:spPr bwMode="auto">
          <a:xfrm>
            <a:off x="2932113" y="4840288"/>
            <a:ext cx="2682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6" name="Line 102"/>
          <p:cNvSpPr>
            <a:spLocks noChangeShapeType="1"/>
          </p:cNvSpPr>
          <p:nvPr/>
        </p:nvSpPr>
        <p:spPr bwMode="auto">
          <a:xfrm>
            <a:off x="4191000" y="2012950"/>
            <a:ext cx="5715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7" name="Line 103"/>
          <p:cNvSpPr>
            <a:spLocks noChangeShapeType="1"/>
          </p:cNvSpPr>
          <p:nvPr/>
        </p:nvSpPr>
        <p:spPr bwMode="auto">
          <a:xfrm>
            <a:off x="4197350" y="3384550"/>
            <a:ext cx="5715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8" name="Line 104"/>
          <p:cNvSpPr>
            <a:spLocks noChangeShapeType="1"/>
          </p:cNvSpPr>
          <p:nvPr/>
        </p:nvSpPr>
        <p:spPr bwMode="auto">
          <a:xfrm>
            <a:off x="4191000" y="4800600"/>
            <a:ext cx="5715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69" name="Line 110"/>
          <p:cNvSpPr>
            <a:spLocks noChangeShapeType="1"/>
          </p:cNvSpPr>
          <p:nvPr/>
        </p:nvSpPr>
        <p:spPr bwMode="auto">
          <a:xfrm>
            <a:off x="5759450" y="2012950"/>
            <a:ext cx="2555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0" name="Line 112"/>
          <p:cNvSpPr>
            <a:spLocks noChangeShapeType="1"/>
          </p:cNvSpPr>
          <p:nvPr/>
        </p:nvSpPr>
        <p:spPr bwMode="auto">
          <a:xfrm>
            <a:off x="5756275" y="4770438"/>
            <a:ext cx="2555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1" name="Line 114"/>
          <p:cNvSpPr>
            <a:spLocks noChangeShapeType="1"/>
          </p:cNvSpPr>
          <p:nvPr/>
        </p:nvSpPr>
        <p:spPr bwMode="auto">
          <a:xfrm flipH="1">
            <a:off x="6008688" y="2012950"/>
            <a:ext cx="6350" cy="27574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2" name="Line 115"/>
          <p:cNvSpPr>
            <a:spLocks noChangeShapeType="1"/>
          </p:cNvSpPr>
          <p:nvPr/>
        </p:nvSpPr>
        <p:spPr bwMode="auto">
          <a:xfrm>
            <a:off x="5759450" y="3384550"/>
            <a:ext cx="430213"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3" name="Line 116"/>
          <p:cNvSpPr>
            <a:spLocks noChangeShapeType="1"/>
          </p:cNvSpPr>
          <p:nvPr/>
        </p:nvSpPr>
        <p:spPr bwMode="auto">
          <a:xfrm>
            <a:off x="6189663" y="2743200"/>
            <a:ext cx="0" cy="1444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4" name="Line 117"/>
          <p:cNvSpPr>
            <a:spLocks noChangeShapeType="1"/>
          </p:cNvSpPr>
          <p:nvPr/>
        </p:nvSpPr>
        <p:spPr bwMode="auto">
          <a:xfrm>
            <a:off x="6189663" y="2743200"/>
            <a:ext cx="2254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5" name="Line 118"/>
          <p:cNvSpPr>
            <a:spLocks noChangeShapeType="1"/>
          </p:cNvSpPr>
          <p:nvPr/>
        </p:nvSpPr>
        <p:spPr bwMode="auto">
          <a:xfrm>
            <a:off x="6189663" y="4187825"/>
            <a:ext cx="2159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6" name="Line 119"/>
          <p:cNvSpPr>
            <a:spLocks noChangeShapeType="1"/>
          </p:cNvSpPr>
          <p:nvPr/>
        </p:nvSpPr>
        <p:spPr bwMode="auto">
          <a:xfrm>
            <a:off x="7543800" y="2762250"/>
            <a:ext cx="0" cy="14017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7" name="Line 121"/>
          <p:cNvSpPr>
            <a:spLocks noChangeShapeType="1"/>
          </p:cNvSpPr>
          <p:nvPr/>
        </p:nvSpPr>
        <p:spPr bwMode="auto">
          <a:xfrm>
            <a:off x="7543800" y="3495675"/>
            <a:ext cx="2047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8" name="Line 122"/>
          <p:cNvSpPr>
            <a:spLocks noChangeShapeType="1"/>
          </p:cNvSpPr>
          <p:nvPr/>
        </p:nvSpPr>
        <p:spPr bwMode="auto">
          <a:xfrm>
            <a:off x="7396163" y="2762250"/>
            <a:ext cx="147637"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79" name="Line 123"/>
          <p:cNvSpPr>
            <a:spLocks noChangeShapeType="1"/>
          </p:cNvSpPr>
          <p:nvPr/>
        </p:nvSpPr>
        <p:spPr bwMode="auto">
          <a:xfrm>
            <a:off x="7396163" y="4164013"/>
            <a:ext cx="147637"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81" name="Rectangle 16"/>
          <p:cNvSpPr>
            <a:spLocks noChangeArrowheads="1"/>
          </p:cNvSpPr>
          <p:nvPr/>
        </p:nvSpPr>
        <p:spPr bwMode="auto">
          <a:xfrm>
            <a:off x="7165975" y="441325"/>
            <a:ext cx="990600"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582" name="Line 17"/>
          <p:cNvSpPr>
            <a:spLocks noChangeShapeType="1"/>
          </p:cNvSpPr>
          <p:nvPr/>
        </p:nvSpPr>
        <p:spPr bwMode="auto">
          <a:xfrm>
            <a:off x="7165975" y="6699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83" name="Line 18"/>
          <p:cNvSpPr>
            <a:spLocks noChangeShapeType="1"/>
          </p:cNvSpPr>
          <p:nvPr/>
        </p:nvSpPr>
        <p:spPr bwMode="auto">
          <a:xfrm>
            <a:off x="7165975" y="10509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84" name="Line 19"/>
          <p:cNvSpPr>
            <a:spLocks noChangeShapeType="1"/>
          </p:cNvSpPr>
          <p:nvPr/>
        </p:nvSpPr>
        <p:spPr bwMode="auto">
          <a:xfrm>
            <a:off x="7165975" y="12795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85" name="Line 20"/>
          <p:cNvSpPr>
            <a:spLocks noChangeShapeType="1"/>
          </p:cNvSpPr>
          <p:nvPr/>
        </p:nvSpPr>
        <p:spPr bwMode="auto">
          <a:xfrm>
            <a:off x="7661275" y="441325"/>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86" name="Line 21"/>
          <p:cNvSpPr>
            <a:spLocks noChangeShapeType="1"/>
          </p:cNvSpPr>
          <p:nvPr/>
        </p:nvSpPr>
        <p:spPr bwMode="auto">
          <a:xfrm>
            <a:off x="7661275" y="1050925"/>
            <a:ext cx="0" cy="4381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0587" name="Text Box 72"/>
          <p:cNvSpPr txBox="1">
            <a:spLocks noChangeArrowheads="1"/>
          </p:cNvSpPr>
          <p:nvPr/>
        </p:nvSpPr>
        <p:spPr bwMode="auto">
          <a:xfrm>
            <a:off x="7204075" y="727075"/>
            <a:ext cx="7540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rPr>
              <a:t>Activity</a:t>
            </a:r>
          </a:p>
        </p:txBody>
      </p:sp>
      <p:sp>
        <p:nvSpPr>
          <p:cNvPr id="190588" name="Text Box 84"/>
          <p:cNvSpPr txBox="1">
            <a:spLocks noChangeArrowheads="1"/>
          </p:cNvSpPr>
          <p:nvPr/>
        </p:nvSpPr>
        <p:spPr bwMode="auto">
          <a:xfrm>
            <a:off x="7270750" y="1012825"/>
            <a:ext cx="3143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chemeClr val="accent1"/>
                </a:solidFill>
              </a:rPr>
              <a:t>D</a:t>
            </a:r>
          </a:p>
        </p:txBody>
      </p:sp>
      <p:sp>
        <p:nvSpPr>
          <p:cNvPr id="190589" name="Text Box 84"/>
          <p:cNvSpPr txBox="1">
            <a:spLocks noChangeArrowheads="1"/>
          </p:cNvSpPr>
          <p:nvPr/>
        </p:nvSpPr>
        <p:spPr bwMode="auto">
          <a:xfrm>
            <a:off x="7232650" y="422275"/>
            <a:ext cx="42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66FF"/>
                </a:solidFill>
              </a:rPr>
              <a:t>ES</a:t>
            </a:r>
          </a:p>
        </p:txBody>
      </p:sp>
      <p:sp>
        <p:nvSpPr>
          <p:cNvPr id="190590" name="Text Box 84"/>
          <p:cNvSpPr txBox="1">
            <a:spLocks noChangeArrowheads="1"/>
          </p:cNvSpPr>
          <p:nvPr/>
        </p:nvSpPr>
        <p:spPr bwMode="auto">
          <a:xfrm>
            <a:off x="7720013" y="422275"/>
            <a:ext cx="4143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66FF"/>
                </a:solidFill>
              </a:rPr>
              <a:t>EF</a:t>
            </a:r>
          </a:p>
        </p:txBody>
      </p:sp>
      <p:sp>
        <p:nvSpPr>
          <p:cNvPr id="190591" name="Text Box 84"/>
          <p:cNvSpPr txBox="1">
            <a:spLocks noChangeArrowheads="1"/>
          </p:cNvSpPr>
          <p:nvPr/>
        </p:nvSpPr>
        <p:spPr bwMode="auto">
          <a:xfrm>
            <a:off x="7761288" y="1016000"/>
            <a:ext cx="2936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rgbClr val="FF0000"/>
                </a:solidFill>
              </a:rPr>
              <a:t>F</a:t>
            </a:r>
          </a:p>
        </p:txBody>
      </p:sp>
      <p:sp>
        <p:nvSpPr>
          <p:cNvPr id="190592" name="Text Box 84"/>
          <p:cNvSpPr txBox="1">
            <a:spLocks noChangeArrowheads="1"/>
          </p:cNvSpPr>
          <p:nvPr/>
        </p:nvSpPr>
        <p:spPr bwMode="auto">
          <a:xfrm>
            <a:off x="7224713" y="1225550"/>
            <a:ext cx="4048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66FF"/>
                </a:solidFill>
              </a:rPr>
              <a:t>LS</a:t>
            </a:r>
          </a:p>
        </p:txBody>
      </p:sp>
      <p:sp>
        <p:nvSpPr>
          <p:cNvPr id="190593" name="Text Box 84"/>
          <p:cNvSpPr txBox="1">
            <a:spLocks noChangeArrowheads="1"/>
          </p:cNvSpPr>
          <p:nvPr/>
        </p:nvSpPr>
        <p:spPr bwMode="auto">
          <a:xfrm>
            <a:off x="7720013" y="1225550"/>
            <a:ext cx="3937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rgbClr val="0066FF"/>
                </a:solidFill>
              </a:rPr>
              <a:t>LF</a:t>
            </a:r>
          </a:p>
        </p:txBody>
      </p:sp>
      <p:sp>
        <p:nvSpPr>
          <p:cNvPr id="190594" name="Text Box 84"/>
          <p:cNvSpPr txBox="1">
            <a:spLocks noChangeArrowheads="1"/>
          </p:cNvSpPr>
          <p:nvPr/>
        </p:nvSpPr>
        <p:spPr bwMode="auto">
          <a:xfrm>
            <a:off x="8342313" y="3557588"/>
            <a:ext cx="2921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solidFill>
                  <a:srgbClr val="FF0000"/>
                </a:solidFill>
              </a:rPr>
              <a:t>0</a:t>
            </a:r>
          </a:p>
        </p:txBody>
      </p:sp>
      <p:sp>
        <p:nvSpPr>
          <p:cNvPr id="190595" name="TextBox 1"/>
          <p:cNvSpPr txBox="1">
            <a:spLocks noChangeArrowheads="1"/>
          </p:cNvSpPr>
          <p:nvPr/>
        </p:nvSpPr>
        <p:spPr bwMode="auto">
          <a:xfrm>
            <a:off x="6189663" y="692150"/>
            <a:ext cx="130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Legend</a:t>
            </a:r>
          </a:p>
        </p:txBody>
      </p:sp>
    </p:spTree>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9B9A1A-CA3B-4DFA-9B22-9B1B2D7C69FC}" type="slidenum">
              <a:rPr lang="en-US" altLang="en-US" sz="1200">
                <a:latin typeface="Garamond" panose="02020404030301010803" pitchFamily="18" charset="0"/>
              </a:rPr>
              <a:pPr>
                <a:spcBef>
                  <a:spcPct val="0"/>
                </a:spcBef>
                <a:buClrTx/>
                <a:buSzTx/>
                <a:buFontTx/>
                <a:buNone/>
              </a:pPr>
              <a:t>96</a:t>
            </a:fld>
            <a:endParaRPr lang="en-US" altLang="en-US" sz="1200">
              <a:latin typeface="Garamond" panose="02020404030301010803" pitchFamily="18" charset="0"/>
            </a:endParaRPr>
          </a:p>
        </p:txBody>
      </p:sp>
      <p:sp>
        <p:nvSpPr>
          <p:cNvPr id="191491" name="Rectangle 2"/>
          <p:cNvSpPr>
            <a:spLocks noGrp="1" noChangeArrowheads="1"/>
          </p:cNvSpPr>
          <p:nvPr>
            <p:ph type="title"/>
          </p:nvPr>
        </p:nvSpPr>
        <p:spPr/>
        <p:txBody>
          <a:bodyPr/>
          <a:lstStyle/>
          <a:p>
            <a:pPr eaLnBrk="1" hangingPunct="1"/>
            <a:r>
              <a:rPr lang="en-US" altLang="en-US" smtClean="0"/>
              <a:t>Putting It Together #C.2</a:t>
            </a:r>
          </a:p>
        </p:txBody>
      </p:sp>
      <p:sp>
        <p:nvSpPr>
          <p:cNvPr id="191492" name="Rectangle 3"/>
          <p:cNvSpPr>
            <a:spLocks noGrp="1" noChangeArrowheads="1"/>
          </p:cNvSpPr>
          <p:nvPr>
            <p:ph type="body" idx="1"/>
          </p:nvPr>
        </p:nvSpPr>
        <p:spPr>
          <a:xfrm>
            <a:off x="457200" y="2686050"/>
            <a:ext cx="6115050" cy="2457450"/>
          </a:xfrm>
        </p:spPr>
        <p:txBody>
          <a:bodyPr/>
          <a:lstStyle/>
          <a:p>
            <a:pPr marL="533400" indent="-533400" eaLnBrk="1" hangingPunct="1">
              <a:buSzTx/>
              <a:buFontTx/>
              <a:buAutoNum type="arabicParenR"/>
            </a:pPr>
            <a:r>
              <a:rPr lang="en-US" altLang="en-US" sz="1800" smtClean="0">
                <a:solidFill>
                  <a:schemeClr val="tx2"/>
                </a:solidFill>
              </a:rPr>
              <a:t>What is the minimum time to complete the project?</a:t>
            </a:r>
          </a:p>
          <a:p>
            <a:pPr marL="533400" indent="-533400" eaLnBrk="1" hangingPunct="1">
              <a:buSzTx/>
              <a:buFontTx/>
              <a:buAutoNum type="arabicParenR"/>
            </a:pPr>
            <a:r>
              <a:rPr lang="en-US" altLang="en-US" sz="1800" smtClean="0">
                <a:solidFill>
                  <a:schemeClr val="tx2"/>
                </a:solidFill>
              </a:rPr>
              <a:t>What is the critical path?</a:t>
            </a:r>
          </a:p>
          <a:p>
            <a:pPr marL="533400" indent="-533400" eaLnBrk="1" hangingPunct="1">
              <a:buSzTx/>
              <a:buFontTx/>
              <a:buAutoNum type="arabicParenR"/>
            </a:pPr>
            <a:r>
              <a:rPr lang="en-US" altLang="en-US" sz="1800" smtClean="0">
                <a:solidFill>
                  <a:schemeClr val="tx2"/>
                </a:solidFill>
              </a:rPr>
              <a:t>If Procurement slips 3 weeks, what is the impact on the project duration?  What happens to the critical path?</a:t>
            </a:r>
          </a:p>
          <a:p>
            <a:pPr marL="533400" indent="-533400" eaLnBrk="1" hangingPunct="1">
              <a:buSzTx/>
              <a:buFontTx/>
              <a:buAutoNum type="arabicParenR"/>
            </a:pPr>
            <a:r>
              <a:rPr lang="en-US" altLang="en-US" sz="1800" smtClean="0">
                <a:solidFill>
                  <a:schemeClr val="tx2"/>
                </a:solidFill>
              </a:rPr>
              <a:t>If Beta Test slips 2 weeks (with no other slippage), what is the impact on the project duration?</a:t>
            </a:r>
          </a:p>
        </p:txBody>
      </p:sp>
      <p:pic>
        <p:nvPicPr>
          <p:cNvPr id="191493" name="Picture 8" descr="puzzle_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9"/>
          <p:cNvSpPr txBox="1">
            <a:spLocks noChangeArrowheads="1"/>
          </p:cNvSpPr>
          <p:nvPr/>
        </p:nvSpPr>
        <p:spPr bwMode="auto">
          <a:xfrm>
            <a:off x="457200" y="1490663"/>
            <a:ext cx="6392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tx2"/>
                </a:solidFill>
              </a:rPr>
              <a:t>Work in your team to consider the CPM Diagram that you completed in Putting It Together #C.1.  Consider the last two questions independently of  each other.</a:t>
            </a:r>
          </a:p>
        </p:txBody>
      </p:sp>
    </p:spTree>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524FAF8-475F-4239-8B6E-00C6A4547101}" type="slidenum">
              <a:rPr lang="en-US" altLang="en-US" sz="1200">
                <a:latin typeface="Garamond" panose="02020404030301010803" pitchFamily="18" charset="0"/>
              </a:rPr>
              <a:pPr>
                <a:spcBef>
                  <a:spcPct val="0"/>
                </a:spcBef>
                <a:buClrTx/>
                <a:buSzTx/>
                <a:buFontTx/>
                <a:buNone/>
              </a:pPr>
              <a:t>97</a:t>
            </a:fld>
            <a:endParaRPr lang="en-US" altLang="en-US" sz="1200">
              <a:latin typeface="Garamond" panose="02020404030301010803" pitchFamily="18" charset="0"/>
            </a:endParaRPr>
          </a:p>
        </p:txBody>
      </p:sp>
      <p:sp>
        <p:nvSpPr>
          <p:cNvPr id="192515" name="Rectangle 2"/>
          <p:cNvSpPr>
            <a:spLocks noGrp="1" noChangeArrowheads="1"/>
          </p:cNvSpPr>
          <p:nvPr>
            <p:ph type="title"/>
          </p:nvPr>
        </p:nvSpPr>
        <p:spPr/>
        <p:txBody>
          <a:bodyPr/>
          <a:lstStyle/>
          <a:p>
            <a:pPr eaLnBrk="1" hangingPunct="1"/>
            <a:r>
              <a:rPr lang="en-US" altLang="en-US" smtClean="0"/>
              <a:t>Putting It Together #B.3</a:t>
            </a:r>
          </a:p>
        </p:txBody>
      </p:sp>
      <p:pic>
        <p:nvPicPr>
          <p:cNvPr id="192516" name="Picture 4" descr="puzzle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20675"/>
            <a:ext cx="27813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Text Box 5"/>
          <p:cNvSpPr txBox="1">
            <a:spLocks noChangeArrowheads="1"/>
          </p:cNvSpPr>
          <p:nvPr/>
        </p:nvSpPr>
        <p:spPr bwMode="auto">
          <a:xfrm>
            <a:off x="571500" y="863600"/>
            <a:ext cx="581025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800">
                <a:solidFill>
                  <a:schemeClr val="tx2"/>
                </a:solidFill>
              </a:rPr>
              <a:t>This activity continues with the project to plan and execute a company “celebration.” Each team should begin the activity with the consensus PDM network diagram that the group has agreed to</a:t>
            </a:r>
            <a:r>
              <a:rPr lang="en-US" altLang="en-US" sz="1800"/>
              <a:t> </a:t>
            </a:r>
            <a:r>
              <a:rPr lang="en-US" altLang="en-US" sz="1800">
                <a:solidFill>
                  <a:schemeClr val="tx2"/>
                </a:solidFill>
              </a:rPr>
              <a:t>earlier in Putting Together #4.</a:t>
            </a:r>
          </a:p>
        </p:txBody>
      </p:sp>
      <p:sp>
        <p:nvSpPr>
          <p:cNvPr id="192518" name="Text Box 9"/>
          <p:cNvSpPr txBox="1">
            <a:spLocks noChangeArrowheads="1"/>
          </p:cNvSpPr>
          <p:nvPr/>
        </p:nvSpPr>
        <p:spPr bwMode="auto">
          <a:xfrm>
            <a:off x="590550" y="2341563"/>
            <a:ext cx="7483475"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chemeClr val="hlink"/>
              </a:buClr>
              <a:buSzTx/>
              <a:buFont typeface="Wingdings" panose="05000000000000000000" pitchFamily="2" charset="2"/>
              <a:buAutoNum type="arabicParenR"/>
            </a:pPr>
            <a:r>
              <a:rPr lang="en-US" altLang="en-US" sz="1800">
                <a:solidFill>
                  <a:schemeClr val="tx2"/>
                </a:solidFill>
              </a:rPr>
              <a:t>Recall your effort estimates for each activity, and decide on durations for each activity.  Remember that effort and duration are not the same, so you have to make some </a:t>
            </a:r>
            <a:r>
              <a:rPr lang="en-US" altLang="en-US" sz="1800" u="sng">
                <a:solidFill>
                  <a:schemeClr val="tx2"/>
                </a:solidFill>
              </a:rPr>
              <a:t>resource allocation decisions and assumptions</a:t>
            </a:r>
            <a:r>
              <a:rPr lang="en-US" altLang="en-US" sz="1800">
                <a:solidFill>
                  <a:schemeClr val="tx2"/>
                </a:solidFill>
              </a:rPr>
              <a:t> here.</a:t>
            </a:r>
            <a:r>
              <a:rPr lang="en-US" altLang="en-US" sz="1800"/>
              <a:t> </a:t>
            </a:r>
            <a:r>
              <a:rPr lang="en-US" altLang="en-US" sz="1800" b="1"/>
              <a:t>Your instructor will work with the group as a whole to do this.</a:t>
            </a:r>
          </a:p>
          <a:p>
            <a:pPr eaLnBrk="1" hangingPunct="1">
              <a:buClr>
                <a:schemeClr val="hlink"/>
              </a:buClr>
              <a:buSzTx/>
              <a:buFont typeface="Wingdings" panose="05000000000000000000" pitchFamily="2" charset="2"/>
              <a:buAutoNum type="arabicParenR"/>
            </a:pPr>
            <a:r>
              <a:rPr lang="en-US" altLang="en-US" sz="1800">
                <a:solidFill>
                  <a:schemeClr val="tx2"/>
                </a:solidFill>
              </a:rPr>
              <a:t>Use the forward and backward pass technique to create a CPM Diagram for this project.  </a:t>
            </a:r>
          </a:p>
          <a:p>
            <a:pPr eaLnBrk="1" hangingPunct="1">
              <a:buClr>
                <a:schemeClr val="hlink"/>
              </a:buClr>
              <a:buSzTx/>
              <a:buFont typeface="Wingdings" panose="05000000000000000000" pitchFamily="2" charset="2"/>
              <a:buAutoNum type="arabicParenR"/>
            </a:pPr>
            <a:r>
              <a:rPr lang="en-US" altLang="en-US" sz="1800">
                <a:solidFill>
                  <a:schemeClr val="tx2"/>
                </a:solidFill>
              </a:rPr>
              <a:t>What is the minimum time required for the project (given your duration estimates)? In other words when is the earliest possible scheduling for the celebration event?  In making this estimate, you should document your assumptions about the performance and availability of sub-contractors (caterers, speakers, etc.).</a:t>
            </a:r>
          </a:p>
          <a:p>
            <a:pPr eaLnBrk="1" hangingPunct="1">
              <a:buClr>
                <a:schemeClr val="hlink"/>
              </a:buClr>
              <a:buSzTx/>
              <a:buFont typeface="Wingdings" panose="05000000000000000000" pitchFamily="2" charset="2"/>
              <a:buAutoNum type="arabicParenR"/>
            </a:pPr>
            <a:r>
              <a:rPr lang="en-US" altLang="en-US" sz="1800">
                <a:solidFill>
                  <a:schemeClr val="tx2"/>
                </a:solidFill>
              </a:rPr>
              <a:t>Identify the critical path(s) for the project.</a:t>
            </a:r>
          </a:p>
          <a:p>
            <a:pPr eaLnBrk="1" hangingPunct="1">
              <a:spcBef>
                <a:spcPct val="0"/>
              </a:spcBef>
              <a:buClr>
                <a:schemeClr val="hlink"/>
              </a:buClr>
              <a:buSzTx/>
              <a:buFontTx/>
              <a:buAutoNum type="arabicParenR"/>
            </a:pPr>
            <a:endParaRPr lang="en-US" altLang="en-US" sz="1800"/>
          </a:p>
        </p:txBody>
      </p:sp>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noChangeArrowheads="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584DF30-34A0-403F-A877-1B02DA307D8F}" type="slidenum">
              <a:rPr lang="en-US" altLang="en-US" sz="1200">
                <a:latin typeface="Garamond" panose="02020404030301010803" pitchFamily="18" charset="0"/>
              </a:rPr>
              <a:pPr>
                <a:spcBef>
                  <a:spcPct val="0"/>
                </a:spcBef>
                <a:buClrTx/>
                <a:buSzTx/>
                <a:buFontTx/>
                <a:buNone/>
              </a:pPr>
              <a:t>98</a:t>
            </a:fld>
            <a:endParaRPr lang="en-US" altLang="en-US" sz="1200">
              <a:latin typeface="Garamond" panose="02020404030301010803" pitchFamily="18" charset="0"/>
            </a:endParaRPr>
          </a:p>
        </p:txBody>
      </p:sp>
      <p:sp>
        <p:nvSpPr>
          <p:cNvPr id="194563" name="Rectangle 2"/>
          <p:cNvSpPr>
            <a:spLocks noGrp="1" noChangeArrowheads="1"/>
          </p:cNvSpPr>
          <p:nvPr>
            <p:ph type="ctrTitle"/>
          </p:nvPr>
        </p:nvSpPr>
        <p:spPr>
          <a:xfrm>
            <a:off x="552450" y="1524000"/>
            <a:ext cx="8382000" cy="1752600"/>
          </a:xfrm>
        </p:spPr>
        <p:txBody>
          <a:bodyPr/>
          <a:lstStyle/>
          <a:p>
            <a:pPr eaLnBrk="1" hangingPunct="1"/>
            <a:r>
              <a:rPr lang="en-US" altLang="en-US" sz="3200" smtClean="0"/>
              <a:t>More on Earned Value Management (EVM)</a:t>
            </a:r>
          </a:p>
        </p:txBody>
      </p:sp>
      <p:sp>
        <p:nvSpPr>
          <p:cNvPr id="194564" name="Text Box 3"/>
          <p:cNvSpPr txBox="1">
            <a:spLocks noChangeArrowheads="1"/>
          </p:cNvSpPr>
          <p:nvPr/>
        </p:nvSpPr>
        <p:spPr bwMode="auto">
          <a:xfrm>
            <a:off x="3733800" y="485775"/>
            <a:ext cx="240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Appendix D</a:t>
            </a:r>
          </a:p>
        </p:txBody>
      </p:sp>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8BA3CC-9FA6-461C-B9D4-5F9219977867}" type="slidenum">
              <a:rPr lang="en-US" altLang="en-US" sz="1200">
                <a:latin typeface="Garamond" panose="02020404030301010803" pitchFamily="18" charset="0"/>
              </a:rPr>
              <a:pPr>
                <a:spcBef>
                  <a:spcPct val="0"/>
                </a:spcBef>
                <a:buClrTx/>
                <a:buSzTx/>
                <a:buFontTx/>
                <a:buNone/>
              </a:pPr>
              <a:t>99</a:t>
            </a:fld>
            <a:endParaRPr lang="en-US" altLang="en-US" sz="1200">
              <a:latin typeface="Garamond" panose="02020404030301010803" pitchFamily="18" charset="0"/>
            </a:endParaRPr>
          </a:p>
        </p:txBody>
      </p:sp>
      <p:sp>
        <p:nvSpPr>
          <p:cNvPr id="196611" name="Rectangle 2"/>
          <p:cNvSpPr>
            <a:spLocks noGrp="1" noChangeArrowheads="1"/>
          </p:cNvSpPr>
          <p:nvPr>
            <p:ph type="title"/>
          </p:nvPr>
        </p:nvSpPr>
        <p:spPr>
          <a:xfrm>
            <a:off x="449263" y="266700"/>
            <a:ext cx="7924800" cy="1143000"/>
          </a:xfrm>
        </p:spPr>
        <p:txBody>
          <a:bodyPr/>
          <a:lstStyle/>
          <a:p>
            <a:pPr eaLnBrk="1" hangingPunct="1"/>
            <a:r>
              <a:rPr lang="en-US" altLang="en-US" smtClean="0"/>
              <a:t>Using CPI and SPI for Projections</a:t>
            </a:r>
            <a:br>
              <a:rPr lang="en-US" altLang="en-US" smtClean="0"/>
            </a:br>
            <a:r>
              <a:rPr lang="en-US" altLang="en-US" smtClean="0"/>
              <a:t>Three Additional Terms</a:t>
            </a:r>
          </a:p>
        </p:txBody>
      </p:sp>
      <p:sp>
        <p:nvSpPr>
          <p:cNvPr id="196612" name="Rectangle 3"/>
          <p:cNvSpPr>
            <a:spLocks noGrp="1" noChangeArrowheads="1"/>
          </p:cNvSpPr>
          <p:nvPr>
            <p:ph type="body" idx="1"/>
          </p:nvPr>
        </p:nvSpPr>
        <p:spPr>
          <a:xfrm>
            <a:off x="914400" y="1847850"/>
            <a:ext cx="7696200" cy="3028950"/>
          </a:xfrm>
        </p:spPr>
        <p:txBody>
          <a:bodyPr/>
          <a:lstStyle/>
          <a:p>
            <a:pPr eaLnBrk="1" hangingPunct="1"/>
            <a:r>
              <a:rPr lang="en-US" altLang="en-US" sz="2400" b="1" smtClean="0">
                <a:solidFill>
                  <a:schemeClr val="hlink"/>
                </a:solidFill>
              </a:rPr>
              <a:t>Budget at Completion (BAC)</a:t>
            </a:r>
            <a:r>
              <a:rPr lang="en-US" altLang="en-US" sz="2400" smtClean="0">
                <a:solidFill>
                  <a:schemeClr val="tx2"/>
                </a:solidFill>
              </a:rPr>
              <a:t> = total budget</a:t>
            </a:r>
          </a:p>
          <a:p>
            <a:pPr eaLnBrk="1" hangingPunct="1"/>
            <a:r>
              <a:rPr lang="en-US" altLang="en-US" sz="2400" b="1" smtClean="0">
                <a:solidFill>
                  <a:schemeClr val="hlink"/>
                </a:solidFill>
              </a:rPr>
              <a:t>Estimate at Completion (EAC)</a:t>
            </a:r>
            <a:r>
              <a:rPr lang="en-US" altLang="en-US" sz="2400" smtClean="0">
                <a:solidFill>
                  <a:schemeClr val="tx2"/>
                </a:solidFill>
              </a:rPr>
              <a:t> = estimate for total project (</a:t>
            </a:r>
            <a:r>
              <a:rPr lang="en-US" altLang="en-US" sz="2400" u="sng" smtClean="0">
                <a:solidFill>
                  <a:schemeClr val="tx2"/>
                </a:solidFill>
              </a:rPr>
              <a:t>can be recomputed throughout the project – see next slide</a:t>
            </a:r>
            <a:r>
              <a:rPr lang="en-US" altLang="en-US" sz="2400" smtClean="0">
                <a:solidFill>
                  <a:schemeClr val="tx2"/>
                </a:solidFill>
              </a:rPr>
              <a:t>)</a:t>
            </a:r>
          </a:p>
          <a:p>
            <a:pPr eaLnBrk="1" hangingPunct="1"/>
            <a:r>
              <a:rPr lang="en-US" altLang="en-US" sz="2400" b="1" smtClean="0">
                <a:solidFill>
                  <a:schemeClr val="hlink"/>
                </a:solidFill>
              </a:rPr>
              <a:t>Estimate to Complete (ETC)</a:t>
            </a:r>
            <a:r>
              <a:rPr lang="en-US" altLang="en-US" sz="2400" smtClean="0">
                <a:solidFill>
                  <a:schemeClr val="tx2"/>
                </a:solidFill>
              </a:rPr>
              <a:t> = newly estimated remaining cost to complete the project from some given point</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18320</TotalTime>
  <Words>9346</Words>
  <Application>Microsoft Office PowerPoint</Application>
  <PresentationFormat>On-screen Show (4:3)</PresentationFormat>
  <Paragraphs>1451</Paragraphs>
  <Slides>133</Slides>
  <Notes>122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133</vt:i4>
      </vt:variant>
    </vt:vector>
  </HeadingPairs>
  <TitlesOfParts>
    <vt:vector size="142" baseType="lpstr">
      <vt:lpstr>Arial</vt:lpstr>
      <vt:lpstr>Garamond</vt:lpstr>
      <vt:lpstr>Wingdings</vt:lpstr>
      <vt:lpstr>Times New Roman</vt:lpstr>
      <vt:lpstr>ＭＳ Ｐゴシック</vt:lpstr>
      <vt:lpstr>Arial Black</vt:lpstr>
      <vt:lpstr>Helvetica</vt:lpstr>
      <vt:lpstr>Verdana</vt:lpstr>
      <vt:lpstr>1_Edge</vt:lpstr>
      <vt:lpstr>Managing Time and Cost</vt:lpstr>
      <vt:lpstr>Key Learning Outcomes</vt:lpstr>
      <vt:lpstr>CONTENTS</vt:lpstr>
      <vt:lpstr>Process Groups and Knowledge Areas -- A Quick Review --</vt:lpstr>
      <vt:lpstr>Accomplishing Tasks through Processes</vt:lpstr>
      <vt:lpstr>The Five Process Groups Reviewed</vt:lpstr>
      <vt:lpstr>The Five Process Groups Reviewed (cont’d)</vt:lpstr>
      <vt:lpstr>The Ten Knowledge Areas</vt:lpstr>
      <vt:lpstr>The Five  Project Management Process Groups</vt:lpstr>
      <vt:lpstr>Process Groups are NOT Phases</vt:lpstr>
      <vt:lpstr>PowerPoint Presentation</vt:lpstr>
      <vt:lpstr>The WBS – Basis for Time and Cost Planning</vt:lpstr>
      <vt:lpstr>Why is Planning Hard?</vt:lpstr>
      <vt:lpstr>Two Pain Curves</vt:lpstr>
      <vt:lpstr>What Does Project Planning Involve? - recalled</vt:lpstr>
      <vt:lpstr>Recall Project Initiation is the Basis for the Plan</vt:lpstr>
      <vt:lpstr>How Do We Go From Objectives to a Work Plan?</vt:lpstr>
      <vt:lpstr>The Work Breakdown Structure (WBS) - recalled</vt:lpstr>
      <vt:lpstr>The Work Breakdown Structure (WBS) - recalled</vt:lpstr>
      <vt:lpstr>The Work Breakdown Structure (WBS) - recalled</vt:lpstr>
      <vt:lpstr>Putting It Together #1</vt:lpstr>
      <vt:lpstr>Putting It Together #1</vt:lpstr>
      <vt:lpstr>Putting It Together #1</vt:lpstr>
      <vt:lpstr>Putting It Together #2</vt:lpstr>
      <vt:lpstr>Recall the WBS as an Effort Estimation Tool</vt:lpstr>
      <vt:lpstr>WBS and Effort Estimation -- recalled</vt:lpstr>
      <vt:lpstr>The WBS as a Work Organizer</vt:lpstr>
      <vt:lpstr>Putting It Together #3</vt:lpstr>
      <vt:lpstr>Determining the Project Schedule</vt:lpstr>
      <vt:lpstr>Work Planning Asks …</vt:lpstr>
      <vt:lpstr>Strategies for Effective Work Planning</vt:lpstr>
      <vt:lpstr>Time Management</vt:lpstr>
      <vt:lpstr>Time and Cost Planning Processes</vt:lpstr>
      <vt:lpstr>Creating a Complete Schedule</vt:lpstr>
      <vt:lpstr>The WBS Doesn’t Provide:</vt:lpstr>
      <vt:lpstr>Additional Schedule Planning Tools</vt:lpstr>
      <vt:lpstr>Precedence Diagramming Method Diagrams</vt:lpstr>
      <vt:lpstr>PDM Network Diagram</vt:lpstr>
      <vt:lpstr>Putting It Together #4</vt:lpstr>
      <vt:lpstr>CPM Diagrams</vt:lpstr>
      <vt:lpstr>Effort and Duration</vt:lpstr>
      <vt:lpstr>Effort and Duration (cont’d)</vt:lpstr>
      <vt:lpstr>Effort, Duration, and Resource Allocation</vt:lpstr>
      <vt:lpstr>Effort, Duration, and Resource Allocation (cont’d)</vt:lpstr>
      <vt:lpstr>Float or Slack Time</vt:lpstr>
      <vt:lpstr>CPM Diagrams Add Information to the PDM Diagram Nodes</vt:lpstr>
      <vt:lpstr>Creating CPM Diagrams</vt:lpstr>
      <vt:lpstr>Critical Paths</vt:lpstr>
      <vt:lpstr>Gantt Charts</vt:lpstr>
      <vt:lpstr>Gantt Chart – An Example</vt:lpstr>
      <vt:lpstr>Why is the Critical Path Important?</vt:lpstr>
      <vt:lpstr>Adjusting for Schedule “Emergencies”</vt:lpstr>
      <vt:lpstr>Determining a Project Budget</vt:lpstr>
      <vt:lpstr>Cost Management</vt:lpstr>
      <vt:lpstr>Note on Cost Management</vt:lpstr>
      <vt:lpstr>Estimating</vt:lpstr>
      <vt:lpstr>Analogous (Top-Down) Estimating</vt:lpstr>
      <vt:lpstr>Parametric Estimating</vt:lpstr>
      <vt:lpstr>Bottom-Up Estimating</vt:lpstr>
      <vt:lpstr>Three-Point Estimating</vt:lpstr>
      <vt:lpstr>Contingency Reserves</vt:lpstr>
      <vt:lpstr>Cost of Quality</vt:lpstr>
      <vt:lpstr>Outputs of the Estimate Costs Process</vt:lpstr>
      <vt:lpstr>Updating Estimates</vt:lpstr>
      <vt:lpstr>Determining a Budget</vt:lpstr>
      <vt:lpstr>Monitoring the Schedule and Budget</vt:lpstr>
      <vt:lpstr>Project Planning and Monitoring/Controlling</vt:lpstr>
      <vt:lpstr>Controlling the Project</vt:lpstr>
      <vt:lpstr>The Control Schedule Process</vt:lpstr>
      <vt:lpstr>The Control Schedule Tools and Techniques</vt:lpstr>
      <vt:lpstr>Controlling and Planning</vt:lpstr>
      <vt:lpstr>Earned Value Management (EVM) (Knowing Where We Are Now)</vt:lpstr>
      <vt:lpstr>Earned Value Management Definitions of Terms</vt:lpstr>
      <vt:lpstr>Earned Value Management Derived Values</vt:lpstr>
      <vt:lpstr>Using CPI and SPI for Project Status</vt:lpstr>
      <vt:lpstr>Putting It Together #5</vt:lpstr>
      <vt:lpstr>Monitoring Involves Measurement and Modification</vt:lpstr>
      <vt:lpstr>A Possible WBS for the Celebration Case</vt:lpstr>
      <vt:lpstr>PowerPoint Presentation</vt:lpstr>
      <vt:lpstr>Another Case Study Developing a WBS</vt:lpstr>
      <vt:lpstr>Developing a WBS – A Case Study</vt:lpstr>
      <vt:lpstr>WBS – Case Study (cont’d)</vt:lpstr>
      <vt:lpstr>WBS – Case Study (cont’d)</vt:lpstr>
      <vt:lpstr>Group Exercise</vt:lpstr>
      <vt:lpstr>WBS – Case Study (cont’d)</vt:lpstr>
      <vt:lpstr>Group Exercise</vt:lpstr>
      <vt:lpstr>WBS – Case Study (cont’d)</vt:lpstr>
      <vt:lpstr>More on Critical Path Method (CPM)</vt:lpstr>
      <vt:lpstr>Creating CPM Diagrams</vt:lpstr>
      <vt:lpstr>Recall that CPM Diagrams Add Information to the PDM Diagram Nodes</vt:lpstr>
      <vt:lpstr>Terms for CPM Diagrams</vt:lpstr>
      <vt:lpstr>CPM Diagram Nodes – Example Calculations</vt:lpstr>
      <vt:lpstr>Summary of Method for Computing CPM Diagrams</vt:lpstr>
      <vt:lpstr>Putting It Together #C.1</vt:lpstr>
      <vt:lpstr>CPM Diagram Example</vt:lpstr>
      <vt:lpstr>Putting It Together #C.2</vt:lpstr>
      <vt:lpstr>Putting It Together #B.3</vt:lpstr>
      <vt:lpstr>More on Earned Value Management (EVM)</vt:lpstr>
      <vt:lpstr>Using CPI and SPI for Projections Three Additional Terms</vt:lpstr>
      <vt:lpstr>Re-Computing EAC (Estimate at Completion)</vt:lpstr>
      <vt:lpstr>Putting It Together D.1</vt:lpstr>
      <vt:lpstr>PMP Style Questions Some Practice Exercises</vt:lpstr>
      <vt:lpstr>Exercise #1</vt:lpstr>
      <vt:lpstr>Exercise #1</vt:lpstr>
      <vt:lpstr>Exercise #2</vt:lpstr>
      <vt:lpstr>Exercise #2</vt:lpstr>
      <vt:lpstr>Exercise #3</vt:lpstr>
      <vt:lpstr>Exercise #3</vt:lpstr>
      <vt:lpstr>Exercise #4</vt:lpstr>
      <vt:lpstr>Exercise #4</vt:lpstr>
      <vt:lpstr>Exercise #5</vt:lpstr>
      <vt:lpstr>Exercise #5</vt:lpstr>
      <vt:lpstr>Exercise #6</vt:lpstr>
      <vt:lpstr>Exercise #6</vt:lpstr>
      <vt:lpstr>Exercise #7</vt:lpstr>
      <vt:lpstr>Exercise #7</vt:lpstr>
      <vt:lpstr>Exercise #8</vt:lpstr>
      <vt:lpstr>Exercise #8</vt:lpstr>
      <vt:lpstr>Exercise #9</vt:lpstr>
      <vt:lpstr>Exercise #9</vt:lpstr>
      <vt:lpstr>Exercise #10</vt:lpstr>
      <vt:lpstr>Exercise #10</vt:lpstr>
      <vt:lpstr>Exercise #11</vt:lpstr>
      <vt:lpstr>Exercise #11</vt:lpstr>
      <vt:lpstr>Exercise #12</vt:lpstr>
      <vt:lpstr>Exercise #12</vt:lpstr>
      <vt:lpstr>Exercise #13</vt:lpstr>
      <vt:lpstr>Exercise #13</vt:lpstr>
      <vt:lpstr>Exercise #14</vt:lpstr>
      <vt:lpstr>Exercise #14</vt:lpstr>
      <vt:lpstr>Exercise #15</vt:lpstr>
      <vt:lpstr>Exercise #15</vt:lpstr>
      <vt:lpstr>Final Check -- Key Learning Outcomes</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Cost</dc:title>
  <dc:creator>Seagull Project Management Series</dc:creator>
  <cp:lastModifiedBy>peggy batchelor</cp:lastModifiedBy>
  <cp:revision>1797</cp:revision>
  <cp:lastPrinted>2012-03-30T18:14:14Z</cp:lastPrinted>
  <dcterms:created xsi:type="dcterms:W3CDTF">2002-03-11T14:34:25Z</dcterms:created>
  <dcterms:modified xsi:type="dcterms:W3CDTF">2016-08-02T23:35:09Z</dcterms:modified>
</cp:coreProperties>
</file>